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71" r:id="rId2"/>
    <p:sldId id="270"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6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00000"/>
    <a:srgbClr val="B5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575" autoAdjust="0"/>
  </p:normalViewPr>
  <p:slideViewPr>
    <p:cSldViewPr>
      <p:cViewPr varScale="1">
        <p:scale>
          <a:sx n="64" d="100"/>
          <a:sy n="64" d="100"/>
        </p:scale>
        <p:origin x="-123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8" d="100"/>
          <a:sy n="78" d="100"/>
        </p:scale>
        <p:origin x="-3270"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Switch Backplane Capacity</c:v>
                </c:pt>
              </c:strCache>
            </c:strRef>
          </c:tx>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c:spPr>
          <c:dLbls>
            <c:txPr>
              <a:bodyPr/>
              <a:lstStyle/>
              <a:p>
                <a:pPr>
                  <a:defRPr sz="1000"/>
                </a:pPr>
                <a:endParaRPr lang="en-US"/>
              </a:p>
            </c:txPr>
            <c:showVal val="1"/>
          </c:dLbls>
          <c:cat>
            <c:strRef>
              <c:f>Sheet1!$A$2:$A$7</c:f>
              <c:strCache>
                <c:ptCount val="6"/>
                <c:pt idx="0">
                  <c:v>ERS 5000*</c:v>
                </c:pt>
                <c:pt idx="1">
                  <c:v>ERS 4000</c:v>
                </c:pt>
                <c:pt idx="2">
                  <c:v>HP 3800*</c:v>
                </c:pt>
                <c:pt idx="3">
                  <c:v>Juniper EX4200</c:v>
                </c:pt>
                <c:pt idx="4">
                  <c:v>HP 4500</c:v>
                </c:pt>
                <c:pt idx="5">
                  <c:v>Cisco 3750-X</c:v>
                </c:pt>
              </c:strCache>
            </c:strRef>
          </c:cat>
          <c:val>
            <c:numRef>
              <c:f>Sheet1!$B$2:$B$7</c:f>
              <c:numCache>
                <c:formatCode>_(* #,##0_);_(* \(#,##0\);_(* "-"??_);_(@_)</c:formatCode>
                <c:ptCount val="6"/>
                <c:pt idx="0">
                  <c:v>1152</c:v>
                </c:pt>
                <c:pt idx="1">
                  <c:v>384</c:v>
                </c:pt>
                <c:pt idx="2">
                  <c:v>336</c:v>
                </c:pt>
                <c:pt idx="3">
                  <c:v>128</c:v>
                </c:pt>
                <c:pt idx="4">
                  <c:v>96</c:v>
                </c:pt>
                <c:pt idx="5">
                  <c:v>64</c:v>
                </c:pt>
              </c:numCache>
            </c:numRef>
          </c:val>
        </c:ser>
        <c:axId val="228799616"/>
        <c:axId val="228801536"/>
      </c:barChart>
      <c:catAx>
        <c:axId val="228799616"/>
        <c:scaling>
          <c:orientation val="minMax"/>
        </c:scaling>
        <c:axPos val="b"/>
        <c:numFmt formatCode="General" sourceLinked="1"/>
        <c:majorTickMark val="none"/>
        <c:tickLblPos val="nextTo"/>
        <c:txPr>
          <a:bodyPr/>
          <a:lstStyle/>
          <a:p>
            <a:pPr>
              <a:defRPr sz="1200"/>
            </a:pPr>
            <a:endParaRPr lang="en-US"/>
          </a:p>
        </c:txPr>
        <c:crossAx val="228801536"/>
        <c:crosses val="autoZero"/>
        <c:auto val="1"/>
        <c:lblAlgn val="ctr"/>
        <c:lblOffset val="100"/>
      </c:catAx>
      <c:valAx>
        <c:axId val="228801536"/>
        <c:scaling>
          <c:orientation val="minMax"/>
          <c:max val="2000"/>
          <c:min val="0"/>
        </c:scaling>
        <c:axPos val="l"/>
        <c:majorGridlines/>
        <c:numFmt formatCode="_(* #,##0_);_(* \(#,##0\);_(* &quot;-&quot;??_);_(@_)" sourceLinked="0"/>
        <c:majorTickMark val="none"/>
        <c:tickLblPos val="nextTo"/>
        <c:txPr>
          <a:bodyPr/>
          <a:lstStyle/>
          <a:p>
            <a:pPr>
              <a:defRPr sz="1100"/>
            </a:pPr>
            <a:endParaRPr lang="en-US"/>
          </a:p>
        </c:txPr>
        <c:crossAx val="228799616"/>
        <c:crosses val="autoZero"/>
        <c:crossBetween val="between"/>
        <c:majorUnit val="1000"/>
        <c:minorUnit val="200"/>
      </c:valAx>
      <c:spPr>
        <a:gradFill>
          <a:gsLst>
            <a:gs pos="0">
              <a:schemeClr val="bg2"/>
            </a:gs>
            <a:gs pos="100000">
              <a:schemeClr val="bg1">
                <a:shade val="100000"/>
                <a:satMod val="115000"/>
              </a:schemeClr>
            </a:gs>
          </a:gsLst>
          <a:lin ang="16200000" scaled="1"/>
        </a:gradFill>
      </c:spPr>
    </c:plotArea>
    <c:plotVisOnly val="1"/>
    <c:dispBlanksAs val="gap"/>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A5E1EA4-AAB9-9A44-813E-F9F68BE46BC4}" type="datetime1">
              <a:rPr lang="en-US" smtClean="0"/>
              <a:pPr/>
              <a:t>2/22/2013</a:t>
            </a:fld>
            <a:endParaRPr lang="en-U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485C55-7B9E-7847-956A-72BA6A11925C}" type="slidenum">
              <a:rPr lang="en-US" smtClean="0"/>
              <a:pPr/>
              <a:t>‹#›</a:t>
            </a:fld>
            <a:endParaRPr lang="en-US"/>
          </a:p>
        </p:txBody>
      </p:sp>
    </p:spTree>
    <p:extLst>
      <p:ext uri="{BB962C8B-B14F-4D97-AF65-F5344CB8AC3E}">
        <p14:creationId xmlns="" xmlns:p14="http://schemas.microsoft.com/office/powerpoint/2010/main" val="31736017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0842D1-9FBC-A74E-97AF-77BED09128B4}" type="datetime1">
              <a:rPr lang="en-US" smtClean="0"/>
              <a:pPr/>
              <a:t>2/22/2013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AB2B98-F43B-4661-BFB7-4FB0CAE755D8}" type="slidenum">
              <a:rPr lang="en-US" smtClean="0"/>
              <a:pPr/>
              <a:t>‹#›</a:t>
            </a:fld>
            <a:endParaRPr lang="en-US"/>
          </a:p>
        </p:txBody>
      </p:sp>
    </p:spTree>
    <p:extLst>
      <p:ext uri="{BB962C8B-B14F-4D97-AF65-F5344CB8AC3E}">
        <p14:creationId xmlns="" xmlns:p14="http://schemas.microsoft.com/office/powerpoint/2010/main" val="25909130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pPr eaLnBrk="1"/>
            <a:r>
              <a:rPr lang="en-US" smtClean="0">
                <a:latin typeface="Noteworthy Bold" pitchFamily="-84" charset="0"/>
                <a:ea typeface="ＭＳ Ｐゴシック" pitchFamily="-84" charset="-128"/>
              </a:rPr>
              <a:t>But, our competition looks at this in a very different way. They look at the network as an entity in and of itself…the applications of a business seem to simply be a component of the network. </a:t>
            </a:r>
          </a:p>
          <a:p>
            <a:pPr eaLnBrk="1"/>
            <a:endParaRPr lang="en-US" smtClean="0">
              <a:latin typeface="Noteworthy Bold" pitchFamily="-84" charset="0"/>
              <a:ea typeface="ＭＳ Ｐゴシック" pitchFamily="-84" charset="-128"/>
            </a:endParaRPr>
          </a:p>
          <a:p>
            <a:pPr eaLnBrk="1"/>
            <a:r>
              <a:rPr lang="en-US" smtClean="0">
                <a:latin typeface="Noteworthy Bold" pitchFamily="-84" charset="0"/>
                <a:ea typeface="ＭＳ Ｐゴシック" pitchFamily="-84" charset="-128"/>
              </a:rPr>
              <a:t>[click] We take the opposite view…we take the network user</a:t>
            </a:r>
            <a:r>
              <a:rPr lang="en-US" altLang="en-US" smtClean="0">
                <a:latin typeface="Noteworthy Bold" pitchFamily="-84" charset="0"/>
                <a:ea typeface="ＭＳ Ｐゴシック" pitchFamily="-84" charset="-128"/>
              </a:rPr>
              <a:t>’</a:t>
            </a:r>
            <a:r>
              <a:rPr lang="en-US" smtClean="0">
                <a:latin typeface="Noteworthy Bold" pitchFamily="-84" charset="0"/>
                <a:ea typeface="ＭＳ Ｐゴシック" pitchFamily="-84" charset="-128"/>
              </a:rPr>
              <a:t>s view. Applications are user</a:t>
            </a:r>
            <a:r>
              <a:rPr lang="en-US" altLang="en-US" smtClean="0">
                <a:latin typeface="Noteworthy Bold" pitchFamily="-84" charset="0"/>
                <a:ea typeface="ＭＳ Ｐゴシック" pitchFamily="-84" charset="-128"/>
              </a:rPr>
              <a:t>’</a:t>
            </a:r>
            <a:r>
              <a:rPr lang="en-US" smtClean="0">
                <a:latin typeface="Noteworthy Bold" pitchFamily="-84" charset="0"/>
                <a:ea typeface="ＭＳ Ｐゴシック" pitchFamily="-84" charset="-128"/>
              </a:rPr>
              <a:t>s lifeblood to business and productivity. The network</a:t>
            </a:r>
            <a:r>
              <a:rPr lang="en-US" altLang="en-US" smtClean="0">
                <a:latin typeface="Noteworthy Bold" pitchFamily="-84" charset="0"/>
                <a:ea typeface="ＭＳ Ｐゴシック" pitchFamily="-84" charset="-128"/>
              </a:rPr>
              <a:t>’</a:t>
            </a:r>
            <a:r>
              <a:rPr lang="en-US" smtClean="0">
                <a:latin typeface="Noteworthy Bold" pitchFamily="-84" charset="0"/>
                <a:ea typeface="ＭＳ Ｐゴシック" pitchFamily="-84" charset="-128"/>
              </a:rPr>
              <a:t>s role is to be 100% subservient to the applications of the Enterprise. Every attribute of a network should have a direct relationship to the applications it serves. </a:t>
            </a:r>
          </a:p>
          <a:p>
            <a:pPr eaLnBrk="1"/>
            <a:endParaRPr lang="en-US" smtClean="0">
              <a:latin typeface="Noteworthy Bold" pitchFamily="-84" charset="0"/>
              <a:ea typeface="ＭＳ Ｐゴシック" pitchFamily="-84" charset="-128"/>
            </a:endParaRPr>
          </a:p>
        </p:txBody>
      </p:sp>
      <p:sp>
        <p:nvSpPr>
          <p:cNvPr id="40963"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66766B7D-9E6E-496C-B3C4-67CA07CEA24C}" type="slidenum">
              <a:rPr lang="en-US"/>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1F720AD1-2E4C-4FAA-942D-FCF70F0602E6}" type="slidenum">
              <a:rPr lang="en-US" smtClean="0"/>
              <a:pPr>
                <a:defRPr/>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Automatic </a:t>
            </a:r>
            <a:r>
              <a:rPr lang="en-US" dirty="0" err="1" smtClean="0"/>
              <a:t>QoS</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1F720AD1-2E4C-4FAA-942D-FCF70F0602E6}" type="slidenum">
              <a:rPr lang="en-US" smtClean="0"/>
              <a:pPr>
                <a:defRPr/>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692150" y="685800"/>
            <a:ext cx="3459163" cy="2593975"/>
          </a:xfrm>
          <a:ln/>
        </p:spPr>
      </p:sp>
      <p:sp>
        <p:nvSpPr>
          <p:cNvPr id="54275" name="Notes Placeholder 2"/>
          <p:cNvSpPr>
            <a:spLocks noGrp="1"/>
          </p:cNvSpPr>
          <p:nvPr>
            <p:ph type="body" idx="1"/>
          </p:nvPr>
        </p:nvSpPr>
        <p:spPr>
          <a:noFill/>
          <a:ln/>
        </p:spPr>
        <p:txBody>
          <a:bodyPr/>
          <a:lstStyle/>
          <a:p>
            <a:pPr eaLnBrk="1" hangingPunct="1"/>
            <a:endParaRPr lang="en-US" dirty="0" smtClean="0"/>
          </a:p>
        </p:txBody>
      </p:sp>
      <p:sp>
        <p:nvSpPr>
          <p:cNvPr id="54276" name="Footer Placeholder 3"/>
          <p:cNvSpPr>
            <a:spLocks noGrp="1"/>
          </p:cNvSpPr>
          <p:nvPr>
            <p:ph type="ftr" sz="quarter" idx="4"/>
          </p:nvPr>
        </p:nvSpPr>
        <p:spPr>
          <a:xfrm>
            <a:off x="0" y="8685213"/>
            <a:ext cx="2971800" cy="457200"/>
          </a:xfrm>
          <a:prstGeom prst="rect">
            <a:avLst/>
          </a:prstGeom>
          <a:noFill/>
        </p:spPr>
        <p:txBody>
          <a:bodyPr/>
          <a:lstStyle/>
          <a:p>
            <a:r>
              <a:rPr lang="en-US" smtClean="0">
                <a:solidFill>
                  <a:srgbClr val="FFFFFF"/>
                </a:solidFill>
                <a:ea typeface="ＭＳ Ｐゴシック"/>
                <a:cs typeface="Arial" pitchFamily="34" charset="0"/>
              </a:rPr>
              <a:t>© 2009 Avaya Inc. All rights reserved.</a:t>
            </a:r>
          </a:p>
        </p:txBody>
      </p:sp>
      <p:sp>
        <p:nvSpPr>
          <p:cNvPr id="54277" name="Slide Number Placeholder 4"/>
          <p:cNvSpPr>
            <a:spLocks noGrp="1"/>
          </p:cNvSpPr>
          <p:nvPr>
            <p:ph type="sldNum" sz="quarter" idx="5"/>
          </p:nvPr>
        </p:nvSpPr>
        <p:spPr>
          <a:xfrm>
            <a:off x="3884613" y="8685213"/>
            <a:ext cx="2971800" cy="457200"/>
          </a:xfrm>
          <a:prstGeom prst="rect">
            <a:avLst/>
          </a:prstGeom>
          <a:noFill/>
        </p:spPr>
        <p:txBody>
          <a:bodyPr/>
          <a:lstStyle/>
          <a:p>
            <a:fld id="{0B75E280-FA5E-4E9C-AF8E-042B6E2069A5}" type="slidenum">
              <a:rPr lang="en-US" smtClean="0">
                <a:solidFill>
                  <a:srgbClr val="FFFFFF"/>
                </a:solidFill>
                <a:ea typeface="ＭＳ Ｐゴシック"/>
                <a:cs typeface="Arial" pitchFamily="34" charset="0"/>
              </a:rPr>
              <a:pPr/>
              <a:t>9</a:t>
            </a:fld>
            <a:endParaRPr lang="en-US" smtClean="0">
              <a:solidFill>
                <a:srgbClr val="FFFFFF"/>
              </a:solidFill>
              <a:ea typeface="ＭＳ Ｐゴシック"/>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Rot="1" noChangeAspect="1" noChangeArrowheads="1" noTextEdit="1"/>
          </p:cNvSpPr>
          <p:nvPr>
            <p:ph type="sldImg"/>
          </p:nvPr>
        </p:nvSpPr>
        <p:spPr>
          <a:ln/>
        </p:spPr>
      </p:sp>
      <p:sp>
        <p:nvSpPr>
          <p:cNvPr id="406531" name="Rectangle 3"/>
          <p:cNvSpPr>
            <a:spLocks noGrp="1" noChangeArrowheads="1"/>
          </p:cNvSpPr>
          <p:nvPr>
            <p:ph type="body" idx="1"/>
          </p:nvPr>
        </p:nvSpPr>
        <p:spPr>
          <a:noFill/>
          <a:ln/>
        </p:spPr>
        <p:txBody>
          <a:bodyPr/>
          <a:lstStyle/>
          <a:p>
            <a:pPr>
              <a:buFont typeface="Webdings" pitchFamily="18" charset="2"/>
              <a:buNone/>
            </a:pPr>
            <a:endParaRPr lang="en-GB"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dirty="0" smtClean="0">
              <a:latin typeface="Arial" charset="0"/>
            </a:endParaRPr>
          </a:p>
        </p:txBody>
      </p:sp>
      <p:sp>
        <p:nvSpPr>
          <p:cNvPr id="50180" name="Slide Number Placeholder 3"/>
          <p:cNvSpPr>
            <a:spLocks noGrp="1"/>
          </p:cNvSpPr>
          <p:nvPr>
            <p:ph type="sldNum" sz="quarter" idx="4294967295"/>
          </p:nvPr>
        </p:nvSpPr>
        <p:spPr bwMode="auto">
          <a:xfrm>
            <a:off x="3884414" y="8685894"/>
            <a:ext cx="2972098" cy="456595"/>
          </a:xfrm>
          <a:prstGeom prst="rect">
            <a:avLst/>
          </a:prstGeom>
          <a:noFill/>
          <a:ln>
            <a:miter lim="800000"/>
            <a:headEnd/>
            <a:tailEnd/>
          </a:ln>
        </p:spPr>
        <p:txBody>
          <a:bodyPr lIns="91432" tIns="45716" rIns="91432" bIns="45716"/>
          <a:lstStyle/>
          <a:p>
            <a:fld id="{27754216-297B-44F7-A500-35C81A4F4060}" type="slidenum">
              <a:rPr lang="en-US"/>
              <a:pPr/>
              <a:t>13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dirty="0" smtClean="0">
              <a:latin typeface="Arial" charset="0"/>
            </a:endParaRPr>
          </a:p>
        </p:txBody>
      </p:sp>
      <p:sp>
        <p:nvSpPr>
          <p:cNvPr id="50180" name="Slide Number Placeholder 3"/>
          <p:cNvSpPr>
            <a:spLocks noGrp="1"/>
          </p:cNvSpPr>
          <p:nvPr>
            <p:ph type="sldNum" sz="quarter" idx="4294967295"/>
          </p:nvPr>
        </p:nvSpPr>
        <p:spPr bwMode="auto">
          <a:xfrm>
            <a:off x="3884414" y="8685894"/>
            <a:ext cx="2972098" cy="456595"/>
          </a:xfrm>
          <a:prstGeom prst="rect">
            <a:avLst/>
          </a:prstGeom>
          <a:noFill/>
          <a:ln>
            <a:miter lim="800000"/>
            <a:headEnd/>
            <a:tailEnd/>
          </a:ln>
        </p:spPr>
        <p:txBody>
          <a:bodyPr lIns="91432" tIns="45716" rIns="91432" bIns="45716"/>
          <a:lstStyle/>
          <a:p>
            <a:fld id="{27754216-297B-44F7-A500-35C81A4F4060}" type="slidenum">
              <a:rPr lang="en-US"/>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dirty="0" smtClean="0">
              <a:latin typeface="Arial" charset="0"/>
            </a:endParaRPr>
          </a:p>
        </p:txBody>
      </p:sp>
      <p:sp>
        <p:nvSpPr>
          <p:cNvPr id="52228" name="Slide Number Placeholder 3"/>
          <p:cNvSpPr>
            <a:spLocks noGrp="1"/>
          </p:cNvSpPr>
          <p:nvPr>
            <p:ph type="sldNum" sz="quarter" idx="4294967295"/>
          </p:nvPr>
        </p:nvSpPr>
        <p:spPr bwMode="auto">
          <a:xfrm>
            <a:off x="3884414" y="8685894"/>
            <a:ext cx="2972098" cy="456595"/>
          </a:xfrm>
          <a:prstGeom prst="rect">
            <a:avLst/>
          </a:prstGeom>
          <a:noFill/>
          <a:ln>
            <a:miter lim="800000"/>
            <a:headEnd/>
            <a:tailEnd/>
          </a:ln>
        </p:spPr>
        <p:txBody>
          <a:bodyPr lIns="91432" tIns="45716" rIns="91432" bIns="45716"/>
          <a:lstStyle/>
          <a:p>
            <a:fld id="{76B1A48E-C69C-43B2-AD62-735894AB57C4}" type="slidenum">
              <a:rPr lang="en-US"/>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Ease of Commerce</a:t>
            </a:r>
            <a:r>
              <a:rPr lang="en-US" b="1" baseline="0" dirty="0" smtClean="0"/>
              <a:t> </a:t>
            </a:r>
            <a:r>
              <a:rPr lang="en-US" b="1" dirty="0" smtClean="0"/>
              <a:t> </a:t>
            </a:r>
          </a:p>
          <a:p>
            <a:r>
              <a:rPr lang="en-US" sz="1100" dirty="0" smtClean="0">
                <a:solidFill>
                  <a:srgbClr val="000000"/>
                </a:solidFill>
              </a:rPr>
              <a:t>Red and Blue systems and tools converging = </a:t>
            </a:r>
            <a:r>
              <a:rPr lang="en-US" sz="1100" b="1" dirty="0" smtClean="0">
                <a:solidFill>
                  <a:srgbClr val="000000"/>
                </a:solidFill>
              </a:rPr>
              <a:t>Simplicity/Commitment</a:t>
            </a:r>
          </a:p>
          <a:p>
            <a:endParaRPr lang="en-US" dirty="0" smtClean="0"/>
          </a:p>
          <a:p>
            <a:r>
              <a:rPr lang="en-US" dirty="0" smtClean="0"/>
              <a:t>Today</a:t>
            </a:r>
            <a:r>
              <a:rPr lang="en-US" baseline="0" dirty="0" smtClean="0"/>
              <a:t>:</a:t>
            </a:r>
            <a:endParaRPr lang="en-US" dirty="0" smtClean="0"/>
          </a:p>
          <a:p>
            <a:pPr>
              <a:buFont typeface="Arial" pitchFamily="34" charset="0"/>
              <a:buChar char="•"/>
            </a:pPr>
            <a:r>
              <a:rPr lang="en-US" dirty="0" smtClean="0"/>
              <a:t> </a:t>
            </a:r>
            <a:r>
              <a:rPr lang="en-US" b="1" dirty="0" smtClean="0"/>
              <a:t>Single Quoting System </a:t>
            </a:r>
            <a:r>
              <a:rPr lang="en-US" dirty="0" smtClean="0"/>
              <a:t>for UC and Networking -&gt; </a:t>
            </a:r>
            <a:r>
              <a:rPr lang="en-US" baseline="0" dirty="0" smtClean="0"/>
              <a:t>January 2012</a:t>
            </a:r>
          </a:p>
          <a:p>
            <a:pPr>
              <a:buFont typeface="Arial" pitchFamily="34" charset="0"/>
              <a:buChar char="•"/>
            </a:pPr>
            <a:r>
              <a:rPr lang="en-US" baseline="0" dirty="0" smtClean="0"/>
              <a:t> Solutions pre-tested in Avaya SIL lab </a:t>
            </a:r>
          </a:p>
          <a:p>
            <a:pPr>
              <a:buFont typeface="Arial" pitchFamily="34" charset="0"/>
              <a:buChar char="•"/>
            </a:pPr>
            <a:r>
              <a:rPr lang="en-US" baseline="0" dirty="0" smtClean="0"/>
              <a:t> Holistic </a:t>
            </a:r>
            <a:r>
              <a:rPr lang="en-US" b="1" baseline="0" dirty="0" smtClean="0"/>
              <a:t>channel compensation and programs </a:t>
            </a:r>
          </a:p>
          <a:p>
            <a:pPr lvl="1">
              <a:buFont typeface="Arial" pitchFamily="34" charset="0"/>
              <a:buChar char="•"/>
            </a:pPr>
            <a:r>
              <a:rPr lang="en-US" baseline="0" dirty="0" smtClean="0"/>
              <a:t>New programs in 2013 include </a:t>
            </a:r>
            <a:r>
              <a:rPr lang="en-US" dirty="0" smtClean="0"/>
              <a:t>Data Deal Registration,</a:t>
            </a:r>
            <a:r>
              <a:rPr lang="en-US" baseline="0" dirty="0" smtClean="0"/>
              <a:t> </a:t>
            </a:r>
            <a:r>
              <a:rPr lang="en-US" dirty="0" smtClean="0"/>
              <a:t>Grow Right, </a:t>
            </a:r>
            <a:r>
              <a:rPr lang="en-US" dirty="0" err="1" smtClean="0"/>
              <a:t>PoE</a:t>
            </a:r>
            <a:r>
              <a:rPr lang="en-US" dirty="0" smtClean="0"/>
              <a:t> for free</a:t>
            </a:r>
          </a:p>
          <a:p>
            <a:pPr>
              <a:buFont typeface="Arial" pitchFamily="34" charset="0"/>
              <a:buChar char="•"/>
            </a:pPr>
            <a:endParaRPr lang="en-US" dirty="0" smtClean="0"/>
          </a:p>
          <a:p>
            <a:pPr>
              <a:buFont typeface="Arial" pitchFamily="34" charset="0"/>
              <a:buNone/>
            </a:pPr>
            <a:r>
              <a:rPr lang="en-US" dirty="0" smtClean="0"/>
              <a:t>Future:</a:t>
            </a:r>
          </a:p>
          <a:p>
            <a:pPr>
              <a:buFont typeface="Arial" pitchFamily="34" charset="0"/>
              <a:buChar char="•"/>
            </a:pPr>
            <a:r>
              <a:rPr lang="en-US" b="1" dirty="0" smtClean="0"/>
              <a:t> Order flow through</a:t>
            </a:r>
            <a:r>
              <a:rPr lang="en-US" b="1" baseline="0" dirty="0" smtClean="0"/>
              <a:t> </a:t>
            </a:r>
            <a:r>
              <a:rPr lang="en-US" baseline="0" dirty="0" smtClean="0"/>
              <a:t>– enables order flow through for direct and single sap instance for </a:t>
            </a:r>
            <a:r>
              <a:rPr lang="en-US" baseline="0" dirty="0" err="1" smtClean="0"/>
              <a:t>disti</a:t>
            </a:r>
            <a:endParaRPr lang="en-US" baseline="0" dirty="0" smtClean="0"/>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smtClean="0"/>
              <a:t> </a:t>
            </a:r>
            <a:r>
              <a:rPr lang="en-US" b="1" baseline="0" dirty="0" smtClean="0"/>
              <a:t>Pricing consistency </a:t>
            </a:r>
            <a:r>
              <a:rPr lang="en-US" baseline="0" dirty="0" smtClean="0"/>
              <a:t>– normalizing pricing; voice &amp; networking pricing will be consistent; WPP goes away; move to APM – Avaya Pricing Model;  In-line with red pricing today (Red – 55% off)</a:t>
            </a:r>
          </a:p>
          <a:p>
            <a:pPr>
              <a:buFont typeface="Arial" pitchFamily="34" charset="0"/>
              <a:buChar char="•"/>
            </a:pPr>
            <a:r>
              <a:rPr lang="en-US" baseline="0" dirty="0" smtClean="0"/>
              <a:t> Services Integration -</a:t>
            </a:r>
          </a:p>
          <a:p>
            <a:pPr>
              <a:buFontTx/>
              <a:buChar char="-"/>
            </a:pP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1F720AD1-2E4C-4FAA-942D-FCF70F0602E6}" type="slidenum">
              <a:rPr lang="en-US" smtClean="0"/>
              <a:pPr>
                <a:defRPr/>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2" name="Imagen 1" descr="bg-content2-reduce.jp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0" name="CuadroTexto 9"/>
          <p:cNvSpPr txBox="1"/>
          <p:nvPr userDrawn="1"/>
        </p:nvSpPr>
        <p:spPr>
          <a:xfrm>
            <a:off x="228600" y="6477000"/>
            <a:ext cx="2438400" cy="246221"/>
          </a:xfrm>
          <a:prstGeom prst="rect">
            <a:avLst/>
          </a:prstGeom>
          <a:noFill/>
        </p:spPr>
        <p:txBody>
          <a:bodyPr wrap="square" rtlCol="0">
            <a:spAutoFit/>
          </a:bodyPr>
          <a:lstStyle/>
          <a:p>
            <a:r>
              <a:rPr lang="en-US" sz="1000" dirty="0" smtClean="0">
                <a:solidFill>
                  <a:srgbClr val="FFFFFF"/>
                </a:solidFill>
                <a:latin typeface="Gotham-Book"/>
                <a:cs typeface="Gotham-Book"/>
              </a:rPr>
              <a:t>©2013</a:t>
            </a:r>
            <a:r>
              <a:rPr lang="en-US" sz="1000" baseline="0" dirty="0" smtClean="0">
                <a:solidFill>
                  <a:srgbClr val="FFFFFF"/>
                </a:solidFill>
                <a:latin typeface="Gotham-Book"/>
                <a:cs typeface="Gotham-Book"/>
              </a:rPr>
              <a:t> Avaya Inc. All rights reserved</a:t>
            </a:r>
            <a:endParaRPr lang="en-US" sz="1000" dirty="0">
              <a:solidFill>
                <a:srgbClr val="FFFFFF"/>
              </a:solidFill>
              <a:latin typeface="Gotham-Book"/>
              <a:cs typeface="Gotham-Book"/>
            </a:endParaRPr>
          </a:p>
        </p:txBody>
      </p:sp>
      <p:sp>
        <p:nvSpPr>
          <p:cNvPr id="11" name="CuadroTexto 10"/>
          <p:cNvSpPr txBox="1"/>
          <p:nvPr userDrawn="1"/>
        </p:nvSpPr>
        <p:spPr>
          <a:xfrm>
            <a:off x="6553200" y="6477000"/>
            <a:ext cx="2438400" cy="246221"/>
          </a:xfrm>
          <a:prstGeom prst="rect">
            <a:avLst/>
          </a:prstGeom>
          <a:noFill/>
        </p:spPr>
        <p:txBody>
          <a:bodyPr wrap="square" rtlCol="0">
            <a:spAutoFit/>
          </a:bodyPr>
          <a:lstStyle/>
          <a:p>
            <a:pPr algn="r"/>
            <a:r>
              <a:rPr lang="en-US" sz="1000" dirty="0" smtClean="0">
                <a:solidFill>
                  <a:srgbClr val="FFFFFF"/>
                </a:solidFill>
                <a:latin typeface="Gotham-Book"/>
                <a:cs typeface="Gotham-Book"/>
              </a:rPr>
              <a:t>February 26-28, 2013 | Orlando, FL</a:t>
            </a:r>
            <a:endParaRPr lang="en-US" sz="1000" dirty="0">
              <a:solidFill>
                <a:srgbClr val="FFFFFF"/>
              </a:solidFill>
              <a:latin typeface="Gotham-Book"/>
              <a:cs typeface="Gotham-Book"/>
            </a:endParaRPr>
          </a:p>
        </p:txBody>
      </p:sp>
      <p:pic>
        <p:nvPicPr>
          <p:cNvPr id="12" name="Imagen 11" descr="logo-avaya-red.pn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52400" y="5867400"/>
            <a:ext cx="1066800" cy="424682"/>
          </a:xfrm>
          <a:prstGeom prst="rect">
            <a:avLst/>
          </a:prstGeom>
        </p:spPr>
      </p:pic>
      <p:sp>
        <p:nvSpPr>
          <p:cNvPr id="7" name="Title Placeholder 1"/>
          <p:cNvSpPr>
            <a:spLocks noGrp="1"/>
          </p:cNvSpPr>
          <p:nvPr>
            <p:ph type="title"/>
          </p:nvPr>
        </p:nvSpPr>
        <p:spPr>
          <a:xfrm>
            <a:off x="533400" y="76200"/>
            <a:ext cx="5410200" cy="762000"/>
          </a:xfrm>
          <a:prstGeom prst="rect">
            <a:avLst/>
          </a:prstGeom>
        </p:spPr>
        <p:txBody>
          <a:bodyPr vert="horz" lIns="91440" tIns="45720" rIns="91440" bIns="45720" rtlCol="0" anchor="ctr">
            <a:normAutofit/>
          </a:bodyPr>
          <a:lstStyle>
            <a:lvl1pPr algn="l">
              <a:defRPr sz="2800"/>
            </a:lvl1pPr>
          </a:lstStyle>
          <a:p>
            <a:r>
              <a:rPr lang="en-US" dirty="0" smtClean="0"/>
              <a:t>Click to edit Master title style</a:t>
            </a:r>
            <a:endParaRPr lang="en-US" dirty="0"/>
          </a:p>
        </p:txBody>
      </p:sp>
      <p:pic>
        <p:nvPicPr>
          <p:cNvPr id="13" name="Imagen 12" descr="logo-white.png"/>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6858000" y="228600"/>
            <a:ext cx="2057400" cy="662208"/>
          </a:xfrm>
          <a:prstGeom prst="rect">
            <a:avLst/>
          </a:prstGeom>
        </p:spPr>
      </p:pic>
      <p:sp>
        <p:nvSpPr>
          <p:cNvPr id="16" name="Content Placeholder 2"/>
          <p:cNvSpPr>
            <a:spLocks noGrp="1"/>
          </p:cNvSpPr>
          <p:nvPr>
            <p:ph sz="half" idx="1"/>
          </p:nvPr>
        </p:nvSpPr>
        <p:spPr>
          <a:xfrm>
            <a:off x="536030" y="1161288"/>
            <a:ext cx="8077200" cy="4553712"/>
          </a:xfrm>
          <a:prstGeom prst="rect">
            <a:avLst/>
          </a:prstGeom>
        </p:spPr>
        <p:txBody>
          <a:bodyPr/>
          <a:lstStyle>
            <a:lvl1pPr marL="342900" indent="-342900">
              <a:buClr>
                <a:srgbClr val="C00000"/>
              </a:buClr>
              <a:buFont typeface="Arial" pitchFamily="34" charset="0"/>
              <a:buChar char="•"/>
              <a:defRPr sz="2800"/>
            </a:lvl1pPr>
            <a:lvl2pPr marL="742950" indent="-285750">
              <a:buClr>
                <a:srgbClr val="C00000"/>
              </a:buClr>
              <a:buFont typeface="Arial" pitchFamily="34" charset="0"/>
              <a:buChar char="•"/>
              <a:defRPr sz="2400"/>
            </a:lvl2pPr>
            <a:lvl3pPr marL="1143000" indent="-228600">
              <a:buClr>
                <a:srgbClr val="C00000"/>
              </a:buClr>
              <a:buFont typeface="Arial" pitchFamily="34" charset="0"/>
              <a:buChar char="•"/>
              <a:defRPr sz="2000"/>
            </a:lvl3pPr>
            <a:lvl4pPr marL="1600200" indent="-228600">
              <a:buClr>
                <a:srgbClr val="C00000"/>
              </a:buClr>
              <a:buFont typeface="Arial" pitchFamily="34" charset="0"/>
              <a:buChar char="•"/>
              <a:defRPr sz="1800"/>
            </a:lvl4pPr>
            <a:lvl5pPr marL="2057400" indent="-228600">
              <a:buClr>
                <a:srgbClr val="C00000"/>
              </a:buClr>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tretch>
            <a:fillRect/>
          </a:stretch>
        </p:blipFill>
        <p:spPr bwMode="auto">
          <a:xfrm>
            <a:off x="4906290" y="3886200"/>
            <a:ext cx="656310" cy="533400"/>
          </a:xfrm>
          <a:prstGeom prst="rect">
            <a:avLst/>
          </a:prstGeom>
          <a:noFill/>
          <a:effectLst>
            <a:glow rad="63500">
              <a:schemeClr val="bg1">
                <a:alpha val="70000"/>
              </a:schemeClr>
            </a:glow>
          </a:effectLst>
          <a:extLst>
            <a:ext uri="{909E8E84-426E-40dd-AFC4-6F175D3DCCD1}">
              <a14:hiddenFill xmlns="" xmlns:a14="http://schemas.microsoft.com/office/drawing/2010/main">
                <a:solidFill>
                  <a:srgbClr val="FFFFFF"/>
                </a:solidFill>
              </a14:hiddenFill>
            </a:ext>
          </a:extLst>
        </p:spPr>
      </p:pic>
      <p:sp>
        <p:nvSpPr>
          <p:cNvPr id="8" name="TextBox 7"/>
          <p:cNvSpPr txBox="1"/>
          <p:nvPr userDrawn="1"/>
        </p:nvSpPr>
        <p:spPr>
          <a:xfrm>
            <a:off x="2602992" y="2039112"/>
            <a:ext cx="5257800" cy="1323439"/>
          </a:xfrm>
          <a:prstGeom prst="rect">
            <a:avLst/>
          </a:prstGeom>
          <a:noFill/>
        </p:spPr>
        <p:txBody>
          <a:bodyPr wrap="square" rtlCol="0">
            <a:spAutoFit/>
          </a:bodyPr>
          <a:lstStyle/>
          <a:p>
            <a:pPr algn="r"/>
            <a:r>
              <a:rPr lang="en-US" sz="8000" dirty="0" smtClean="0">
                <a:solidFill>
                  <a:schemeClr val="bg1"/>
                </a:solidFill>
                <a:effectLst/>
              </a:rPr>
              <a:t>Thank you!</a:t>
            </a:r>
          </a:p>
        </p:txBody>
      </p:sp>
      <p:sp>
        <p:nvSpPr>
          <p:cNvPr id="9" name="TextBox 8"/>
          <p:cNvSpPr txBox="1"/>
          <p:nvPr userDrawn="1"/>
        </p:nvSpPr>
        <p:spPr>
          <a:xfrm>
            <a:off x="4953000" y="3925669"/>
            <a:ext cx="2819400" cy="64633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3600" dirty="0" smtClean="0">
                <a:solidFill>
                  <a:srgbClr val="FFFFFF"/>
                </a:solidFill>
                <a:latin typeface="+mn-lt"/>
              </a:rPr>
              <a:t>#</a:t>
            </a:r>
            <a:r>
              <a:rPr lang="en-US" sz="3600" dirty="0" err="1" smtClean="0">
                <a:solidFill>
                  <a:srgbClr val="FFFFFF"/>
                </a:solidFill>
                <a:latin typeface="+mn-lt"/>
              </a:rPr>
              <a:t>AvayaATF</a:t>
            </a:r>
            <a:endParaRPr lang="en-US" sz="3600" dirty="0" smtClean="0">
              <a:solidFill>
                <a:srgbClr val="FFFFFF"/>
              </a:solidFill>
              <a:latin typeface="+mn-lt"/>
            </a:endParaRPr>
          </a:p>
        </p:txBody>
      </p:sp>
      <p:sp>
        <p:nvSpPr>
          <p:cNvPr id="10"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smtClean="0"/>
              <a:pPr/>
              <a:t>‹#›</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TextBox 21"/>
          <p:cNvSpPr txBox="1">
            <a:spLocks noChangeArrowheads="1"/>
          </p:cNvSpPr>
          <p:nvPr userDrawn="1"/>
        </p:nvSpPr>
        <p:spPr bwMode="auto">
          <a:xfrm>
            <a:off x="8376702" y="6565573"/>
            <a:ext cx="309652" cy="203110"/>
          </a:xfrm>
          <a:prstGeom prst="rect">
            <a:avLst/>
          </a:prstGeom>
          <a:noFill/>
          <a:ln w="9525">
            <a:noFill/>
            <a:miter lim="800000"/>
            <a:headEnd/>
            <a:tailEnd/>
          </a:ln>
        </p:spPr>
        <p:txBody>
          <a:bodyPr wrap="none" lIns="91402" tIns="45702" rIns="91402" bIns="45702" anchor="ctr">
            <a:spAutoFit/>
          </a:bodyPr>
          <a:lstStyle/>
          <a:p>
            <a:pPr algn="r">
              <a:lnSpc>
                <a:spcPct val="90000"/>
              </a:lnSpc>
            </a:pPr>
            <a:fld id="{FFBFA0DF-B53A-4B53-A601-FA9FD9F94D6F}" type="slidenum">
              <a:rPr lang="en-US" sz="800">
                <a:solidFill>
                  <a:srgbClr val="8F8F8F"/>
                </a:solidFill>
              </a:rPr>
              <a:pPr algn="r">
                <a:lnSpc>
                  <a:spcPct val="90000"/>
                </a:lnSpc>
              </a:pPr>
              <a:t>‹#›</a:t>
            </a:fld>
            <a:endParaRPr lang="en-US" sz="800" dirty="0">
              <a:solidFill>
                <a:srgbClr val="8F8F8F"/>
              </a:solidFill>
            </a:endParaRPr>
          </a:p>
        </p:txBody>
      </p:sp>
      <p:sp>
        <p:nvSpPr>
          <p:cNvPr id="2" name="Title 1"/>
          <p:cNvSpPr>
            <a:spLocks noGrp="1"/>
          </p:cNvSpPr>
          <p:nvPr>
            <p:ph type="title"/>
          </p:nvPr>
        </p:nvSpPr>
        <p:spPr>
          <a:xfrm>
            <a:off x="457647" y="434206"/>
            <a:ext cx="8228707" cy="838274"/>
          </a:xfrm>
          <a:prstGeom prst="rect">
            <a:avLst/>
          </a:prstGeom>
        </p:spPr>
        <p:txBody>
          <a:bodyPr lIns="64291" tIns="32146" rIns="64291" bIns="32146"/>
          <a:lstStyle/>
          <a:p>
            <a:r>
              <a:rPr lang="en-US" smtClean="0"/>
              <a:t>Click to edit Master title style</a:t>
            </a:r>
            <a:endParaRPr lang="en-US"/>
          </a:p>
        </p:txBody>
      </p:sp>
      <p:sp>
        <p:nvSpPr>
          <p:cNvPr id="3" name="Content Placeholder 2"/>
          <p:cNvSpPr>
            <a:spLocks noGrp="1"/>
          </p:cNvSpPr>
          <p:nvPr>
            <p:ph idx="1"/>
          </p:nvPr>
        </p:nvSpPr>
        <p:spPr>
          <a:xfrm>
            <a:off x="457647" y="1447727"/>
            <a:ext cx="8228707" cy="4724921"/>
          </a:xfrm>
          <a:prstGeom prst="rect">
            <a:avLst/>
          </a:prstGeom>
        </p:spPr>
        <p:txBody>
          <a:bodyPr lIns="64291" tIns="32146" rIns="64291" bIns="3214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6858001" y="6537648"/>
            <a:ext cx="762372" cy="244450"/>
          </a:xfrm>
          <a:prstGeom prst="rect">
            <a:avLst/>
          </a:prstGeom>
        </p:spPr>
        <p:txBody>
          <a:bodyPr vert="horz" wrap="square" lIns="64270" tIns="32135" rIns="64270" bIns="32135" numCol="1" anchor="t" anchorCtr="0" compatLnSpc="1">
            <a:prstTxWarp prst="textNoShape">
              <a:avLst/>
            </a:prstTxWarp>
          </a:bodyPr>
          <a:lstStyle>
            <a:lvl1pPr>
              <a:defRPr/>
            </a:lvl1pPr>
          </a:lstStyle>
          <a:p>
            <a:fld id="{017162AA-44C7-4920-AB67-846FD00EFF00}" type="datetime1">
              <a:rPr lang="en-US"/>
              <a:pPr/>
              <a:t>2/22/2013</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434206"/>
            <a:ext cx="8228707" cy="838274"/>
          </a:xfrm>
          <a:prstGeom prst="rect">
            <a:avLst/>
          </a:prstGeom>
        </p:spPr>
        <p:txBody>
          <a:bodyPr lIns="64291" tIns="32146" rIns="64291" bIns="32146"/>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724400"/>
          </a:xfrm>
          <a:prstGeom prst="rect">
            <a:avLst/>
          </a:prstGeom>
        </p:spPr>
        <p:txBody>
          <a:bodyPr lIns="64291" tIns="32146" rIns="64291" bIns="32146">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724400"/>
          </a:xfrm>
          <a:prstGeom prst="rect">
            <a:avLst/>
          </a:prstGeom>
        </p:spPr>
        <p:txBody>
          <a:bodyPr lIns="64291" tIns="32146" rIns="64291" bIns="32146">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1" y="6537648"/>
            <a:ext cx="762372" cy="244450"/>
          </a:xfrm>
          <a:prstGeom prst="rect">
            <a:avLst/>
          </a:prstGeom>
        </p:spPr>
        <p:txBody>
          <a:bodyPr vert="horz" wrap="square" lIns="64270" tIns="32135" rIns="64270" bIns="32135" numCol="1" anchor="t" anchorCtr="0" compatLnSpc="1">
            <a:prstTxWarp prst="textNoShape">
              <a:avLst/>
            </a:prstTxWarp>
          </a:bodyPr>
          <a:lstStyle>
            <a:lvl1pPr>
              <a:defRPr/>
            </a:lvl1pPr>
          </a:lstStyle>
          <a:p>
            <a:fld id="{5C2174D7-33E4-455B-8C30-45E2245EDFB5}" type="datetime1">
              <a:rPr lang="en-US"/>
              <a:pPr/>
              <a:t>2/22/2013</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pic>
        <p:nvPicPr>
          <p:cNvPr id="15" name="Imagen 14" descr="bg-content2-reduce.jp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6" name="Title Placeholder 1"/>
          <p:cNvSpPr>
            <a:spLocks noGrp="1"/>
          </p:cNvSpPr>
          <p:nvPr>
            <p:ph type="title"/>
          </p:nvPr>
        </p:nvSpPr>
        <p:spPr>
          <a:xfrm>
            <a:off x="533400" y="76200"/>
            <a:ext cx="5410200" cy="762000"/>
          </a:xfrm>
          <a:prstGeom prst="rect">
            <a:avLst/>
          </a:prstGeom>
        </p:spPr>
        <p:txBody>
          <a:bodyPr vert="horz" lIns="91440" tIns="45720" rIns="91440" bIns="45720" rtlCol="0" anchor="ctr">
            <a:normAutofit/>
          </a:bodyPr>
          <a:lstStyle>
            <a:lvl1pPr algn="l">
              <a:defRPr sz="2800"/>
            </a:lvl1pPr>
          </a:lstStyle>
          <a:p>
            <a:r>
              <a:rPr lang="en-US" dirty="0" smtClean="0"/>
              <a:t>Click to edit Master title style</a:t>
            </a:r>
            <a:endParaRPr lang="en-US" dirty="0"/>
          </a:p>
        </p:txBody>
      </p:sp>
      <p:sp>
        <p:nvSpPr>
          <p:cNvPr id="7" name="CuadroTexto 6"/>
          <p:cNvSpPr txBox="1"/>
          <p:nvPr userDrawn="1"/>
        </p:nvSpPr>
        <p:spPr>
          <a:xfrm>
            <a:off x="228600" y="6477000"/>
            <a:ext cx="2438400" cy="246221"/>
          </a:xfrm>
          <a:prstGeom prst="rect">
            <a:avLst/>
          </a:prstGeom>
          <a:noFill/>
        </p:spPr>
        <p:txBody>
          <a:bodyPr wrap="square" rtlCol="0">
            <a:spAutoFit/>
          </a:bodyPr>
          <a:lstStyle/>
          <a:p>
            <a:r>
              <a:rPr lang="en-US" sz="1000" dirty="0" smtClean="0">
                <a:solidFill>
                  <a:srgbClr val="FFFFFF"/>
                </a:solidFill>
                <a:latin typeface="Gotham-Book"/>
                <a:cs typeface="Gotham-Book"/>
              </a:rPr>
              <a:t>©2013</a:t>
            </a:r>
            <a:r>
              <a:rPr lang="en-US" sz="1000" baseline="0" dirty="0" smtClean="0">
                <a:solidFill>
                  <a:srgbClr val="FFFFFF"/>
                </a:solidFill>
                <a:latin typeface="Gotham-Book"/>
                <a:cs typeface="Gotham-Book"/>
              </a:rPr>
              <a:t> Avaya Inc. All rights reserved</a:t>
            </a:r>
            <a:endParaRPr lang="en-US" sz="1000" dirty="0">
              <a:solidFill>
                <a:srgbClr val="FFFFFF"/>
              </a:solidFill>
              <a:latin typeface="Gotham-Book"/>
              <a:cs typeface="Gotham-Book"/>
            </a:endParaRPr>
          </a:p>
        </p:txBody>
      </p:sp>
      <p:sp>
        <p:nvSpPr>
          <p:cNvPr id="8" name="CuadroTexto 7"/>
          <p:cNvSpPr txBox="1"/>
          <p:nvPr userDrawn="1"/>
        </p:nvSpPr>
        <p:spPr>
          <a:xfrm>
            <a:off x="6553200" y="6477000"/>
            <a:ext cx="2438400" cy="246221"/>
          </a:xfrm>
          <a:prstGeom prst="rect">
            <a:avLst/>
          </a:prstGeom>
          <a:noFill/>
        </p:spPr>
        <p:txBody>
          <a:bodyPr wrap="square" rtlCol="0">
            <a:spAutoFit/>
          </a:bodyPr>
          <a:lstStyle/>
          <a:p>
            <a:pPr algn="r"/>
            <a:r>
              <a:rPr lang="en-US" sz="1000" dirty="0" smtClean="0">
                <a:solidFill>
                  <a:srgbClr val="FFFFFF"/>
                </a:solidFill>
                <a:latin typeface="Gotham-Book"/>
                <a:cs typeface="Gotham-Book"/>
              </a:rPr>
              <a:t>February 26-28, 2013 | Orlando, FL</a:t>
            </a:r>
            <a:endParaRPr lang="en-US" sz="1000" dirty="0">
              <a:solidFill>
                <a:srgbClr val="FFFFFF"/>
              </a:solidFill>
              <a:latin typeface="Gotham-Book"/>
              <a:cs typeface="Gotham-Book"/>
            </a:endParaRPr>
          </a:p>
        </p:txBody>
      </p:sp>
      <p:pic>
        <p:nvPicPr>
          <p:cNvPr id="9" name="Imagen 8" descr="logo-avaya-red.pn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52400" y="5867400"/>
            <a:ext cx="1066800" cy="424682"/>
          </a:xfrm>
          <a:prstGeom prst="rect">
            <a:avLst/>
          </a:prstGeom>
        </p:spPr>
      </p:pic>
      <p:pic>
        <p:nvPicPr>
          <p:cNvPr id="11" name="Imagen 10" descr="logo-white.png"/>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6858000" y="228600"/>
            <a:ext cx="2057400" cy="662208"/>
          </a:xfrm>
          <a:prstGeom prst="rect">
            <a:avLst/>
          </a:prstGeom>
        </p:spPr>
      </p:pic>
      <p:sp>
        <p:nvSpPr>
          <p:cNvPr id="12" name="Content Placeholder 2"/>
          <p:cNvSpPr>
            <a:spLocks noGrp="1"/>
          </p:cNvSpPr>
          <p:nvPr>
            <p:ph sz="half" idx="1"/>
          </p:nvPr>
        </p:nvSpPr>
        <p:spPr>
          <a:xfrm>
            <a:off x="533400" y="1203958"/>
            <a:ext cx="3886200" cy="4495801"/>
          </a:xfrm>
          <a:prstGeom prst="rect">
            <a:avLst/>
          </a:prstGeom>
        </p:spPr>
        <p:txBody>
          <a:bodyPr/>
          <a:lstStyle>
            <a:lvl1pPr marL="342900" indent="-342900">
              <a:buClr>
                <a:srgbClr val="C00000"/>
              </a:buClr>
              <a:buFont typeface="Arial" pitchFamily="34" charset="0"/>
              <a:buChar char="•"/>
              <a:defRPr sz="2800"/>
            </a:lvl1pPr>
            <a:lvl2pPr marL="742950" indent="-285750">
              <a:buClr>
                <a:srgbClr val="C00000"/>
              </a:buClr>
              <a:buFont typeface="Arial" pitchFamily="34" charset="0"/>
              <a:buChar char="•"/>
              <a:defRPr sz="2400"/>
            </a:lvl2pPr>
            <a:lvl3pPr marL="1143000" indent="-228600">
              <a:buClr>
                <a:srgbClr val="C00000"/>
              </a:buClr>
              <a:buFont typeface="Arial" pitchFamily="34" charset="0"/>
              <a:buChar char="•"/>
              <a:defRPr sz="2000"/>
            </a:lvl3pPr>
            <a:lvl4pPr marL="1600200" indent="-228600">
              <a:buClr>
                <a:srgbClr val="C00000"/>
              </a:buClr>
              <a:buFont typeface="Arial" pitchFamily="34" charset="0"/>
              <a:buChar char="•"/>
              <a:defRPr sz="1800"/>
            </a:lvl4pPr>
            <a:lvl5pPr marL="2057400" indent="-228600">
              <a:buClr>
                <a:srgbClr val="C00000"/>
              </a:buClr>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half" idx="10"/>
          </p:nvPr>
        </p:nvSpPr>
        <p:spPr>
          <a:xfrm>
            <a:off x="4724400" y="1203960"/>
            <a:ext cx="3886200" cy="4495800"/>
          </a:xfrm>
          <a:prstGeom prst="rect">
            <a:avLst/>
          </a:prstGeom>
        </p:spPr>
        <p:txBody>
          <a:bodyPr/>
          <a:lstStyle>
            <a:lvl1pPr marL="342900" indent="-342900">
              <a:buClr>
                <a:srgbClr val="C00000"/>
              </a:buClr>
              <a:buFont typeface="Arial" pitchFamily="34" charset="0"/>
              <a:buChar char="•"/>
              <a:defRPr sz="2800"/>
            </a:lvl1pPr>
            <a:lvl2pPr marL="742950" indent="-285750">
              <a:buClr>
                <a:srgbClr val="C00000"/>
              </a:buClr>
              <a:buFont typeface="Arial" pitchFamily="34" charset="0"/>
              <a:buChar char="•"/>
              <a:defRPr sz="2400"/>
            </a:lvl2pPr>
            <a:lvl3pPr marL="1143000" indent="-228600">
              <a:buClr>
                <a:srgbClr val="C00000"/>
              </a:buClr>
              <a:buFont typeface="Arial" pitchFamily="34" charset="0"/>
              <a:buChar char="•"/>
              <a:defRPr sz="2000"/>
            </a:lvl3pPr>
            <a:lvl4pPr marL="1600200" indent="-228600">
              <a:buClr>
                <a:srgbClr val="C00000"/>
              </a:buClr>
              <a:buFont typeface="Arial" pitchFamily="34" charset="0"/>
              <a:buChar char="•"/>
              <a:defRPr sz="1800"/>
            </a:lvl4pPr>
            <a:lvl5pPr marL="2057400" indent="-228600">
              <a:buClr>
                <a:srgbClr val="C00000"/>
              </a:buClr>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smtClean="0"/>
              <a:pPr/>
              <a:t>‹#›</a:t>
            </a:fld>
            <a:endParaRPr lang="en-US" dirty="0"/>
          </a:p>
        </p:txBody>
      </p:sp>
    </p:spTree>
    <p:extLst>
      <p:ext uri="{BB962C8B-B14F-4D97-AF65-F5344CB8AC3E}">
        <p14:creationId xmlns="" xmlns:p14="http://schemas.microsoft.com/office/powerpoint/2010/main" val="265649566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Imagen 1" descr="bg-content2-reduce.jp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0" name="CuadroTexto 9"/>
          <p:cNvSpPr txBox="1"/>
          <p:nvPr userDrawn="1"/>
        </p:nvSpPr>
        <p:spPr>
          <a:xfrm>
            <a:off x="228600" y="6477000"/>
            <a:ext cx="4572000" cy="246221"/>
          </a:xfrm>
          <a:prstGeom prst="rect">
            <a:avLst/>
          </a:prstGeom>
          <a:noFill/>
        </p:spPr>
        <p:txBody>
          <a:bodyPr wrap="square" rtlCol="0">
            <a:spAutoFit/>
          </a:bodyPr>
          <a:lstStyle/>
          <a:p>
            <a:r>
              <a:rPr lang="en-US" sz="1000" dirty="0" smtClean="0">
                <a:solidFill>
                  <a:srgbClr val="FFFFFF"/>
                </a:solidFill>
                <a:latin typeface="Gotham-Book"/>
                <a:cs typeface="Gotham-Book"/>
              </a:rPr>
              <a:t>©2013</a:t>
            </a:r>
            <a:r>
              <a:rPr lang="en-US" sz="1000" baseline="0" dirty="0" smtClean="0">
                <a:solidFill>
                  <a:srgbClr val="FFFFFF"/>
                </a:solidFill>
                <a:latin typeface="Gotham-Book"/>
                <a:cs typeface="Gotham-Book"/>
              </a:rPr>
              <a:t> Avaya Inc. All rights reserved</a:t>
            </a:r>
            <a:endParaRPr lang="en-US" sz="1000" dirty="0">
              <a:solidFill>
                <a:srgbClr val="FFFFFF"/>
              </a:solidFill>
              <a:latin typeface="Gotham-Book"/>
              <a:cs typeface="Gotham-Book"/>
            </a:endParaRPr>
          </a:p>
        </p:txBody>
      </p:sp>
      <p:sp>
        <p:nvSpPr>
          <p:cNvPr id="11" name="CuadroTexto 10"/>
          <p:cNvSpPr txBox="1"/>
          <p:nvPr userDrawn="1"/>
        </p:nvSpPr>
        <p:spPr>
          <a:xfrm>
            <a:off x="6172200" y="6477000"/>
            <a:ext cx="2819400" cy="246221"/>
          </a:xfrm>
          <a:prstGeom prst="rect">
            <a:avLst/>
          </a:prstGeom>
          <a:noFill/>
        </p:spPr>
        <p:txBody>
          <a:bodyPr wrap="square" rtlCol="0">
            <a:spAutoFit/>
          </a:bodyPr>
          <a:lstStyle/>
          <a:p>
            <a:pPr algn="r"/>
            <a:r>
              <a:rPr lang="en-US" sz="1000" dirty="0" smtClean="0">
                <a:solidFill>
                  <a:srgbClr val="FFFFFF"/>
                </a:solidFill>
                <a:latin typeface="Gotham-Book"/>
                <a:cs typeface="Gotham-Book"/>
              </a:rPr>
              <a:t>February 26-28, 2013 | Orlando, FL</a:t>
            </a:r>
            <a:endParaRPr lang="en-US" sz="1000" dirty="0">
              <a:solidFill>
                <a:srgbClr val="FFFFFF"/>
              </a:solidFill>
              <a:latin typeface="Gotham-Book"/>
              <a:cs typeface="Gotham-Book"/>
            </a:endParaRPr>
          </a:p>
        </p:txBody>
      </p:sp>
      <p:pic>
        <p:nvPicPr>
          <p:cNvPr id="12" name="Imagen 11" descr="logo-avaya-red.pn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52400" y="5867400"/>
            <a:ext cx="1066800" cy="424682"/>
          </a:xfrm>
          <a:prstGeom prst="rect">
            <a:avLst/>
          </a:prstGeom>
        </p:spPr>
      </p:pic>
      <p:sp>
        <p:nvSpPr>
          <p:cNvPr id="7" name="Title Placeholder 1"/>
          <p:cNvSpPr>
            <a:spLocks noGrp="1"/>
          </p:cNvSpPr>
          <p:nvPr>
            <p:ph type="title"/>
          </p:nvPr>
        </p:nvSpPr>
        <p:spPr>
          <a:xfrm>
            <a:off x="533400" y="76200"/>
            <a:ext cx="5410200" cy="762000"/>
          </a:xfrm>
          <a:prstGeom prst="rect">
            <a:avLst/>
          </a:prstGeom>
        </p:spPr>
        <p:txBody>
          <a:bodyPr vert="horz" lIns="91440" tIns="45720" rIns="91440" bIns="45720" rtlCol="0" anchor="ctr">
            <a:normAutofit/>
          </a:bodyPr>
          <a:lstStyle>
            <a:lvl1pPr algn="l">
              <a:defRPr sz="2800"/>
            </a:lvl1pPr>
          </a:lstStyle>
          <a:p>
            <a:r>
              <a:rPr lang="en-US" dirty="0" smtClean="0"/>
              <a:t>Click to edit Master title style</a:t>
            </a:r>
            <a:endParaRPr lang="en-US" dirty="0"/>
          </a:p>
        </p:txBody>
      </p:sp>
      <p:pic>
        <p:nvPicPr>
          <p:cNvPr id="13" name="Imagen 12" descr="logo-white.png"/>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6858000" y="228600"/>
            <a:ext cx="2057400" cy="662208"/>
          </a:xfrm>
          <a:prstGeom prst="rect">
            <a:avLst/>
          </a:prstGeom>
        </p:spPr>
      </p:pic>
      <p:sp>
        <p:nvSpPr>
          <p:cNvPr id="14"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Imagen 1" descr="bg-content.jp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7" name="CuadroTexto 6"/>
          <p:cNvSpPr txBox="1"/>
          <p:nvPr userDrawn="1"/>
        </p:nvSpPr>
        <p:spPr>
          <a:xfrm>
            <a:off x="228600" y="6477000"/>
            <a:ext cx="4572000" cy="246221"/>
          </a:xfrm>
          <a:prstGeom prst="rect">
            <a:avLst/>
          </a:prstGeom>
          <a:noFill/>
        </p:spPr>
        <p:txBody>
          <a:bodyPr wrap="square" rtlCol="0">
            <a:spAutoFit/>
          </a:bodyPr>
          <a:lstStyle/>
          <a:p>
            <a:r>
              <a:rPr lang="en-US" sz="1000" dirty="0" smtClean="0">
                <a:solidFill>
                  <a:srgbClr val="FFFFFF"/>
                </a:solidFill>
                <a:latin typeface="Gotham-Book"/>
                <a:cs typeface="Gotham-Book"/>
              </a:rPr>
              <a:t>©2013</a:t>
            </a:r>
            <a:r>
              <a:rPr lang="en-US" sz="1000" baseline="0" dirty="0" smtClean="0">
                <a:solidFill>
                  <a:srgbClr val="FFFFFF"/>
                </a:solidFill>
                <a:latin typeface="Gotham-Book"/>
                <a:cs typeface="Gotham-Book"/>
              </a:rPr>
              <a:t> Avaya Inc. All rights reserved</a:t>
            </a:r>
            <a:endParaRPr lang="en-US" sz="1000" dirty="0">
              <a:solidFill>
                <a:srgbClr val="FFFFFF"/>
              </a:solidFill>
              <a:latin typeface="Gotham-Book"/>
              <a:cs typeface="Gotham-Book"/>
            </a:endParaRPr>
          </a:p>
        </p:txBody>
      </p:sp>
      <p:sp>
        <p:nvSpPr>
          <p:cNvPr id="8" name="CuadroTexto 7"/>
          <p:cNvSpPr txBox="1"/>
          <p:nvPr userDrawn="1"/>
        </p:nvSpPr>
        <p:spPr>
          <a:xfrm>
            <a:off x="6172200" y="6477000"/>
            <a:ext cx="2819400" cy="246221"/>
          </a:xfrm>
          <a:prstGeom prst="rect">
            <a:avLst/>
          </a:prstGeom>
          <a:noFill/>
        </p:spPr>
        <p:txBody>
          <a:bodyPr wrap="square" rtlCol="0">
            <a:spAutoFit/>
          </a:bodyPr>
          <a:lstStyle/>
          <a:p>
            <a:pPr algn="r"/>
            <a:r>
              <a:rPr lang="en-US" sz="1000" dirty="0" smtClean="0">
                <a:solidFill>
                  <a:srgbClr val="FFFFFF"/>
                </a:solidFill>
                <a:latin typeface="Gotham-Book"/>
                <a:cs typeface="Gotham-Book"/>
              </a:rPr>
              <a:t>February 26-28, 2013 | Orlando, FL</a:t>
            </a:r>
            <a:endParaRPr lang="en-US" sz="1000" dirty="0">
              <a:solidFill>
                <a:srgbClr val="FFFFFF"/>
              </a:solidFill>
              <a:latin typeface="Gotham-Book"/>
              <a:cs typeface="Gotham-Book"/>
            </a:endParaRPr>
          </a:p>
        </p:txBody>
      </p:sp>
      <p:pic>
        <p:nvPicPr>
          <p:cNvPr id="6" name="Imagen 5" descr="logo-avaya-red.pn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52400" y="5867400"/>
            <a:ext cx="1066800" cy="424682"/>
          </a:xfrm>
          <a:prstGeom prst="rect">
            <a:avLst/>
          </a:prstGeom>
        </p:spPr>
      </p:pic>
      <p:sp>
        <p:nvSpPr>
          <p:cNvPr id="11"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er Intro Slide">
    <p:spTree>
      <p:nvGrpSpPr>
        <p:cNvPr id="1" name=""/>
        <p:cNvGrpSpPr/>
        <p:nvPr/>
      </p:nvGrpSpPr>
      <p:grpSpPr>
        <a:xfrm>
          <a:off x="0" y="0"/>
          <a:ext cx="0" cy="0"/>
          <a:chOff x="0" y="0"/>
          <a:chExt cx="0" cy="0"/>
        </a:xfrm>
      </p:grpSpPr>
      <p:pic>
        <p:nvPicPr>
          <p:cNvPr id="3" name="Imagen 2" descr="logo-white.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962400" y="4601496"/>
            <a:ext cx="4724400" cy="1520626"/>
          </a:xfrm>
          <a:prstGeom prst="rect">
            <a:avLst/>
          </a:prstGeom>
        </p:spPr>
      </p:pic>
      <p:sp>
        <p:nvSpPr>
          <p:cNvPr id="6" name="Subtítulo 3"/>
          <p:cNvSpPr txBox="1">
            <a:spLocks/>
          </p:cNvSpPr>
          <p:nvPr userDrawn="1"/>
        </p:nvSpPr>
        <p:spPr>
          <a:xfrm>
            <a:off x="457200" y="5297424"/>
            <a:ext cx="2368335" cy="609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3200" dirty="0">
                <a:solidFill>
                  <a:schemeClr val="bg1"/>
                </a:solidFill>
                <a:latin typeface="+mn-lt"/>
              </a:rPr>
              <a:t>#</a:t>
            </a:r>
            <a:r>
              <a:rPr lang="en-US" sz="3200" dirty="0" err="1">
                <a:solidFill>
                  <a:schemeClr val="bg1"/>
                </a:solidFill>
                <a:latin typeface="+mn-lt"/>
              </a:rPr>
              <a:t>AvayaATF</a:t>
            </a:r>
            <a:endParaRPr lang="en-US" sz="3200" dirty="0">
              <a:solidFill>
                <a:schemeClr val="bg1"/>
              </a:solidFill>
              <a:latin typeface="+mn-lt"/>
            </a:endParaRPr>
          </a:p>
        </p:txBody>
      </p:sp>
      <p:pic>
        <p:nvPicPr>
          <p:cNvPr id="7" name="Picture 2"/>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tretch>
            <a:fillRect/>
          </a:stretch>
        </p:blipFill>
        <p:spPr bwMode="auto">
          <a:xfrm>
            <a:off x="457200" y="5334000"/>
            <a:ext cx="457200" cy="371578"/>
          </a:xfrm>
          <a:prstGeom prst="rect">
            <a:avLst/>
          </a:prstGeom>
          <a:noFill/>
          <a:effectLst>
            <a:glow rad="63500">
              <a:schemeClr val="bg1">
                <a:alpha val="70000"/>
              </a:schemeClr>
            </a:glow>
          </a:effectLst>
          <a:extLst>
            <a:ext uri="{909E8E84-426E-40dd-AFC4-6F175D3DCCD1}">
              <a14:hiddenFill xmlns="" xmlns:a14="http://schemas.microsoft.com/office/drawing/2010/main">
                <a:solidFill>
                  <a:srgbClr val="FFFFFF"/>
                </a:solidFill>
              </a14:hiddenFill>
            </a:ext>
          </a:extLst>
        </p:spPr>
      </p:pic>
      <p:sp>
        <p:nvSpPr>
          <p:cNvPr id="8" name="Title Placeholder 1"/>
          <p:cNvSpPr>
            <a:spLocks noGrp="1"/>
          </p:cNvSpPr>
          <p:nvPr>
            <p:ph type="title"/>
          </p:nvPr>
        </p:nvSpPr>
        <p:spPr>
          <a:xfrm>
            <a:off x="1005840" y="1600200"/>
            <a:ext cx="6918960" cy="1600200"/>
          </a:xfrm>
          <a:prstGeom prst="rect">
            <a:avLst/>
          </a:prstGeom>
        </p:spPr>
        <p:txBody>
          <a:bodyPr vert="horz" lIns="91440" tIns="45720" rIns="91440" bIns="45720" rtlCol="0" anchor="ctr">
            <a:noAutofit/>
          </a:bodyPr>
          <a:lstStyle>
            <a:lvl1pPr algn="l">
              <a:defRPr sz="4800">
                <a:latin typeface="+mn-lt"/>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1008888" y="3505200"/>
            <a:ext cx="6001512" cy="1143000"/>
          </a:xfrm>
          <a:prstGeom prst="rect">
            <a:avLst/>
          </a:prstGeom>
        </p:spPr>
        <p:txBody>
          <a:bodyPr/>
          <a:lstStyle>
            <a:lvl1pPr marL="0" indent="0" algn="l">
              <a:spcBef>
                <a:spcPts val="0"/>
              </a:spcBef>
              <a:buNone/>
              <a:defRPr sz="3200">
                <a:solidFill>
                  <a:srgbClr val="FFFFFF"/>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smtClean="0"/>
              <a:pPr/>
              <a:t>‹#›</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1828800"/>
            <a:ext cx="8305800" cy="1219200"/>
          </a:xfrm>
          <a:prstGeom prst="rect">
            <a:avLst/>
          </a:prstGeom>
        </p:spPr>
        <p:txBody>
          <a:bodyPr vert="horz" lIns="91440" tIns="45720" rIns="91440" bIns="45720" rtlCol="0" anchor="ctr">
            <a:noAutofit/>
          </a:bodyPr>
          <a:lstStyle>
            <a:lvl1pPr>
              <a:defRPr sz="4800"/>
            </a:lvl1pPr>
          </a:lstStyle>
          <a:p>
            <a:r>
              <a:rPr lang="en-US" dirty="0" smtClean="0"/>
              <a:t>Click to edit Master title style</a:t>
            </a:r>
            <a:endParaRPr lang="en-US" dirty="0"/>
          </a:p>
        </p:txBody>
      </p:sp>
      <p:sp>
        <p:nvSpPr>
          <p:cNvPr id="5" name="Subtitle 2"/>
          <p:cNvSpPr>
            <a:spLocks noGrp="1"/>
          </p:cNvSpPr>
          <p:nvPr>
            <p:ph type="subTitle" idx="1"/>
          </p:nvPr>
        </p:nvSpPr>
        <p:spPr>
          <a:xfrm>
            <a:off x="1295400" y="3124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smtClean="0"/>
              <a:pPr/>
              <a:t>‹#›</a:t>
            </a:fld>
            <a:endParaRPr lang="en-US" dirty="0"/>
          </a:p>
        </p:txBody>
      </p:sp>
    </p:spTree>
    <p:extLst>
      <p:ext uri="{BB962C8B-B14F-4D97-AF65-F5344CB8AC3E}">
        <p14:creationId xmlns="" xmlns:p14="http://schemas.microsoft.com/office/powerpoint/2010/main" val="2865659171"/>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No Title">
    <p:spTree>
      <p:nvGrpSpPr>
        <p:cNvPr id="1" name=""/>
        <p:cNvGrpSpPr/>
        <p:nvPr/>
      </p:nvGrpSpPr>
      <p:grpSpPr>
        <a:xfrm>
          <a:off x="0" y="0"/>
          <a:ext cx="0" cy="0"/>
          <a:chOff x="0" y="0"/>
          <a:chExt cx="0" cy="0"/>
        </a:xfrm>
      </p:grpSpPr>
      <p:pic>
        <p:nvPicPr>
          <p:cNvPr id="7" name="Imagen 6" descr="_content-liquid2.jp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9" name="CuadroTexto 8"/>
          <p:cNvSpPr txBox="1"/>
          <p:nvPr userDrawn="1"/>
        </p:nvSpPr>
        <p:spPr>
          <a:xfrm>
            <a:off x="228600" y="6477000"/>
            <a:ext cx="4572000" cy="246221"/>
          </a:xfrm>
          <a:prstGeom prst="rect">
            <a:avLst/>
          </a:prstGeom>
          <a:noFill/>
        </p:spPr>
        <p:txBody>
          <a:bodyPr wrap="square" rtlCol="0">
            <a:spAutoFit/>
          </a:bodyPr>
          <a:lstStyle/>
          <a:p>
            <a:r>
              <a:rPr lang="en-US" sz="1000" dirty="0" smtClean="0">
                <a:solidFill>
                  <a:srgbClr val="FFFFFF"/>
                </a:solidFill>
                <a:latin typeface="Gotham-Book"/>
                <a:cs typeface="Gotham-Book"/>
              </a:rPr>
              <a:t>©2013</a:t>
            </a:r>
            <a:r>
              <a:rPr lang="en-US" sz="1000" baseline="0" dirty="0" smtClean="0">
                <a:solidFill>
                  <a:srgbClr val="FFFFFF"/>
                </a:solidFill>
                <a:latin typeface="Gotham-Book"/>
                <a:cs typeface="Gotham-Book"/>
              </a:rPr>
              <a:t> Avaya Inc. All rights reserved</a:t>
            </a:r>
            <a:endParaRPr lang="en-US" sz="1000" dirty="0">
              <a:solidFill>
                <a:srgbClr val="FFFFFF"/>
              </a:solidFill>
              <a:latin typeface="Gotham-Book"/>
              <a:cs typeface="Gotham-Book"/>
            </a:endParaRPr>
          </a:p>
        </p:txBody>
      </p:sp>
      <p:sp>
        <p:nvSpPr>
          <p:cNvPr id="11" name="CuadroTexto 10"/>
          <p:cNvSpPr txBox="1"/>
          <p:nvPr userDrawn="1"/>
        </p:nvSpPr>
        <p:spPr>
          <a:xfrm>
            <a:off x="6172200" y="6477000"/>
            <a:ext cx="2819400" cy="246221"/>
          </a:xfrm>
          <a:prstGeom prst="rect">
            <a:avLst/>
          </a:prstGeom>
          <a:noFill/>
        </p:spPr>
        <p:txBody>
          <a:bodyPr wrap="square" rtlCol="0">
            <a:spAutoFit/>
          </a:bodyPr>
          <a:lstStyle/>
          <a:p>
            <a:pPr algn="r"/>
            <a:r>
              <a:rPr lang="en-US" sz="1000" dirty="0" smtClean="0">
                <a:solidFill>
                  <a:srgbClr val="FFFFFF"/>
                </a:solidFill>
                <a:latin typeface="Gotham-Book"/>
                <a:cs typeface="Gotham-Book"/>
              </a:rPr>
              <a:t>February 26-28, 2013 | Orlando, FL</a:t>
            </a:r>
            <a:endParaRPr lang="en-US" sz="1000" dirty="0">
              <a:solidFill>
                <a:srgbClr val="FFFFFF"/>
              </a:solidFill>
              <a:latin typeface="Gotham-Book"/>
              <a:cs typeface="Gotham-Book"/>
            </a:endParaRPr>
          </a:p>
        </p:txBody>
      </p:sp>
      <p:pic>
        <p:nvPicPr>
          <p:cNvPr id="12" name="Imagen 11" descr="logo-avaya-white.pn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52400" y="5867399"/>
            <a:ext cx="1066800" cy="423515"/>
          </a:xfrm>
          <a:prstGeom prst="rect">
            <a:avLst/>
          </a:prstGeom>
        </p:spPr>
      </p:pic>
      <p:sp>
        <p:nvSpPr>
          <p:cNvPr id="8" name="Text Placeholder 8"/>
          <p:cNvSpPr>
            <a:spLocks noGrp="1"/>
          </p:cNvSpPr>
          <p:nvPr>
            <p:ph type="body" sz="quarter" idx="11"/>
          </p:nvPr>
        </p:nvSpPr>
        <p:spPr>
          <a:xfrm>
            <a:off x="685800" y="593834"/>
            <a:ext cx="7772400" cy="4724400"/>
          </a:xfrm>
          <a:prstGeom prst="rect">
            <a:avLst/>
          </a:prstGeom>
        </p:spPr>
        <p:txBody>
          <a:bodyPr/>
          <a:lstStyle>
            <a:lvl1pPr>
              <a:defRPr>
                <a:solidFill>
                  <a:schemeClr val="bg1"/>
                </a:solidFill>
                <a:latin typeface="Arial" pitchFamily="34"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Imagen 9" descr="logo-white.png"/>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6858000" y="5638800"/>
            <a:ext cx="2057400" cy="662208"/>
          </a:xfrm>
          <a:prstGeom prst="rect">
            <a:avLst/>
          </a:prstGeom>
        </p:spPr>
      </p:pic>
      <p:sp>
        <p:nvSpPr>
          <p:cNvPr id="14"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ed Blank Slide">
    <p:spTree>
      <p:nvGrpSpPr>
        <p:cNvPr id="1" name=""/>
        <p:cNvGrpSpPr/>
        <p:nvPr/>
      </p:nvGrpSpPr>
      <p:grpSpPr>
        <a:xfrm>
          <a:off x="0" y="0"/>
          <a:ext cx="0" cy="0"/>
          <a:chOff x="0" y="0"/>
          <a:chExt cx="0" cy="0"/>
        </a:xfrm>
      </p:grpSpPr>
      <p:sp>
        <p:nvSpPr>
          <p:cNvPr id="3"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TF Logo Slide">
    <p:spTree>
      <p:nvGrpSpPr>
        <p:cNvPr id="1" name=""/>
        <p:cNvGrpSpPr/>
        <p:nvPr/>
      </p:nvGrpSpPr>
      <p:grpSpPr>
        <a:xfrm>
          <a:off x="0" y="0"/>
          <a:ext cx="0" cy="0"/>
          <a:chOff x="0" y="0"/>
          <a:chExt cx="0" cy="0"/>
        </a:xfrm>
      </p:grpSpPr>
      <p:pic>
        <p:nvPicPr>
          <p:cNvPr id="3" name="Imagen 2" descr="logo-white.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133600" y="2514600"/>
            <a:ext cx="4876800" cy="1569678"/>
          </a:xfrm>
          <a:prstGeom prst="rect">
            <a:avLst/>
          </a:prstGeom>
        </p:spPr>
      </p:pic>
      <p:sp>
        <p:nvSpPr>
          <p:cNvPr id="6"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n 11" descr="bg-cover.jpg"/>
          <p:cNvPicPr>
            <a:picLocks noChangeAspect="1"/>
          </p:cNvPicPr>
          <p:nvPr userDrawn="1"/>
        </p:nvPicPr>
        <p:blipFill>
          <a:blip r:embed="rId14"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5" name="Imagen 4" descr="logo-avaya-white.png"/>
          <p:cNvPicPr>
            <a:picLocks noChangeAspect="1"/>
          </p:cNvPicPr>
          <p:nvPr userDrawn="1"/>
        </p:nvPicPr>
        <p:blipFill>
          <a:blip r:embed="rId15" cstate="print">
            <a:extLst>
              <a:ext uri="{28A0092B-C50C-407E-A947-70E740481C1C}">
                <a14:useLocalDpi xmlns="" xmlns:a14="http://schemas.microsoft.com/office/drawing/2010/main" val="0"/>
              </a:ext>
            </a:extLst>
          </a:blip>
          <a:stretch>
            <a:fillRect/>
          </a:stretch>
        </p:blipFill>
        <p:spPr>
          <a:xfrm>
            <a:off x="381412" y="339629"/>
            <a:ext cx="1218788" cy="483854"/>
          </a:xfrm>
          <a:prstGeom prst="rect">
            <a:avLst/>
          </a:prstGeom>
        </p:spPr>
      </p:pic>
      <p:sp>
        <p:nvSpPr>
          <p:cNvPr id="6" name="CuadroTexto 5"/>
          <p:cNvSpPr txBox="1"/>
          <p:nvPr userDrawn="1"/>
        </p:nvSpPr>
        <p:spPr>
          <a:xfrm>
            <a:off x="228600" y="6477000"/>
            <a:ext cx="2514600" cy="246221"/>
          </a:xfrm>
          <a:prstGeom prst="rect">
            <a:avLst/>
          </a:prstGeom>
          <a:noFill/>
        </p:spPr>
        <p:txBody>
          <a:bodyPr wrap="square" rtlCol="0">
            <a:spAutoFit/>
          </a:bodyPr>
          <a:lstStyle/>
          <a:p>
            <a:r>
              <a:rPr lang="en-US" sz="1000" dirty="0" smtClean="0">
                <a:solidFill>
                  <a:srgbClr val="FFFFFF"/>
                </a:solidFill>
                <a:latin typeface="Gotham-Book"/>
                <a:cs typeface="Gotham-Book"/>
              </a:rPr>
              <a:t>©2013</a:t>
            </a:r>
            <a:r>
              <a:rPr lang="en-US" sz="1000" baseline="0" dirty="0" smtClean="0">
                <a:solidFill>
                  <a:srgbClr val="FFFFFF"/>
                </a:solidFill>
                <a:latin typeface="Gotham-Book"/>
                <a:cs typeface="Gotham-Book"/>
              </a:rPr>
              <a:t> Avaya Inc. All rights reserved</a:t>
            </a:r>
            <a:endParaRPr lang="en-US" sz="1000" dirty="0">
              <a:solidFill>
                <a:srgbClr val="FFFFFF"/>
              </a:solidFill>
              <a:latin typeface="Gotham-Book"/>
              <a:cs typeface="Gotham-Book"/>
            </a:endParaRPr>
          </a:p>
        </p:txBody>
      </p:sp>
      <p:sp>
        <p:nvSpPr>
          <p:cNvPr id="10" name="CuadroTexto 9"/>
          <p:cNvSpPr txBox="1"/>
          <p:nvPr userDrawn="1"/>
        </p:nvSpPr>
        <p:spPr>
          <a:xfrm>
            <a:off x="6705600" y="6477000"/>
            <a:ext cx="2286000" cy="246221"/>
          </a:xfrm>
          <a:prstGeom prst="rect">
            <a:avLst/>
          </a:prstGeom>
          <a:noFill/>
        </p:spPr>
        <p:txBody>
          <a:bodyPr wrap="square" rtlCol="0">
            <a:spAutoFit/>
          </a:bodyPr>
          <a:lstStyle/>
          <a:p>
            <a:pPr algn="r"/>
            <a:r>
              <a:rPr lang="en-US" sz="1000" dirty="0" smtClean="0">
                <a:solidFill>
                  <a:srgbClr val="FFFFFF"/>
                </a:solidFill>
                <a:latin typeface="Gotham-Book"/>
                <a:cs typeface="Gotham-Book"/>
              </a:rPr>
              <a:t>February 26-28, 2013 | Orlando, FL</a:t>
            </a:r>
            <a:endParaRPr lang="en-US" sz="1000" dirty="0">
              <a:solidFill>
                <a:srgbClr val="FFFFFF"/>
              </a:solidFill>
              <a:latin typeface="Gotham-Book"/>
              <a:cs typeface="Gotham-Book"/>
            </a:endParaRPr>
          </a:p>
        </p:txBody>
      </p:sp>
      <p:sp>
        <p:nvSpPr>
          <p:cNvPr id="8"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1" r:id="rId1"/>
    <p:sldLayoutId id="2147483655" r:id="rId2"/>
    <p:sldLayoutId id="2147483656" r:id="rId3"/>
    <p:sldLayoutId id="2147483650" r:id="rId4"/>
    <p:sldLayoutId id="2147483658" r:id="rId5"/>
    <p:sldLayoutId id="2147483654" r:id="rId6"/>
    <p:sldLayoutId id="2147483653" r:id="rId7"/>
    <p:sldLayoutId id="2147483649" r:id="rId8"/>
    <p:sldLayoutId id="2147483659" r:id="rId9"/>
    <p:sldLayoutId id="2147483657" r:id="rId10"/>
    <p:sldLayoutId id="2147483660" r:id="rId11"/>
    <p:sldLayoutId id="2147483661" r:id="rId12"/>
  </p:sldLayoutIdLst>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arget="../tags/tag9.xml" Type="http://schemas.openxmlformats.org/officeDocument/2006/relationships/tags"/><Relationship Id="rId13" Target="../media/image55.jpeg" Type="http://schemas.openxmlformats.org/officeDocument/2006/relationships/image"/><Relationship Id="rId3" Target="../tags/tag4.xml" Type="http://schemas.openxmlformats.org/officeDocument/2006/relationships/tags"/><Relationship Id="rId7" Target="../tags/tag8.xml" Type="http://schemas.openxmlformats.org/officeDocument/2006/relationships/tags"/><Relationship Id="rId12" Target="../media/image54.jpeg" Type="http://schemas.openxmlformats.org/officeDocument/2006/relationships/image"/><Relationship Id="rId17" Target="../media/image59.png" Type="http://schemas.openxmlformats.org/officeDocument/2006/relationships/image"/><Relationship Id="rId2" Target="../tags/tag3.xml" Type="http://schemas.openxmlformats.org/officeDocument/2006/relationships/tags"/><Relationship Id="rId16" Target="../media/image58.jpeg" Type="http://schemas.openxmlformats.org/officeDocument/2006/relationships/image"/><Relationship Id="rId1" Target="../tags/tag2.xml" Type="http://schemas.openxmlformats.org/officeDocument/2006/relationships/tags"/><Relationship Id="rId6" Target="../tags/tag7.xml" Type="http://schemas.openxmlformats.org/officeDocument/2006/relationships/tags"/><Relationship Id="rId11" Target="../media/image53.png" Type="http://schemas.openxmlformats.org/officeDocument/2006/relationships/image"/><Relationship Id="rId5" Target="../tags/tag6.xml" Type="http://schemas.openxmlformats.org/officeDocument/2006/relationships/tags"/><Relationship Id="rId15" Target="../media/image57.jpeg" Type="http://schemas.openxmlformats.org/officeDocument/2006/relationships/image"/><Relationship Id="rId10" Target="../notesSlides/notesSlide5.xml" Type="http://schemas.openxmlformats.org/officeDocument/2006/relationships/notesSlide"/><Relationship Id="rId4" Target="../tags/tag5.xml" Type="http://schemas.openxmlformats.org/officeDocument/2006/relationships/tags"/><Relationship Id="rId9" Target="../slideLayouts/slideLayout1.xml" Type="http://schemas.openxmlformats.org/officeDocument/2006/relationships/slideLayout"/><Relationship Id="rId14" Target="../media/image56.jpeg" Type="http://schemas.openxmlformats.org/officeDocument/2006/relationships/image"/></Relationships>
</file>

<file path=ppt/slides/_rels/slide1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image" Target="../media/image63.jpeg"/></Relationships>
</file>

<file path=ppt/slides/_rels/slide1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66.jpeg"/><Relationship Id="rId4" Type="http://schemas.openxmlformats.org/officeDocument/2006/relationships/image" Target="../media/image65.jpeg"/></Relationships>
</file>

<file path=ppt/slides/_rels/slide1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66.jpeg"/><Relationship Id="rId5" Type="http://schemas.openxmlformats.org/officeDocument/2006/relationships/slide" Target="slide16.xml"/><Relationship Id="rId4" Type="http://schemas.openxmlformats.org/officeDocument/2006/relationships/image" Target="../media/image65.jpeg"/></Relationships>
</file>

<file path=ppt/slides/_rels/slide1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66.jpeg"/><Relationship Id="rId4" Type="http://schemas.openxmlformats.org/officeDocument/2006/relationships/image" Target="../media/image65.jpeg"/></Relationships>
</file>

<file path=ppt/slides/_rels/slide1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arget="http://www.avaya.com/usa/about-avaya/newsroom/news-releases/2012/pr-121219" TargetMode="External" Type="http://schemas.openxmlformats.org/officeDocument/2006/relationships/hyperlink"/><Relationship Id="rId7" Target="http://www.avaya.com/usa/about-avaya/newsroom/news-releases/2013/pr-130109?mobile=true" TargetMode="External" Type="http://schemas.openxmlformats.org/officeDocument/2006/relationships/hyperlink"/><Relationship Id="rId2" Target="../media/image70.jpeg" Type="http://schemas.openxmlformats.org/officeDocument/2006/relationships/image"/><Relationship Id="rId1" Target="../slideLayouts/slideLayout1.xml" Type="http://schemas.openxmlformats.org/officeDocument/2006/relationships/slideLayout"/><Relationship Id="rId6" Target="../media/image72.png" Type="http://schemas.openxmlformats.org/officeDocument/2006/relationships/image"/><Relationship Id="rId5" Target="../media/image71.jpeg" Type="http://schemas.openxmlformats.org/officeDocument/2006/relationships/image"/><Relationship Id="rId4" Target="http://www.avaya.com/usa/about-avaya/newsroom/news-releases/2012/pr-121119" TargetMode="External" Type="http://schemas.openxmlformats.org/officeDocument/2006/relationships/hyperlink"/></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arget="../media/image15.jpeg" Type="http://schemas.openxmlformats.org/officeDocument/2006/relationships/image"/><Relationship Id="rId2" Target="../notesSlides/notesSlide2.xml" Type="http://schemas.openxmlformats.org/officeDocument/2006/relationships/notesSlide"/><Relationship Id="rId1" Target="../slideLayouts/slideLayout2.xml" Type="http://schemas.openxmlformats.org/officeDocument/2006/relationships/slideLayout"/><Relationship Id="rId6" Target="../media/image17.jpeg" Type="http://schemas.openxmlformats.org/officeDocument/2006/relationships/image"/><Relationship Id="rId5" Target="../media/image16.jpeg" Type="http://schemas.openxmlformats.org/officeDocument/2006/relationships/image"/><Relationship Id="rId4" Target="../charts/chart1.xml" Type="http://schemas.openxmlformats.org/officeDocument/2006/relationships/chart"/></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xml"/><Relationship Id="rId10" Type="http://schemas.openxmlformats.org/officeDocument/2006/relationships/image" Target="../media/image19.png"/><Relationship Id="rId4" Type="http://schemas.openxmlformats.org/officeDocument/2006/relationships/image" Target="../media/image18.png"/><Relationship Id="rId9"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arget="../media/image30.jpeg" Type="http://schemas.openxmlformats.org/officeDocument/2006/relationships/image"/><Relationship Id="rId13" Target="../media/image35.jpeg" Type="http://schemas.openxmlformats.org/officeDocument/2006/relationships/image"/><Relationship Id="rId18" Target="../media/image40.jpeg" Type="http://schemas.openxmlformats.org/officeDocument/2006/relationships/image"/><Relationship Id="rId3" Target="../media/image25.jpeg" Type="http://schemas.openxmlformats.org/officeDocument/2006/relationships/image"/><Relationship Id="rId7" Target="../media/image29.jpeg" Type="http://schemas.openxmlformats.org/officeDocument/2006/relationships/image"/><Relationship Id="rId12" Target="../media/image34.png" Type="http://schemas.openxmlformats.org/officeDocument/2006/relationships/image"/><Relationship Id="rId17" Target="../media/image39.png" Type="http://schemas.openxmlformats.org/officeDocument/2006/relationships/image"/><Relationship Id="rId2" Target="../media/image24.jpeg" Type="http://schemas.openxmlformats.org/officeDocument/2006/relationships/image"/><Relationship Id="rId16" Target="../media/image38.png" Type="http://schemas.openxmlformats.org/officeDocument/2006/relationships/image"/><Relationship Id="rId20" Target="../media/image42.jpeg" Type="http://schemas.openxmlformats.org/officeDocument/2006/relationships/image"/><Relationship Id="rId1" Target="../slideLayouts/slideLayout3.xml" Type="http://schemas.openxmlformats.org/officeDocument/2006/relationships/slideLayout"/><Relationship Id="rId6" Target="../media/image28.jpeg" Type="http://schemas.openxmlformats.org/officeDocument/2006/relationships/image"/><Relationship Id="rId11" Target="../media/image33.png" Type="http://schemas.openxmlformats.org/officeDocument/2006/relationships/image"/><Relationship Id="rId5" Target="../media/image27.jpeg" Type="http://schemas.openxmlformats.org/officeDocument/2006/relationships/image"/><Relationship Id="rId15" Target="../media/image37.jpeg" Type="http://schemas.openxmlformats.org/officeDocument/2006/relationships/image"/><Relationship Id="rId10" Target="../media/image32.png" Type="http://schemas.openxmlformats.org/officeDocument/2006/relationships/image"/><Relationship Id="rId19" Target="../media/image41.jpeg" Type="http://schemas.openxmlformats.org/officeDocument/2006/relationships/image"/><Relationship Id="rId4" Target="../media/image26.jpeg" Type="http://schemas.openxmlformats.org/officeDocument/2006/relationships/image"/><Relationship Id="rId9" Target="../media/image31.jpeg" Type="http://schemas.openxmlformats.org/officeDocument/2006/relationships/image"/><Relationship Id="rId14" Target="../media/image36.jpeg" Type="http://schemas.openxmlformats.org/officeDocument/2006/relationships/image"/></Relationships>
</file>

<file path=ppt/slides/_rels/slide9.xml.rels><?xml version="1.0" encoding="UTF-8" standalone="yes" ?><Relationships xmlns="http://schemas.openxmlformats.org/package/2006/relationships"><Relationship Id="rId8" Target="../media/image48.jpeg" Type="http://schemas.openxmlformats.org/officeDocument/2006/relationships/image"/><Relationship Id="rId13" Target="../media/image52.jpeg" Type="http://schemas.openxmlformats.org/officeDocument/2006/relationships/image"/><Relationship Id="rId3" Target="../media/image43.jpeg" Type="http://schemas.openxmlformats.org/officeDocument/2006/relationships/image"/><Relationship Id="rId7" Target="../media/image47.png" Type="http://schemas.openxmlformats.org/officeDocument/2006/relationships/image"/><Relationship Id="rId12" Target="http://dir.coolclips.com/Business/Metaphors_O_to_Z/Security/Video_Surveillance/surveillance_camera_vc031682.html" TargetMode="External" Type="http://schemas.openxmlformats.org/officeDocument/2006/relationships/hyperlink"/><Relationship Id="rId2" Target="../notesSlides/notesSlide4.xml" Type="http://schemas.openxmlformats.org/officeDocument/2006/relationships/notesSlide"/><Relationship Id="rId1" Target="../slideLayouts/slideLayout2.xml" Type="http://schemas.openxmlformats.org/officeDocument/2006/relationships/slideLayout"/><Relationship Id="rId6" Target="../media/image46.png" Type="http://schemas.openxmlformats.org/officeDocument/2006/relationships/image"/><Relationship Id="rId11" Target="../media/image51.jpeg" Type="http://schemas.openxmlformats.org/officeDocument/2006/relationships/image"/><Relationship Id="rId5" Target="../media/image45.jpeg" Type="http://schemas.openxmlformats.org/officeDocument/2006/relationships/image"/><Relationship Id="rId10" Target="../media/image50.jpeg" Type="http://schemas.openxmlformats.org/officeDocument/2006/relationships/image"/><Relationship Id="rId4" Target="../media/image44.png" Type="http://schemas.openxmlformats.org/officeDocument/2006/relationships/image"/><Relationship Id="rId9" Target="../media/image49.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p:nvPr/>
        </p:nvSpPr>
        <p:spPr>
          <a:xfrm>
            <a:off x="0" y="5638800"/>
            <a:ext cx="1524000" cy="762000"/>
          </a:xfrm>
          <a:prstGeom prst="rect">
            <a:avLst/>
          </a:prstGeom>
          <a:solidFill>
            <a:schemeClr val="bg1"/>
          </a:solidFill>
        </p:spPr>
        <p:txBody>
          <a:bodyPr vert="horz" lIns="91440" tIns="45720" rIns="91440" bIns="45720" numCol="1" rtlCol="0" anchor="ctr">
            <a:normAutofit/>
          </a:bodyPr>
          <a:lstStyle/>
          <a:p>
            <a:pPr algn="ctr">
              <a:buClr>
                <a:srgbClr val="C00000"/>
              </a:buClr>
              <a:buFont typeface="Arial"/>
              <a:buChar char="•"/>
            </a:pPr>
            <a:endParaRPr lang="en-US" kern="1200" dirty="0"/>
          </a:p>
        </p:txBody>
      </p:sp>
      <p:sp>
        <p:nvSpPr>
          <p:cNvPr id="33" name="Title 32"/>
          <p:cNvSpPr>
            <a:spLocks noGrp="1"/>
          </p:cNvSpPr>
          <p:nvPr>
            <p:ph type="title"/>
          </p:nvPr>
        </p:nvSpPr>
        <p:spPr/>
        <p:txBody>
          <a:bodyPr/>
          <a:lstStyle/>
          <a:p>
            <a:r>
              <a:rPr lang="en-US" dirty="0"/>
              <a:t>Identity Engines Portfolio</a:t>
            </a:r>
          </a:p>
        </p:txBody>
      </p:sp>
      <p:pic>
        <p:nvPicPr>
          <p:cNvPr id="37" name="AutoShape 25"/>
          <p:cNvPicPr>
            <a:picLocks noChangeArrowheads="1"/>
          </p:cNvPicPr>
          <p:nvPr/>
        </p:nvPicPr>
        <p:blipFill>
          <a:blip r:embed="rId11" cstate="print">
            <a:grayscl/>
            <a:extLst>
              <a:ext uri="{28A0092B-C50C-407E-A947-70E740481C1C}">
                <a14:useLocalDpi xmlns:a14="http://schemas.microsoft.com/office/drawing/2010/main" xmlns="" val="0"/>
              </a:ext>
            </a:extLst>
          </a:blip>
          <a:srcRect/>
          <a:stretch>
            <a:fillRect/>
          </a:stretch>
        </p:blipFill>
        <p:spPr bwMode="auto">
          <a:xfrm rot="10800000">
            <a:off x="361432" y="990599"/>
            <a:ext cx="2897181"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 name="Rounded Rectangle 37"/>
          <p:cNvSpPr>
            <a:spLocks noChangeAspect="1"/>
          </p:cNvSpPr>
          <p:nvPr/>
        </p:nvSpPr>
        <p:spPr bwMode="auto">
          <a:xfrm>
            <a:off x="2834745" y="990601"/>
            <a:ext cx="6004455" cy="5334000"/>
          </a:xfrm>
          <a:prstGeom prst="roundRect">
            <a:avLst>
              <a:gd name="adj" fmla="val 5194"/>
            </a:avLst>
          </a:pr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defTabSz="914212">
              <a:lnSpc>
                <a:spcPct val="90000"/>
              </a:lnSpc>
            </a:pPr>
            <a:endParaRPr lang="en-US" sz="2000" dirty="0">
              <a:solidFill>
                <a:schemeClr val="tx2"/>
              </a:solidFill>
              <a:latin typeface="Arial" pitchFamily="34" charset="0"/>
            </a:endParaRPr>
          </a:p>
        </p:txBody>
      </p:sp>
      <p:sp>
        <p:nvSpPr>
          <p:cNvPr id="39" name="Content Placeholder 2"/>
          <p:cNvSpPr>
            <a:spLocks/>
          </p:cNvSpPr>
          <p:nvPr>
            <p:custDataLst>
              <p:tags r:id="rId1"/>
            </p:custDataLst>
          </p:nvPr>
        </p:nvSpPr>
        <p:spPr bwMode="auto">
          <a:xfrm>
            <a:off x="250826" y="1678043"/>
            <a:ext cx="3671888" cy="46465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71985" rIns="0" bIns="0"/>
          <a:lstStyle/>
          <a:p>
            <a:pPr marL="287278" indent="-287278" eaLnBrk="0">
              <a:spcBef>
                <a:spcPct val="55000"/>
              </a:spcBef>
              <a:buClr>
                <a:srgbClr val="587891"/>
              </a:buClr>
              <a:buSzPct val="90000"/>
            </a:pPr>
            <a:endParaRPr lang="en-GB" dirty="0">
              <a:solidFill>
                <a:srgbClr val="000000"/>
              </a:solidFill>
            </a:endParaRPr>
          </a:p>
        </p:txBody>
      </p:sp>
      <p:pic>
        <p:nvPicPr>
          <p:cNvPr id="40" name="Picture 54"/>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496382" y="2290007"/>
            <a:ext cx="983201" cy="5050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41" name="Picture 55"/>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489728" y="5654779"/>
            <a:ext cx="998519" cy="570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49" name="Picture 56"/>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569762" y="4876800"/>
            <a:ext cx="730279" cy="570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50" name="Picture 58"/>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492018" y="3082904"/>
            <a:ext cx="993239" cy="7326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51" name="Picture 59"/>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512277" y="1066800"/>
            <a:ext cx="946644" cy="686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52" name="Rectangle 41"/>
          <p:cNvSpPr txBox="1">
            <a:spLocks noChangeArrowheads="1"/>
          </p:cNvSpPr>
          <p:nvPr>
            <p:custDataLst>
              <p:tags r:id="rId2"/>
            </p:custDataLst>
          </p:nvPr>
        </p:nvSpPr>
        <p:spPr bwMode="auto">
          <a:xfrm>
            <a:off x="2819400" y="990600"/>
            <a:ext cx="5899611"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1" tIns="45711" rIns="91421" bIns="45711"/>
          <a:lstStyle>
            <a:lvl1pPr marL="287338" indent="-287338" eaLnBrk="0" hangingPunct="0">
              <a:defRPr>
                <a:solidFill>
                  <a:schemeClr val="tx2"/>
                </a:solidFill>
                <a:latin typeface="Arial" pitchFamily="34" charset="0"/>
                <a:cs typeface="Arial" pitchFamily="34" charset="0"/>
              </a:defRPr>
            </a:lvl1pPr>
            <a:lvl2pPr marL="742950" indent="-285750" eaLnBrk="0" hangingPunct="0">
              <a:defRPr>
                <a:solidFill>
                  <a:schemeClr val="tx2"/>
                </a:solidFill>
                <a:latin typeface="Arial" pitchFamily="34" charset="0"/>
                <a:cs typeface="Arial" pitchFamily="34" charset="0"/>
              </a:defRPr>
            </a:lvl2pPr>
            <a:lvl3pPr marL="1143000" indent="-228600" eaLnBrk="0" hangingPunct="0">
              <a:defRPr>
                <a:solidFill>
                  <a:schemeClr val="tx2"/>
                </a:solidFill>
                <a:latin typeface="Arial" pitchFamily="34" charset="0"/>
                <a:cs typeface="Arial" pitchFamily="34" charset="0"/>
              </a:defRPr>
            </a:lvl3pPr>
            <a:lvl4pPr marL="1600200" indent="-228600" eaLnBrk="0" hangingPunct="0">
              <a:defRPr>
                <a:solidFill>
                  <a:schemeClr val="tx2"/>
                </a:solidFill>
                <a:latin typeface="Arial" pitchFamily="34" charset="0"/>
                <a:cs typeface="Arial" pitchFamily="34" charset="0"/>
              </a:defRPr>
            </a:lvl4pPr>
            <a:lvl5pPr marL="2057400" indent="-228600" eaLnBrk="0" hangingPunct="0">
              <a:defRPr>
                <a:solidFill>
                  <a:schemeClr val="tx2"/>
                </a:solidFill>
                <a:latin typeface="Arial" pitchFamily="34" charset="0"/>
                <a:cs typeface="Arial" pitchFamily="34" charset="0"/>
              </a:defRPr>
            </a:lvl5pPr>
            <a:lvl6pPr marL="2514600" indent="-228600" eaLnBrk="0" fontAlgn="base" hangingPunct="0">
              <a:spcBef>
                <a:spcPct val="0"/>
              </a:spcBef>
              <a:spcAft>
                <a:spcPct val="0"/>
              </a:spcAft>
              <a:defRPr>
                <a:solidFill>
                  <a:schemeClr val="tx2"/>
                </a:solidFill>
                <a:latin typeface="Arial" pitchFamily="34" charset="0"/>
                <a:cs typeface="Arial" pitchFamily="34" charset="0"/>
              </a:defRPr>
            </a:lvl6pPr>
            <a:lvl7pPr marL="2971800" indent="-228600" eaLnBrk="0" fontAlgn="base" hangingPunct="0">
              <a:spcBef>
                <a:spcPct val="0"/>
              </a:spcBef>
              <a:spcAft>
                <a:spcPct val="0"/>
              </a:spcAft>
              <a:defRPr>
                <a:solidFill>
                  <a:schemeClr val="tx2"/>
                </a:solidFill>
                <a:latin typeface="Arial" pitchFamily="34" charset="0"/>
                <a:cs typeface="Arial" pitchFamily="34" charset="0"/>
              </a:defRPr>
            </a:lvl7pPr>
            <a:lvl8pPr marL="3429000" indent="-228600" eaLnBrk="0" fontAlgn="base" hangingPunct="0">
              <a:spcBef>
                <a:spcPct val="0"/>
              </a:spcBef>
              <a:spcAft>
                <a:spcPct val="0"/>
              </a:spcAft>
              <a:defRPr>
                <a:solidFill>
                  <a:schemeClr val="tx2"/>
                </a:solidFill>
                <a:latin typeface="Arial" pitchFamily="34" charset="0"/>
                <a:cs typeface="Arial" pitchFamily="34" charset="0"/>
              </a:defRPr>
            </a:lvl8pPr>
            <a:lvl9pPr marL="3886200" indent="-228600" eaLnBrk="0" fontAlgn="base" hangingPunct="0">
              <a:spcBef>
                <a:spcPct val="0"/>
              </a:spcBef>
              <a:spcAft>
                <a:spcPct val="0"/>
              </a:spcAft>
              <a:defRPr>
                <a:solidFill>
                  <a:schemeClr val="tx2"/>
                </a:solidFill>
                <a:latin typeface="Arial" pitchFamily="34" charset="0"/>
                <a:cs typeface="Arial" pitchFamily="34" charset="0"/>
              </a:defRPr>
            </a:lvl9pPr>
          </a:lstStyle>
          <a:p>
            <a:pPr marL="166654" indent="-166654" eaLnBrk="1" hangingPunct="1">
              <a:lnSpc>
                <a:spcPct val="90000"/>
              </a:lnSpc>
              <a:spcBef>
                <a:spcPts val="422"/>
              </a:spcBef>
              <a:buClr>
                <a:schemeClr val="bg1"/>
              </a:buClr>
              <a:buSzPct val="90000"/>
              <a:buFont typeface="Webdings" pitchFamily="18" charset="2"/>
              <a:buChar char="4"/>
            </a:pPr>
            <a:r>
              <a:rPr lang="en-US" b="1" dirty="0">
                <a:solidFill>
                  <a:schemeClr val="bg1"/>
                </a:solidFill>
              </a:rPr>
              <a:t>Ignition Server</a:t>
            </a:r>
          </a:p>
          <a:p>
            <a:pPr marL="506308" lvl="1" eaLnBrk="1" hangingPunct="1">
              <a:spcBef>
                <a:spcPts val="422"/>
              </a:spcBef>
              <a:buClr>
                <a:schemeClr val="bg1"/>
              </a:buClr>
              <a:buSzPct val="90000"/>
              <a:buFont typeface="Arial"/>
              <a:buChar char="•"/>
            </a:pPr>
            <a:r>
              <a:rPr lang="en-US" sz="1600" dirty="0">
                <a:solidFill>
                  <a:schemeClr val="bg1"/>
                </a:solidFill>
              </a:rPr>
              <a:t>Core Policy Engine </a:t>
            </a:r>
          </a:p>
          <a:p>
            <a:pPr marL="506308" lvl="1" eaLnBrk="1" hangingPunct="1">
              <a:spcBef>
                <a:spcPts val="422"/>
              </a:spcBef>
              <a:buClr>
                <a:schemeClr val="bg1"/>
              </a:buClr>
              <a:buSzPct val="90000"/>
              <a:buFont typeface="Arial"/>
              <a:buChar char="•"/>
            </a:pPr>
            <a:r>
              <a:rPr lang="en-US" sz="1600" dirty="0">
                <a:solidFill>
                  <a:schemeClr val="bg1"/>
                </a:solidFill>
              </a:rPr>
              <a:t>Authenticates and authorizes users and devices based on 802.1x and </a:t>
            </a:r>
            <a:r>
              <a:rPr lang="en-US" sz="1600" dirty="0">
                <a:solidFill>
                  <a:schemeClr val="bg1"/>
                </a:solidFill>
              </a:rPr>
              <a:t>MAC</a:t>
            </a:r>
            <a:r>
              <a:rPr lang="en-US" sz="1600" dirty="0">
                <a:solidFill>
                  <a:schemeClr val="bg1"/>
                </a:solidFill>
              </a:rPr>
              <a:t> authentication</a:t>
            </a:r>
          </a:p>
          <a:p>
            <a:pPr marL="230140" lvl="1" indent="-182525" eaLnBrk="1" hangingPunct="1">
              <a:spcBef>
                <a:spcPts val="422"/>
              </a:spcBef>
              <a:buClr>
                <a:schemeClr val="bg1"/>
              </a:buClr>
              <a:buSzPct val="90000"/>
              <a:buFont typeface="Webdings" pitchFamily="18" charset="2"/>
              <a:buChar char="4"/>
            </a:pPr>
            <a:r>
              <a:rPr lang="en-US" b="1" dirty="0">
                <a:solidFill>
                  <a:schemeClr val="bg1"/>
                </a:solidFill>
              </a:rPr>
              <a:t>Ignition Guest Manager</a:t>
            </a:r>
          </a:p>
          <a:p>
            <a:pPr marL="506308" lvl="1" eaLnBrk="1" hangingPunct="1">
              <a:spcBef>
                <a:spcPts val="422"/>
              </a:spcBef>
              <a:buClr>
                <a:schemeClr val="bg1"/>
              </a:buClr>
              <a:buSzPct val="90000"/>
              <a:buFont typeface="Arial"/>
              <a:buChar char="•"/>
            </a:pPr>
            <a:r>
              <a:rPr lang="en-US" sz="1600" dirty="0">
                <a:solidFill>
                  <a:schemeClr val="bg1"/>
                </a:solidFill>
              </a:rPr>
              <a:t>An application for creating and managing guest accounts by non technical personnel</a:t>
            </a:r>
          </a:p>
          <a:p>
            <a:pPr marL="166654" indent="-166654" eaLnBrk="1" hangingPunct="1">
              <a:spcBef>
                <a:spcPts val="422"/>
              </a:spcBef>
              <a:buClr>
                <a:schemeClr val="bg1"/>
              </a:buClr>
              <a:buSzPct val="90000"/>
              <a:buFont typeface="Webdings" pitchFamily="18" charset="2"/>
              <a:buChar char="4"/>
            </a:pPr>
            <a:r>
              <a:rPr lang="en-US" b="1" dirty="0">
                <a:solidFill>
                  <a:schemeClr val="bg1"/>
                </a:solidFill>
              </a:rPr>
              <a:t>Ignition Access Portal</a:t>
            </a:r>
          </a:p>
          <a:p>
            <a:pPr marL="506308" lvl="1" eaLnBrk="1" hangingPunct="1">
              <a:spcBef>
                <a:spcPts val="422"/>
              </a:spcBef>
              <a:buClr>
                <a:schemeClr val="bg1"/>
              </a:buClr>
              <a:buSzPct val="90000"/>
              <a:buFont typeface="Arial"/>
              <a:buChar char="•"/>
            </a:pPr>
            <a:r>
              <a:rPr lang="en-US" sz="1600" dirty="0">
                <a:solidFill>
                  <a:schemeClr val="bg1"/>
                </a:solidFill>
              </a:rPr>
              <a:t>Provides inline access for non 802.1x clients</a:t>
            </a:r>
          </a:p>
          <a:p>
            <a:pPr marL="506308" lvl="1" eaLnBrk="1" hangingPunct="1">
              <a:spcBef>
                <a:spcPts val="422"/>
              </a:spcBef>
              <a:buClr>
                <a:schemeClr val="bg1"/>
              </a:buClr>
              <a:buSzPct val="90000"/>
              <a:buFont typeface="Arial"/>
              <a:buChar char="•"/>
            </a:pPr>
            <a:r>
              <a:rPr lang="en-US" sz="1600" dirty="0">
                <a:solidFill>
                  <a:schemeClr val="bg1"/>
                </a:solidFill>
              </a:rPr>
              <a:t>Profiling of user devices &amp; On-boarding</a:t>
            </a:r>
          </a:p>
          <a:p>
            <a:pPr marL="166654" indent="-166654" eaLnBrk="1" hangingPunct="1">
              <a:spcBef>
                <a:spcPts val="422"/>
              </a:spcBef>
              <a:buClr>
                <a:schemeClr val="bg1"/>
              </a:buClr>
              <a:buSzPct val="90000"/>
              <a:buFont typeface="Webdings" pitchFamily="18" charset="2"/>
              <a:buChar char="4"/>
            </a:pPr>
            <a:r>
              <a:rPr lang="en-US" b="1" dirty="0">
                <a:solidFill>
                  <a:schemeClr val="bg1"/>
                </a:solidFill>
              </a:rPr>
              <a:t>Ignition CASE Wizard</a:t>
            </a:r>
          </a:p>
          <a:p>
            <a:pPr marL="506308" lvl="1" eaLnBrk="1" hangingPunct="1">
              <a:spcBef>
                <a:spcPts val="422"/>
              </a:spcBef>
              <a:buClr>
                <a:schemeClr val="bg1"/>
              </a:buClr>
              <a:buSzPct val="90000"/>
              <a:buFont typeface="Arial"/>
              <a:buChar char="•"/>
            </a:pPr>
            <a:r>
              <a:rPr lang="en-US" sz="1600" dirty="0">
                <a:solidFill>
                  <a:schemeClr val="bg1"/>
                </a:solidFill>
              </a:rPr>
              <a:t>Automates configuration of 802.1x and MS-</a:t>
            </a:r>
            <a:r>
              <a:rPr lang="en-US" sz="1600" dirty="0">
                <a:solidFill>
                  <a:schemeClr val="bg1"/>
                </a:solidFill>
              </a:rPr>
              <a:t>NAP</a:t>
            </a:r>
            <a:r>
              <a:rPr lang="en-US" sz="1600" dirty="0">
                <a:solidFill>
                  <a:schemeClr val="bg1"/>
                </a:solidFill>
              </a:rPr>
              <a:t> on Windows PC’s</a:t>
            </a:r>
          </a:p>
          <a:p>
            <a:pPr marL="166654" indent="-166654" eaLnBrk="1" hangingPunct="1">
              <a:spcBef>
                <a:spcPts val="422"/>
              </a:spcBef>
              <a:buClr>
                <a:schemeClr val="bg1"/>
              </a:buClr>
              <a:buSzPct val="90000"/>
              <a:buFont typeface="Webdings" pitchFamily="18" charset="2"/>
              <a:buChar char="4"/>
            </a:pPr>
            <a:r>
              <a:rPr lang="en-US" b="1" dirty="0">
                <a:solidFill>
                  <a:schemeClr val="bg1"/>
                </a:solidFill>
              </a:rPr>
              <a:t>Ignition Posture</a:t>
            </a:r>
          </a:p>
          <a:p>
            <a:pPr marL="506308" lvl="1" eaLnBrk="1" hangingPunct="1">
              <a:spcBef>
                <a:spcPts val="422"/>
              </a:spcBef>
              <a:buClr>
                <a:schemeClr val="bg1"/>
              </a:buClr>
              <a:buSzPct val="90000"/>
              <a:buFont typeface="Arial"/>
              <a:buChar char="•"/>
            </a:pPr>
            <a:r>
              <a:rPr lang="en-US" sz="1600" dirty="0">
                <a:solidFill>
                  <a:schemeClr val="bg1"/>
                </a:solidFill>
              </a:rPr>
              <a:t>Checks compliance with secure posture based on MS-</a:t>
            </a:r>
            <a:r>
              <a:rPr lang="en-US" sz="1600" dirty="0">
                <a:solidFill>
                  <a:schemeClr val="bg1"/>
                </a:solidFill>
              </a:rPr>
              <a:t>NAP</a:t>
            </a:r>
            <a:endParaRPr lang="en-US" sz="1600" dirty="0">
              <a:solidFill>
                <a:schemeClr val="bg1"/>
              </a:solidFill>
            </a:endParaRPr>
          </a:p>
          <a:p>
            <a:pPr marL="182525" lvl="1" indent="-182525" eaLnBrk="1" hangingPunct="1">
              <a:spcBef>
                <a:spcPts val="422"/>
              </a:spcBef>
              <a:buClr>
                <a:schemeClr val="bg1"/>
              </a:buClr>
              <a:buSzPct val="90000"/>
              <a:buFont typeface="Webdings" pitchFamily="18" charset="2"/>
              <a:buChar char="4"/>
            </a:pPr>
            <a:r>
              <a:rPr lang="en-US" b="1" dirty="0">
                <a:solidFill>
                  <a:schemeClr val="bg1"/>
                </a:solidFill>
              </a:rPr>
              <a:t>Ignition Analytics</a:t>
            </a:r>
          </a:p>
          <a:p>
            <a:pPr marL="506308" lvl="1" eaLnBrk="1" hangingPunct="1">
              <a:spcBef>
                <a:spcPts val="422"/>
              </a:spcBef>
              <a:buClr>
                <a:schemeClr val="bg1"/>
              </a:buClr>
              <a:buSzPct val="90000"/>
              <a:buFont typeface="Arial"/>
              <a:buChar char="•"/>
            </a:pPr>
            <a:r>
              <a:rPr lang="en-US" sz="1600" dirty="0">
                <a:solidFill>
                  <a:schemeClr val="bg1"/>
                </a:solidFill>
              </a:rPr>
              <a:t>Reporting and statistics</a:t>
            </a:r>
          </a:p>
        </p:txBody>
      </p:sp>
      <p:sp>
        <p:nvSpPr>
          <p:cNvPr id="56" name="Text Box 25"/>
          <p:cNvSpPr txBox="1">
            <a:spLocks noChangeArrowheads="1"/>
          </p:cNvSpPr>
          <p:nvPr>
            <p:custDataLst>
              <p:tags r:id="rId3"/>
            </p:custDataLst>
          </p:nvPr>
        </p:nvSpPr>
        <p:spPr bwMode="auto">
          <a:xfrm>
            <a:off x="1471247" y="5663643"/>
            <a:ext cx="1348153" cy="523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1" tIns="45711" rIns="91421" bIns="45711">
            <a:spAutoFit/>
          </a:bodyPr>
          <a:lstStyle>
            <a:lvl1pPr eaLnBrk="0" hangingPunct="0">
              <a:defRPr>
                <a:solidFill>
                  <a:schemeClr val="tx2"/>
                </a:solidFill>
                <a:latin typeface="Arial" pitchFamily="34" charset="0"/>
                <a:cs typeface="Arial" pitchFamily="34" charset="0"/>
              </a:defRPr>
            </a:lvl1pPr>
            <a:lvl2pPr marL="742950" indent="-285750" eaLnBrk="0" hangingPunct="0">
              <a:defRPr>
                <a:solidFill>
                  <a:schemeClr val="tx2"/>
                </a:solidFill>
                <a:latin typeface="Arial" pitchFamily="34" charset="0"/>
                <a:cs typeface="Arial" pitchFamily="34" charset="0"/>
              </a:defRPr>
            </a:lvl2pPr>
            <a:lvl3pPr marL="1143000" indent="-228600" eaLnBrk="0" hangingPunct="0">
              <a:defRPr>
                <a:solidFill>
                  <a:schemeClr val="tx2"/>
                </a:solidFill>
                <a:latin typeface="Arial" pitchFamily="34" charset="0"/>
                <a:cs typeface="Arial" pitchFamily="34" charset="0"/>
              </a:defRPr>
            </a:lvl3pPr>
            <a:lvl4pPr marL="1600200" indent="-228600" eaLnBrk="0" hangingPunct="0">
              <a:defRPr>
                <a:solidFill>
                  <a:schemeClr val="tx2"/>
                </a:solidFill>
                <a:latin typeface="Arial" pitchFamily="34" charset="0"/>
                <a:cs typeface="Arial" pitchFamily="34" charset="0"/>
              </a:defRPr>
            </a:lvl4pPr>
            <a:lvl5pPr marL="2057400" indent="-228600" eaLnBrk="0" hangingPunct="0">
              <a:defRPr>
                <a:solidFill>
                  <a:schemeClr val="tx2"/>
                </a:solidFill>
                <a:latin typeface="Arial" pitchFamily="34" charset="0"/>
                <a:cs typeface="Arial" pitchFamily="34" charset="0"/>
              </a:defRPr>
            </a:lvl5pPr>
            <a:lvl6pPr marL="2514600" indent="-228600" eaLnBrk="0" fontAlgn="base" hangingPunct="0">
              <a:spcBef>
                <a:spcPct val="0"/>
              </a:spcBef>
              <a:spcAft>
                <a:spcPct val="0"/>
              </a:spcAft>
              <a:defRPr>
                <a:solidFill>
                  <a:schemeClr val="tx2"/>
                </a:solidFill>
                <a:latin typeface="Arial" pitchFamily="34" charset="0"/>
                <a:cs typeface="Arial" pitchFamily="34" charset="0"/>
              </a:defRPr>
            </a:lvl6pPr>
            <a:lvl7pPr marL="2971800" indent="-228600" eaLnBrk="0" fontAlgn="base" hangingPunct="0">
              <a:spcBef>
                <a:spcPct val="0"/>
              </a:spcBef>
              <a:spcAft>
                <a:spcPct val="0"/>
              </a:spcAft>
              <a:defRPr>
                <a:solidFill>
                  <a:schemeClr val="tx2"/>
                </a:solidFill>
                <a:latin typeface="Arial" pitchFamily="34" charset="0"/>
                <a:cs typeface="Arial" pitchFamily="34" charset="0"/>
              </a:defRPr>
            </a:lvl7pPr>
            <a:lvl8pPr marL="3429000" indent="-228600" eaLnBrk="0" fontAlgn="base" hangingPunct="0">
              <a:spcBef>
                <a:spcPct val="0"/>
              </a:spcBef>
              <a:spcAft>
                <a:spcPct val="0"/>
              </a:spcAft>
              <a:defRPr>
                <a:solidFill>
                  <a:schemeClr val="tx2"/>
                </a:solidFill>
                <a:latin typeface="Arial" pitchFamily="34" charset="0"/>
                <a:cs typeface="Arial" pitchFamily="34" charset="0"/>
              </a:defRPr>
            </a:lvl8pPr>
            <a:lvl9pPr marL="3886200" indent="-228600" eaLnBrk="0" fontAlgn="base" hangingPunct="0">
              <a:spcBef>
                <a:spcPct val="0"/>
              </a:spcBef>
              <a:spcAft>
                <a:spcPct val="0"/>
              </a:spcAft>
              <a:defRPr>
                <a:solidFill>
                  <a:schemeClr val="tx2"/>
                </a:solidFill>
                <a:latin typeface="Arial" pitchFamily="34" charset="0"/>
                <a:cs typeface="Arial" pitchFamily="34" charset="0"/>
              </a:defRPr>
            </a:lvl9pPr>
          </a:lstStyle>
          <a:p>
            <a:pPr algn="l" eaLnBrk="1" hangingPunct="1">
              <a:spcBef>
                <a:spcPct val="50000"/>
              </a:spcBef>
            </a:pPr>
            <a:r>
              <a:rPr lang="en-GB" sz="1400" dirty="0">
                <a:solidFill>
                  <a:schemeClr val="tx1">
                    <a:lumMod val="95000"/>
                    <a:lumOff val="5000"/>
                  </a:schemeClr>
                </a:solidFill>
              </a:rPr>
              <a:t>Ignition Analytics</a:t>
            </a:r>
          </a:p>
        </p:txBody>
      </p:sp>
      <p:sp>
        <p:nvSpPr>
          <p:cNvPr id="54" name="Text Box 23"/>
          <p:cNvSpPr txBox="1">
            <a:spLocks noChangeArrowheads="1"/>
          </p:cNvSpPr>
          <p:nvPr>
            <p:custDataLst>
              <p:tags r:id="rId4"/>
            </p:custDataLst>
          </p:nvPr>
        </p:nvSpPr>
        <p:spPr bwMode="auto">
          <a:xfrm>
            <a:off x="1471248" y="4901643"/>
            <a:ext cx="967152" cy="523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1" tIns="45711" rIns="91421" bIns="45711">
            <a:spAutoFit/>
          </a:bodyPr>
          <a:lstStyle>
            <a:lvl1pPr eaLnBrk="0" hangingPunct="0">
              <a:defRPr>
                <a:solidFill>
                  <a:schemeClr val="tx2"/>
                </a:solidFill>
                <a:latin typeface="Arial" pitchFamily="34" charset="0"/>
                <a:cs typeface="Arial" pitchFamily="34" charset="0"/>
              </a:defRPr>
            </a:lvl1pPr>
            <a:lvl2pPr marL="742950" indent="-285750" eaLnBrk="0" hangingPunct="0">
              <a:defRPr>
                <a:solidFill>
                  <a:schemeClr val="tx2"/>
                </a:solidFill>
                <a:latin typeface="Arial" pitchFamily="34" charset="0"/>
                <a:cs typeface="Arial" pitchFamily="34" charset="0"/>
              </a:defRPr>
            </a:lvl2pPr>
            <a:lvl3pPr marL="1143000" indent="-228600" eaLnBrk="0" hangingPunct="0">
              <a:defRPr>
                <a:solidFill>
                  <a:schemeClr val="tx2"/>
                </a:solidFill>
                <a:latin typeface="Arial" pitchFamily="34" charset="0"/>
                <a:cs typeface="Arial" pitchFamily="34" charset="0"/>
              </a:defRPr>
            </a:lvl3pPr>
            <a:lvl4pPr marL="1600200" indent="-228600" eaLnBrk="0" hangingPunct="0">
              <a:defRPr>
                <a:solidFill>
                  <a:schemeClr val="tx2"/>
                </a:solidFill>
                <a:latin typeface="Arial" pitchFamily="34" charset="0"/>
                <a:cs typeface="Arial" pitchFamily="34" charset="0"/>
              </a:defRPr>
            </a:lvl4pPr>
            <a:lvl5pPr marL="2057400" indent="-228600" eaLnBrk="0" hangingPunct="0">
              <a:defRPr>
                <a:solidFill>
                  <a:schemeClr val="tx2"/>
                </a:solidFill>
                <a:latin typeface="Arial" pitchFamily="34" charset="0"/>
                <a:cs typeface="Arial" pitchFamily="34" charset="0"/>
              </a:defRPr>
            </a:lvl5pPr>
            <a:lvl6pPr marL="2514600" indent="-228600" eaLnBrk="0" fontAlgn="base" hangingPunct="0">
              <a:spcBef>
                <a:spcPct val="0"/>
              </a:spcBef>
              <a:spcAft>
                <a:spcPct val="0"/>
              </a:spcAft>
              <a:defRPr>
                <a:solidFill>
                  <a:schemeClr val="tx2"/>
                </a:solidFill>
                <a:latin typeface="Arial" pitchFamily="34" charset="0"/>
                <a:cs typeface="Arial" pitchFamily="34" charset="0"/>
              </a:defRPr>
            </a:lvl6pPr>
            <a:lvl7pPr marL="2971800" indent="-228600" eaLnBrk="0" fontAlgn="base" hangingPunct="0">
              <a:spcBef>
                <a:spcPct val="0"/>
              </a:spcBef>
              <a:spcAft>
                <a:spcPct val="0"/>
              </a:spcAft>
              <a:defRPr>
                <a:solidFill>
                  <a:schemeClr val="tx2"/>
                </a:solidFill>
                <a:latin typeface="Arial" pitchFamily="34" charset="0"/>
                <a:cs typeface="Arial" pitchFamily="34" charset="0"/>
              </a:defRPr>
            </a:lvl7pPr>
            <a:lvl8pPr marL="3429000" indent="-228600" eaLnBrk="0" fontAlgn="base" hangingPunct="0">
              <a:spcBef>
                <a:spcPct val="0"/>
              </a:spcBef>
              <a:spcAft>
                <a:spcPct val="0"/>
              </a:spcAft>
              <a:defRPr>
                <a:solidFill>
                  <a:schemeClr val="tx2"/>
                </a:solidFill>
                <a:latin typeface="Arial" pitchFamily="34" charset="0"/>
                <a:cs typeface="Arial" pitchFamily="34" charset="0"/>
              </a:defRPr>
            </a:lvl8pPr>
            <a:lvl9pPr marL="3886200" indent="-228600" eaLnBrk="0" fontAlgn="base" hangingPunct="0">
              <a:spcBef>
                <a:spcPct val="0"/>
              </a:spcBef>
              <a:spcAft>
                <a:spcPct val="0"/>
              </a:spcAft>
              <a:defRPr>
                <a:solidFill>
                  <a:schemeClr val="tx2"/>
                </a:solidFill>
                <a:latin typeface="Arial" pitchFamily="34" charset="0"/>
                <a:cs typeface="Arial" pitchFamily="34" charset="0"/>
              </a:defRPr>
            </a:lvl9pPr>
          </a:lstStyle>
          <a:p>
            <a:pPr algn="l" eaLnBrk="1" hangingPunct="1">
              <a:spcBef>
                <a:spcPct val="50000"/>
              </a:spcBef>
            </a:pPr>
            <a:r>
              <a:rPr lang="en-GB" sz="1400" dirty="0">
                <a:solidFill>
                  <a:srgbClr val="0D0D0D"/>
                </a:solidFill>
              </a:rPr>
              <a:t>Ignition Posture</a:t>
            </a:r>
          </a:p>
        </p:txBody>
      </p:sp>
      <p:sp>
        <p:nvSpPr>
          <p:cNvPr id="53" name="Text Box 22"/>
          <p:cNvSpPr txBox="1">
            <a:spLocks noChangeArrowheads="1"/>
          </p:cNvSpPr>
          <p:nvPr>
            <p:custDataLst>
              <p:tags r:id="rId5"/>
            </p:custDataLst>
          </p:nvPr>
        </p:nvSpPr>
        <p:spPr bwMode="auto">
          <a:xfrm>
            <a:off x="1547452" y="1143000"/>
            <a:ext cx="890948" cy="523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1" tIns="45711" rIns="91421" bIns="45711">
            <a:spAutoFit/>
          </a:bodyPr>
          <a:lstStyle>
            <a:lvl1pPr eaLnBrk="0" hangingPunct="0">
              <a:defRPr>
                <a:solidFill>
                  <a:schemeClr val="tx2"/>
                </a:solidFill>
                <a:latin typeface="Arial" pitchFamily="34" charset="0"/>
                <a:cs typeface="Arial" pitchFamily="34" charset="0"/>
              </a:defRPr>
            </a:lvl1pPr>
            <a:lvl2pPr marL="742950" indent="-285750" eaLnBrk="0" hangingPunct="0">
              <a:defRPr>
                <a:solidFill>
                  <a:schemeClr val="tx2"/>
                </a:solidFill>
                <a:latin typeface="Arial" pitchFamily="34" charset="0"/>
                <a:cs typeface="Arial" pitchFamily="34" charset="0"/>
              </a:defRPr>
            </a:lvl2pPr>
            <a:lvl3pPr marL="1143000" indent="-228600" eaLnBrk="0" hangingPunct="0">
              <a:defRPr>
                <a:solidFill>
                  <a:schemeClr val="tx2"/>
                </a:solidFill>
                <a:latin typeface="Arial" pitchFamily="34" charset="0"/>
                <a:cs typeface="Arial" pitchFamily="34" charset="0"/>
              </a:defRPr>
            </a:lvl3pPr>
            <a:lvl4pPr marL="1600200" indent="-228600" eaLnBrk="0" hangingPunct="0">
              <a:defRPr>
                <a:solidFill>
                  <a:schemeClr val="tx2"/>
                </a:solidFill>
                <a:latin typeface="Arial" pitchFamily="34" charset="0"/>
                <a:cs typeface="Arial" pitchFamily="34" charset="0"/>
              </a:defRPr>
            </a:lvl4pPr>
            <a:lvl5pPr marL="2057400" indent="-228600" eaLnBrk="0" hangingPunct="0">
              <a:defRPr>
                <a:solidFill>
                  <a:schemeClr val="tx2"/>
                </a:solidFill>
                <a:latin typeface="Arial" pitchFamily="34" charset="0"/>
                <a:cs typeface="Arial" pitchFamily="34" charset="0"/>
              </a:defRPr>
            </a:lvl5pPr>
            <a:lvl6pPr marL="2514600" indent="-228600" eaLnBrk="0" fontAlgn="base" hangingPunct="0">
              <a:spcBef>
                <a:spcPct val="0"/>
              </a:spcBef>
              <a:spcAft>
                <a:spcPct val="0"/>
              </a:spcAft>
              <a:defRPr>
                <a:solidFill>
                  <a:schemeClr val="tx2"/>
                </a:solidFill>
                <a:latin typeface="Arial" pitchFamily="34" charset="0"/>
                <a:cs typeface="Arial" pitchFamily="34" charset="0"/>
              </a:defRPr>
            </a:lvl6pPr>
            <a:lvl7pPr marL="2971800" indent="-228600" eaLnBrk="0" fontAlgn="base" hangingPunct="0">
              <a:spcBef>
                <a:spcPct val="0"/>
              </a:spcBef>
              <a:spcAft>
                <a:spcPct val="0"/>
              </a:spcAft>
              <a:defRPr>
                <a:solidFill>
                  <a:schemeClr val="tx2"/>
                </a:solidFill>
                <a:latin typeface="Arial" pitchFamily="34" charset="0"/>
                <a:cs typeface="Arial" pitchFamily="34" charset="0"/>
              </a:defRPr>
            </a:lvl7pPr>
            <a:lvl8pPr marL="3429000" indent="-228600" eaLnBrk="0" fontAlgn="base" hangingPunct="0">
              <a:spcBef>
                <a:spcPct val="0"/>
              </a:spcBef>
              <a:spcAft>
                <a:spcPct val="0"/>
              </a:spcAft>
              <a:defRPr>
                <a:solidFill>
                  <a:schemeClr val="tx2"/>
                </a:solidFill>
                <a:latin typeface="Arial" pitchFamily="34" charset="0"/>
                <a:cs typeface="Arial" pitchFamily="34" charset="0"/>
              </a:defRPr>
            </a:lvl8pPr>
            <a:lvl9pPr marL="3886200" indent="-228600" eaLnBrk="0" fontAlgn="base" hangingPunct="0">
              <a:spcBef>
                <a:spcPct val="0"/>
              </a:spcBef>
              <a:spcAft>
                <a:spcPct val="0"/>
              </a:spcAft>
              <a:defRPr>
                <a:solidFill>
                  <a:schemeClr val="tx2"/>
                </a:solidFill>
                <a:latin typeface="Arial" pitchFamily="34" charset="0"/>
                <a:cs typeface="Arial" pitchFamily="34" charset="0"/>
              </a:defRPr>
            </a:lvl9pPr>
          </a:lstStyle>
          <a:p>
            <a:pPr algn="l" eaLnBrk="1" hangingPunct="1">
              <a:spcBef>
                <a:spcPct val="50000"/>
              </a:spcBef>
            </a:pPr>
            <a:r>
              <a:rPr lang="en-GB" sz="1400" dirty="0">
                <a:solidFill>
                  <a:srgbClr val="0D0D0D"/>
                </a:solidFill>
              </a:rPr>
              <a:t>Ignition </a:t>
            </a:r>
            <a:r>
              <a:rPr lang="en-GB" sz="1400" dirty="0">
                <a:solidFill>
                  <a:srgbClr val="0D0D0D"/>
                </a:solidFill>
              </a:rPr>
              <a:t/>
            </a:r>
            <a:br>
              <a:rPr lang="en-GB" sz="1400" dirty="0">
                <a:solidFill>
                  <a:srgbClr val="0D0D0D"/>
                </a:solidFill>
              </a:rPr>
            </a:br>
            <a:r>
              <a:rPr lang="en-GB" sz="1400" dirty="0">
                <a:solidFill>
                  <a:srgbClr val="0D0D0D"/>
                </a:solidFill>
              </a:rPr>
              <a:t>Server</a:t>
            </a:r>
            <a:endParaRPr lang="en-GB" sz="1400" dirty="0">
              <a:solidFill>
                <a:srgbClr val="0D0D0D"/>
              </a:solidFill>
            </a:endParaRPr>
          </a:p>
        </p:txBody>
      </p:sp>
      <p:sp>
        <p:nvSpPr>
          <p:cNvPr id="55" name="Text Box 24"/>
          <p:cNvSpPr txBox="1">
            <a:spLocks noChangeArrowheads="1"/>
          </p:cNvSpPr>
          <p:nvPr>
            <p:custDataLst>
              <p:tags r:id="rId6"/>
            </p:custDataLst>
          </p:nvPr>
        </p:nvSpPr>
        <p:spPr bwMode="auto">
          <a:xfrm>
            <a:off x="1524000" y="2137607"/>
            <a:ext cx="1119552" cy="7386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1" tIns="45711" rIns="91421" bIns="45711">
            <a:spAutoFit/>
          </a:bodyPr>
          <a:lstStyle>
            <a:lvl1pPr eaLnBrk="0" hangingPunct="0">
              <a:defRPr>
                <a:solidFill>
                  <a:schemeClr val="tx2"/>
                </a:solidFill>
                <a:latin typeface="Arial" pitchFamily="34" charset="0"/>
                <a:cs typeface="Arial" pitchFamily="34" charset="0"/>
              </a:defRPr>
            </a:lvl1pPr>
            <a:lvl2pPr marL="742950" indent="-285750" eaLnBrk="0" hangingPunct="0">
              <a:defRPr>
                <a:solidFill>
                  <a:schemeClr val="tx2"/>
                </a:solidFill>
                <a:latin typeface="Arial" pitchFamily="34" charset="0"/>
                <a:cs typeface="Arial" pitchFamily="34" charset="0"/>
              </a:defRPr>
            </a:lvl2pPr>
            <a:lvl3pPr marL="1143000" indent="-228600" eaLnBrk="0" hangingPunct="0">
              <a:defRPr>
                <a:solidFill>
                  <a:schemeClr val="tx2"/>
                </a:solidFill>
                <a:latin typeface="Arial" pitchFamily="34" charset="0"/>
                <a:cs typeface="Arial" pitchFamily="34" charset="0"/>
              </a:defRPr>
            </a:lvl3pPr>
            <a:lvl4pPr marL="1600200" indent="-228600" eaLnBrk="0" hangingPunct="0">
              <a:defRPr>
                <a:solidFill>
                  <a:schemeClr val="tx2"/>
                </a:solidFill>
                <a:latin typeface="Arial" pitchFamily="34" charset="0"/>
                <a:cs typeface="Arial" pitchFamily="34" charset="0"/>
              </a:defRPr>
            </a:lvl4pPr>
            <a:lvl5pPr marL="2057400" indent="-228600" eaLnBrk="0" hangingPunct="0">
              <a:defRPr>
                <a:solidFill>
                  <a:schemeClr val="tx2"/>
                </a:solidFill>
                <a:latin typeface="Arial" pitchFamily="34" charset="0"/>
                <a:cs typeface="Arial" pitchFamily="34" charset="0"/>
              </a:defRPr>
            </a:lvl5pPr>
            <a:lvl6pPr marL="2514600" indent="-228600" eaLnBrk="0" fontAlgn="base" hangingPunct="0">
              <a:spcBef>
                <a:spcPct val="0"/>
              </a:spcBef>
              <a:spcAft>
                <a:spcPct val="0"/>
              </a:spcAft>
              <a:defRPr>
                <a:solidFill>
                  <a:schemeClr val="tx2"/>
                </a:solidFill>
                <a:latin typeface="Arial" pitchFamily="34" charset="0"/>
                <a:cs typeface="Arial" pitchFamily="34" charset="0"/>
              </a:defRPr>
            </a:lvl6pPr>
            <a:lvl7pPr marL="2971800" indent="-228600" eaLnBrk="0" fontAlgn="base" hangingPunct="0">
              <a:spcBef>
                <a:spcPct val="0"/>
              </a:spcBef>
              <a:spcAft>
                <a:spcPct val="0"/>
              </a:spcAft>
              <a:defRPr>
                <a:solidFill>
                  <a:schemeClr val="tx2"/>
                </a:solidFill>
                <a:latin typeface="Arial" pitchFamily="34" charset="0"/>
                <a:cs typeface="Arial" pitchFamily="34" charset="0"/>
              </a:defRPr>
            </a:lvl7pPr>
            <a:lvl8pPr marL="3429000" indent="-228600" eaLnBrk="0" fontAlgn="base" hangingPunct="0">
              <a:spcBef>
                <a:spcPct val="0"/>
              </a:spcBef>
              <a:spcAft>
                <a:spcPct val="0"/>
              </a:spcAft>
              <a:defRPr>
                <a:solidFill>
                  <a:schemeClr val="tx2"/>
                </a:solidFill>
                <a:latin typeface="Arial" pitchFamily="34" charset="0"/>
                <a:cs typeface="Arial" pitchFamily="34" charset="0"/>
              </a:defRPr>
            </a:lvl8pPr>
            <a:lvl9pPr marL="3886200" indent="-228600" eaLnBrk="0" fontAlgn="base" hangingPunct="0">
              <a:spcBef>
                <a:spcPct val="0"/>
              </a:spcBef>
              <a:spcAft>
                <a:spcPct val="0"/>
              </a:spcAft>
              <a:defRPr>
                <a:solidFill>
                  <a:schemeClr val="tx2"/>
                </a:solidFill>
                <a:latin typeface="Arial" pitchFamily="34" charset="0"/>
                <a:cs typeface="Arial" pitchFamily="34" charset="0"/>
              </a:defRPr>
            </a:lvl9pPr>
          </a:lstStyle>
          <a:p>
            <a:pPr eaLnBrk="1" hangingPunct="1">
              <a:spcBef>
                <a:spcPct val="50000"/>
              </a:spcBef>
              <a:spcAft>
                <a:spcPts val="500"/>
              </a:spcAft>
            </a:pPr>
            <a:r>
              <a:rPr lang="en-GB" sz="1400" dirty="0">
                <a:solidFill>
                  <a:srgbClr val="0D0D0D"/>
                </a:solidFill>
              </a:rPr>
              <a:t>Ignition</a:t>
            </a:r>
            <a:br>
              <a:rPr lang="en-GB" sz="1400" dirty="0">
                <a:solidFill>
                  <a:srgbClr val="0D0D0D"/>
                </a:solidFill>
              </a:rPr>
            </a:br>
            <a:r>
              <a:rPr lang="en-GB" sz="1400" dirty="0">
                <a:solidFill>
                  <a:srgbClr val="0D0D0D"/>
                </a:solidFill>
              </a:rPr>
              <a:t>Guest </a:t>
            </a:r>
            <a:r>
              <a:rPr lang="en-GB" sz="1400" dirty="0">
                <a:solidFill>
                  <a:srgbClr val="0D0D0D"/>
                </a:solidFill>
              </a:rPr>
              <a:t/>
            </a:r>
            <a:br>
              <a:rPr lang="en-GB" sz="1400" dirty="0">
                <a:solidFill>
                  <a:srgbClr val="0D0D0D"/>
                </a:solidFill>
              </a:rPr>
            </a:br>
            <a:r>
              <a:rPr lang="en-GB" sz="1400" dirty="0">
                <a:solidFill>
                  <a:srgbClr val="0D0D0D"/>
                </a:solidFill>
              </a:rPr>
              <a:t>Manager</a:t>
            </a:r>
            <a:endParaRPr lang="en-GB" sz="1400" dirty="0">
              <a:solidFill>
                <a:srgbClr val="0D0D0D"/>
              </a:solidFill>
            </a:endParaRPr>
          </a:p>
        </p:txBody>
      </p:sp>
      <p:sp>
        <p:nvSpPr>
          <p:cNvPr id="65" name="Text Box 30"/>
          <p:cNvSpPr txBox="1">
            <a:spLocks noChangeArrowheads="1"/>
          </p:cNvSpPr>
          <p:nvPr>
            <p:custDataLst>
              <p:tags r:id="rId7"/>
            </p:custDataLst>
          </p:nvPr>
        </p:nvSpPr>
        <p:spPr bwMode="auto">
          <a:xfrm>
            <a:off x="1471252" y="3886200"/>
            <a:ext cx="1043348" cy="7386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1" tIns="45711" rIns="91421" bIns="45711">
            <a:spAutoFit/>
          </a:bodyPr>
          <a:lstStyle>
            <a:lvl1pPr eaLnBrk="0" hangingPunct="0">
              <a:defRPr>
                <a:solidFill>
                  <a:schemeClr val="tx2"/>
                </a:solidFill>
                <a:latin typeface="Arial" pitchFamily="34" charset="0"/>
                <a:cs typeface="Arial" pitchFamily="34" charset="0"/>
              </a:defRPr>
            </a:lvl1pPr>
            <a:lvl2pPr marL="742950" indent="-285750" eaLnBrk="0" hangingPunct="0">
              <a:defRPr>
                <a:solidFill>
                  <a:schemeClr val="tx2"/>
                </a:solidFill>
                <a:latin typeface="Arial" pitchFamily="34" charset="0"/>
                <a:cs typeface="Arial" pitchFamily="34" charset="0"/>
              </a:defRPr>
            </a:lvl2pPr>
            <a:lvl3pPr marL="1143000" indent="-228600" eaLnBrk="0" hangingPunct="0">
              <a:defRPr>
                <a:solidFill>
                  <a:schemeClr val="tx2"/>
                </a:solidFill>
                <a:latin typeface="Arial" pitchFamily="34" charset="0"/>
                <a:cs typeface="Arial" pitchFamily="34" charset="0"/>
              </a:defRPr>
            </a:lvl3pPr>
            <a:lvl4pPr marL="1600200" indent="-228600" eaLnBrk="0" hangingPunct="0">
              <a:defRPr>
                <a:solidFill>
                  <a:schemeClr val="tx2"/>
                </a:solidFill>
                <a:latin typeface="Arial" pitchFamily="34" charset="0"/>
                <a:cs typeface="Arial" pitchFamily="34" charset="0"/>
              </a:defRPr>
            </a:lvl4pPr>
            <a:lvl5pPr marL="2057400" indent="-228600" eaLnBrk="0" hangingPunct="0">
              <a:defRPr>
                <a:solidFill>
                  <a:schemeClr val="tx2"/>
                </a:solidFill>
                <a:latin typeface="Arial" pitchFamily="34" charset="0"/>
                <a:cs typeface="Arial" pitchFamily="34" charset="0"/>
              </a:defRPr>
            </a:lvl5pPr>
            <a:lvl6pPr marL="2514600" indent="-228600" eaLnBrk="0" fontAlgn="base" hangingPunct="0">
              <a:spcBef>
                <a:spcPct val="0"/>
              </a:spcBef>
              <a:spcAft>
                <a:spcPct val="0"/>
              </a:spcAft>
              <a:defRPr>
                <a:solidFill>
                  <a:schemeClr val="tx2"/>
                </a:solidFill>
                <a:latin typeface="Arial" pitchFamily="34" charset="0"/>
                <a:cs typeface="Arial" pitchFamily="34" charset="0"/>
              </a:defRPr>
            </a:lvl6pPr>
            <a:lvl7pPr marL="2971800" indent="-228600" eaLnBrk="0" fontAlgn="base" hangingPunct="0">
              <a:spcBef>
                <a:spcPct val="0"/>
              </a:spcBef>
              <a:spcAft>
                <a:spcPct val="0"/>
              </a:spcAft>
              <a:defRPr>
                <a:solidFill>
                  <a:schemeClr val="tx2"/>
                </a:solidFill>
                <a:latin typeface="Arial" pitchFamily="34" charset="0"/>
                <a:cs typeface="Arial" pitchFamily="34" charset="0"/>
              </a:defRPr>
            </a:lvl7pPr>
            <a:lvl8pPr marL="3429000" indent="-228600" eaLnBrk="0" fontAlgn="base" hangingPunct="0">
              <a:spcBef>
                <a:spcPct val="0"/>
              </a:spcBef>
              <a:spcAft>
                <a:spcPct val="0"/>
              </a:spcAft>
              <a:defRPr>
                <a:solidFill>
                  <a:schemeClr val="tx2"/>
                </a:solidFill>
                <a:latin typeface="Arial" pitchFamily="34" charset="0"/>
                <a:cs typeface="Arial" pitchFamily="34" charset="0"/>
              </a:defRPr>
            </a:lvl8pPr>
            <a:lvl9pPr marL="3886200" indent="-228600" eaLnBrk="0" fontAlgn="base" hangingPunct="0">
              <a:spcBef>
                <a:spcPct val="0"/>
              </a:spcBef>
              <a:spcAft>
                <a:spcPct val="0"/>
              </a:spcAft>
              <a:defRPr>
                <a:solidFill>
                  <a:schemeClr val="tx2"/>
                </a:solidFill>
                <a:latin typeface="Arial" pitchFamily="34" charset="0"/>
                <a:cs typeface="Arial" pitchFamily="34" charset="0"/>
              </a:defRPr>
            </a:lvl9pPr>
          </a:lstStyle>
          <a:p>
            <a:pPr algn="l" eaLnBrk="1" hangingPunct="1">
              <a:spcBef>
                <a:spcPct val="50000"/>
              </a:spcBef>
            </a:pPr>
            <a:r>
              <a:rPr lang="en-GB" sz="1400" dirty="0">
                <a:solidFill>
                  <a:srgbClr val="0D0D0D"/>
                </a:solidFill>
              </a:rPr>
              <a:t>Ignition</a:t>
            </a:r>
            <a:br>
              <a:rPr lang="en-GB" sz="1400" dirty="0">
                <a:solidFill>
                  <a:srgbClr val="0D0D0D"/>
                </a:solidFill>
              </a:rPr>
            </a:br>
            <a:r>
              <a:rPr lang="en-GB" sz="1400" dirty="0">
                <a:solidFill>
                  <a:srgbClr val="0D0D0D"/>
                </a:solidFill>
              </a:rPr>
              <a:t>CASE Wizard</a:t>
            </a:r>
          </a:p>
        </p:txBody>
      </p:sp>
      <p:sp>
        <p:nvSpPr>
          <p:cNvPr id="57" name="Text Box 30"/>
          <p:cNvSpPr txBox="1">
            <a:spLocks noChangeArrowheads="1"/>
          </p:cNvSpPr>
          <p:nvPr>
            <p:custDataLst>
              <p:tags r:id="rId8"/>
            </p:custDataLst>
          </p:nvPr>
        </p:nvSpPr>
        <p:spPr bwMode="auto">
          <a:xfrm>
            <a:off x="1471247" y="3055221"/>
            <a:ext cx="1119553" cy="7386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1" tIns="45711" rIns="91421" bIns="45711">
            <a:spAutoFit/>
          </a:bodyPr>
          <a:lstStyle>
            <a:lvl1pPr eaLnBrk="0" hangingPunct="0">
              <a:defRPr>
                <a:solidFill>
                  <a:schemeClr val="tx2"/>
                </a:solidFill>
                <a:latin typeface="Arial" pitchFamily="34" charset="0"/>
                <a:cs typeface="Arial" pitchFamily="34" charset="0"/>
              </a:defRPr>
            </a:lvl1pPr>
            <a:lvl2pPr marL="742950" indent="-285750" eaLnBrk="0" hangingPunct="0">
              <a:defRPr>
                <a:solidFill>
                  <a:schemeClr val="tx2"/>
                </a:solidFill>
                <a:latin typeface="Arial" pitchFamily="34" charset="0"/>
                <a:cs typeface="Arial" pitchFamily="34" charset="0"/>
              </a:defRPr>
            </a:lvl2pPr>
            <a:lvl3pPr marL="1143000" indent="-228600" eaLnBrk="0" hangingPunct="0">
              <a:defRPr>
                <a:solidFill>
                  <a:schemeClr val="tx2"/>
                </a:solidFill>
                <a:latin typeface="Arial" pitchFamily="34" charset="0"/>
                <a:cs typeface="Arial" pitchFamily="34" charset="0"/>
              </a:defRPr>
            </a:lvl3pPr>
            <a:lvl4pPr marL="1600200" indent="-228600" eaLnBrk="0" hangingPunct="0">
              <a:defRPr>
                <a:solidFill>
                  <a:schemeClr val="tx2"/>
                </a:solidFill>
                <a:latin typeface="Arial" pitchFamily="34" charset="0"/>
                <a:cs typeface="Arial" pitchFamily="34" charset="0"/>
              </a:defRPr>
            </a:lvl4pPr>
            <a:lvl5pPr marL="2057400" indent="-228600" eaLnBrk="0" hangingPunct="0">
              <a:defRPr>
                <a:solidFill>
                  <a:schemeClr val="tx2"/>
                </a:solidFill>
                <a:latin typeface="Arial" pitchFamily="34" charset="0"/>
                <a:cs typeface="Arial" pitchFamily="34" charset="0"/>
              </a:defRPr>
            </a:lvl5pPr>
            <a:lvl6pPr marL="2514600" indent="-228600" eaLnBrk="0" fontAlgn="base" hangingPunct="0">
              <a:spcBef>
                <a:spcPct val="0"/>
              </a:spcBef>
              <a:spcAft>
                <a:spcPct val="0"/>
              </a:spcAft>
              <a:defRPr>
                <a:solidFill>
                  <a:schemeClr val="tx2"/>
                </a:solidFill>
                <a:latin typeface="Arial" pitchFamily="34" charset="0"/>
                <a:cs typeface="Arial" pitchFamily="34" charset="0"/>
              </a:defRPr>
            </a:lvl6pPr>
            <a:lvl7pPr marL="2971800" indent="-228600" eaLnBrk="0" fontAlgn="base" hangingPunct="0">
              <a:spcBef>
                <a:spcPct val="0"/>
              </a:spcBef>
              <a:spcAft>
                <a:spcPct val="0"/>
              </a:spcAft>
              <a:defRPr>
                <a:solidFill>
                  <a:schemeClr val="tx2"/>
                </a:solidFill>
                <a:latin typeface="Arial" pitchFamily="34" charset="0"/>
                <a:cs typeface="Arial" pitchFamily="34" charset="0"/>
              </a:defRPr>
            </a:lvl7pPr>
            <a:lvl8pPr marL="3429000" indent="-228600" eaLnBrk="0" fontAlgn="base" hangingPunct="0">
              <a:spcBef>
                <a:spcPct val="0"/>
              </a:spcBef>
              <a:spcAft>
                <a:spcPct val="0"/>
              </a:spcAft>
              <a:defRPr>
                <a:solidFill>
                  <a:schemeClr val="tx2"/>
                </a:solidFill>
                <a:latin typeface="Arial" pitchFamily="34" charset="0"/>
                <a:cs typeface="Arial" pitchFamily="34" charset="0"/>
              </a:defRPr>
            </a:lvl8pPr>
            <a:lvl9pPr marL="3886200" indent="-228600" eaLnBrk="0" fontAlgn="base" hangingPunct="0">
              <a:spcBef>
                <a:spcPct val="0"/>
              </a:spcBef>
              <a:spcAft>
                <a:spcPct val="0"/>
              </a:spcAft>
              <a:defRPr>
                <a:solidFill>
                  <a:schemeClr val="tx2"/>
                </a:solidFill>
                <a:latin typeface="Arial" pitchFamily="34" charset="0"/>
                <a:cs typeface="Arial" pitchFamily="34" charset="0"/>
              </a:defRPr>
            </a:lvl9pPr>
          </a:lstStyle>
          <a:p>
            <a:pPr algn="l" eaLnBrk="1" hangingPunct="1">
              <a:spcBef>
                <a:spcPct val="50000"/>
              </a:spcBef>
            </a:pPr>
            <a:r>
              <a:rPr lang="en-GB" sz="1400" dirty="0">
                <a:solidFill>
                  <a:srgbClr val="0D0D0D"/>
                </a:solidFill>
              </a:rPr>
              <a:t>Ignition</a:t>
            </a:r>
            <a:br>
              <a:rPr lang="en-GB" sz="1400" dirty="0">
                <a:solidFill>
                  <a:srgbClr val="0D0D0D"/>
                </a:solidFill>
              </a:rPr>
            </a:br>
            <a:r>
              <a:rPr lang="en-GB" sz="1400" dirty="0">
                <a:solidFill>
                  <a:srgbClr val="0D0D0D"/>
                </a:solidFill>
              </a:rPr>
              <a:t>Access Portal</a:t>
            </a:r>
          </a:p>
        </p:txBody>
      </p:sp>
      <p:pic>
        <p:nvPicPr>
          <p:cNvPr id="66" name="Picture 4"/>
          <p:cNvPicPr>
            <a:picLocks noChangeAspect="1" noChangeArrowheads="1"/>
          </p:cNvPicPr>
          <p:nvPr/>
        </p:nvPicPr>
        <p:blipFill>
          <a:blip r:embed="rId17" cstate="print"/>
          <a:srcRect/>
          <a:stretch>
            <a:fillRect/>
          </a:stretch>
        </p:blipFill>
        <p:spPr bwMode="auto">
          <a:xfrm>
            <a:off x="489728" y="4026012"/>
            <a:ext cx="953077" cy="533540"/>
          </a:xfrm>
          <a:prstGeom prst="rect">
            <a:avLst/>
          </a:prstGeom>
          <a:noFill/>
          <a:ln w="19050">
            <a:solidFill>
              <a:schemeClr val="accent1"/>
            </a:solidFill>
            <a:miter lim="800000"/>
            <a:headEnd/>
            <a:tailEnd/>
          </a:ln>
          <a:effectLst/>
        </p:spPr>
      </p:pic>
      <p:sp>
        <p:nvSpPr>
          <p:cNvPr id="72"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a:pPr/>
              <a:t>10</a:t>
            </a:fld>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690086" y="1420340"/>
            <a:ext cx="697391" cy="142240"/>
          </a:xfrm>
          <a:prstGeom prst="rect">
            <a:avLst/>
          </a:prstGeom>
          <a:solidFill>
            <a:schemeClr val="bg1"/>
          </a:solidFill>
          <a:ln w="19050">
            <a:noFill/>
            <a:miter lim="800000"/>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lnSpc>
                <a:spcPct val="90000"/>
              </a:lnSpc>
            </a:pPr>
            <a:endParaRPr lang="en-US"/>
          </a:p>
        </p:txBody>
      </p:sp>
      <p:sp>
        <p:nvSpPr>
          <p:cNvPr id="15" name="Title 14"/>
          <p:cNvSpPr>
            <a:spLocks noGrp="1"/>
          </p:cNvSpPr>
          <p:nvPr>
            <p:ph type="title"/>
          </p:nvPr>
        </p:nvSpPr>
        <p:spPr/>
        <p:txBody>
          <a:bodyPr/>
          <a:lstStyle/>
          <a:p>
            <a:r>
              <a:rPr lang="en-US"/>
              <a:t>Ease of Support</a:t>
            </a:r>
            <a:endParaRPr lang="en-US" dirty="0"/>
          </a:p>
        </p:txBody>
      </p:sp>
      <p:sp>
        <p:nvSpPr>
          <p:cNvPr id="26" name="Content Placeholder 34"/>
          <p:cNvSpPr>
            <a:spLocks noGrp="1"/>
          </p:cNvSpPr>
          <p:nvPr>
            <p:ph sz="half" idx="1"/>
          </p:nvPr>
        </p:nvSpPr>
        <p:spPr/>
        <p:txBody>
          <a:bodyPr/>
          <a:lstStyle/>
          <a:p>
            <a:r>
              <a:rPr lang="en-GB"/>
              <a:t>Available Today</a:t>
            </a:r>
          </a:p>
          <a:p>
            <a:pPr lvl="1"/>
            <a:r>
              <a:rPr lang="en-GB"/>
              <a:t>Enhanced Service Level Monitoring            </a:t>
            </a:r>
            <a:r>
              <a:rPr lang="en-US"/>
              <a:t>Agents in 96xx IP Phones, </a:t>
            </a:r>
            <a:r>
              <a:rPr lang="en-US"/>
              <a:t>ERS</a:t>
            </a:r>
            <a:r>
              <a:rPr lang="en-US"/>
              <a:t>3/4/8K &amp; VSP7K Switches</a:t>
            </a:r>
          </a:p>
          <a:p>
            <a:r>
              <a:rPr lang="en-US"/>
              <a:t>CY13 Roadmap</a:t>
            </a:r>
          </a:p>
          <a:p>
            <a:pPr lvl="1"/>
            <a:r>
              <a:rPr lang="en-US"/>
              <a:t>SLAMON Agent in </a:t>
            </a:r>
            <a:r>
              <a:rPr lang="en-US"/>
              <a:t>ERS</a:t>
            </a:r>
            <a:r>
              <a:rPr lang="en-US"/>
              <a:t>5K and VSP9K </a:t>
            </a:r>
          </a:p>
          <a:p>
            <a:pPr lvl="1"/>
            <a:r>
              <a:rPr lang="en-US"/>
              <a:t>SLAMON Server in VPFM</a:t>
            </a:r>
          </a:p>
          <a:p>
            <a:endParaRPr lang="en-US"/>
          </a:p>
          <a:p>
            <a:endParaRPr lang="en-US" dirty="0"/>
          </a:p>
        </p:txBody>
      </p:sp>
      <p:pic>
        <p:nvPicPr>
          <p:cNvPr id="2050" name="Picture 2"/>
          <p:cNvPicPr>
            <a:picLocks noGrp="1" noChangeAspect="1" noChangeArrowheads="1"/>
          </p:cNvPicPr>
          <p:nvPr>
            <p:ph sz="half" idx="10"/>
          </p:nvPr>
        </p:nvPicPr>
        <p:blipFill>
          <a:blip r:embed="rId2" cstate="print"/>
          <a:srcRect/>
          <a:stretch>
            <a:fillRect/>
          </a:stretch>
        </p:blipFill>
        <p:spPr bwMode="auto">
          <a:xfrm>
            <a:off x="5155561" y="2045975"/>
            <a:ext cx="3023878" cy="2810500"/>
          </a:xfrm>
          <a:prstGeom prst="rect">
            <a:avLst/>
          </a:prstGeom>
          <a:noFill/>
          <a:ln w="9525">
            <a:noFill/>
            <a:miter lim="800000"/>
            <a:headEnd/>
            <a:tailEnd/>
          </a:ln>
          <a:effectLst/>
        </p:spPr>
      </p:pic>
      <p:sp>
        <p:nvSpPr>
          <p:cNvPr id="24"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a:pPr/>
              <a:t>11</a:t>
            </a:fld>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1057747" y="2459613"/>
            <a:ext cx="2018922" cy="2290527"/>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lnSpc>
                <a:spcPct val="90000"/>
              </a:lnSpc>
            </a:pPr>
            <a:endParaRPr lang="en-US">
              <a:latin typeface="Arial" pitchFamily="34" charset="0"/>
              <a:cs typeface="Arial" pitchFamily="34" charset="0"/>
            </a:endParaRPr>
          </a:p>
        </p:txBody>
      </p:sp>
      <p:sp>
        <p:nvSpPr>
          <p:cNvPr id="34" name="Rectangle 33"/>
          <p:cNvSpPr/>
          <p:nvPr/>
        </p:nvSpPr>
        <p:spPr>
          <a:xfrm>
            <a:off x="3564048" y="2458104"/>
            <a:ext cx="2018922" cy="2290527"/>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lnSpc>
                <a:spcPct val="90000"/>
              </a:lnSpc>
            </a:pPr>
            <a:endParaRPr lang="en-US">
              <a:latin typeface="Arial" pitchFamily="34" charset="0"/>
              <a:cs typeface="Arial" pitchFamily="34" charset="0"/>
            </a:endParaRPr>
          </a:p>
        </p:txBody>
      </p:sp>
      <p:sp>
        <p:nvSpPr>
          <p:cNvPr id="22555" name="Rectangle 48"/>
          <p:cNvSpPr>
            <a:spLocks noChangeArrowheads="1"/>
          </p:cNvSpPr>
          <p:nvPr/>
        </p:nvSpPr>
        <p:spPr bwMode="gray">
          <a:xfrm>
            <a:off x="3515986" y="2453737"/>
            <a:ext cx="2103120" cy="2377440"/>
          </a:xfrm>
          <a:prstGeom prst="rect">
            <a:avLst/>
          </a:prstGeom>
          <a:blipFill dpi="0" rotWithShape="1">
            <a:blip r:embed="rId2" cstate="print"/>
            <a:srcRect/>
            <a:stretch>
              <a:fillRect/>
            </a:stretch>
          </a:blipFill>
          <a:ln w="82550">
            <a:solidFill>
              <a:schemeClr val="tx2">
                <a:lumMod val="65000"/>
                <a:lumOff val="35000"/>
              </a:schemeClr>
            </a:solidFill>
            <a:miter lim="800000"/>
            <a:headEnd/>
            <a:tailEnd/>
          </a:ln>
        </p:spPr>
        <p:txBody>
          <a:bodyPr lIns="91435" tIns="45718" rIns="91435" bIns="45718" anchor="ctr"/>
          <a:lstStyle/>
          <a:p>
            <a:endParaRPr lang="en-US">
              <a:latin typeface="Arial" pitchFamily="34" charset="0"/>
              <a:cs typeface="Arial" pitchFamily="34" charset="0"/>
            </a:endParaRPr>
          </a:p>
        </p:txBody>
      </p:sp>
      <p:sp>
        <p:nvSpPr>
          <p:cNvPr id="22557" name="Rectangle 45"/>
          <p:cNvSpPr>
            <a:spLocks noChangeArrowheads="1"/>
          </p:cNvSpPr>
          <p:nvPr/>
        </p:nvSpPr>
        <p:spPr bwMode="gray">
          <a:xfrm>
            <a:off x="1013444" y="2453737"/>
            <a:ext cx="2103120" cy="2377440"/>
          </a:xfrm>
          <a:prstGeom prst="rect">
            <a:avLst/>
          </a:prstGeom>
          <a:blipFill dpi="0" rotWithShape="1">
            <a:blip r:embed="rId3" cstate="print"/>
            <a:srcRect/>
            <a:stretch>
              <a:fillRect/>
            </a:stretch>
          </a:blipFill>
          <a:ln w="82550">
            <a:solidFill>
              <a:schemeClr val="tx2">
                <a:lumMod val="65000"/>
                <a:lumOff val="35000"/>
              </a:schemeClr>
            </a:solidFill>
            <a:miter lim="800000"/>
            <a:headEnd/>
            <a:tailEnd/>
          </a:ln>
        </p:spPr>
        <p:txBody>
          <a:bodyPr lIns="91435" tIns="45718" rIns="91435" bIns="45718" anchor="ctr"/>
          <a:lstStyle/>
          <a:p>
            <a:endParaRPr lang="en-US">
              <a:latin typeface="Arial" pitchFamily="34" charset="0"/>
              <a:cs typeface="Arial" pitchFamily="34" charset="0"/>
            </a:endParaRPr>
          </a:p>
        </p:txBody>
      </p:sp>
      <p:sp>
        <p:nvSpPr>
          <p:cNvPr id="22533" name="Line 15"/>
          <p:cNvSpPr>
            <a:spLocks noChangeShapeType="1"/>
          </p:cNvSpPr>
          <p:nvPr/>
        </p:nvSpPr>
        <p:spPr bwMode="gray">
          <a:xfrm>
            <a:off x="7069138" y="2090200"/>
            <a:ext cx="0" cy="276225"/>
          </a:xfrm>
          <a:prstGeom prst="line">
            <a:avLst/>
          </a:prstGeom>
          <a:noFill/>
          <a:ln w="28575">
            <a:solidFill>
              <a:schemeClr val="accent1"/>
            </a:solidFill>
            <a:round/>
            <a:headEnd/>
            <a:tailEnd/>
          </a:ln>
          <a:effectLst>
            <a:softEdge rad="317500"/>
          </a:effectLst>
        </p:spPr>
        <p:txBody>
          <a:bodyPr lIns="91435" tIns="45718" rIns="91435" bIns="45718"/>
          <a:lstStyle/>
          <a:p>
            <a:endParaRPr lang="en-US">
              <a:latin typeface="Arial" pitchFamily="34" charset="0"/>
              <a:cs typeface="Arial" pitchFamily="34" charset="0"/>
            </a:endParaRPr>
          </a:p>
        </p:txBody>
      </p:sp>
      <p:sp>
        <p:nvSpPr>
          <p:cNvPr id="22553" name="Rectangle 51"/>
          <p:cNvSpPr>
            <a:spLocks noChangeArrowheads="1"/>
          </p:cNvSpPr>
          <p:nvPr/>
        </p:nvSpPr>
        <p:spPr bwMode="gray">
          <a:xfrm>
            <a:off x="6018529" y="2453737"/>
            <a:ext cx="2103120" cy="2377440"/>
          </a:xfrm>
          <a:prstGeom prst="rect">
            <a:avLst/>
          </a:prstGeom>
          <a:blipFill>
            <a:blip r:embed="rId4" cstate="print"/>
            <a:stretch>
              <a:fillRect/>
            </a:stretch>
          </a:blipFill>
          <a:ln w="82550">
            <a:solidFill>
              <a:schemeClr val="tx2">
                <a:lumMod val="65000"/>
                <a:lumOff val="35000"/>
              </a:schemeClr>
            </a:solidFill>
            <a:miter lim="800000"/>
            <a:headEnd/>
            <a:tailEnd/>
          </a:ln>
        </p:spPr>
        <p:txBody>
          <a:bodyPr lIns="91435" tIns="45718" rIns="91435" bIns="45718" anchor="ctr"/>
          <a:lstStyle/>
          <a:p>
            <a:endParaRPr lang="en-US">
              <a:latin typeface="Arial" pitchFamily="34" charset="0"/>
              <a:cs typeface="Arial" pitchFamily="34" charset="0"/>
            </a:endParaRPr>
          </a:p>
        </p:txBody>
      </p:sp>
      <p:grpSp>
        <p:nvGrpSpPr>
          <p:cNvPr id="2" name="Group 95"/>
          <p:cNvGrpSpPr>
            <a:grpSpLocks/>
          </p:cNvGrpSpPr>
          <p:nvPr/>
        </p:nvGrpSpPr>
        <p:grpSpPr bwMode="auto">
          <a:xfrm>
            <a:off x="966789" y="1066800"/>
            <a:ext cx="7204075" cy="1215868"/>
            <a:chOff x="609" y="1212"/>
            <a:chExt cx="4538" cy="482"/>
          </a:xfrm>
        </p:grpSpPr>
        <p:sp>
          <p:nvSpPr>
            <p:cNvPr id="22550" name="Freeform 40"/>
            <p:cNvSpPr>
              <a:spLocks/>
            </p:cNvSpPr>
            <p:nvPr/>
          </p:nvSpPr>
          <p:spPr bwMode="gray">
            <a:xfrm>
              <a:off x="609" y="1212"/>
              <a:ext cx="4538" cy="482"/>
            </a:xfrm>
            <a:custGeom>
              <a:avLst/>
              <a:gdLst>
                <a:gd name="T0" fmla="*/ 5204544 w 134"/>
                <a:gd name="T1" fmla="*/ 310205 h 19"/>
                <a:gd name="T2" fmla="*/ 0 w 134"/>
                <a:gd name="T3" fmla="*/ 310205 h 19"/>
                <a:gd name="T4" fmla="*/ 0 w 134"/>
                <a:gd name="T5" fmla="*/ 0 h 19"/>
                <a:gd name="T6" fmla="*/ 5204544 w 134"/>
                <a:gd name="T7" fmla="*/ 0 h 19"/>
                <a:gd name="T8" fmla="*/ 5204544 w 134"/>
                <a:gd name="T9" fmla="*/ 310205 h 19"/>
                <a:gd name="T10" fmla="*/ 5204544 w 134"/>
                <a:gd name="T11" fmla="*/ 310205 h 19"/>
                <a:gd name="T12" fmla="*/ 0 60000 65536"/>
                <a:gd name="T13" fmla="*/ 0 60000 65536"/>
                <a:gd name="T14" fmla="*/ 0 60000 65536"/>
                <a:gd name="T15" fmla="*/ 0 60000 65536"/>
                <a:gd name="T16" fmla="*/ 0 60000 65536"/>
                <a:gd name="T17" fmla="*/ 0 60000 65536"/>
                <a:gd name="T18" fmla="*/ 0 w 134"/>
                <a:gd name="T19" fmla="*/ 0 h 19"/>
                <a:gd name="T20" fmla="*/ 134 w 134"/>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4" h="19">
                  <a:moveTo>
                    <a:pt x="134" y="19"/>
                  </a:moveTo>
                  <a:lnTo>
                    <a:pt x="0" y="19"/>
                  </a:lnTo>
                  <a:lnTo>
                    <a:pt x="0" y="0"/>
                  </a:lnTo>
                  <a:lnTo>
                    <a:pt x="134" y="0"/>
                  </a:lnTo>
                  <a:lnTo>
                    <a:pt x="134" y="19"/>
                  </a:lnTo>
                  <a:close/>
                </a:path>
              </a:pathLst>
            </a:custGeom>
            <a:solidFill>
              <a:schemeClr val="accent2">
                <a:alpha val="70000"/>
              </a:schemeClr>
            </a:solidFill>
            <a:ln w="19050">
              <a:solidFill>
                <a:srgbClr val="FFFFFF"/>
              </a:solidFill>
              <a:round/>
              <a:headEnd/>
              <a:tailEnd/>
            </a:ln>
          </p:spPr>
          <p:txBody>
            <a:bodyPr wrap="none" anchor="ctr"/>
            <a:lstStyle/>
            <a:p>
              <a:endParaRPr lang="en-US">
                <a:latin typeface="Arial" pitchFamily="34" charset="0"/>
                <a:cs typeface="Arial" pitchFamily="34" charset="0"/>
              </a:endParaRPr>
            </a:p>
          </p:txBody>
        </p:sp>
        <p:sp>
          <p:nvSpPr>
            <p:cNvPr id="22551" name="Freeform 41"/>
            <p:cNvSpPr>
              <a:spLocks/>
            </p:cNvSpPr>
            <p:nvPr/>
          </p:nvSpPr>
          <p:spPr bwMode="gray">
            <a:xfrm>
              <a:off x="660" y="1258"/>
              <a:ext cx="4440" cy="389"/>
            </a:xfrm>
            <a:custGeom>
              <a:avLst/>
              <a:gdLst>
                <a:gd name="T0" fmla="*/ 4874590 w 134"/>
                <a:gd name="T1" fmla="*/ 163052 h 19"/>
                <a:gd name="T2" fmla="*/ 0 w 134"/>
                <a:gd name="T3" fmla="*/ 163052 h 19"/>
                <a:gd name="T4" fmla="*/ 0 w 134"/>
                <a:gd name="T5" fmla="*/ 0 h 19"/>
                <a:gd name="T6" fmla="*/ 4874590 w 134"/>
                <a:gd name="T7" fmla="*/ 0 h 19"/>
                <a:gd name="T8" fmla="*/ 4874590 w 134"/>
                <a:gd name="T9" fmla="*/ 163052 h 19"/>
                <a:gd name="T10" fmla="*/ 4874590 w 134"/>
                <a:gd name="T11" fmla="*/ 163052 h 19"/>
                <a:gd name="T12" fmla="*/ 0 60000 65536"/>
                <a:gd name="T13" fmla="*/ 0 60000 65536"/>
                <a:gd name="T14" fmla="*/ 0 60000 65536"/>
                <a:gd name="T15" fmla="*/ 0 60000 65536"/>
                <a:gd name="T16" fmla="*/ 0 60000 65536"/>
                <a:gd name="T17" fmla="*/ 0 60000 65536"/>
                <a:gd name="T18" fmla="*/ 0 w 134"/>
                <a:gd name="T19" fmla="*/ 0 h 19"/>
                <a:gd name="T20" fmla="*/ 134 w 134"/>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4" h="19">
                  <a:moveTo>
                    <a:pt x="134" y="19"/>
                  </a:moveTo>
                  <a:lnTo>
                    <a:pt x="0" y="19"/>
                  </a:lnTo>
                  <a:lnTo>
                    <a:pt x="0" y="0"/>
                  </a:lnTo>
                  <a:lnTo>
                    <a:pt x="134" y="0"/>
                  </a:lnTo>
                  <a:lnTo>
                    <a:pt x="134" y="19"/>
                  </a:lnTo>
                  <a:close/>
                </a:path>
              </a:pathLst>
            </a:custGeom>
            <a:blipFill>
              <a:blip r:embed="rId5" cstate="print"/>
              <a:stretch>
                <a:fillRect/>
              </a:stretch>
            </a:blipFill>
            <a:ln w="19050">
              <a:solidFill>
                <a:srgbClr val="FFFFFF"/>
              </a:solidFill>
              <a:round/>
              <a:headEnd/>
              <a:tailEnd/>
            </a:ln>
          </p:spPr>
          <p:txBody>
            <a:bodyPr wrap="none" anchor="ctr"/>
            <a:lstStyle/>
            <a:p>
              <a:endParaRPr lang="en-US">
                <a:latin typeface="Arial" pitchFamily="34" charset="0"/>
                <a:cs typeface="Arial" pitchFamily="34" charset="0"/>
              </a:endParaRPr>
            </a:p>
          </p:txBody>
        </p:sp>
      </p:grpSp>
      <p:sp>
        <p:nvSpPr>
          <p:cNvPr id="22541" name="Text Box 42"/>
          <p:cNvSpPr txBox="1">
            <a:spLocks noChangeArrowheads="1"/>
          </p:cNvSpPr>
          <p:nvPr/>
        </p:nvSpPr>
        <p:spPr bwMode="gray">
          <a:xfrm>
            <a:off x="1045030" y="1262485"/>
            <a:ext cx="7091264" cy="877159"/>
          </a:xfrm>
          <a:prstGeom prst="rect">
            <a:avLst/>
          </a:prstGeom>
          <a:noFill/>
          <a:ln w="9525">
            <a:noFill/>
            <a:miter lim="800000"/>
            <a:headEnd/>
            <a:tailEnd/>
          </a:ln>
        </p:spPr>
        <p:txBody>
          <a:bodyPr wrap="square" lIns="91435" tIns="45718" rIns="91435" bIns="45718" anchor="ctr">
            <a:spAutoFit/>
          </a:bodyPr>
          <a:lstStyle/>
          <a:p>
            <a:pPr>
              <a:lnSpc>
                <a:spcPct val="85000"/>
              </a:lnSpc>
            </a:pPr>
            <a:r>
              <a:rPr lang="en-US" sz="2000" b="1" dirty="0">
                <a:solidFill>
                  <a:schemeClr val="tx2">
                    <a:lumMod val="85000"/>
                    <a:lumOff val="15000"/>
                  </a:schemeClr>
                </a:solidFill>
                <a:latin typeface="Arial" pitchFamily="34" charset="0"/>
                <a:cs typeface="Arial" pitchFamily="34" charset="0"/>
              </a:rPr>
              <a:t>Scenario:  </a:t>
            </a:r>
            <a:r>
              <a:rPr lang="en-US" sz="2000" dirty="0">
                <a:solidFill>
                  <a:schemeClr val="tx2">
                    <a:lumMod val="85000"/>
                    <a:lumOff val="15000"/>
                  </a:schemeClr>
                </a:solidFill>
                <a:latin typeface="Arial" pitchFamily="34" charset="0"/>
                <a:cs typeface="Arial" pitchFamily="34" charset="0"/>
              </a:rPr>
              <a:t>Apex Company’s most strategic customer is hosting an event where there will be a significant increase in voice and video traffic.  With Avaya </a:t>
            </a:r>
            <a:r>
              <a:rPr lang="en-US" sz="2000" dirty="0" err="1">
                <a:solidFill>
                  <a:schemeClr val="tx2">
                    <a:lumMod val="85000"/>
                    <a:lumOff val="15000"/>
                  </a:schemeClr>
                </a:solidFill>
                <a:latin typeface="Arial" pitchFamily="34" charset="0"/>
                <a:cs typeface="Arial" pitchFamily="34" charset="0"/>
              </a:rPr>
              <a:t>SLAMon</a:t>
            </a:r>
            <a:r>
              <a:rPr lang="en-US" sz="2000" dirty="0">
                <a:solidFill>
                  <a:schemeClr val="tx2">
                    <a:lumMod val="85000"/>
                    <a:lumOff val="15000"/>
                  </a:schemeClr>
                </a:solidFill>
                <a:latin typeface="Arial" pitchFamily="34" charset="0"/>
                <a:cs typeface="Arial" pitchFamily="34" charset="0"/>
              </a:rPr>
              <a:t>..</a:t>
            </a:r>
            <a:endParaRPr lang="en-US" sz="2000" b="1" dirty="0">
              <a:solidFill>
                <a:schemeClr val="tx2">
                  <a:lumMod val="85000"/>
                  <a:lumOff val="15000"/>
                </a:schemeClr>
              </a:solidFill>
              <a:latin typeface="Arial" pitchFamily="34" charset="0"/>
              <a:cs typeface="Arial" pitchFamily="34" charset="0"/>
            </a:endParaRPr>
          </a:p>
        </p:txBody>
      </p:sp>
      <p:sp>
        <p:nvSpPr>
          <p:cNvPr id="35" name="Line 14"/>
          <p:cNvSpPr>
            <a:spLocks noChangeShapeType="1"/>
          </p:cNvSpPr>
          <p:nvPr/>
        </p:nvSpPr>
        <p:spPr bwMode="gray">
          <a:xfrm>
            <a:off x="7084180" y="2161120"/>
            <a:ext cx="0" cy="276225"/>
          </a:xfrm>
          <a:prstGeom prst="line">
            <a:avLst/>
          </a:prstGeom>
          <a:noFill/>
          <a:ln w="28575">
            <a:solidFill>
              <a:schemeClr val="accent1"/>
            </a:solidFill>
            <a:round/>
            <a:headEnd/>
            <a:tailEnd/>
          </a:ln>
          <a:effectLst>
            <a:softEdge rad="317500"/>
          </a:effectLst>
        </p:spPr>
        <p:txBody>
          <a:bodyPr lIns="91435" tIns="45718" rIns="91435" bIns="45718"/>
          <a:lstStyle/>
          <a:p>
            <a:endParaRPr lang="en-US">
              <a:latin typeface="Arial" pitchFamily="34" charset="0"/>
              <a:cs typeface="Arial" pitchFamily="34" charset="0"/>
            </a:endParaRPr>
          </a:p>
        </p:txBody>
      </p:sp>
      <p:sp>
        <p:nvSpPr>
          <p:cNvPr id="37" name="Rectangle 36"/>
          <p:cNvSpPr/>
          <p:nvPr/>
        </p:nvSpPr>
        <p:spPr>
          <a:xfrm>
            <a:off x="1059074" y="2497699"/>
            <a:ext cx="2020824" cy="2267712"/>
          </a:xfrm>
          <a:prstGeom prst="rect">
            <a:avLst/>
          </a:prstGeom>
          <a:gradFill>
            <a:gsLst>
              <a:gs pos="51000">
                <a:schemeClr val="bg1"/>
              </a:gs>
              <a:gs pos="100000">
                <a:schemeClr val="bg1">
                  <a:alpha val="0"/>
                </a:schemeClr>
              </a:gs>
            </a:gsLst>
            <a:lin ang="5400000" scaled="0"/>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lnSpc>
                <a:spcPct val="90000"/>
              </a:lnSpc>
            </a:pPr>
            <a:endParaRPr lang="en-US">
              <a:latin typeface="Arial" pitchFamily="34" charset="0"/>
              <a:cs typeface="Arial" pitchFamily="34" charset="0"/>
            </a:endParaRPr>
          </a:p>
        </p:txBody>
      </p:sp>
      <p:sp>
        <p:nvSpPr>
          <p:cNvPr id="22531" name="Line 13"/>
          <p:cNvSpPr>
            <a:spLocks noChangeShapeType="1"/>
          </p:cNvSpPr>
          <p:nvPr/>
        </p:nvSpPr>
        <p:spPr bwMode="gray">
          <a:xfrm>
            <a:off x="2054225" y="2094689"/>
            <a:ext cx="0" cy="268561"/>
          </a:xfrm>
          <a:prstGeom prst="line">
            <a:avLst/>
          </a:prstGeom>
          <a:noFill/>
          <a:ln w="28575">
            <a:solidFill>
              <a:schemeClr val="accent1"/>
            </a:solidFill>
            <a:round/>
            <a:headEnd/>
            <a:tailEnd/>
          </a:ln>
          <a:effectLst>
            <a:softEdge rad="317500"/>
          </a:effectLst>
        </p:spPr>
        <p:txBody>
          <a:bodyPr lIns="91435" tIns="45718" rIns="91435" bIns="45718"/>
          <a:lstStyle/>
          <a:p>
            <a:endParaRPr lang="en-US">
              <a:solidFill>
                <a:schemeClr val="bg1"/>
              </a:solidFill>
              <a:latin typeface="Arial" pitchFamily="34" charset="0"/>
              <a:cs typeface="Arial" pitchFamily="34" charset="0"/>
            </a:endParaRPr>
          </a:p>
        </p:txBody>
      </p:sp>
      <p:sp>
        <p:nvSpPr>
          <p:cNvPr id="22535" name="Rectangle 22"/>
          <p:cNvSpPr>
            <a:spLocks noChangeArrowheads="1"/>
          </p:cNvSpPr>
          <p:nvPr/>
        </p:nvSpPr>
        <p:spPr bwMode="gray">
          <a:xfrm>
            <a:off x="1077363" y="2551658"/>
            <a:ext cx="2020401" cy="1842003"/>
          </a:xfrm>
          <a:prstGeom prst="rect">
            <a:avLst/>
          </a:prstGeom>
          <a:noFill/>
          <a:ln w="9525">
            <a:noFill/>
            <a:miter lim="800000"/>
            <a:headEnd/>
            <a:tailEnd/>
          </a:ln>
        </p:spPr>
        <p:txBody>
          <a:bodyPr lIns="45718" tIns="45718" rIns="45718" bIns="45718"/>
          <a:lstStyle/>
          <a:p>
            <a:pPr marL="0" lvl="1" algn="ctr">
              <a:lnSpc>
                <a:spcPts val="2000"/>
              </a:lnSpc>
              <a:spcBef>
                <a:spcPts val="800"/>
              </a:spcBef>
              <a:buClr>
                <a:schemeClr val="accent2"/>
              </a:buClr>
              <a:defRPr/>
            </a:pPr>
            <a:r>
              <a:rPr lang="en-US" dirty="0">
                <a:solidFill>
                  <a:schemeClr val="tx2">
                    <a:lumMod val="85000"/>
                    <a:lumOff val="15000"/>
                  </a:schemeClr>
                </a:solidFill>
                <a:latin typeface="Arial" pitchFamily="34" charset="0"/>
                <a:cs typeface="Arial" pitchFamily="34" charset="0"/>
              </a:rPr>
              <a:t>Real-time traffic is simulated to proactively measure  performance </a:t>
            </a:r>
          </a:p>
        </p:txBody>
      </p:sp>
      <p:sp>
        <p:nvSpPr>
          <p:cNvPr id="39" name="Rectangle 38"/>
          <p:cNvSpPr/>
          <p:nvPr/>
        </p:nvSpPr>
        <p:spPr>
          <a:xfrm>
            <a:off x="3574701" y="2496190"/>
            <a:ext cx="2002536" cy="2267712"/>
          </a:xfrm>
          <a:prstGeom prst="rect">
            <a:avLst/>
          </a:prstGeom>
          <a:gradFill>
            <a:gsLst>
              <a:gs pos="55000">
                <a:schemeClr val="bg1"/>
              </a:gs>
              <a:gs pos="100000">
                <a:schemeClr val="bg1">
                  <a:alpha val="0"/>
                </a:schemeClr>
              </a:gs>
            </a:gsLst>
            <a:lin ang="5400000" scaled="0"/>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lnSpc>
                <a:spcPct val="90000"/>
              </a:lnSpc>
            </a:pPr>
            <a:endParaRPr lang="en-US">
              <a:latin typeface="Arial" pitchFamily="34" charset="0"/>
              <a:cs typeface="Arial" pitchFamily="34" charset="0"/>
            </a:endParaRPr>
          </a:p>
        </p:txBody>
      </p:sp>
      <p:sp>
        <p:nvSpPr>
          <p:cNvPr id="22532" name="Line 14"/>
          <p:cNvSpPr>
            <a:spLocks noChangeShapeType="1"/>
          </p:cNvSpPr>
          <p:nvPr/>
        </p:nvSpPr>
        <p:spPr bwMode="gray">
          <a:xfrm>
            <a:off x="4568825" y="2189789"/>
            <a:ext cx="0" cy="276225"/>
          </a:xfrm>
          <a:prstGeom prst="line">
            <a:avLst/>
          </a:prstGeom>
          <a:noFill/>
          <a:ln w="28575">
            <a:solidFill>
              <a:schemeClr val="accent1"/>
            </a:solidFill>
            <a:round/>
            <a:headEnd/>
            <a:tailEnd/>
          </a:ln>
          <a:effectLst>
            <a:softEdge rad="317500"/>
          </a:effectLst>
        </p:spPr>
        <p:txBody>
          <a:bodyPr lIns="91435" tIns="45718" rIns="91435" bIns="45718"/>
          <a:lstStyle/>
          <a:p>
            <a:endParaRPr lang="en-US">
              <a:solidFill>
                <a:schemeClr val="bg1"/>
              </a:solidFill>
              <a:latin typeface="Arial" pitchFamily="34" charset="0"/>
              <a:cs typeface="Arial" pitchFamily="34" charset="0"/>
            </a:endParaRPr>
          </a:p>
        </p:txBody>
      </p:sp>
      <p:sp>
        <p:nvSpPr>
          <p:cNvPr id="22537" name="Rectangle 22"/>
          <p:cNvSpPr>
            <a:spLocks noChangeArrowheads="1"/>
          </p:cNvSpPr>
          <p:nvPr/>
        </p:nvSpPr>
        <p:spPr bwMode="gray">
          <a:xfrm>
            <a:off x="3730028" y="2551658"/>
            <a:ext cx="1692998" cy="1593410"/>
          </a:xfrm>
          <a:prstGeom prst="rect">
            <a:avLst/>
          </a:prstGeom>
          <a:noFill/>
          <a:ln w="9525">
            <a:noFill/>
            <a:miter lim="800000"/>
            <a:headEnd/>
            <a:tailEnd/>
          </a:ln>
        </p:spPr>
        <p:txBody>
          <a:bodyPr lIns="45718" tIns="45718" rIns="45718" bIns="45718"/>
          <a:lstStyle/>
          <a:p>
            <a:pPr marL="0" lvl="1" algn="ctr">
              <a:lnSpc>
                <a:spcPts val="2000"/>
              </a:lnSpc>
              <a:spcBef>
                <a:spcPts val="800"/>
              </a:spcBef>
              <a:buClr>
                <a:schemeClr val="accent2"/>
              </a:buClr>
              <a:defRPr/>
            </a:pPr>
            <a:r>
              <a:rPr lang="en-US" dirty="0">
                <a:solidFill>
                  <a:schemeClr val="tx2">
                    <a:lumMod val="85000"/>
                    <a:lumOff val="15000"/>
                  </a:schemeClr>
                </a:solidFill>
                <a:latin typeface="Arial" pitchFamily="34" charset="0"/>
                <a:cs typeface="Arial" pitchFamily="34" charset="0"/>
              </a:rPr>
              <a:t>Potential issues and their root cause is easily identified</a:t>
            </a:r>
          </a:p>
        </p:txBody>
      </p:sp>
      <p:sp>
        <p:nvSpPr>
          <p:cNvPr id="38" name="Rectangle 37"/>
          <p:cNvSpPr/>
          <p:nvPr/>
        </p:nvSpPr>
        <p:spPr>
          <a:xfrm>
            <a:off x="6062622" y="2503916"/>
            <a:ext cx="2002536" cy="2267712"/>
          </a:xfrm>
          <a:prstGeom prst="rect">
            <a:avLst/>
          </a:prstGeom>
          <a:gradFill>
            <a:gsLst>
              <a:gs pos="46000">
                <a:schemeClr val="bg1"/>
              </a:gs>
              <a:gs pos="69000">
                <a:schemeClr val="bg1">
                  <a:alpha val="0"/>
                </a:schemeClr>
              </a:gs>
            </a:gsLst>
            <a:lin ang="5400000" scaled="0"/>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lnSpc>
                <a:spcPct val="90000"/>
              </a:lnSpc>
            </a:pPr>
            <a:endParaRPr lang="en-US">
              <a:latin typeface="Arial" pitchFamily="34" charset="0"/>
              <a:cs typeface="Arial" pitchFamily="34" charset="0"/>
            </a:endParaRPr>
          </a:p>
        </p:txBody>
      </p:sp>
      <p:sp>
        <p:nvSpPr>
          <p:cNvPr id="22539" name="Rectangle 22"/>
          <p:cNvSpPr>
            <a:spLocks noChangeArrowheads="1"/>
          </p:cNvSpPr>
          <p:nvPr/>
        </p:nvSpPr>
        <p:spPr bwMode="gray">
          <a:xfrm>
            <a:off x="6046237" y="2560711"/>
            <a:ext cx="2061443" cy="1832950"/>
          </a:xfrm>
          <a:prstGeom prst="rect">
            <a:avLst/>
          </a:prstGeom>
          <a:noFill/>
          <a:ln w="9525">
            <a:noFill/>
            <a:miter lim="800000"/>
            <a:headEnd/>
            <a:tailEnd/>
          </a:ln>
        </p:spPr>
        <p:txBody>
          <a:bodyPr lIns="45718" tIns="45718" rIns="45718" bIns="45718"/>
          <a:lstStyle/>
          <a:p>
            <a:pPr algn="ctr">
              <a:lnSpc>
                <a:spcPts val="2000"/>
              </a:lnSpc>
              <a:spcBef>
                <a:spcPts val="800"/>
              </a:spcBef>
            </a:pPr>
            <a:r>
              <a:rPr lang="en-US" dirty="0">
                <a:solidFill>
                  <a:schemeClr val="tx2">
                    <a:lumMod val="85000"/>
                    <a:lumOff val="15000"/>
                  </a:schemeClr>
                </a:solidFill>
                <a:latin typeface="Arial" pitchFamily="34" charset="0"/>
                <a:cs typeface="Arial" pitchFamily="34" charset="0"/>
              </a:rPr>
              <a:t>Changes are implemented prior to the event</a:t>
            </a:r>
          </a:p>
          <a:p>
            <a:pPr algn="ctr">
              <a:lnSpc>
                <a:spcPts val="2000"/>
              </a:lnSpc>
              <a:spcBef>
                <a:spcPts val="800"/>
              </a:spcBef>
            </a:pPr>
            <a:endParaRPr lang="en-US" dirty="0">
              <a:solidFill>
                <a:schemeClr val="tx2">
                  <a:lumMod val="85000"/>
                  <a:lumOff val="15000"/>
                </a:schemeClr>
              </a:solidFill>
              <a:latin typeface="Arial" pitchFamily="34" charset="0"/>
              <a:cs typeface="Arial" pitchFamily="34" charset="0"/>
            </a:endParaRPr>
          </a:p>
        </p:txBody>
      </p:sp>
      <p:sp>
        <p:nvSpPr>
          <p:cNvPr id="47" name="Title 1"/>
          <p:cNvSpPr>
            <a:spLocks noGrp="1"/>
          </p:cNvSpPr>
          <p:nvPr>
            <p:ph type="title"/>
          </p:nvPr>
        </p:nvSpPr>
        <p:spPr/>
        <p:txBody>
          <a:bodyPr/>
          <a:lstStyle/>
          <a:p>
            <a:r>
              <a:rPr lang="en-US"/>
              <a:t>Ease of Support Use Case</a:t>
            </a:r>
            <a:endParaRPr lang="en-US" dirty="0"/>
          </a:p>
        </p:txBody>
      </p:sp>
      <p:sp>
        <p:nvSpPr>
          <p:cNvPr id="40" name="AutoShape 9"/>
          <p:cNvSpPr>
            <a:spLocks noChangeArrowheads="1"/>
          </p:cNvSpPr>
          <p:nvPr/>
        </p:nvSpPr>
        <p:spPr bwMode="gray">
          <a:xfrm rot="-5400000">
            <a:off x="1530507" y="4751773"/>
            <a:ext cx="921512" cy="458273"/>
          </a:xfrm>
          <a:prstGeom prst="homePlate">
            <a:avLst>
              <a:gd name="adj" fmla="val 50271"/>
            </a:avLst>
          </a:prstGeom>
          <a:solidFill>
            <a:schemeClr val="accent1"/>
          </a:solidFill>
          <a:ln w="19050">
            <a:solidFill>
              <a:srgbClr val="FFFFFF"/>
            </a:solidFill>
            <a:miter lim="800000"/>
            <a:headEnd/>
            <a:tailEnd/>
          </a:ln>
          <a:scene3d>
            <a:camera prst="orthographicFront"/>
            <a:lightRig rig="threePt" dir="t"/>
          </a:scene3d>
          <a:sp3d>
            <a:bevelT w="114300" prst="hardEdge"/>
          </a:sp3d>
        </p:spPr>
        <p:txBody>
          <a:bodyPr vert="eaVert" wrap="none" lIns="91435" tIns="45718" rIns="91435" bIns="45718" anchor="ctr"/>
          <a:lstStyle/>
          <a:p>
            <a:pPr algn="l"/>
            <a:endParaRPr lang="en-US" baseline="-25000" dirty="0">
              <a:latin typeface="Arial" pitchFamily="34" charset="0"/>
              <a:cs typeface="Arial" pitchFamily="34" charset="0"/>
            </a:endParaRPr>
          </a:p>
        </p:txBody>
      </p:sp>
      <p:sp>
        <p:nvSpPr>
          <p:cNvPr id="41" name="AutoShape 11"/>
          <p:cNvSpPr>
            <a:spLocks noChangeArrowheads="1"/>
          </p:cNvSpPr>
          <p:nvPr/>
        </p:nvSpPr>
        <p:spPr bwMode="gray">
          <a:xfrm rot="-5400000">
            <a:off x="4099005" y="4751152"/>
            <a:ext cx="921512" cy="459514"/>
          </a:xfrm>
          <a:prstGeom prst="homePlate">
            <a:avLst>
              <a:gd name="adj" fmla="val 50135"/>
            </a:avLst>
          </a:prstGeom>
          <a:solidFill>
            <a:schemeClr val="accent1"/>
          </a:solidFill>
          <a:ln w="19050">
            <a:solidFill>
              <a:srgbClr val="FFFFFF"/>
            </a:solidFill>
            <a:miter lim="800000"/>
            <a:headEnd/>
            <a:tailEnd/>
          </a:ln>
          <a:scene3d>
            <a:camera prst="orthographicFront"/>
            <a:lightRig rig="threePt" dir="t"/>
          </a:scene3d>
          <a:sp3d>
            <a:bevelT w="114300" prst="hardEdge"/>
          </a:sp3d>
        </p:spPr>
        <p:txBody>
          <a:bodyPr vert="eaVert" wrap="none" lIns="91435" tIns="45718" rIns="91435" bIns="45718" anchor="ctr"/>
          <a:lstStyle/>
          <a:p>
            <a:pPr algn="l"/>
            <a:endParaRPr lang="en-US" baseline="-25000" dirty="0">
              <a:latin typeface="Arial" pitchFamily="34" charset="0"/>
              <a:cs typeface="Arial" pitchFamily="34" charset="0"/>
            </a:endParaRPr>
          </a:p>
        </p:txBody>
      </p:sp>
      <p:sp>
        <p:nvSpPr>
          <p:cNvPr id="42" name="AutoShape 9"/>
          <p:cNvSpPr>
            <a:spLocks noChangeArrowheads="1"/>
          </p:cNvSpPr>
          <p:nvPr/>
        </p:nvSpPr>
        <p:spPr bwMode="gray">
          <a:xfrm rot="-5400000">
            <a:off x="6673435" y="4751773"/>
            <a:ext cx="921512" cy="458272"/>
          </a:xfrm>
          <a:prstGeom prst="homePlate">
            <a:avLst>
              <a:gd name="adj" fmla="val 50271"/>
            </a:avLst>
          </a:prstGeom>
          <a:solidFill>
            <a:schemeClr val="accent1"/>
          </a:solidFill>
          <a:ln w="19050">
            <a:solidFill>
              <a:srgbClr val="FFFFFF"/>
            </a:solidFill>
            <a:miter lim="800000"/>
            <a:headEnd/>
            <a:tailEnd/>
          </a:ln>
          <a:scene3d>
            <a:camera prst="orthographicFront"/>
            <a:lightRig rig="threePt" dir="t"/>
          </a:scene3d>
          <a:sp3d>
            <a:bevelT w="114300" prst="hardEdge"/>
          </a:sp3d>
        </p:spPr>
        <p:txBody>
          <a:bodyPr vert="eaVert" wrap="none" lIns="91435" tIns="45718" rIns="91435" bIns="45718" anchor="ctr"/>
          <a:lstStyle/>
          <a:p>
            <a:pPr algn="l"/>
            <a:endParaRPr lang="en-US" baseline="-25000" dirty="0">
              <a:latin typeface="Arial" pitchFamily="34" charset="0"/>
              <a:cs typeface="Arial" pitchFamily="34" charset="0"/>
            </a:endParaRPr>
          </a:p>
        </p:txBody>
      </p:sp>
      <p:grpSp>
        <p:nvGrpSpPr>
          <p:cNvPr id="3" name="Group 99"/>
          <p:cNvGrpSpPr>
            <a:grpSpLocks/>
          </p:cNvGrpSpPr>
          <p:nvPr/>
        </p:nvGrpSpPr>
        <p:grpSpPr bwMode="auto">
          <a:xfrm>
            <a:off x="966789" y="5057618"/>
            <a:ext cx="7204075" cy="765175"/>
            <a:chOff x="609" y="3442"/>
            <a:chExt cx="4538" cy="482"/>
          </a:xfrm>
        </p:grpSpPr>
        <p:sp>
          <p:nvSpPr>
            <p:cNvPr id="22548" name="Freeform 36"/>
            <p:cNvSpPr>
              <a:spLocks/>
            </p:cNvSpPr>
            <p:nvPr/>
          </p:nvSpPr>
          <p:spPr bwMode="gray">
            <a:xfrm>
              <a:off x="609" y="3442"/>
              <a:ext cx="4538" cy="482"/>
            </a:xfrm>
            <a:custGeom>
              <a:avLst/>
              <a:gdLst>
                <a:gd name="T0" fmla="*/ 5204544 w 134"/>
                <a:gd name="T1" fmla="*/ 310205 h 19"/>
                <a:gd name="T2" fmla="*/ 0 w 134"/>
                <a:gd name="T3" fmla="*/ 310205 h 19"/>
                <a:gd name="T4" fmla="*/ 0 w 134"/>
                <a:gd name="T5" fmla="*/ 0 h 19"/>
                <a:gd name="T6" fmla="*/ 5204544 w 134"/>
                <a:gd name="T7" fmla="*/ 0 h 19"/>
                <a:gd name="T8" fmla="*/ 5204544 w 134"/>
                <a:gd name="T9" fmla="*/ 310205 h 19"/>
                <a:gd name="T10" fmla="*/ 5204544 w 134"/>
                <a:gd name="T11" fmla="*/ 310205 h 19"/>
                <a:gd name="T12" fmla="*/ 0 60000 65536"/>
                <a:gd name="T13" fmla="*/ 0 60000 65536"/>
                <a:gd name="T14" fmla="*/ 0 60000 65536"/>
                <a:gd name="T15" fmla="*/ 0 60000 65536"/>
                <a:gd name="T16" fmla="*/ 0 60000 65536"/>
                <a:gd name="T17" fmla="*/ 0 60000 65536"/>
                <a:gd name="T18" fmla="*/ 0 w 134"/>
                <a:gd name="T19" fmla="*/ 0 h 19"/>
                <a:gd name="T20" fmla="*/ 134 w 134"/>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4" h="19">
                  <a:moveTo>
                    <a:pt x="134" y="19"/>
                  </a:moveTo>
                  <a:lnTo>
                    <a:pt x="0" y="19"/>
                  </a:lnTo>
                  <a:lnTo>
                    <a:pt x="0" y="0"/>
                  </a:lnTo>
                  <a:lnTo>
                    <a:pt x="134" y="0"/>
                  </a:lnTo>
                  <a:lnTo>
                    <a:pt x="134" y="19"/>
                  </a:lnTo>
                  <a:close/>
                </a:path>
              </a:pathLst>
            </a:custGeom>
            <a:solidFill>
              <a:schemeClr val="accent2">
                <a:alpha val="70000"/>
              </a:schemeClr>
            </a:solidFill>
            <a:ln w="19050">
              <a:solidFill>
                <a:srgbClr val="FFFFFF"/>
              </a:solidFill>
              <a:round/>
              <a:headEnd/>
              <a:tailEnd/>
            </a:ln>
          </p:spPr>
          <p:txBody>
            <a:bodyPr wrap="none" anchor="ctr"/>
            <a:lstStyle/>
            <a:p>
              <a:endParaRPr lang="en-US">
                <a:latin typeface="Arial" pitchFamily="34" charset="0"/>
                <a:cs typeface="Arial" pitchFamily="34" charset="0"/>
              </a:endParaRPr>
            </a:p>
          </p:txBody>
        </p:sp>
        <p:sp>
          <p:nvSpPr>
            <p:cNvPr id="22549" name="Freeform 37"/>
            <p:cNvSpPr>
              <a:spLocks/>
            </p:cNvSpPr>
            <p:nvPr/>
          </p:nvSpPr>
          <p:spPr bwMode="gray">
            <a:xfrm>
              <a:off x="660" y="3488"/>
              <a:ext cx="4440" cy="389"/>
            </a:xfrm>
            <a:custGeom>
              <a:avLst/>
              <a:gdLst>
                <a:gd name="T0" fmla="*/ 4874590 w 134"/>
                <a:gd name="T1" fmla="*/ 163052 h 19"/>
                <a:gd name="T2" fmla="*/ 0 w 134"/>
                <a:gd name="T3" fmla="*/ 163052 h 19"/>
                <a:gd name="T4" fmla="*/ 0 w 134"/>
                <a:gd name="T5" fmla="*/ 0 h 19"/>
                <a:gd name="T6" fmla="*/ 4874590 w 134"/>
                <a:gd name="T7" fmla="*/ 0 h 19"/>
                <a:gd name="T8" fmla="*/ 4874590 w 134"/>
                <a:gd name="T9" fmla="*/ 163052 h 19"/>
                <a:gd name="T10" fmla="*/ 4874590 w 134"/>
                <a:gd name="T11" fmla="*/ 163052 h 19"/>
                <a:gd name="T12" fmla="*/ 0 60000 65536"/>
                <a:gd name="T13" fmla="*/ 0 60000 65536"/>
                <a:gd name="T14" fmla="*/ 0 60000 65536"/>
                <a:gd name="T15" fmla="*/ 0 60000 65536"/>
                <a:gd name="T16" fmla="*/ 0 60000 65536"/>
                <a:gd name="T17" fmla="*/ 0 60000 65536"/>
                <a:gd name="T18" fmla="*/ 0 w 134"/>
                <a:gd name="T19" fmla="*/ 0 h 19"/>
                <a:gd name="T20" fmla="*/ 134 w 134"/>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4" h="19">
                  <a:moveTo>
                    <a:pt x="134" y="19"/>
                  </a:moveTo>
                  <a:lnTo>
                    <a:pt x="0" y="19"/>
                  </a:lnTo>
                  <a:lnTo>
                    <a:pt x="0" y="0"/>
                  </a:lnTo>
                  <a:lnTo>
                    <a:pt x="134" y="0"/>
                  </a:lnTo>
                  <a:lnTo>
                    <a:pt x="134" y="19"/>
                  </a:lnTo>
                  <a:close/>
                </a:path>
              </a:pathLst>
            </a:custGeom>
            <a:blipFill dpi="0" rotWithShape="1">
              <a:blip r:embed="rId5" cstate="print"/>
              <a:srcRect/>
              <a:stretch>
                <a:fillRect/>
              </a:stretch>
            </a:blipFill>
            <a:ln w="19050">
              <a:solidFill>
                <a:srgbClr val="FFFFFF"/>
              </a:solidFill>
              <a:round/>
              <a:headEnd/>
              <a:tailEnd/>
            </a:ln>
          </p:spPr>
          <p:txBody>
            <a:bodyPr wrap="none" anchor="ctr"/>
            <a:lstStyle/>
            <a:p>
              <a:endParaRPr lang="en-US">
                <a:latin typeface="Arial" pitchFamily="34" charset="0"/>
                <a:cs typeface="Arial" pitchFamily="34" charset="0"/>
              </a:endParaRPr>
            </a:p>
          </p:txBody>
        </p:sp>
      </p:grpSp>
      <p:sp>
        <p:nvSpPr>
          <p:cNvPr id="22546" name="Text Box 38"/>
          <p:cNvSpPr txBox="1">
            <a:spLocks noChangeArrowheads="1"/>
          </p:cNvSpPr>
          <p:nvPr/>
        </p:nvSpPr>
        <p:spPr bwMode="gray">
          <a:xfrm>
            <a:off x="1385181" y="5128518"/>
            <a:ext cx="6355533" cy="877159"/>
          </a:xfrm>
          <a:prstGeom prst="rect">
            <a:avLst/>
          </a:prstGeom>
          <a:noFill/>
          <a:ln w="9525">
            <a:noFill/>
            <a:miter lim="800000"/>
            <a:headEnd/>
            <a:tailEnd/>
          </a:ln>
        </p:spPr>
        <p:txBody>
          <a:bodyPr wrap="square" lIns="91435" tIns="45718" rIns="91435" bIns="45718" anchor="ctr" anchorCtr="1">
            <a:spAutoFit/>
          </a:bodyPr>
          <a:lstStyle/>
          <a:p>
            <a:pPr algn="ctr">
              <a:lnSpc>
                <a:spcPct val="85000"/>
              </a:lnSpc>
            </a:pPr>
            <a:r>
              <a:rPr lang="en-US" sz="2000" b="1" dirty="0">
                <a:solidFill>
                  <a:schemeClr val="tx2">
                    <a:lumMod val="85000"/>
                    <a:lumOff val="15000"/>
                  </a:schemeClr>
                </a:solidFill>
                <a:latin typeface="Arial" pitchFamily="34" charset="0"/>
                <a:cs typeface="Arial" pitchFamily="34" charset="0"/>
              </a:rPr>
              <a:t>Proactive performance monitoring addresses issues before they arise</a:t>
            </a:r>
          </a:p>
          <a:p>
            <a:pPr algn="ctr">
              <a:lnSpc>
                <a:spcPct val="85000"/>
              </a:lnSpc>
            </a:pPr>
            <a:endParaRPr lang="en-US" sz="2000" b="1" dirty="0">
              <a:solidFill>
                <a:schemeClr val="tx2">
                  <a:lumMod val="85000"/>
                  <a:lumOff val="15000"/>
                </a:schemeClr>
              </a:solidFill>
              <a:latin typeface="Arial" pitchFamily="34" charset="0"/>
              <a:cs typeface="Arial" pitchFamily="34" charset="0"/>
            </a:endParaRPr>
          </a:p>
        </p:txBody>
      </p:sp>
      <p:sp>
        <p:nvSpPr>
          <p:cNvPr id="32"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a:pPr/>
              <a:t>12</a:t>
            </a:fld>
            <a:endParaRPr lang="en-US" dirty="0"/>
          </a:p>
        </p:txBody>
      </p:sp>
    </p:spTree>
  </p:cSld>
  <p:clrMapOvr>
    <a:masterClrMapping/>
  </p:clrMapOvr>
  <p:transition/>
  <p:timing>
    <p:tnLst>
      <p:par>
        <p:cTn id="1" dur="indefinite" restart="never" nodeType="tmRoot"/>
      </p:par>
    </p:tnLst>
  </p:timing>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9" name="Rectangle 18"/>
          <p:cNvSpPr/>
          <p:nvPr/>
        </p:nvSpPr>
        <p:spPr>
          <a:xfrm>
            <a:off x="241200" y="1073927"/>
            <a:ext cx="8762124" cy="4641073"/>
          </a:xfrm>
          <a:prstGeom prst="rect">
            <a:avLst/>
          </a:prstGeom>
          <a:solidFill>
            <a:schemeClr val="bg1">
              <a:lumMod val="95000"/>
            </a:schemeClr>
          </a:solidFill>
          <a:ln w="9525">
            <a:solidFill>
              <a:schemeClr val="bg1">
                <a:lumMod val="50000"/>
              </a:schemeClr>
            </a:solidFill>
          </a:ln>
          <a:effectLst/>
          <a:scene3d>
            <a:camera prst="orthographicFront"/>
            <a:lightRig dir="t" rig="threePt"/>
          </a:scene3d>
          <a:sp3d prstMaterial="metal">
            <a:bevelT h="88900" w="88900"/>
          </a:sp3d>
        </p:spPr>
        <p:style>
          <a:lnRef idx="2">
            <a:schemeClr val="accent1">
              <a:shade val="50000"/>
            </a:schemeClr>
          </a:lnRef>
          <a:fillRef idx="1">
            <a:schemeClr val="accent1"/>
          </a:fillRef>
          <a:effectRef idx="0">
            <a:schemeClr val="accent1"/>
          </a:effectRef>
          <a:fontRef idx="minor">
            <a:schemeClr val="lt1"/>
          </a:fontRef>
        </p:style>
        <p:txBody>
          <a:bodyPr bIns="32140" lIns="64281" rIns="64281" tIns="32140"/>
          <a:lstStyle/>
          <a:p>
            <a:pPr indent="-342830" marL="342830">
              <a:spcBef>
                <a:spcPct val="20000"/>
              </a:spcBef>
              <a:buClr>
                <a:srgbClr val="CC0000"/>
              </a:buClr>
              <a:buFont charset="2" pitchFamily="18" typeface="Webdings"/>
              <a:buChar char="4"/>
              <a:defRPr/>
            </a:pPr>
            <a:endParaRPr dirty="0" lang="en-US" sz="1600">
              <a:solidFill>
                <a:srgbClr val="323232"/>
              </a:solidFill>
            </a:endParaRPr>
          </a:p>
          <a:p>
            <a:pPr indent="-342830" marL="342830">
              <a:spcBef>
                <a:spcPct val="20000"/>
              </a:spcBef>
              <a:buClr>
                <a:srgbClr val="CC0000"/>
              </a:buClr>
              <a:defRPr/>
            </a:pPr>
            <a:endParaRPr dirty="0" lang="en-US" sz="1600">
              <a:solidFill>
                <a:srgbClr val="323232"/>
              </a:solidFill>
            </a:endParaRPr>
          </a:p>
          <a:p>
            <a:pPr indent="-342830" marL="342830">
              <a:spcBef>
                <a:spcPct val="20000"/>
              </a:spcBef>
              <a:buClr>
                <a:srgbClr val="CC0000"/>
              </a:buClr>
              <a:defRPr/>
            </a:pPr>
            <a:r>
              <a:rPr dirty="0" lang="en-US" sz="1600">
                <a:solidFill>
                  <a:srgbClr val="323232"/>
                </a:solidFill>
              </a:rPr>
              <a:t>  </a:t>
            </a:r>
          </a:p>
          <a:p>
            <a:pPr indent="-342830" marL="342830">
              <a:spcBef>
                <a:spcPct val="20000"/>
              </a:spcBef>
              <a:buClr>
                <a:srgbClr val="CC0000"/>
              </a:buClr>
              <a:defRPr/>
            </a:pPr>
            <a:endParaRPr dirty="0" lang="en-US" sz="1600">
              <a:solidFill>
                <a:srgbClr val="323232"/>
              </a:solidFill>
            </a:endParaRPr>
          </a:p>
          <a:p>
            <a:pPr indent="-342830" marL="342830">
              <a:spcBef>
                <a:spcPct val="20000"/>
              </a:spcBef>
              <a:buClr>
                <a:srgbClr val="CC0000"/>
              </a:buClr>
              <a:defRPr/>
            </a:pPr>
            <a:endParaRPr dirty="0" lang="en-US" sz="1600">
              <a:solidFill>
                <a:srgbClr val="323232"/>
              </a:solidFill>
            </a:endParaRPr>
          </a:p>
          <a:p>
            <a:pPr indent="-342830" marL="342830">
              <a:spcBef>
                <a:spcPct val="20000"/>
              </a:spcBef>
              <a:buClr>
                <a:srgbClr val="CC0000"/>
              </a:buClr>
              <a:defRPr/>
            </a:pPr>
            <a:endParaRPr dirty="0" lang="en-US" sz="1600">
              <a:solidFill>
                <a:srgbClr val="323232"/>
              </a:solidFill>
            </a:endParaRPr>
          </a:p>
          <a:p>
            <a:pPr indent="-342830" marL="342830">
              <a:spcBef>
                <a:spcPct val="20000"/>
              </a:spcBef>
              <a:buClr>
                <a:srgbClr val="CC0000"/>
              </a:buClr>
              <a:buFont charset="2" pitchFamily="18" typeface="Webdings"/>
              <a:buChar char="4"/>
              <a:defRPr/>
            </a:pPr>
            <a:endParaRPr dirty="0" lang="en-US" sz="1600">
              <a:solidFill>
                <a:srgbClr val="323232"/>
              </a:solidFill>
            </a:endParaRPr>
          </a:p>
          <a:p>
            <a:pPr indent="-342830" marL="342830">
              <a:spcBef>
                <a:spcPct val="20000"/>
              </a:spcBef>
              <a:buClr>
                <a:srgbClr val="CC0000"/>
              </a:buClr>
              <a:buFont charset="2" pitchFamily="18" typeface="Webdings"/>
              <a:buChar char="4"/>
              <a:defRPr/>
            </a:pPr>
            <a:endParaRPr dirty="0" lang="en-US" sz="1600">
              <a:solidFill>
                <a:srgbClr val="323232"/>
              </a:solidFill>
            </a:endParaRPr>
          </a:p>
          <a:p>
            <a:pPr indent="-342830" marL="342830">
              <a:spcBef>
                <a:spcPct val="20000"/>
              </a:spcBef>
              <a:buClr>
                <a:srgbClr val="CC0000"/>
              </a:buClr>
              <a:buFont charset="2" pitchFamily="18" typeface="Webdings"/>
              <a:buChar char="4"/>
              <a:defRPr/>
            </a:pPr>
            <a:endParaRPr dirty="0" lang="en-US" sz="1600">
              <a:solidFill>
                <a:srgbClr val="323232"/>
              </a:solidFill>
            </a:endParaRPr>
          </a:p>
        </p:txBody>
      </p:sp>
      <p:sp>
        <p:nvSpPr>
          <p:cNvPr id="21508" name="Rectangle 49"/>
          <p:cNvSpPr>
            <a:spLocks noChangeArrowheads="1"/>
          </p:cNvSpPr>
          <p:nvPr/>
        </p:nvSpPr>
        <p:spPr bwMode="auto">
          <a:xfrm>
            <a:off x="381000" y="1165958"/>
            <a:ext cx="3810000" cy="400091"/>
          </a:xfrm>
          <a:prstGeom prst="rect">
            <a:avLst/>
          </a:prstGeom>
          <a:noFill/>
          <a:ln w="9525">
            <a:noFill/>
            <a:miter lim="800000"/>
            <a:headEnd/>
            <a:tailEnd/>
          </a:ln>
        </p:spPr>
        <p:txBody>
          <a:bodyPr bIns="45711" lIns="91421" rIns="91421" tIns="45711" wrap="square">
            <a:spAutoFit/>
          </a:bodyPr>
          <a:lstStyle/>
          <a:p>
            <a:pPr algn="l"/>
            <a:r>
              <a:rPr b="1" dirty="0" lang="en-US" sz="2000">
                <a:solidFill>
                  <a:srgbClr val="323232"/>
                </a:solidFill>
                <a:latin charset="0" pitchFamily="34" typeface="Arial"/>
                <a:cs charset="0" pitchFamily="34" typeface="Arial"/>
              </a:rPr>
              <a:t>Overall Network Performance</a:t>
            </a:r>
            <a:endParaRPr b="1" dirty="0" lang="en-US" sz="2000">
              <a:latin charset="0" pitchFamily="34" typeface="Arial"/>
              <a:cs charset="0" pitchFamily="34" typeface="Arial"/>
            </a:endParaRPr>
          </a:p>
        </p:txBody>
      </p:sp>
      <p:sp>
        <p:nvSpPr>
          <p:cNvPr id="21509" name="Rectangle 50"/>
          <p:cNvSpPr>
            <a:spLocks noChangeArrowheads="1"/>
          </p:cNvSpPr>
          <p:nvPr/>
        </p:nvSpPr>
        <p:spPr bwMode="auto">
          <a:xfrm>
            <a:off x="304800" y="1752600"/>
            <a:ext cx="3110476" cy="3440924"/>
          </a:xfrm>
          <a:prstGeom prst="rect">
            <a:avLst/>
          </a:prstGeom>
          <a:noFill/>
          <a:ln w="9525">
            <a:noFill/>
            <a:miter lim="800000"/>
            <a:headEnd/>
            <a:tailEnd/>
          </a:ln>
        </p:spPr>
        <p:txBody>
          <a:bodyPr bIns="45711" lIns="91421" rIns="91421" tIns="45711" wrap="square">
            <a:spAutoFit/>
          </a:bodyPr>
          <a:lstStyle/>
          <a:p>
            <a:pPr indent="-342830" marL="342830">
              <a:spcBef>
                <a:spcPct val="20000"/>
              </a:spcBef>
              <a:buClr>
                <a:srgbClr val="CC0000"/>
              </a:buClr>
              <a:buFont charset="2" pitchFamily="18" typeface="Webdings"/>
              <a:buChar char="4"/>
            </a:pPr>
            <a:r>
              <a:rPr dirty="0" lang="en-US" sz="1600">
                <a:latin charset="0" pitchFamily="34" typeface="Arial"/>
                <a:cs charset="0" pitchFamily="34" typeface="Arial"/>
              </a:rPr>
              <a:t>Shows network locations on world map</a:t>
            </a:r>
          </a:p>
          <a:p>
            <a:pPr indent="-342830" marL="342830">
              <a:spcBef>
                <a:spcPct val="20000"/>
              </a:spcBef>
              <a:buClr>
                <a:srgbClr val="CC0000"/>
              </a:buClr>
              <a:buFont charset="2" pitchFamily="18" typeface="Webdings"/>
              <a:buChar char="4"/>
            </a:pPr>
            <a:r>
              <a:rPr dirty="0" lang="en-US" sz="1600">
                <a:latin charset="0" pitchFamily="34" typeface="Arial"/>
                <a:cs charset="0" pitchFamily="34" typeface="Arial"/>
              </a:rPr>
              <a:t>Displays individual site performance as well as the relational performance among sites</a:t>
            </a:r>
          </a:p>
          <a:p>
            <a:pPr indent="-342830" marL="342830">
              <a:spcBef>
                <a:spcPct val="20000"/>
              </a:spcBef>
              <a:buClr>
                <a:srgbClr val="CC0000"/>
              </a:buClr>
              <a:buFont charset="2" pitchFamily="18" typeface="Webdings"/>
              <a:buChar char="4"/>
            </a:pPr>
            <a:r>
              <a:rPr dirty="0" lang="en-US" sz="1600">
                <a:latin charset="0" pitchFamily="34" typeface="Arial"/>
                <a:cs charset="0" pitchFamily="34" typeface="Arial"/>
              </a:rPr>
              <a:t>Tests the connections for jitter, delay and loss for audio, data and video</a:t>
            </a:r>
          </a:p>
          <a:p>
            <a:pPr indent="-342830" marL="342830">
              <a:spcBef>
                <a:spcPct val="20000"/>
              </a:spcBef>
              <a:buClr>
                <a:srgbClr val="CC0000"/>
              </a:buClr>
              <a:buFont charset="2" pitchFamily="18" typeface="Webdings"/>
              <a:buChar char="4"/>
            </a:pPr>
            <a:r>
              <a:rPr dirty="0" lang="en-US" sz="1600">
                <a:latin charset="0" pitchFamily="34" typeface="Arial"/>
                <a:cs charset="0" pitchFamily="34" typeface="Arial"/>
              </a:rPr>
              <a:t>Proactively find service-impacting conditions that can be resolved to improve the network performance</a:t>
            </a:r>
          </a:p>
        </p:txBody>
      </p:sp>
      <p:pic>
        <p:nvPicPr>
          <p:cNvPr descr="image001" id="1026" name="Picture 3"/>
          <p:cNvPicPr>
            <a:picLocks noChangeArrowheads="1" noChangeAspect="1"/>
          </p:cNvPicPr>
          <p:nvPr/>
        </p:nvPicPr>
        <p:blipFill>
          <a:blip cstate="print" r:embed="rId3"/>
          <a:srcRect/>
          <a:stretch>
            <a:fillRect/>
          </a:stretch>
        </p:blipFill>
        <p:spPr bwMode="auto">
          <a:xfrm>
            <a:off x="3581399" y="1752600"/>
            <a:ext cx="5049259" cy="3119437"/>
          </a:xfrm>
          <a:prstGeom prst="rect">
            <a:avLst/>
          </a:prstGeom>
          <a:blipFill dpi="0" rotWithShape="1">
            <a:blip cstate="print" r:embed="rId4"/>
            <a:srcRect/>
            <a:stretch>
              <a:fillRect b="-1850"/>
            </a:stretch>
          </a:blipFill>
          <a:ln w="152400">
            <a:solidFill>
              <a:schemeClr val="bg2"/>
            </a:solidFill>
            <a:miter lim="800000"/>
            <a:headEnd/>
            <a:tailEnd/>
          </a:ln>
          <a:effectLst/>
        </p:spPr>
      </p:pic>
      <p:pic>
        <p:nvPicPr>
          <p:cNvPr descr="clipped images,cropped images,cropped pictures,icons,magnification,magnifying,magnifying glasses,PNG,searches,searching,transparent background" id="21514" name="Picture 2">
            <a:hlinkClick action="ppaction://noaction" r:id=""/>
          </p:cNvPr>
          <p:cNvPicPr>
            <a:picLocks noChangeArrowheads="1" noChangeAspect="1"/>
          </p:cNvPicPr>
          <p:nvPr/>
        </p:nvPicPr>
        <p:blipFill>
          <a:blip cstate="print" r:embed="rId5">
            <a:clrChange>
              <a:clrFrom>
                <a:srgbClr val="FFFFFF"/>
              </a:clrFrom>
              <a:clrTo>
                <a:srgbClr val="FFFFFF">
                  <a:alpha val="0"/>
                </a:srgbClr>
              </a:clrTo>
            </a:clrChange>
          </a:blip>
          <a:srcRect b="356" r="388"/>
          <a:stretch>
            <a:fillRect/>
          </a:stretch>
        </p:blipFill>
        <p:spPr bwMode="auto">
          <a:xfrm rot="-4260000">
            <a:off x="8311006" y="5055031"/>
            <a:ext cx="368300" cy="439738"/>
          </a:xfrm>
          <a:prstGeom prst="rect">
            <a:avLst/>
          </a:prstGeom>
          <a:noFill/>
          <a:ln w="9525">
            <a:noFill/>
            <a:miter lim="800000"/>
            <a:headEnd/>
            <a:tailEnd/>
          </a:ln>
        </p:spPr>
      </p:pic>
      <p:sp>
        <p:nvSpPr>
          <p:cNvPr id="8" name="Title 7"/>
          <p:cNvSpPr>
            <a:spLocks noGrp="1"/>
          </p:cNvSpPr>
          <p:nvPr>
            <p:ph type="title"/>
          </p:nvPr>
        </p:nvSpPr>
        <p:spPr/>
        <p:txBody>
          <a:bodyPr>
            <a:normAutofit fontScale="90000"/>
          </a:bodyPr>
          <a:lstStyle/>
          <a:p>
            <a:r>
              <a:rPr dirty="0" lang="en-US"/>
              <a:t>Ease of Support</a:t>
            </a:r>
            <a:r>
              <a:rPr dirty="0" lang="en-US" sz="2200"/>
              <a:t/>
            </a:r>
            <a:br>
              <a:rPr dirty="0" lang="en-US" sz="2200"/>
            </a:br>
            <a:r>
              <a:rPr dirty="0" lang="en-US" sz="2200"/>
              <a:t>Monitor Application, Voice &amp; Video Quality</a:t>
            </a:r>
            <a:endParaRPr dirty="0" lang="en-US"/>
          </a:p>
        </p:txBody>
      </p:sp>
      <p:sp>
        <p:nvSpPr>
          <p:cNvPr id="10" name="Marcador de número de diapositiva 6"/>
          <p:cNvSpPr>
            <a:spLocks noGrp="1"/>
          </p:cNvSpPr>
          <p:nvPr>
            <p:ph idx="4" sz="quarter" type="sldNum"/>
          </p:nvPr>
        </p:nvSpPr>
        <p:spPr>
          <a:xfrm>
            <a:off x="3505200" y="6416675"/>
            <a:ext cx="2133600" cy="365125"/>
          </a:xfrm>
          <a:prstGeom prst="rect">
            <a:avLst/>
          </a:prstGeom>
        </p:spPr>
        <p:txBody>
          <a:bodyPr anchor="ctr" bIns="45720" lIns="91440" rIns="91440" rtlCol="0" tIns="45720" vert="horz"/>
          <a:lstStyle>
            <a:lvl1pPr algn="ctr">
              <a:defRPr sz="1200">
                <a:solidFill>
                  <a:schemeClr val="bg1"/>
                </a:solidFill>
                <a:latin typeface="Gotham-Book"/>
                <a:cs typeface="Gotham-Book"/>
              </a:defRPr>
            </a:lvl1pPr>
          </a:lstStyle>
          <a:p>
            <a:fld id="{C0097DC6-52A4-2345-88DE-585089D5FC74}" type="slidenum">
              <a:rPr lang="en-US"/>
              <a:pPr/>
              <a:t>13</a:t>
            </a:fld>
            <a:endParaRPr dirty="0" lang="en-US"/>
          </a:p>
        </p:txBody>
      </p:sp>
    </p:spTree>
  </p:cSld>
  <p:clrMapOvr>
    <a:masterClrMapping/>
  </p:clrMapOvr>
  <p:transition/>
  <p:timing>
    <p:tnLst>
      <p:par>
        <p:cTn dur="indefinite" id="1" nodeType="tmRoot" restart="never"/>
      </p:par>
    </p:tnLst>
  </p:timing>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9" name="Rectangle 18"/>
          <p:cNvSpPr/>
          <p:nvPr/>
        </p:nvSpPr>
        <p:spPr>
          <a:xfrm>
            <a:off x="241200" y="1166162"/>
            <a:ext cx="8762124" cy="4641073"/>
          </a:xfrm>
          <a:prstGeom prst="rect">
            <a:avLst/>
          </a:prstGeom>
          <a:solidFill>
            <a:schemeClr val="bg1">
              <a:lumMod val="95000"/>
            </a:schemeClr>
          </a:solidFill>
          <a:ln w="9525">
            <a:solidFill>
              <a:schemeClr val="bg1">
                <a:lumMod val="50000"/>
              </a:schemeClr>
            </a:solidFill>
          </a:ln>
          <a:effectLst/>
          <a:scene3d>
            <a:camera prst="orthographicFront"/>
            <a:lightRig dir="t" rig="threePt"/>
          </a:scene3d>
          <a:sp3d prstMaterial="metal">
            <a:bevelT h="88900" w="88900"/>
          </a:sp3d>
        </p:spPr>
        <p:style>
          <a:lnRef idx="2">
            <a:schemeClr val="accent1">
              <a:shade val="50000"/>
            </a:schemeClr>
          </a:lnRef>
          <a:fillRef idx="1">
            <a:schemeClr val="accent1"/>
          </a:fillRef>
          <a:effectRef idx="0">
            <a:schemeClr val="accent1"/>
          </a:effectRef>
          <a:fontRef idx="minor">
            <a:schemeClr val="lt1"/>
          </a:fontRef>
        </p:style>
        <p:txBody>
          <a:bodyPr bIns="32140" lIns="64281" rIns="64281" tIns="32140"/>
          <a:lstStyle/>
          <a:p>
            <a:pPr indent="-342830" marL="342830">
              <a:spcBef>
                <a:spcPct val="20000"/>
              </a:spcBef>
              <a:buClr>
                <a:srgbClr val="CC0000"/>
              </a:buClr>
              <a:buFont charset="2" pitchFamily="18" typeface="Webdings"/>
              <a:buChar char="4"/>
              <a:defRPr/>
            </a:pPr>
            <a:endParaRPr dirty="0" lang="en-US" sz="1600">
              <a:solidFill>
                <a:srgbClr val="323232"/>
              </a:solidFill>
            </a:endParaRPr>
          </a:p>
          <a:p>
            <a:pPr indent="-342830" marL="342830">
              <a:spcBef>
                <a:spcPct val="20000"/>
              </a:spcBef>
              <a:buClr>
                <a:srgbClr val="CC0000"/>
              </a:buClr>
              <a:defRPr/>
            </a:pPr>
            <a:endParaRPr dirty="0" lang="en-US" sz="1600">
              <a:solidFill>
                <a:srgbClr val="323232"/>
              </a:solidFill>
            </a:endParaRPr>
          </a:p>
          <a:p>
            <a:pPr indent="-342830" marL="342830">
              <a:spcBef>
                <a:spcPct val="20000"/>
              </a:spcBef>
              <a:buClr>
                <a:srgbClr val="CC0000"/>
              </a:buClr>
              <a:defRPr/>
            </a:pPr>
            <a:r>
              <a:rPr dirty="0" lang="en-US" sz="1600">
                <a:solidFill>
                  <a:srgbClr val="323232"/>
                </a:solidFill>
              </a:rPr>
              <a:t>  </a:t>
            </a:r>
          </a:p>
          <a:p>
            <a:pPr indent="-342830" marL="342830">
              <a:spcBef>
                <a:spcPct val="20000"/>
              </a:spcBef>
              <a:buClr>
                <a:srgbClr val="CC0000"/>
              </a:buClr>
              <a:defRPr/>
            </a:pPr>
            <a:endParaRPr dirty="0" lang="en-US" sz="1600">
              <a:solidFill>
                <a:srgbClr val="323232"/>
              </a:solidFill>
            </a:endParaRPr>
          </a:p>
          <a:p>
            <a:pPr indent="-342830" marL="342830">
              <a:spcBef>
                <a:spcPct val="20000"/>
              </a:spcBef>
              <a:buClr>
                <a:srgbClr val="CC0000"/>
              </a:buClr>
              <a:defRPr/>
            </a:pPr>
            <a:endParaRPr dirty="0" lang="en-US" sz="1600">
              <a:solidFill>
                <a:srgbClr val="323232"/>
              </a:solidFill>
            </a:endParaRPr>
          </a:p>
          <a:p>
            <a:pPr indent="-342830" marL="342830">
              <a:spcBef>
                <a:spcPct val="20000"/>
              </a:spcBef>
              <a:buClr>
                <a:srgbClr val="CC0000"/>
              </a:buClr>
              <a:defRPr/>
            </a:pPr>
            <a:endParaRPr dirty="0" lang="en-US" sz="1600">
              <a:solidFill>
                <a:srgbClr val="323232"/>
              </a:solidFill>
            </a:endParaRPr>
          </a:p>
          <a:p>
            <a:pPr indent="-342830" marL="342830">
              <a:spcBef>
                <a:spcPct val="20000"/>
              </a:spcBef>
              <a:buClr>
                <a:srgbClr val="CC0000"/>
              </a:buClr>
              <a:buFont charset="2" pitchFamily="18" typeface="Webdings"/>
              <a:buChar char="4"/>
              <a:defRPr/>
            </a:pPr>
            <a:endParaRPr dirty="0" lang="en-US" sz="1600">
              <a:solidFill>
                <a:srgbClr val="323232"/>
              </a:solidFill>
            </a:endParaRPr>
          </a:p>
          <a:p>
            <a:pPr indent="-342830" marL="342830">
              <a:spcBef>
                <a:spcPct val="20000"/>
              </a:spcBef>
              <a:buClr>
                <a:srgbClr val="CC0000"/>
              </a:buClr>
              <a:buFont charset="2" pitchFamily="18" typeface="Webdings"/>
              <a:buChar char="4"/>
              <a:defRPr/>
            </a:pPr>
            <a:endParaRPr dirty="0" lang="en-US" sz="1600">
              <a:solidFill>
                <a:srgbClr val="323232"/>
              </a:solidFill>
            </a:endParaRPr>
          </a:p>
          <a:p>
            <a:pPr indent="-342830" marL="342830">
              <a:spcBef>
                <a:spcPct val="20000"/>
              </a:spcBef>
              <a:buClr>
                <a:srgbClr val="CC0000"/>
              </a:buClr>
              <a:buFont charset="2" pitchFamily="18" typeface="Webdings"/>
              <a:buChar char="4"/>
              <a:defRPr/>
            </a:pPr>
            <a:endParaRPr dirty="0" lang="en-US" sz="1600">
              <a:solidFill>
                <a:srgbClr val="323232"/>
              </a:solidFill>
            </a:endParaRPr>
          </a:p>
        </p:txBody>
      </p:sp>
      <p:sp>
        <p:nvSpPr>
          <p:cNvPr id="21508" name="Rectangle 49"/>
          <p:cNvSpPr>
            <a:spLocks noChangeArrowheads="1"/>
          </p:cNvSpPr>
          <p:nvPr/>
        </p:nvSpPr>
        <p:spPr bwMode="auto">
          <a:xfrm>
            <a:off x="388939" y="1258193"/>
            <a:ext cx="3640137" cy="707868"/>
          </a:xfrm>
          <a:prstGeom prst="rect">
            <a:avLst/>
          </a:prstGeom>
          <a:noFill/>
          <a:ln w="9525">
            <a:noFill/>
            <a:miter lim="800000"/>
            <a:headEnd/>
            <a:tailEnd/>
          </a:ln>
        </p:spPr>
        <p:txBody>
          <a:bodyPr bIns="45711" lIns="91421" rIns="91421" tIns="45711">
            <a:spAutoFit/>
          </a:bodyPr>
          <a:lstStyle/>
          <a:p>
            <a:pPr algn="l"/>
            <a:r>
              <a:rPr b="1" dirty="0" lang="en-US" sz="2000">
                <a:solidFill>
                  <a:srgbClr val="323232"/>
                </a:solidFill>
                <a:latin charset="0" pitchFamily="34" typeface="Arial"/>
                <a:cs charset="0" pitchFamily="34" typeface="Arial"/>
              </a:rPr>
              <a:t>Pinpoint WHY you’re </a:t>
            </a:r>
            <a:br>
              <a:rPr b="1" dirty="0" lang="en-US" sz="2000">
                <a:solidFill>
                  <a:srgbClr val="323232"/>
                </a:solidFill>
                <a:latin charset="0" pitchFamily="34" typeface="Arial"/>
                <a:cs charset="0" pitchFamily="34" typeface="Arial"/>
              </a:rPr>
            </a:br>
            <a:r>
              <a:rPr b="1" dirty="0" lang="en-US" sz="2000">
                <a:solidFill>
                  <a:srgbClr val="323232"/>
                </a:solidFill>
                <a:latin charset="0" pitchFamily="34" typeface="Arial"/>
                <a:cs charset="0" pitchFamily="34" typeface="Arial"/>
              </a:rPr>
              <a:t>having network issues</a:t>
            </a:r>
            <a:endParaRPr b="1" dirty="0" lang="en-US" sz="2000">
              <a:latin charset="0" pitchFamily="34" typeface="Arial"/>
              <a:cs charset="0" pitchFamily="34" typeface="Arial"/>
            </a:endParaRPr>
          </a:p>
        </p:txBody>
      </p:sp>
      <p:sp>
        <p:nvSpPr>
          <p:cNvPr id="21509" name="Rectangle 50"/>
          <p:cNvSpPr>
            <a:spLocks noChangeArrowheads="1"/>
          </p:cNvSpPr>
          <p:nvPr/>
        </p:nvSpPr>
        <p:spPr bwMode="auto">
          <a:xfrm>
            <a:off x="388938" y="1987006"/>
            <a:ext cx="3429000" cy="3736389"/>
          </a:xfrm>
          <a:prstGeom prst="rect">
            <a:avLst/>
          </a:prstGeom>
          <a:noFill/>
          <a:ln w="9525">
            <a:noFill/>
            <a:miter lim="800000"/>
            <a:headEnd/>
            <a:tailEnd/>
          </a:ln>
        </p:spPr>
        <p:txBody>
          <a:bodyPr bIns="45711" lIns="91421" rIns="91421" tIns="45711">
            <a:spAutoFit/>
          </a:bodyPr>
          <a:lstStyle/>
          <a:p>
            <a:pPr indent="-342830" marL="342830">
              <a:spcBef>
                <a:spcPct val="20000"/>
              </a:spcBef>
              <a:buClr>
                <a:srgbClr val="CC0000"/>
              </a:buClr>
              <a:buFont charset="2" pitchFamily="18" typeface="Webdings"/>
              <a:buChar char="4"/>
            </a:pPr>
            <a:r>
              <a:rPr dirty="0" lang="en-US" sz="1600">
                <a:latin charset="0" pitchFamily="34" typeface="Arial"/>
                <a:cs charset="0" pitchFamily="34" typeface="Arial"/>
              </a:rPr>
              <a:t>Quality of Experience Matrix </a:t>
            </a:r>
            <a:br>
              <a:rPr dirty="0" lang="en-US" sz="1600">
                <a:latin charset="0" pitchFamily="34" typeface="Arial"/>
                <a:cs charset="0" pitchFamily="34" typeface="Arial"/>
              </a:rPr>
            </a:br>
            <a:r>
              <a:rPr dirty="0" lang="en-US" sz="1600">
                <a:latin charset="0" pitchFamily="34" typeface="Arial"/>
                <a:cs charset="0" pitchFamily="34" typeface="Arial"/>
              </a:rPr>
              <a:t>displays </a:t>
            </a:r>
            <a:r>
              <a:rPr b="1" dirty="0" lang="en-US" sz="1600">
                <a:solidFill>
                  <a:schemeClr val="accent1"/>
                </a:solidFill>
                <a:latin charset="0" pitchFamily="34" typeface="Arial"/>
                <a:cs charset="0" pitchFamily="34" typeface="Arial"/>
              </a:rPr>
              <a:t>end points and </a:t>
            </a:r>
            <a:br>
              <a:rPr b="1" dirty="0" lang="en-US" sz="1600">
                <a:solidFill>
                  <a:schemeClr val="accent1"/>
                </a:solidFill>
                <a:latin charset="0" pitchFamily="34" typeface="Arial"/>
                <a:cs charset="0" pitchFamily="34" typeface="Arial"/>
              </a:rPr>
            </a:br>
            <a:r>
              <a:rPr b="1" dirty="0" lang="en-US" sz="1600">
                <a:solidFill>
                  <a:schemeClr val="accent1"/>
                </a:solidFill>
                <a:latin charset="0" pitchFamily="34" typeface="Arial"/>
                <a:cs charset="0" pitchFamily="34" typeface="Arial"/>
              </a:rPr>
              <a:t>connection details </a:t>
            </a:r>
          </a:p>
          <a:p>
            <a:pPr indent="-342830" marL="342830">
              <a:spcBef>
                <a:spcPct val="20000"/>
              </a:spcBef>
              <a:buClr>
                <a:srgbClr val="CC0000"/>
              </a:buClr>
              <a:buFont charset="2" pitchFamily="18" typeface="Webdings"/>
              <a:buChar char="4"/>
            </a:pPr>
            <a:r>
              <a:rPr dirty="0" lang="en-US" sz="1600">
                <a:latin charset="0" pitchFamily="34" typeface="Arial"/>
                <a:cs charset="0" pitchFamily="34" typeface="Arial"/>
              </a:rPr>
              <a:t>Green cells indicate that traffic is going from the source to destination correctly</a:t>
            </a:r>
          </a:p>
          <a:p>
            <a:pPr indent="-342830" marL="342830">
              <a:spcBef>
                <a:spcPct val="20000"/>
              </a:spcBef>
              <a:buClr>
                <a:srgbClr val="CC0000"/>
              </a:buClr>
              <a:buFont charset="2" pitchFamily="18" typeface="Webdings"/>
              <a:buChar char="4"/>
            </a:pPr>
            <a:r>
              <a:rPr dirty="0" lang="en-US" sz="1600">
                <a:latin charset="0" pitchFamily="34" typeface="Arial"/>
                <a:cs charset="0" pitchFamily="34" typeface="Arial"/>
              </a:rPr>
              <a:t>Red cells indicate all traffic going into the site is incorrect</a:t>
            </a:r>
          </a:p>
          <a:p>
            <a:pPr indent="-342830" marL="342830">
              <a:spcBef>
                <a:spcPct val="20000"/>
              </a:spcBef>
              <a:buClr>
                <a:srgbClr val="CC0000"/>
              </a:buClr>
              <a:buFont charset="2" pitchFamily="18" typeface="Webdings"/>
              <a:buChar char="4"/>
            </a:pPr>
            <a:r>
              <a:rPr dirty="0" lang="en-US" sz="1600">
                <a:latin charset="0" pitchFamily="34" typeface="Arial"/>
                <a:cs charset="0" pitchFamily="34" typeface="Arial"/>
              </a:rPr>
              <a:t>Provides </a:t>
            </a:r>
            <a:r>
              <a:rPr b="1" dirty="0" lang="en-US" sz="1600">
                <a:solidFill>
                  <a:schemeClr val="accent1"/>
                </a:solidFill>
                <a:latin charset="0" pitchFamily="34" typeface="Arial"/>
                <a:cs charset="0" pitchFamily="34" typeface="Arial"/>
              </a:rPr>
              <a:t>performance </a:t>
            </a:r>
            <a:br>
              <a:rPr b="1" dirty="0" lang="en-US" sz="1600">
                <a:solidFill>
                  <a:schemeClr val="accent1"/>
                </a:solidFill>
                <a:latin charset="0" pitchFamily="34" typeface="Arial"/>
                <a:cs charset="0" pitchFamily="34" typeface="Arial"/>
              </a:rPr>
            </a:br>
            <a:r>
              <a:rPr b="1" dirty="0" lang="en-US" sz="1600">
                <a:solidFill>
                  <a:schemeClr val="accent1"/>
                </a:solidFill>
                <a:latin charset="0" pitchFamily="34" typeface="Arial"/>
                <a:cs charset="0" pitchFamily="34" typeface="Arial"/>
              </a:rPr>
              <a:t>factors </a:t>
            </a:r>
            <a:r>
              <a:rPr dirty="0" lang="en-US" sz="1600">
                <a:latin charset="0" pitchFamily="34" typeface="Arial"/>
                <a:cs charset="0" pitchFamily="34" typeface="Arial"/>
              </a:rPr>
              <a:t>including delay, jitter, </a:t>
            </a:r>
            <a:br>
              <a:rPr dirty="0" lang="en-US" sz="1600">
                <a:latin charset="0" pitchFamily="34" typeface="Arial"/>
                <a:cs charset="0" pitchFamily="34" typeface="Arial"/>
              </a:rPr>
            </a:br>
            <a:r>
              <a:rPr dirty="0" lang="en-US" sz="1600">
                <a:latin charset="0" pitchFamily="34" typeface="Arial"/>
                <a:cs charset="0" pitchFamily="34" typeface="Arial"/>
              </a:rPr>
              <a:t>packet loss, remarking, etc. </a:t>
            </a:r>
          </a:p>
          <a:p>
            <a:pPr indent="-342830" marL="342830">
              <a:spcBef>
                <a:spcPct val="20000"/>
              </a:spcBef>
              <a:buClr>
                <a:srgbClr val="CC0000"/>
              </a:buClr>
              <a:buFont charset="2" pitchFamily="18" typeface="Webdings"/>
              <a:buChar char="4"/>
            </a:pPr>
            <a:r>
              <a:rPr dirty="0" lang="en-US" sz="1600">
                <a:latin charset="0" pitchFamily="34" typeface="Arial"/>
                <a:cs charset="0" pitchFamily="34" typeface="Arial"/>
              </a:rPr>
              <a:t>Displays audio, video, </a:t>
            </a:r>
            <a:br>
              <a:rPr dirty="0" lang="en-US" sz="1600">
                <a:latin charset="0" pitchFamily="34" typeface="Arial"/>
                <a:cs charset="0" pitchFamily="34" typeface="Arial"/>
              </a:rPr>
            </a:br>
            <a:r>
              <a:rPr dirty="0" lang="en-US" sz="1600">
                <a:latin charset="0" pitchFamily="34" typeface="Arial"/>
                <a:cs charset="0" pitchFamily="34" typeface="Arial"/>
              </a:rPr>
              <a:t>and data queues and associations</a:t>
            </a:r>
          </a:p>
        </p:txBody>
      </p:sp>
      <p:pic>
        <p:nvPicPr>
          <p:cNvPr id="17419" name="Picture 11"/>
          <p:cNvPicPr>
            <a:picLocks noChangeArrowheads="1"/>
          </p:cNvPicPr>
          <p:nvPr/>
        </p:nvPicPr>
        <p:blipFill>
          <a:blip cstate="print" r:embed="rId3"/>
          <a:srcRect/>
          <a:stretch>
            <a:fillRect/>
          </a:stretch>
        </p:blipFill>
        <p:spPr bwMode="auto">
          <a:xfrm>
            <a:off x="3810000" y="1607522"/>
            <a:ext cx="4754880" cy="3685032"/>
          </a:xfrm>
          <a:prstGeom prst="rect">
            <a:avLst/>
          </a:prstGeom>
          <a:blipFill dpi="0" rotWithShape="1">
            <a:blip cstate="print" r:embed="rId4"/>
            <a:srcRect/>
            <a:stretch>
              <a:fillRect b="-1850"/>
            </a:stretch>
          </a:blipFill>
          <a:ln w="152400">
            <a:solidFill>
              <a:schemeClr val="bg2"/>
            </a:solidFill>
            <a:miter lim="800000"/>
            <a:headEnd/>
            <a:tailEnd/>
          </a:ln>
          <a:effectLst/>
        </p:spPr>
      </p:pic>
      <p:pic>
        <p:nvPicPr>
          <p:cNvPr descr="clipped images,cropped images,cropped pictures,icons,magnification,magnifying,magnifying glasses,PNG,searches,searching,transparent background" id="21514" name="Picture 2">
            <a:hlinkClick action="ppaction://hlinksldjump" r:id="rId5"/>
          </p:cNvPr>
          <p:cNvPicPr>
            <a:picLocks noChangeArrowheads="1" noChangeAspect="1"/>
          </p:cNvPicPr>
          <p:nvPr/>
        </p:nvPicPr>
        <p:blipFill>
          <a:blip cstate="print" r:embed="rId6">
            <a:clrChange>
              <a:clrFrom>
                <a:srgbClr val="FFFFFF"/>
              </a:clrFrom>
              <a:clrTo>
                <a:srgbClr val="FFFFFF">
                  <a:alpha val="0"/>
                </a:srgbClr>
              </a:clrTo>
            </a:clrChange>
          </a:blip>
          <a:srcRect b="356" r="388"/>
          <a:stretch>
            <a:fillRect/>
          </a:stretch>
        </p:blipFill>
        <p:spPr bwMode="auto">
          <a:xfrm rot="-4260000">
            <a:off x="8303419" y="5401831"/>
            <a:ext cx="368300" cy="439738"/>
          </a:xfrm>
          <a:prstGeom prst="rect">
            <a:avLst/>
          </a:prstGeom>
          <a:noFill/>
          <a:ln w="9525">
            <a:noFill/>
            <a:miter lim="800000"/>
            <a:headEnd/>
            <a:tailEnd/>
          </a:ln>
        </p:spPr>
      </p:pic>
      <p:sp>
        <p:nvSpPr>
          <p:cNvPr id="9" name="Title 8"/>
          <p:cNvSpPr>
            <a:spLocks noGrp="1"/>
          </p:cNvSpPr>
          <p:nvPr>
            <p:ph type="title"/>
          </p:nvPr>
        </p:nvSpPr>
        <p:spPr/>
        <p:txBody>
          <a:bodyPr>
            <a:normAutofit fontScale="90000"/>
          </a:bodyPr>
          <a:lstStyle/>
          <a:p>
            <a:r>
              <a:rPr dirty="0" lang="en-US"/>
              <a:t>Ease of Support</a:t>
            </a:r>
            <a:br>
              <a:rPr dirty="0" lang="en-US"/>
            </a:br>
            <a:r>
              <a:rPr dirty="0" lang="en-US" sz="2200"/>
              <a:t>Diagnose Problems</a:t>
            </a:r>
            <a:endParaRPr dirty="0" lang="en-US"/>
          </a:p>
        </p:txBody>
      </p:sp>
      <p:sp>
        <p:nvSpPr>
          <p:cNvPr id="11" name="Marcador de número de diapositiva 6"/>
          <p:cNvSpPr>
            <a:spLocks noGrp="1"/>
          </p:cNvSpPr>
          <p:nvPr>
            <p:ph idx="4" sz="quarter" type="sldNum"/>
          </p:nvPr>
        </p:nvSpPr>
        <p:spPr>
          <a:xfrm>
            <a:off x="3505200" y="6416675"/>
            <a:ext cx="2133600" cy="365125"/>
          </a:xfrm>
          <a:prstGeom prst="rect">
            <a:avLst/>
          </a:prstGeom>
        </p:spPr>
        <p:txBody>
          <a:bodyPr anchor="ctr" bIns="45720" lIns="91440" rIns="91440" rtlCol="0" tIns="45720" vert="horz"/>
          <a:lstStyle>
            <a:lvl1pPr algn="ctr">
              <a:defRPr sz="1200">
                <a:solidFill>
                  <a:schemeClr val="bg1"/>
                </a:solidFill>
                <a:latin typeface="Gotham-Book"/>
                <a:cs typeface="Gotham-Book"/>
              </a:defRPr>
            </a:lvl1pPr>
          </a:lstStyle>
          <a:p>
            <a:fld id="{C0097DC6-52A4-2345-88DE-585089D5FC74}" type="slidenum">
              <a:rPr lang="en-US"/>
              <a:pPr/>
              <a:t>14</a:t>
            </a:fld>
            <a:endParaRPr dirty="0" lang="en-US"/>
          </a:p>
        </p:txBody>
      </p:sp>
    </p:spTree>
  </p:cSld>
  <p:clrMapOvr>
    <a:masterClrMapping/>
  </p:clrMapOvr>
  <p:transition/>
  <p:timing>
    <p:tnLst>
      <p:par>
        <p:cTn dur="indefinite" id="1" nodeType="tmRoot" restart="never"/>
      </p:par>
    </p:tnLst>
  </p:timing>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9" name="Rectangle 18"/>
          <p:cNvSpPr/>
          <p:nvPr/>
        </p:nvSpPr>
        <p:spPr>
          <a:xfrm>
            <a:off x="241200" y="1203723"/>
            <a:ext cx="8762124" cy="4768453"/>
          </a:xfrm>
          <a:prstGeom prst="rect">
            <a:avLst/>
          </a:prstGeom>
          <a:solidFill>
            <a:schemeClr val="bg1">
              <a:lumMod val="95000"/>
            </a:schemeClr>
          </a:solidFill>
          <a:ln w="9525">
            <a:solidFill>
              <a:schemeClr val="bg1">
                <a:lumMod val="50000"/>
              </a:schemeClr>
            </a:solidFill>
          </a:ln>
          <a:effectLst/>
          <a:scene3d>
            <a:camera prst="orthographicFront"/>
            <a:lightRig dir="t" rig="threePt"/>
          </a:scene3d>
          <a:sp3d prstMaterial="metal">
            <a:bevelT h="88900" w="88900"/>
          </a:sp3d>
        </p:spPr>
        <p:style>
          <a:lnRef idx="2">
            <a:schemeClr val="accent1">
              <a:shade val="50000"/>
            </a:schemeClr>
          </a:lnRef>
          <a:fillRef idx="1">
            <a:schemeClr val="accent1"/>
          </a:fillRef>
          <a:effectRef idx="0">
            <a:schemeClr val="accent1"/>
          </a:effectRef>
          <a:fontRef idx="minor">
            <a:schemeClr val="lt1"/>
          </a:fontRef>
        </p:style>
        <p:txBody>
          <a:bodyPr bIns="32140" lIns="64281" rIns="64281" tIns="32140"/>
          <a:lstStyle/>
          <a:p>
            <a:pPr indent="-342830" marL="342830">
              <a:spcBef>
                <a:spcPct val="20000"/>
              </a:spcBef>
              <a:buClr>
                <a:srgbClr val="CC0000"/>
              </a:buClr>
              <a:buFont charset="2" pitchFamily="18" typeface="Webdings"/>
              <a:buChar char="4"/>
              <a:defRPr/>
            </a:pPr>
            <a:endParaRPr dirty="0" lang="en-US" sz="1600">
              <a:solidFill>
                <a:srgbClr val="323232"/>
              </a:solidFill>
            </a:endParaRPr>
          </a:p>
          <a:p>
            <a:pPr indent="-342830" marL="342830">
              <a:spcBef>
                <a:spcPct val="20000"/>
              </a:spcBef>
              <a:buClr>
                <a:srgbClr val="CC0000"/>
              </a:buClr>
              <a:defRPr/>
            </a:pPr>
            <a:endParaRPr dirty="0" lang="en-US" sz="1600">
              <a:solidFill>
                <a:srgbClr val="323232"/>
              </a:solidFill>
            </a:endParaRPr>
          </a:p>
          <a:p>
            <a:pPr indent="-342830" marL="342830">
              <a:spcBef>
                <a:spcPct val="20000"/>
              </a:spcBef>
              <a:buClr>
                <a:srgbClr val="CC0000"/>
              </a:buClr>
              <a:defRPr/>
            </a:pPr>
            <a:r>
              <a:rPr dirty="0" lang="en-US" sz="1600">
                <a:solidFill>
                  <a:srgbClr val="323232"/>
                </a:solidFill>
              </a:rPr>
              <a:t>  </a:t>
            </a:r>
          </a:p>
          <a:p>
            <a:pPr indent="-342830" marL="342830">
              <a:spcBef>
                <a:spcPct val="20000"/>
              </a:spcBef>
              <a:buClr>
                <a:srgbClr val="CC0000"/>
              </a:buClr>
              <a:defRPr/>
            </a:pPr>
            <a:endParaRPr dirty="0" lang="en-US" sz="1600">
              <a:solidFill>
                <a:srgbClr val="323232"/>
              </a:solidFill>
            </a:endParaRPr>
          </a:p>
          <a:p>
            <a:pPr indent="-342830" marL="342830">
              <a:spcBef>
                <a:spcPct val="20000"/>
              </a:spcBef>
              <a:buClr>
                <a:srgbClr val="CC0000"/>
              </a:buClr>
              <a:defRPr/>
            </a:pPr>
            <a:endParaRPr dirty="0" lang="en-US" sz="1600">
              <a:solidFill>
                <a:srgbClr val="323232"/>
              </a:solidFill>
            </a:endParaRPr>
          </a:p>
          <a:p>
            <a:pPr indent="-342830" marL="342830">
              <a:spcBef>
                <a:spcPct val="20000"/>
              </a:spcBef>
              <a:buClr>
                <a:srgbClr val="CC0000"/>
              </a:buClr>
              <a:defRPr/>
            </a:pPr>
            <a:endParaRPr dirty="0" lang="en-US" sz="1600">
              <a:solidFill>
                <a:srgbClr val="323232"/>
              </a:solidFill>
            </a:endParaRPr>
          </a:p>
          <a:p>
            <a:pPr indent="-342830" marL="342830">
              <a:spcBef>
                <a:spcPct val="20000"/>
              </a:spcBef>
              <a:buClr>
                <a:srgbClr val="CC0000"/>
              </a:buClr>
              <a:buFont charset="2" pitchFamily="18" typeface="Webdings"/>
              <a:buChar char="4"/>
              <a:defRPr/>
            </a:pPr>
            <a:endParaRPr dirty="0" lang="en-US" sz="1600">
              <a:solidFill>
                <a:srgbClr val="323232"/>
              </a:solidFill>
            </a:endParaRPr>
          </a:p>
          <a:p>
            <a:pPr indent="-342830" marL="342830">
              <a:spcBef>
                <a:spcPct val="20000"/>
              </a:spcBef>
              <a:buClr>
                <a:srgbClr val="CC0000"/>
              </a:buClr>
              <a:buFont charset="2" pitchFamily="18" typeface="Webdings"/>
              <a:buChar char="4"/>
              <a:defRPr/>
            </a:pPr>
            <a:endParaRPr dirty="0" lang="en-US" sz="1600">
              <a:solidFill>
                <a:srgbClr val="323232"/>
              </a:solidFill>
            </a:endParaRPr>
          </a:p>
          <a:p>
            <a:pPr indent="-342830" marL="342830">
              <a:spcBef>
                <a:spcPct val="20000"/>
              </a:spcBef>
              <a:buClr>
                <a:srgbClr val="CC0000"/>
              </a:buClr>
              <a:buFont charset="2" pitchFamily="18" typeface="Webdings"/>
              <a:buChar char="4"/>
              <a:defRPr/>
            </a:pPr>
            <a:endParaRPr dirty="0" lang="en-US" sz="1600">
              <a:solidFill>
                <a:srgbClr val="323232"/>
              </a:solidFill>
            </a:endParaRPr>
          </a:p>
        </p:txBody>
      </p:sp>
      <p:sp>
        <p:nvSpPr>
          <p:cNvPr id="9" name="Title 8"/>
          <p:cNvSpPr>
            <a:spLocks noGrp="1"/>
          </p:cNvSpPr>
          <p:nvPr>
            <p:ph type="title"/>
          </p:nvPr>
        </p:nvSpPr>
        <p:spPr/>
        <p:txBody>
          <a:bodyPr>
            <a:normAutofit fontScale="90000"/>
          </a:bodyPr>
          <a:lstStyle/>
          <a:p>
            <a:r>
              <a:rPr dirty="0" lang="en-US"/>
              <a:t>Ease of Support</a:t>
            </a:r>
            <a:br>
              <a:rPr dirty="0" lang="en-US"/>
            </a:br>
            <a:r>
              <a:rPr dirty="0" lang="en-US" sz="2200"/>
              <a:t>Accelerate Problem Resolution</a:t>
            </a:r>
            <a:endParaRPr dirty="0" lang="en-US"/>
          </a:p>
        </p:txBody>
      </p:sp>
      <p:sp>
        <p:nvSpPr>
          <p:cNvPr id="23557" name="Slide Number Placeholder 3"/>
          <p:cNvSpPr>
            <a:spLocks noGrp="1"/>
          </p:cNvSpPr>
          <p:nvPr>
            <p:ph idx="4" sz="quarter" type="sldNum"/>
          </p:nvPr>
        </p:nvSpPr>
        <p:spPr/>
        <p:txBody>
          <a:bodyPr/>
          <a:lstStyle/>
          <a:p>
            <a:fld id="{6C72C715-4B93-4037-A1F2-06E1AABC89F6}" type="slidenum">
              <a:rPr lang="en-US"/>
              <a:pPr/>
              <a:t>15</a:t>
            </a:fld>
            <a:endParaRPr lang="en-US"/>
          </a:p>
        </p:txBody>
      </p:sp>
      <p:sp>
        <p:nvSpPr>
          <p:cNvPr id="23558" name="Rectangle 49"/>
          <p:cNvSpPr>
            <a:spLocks noChangeArrowheads="1"/>
          </p:cNvSpPr>
          <p:nvPr/>
        </p:nvSpPr>
        <p:spPr bwMode="auto">
          <a:xfrm>
            <a:off x="388939" y="1242178"/>
            <a:ext cx="3640137" cy="707882"/>
          </a:xfrm>
          <a:prstGeom prst="rect">
            <a:avLst/>
          </a:prstGeom>
          <a:noFill/>
          <a:ln w="9525">
            <a:noFill/>
            <a:miter lim="800000"/>
            <a:headEnd/>
            <a:tailEnd/>
          </a:ln>
        </p:spPr>
        <p:txBody>
          <a:bodyPr bIns="45711" lIns="91421" rIns="91421" tIns="45711">
            <a:spAutoFit/>
          </a:bodyPr>
          <a:lstStyle/>
          <a:p>
            <a:pPr algn="l"/>
            <a:r>
              <a:rPr b="1" dirty="0" lang="en-US" sz="2000">
                <a:solidFill>
                  <a:srgbClr val="323232"/>
                </a:solidFill>
                <a:latin charset="0" pitchFamily="34" typeface="Arial"/>
                <a:cs charset="0" pitchFamily="34" typeface="Arial"/>
              </a:rPr>
              <a:t>Solve and prevent </a:t>
            </a:r>
            <a:br>
              <a:rPr b="1" dirty="0" lang="en-US" sz="2000">
                <a:solidFill>
                  <a:srgbClr val="323232"/>
                </a:solidFill>
                <a:latin charset="0" pitchFamily="34" typeface="Arial"/>
                <a:cs charset="0" pitchFamily="34" typeface="Arial"/>
              </a:rPr>
            </a:br>
            <a:r>
              <a:rPr b="1" dirty="0" lang="en-US" sz="2000">
                <a:solidFill>
                  <a:srgbClr val="323232"/>
                </a:solidFill>
                <a:latin charset="0" pitchFamily="34" typeface="Arial"/>
                <a:cs charset="0" pitchFamily="34" typeface="Arial"/>
              </a:rPr>
              <a:t>chronic issues</a:t>
            </a:r>
            <a:endParaRPr b="1" dirty="0" lang="en-US" sz="2000">
              <a:latin charset="0" pitchFamily="34" typeface="Arial"/>
              <a:cs charset="0" pitchFamily="34" typeface="Arial"/>
            </a:endParaRPr>
          </a:p>
        </p:txBody>
      </p:sp>
      <p:sp>
        <p:nvSpPr>
          <p:cNvPr id="23559" name="Rectangle 50"/>
          <p:cNvSpPr>
            <a:spLocks noChangeArrowheads="1"/>
          </p:cNvSpPr>
          <p:nvPr/>
        </p:nvSpPr>
        <p:spPr bwMode="auto">
          <a:xfrm>
            <a:off x="388938" y="1937505"/>
            <a:ext cx="3368675" cy="3982611"/>
          </a:xfrm>
          <a:prstGeom prst="rect">
            <a:avLst/>
          </a:prstGeom>
          <a:noFill/>
          <a:ln w="9525">
            <a:noFill/>
            <a:miter lim="800000"/>
            <a:headEnd/>
            <a:tailEnd/>
          </a:ln>
        </p:spPr>
        <p:txBody>
          <a:bodyPr bIns="45711" lIns="91421" rIns="91421" tIns="45711">
            <a:spAutoFit/>
          </a:bodyPr>
          <a:lstStyle/>
          <a:p>
            <a:pPr indent="-342830" marL="342830">
              <a:spcBef>
                <a:spcPct val="20000"/>
              </a:spcBef>
              <a:buClr>
                <a:srgbClr val="CC0000"/>
              </a:buClr>
              <a:buFont charset="2" pitchFamily="18" typeface="Webdings"/>
              <a:buChar char="4"/>
            </a:pPr>
            <a:r>
              <a:rPr dirty="0" lang="en-US" sz="1600">
                <a:latin charset="0" pitchFamily="34" typeface="Arial"/>
                <a:cs charset="0" pitchFamily="34" typeface="Arial"/>
              </a:rPr>
              <a:t>Service Level Agreement </a:t>
            </a:r>
            <a:br>
              <a:rPr dirty="0" lang="en-US" sz="1600">
                <a:latin charset="0" pitchFamily="34" typeface="Arial"/>
                <a:cs charset="0" pitchFamily="34" typeface="Arial"/>
              </a:rPr>
            </a:br>
            <a:r>
              <a:rPr dirty="0" lang="en-US" sz="1600">
                <a:latin charset="0" pitchFamily="34" typeface="Arial"/>
                <a:cs charset="0" pitchFamily="34" typeface="Arial"/>
              </a:rPr>
              <a:t>(SLA) Monitoring provides </a:t>
            </a:r>
            <a:r>
              <a:rPr b="1" dirty="0" lang="en-US" sz="1600">
                <a:solidFill>
                  <a:schemeClr val="accent1"/>
                </a:solidFill>
                <a:latin charset="0" pitchFamily="34" typeface="Arial"/>
                <a:cs charset="0" pitchFamily="34" typeface="Arial"/>
              </a:rPr>
              <a:t>network quality statistics </a:t>
            </a:r>
          </a:p>
          <a:p>
            <a:pPr indent="-342830" marL="342830">
              <a:spcBef>
                <a:spcPct val="20000"/>
              </a:spcBef>
              <a:buClr>
                <a:srgbClr val="CC0000"/>
              </a:buClr>
              <a:buFont charset="2" pitchFamily="18" typeface="Webdings"/>
              <a:buChar char="4"/>
            </a:pPr>
            <a:r>
              <a:rPr dirty="0" lang="en-US" sz="1600">
                <a:latin charset="0" pitchFamily="34" typeface="Arial"/>
                <a:cs charset="0" pitchFamily="34" typeface="Arial"/>
              </a:rPr>
              <a:t>SLA Mon tracks all of the packets and </a:t>
            </a:r>
            <a:r>
              <a:rPr b="1" dirty="0" lang="en-US" sz="1600">
                <a:solidFill>
                  <a:schemeClr val="accent1"/>
                </a:solidFill>
                <a:latin charset="0" pitchFamily="34" typeface="Arial"/>
                <a:cs charset="0" pitchFamily="34" typeface="Arial"/>
              </a:rPr>
              <a:t>identifies where the problem occurs </a:t>
            </a:r>
            <a:r>
              <a:rPr dirty="0" lang="en-US" sz="1600">
                <a:latin charset="0" pitchFamily="34" typeface="Arial"/>
                <a:cs charset="0" pitchFamily="34" typeface="Arial"/>
              </a:rPr>
              <a:t>with packet transformation</a:t>
            </a:r>
          </a:p>
          <a:p>
            <a:pPr indent="-342830" marL="342830">
              <a:spcBef>
                <a:spcPct val="20000"/>
              </a:spcBef>
              <a:buClr>
                <a:srgbClr val="CC0000"/>
              </a:buClr>
              <a:buFont charset="2" pitchFamily="18" typeface="Webdings"/>
              <a:buChar char="4"/>
            </a:pPr>
            <a:r>
              <a:rPr dirty="0" lang="en-US" sz="1600">
                <a:latin charset="0" pitchFamily="34" typeface="Arial"/>
                <a:cs charset="0" pitchFamily="34" typeface="Arial"/>
              </a:rPr>
              <a:t>Runs </a:t>
            </a:r>
            <a:r>
              <a:rPr b="1" dirty="0" lang="en-US" sz="1600">
                <a:solidFill>
                  <a:schemeClr val="accent1"/>
                </a:solidFill>
                <a:latin charset="0" pitchFamily="34" typeface="Arial"/>
                <a:cs charset="0" pitchFamily="34" typeface="Arial"/>
              </a:rPr>
              <a:t>end-to-end tests </a:t>
            </a:r>
            <a:r>
              <a:rPr dirty="0" lang="en-US" sz="1600">
                <a:latin charset="0" pitchFamily="34" typeface="Arial"/>
                <a:cs charset="0" pitchFamily="34" typeface="Arial"/>
              </a:rPr>
              <a:t>and measures results</a:t>
            </a:r>
          </a:p>
          <a:p>
            <a:pPr indent="-342830" marL="342830">
              <a:spcBef>
                <a:spcPct val="20000"/>
              </a:spcBef>
              <a:buClr>
                <a:srgbClr val="CC0000"/>
              </a:buClr>
              <a:buFont charset="2" pitchFamily="18" typeface="Webdings"/>
              <a:buChar char="4"/>
            </a:pPr>
            <a:r>
              <a:rPr dirty="0" lang="en-US" sz="1600">
                <a:latin charset="0" pitchFamily="34" typeface="Arial"/>
                <a:cs charset="0" pitchFamily="34" typeface="Arial"/>
              </a:rPr>
              <a:t>Traces through network  </a:t>
            </a:r>
            <a:br>
              <a:rPr dirty="0" lang="en-US" sz="1600">
                <a:latin charset="0" pitchFamily="34" typeface="Arial"/>
                <a:cs charset="0" pitchFamily="34" typeface="Arial"/>
              </a:rPr>
            </a:br>
            <a:r>
              <a:rPr b="1" dirty="0" lang="en-US" sz="1600">
                <a:solidFill>
                  <a:schemeClr val="accent1"/>
                </a:solidFill>
                <a:latin charset="0" pitchFamily="34" typeface="Arial"/>
                <a:cs charset="0" pitchFamily="34" typeface="Arial"/>
              </a:rPr>
              <a:t>identify performance factors </a:t>
            </a:r>
            <a:r>
              <a:rPr dirty="0" lang="en-US" sz="1600">
                <a:latin charset="0" pitchFamily="34" typeface="Arial"/>
                <a:cs charset="0" pitchFamily="34" typeface="Arial"/>
              </a:rPr>
              <a:t>such as remarking</a:t>
            </a:r>
          </a:p>
          <a:p>
            <a:pPr indent="-342830" marL="342830">
              <a:spcBef>
                <a:spcPct val="20000"/>
              </a:spcBef>
              <a:buClr>
                <a:srgbClr val="CC0000"/>
              </a:buClr>
              <a:buFont charset="2" pitchFamily="18" typeface="Webdings"/>
              <a:buChar char="4"/>
            </a:pPr>
            <a:r>
              <a:rPr dirty="0" lang="en-US" sz="1600">
                <a:latin charset="0" pitchFamily="34" typeface="Arial"/>
                <a:cs charset="0" pitchFamily="34" typeface="Arial"/>
              </a:rPr>
              <a:t>Session maps performs </a:t>
            </a:r>
            <a:br>
              <a:rPr dirty="0" lang="en-US" sz="1600">
                <a:latin charset="0" pitchFamily="34" typeface="Arial"/>
                <a:cs charset="0" pitchFamily="34" typeface="Arial"/>
              </a:rPr>
            </a:br>
            <a:r>
              <a:rPr b="1" dirty="0" lang="en-US" sz="1600">
                <a:solidFill>
                  <a:schemeClr val="accent1"/>
                </a:solidFill>
                <a:latin charset="0" pitchFamily="34" typeface="Arial"/>
                <a:cs charset="0" pitchFamily="34" typeface="Arial"/>
              </a:rPr>
              <a:t>end-to-end call trace </a:t>
            </a:r>
            <a:r>
              <a:rPr dirty="0" lang="en-US" sz="1600">
                <a:latin charset="0" pitchFamily="34" typeface="Arial"/>
                <a:cs charset="0" pitchFamily="34" typeface="Arial"/>
              </a:rPr>
              <a:t>showing </a:t>
            </a:r>
            <a:br>
              <a:rPr dirty="0" lang="en-US" sz="1600">
                <a:latin charset="0" pitchFamily="34" typeface="Arial"/>
                <a:cs charset="0" pitchFamily="34" typeface="Arial"/>
              </a:rPr>
            </a:br>
            <a:r>
              <a:rPr dirty="0" lang="en-US" sz="1600">
                <a:latin charset="0" pitchFamily="34" typeface="Arial"/>
                <a:cs charset="0" pitchFamily="34" typeface="Arial"/>
              </a:rPr>
              <a:t>end points and gateways</a:t>
            </a:r>
          </a:p>
        </p:txBody>
      </p:sp>
      <p:pic>
        <p:nvPicPr>
          <p:cNvPr descr="C:\Users\cchow\AppData\Local\Microsoft\Windows\Temporary Internet Files\Content.Outlook\021FKGF8\Performance_details_dean (2).jpg" id="16" name="Picture 15"/>
          <p:cNvPicPr>
            <a:picLocks noChangeArrowheads="1"/>
          </p:cNvPicPr>
          <p:nvPr/>
        </p:nvPicPr>
        <p:blipFill>
          <a:blip cstate="print" r:embed="rId3"/>
          <a:srcRect/>
          <a:stretch>
            <a:fillRect/>
          </a:stretch>
        </p:blipFill>
        <p:spPr bwMode="auto">
          <a:xfrm>
            <a:off x="4008120" y="1371600"/>
            <a:ext cx="4754880" cy="3904488"/>
          </a:xfrm>
          <a:prstGeom prst="rect">
            <a:avLst/>
          </a:prstGeom>
          <a:blipFill dpi="0" rotWithShape="1">
            <a:blip cstate="print" r:embed="rId4"/>
            <a:srcRect/>
            <a:stretch>
              <a:fillRect b="-1850"/>
            </a:stretch>
          </a:blipFill>
          <a:ln w="152400">
            <a:solidFill>
              <a:schemeClr val="bg2"/>
            </a:solidFill>
            <a:miter lim="800000"/>
            <a:headEnd/>
            <a:tailEnd/>
          </a:ln>
          <a:effectLst/>
        </p:spPr>
      </p:pic>
      <p:pic>
        <p:nvPicPr>
          <p:cNvPr descr="clipped images,cropped images,cropped pictures,icons,magnification,magnifying,magnifying glasses,PNG,searches,searching,transparent background" id="23562" name="Picture 2">
            <a:hlinkClick action="ppaction://noaction" r:id=""/>
          </p:cNvPr>
          <p:cNvPicPr>
            <a:picLocks noChangeArrowheads="1" noChangeAspect="1"/>
          </p:cNvPicPr>
          <p:nvPr/>
        </p:nvPicPr>
        <p:blipFill>
          <a:blip cstate="print" r:embed="rId5">
            <a:clrChange>
              <a:clrFrom>
                <a:srgbClr val="FFFFFF"/>
              </a:clrFrom>
              <a:clrTo>
                <a:srgbClr val="FFFFFF">
                  <a:alpha val="0"/>
                </a:srgbClr>
              </a:clrTo>
            </a:clrChange>
          </a:blip>
          <a:srcRect b="356" r="388"/>
          <a:stretch>
            <a:fillRect/>
          </a:stretch>
        </p:blipFill>
        <p:spPr bwMode="auto">
          <a:xfrm rot="-4260000">
            <a:off x="8303419" y="5385816"/>
            <a:ext cx="368300" cy="439738"/>
          </a:xfrm>
          <a:prstGeom prst="rect">
            <a:avLst/>
          </a:prstGeom>
          <a:noFill/>
          <a:ln w="9525">
            <a:noFill/>
            <a:miter lim="800000"/>
            <a:headEnd/>
            <a:tailEnd/>
          </a:ln>
        </p:spPr>
      </p:pic>
    </p:spTree>
  </p:cSld>
  <p:clrMapOvr>
    <a:masterClrMapping/>
  </p:clrMapOvr>
  <p:transition/>
  <p:timing>
    <p:tnLst>
      <p:par>
        <p:cTn dur="indefinite" id="1" nodeType="tmRoot" restart="never"/>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Ease of Commerce</a:t>
            </a:r>
            <a:endParaRPr lang="en-US" dirty="0"/>
          </a:p>
        </p:txBody>
      </p:sp>
      <p:sp>
        <p:nvSpPr>
          <p:cNvPr id="35" name="Content Placeholder 34"/>
          <p:cNvSpPr>
            <a:spLocks noGrp="1"/>
          </p:cNvSpPr>
          <p:nvPr>
            <p:ph sz="half" idx="1"/>
          </p:nvPr>
        </p:nvSpPr>
        <p:spPr/>
        <p:txBody>
          <a:bodyPr/>
          <a:lstStyle/>
          <a:p>
            <a:r>
              <a:rPr lang="en-US" sz="2000" dirty="0"/>
              <a:t>Available Today</a:t>
            </a:r>
          </a:p>
          <a:p>
            <a:pPr lvl="1"/>
            <a:r>
              <a:rPr lang="en-US" sz="1800" dirty="0"/>
              <a:t>Aggressive, Integrated Channel Marketing Programs</a:t>
            </a:r>
          </a:p>
          <a:p>
            <a:pPr lvl="1"/>
            <a:r>
              <a:rPr lang="en-US" sz="1800" dirty="0"/>
              <a:t>IP Office and </a:t>
            </a:r>
            <a:r>
              <a:rPr lang="en-US" sz="1800" dirty="0"/>
              <a:t>ERS</a:t>
            </a:r>
            <a:r>
              <a:rPr lang="en-US" sz="1800" dirty="0"/>
              <a:t>3500 / </a:t>
            </a:r>
            <a:r>
              <a:rPr lang="en-US" sz="1800" dirty="0"/>
              <a:t>ERS</a:t>
            </a:r>
            <a:r>
              <a:rPr lang="en-US" sz="1800" dirty="0"/>
              <a:t>4800 PDPs</a:t>
            </a:r>
          </a:p>
          <a:p>
            <a:pPr lvl="1"/>
            <a:r>
              <a:rPr lang="en-US" sz="1800" dirty="0"/>
              <a:t>Integrated Quoting and Pricing Tools for UC, CC and Networking Products</a:t>
            </a:r>
          </a:p>
          <a:p>
            <a:r>
              <a:rPr lang="en-US" sz="2000" dirty="0"/>
              <a:t>CY13 Roadmap</a:t>
            </a:r>
          </a:p>
          <a:p>
            <a:pPr lvl="1"/>
            <a:r>
              <a:rPr lang="en-US" sz="1800" dirty="0"/>
              <a:t>Integrated Ordering System for UC/CC and Networking Products</a:t>
            </a:r>
          </a:p>
          <a:p>
            <a:pPr lvl="1"/>
            <a:r>
              <a:rPr lang="en-US" sz="1800" dirty="0"/>
              <a:t>Consistent Discount Structures</a:t>
            </a:r>
            <a:endParaRPr lang="en-US" sz="1800" dirty="0"/>
          </a:p>
        </p:txBody>
      </p:sp>
      <p:pic>
        <p:nvPicPr>
          <p:cNvPr id="10" name="Content Placeholder 9" descr="HiRes.jpg"/>
          <p:cNvPicPr>
            <a:picLocks noGrp="1" noChangeAspect="1"/>
          </p:cNvPicPr>
          <p:nvPr>
            <p:ph sz="half" idx="10"/>
          </p:nvPr>
        </p:nvPicPr>
        <p:blipFill>
          <a:blip r:embed="rId3" cstate="print">
            <a:clrChange>
              <a:clrFrom>
                <a:srgbClr val="FFFFFF"/>
              </a:clrFrom>
              <a:clrTo>
                <a:srgbClr val="FFFFFF">
                  <a:alpha val="0"/>
                </a:srgbClr>
              </a:clrTo>
            </a:clrChange>
            <a:grayscl/>
          </a:blip>
          <a:stretch>
            <a:fillRect/>
          </a:stretch>
        </p:blipFill>
        <p:spPr>
          <a:xfrm>
            <a:off x="4953000" y="1736725"/>
            <a:ext cx="3429000" cy="3429000"/>
          </a:xfrm>
          <a:prstGeom prst="rect">
            <a:avLst/>
          </a:prstGeom>
        </p:spPr>
      </p:pic>
      <p:sp>
        <p:nvSpPr>
          <p:cNvPr id="11"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a:pPr/>
              <a:t>16</a:t>
            </a:fld>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Recent Press Releases </a:t>
            </a:r>
            <a:endParaRPr lang="en-US" dirty="0"/>
          </a:p>
        </p:txBody>
      </p:sp>
      <p:sp>
        <p:nvSpPr>
          <p:cNvPr id="4" name="Rectangle 3"/>
          <p:cNvSpPr>
            <a:spLocks noChangeArrowheads="1"/>
          </p:cNvSpPr>
          <p:nvPr/>
        </p:nvSpPr>
        <p:spPr bwMode="auto">
          <a:xfrm>
            <a:off x="396733" y="1274985"/>
            <a:ext cx="2510192" cy="4486235"/>
          </a:xfrm>
          <a:prstGeom prst="rect">
            <a:avLst/>
          </a:prstGeom>
          <a:solidFill>
            <a:schemeClr val="bg1">
              <a:lumMod val="95000"/>
            </a:schemeClr>
          </a:solidFill>
          <a:ln w="19050" cap="flat" cmpd="sng" algn="ctr">
            <a:solidFill>
              <a:schemeClr val="bg1">
                <a:lumMod val="8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lIns="91435" tIns="18287" rIns="18287" bIns="18287" anchor="t" anchorCtr="0"/>
          <a:lstStyle/>
          <a:p>
            <a:pPr marL="0" lvl="1">
              <a:spcAft>
                <a:spcPts val="1800"/>
              </a:spcAft>
            </a:pPr>
            <a:endParaRPr lang="en-US" sz="1050" dirty="0"/>
          </a:p>
        </p:txBody>
      </p:sp>
      <p:sp>
        <p:nvSpPr>
          <p:cNvPr id="5" name="Right Arrow Callout 4"/>
          <p:cNvSpPr/>
          <p:nvPr/>
        </p:nvSpPr>
        <p:spPr>
          <a:xfrm rot="5400000" flipV="1">
            <a:off x="1475228" y="-55963"/>
            <a:ext cx="398009" cy="2524124"/>
          </a:xfrm>
          <a:prstGeom prst="rightArrowCallout">
            <a:avLst>
              <a:gd name="adj1" fmla="val 76832"/>
              <a:gd name="adj2" fmla="val 60992"/>
              <a:gd name="adj3" fmla="val 27540"/>
              <a:gd name="adj4" fmla="val 72460"/>
            </a:avLst>
          </a:prstGeom>
          <a:gradFill flip="none" rotWithShape="1">
            <a:gsLst>
              <a:gs pos="0">
                <a:srgbClr val="880000"/>
              </a:gs>
              <a:gs pos="100000">
                <a:srgbClr val="CC0000">
                  <a:shade val="100000"/>
                  <a:satMod val="115000"/>
                </a:srgbClr>
              </a:gs>
            </a:gsLst>
            <a:lin ang="0" scaled="1"/>
            <a:tileRect/>
          </a:gra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91435" tIns="18287" rIns="18287" bIns="18287" anchor="ctr" anchorCtr="0"/>
          <a:lstStyle/>
          <a:p>
            <a:pPr algn="ctr" fontAlgn="base">
              <a:spcBef>
                <a:spcPct val="0"/>
              </a:spcBef>
              <a:buClr>
                <a:srgbClr val="323232">
                  <a:lumMod val="90000"/>
                  <a:lumOff val="10000"/>
                </a:srgbClr>
              </a:buClr>
            </a:pPr>
            <a:endParaRPr lang="en-US" sz="4400" b="1" kern="0" dirty="0">
              <a:solidFill>
                <a:sysClr val="window" lastClr="FFFFFF"/>
              </a:solidFill>
            </a:endParaRPr>
          </a:p>
        </p:txBody>
      </p:sp>
      <p:sp>
        <p:nvSpPr>
          <p:cNvPr id="6" name="Rectangle 5"/>
          <p:cNvSpPr>
            <a:spLocks noChangeArrowheads="1"/>
          </p:cNvSpPr>
          <p:nvPr/>
        </p:nvSpPr>
        <p:spPr bwMode="auto">
          <a:xfrm>
            <a:off x="396733" y="5599415"/>
            <a:ext cx="2510192" cy="161805"/>
          </a:xfrm>
          <a:prstGeom prst="rect">
            <a:avLst/>
          </a:prstGeom>
          <a:gradFill flip="none" rotWithShape="1">
            <a:gsLst>
              <a:gs pos="0">
                <a:srgbClr val="880000"/>
              </a:gs>
              <a:gs pos="100000">
                <a:srgbClr val="CC0000">
                  <a:shade val="100000"/>
                  <a:satMod val="115000"/>
                </a:srgbClr>
              </a:gs>
            </a:gsLst>
            <a:lin ang="0" scaled="1"/>
            <a:tileRect/>
          </a:gra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91435" tIns="18287" rIns="18287" bIns="18287" anchor="ctr" anchorCtr="0"/>
          <a:lstStyle/>
          <a:p>
            <a:pPr algn="ctr" fontAlgn="base">
              <a:spcBef>
                <a:spcPct val="0"/>
              </a:spcBef>
              <a:buClr>
                <a:srgbClr val="323232">
                  <a:lumMod val="90000"/>
                  <a:lumOff val="10000"/>
                </a:srgbClr>
              </a:buClr>
            </a:pPr>
            <a:endParaRPr lang="en-US" sz="4400" b="1" kern="0" dirty="0">
              <a:solidFill>
                <a:sysClr val="window" lastClr="FFFFFF"/>
              </a:solidFill>
            </a:endParaRPr>
          </a:p>
        </p:txBody>
      </p:sp>
      <p:sp>
        <p:nvSpPr>
          <p:cNvPr id="7" name="Rectangle 6"/>
          <p:cNvSpPr>
            <a:spLocks noChangeArrowheads="1"/>
          </p:cNvSpPr>
          <p:nvPr/>
        </p:nvSpPr>
        <p:spPr bwMode="auto">
          <a:xfrm>
            <a:off x="519326" y="2453704"/>
            <a:ext cx="2349458" cy="3536156"/>
          </a:xfrm>
          <a:prstGeom prst="rect">
            <a:avLst/>
          </a:prstGeom>
          <a:noFill/>
          <a:ln w="19050" cap="flat" cmpd="sng" algn="ctr">
            <a:noFill/>
            <a:prstDash val="solid"/>
            <a:round/>
            <a:headEnd type="none" w="med" len="med"/>
            <a:tailEnd type="none" w="med" len="med"/>
          </a:ln>
          <a:effectLst/>
        </p:spPr>
        <p:txBody>
          <a:bodyPr lIns="9144" tIns="18287" rIns="9144" bIns="18287" anchor="t" anchorCtr="0"/>
          <a:lstStyle/>
          <a:p>
            <a:r>
              <a:rPr lang="en-US" sz="1200" i="1" dirty="0"/>
              <a:t>“Our goal is to build 21st century classrooms with interactive tools that help students learn in new ways.  With Avaya, we now have a powerful network that is up to the task and can support the steps we’re taking to improve learning. </a:t>
            </a:r>
            <a:r>
              <a:rPr lang="en-US" sz="1200" b="1" i="1" dirty="0">
                <a:solidFill>
                  <a:srgbClr val="CC0000"/>
                </a:solidFill>
              </a:rPr>
              <a:t>We are able to get everything we need from Avaya—delivered in one fully integrated package</a:t>
            </a:r>
            <a:r>
              <a:rPr lang="en-US" sz="1200" b="1" i="1" dirty="0"/>
              <a:t>.”  </a:t>
            </a:r>
          </a:p>
          <a:p>
            <a:endParaRPr lang="en-US" sz="1050" b="1" i="1" dirty="0"/>
          </a:p>
          <a:p>
            <a:r>
              <a:rPr lang="en-US" sz="1050" b="1" i="1" dirty="0"/>
              <a:t>Tammy Earle</a:t>
            </a:r>
            <a:r>
              <a:rPr lang="en-US" sz="1050" i="1" dirty="0"/>
              <a:t>, Director of Technology, </a:t>
            </a:r>
            <a:r>
              <a:rPr lang="en-US" sz="1050" i="1" dirty="0" err="1"/>
              <a:t>Rothesay</a:t>
            </a:r>
            <a:r>
              <a:rPr lang="en-US" sz="1050" i="1" dirty="0"/>
              <a:t> </a:t>
            </a:r>
            <a:r>
              <a:rPr lang="en-US" sz="1050" i="1" dirty="0" err="1"/>
              <a:t>Netherwood</a:t>
            </a:r>
            <a:r>
              <a:rPr lang="en-US" sz="1050" i="1" dirty="0"/>
              <a:t> School </a:t>
            </a:r>
          </a:p>
          <a:p>
            <a:endParaRPr lang="en-US" sz="1050" i="1" dirty="0"/>
          </a:p>
          <a:p>
            <a:r>
              <a:rPr lang="en-US" sz="1050" b="1" i="1" dirty="0"/>
              <a:t>Avaya </a:t>
            </a:r>
            <a:r>
              <a:rPr lang="en-US" sz="1050" b="1" i="1" dirty="0"/>
              <a:t>Solution </a:t>
            </a:r>
          </a:p>
          <a:p>
            <a:r>
              <a:rPr lang="en-US" sz="1050" i="1" dirty="0"/>
              <a:t>IP Office, IP Phones, </a:t>
            </a:r>
            <a:r>
              <a:rPr lang="en-US" sz="1050" i="1" dirty="0"/>
              <a:t>ERS</a:t>
            </a:r>
            <a:r>
              <a:rPr lang="en-US" sz="1050" i="1" dirty="0"/>
              <a:t> 4000/5000, WLAN 8100, Identity Engines, Unified Management</a:t>
            </a:r>
          </a:p>
        </p:txBody>
      </p:sp>
      <p:pic>
        <p:nvPicPr>
          <p:cNvPr id="34" name="Picture 2"/>
          <p:cNvPicPr>
            <a:picLocks noChangeAspect="1" noChangeArrowheads="1"/>
          </p:cNvPicPr>
          <p:nvPr/>
        </p:nvPicPr>
        <p:blipFill>
          <a:blip r:embed="rId2" cstate="print"/>
          <a:srcRect/>
          <a:stretch>
            <a:fillRect/>
          </a:stretch>
        </p:blipFill>
        <p:spPr bwMode="auto">
          <a:xfrm>
            <a:off x="787217" y="1474655"/>
            <a:ext cx="1768078" cy="604002"/>
          </a:xfrm>
          <a:prstGeom prst="rect">
            <a:avLst/>
          </a:prstGeom>
          <a:noFill/>
          <a:ln w="9525">
            <a:solidFill>
              <a:schemeClr val="bg1">
                <a:lumMod val="95000"/>
              </a:schemeClr>
            </a:solidFill>
            <a:miter lim="800000"/>
            <a:headEnd/>
            <a:tailEnd/>
          </a:ln>
        </p:spPr>
      </p:pic>
      <p:sp>
        <p:nvSpPr>
          <p:cNvPr id="35" name="Rectangle 34"/>
          <p:cNvSpPr>
            <a:spLocks noChangeArrowheads="1"/>
          </p:cNvSpPr>
          <p:nvPr/>
        </p:nvSpPr>
        <p:spPr bwMode="auto">
          <a:xfrm>
            <a:off x="3284000" y="1274985"/>
            <a:ext cx="2510192" cy="4486235"/>
          </a:xfrm>
          <a:prstGeom prst="rect">
            <a:avLst/>
          </a:prstGeom>
          <a:solidFill>
            <a:schemeClr val="bg1">
              <a:lumMod val="95000"/>
            </a:schemeClr>
          </a:solidFill>
          <a:ln w="19050" cap="flat" cmpd="sng" algn="ctr">
            <a:solidFill>
              <a:schemeClr val="bg1">
                <a:lumMod val="8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lIns="91435" tIns="18287" rIns="18287" bIns="18287" anchor="t" anchorCtr="0"/>
          <a:lstStyle/>
          <a:p>
            <a:pPr marL="0" lvl="1">
              <a:spcAft>
                <a:spcPts val="1800"/>
              </a:spcAft>
            </a:pPr>
            <a:endParaRPr lang="en-US" sz="1050" dirty="0"/>
          </a:p>
        </p:txBody>
      </p:sp>
      <p:sp>
        <p:nvSpPr>
          <p:cNvPr id="37" name="Right Arrow Callout 36"/>
          <p:cNvSpPr/>
          <p:nvPr/>
        </p:nvSpPr>
        <p:spPr>
          <a:xfrm rot="5400000" flipV="1">
            <a:off x="4362494" y="-55963"/>
            <a:ext cx="398009" cy="2524124"/>
          </a:xfrm>
          <a:prstGeom prst="rightArrowCallout">
            <a:avLst>
              <a:gd name="adj1" fmla="val 76832"/>
              <a:gd name="adj2" fmla="val 60992"/>
              <a:gd name="adj3" fmla="val 27540"/>
              <a:gd name="adj4" fmla="val 72460"/>
            </a:avLst>
          </a:prstGeom>
          <a:gradFill flip="none" rotWithShape="1">
            <a:gsLst>
              <a:gs pos="0">
                <a:srgbClr val="880000"/>
              </a:gs>
              <a:gs pos="100000">
                <a:srgbClr val="CC0000">
                  <a:shade val="100000"/>
                  <a:satMod val="115000"/>
                </a:srgbClr>
              </a:gs>
            </a:gsLst>
            <a:lin ang="0" scaled="1"/>
            <a:tileRect/>
          </a:gra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91435" tIns="18287" rIns="18287" bIns="18287" anchor="ctr" anchorCtr="0"/>
          <a:lstStyle/>
          <a:p>
            <a:pPr algn="ctr" fontAlgn="base">
              <a:spcBef>
                <a:spcPct val="0"/>
              </a:spcBef>
              <a:buClr>
                <a:srgbClr val="323232">
                  <a:lumMod val="90000"/>
                  <a:lumOff val="10000"/>
                </a:srgbClr>
              </a:buClr>
            </a:pPr>
            <a:endParaRPr lang="en-US" sz="4400" b="1" kern="0" dirty="0">
              <a:solidFill>
                <a:sysClr val="window" lastClr="FFFFFF"/>
              </a:solidFill>
            </a:endParaRPr>
          </a:p>
        </p:txBody>
      </p:sp>
      <p:sp>
        <p:nvSpPr>
          <p:cNvPr id="38" name="Rectangle 37"/>
          <p:cNvSpPr>
            <a:spLocks noChangeArrowheads="1"/>
          </p:cNvSpPr>
          <p:nvPr/>
        </p:nvSpPr>
        <p:spPr bwMode="auto">
          <a:xfrm>
            <a:off x="3284000" y="5608820"/>
            <a:ext cx="2510192" cy="147705"/>
          </a:xfrm>
          <a:prstGeom prst="rect">
            <a:avLst/>
          </a:prstGeom>
          <a:gradFill flip="none" rotWithShape="1">
            <a:gsLst>
              <a:gs pos="0">
                <a:srgbClr val="880000"/>
              </a:gs>
              <a:gs pos="100000">
                <a:srgbClr val="CC0000">
                  <a:shade val="100000"/>
                  <a:satMod val="115000"/>
                </a:srgbClr>
              </a:gs>
            </a:gsLst>
            <a:lin ang="0" scaled="1"/>
            <a:tileRect/>
          </a:gra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91435" tIns="18287" rIns="18287" bIns="18287" anchor="ctr" anchorCtr="0"/>
          <a:lstStyle/>
          <a:p>
            <a:pPr algn="ctr" fontAlgn="base">
              <a:spcBef>
                <a:spcPct val="0"/>
              </a:spcBef>
              <a:buClr>
                <a:srgbClr val="323232">
                  <a:lumMod val="90000"/>
                  <a:lumOff val="10000"/>
                </a:srgbClr>
              </a:buClr>
            </a:pPr>
            <a:endParaRPr lang="en-US" sz="4400" b="1" kern="0" dirty="0">
              <a:solidFill>
                <a:sysClr val="window" lastClr="FFFFFF"/>
              </a:solidFill>
            </a:endParaRPr>
          </a:p>
        </p:txBody>
      </p:sp>
      <p:sp>
        <p:nvSpPr>
          <p:cNvPr id="39" name="Rectangle 38"/>
          <p:cNvSpPr>
            <a:spLocks noChangeArrowheads="1"/>
          </p:cNvSpPr>
          <p:nvPr/>
        </p:nvSpPr>
        <p:spPr bwMode="auto">
          <a:xfrm>
            <a:off x="3358966" y="1917922"/>
            <a:ext cx="2357438" cy="3857625"/>
          </a:xfrm>
          <a:prstGeom prst="rect">
            <a:avLst/>
          </a:prstGeom>
          <a:noFill/>
          <a:ln w="19050" cap="flat" cmpd="sng" algn="ctr">
            <a:noFill/>
            <a:prstDash val="solid"/>
            <a:round/>
            <a:headEnd type="none" w="med" len="med"/>
            <a:tailEnd type="none" w="med" len="med"/>
          </a:ln>
          <a:effectLst/>
        </p:spPr>
        <p:txBody>
          <a:bodyPr lIns="9144" tIns="18287" rIns="9144" bIns="18287" anchor="t" anchorCtr="0"/>
          <a:lstStyle/>
          <a:p>
            <a:endParaRPr lang="en-US" sz="1050" i="1" dirty="0"/>
          </a:p>
          <a:p>
            <a:r>
              <a:rPr lang="en-US" sz="1050" dirty="0">
                <a:solidFill>
                  <a:srgbClr val="323232"/>
                </a:solidFill>
                <a:hlinkClick r:id="rId3"/>
              </a:rPr>
              <a:t>Press Release ,December 2012</a:t>
            </a:r>
            <a:endParaRPr lang="en-US" sz="1050" i="1" dirty="0"/>
          </a:p>
          <a:p>
            <a:endParaRPr lang="en-US" sz="1050" i="1" dirty="0"/>
          </a:p>
          <a:p>
            <a:r>
              <a:rPr lang="en-US" sz="1200" dirty="0"/>
              <a:t>“We were </a:t>
            </a:r>
            <a:r>
              <a:rPr lang="en-US" sz="1200" b="1" i="1" dirty="0">
                <a:solidFill>
                  <a:srgbClr val="CC0000"/>
                </a:solidFill>
              </a:rPr>
              <a:t>careful to invest in highly reliable, proven technology that will save us time and money and open up new possibilities</a:t>
            </a:r>
            <a:r>
              <a:rPr lang="en-US" sz="1200" dirty="0"/>
              <a:t> for how we deliver services to our citizens.  The Avaya team has gone above and beyond my expectations, and I am fully confident we have the best partner for the job.”</a:t>
            </a:r>
            <a:r>
              <a:rPr lang="en-US" sz="1200" b="1" dirty="0"/>
              <a:t> </a:t>
            </a:r>
            <a:endParaRPr lang="en-US" sz="1200" dirty="0"/>
          </a:p>
          <a:p>
            <a:endParaRPr lang="en-US" sz="1050" i="1" dirty="0"/>
          </a:p>
          <a:p>
            <a:r>
              <a:rPr lang="en-US" sz="1050" b="1" i="1" dirty="0"/>
              <a:t>Laurie </a:t>
            </a:r>
            <a:r>
              <a:rPr lang="en-US" sz="1050" b="1" i="1" dirty="0" err="1"/>
              <a:t>Gagner</a:t>
            </a:r>
            <a:r>
              <a:rPr lang="en-US" sz="1050" b="1" i="1" dirty="0"/>
              <a:t>, </a:t>
            </a:r>
            <a:r>
              <a:rPr lang="en-US" sz="1050" i="1" dirty="0"/>
              <a:t>Network Manager, City of Boynton Beach</a:t>
            </a:r>
          </a:p>
          <a:p>
            <a:endParaRPr lang="en-US" sz="1050" i="1" dirty="0"/>
          </a:p>
          <a:p>
            <a:r>
              <a:rPr lang="en-US" sz="1050" b="1" i="1" dirty="0"/>
              <a:t>Avaya </a:t>
            </a:r>
            <a:r>
              <a:rPr lang="en-US" sz="1050" b="1" i="1" dirty="0"/>
              <a:t>Solution </a:t>
            </a:r>
          </a:p>
          <a:p>
            <a:r>
              <a:rPr lang="en-US" sz="1050" i="1" dirty="0"/>
              <a:t>IP Office, IP Phones, </a:t>
            </a:r>
            <a:r>
              <a:rPr lang="en-US" sz="1050" i="1" dirty="0"/>
              <a:t>ERS</a:t>
            </a:r>
            <a:r>
              <a:rPr lang="en-US" sz="1050" i="1" dirty="0"/>
              <a:t> 4000/5000, WLAN 8100, Identity Engines, Unified Management</a:t>
            </a:r>
          </a:p>
          <a:p>
            <a:endParaRPr lang="en-US" sz="1050" i="1" dirty="0"/>
          </a:p>
        </p:txBody>
      </p:sp>
      <p:sp>
        <p:nvSpPr>
          <p:cNvPr id="41" name="Rectangle 40"/>
          <p:cNvSpPr>
            <a:spLocks noChangeArrowheads="1"/>
          </p:cNvSpPr>
          <p:nvPr/>
        </p:nvSpPr>
        <p:spPr bwMode="auto">
          <a:xfrm>
            <a:off x="6177219" y="1260737"/>
            <a:ext cx="2510192" cy="4500483"/>
          </a:xfrm>
          <a:prstGeom prst="rect">
            <a:avLst/>
          </a:prstGeom>
          <a:solidFill>
            <a:schemeClr val="bg1">
              <a:lumMod val="95000"/>
            </a:schemeClr>
          </a:solidFill>
          <a:ln w="19050" cap="flat" cmpd="sng" algn="ctr">
            <a:solidFill>
              <a:schemeClr val="bg1">
                <a:lumMod val="8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lIns="91435" tIns="18287" rIns="18287" bIns="18287" anchor="t" anchorCtr="0"/>
          <a:lstStyle/>
          <a:p>
            <a:pPr marL="0" lvl="1">
              <a:spcAft>
                <a:spcPts val="1800"/>
              </a:spcAft>
            </a:pPr>
            <a:endParaRPr lang="en-US" sz="1050" dirty="0"/>
          </a:p>
        </p:txBody>
      </p:sp>
      <p:sp>
        <p:nvSpPr>
          <p:cNvPr id="42" name="Right Arrow Callout 41"/>
          <p:cNvSpPr/>
          <p:nvPr/>
        </p:nvSpPr>
        <p:spPr>
          <a:xfrm rot="5400000" flipV="1">
            <a:off x="7255713" y="-70211"/>
            <a:ext cx="398009" cy="2524124"/>
          </a:xfrm>
          <a:prstGeom prst="rightArrowCallout">
            <a:avLst>
              <a:gd name="adj1" fmla="val 76832"/>
              <a:gd name="adj2" fmla="val 60992"/>
              <a:gd name="adj3" fmla="val 27540"/>
              <a:gd name="adj4" fmla="val 72460"/>
            </a:avLst>
          </a:prstGeom>
          <a:gradFill flip="none" rotWithShape="1">
            <a:gsLst>
              <a:gs pos="0">
                <a:srgbClr val="880000"/>
              </a:gs>
              <a:gs pos="100000">
                <a:srgbClr val="CC0000">
                  <a:shade val="100000"/>
                  <a:satMod val="115000"/>
                </a:srgbClr>
              </a:gs>
            </a:gsLst>
            <a:lin ang="0" scaled="1"/>
            <a:tileRect/>
          </a:gra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91435" tIns="18287" rIns="18287" bIns="18287" anchor="ctr" anchorCtr="0"/>
          <a:lstStyle/>
          <a:p>
            <a:pPr algn="ctr" fontAlgn="base">
              <a:spcBef>
                <a:spcPct val="0"/>
              </a:spcBef>
              <a:buClr>
                <a:srgbClr val="323232">
                  <a:lumMod val="90000"/>
                  <a:lumOff val="10000"/>
                </a:srgbClr>
              </a:buClr>
            </a:pPr>
            <a:endParaRPr lang="en-US" sz="4400" b="1" kern="0" dirty="0">
              <a:solidFill>
                <a:sysClr val="window" lastClr="FFFFFF"/>
              </a:solidFill>
            </a:endParaRPr>
          </a:p>
        </p:txBody>
      </p:sp>
      <p:sp>
        <p:nvSpPr>
          <p:cNvPr id="43" name="Rectangle 42"/>
          <p:cNvSpPr>
            <a:spLocks noChangeArrowheads="1"/>
          </p:cNvSpPr>
          <p:nvPr/>
        </p:nvSpPr>
        <p:spPr bwMode="auto">
          <a:xfrm>
            <a:off x="6177219" y="5599415"/>
            <a:ext cx="2510192" cy="161805"/>
          </a:xfrm>
          <a:prstGeom prst="rect">
            <a:avLst/>
          </a:prstGeom>
          <a:gradFill flip="none" rotWithShape="1">
            <a:gsLst>
              <a:gs pos="0">
                <a:srgbClr val="880000"/>
              </a:gs>
              <a:gs pos="100000">
                <a:srgbClr val="CC0000">
                  <a:shade val="100000"/>
                  <a:satMod val="115000"/>
                </a:srgbClr>
              </a:gs>
            </a:gsLst>
            <a:lin ang="0" scaled="1"/>
            <a:tileRect/>
          </a:gra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91435" tIns="18287" rIns="18287" bIns="18287" anchor="ctr" anchorCtr="0"/>
          <a:lstStyle/>
          <a:p>
            <a:pPr algn="ctr" fontAlgn="base">
              <a:spcBef>
                <a:spcPct val="0"/>
              </a:spcBef>
              <a:buClr>
                <a:srgbClr val="323232">
                  <a:lumMod val="90000"/>
                  <a:lumOff val="10000"/>
                </a:srgbClr>
              </a:buClr>
            </a:pPr>
            <a:endParaRPr lang="en-US" sz="4400" b="1" kern="0" dirty="0">
              <a:solidFill>
                <a:sysClr val="window" lastClr="FFFFFF"/>
              </a:solidFill>
            </a:endParaRPr>
          </a:p>
        </p:txBody>
      </p:sp>
      <p:sp>
        <p:nvSpPr>
          <p:cNvPr id="44" name="Rectangle 43"/>
          <p:cNvSpPr>
            <a:spLocks noChangeArrowheads="1"/>
          </p:cNvSpPr>
          <p:nvPr/>
        </p:nvSpPr>
        <p:spPr bwMode="auto">
          <a:xfrm>
            <a:off x="6305764" y="2256020"/>
            <a:ext cx="2295880" cy="3536156"/>
          </a:xfrm>
          <a:prstGeom prst="rect">
            <a:avLst/>
          </a:prstGeom>
          <a:noFill/>
          <a:ln w="19050" cap="flat" cmpd="sng" algn="ctr">
            <a:noFill/>
            <a:prstDash val="solid"/>
            <a:round/>
            <a:headEnd type="none" w="med" len="med"/>
            <a:tailEnd type="none" w="med" len="med"/>
          </a:ln>
          <a:effectLst/>
        </p:spPr>
        <p:txBody>
          <a:bodyPr lIns="9144" tIns="18287" rIns="9144" bIns="18287" anchor="t" anchorCtr="0"/>
          <a:lstStyle/>
          <a:p>
            <a:r>
              <a:rPr lang="en-US" sz="1200" i="1" dirty="0"/>
              <a:t> </a:t>
            </a:r>
            <a:r>
              <a:rPr lang="en-US" sz="1200" dirty="0"/>
              <a:t>“</a:t>
            </a:r>
            <a:r>
              <a:rPr lang="en-US" sz="1200" b="1" i="1" dirty="0">
                <a:solidFill>
                  <a:srgbClr val="CC0000"/>
                </a:solidFill>
              </a:rPr>
              <a:t>One of the deciding factors in our decision was the synergy between Avaya’s networking portfolio and Avaya IP Office</a:t>
            </a:r>
            <a:r>
              <a:rPr lang="en-US" sz="1200" dirty="0"/>
              <a:t>.  We now have a scalable solution that delivers the security, reliability and ease of administration we need, with modern unified communications capabilities that are improving our productivity. Ultimately we’re able to do more with less people and at a lower annual cost.”  </a:t>
            </a:r>
          </a:p>
          <a:p>
            <a:endParaRPr lang="en-US" sz="1050" i="1" dirty="0"/>
          </a:p>
          <a:p>
            <a:r>
              <a:rPr lang="en-US" sz="1050" b="1" i="1" dirty="0" err="1"/>
              <a:t>Snehal</a:t>
            </a:r>
            <a:r>
              <a:rPr lang="en-US" sz="1050" b="1" i="1" dirty="0"/>
              <a:t> Patel</a:t>
            </a:r>
            <a:r>
              <a:rPr lang="en-US" sz="1050" i="1" dirty="0"/>
              <a:t>, Technology Director, City of Taylor </a:t>
            </a:r>
          </a:p>
          <a:p>
            <a:endParaRPr lang="en-US" sz="1050" b="1" i="1" dirty="0"/>
          </a:p>
          <a:p>
            <a:r>
              <a:rPr lang="en-US" sz="1050" b="1" i="1" dirty="0"/>
              <a:t>Avaya </a:t>
            </a:r>
            <a:r>
              <a:rPr lang="en-US" sz="1050" b="1" i="1" dirty="0"/>
              <a:t>Solution </a:t>
            </a:r>
          </a:p>
          <a:p>
            <a:r>
              <a:rPr lang="en-US" sz="1050" i="1" dirty="0"/>
              <a:t>IP Office, </a:t>
            </a:r>
            <a:r>
              <a:rPr lang="en-US" sz="1050" i="1" dirty="0"/>
              <a:t>ERS</a:t>
            </a:r>
            <a:r>
              <a:rPr lang="en-US" sz="1050" i="1" dirty="0"/>
              <a:t> 3000/4000/5000, WLAN 8100, </a:t>
            </a:r>
          </a:p>
        </p:txBody>
      </p:sp>
      <p:sp>
        <p:nvSpPr>
          <p:cNvPr id="46" name="Rectangle 45"/>
          <p:cNvSpPr/>
          <p:nvPr/>
        </p:nvSpPr>
        <p:spPr>
          <a:xfrm>
            <a:off x="412170" y="2132235"/>
            <a:ext cx="2553891" cy="203419"/>
          </a:xfrm>
          <a:prstGeom prst="rect">
            <a:avLst/>
          </a:prstGeom>
        </p:spPr>
        <p:txBody>
          <a:bodyPr wrap="square" lIns="64291" tIns="32146" rIns="64291" bIns="32146">
            <a:spAutoFit/>
          </a:bodyPr>
          <a:lstStyle/>
          <a:p>
            <a:r>
              <a:rPr lang="en-US" sz="900" kern="0" dirty="0">
                <a:solidFill>
                  <a:srgbClr val="323232"/>
                </a:solidFill>
                <a:latin typeface="Arial"/>
                <a:ea typeface="+mj-ea"/>
                <a:cs typeface="+mj-cs"/>
                <a:hlinkClick r:id="rId4"/>
              </a:rPr>
              <a:t>Press Release ,November 2012</a:t>
            </a:r>
            <a:endParaRPr lang="en-US" sz="2000" dirty="0"/>
          </a:p>
        </p:txBody>
      </p:sp>
      <p:pic>
        <p:nvPicPr>
          <p:cNvPr id="48" name="Picture 2"/>
          <p:cNvPicPr>
            <a:picLocks noChangeAspect="1" noChangeArrowheads="1"/>
          </p:cNvPicPr>
          <p:nvPr/>
        </p:nvPicPr>
        <p:blipFill>
          <a:blip r:embed="rId5" cstate="print"/>
          <a:srcRect/>
          <a:stretch>
            <a:fillRect/>
          </a:stretch>
        </p:blipFill>
        <p:spPr bwMode="auto">
          <a:xfrm>
            <a:off x="4162638" y="1435719"/>
            <a:ext cx="803672" cy="599565"/>
          </a:xfrm>
          <a:prstGeom prst="rect">
            <a:avLst/>
          </a:prstGeom>
          <a:noFill/>
          <a:ln w="9525">
            <a:noFill/>
            <a:miter lim="800000"/>
            <a:headEnd/>
            <a:tailEnd/>
          </a:ln>
        </p:spPr>
      </p:pic>
      <p:pic>
        <p:nvPicPr>
          <p:cNvPr id="49" name="Picture 2"/>
          <p:cNvPicPr>
            <a:picLocks noChangeAspect="1" noChangeArrowheads="1"/>
          </p:cNvPicPr>
          <p:nvPr/>
        </p:nvPicPr>
        <p:blipFill>
          <a:blip r:embed="rId6" cstate="print"/>
          <a:srcRect/>
          <a:stretch>
            <a:fillRect/>
          </a:stretch>
        </p:blipFill>
        <p:spPr bwMode="auto">
          <a:xfrm>
            <a:off x="6948701" y="1435719"/>
            <a:ext cx="964406" cy="555094"/>
          </a:xfrm>
          <a:prstGeom prst="rect">
            <a:avLst/>
          </a:prstGeom>
          <a:noFill/>
          <a:ln w="9525">
            <a:noFill/>
            <a:miter lim="800000"/>
            <a:headEnd/>
            <a:tailEnd/>
          </a:ln>
        </p:spPr>
      </p:pic>
      <p:sp>
        <p:nvSpPr>
          <p:cNvPr id="50" name="TextBox 49"/>
          <p:cNvSpPr txBox="1"/>
          <p:nvPr/>
        </p:nvSpPr>
        <p:spPr>
          <a:xfrm>
            <a:off x="412170" y="1007094"/>
            <a:ext cx="2678906" cy="214313"/>
          </a:xfrm>
          <a:prstGeom prst="rect">
            <a:avLst/>
          </a:prstGeom>
          <a:noFill/>
        </p:spPr>
        <p:txBody>
          <a:bodyPr wrap="none" lIns="64291" tIns="32146" rIns="64291" bIns="32146" rtlCol="0">
            <a:noAutofit/>
          </a:bodyPr>
          <a:lstStyle/>
          <a:p>
            <a:pPr>
              <a:lnSpc>
                <a:spcPct val="90000"/>
              </a:lnSpc>
            </a:pPr>
            <a:r>
              <a:rPr lang="en-US" sz="1400" b="1" dirty="0" err="1">
                <a:solidFill>
                  <a:schemeClr val="bg1"/>
                </a:solidFill>
              </a:rPr>
              <a:t>Rothesay</a:t>
            </a:r>
            <a:r>
              <a:rPr lang="en-US" sz="1400" b="1" dirty="0">
                <a:solidFill>
                  <a:schemeClr val="bg1"/>
                </a:solidFill>
              </a:rPr>
              <a:t> </a:t>
            </a:r>
            <a:r>
              <a:rPr lang="en-US" sz="1400" b="1" dirty="0" err="1">
                <a:solidFill>
                  <a:schemeClr val="bg1"/>
                </a:solidFill>
              </a:rPr>
              <a:t>Netherwood</a:t>
            </a:r>
            <a:r>
              <a:rPr lang="en-US" sz="1400" b="1" dirty="0">
                <a:solidFill>
                  <a:schemeClr val="bg1"/>
                </a:solidFill>
              </a:rPr>
              <a:t> School</a:t>
            </a:r>
          </a:p>
        </p:txBody>
      </p:sp>
      <p:sp>
        <p:nvSpPr>
          <p:cNvPr id="51" name="TextBox 50"/>
          <p:cNvSpPr txBox="1"/>
          <p:nvPr/>
        </p:nvSpPr>
        <p:spPr>
          <a:xfrm>
            <a:off x="3310150" y="1007094"/>
            <a:ext cx="2459831" cy="214313"/>
          </a:xfrm>
          <a:prstGeom prst="rect">
            <a:avLst/>
          </a:prstGeom>
          <a:noFill/>
        </p:spPr>
        <p:txBody>
          <a:bodyPr wrap="none" lIns="64291" tIns="32146" rIns="64291" bIns="32146" rtlCol="0">
            <a:noAutofit/>
          </a:bodyPr>
          <a:lstStyle/>
          <a:p>
            <a:pPr>
              <a:lnSpc>
                <a:spcPct val="90000"/>
              </a:lnSpc>
            </a:pPr>
            <a:r>
              <a:rPr lang="en-US" sz="1400" b="1" dirty="0">
                <a:solidFill>
                  <a:schemeClr val="bg1"/>
                </a:solidFill>
              </a:rPr>
              <a:t>City of Boynton Beach</a:t>
            </a:r>
          </a:p>
        </p:txBody>
      </p:sp>
      <p:sp>
        <p:nvSpPr>
          <p:cNvPr id="52" name="TextBox 51"/>
          <p:cNvSpPr txBox="1"/>
          <p:nvPr/>
        </p:nvSpPr>
        <p:spPr>
          <a:xfrm>
            <a:off x="6205751" y="1007094"/>
            <a:ext cx="2511028" cy="214313"/>
          </a:xfrm>
          <a:prstGeom prst="rect">
            <a:avLst/>
          </a:prstGeom>
          <a:noFill/>
        </p:spPr>
        <p:txBody>
          <a:bodyPr wrap="none" lIns="64291" tIns="32146" rIns="64291" bIns="32146" rtlCol="0">
            <a:noAutofit/>
          </a:bodyPr>
          <a:lstStyle/>
          <a:p>
            <a:pPr>
              <a:lnSpc>
                <a:spcPct val="90000"/>
              </a:lnSpc>
            </a:pPr>
            <a:r>
              <a:rPr lang="en-US" sz="1400" b="1" dirty="0">
                <a:solidFill>
                  <a:schemeClr val="bg1"/>
                </a:solidFill>
              </a:rPr>
              <a:t>City of Taylor, Michigan</a:t>
            </a:r>
          </a:p>
        </p:txBody>
      </p:sp>
      <p:sp>
        <p:nvSpPr>
          <p:cNvPr id="54" name="Rectangle 53"/>
          <p:cNvSpPr/>
          <p:nvPr/>
        </p:nvSpPr>
        <p:spPr>
          <a:xfrm>
            <a:off x="6680811" y="2025079"/>
            <a:ext cx="1643072" cy="203419"/>
          </a:xfrm>
          <a:prstGeom prst="rect">
            <a:avLst/>
          </a:prstGeom>
        </p:spPr>
        <p:txBody>
          <a:bodyPr wrap="none" lIns="64291" tIns="32146" rIns="64291" bIns="32146">
            <a:spAutoFit/>
          </a:bodyPr>
          <a:lstStyle/>
          <a:p>
            <a:r>
              <a:rPr lang="en-US" sz="900" kern="0" dirty="0">
                <a:solidFill>
                  <a:srgbClr val="323232"/>
                </a:solidFill>
                <a:latin typeface="Arial"/>
                <a:ea typeface="+mj-ea"/>
                <a:cs typeface="+mj-cs"/>
                <a:hlinkClick r:id="rId7"/>
              </a:rPr>
              <a:t>Press Release ,January 2013</a:t>
            </a:r>
            <a:endParaRPr lang="en-US" sz="2000" dirty="0"/>
          </a:p>
        </p:txBody>
      </p:sp>
      <p:sp>
        <p:nvSpPr>
          <p:cNvPr id="23"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a:pPr/>
              <a:t>17</a:t>
            </a:fld>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6"/>
          <p:cNvSpPr>
            <a:spLocks noGrp="1"/>
          </p:cNvSpPr>
          <p:nvPr>
            <p:ph type="sldNum" sz="quarter" idx="4"/>
          </p:nvPr>
        </p:nvSpPr>
        <p:spPr/>
        <p:txBody>
          <a:bodyPr/>
          <a:lstStyle>
            <a:lvl1pPr algn="ctr">
              <a:defRPr sz="1200">
                <a:solidFill>
                  <a:schemeClr val="bg1"/>
                </a:solidFill>
                <a:latin typeface="Gotham-Book"/>
                <a:cs typeface="Gotham-Book"/>
              </a:defRPr>
            </a:lvl1pPr>
          </a:lstStyle>
          <a:p>
            <a:fld id="{C0097DC6-52A4-2345-88DE-585089D5FC74}" type="slidenum">
              <a:rPr lang="en-US"/>
              <a:pPr/>
              <a:t>18</a:t>
            </a:fld>
            <a:endParaRPr lang="en-US" dirty="0"/>
          </a:p>
        </p:txBody>
      </p:sp>
      <p:sp>
        <p:nvSpPr>
          <p:cNvPr id="3" name="TextBox 2"/>
          <p:cNvSpPr txBox="1"/>
          <p:nvPr/>
        </p:nvSpPr>
        <p:spPr>
          <a:xfrm>
            <a:off x="5638800" y="4419600"/>
            <a:ext cx="283614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bg1"/>
                </a:solidFill>
                <a:latin typeface="Arial" pitchFamily="34" charset="0"/>
                <a:cs typeface="Arial" pitchFamily="34" charset="0"/>
              </a:rPr>
              <a:t>@</a:t>
            </a:r>
            <a:r>
              <a:rPr lang="en-US" sz="2800" dirty="0" err="1">
                <a:solidFill>
                  <a:schemeClr val="bg1"/>
                </a:solidFill>
                <a:latin typeface="Arial" pitchFamily="34" charset="0"/>
                <a:cs typeface="Arial" pitchFamily="34" charset="0"/>
              </a:rPr>
              <a:t>AlanKHase</a:t>
            </a:r>
            <a:endParaRPr lang="en-US" sz="2800" dirty="0">
              <a:solidFill>
                <a:schemeClr val="bg1"/>
              </a:solidFill>
              <a:latin typeface="Arial" pitchFamily="34" charset="0"/>
              <a:cs typeface="Arial" pitchFamily="34" charset="0"/>
            </a:endParaRPr>
          </a:p>
        </p:txBody>
      </p:sp>
    </p:spTree>
    <p:extLst>
      <p:ext uri="{BB962C8B-B14F-4D97-AF65-F5344CB8AC3E}">
        <p14:creationId xmlns="" xmlns:p14="http://schemas.microsoft.com/office/powerpoint/2010/main" val="145378439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Avaya on Avaya: </a:t>
            </a:r>
            <a:br>
              <a:rPr lang="en-US" dirty="0"/>
            </a:br>
            <a:r>
              <a:rPr lang="en-US" sz="3600" dirty="0"/>
              <a:t>Why Avaya UC/CC and Avaya Networking are Better Together</a:t>
            </a:r>
            <a:endParaRPr lang="en-US" sz="4400" dirty="0"/>
          </a:p>
        </p:txBody>
      </p:sp>
      <p:sp>
        <p:nvSpPr>
          <p:cNvPr id="4" name="Subtitle 3"/>
          <p:cNvSpPr>
            <a:spLocks noGrp="1"/>
          </p:cNvSpPr>
          <p:nvPr>
            <p:ph type="subTitle" idx="1"/>
          </p:nvPr>
        </p:nvSpPr>
        <p:spPr/>
        <p:txBody>
          <a:bodyPr/>
          <a:lstStyle/>
          <a:p>
            <a:r>
              <a:rPr lang="en-US" dirty="0"/>
              <a:t>Alan	Hase</a:t>
            </a:r>
          </a:p>
          <a:p>
            <a:r>
              <a:rPr lang="en-US" sz="2400" dirty="0"/>
              <a:t>Vice </a:t>
            </a:r>
            <a:r>
              <a:rPr lang="en-US" sz="2400" dirty="0"/>
              <a:t>President—PLM</a:t>
            </a:r>
          </a:p>
          <a:p>
            <a:r>
              <a:rPr lang="en-US" sz="2400" dirty="0"/>
              <a:t>Avaya</a:t>
            </a:r>
            <a:endParaRPr lang="en-US" sz="2400" dirty="0"/>
          </a:p>
        </p:txBody>
      </p:sp>
      <p:sp>
        <p:nvSpPr>
          <p:cNvPr id="5" name="TextBox 4"/>
          <p:cNvSpPr txBox="1"/>
          <p:nvPr/>
        </p:nvSpPr>
        <p:spPr>
          <a:xfrm>
            <a:off x="897660" y="5715000"/>
            <a:ext cx="342900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bg1"/>
                </a:solidFill>
                <a:latin typeface="Arial" pitchFamily="34" charset="0"/>
                <a:cs typeface="Arial" pitchFamily="34" charset="0"/>
              </a:rPr>
              <a:t>@</a:t>
            </a:r>
            <a:r>
              <a:rPr lang="en-US" sz="2800" dirty="0" err="1">
                <a:solidFill>
                  <a:schemeClr val="bg1"/>
                </a:solidFill>
                <a:latin typeface="Arial" pitchFamily="34" charset="0"/>
                <a:cs typeface="Arial" pitchFamily="34" charset="0"/>
              </a:rPr>
              <a:t>AlanKHase</a:t>
            </a:r>
            <a:endParaRPr lang="en-US" sz="2800"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7"/>
          <p:cNvGrpSpPr>
            <a:grpSpLocks/>
          </p:cNvGrpSpPr>
          <p:nvPr/>
        </p:nvGrpSpPr>
        <p:grpSpPr bwMode="auto">
          <a:xfrm>
            <a:off x="1950720" y="1143000"/>
            <a:ext cx="5252889" cy="5189264"/>
            <a:chOff x="1986455" y="1447800"/>
            <a:chExt cx="5253446" cy="5189662"/>
          </a:xfrm>
        </p:grpSpPr>
        <p:sp>
          <p:nvSpPr>
            <p:cNvPr id="29" name="Oval 28"/>
            <p:cNvSpPr/>
            <p:nvPr/>
          </p:nvSpPr>
          <p:spPr>
            <a:xfrm>
              <a:off x="2108505" y="1506066"/>
              <a:ext cx="5131396" cy="5131396"/>
            </a:xfrm>
            <a:prstGeom prst="ellipse">
              <a:avLst/>
            </a:prstGeom>
            <a:solidFill>
              <a:schemeClr val="bg2">
                <a:lumMod val="90000"/>
              </a:schemeClr>
            </a:solidFill>
            <a:ln w="12700">
              <a:noFill/>
              <a:miter lim="800000"/>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10625">
                <a:lnSpc>
                  <a:spcPct val="90000"/>
                </a:lnSpc>
                <a:defRPr/>
              </a:pPr>
              <a:endParaRPr lang="en-US" dirty="0">
                <a:solidFill>
                  <a:schemeClr val="tx2">
                    <a:lumMod val="75000"/>
                    <a:lumOff val="25000"/>
                  </a:schemeClr>
                </a:solidFill>
                <a:sym typeface="Helvetica Light" charset="0"/>
              </a:endParaRPr>
            </a:p>
          </p:txBody>
        </p:sp>
        <p:sp>
          <p:nvSpPr>
            <p:cNvPr id="30" name="Oval 87"/>
            <p:cNvSpPr>
              <a:spLocks noChangeArrowheads="1"/>
            </p:cNvSpPr>
            <p:nvPr/>
          </p:nvSpPr>
          <p:spPr bwMode="auto">
            <a:xfrm>
              <a:off x="1986455" y="1447800"/>
              <a:ext cx="5150070" cy="5079538"/>
            </a:xfrm>
            <a:prstGeom prst="ellipse">
              <a:avLst/>
            </a:prstGeom>
            <a:blipFill>
              <a:blip r:embed="rId3" cstate="print"/>
              <a:stretch>
                <a:fillRect/>
              </a:stretch>
            </a:blip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defTabSz="410625">
                <a:defRPr/>
              </a:pPr>
              <a:endParaRPr lang="de-DE" dirty="0">
                <a:latin typeface="Helvetica Light" charset="0"/>
                <a:ea typeface="ＭＳ Ｐゴシック" charset="0"/>
                <a:cs typeface="Helvetica Light" charset="0"/>
                <a:sym typeface="Helvetica Light" charset="0"/>
              </a:endParaRPr>
            </a:p>
          </p:txBody>
        </p:sp>
      </p:grpSp>
      <p:grpSp>
        <p:nvGrpSpPr>
          <p:cNvPr id="4" name="Group 35"/>
          <p:cNvGrpSpPr>
            <a:grpSpLocks/>
          </p:cNvGrpSpPr>
          <p:nvPr/>
        </p:nvGrpSpPr>
        <p:grpSpPr bwMode="auto">
          <a:xfrm>
            <a:off x="1957413" y="1144116"/>
            <a:ext cx="5197078" cy="5195962"/>
            <a:chOff x="3188148" y="3744300"/>
            <a:chExt cx="2892646" cy="2907428"/>
          </a:xfrm>
        </p:grpSpPr>
        <p:sp>
          <p:nvSpPr>
            <p:cNvPr id="37" name="Oval 36"/>
            <p:cNvSpPr/>
            <p:nvPr/>
          </p:nvSpPr>
          <p:spPr>
            <a:xfrm>
              <a:off x="3214903" y="3806775"/>
              <a:ext cx="2865891" cy="2844953"/>
            </a:xfrm>
            <a:prstGeom prst="ellipse">
              <a:avLst/>
            </a:prstGeom>
            <a:solidFill>
              <a:schemeClr val="bg2">
                <a:lumMod val="90000"/>
              </a:schemeClr>
            </a:solidFill>
            <a:ln w="12700">
              <a:noFill/>
              <a:miter lim="800000"/>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10625">
                <a:lnSpc>
                  <a:spcPct val="90000"/>
                </a:lnSpc>
                <a:defRPr/>
              </a:pPr>
              <a:endParaRPr lang="en-US" dirty="0">
                <a:solidFill>
                  <a:schemeClr val="tx2">
                    <a:lumMod val="75000"/>
                    <a:lumOff val="25000"/>
                  </a:schemeClr>
                </a:solidFill>
                <a:sym typeface="Helvetica Light" charset="0"/>
              </a:endParaRPr>
            </a:p>
          </p:txBody>
        </p:sp>
        <p:sp>
          <p:nvSpPr>
            <p:cNvPr id="38" name="Oval 87"/>
            <p:cNvSpPr>
              <a:spLocks noChangeArrowheads="1"/>
            </p:cNvSpPr>
            <p:nvPr/>
          </p:nvSpPr>
          <p:spPr bwMode="auto">
            <a:xfrm>
              <a:off x="3188148" y="3744300"/>
              <a:ext cx="2865891" cy="2844953"/>
            </a:xfrm>
            <a:prstGeom prst="ellipse">
              <a:avLst/>
            </a:prstGeom>
            <a:blipFill>
              <a:blip r:embed="rId4" cstate="print"/>
              <a:stretch>
                <a:fillRect/>
              </a:stretch>
            </a:blip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defTabSz="410625">
                <a:defRPr/>
              </a:pPr>
              <a:endParaRPr lang="de-DE" dirty="0">
                <a:latin typeface="Helvetica Light" charset="0"/>
                <a:ea typeface="ＭＳ Ｐゴシック" charset="0"/>
                <a:cs typeface="Helvetica Light" charset="0"/>
                <a:sym typeface="Helvetica Light" charset="0"/>
              </a:endParaRPr>
            </a:p>
          </p:txBody>
        </p:sp>
      </p:grpSp>
      <p:sp>
        <p:nvSpPr>
          <p:cNvPr id="2" name="Title 1"/>
          <p:cNvSpPr>
            <a:spLocks noGrp="1"/>
          </p:cNvSpPr>
          <p:nvPr>
            <p:ph type="title"/>
          </p:nvPr>
        </p:nvSpPr>
        <p:spPr>
          <a:xfrm>
            <a:off x="533400" y="76200"/>
            <a:ext cx="6400800" cy="762000"/>
          </a:xfrm>
        </p:spPr>
        <p:txBody>
          <a:bodyPr>
            <a:normAutofit fontScale="90000"/>
          </a:bodyPr>
          <a:lstStyle/>
          <a:p>
            <a:r>
              <a:rPr lang="en-US" dirty="0"/>
              <a:t>Legacy View of Enterprise </a:t>
            </a:r>
            <a:br>
              <a:rPr lang="en-US" dirty="0"/>
            </a:br>
            <a:r>
              <a:rPr lang="en-US" dirty="0"/>
              <a:t>Networking</a:t>
            </a:r>
            <a:endParaRPr lang="en-US" dirty="0"/>
          </a:p>
        </p:txBody>
      </p:sp>
      <p:sp>
        <p:nvSpPr>
          <p:cNvPr id="12" name="Title 1"/>
          <p:cNvSpPr txBox="1">
            <a:spLocks/>
          </p:cNvSpPr>
          <p:nvPr/>
        </p:nvSpPr>
        <p:spPr>
          <a:xfrm>
            <a:off x="-5035972" y="60960"/>
            <a:ext cx="6559972" cy="838274"/>
          </a:xfrm>
          <a:prstGeom prst="rect">
            <a:avLst/>
          </a:prstGeom>
        </p:spPr>
        <p:txBody>
          <a:bodyPr lIns="91416" tIns="45709" rIns="91416" bIns="45709" anchor="ctr"/>
          <a:lstStyle/>
          <a:p>
            <a:pPr defTabSz="913957">
              <a:lnSpc>
                <a:spcPct val="90000"/>
              </a:lnSpc>
            </a:pPr>
            <a:r>
              <a:rPr lang="en-US" sz="2500" dirty="0">
                <a:solidFill>
                  <a:schemeClr val="bg1"/>
                </a:solidFill>
                <a:latin typeface="Arial" pitchFamily="34" charset="0"/>
              </a:rPr>
              <a:t>Avaya</a:t>
            </a:r>
            <a:r>
              <a:rPr lang="en-US" altLang="en-US" sz="2500" dirty="0">
                <a:solidFill>
                  <a:schemeClr val="bg1"/>
                </a:solidFill>
                <a:latin typeface="Arial" pitchFamily="34" charset="0"/>
              </a:rPr>
              <a:t>’</a:t>
            </a:r>
            <a:r>
              <a:rPr lang="en-US" sz="2500" dirty="0">
                <a:solidFill>
                  <a:schemeClr val="bg1"/>
                </a:solidFill>
                <a:latin typeface="Arial" pitchFamily="34" charset="0"/>
              </a:rPr>
              <a:t>s View of </a:t>
            </a:r>
            <a:r>
              <a:rPr lang="en-US" sz="2500" dirty="0">
                <a:solidFill>
                  <a:schemeClr val="bg1"/>
                </a:solidFill>
                <a:latin typeface="Arial" pitchFamily="34" charset="0"/>
              </a:rPr>
              <a:t>Enterprise </a:t>
            </a:r>
            <a:br>
              <a:rPr lang="en-US" sz="2500" dirty="0">
                <a:solidFill>
                  <a:schemeClr val="bg1"/>
                </a:solidFill>
                <a:latin typeface="Arial" pitchFamily="34" charset="0"/>
              </a:rPr>
            </a:br>
            <a:r>
              <a:rPr lang="en-US" sz="2500" dirty="0">
                <a:solidFill>
                  <a:schemeClr val="bg1"/>
                </a:solidFill>
                <a:latin typeface="Arial" pitchFamily="34" charset="0"/>
              </a:rPr>
              <a:t>Networking</a:t>
            </a:r>
            <a:endParaRPr lang="en-US" sz="2500" dirty="0">
              <a:solidFill>
                <a:schemeClr val="bg1"/>
              </a:solidFill>
              <a:latin typeface="Arial" pitchFamily="34" charset="0"/>
            </a:endParaRPr>
          </a:p>
        </p:txBody>
      </p:sp>
      <p:sp>
        <p:nvSpPr>
          <p:cNvPr id="15" name="TextBox 14"/>
          <p:cNvSpPr txBox="1"/>
          <p:nvPr/>
        </p:nvSpPr>
        <p:spPr>
          <a:xfrm>
            <a:off x="2409032" y="2374180"/>
            <a:ext cx="2963918" cy="543237"/>
          </a:xfrm>
          <a:prstGeom prst="rect">
            <a:avLst/>
          </a:prstGeom>
          <a:noFill/>
        </p:spPr>
        <p:txBody>
          <a:bodyPr lIns="91416" tIns="45709" rIns="91416" bIns="45709">
            <a:scene3d>
              <a:camera prst="orthographicFront"/>
              <a:lightRig rig="threePt" dir="t"/>
            </a:scene3d>
            <a:sp3d extrusionH="57150">
              <a:bevelT h="25400" prst="softRound"/>
            </a:sp3d>
          </a:bodyPr>
          <a:lstStyle/>
          <a:p>
            <a:pPr defTabSz="410625">
              <a:lnSpc>
                <a:spcPct val="90000"/>
              </a:lnSpc>
              <a:defRPr/>
            </a:pPr>
            <a:r>
              <a:rPr lang="en-US" sz="2800" b="1" dirty="0">
                <a:solidFill>
                  <a:srgbClr val="C00000"/>
                </a:solidFill>
                <a:effectLst>
                  <a:outerShdw blurRad="50800" dist="12700" dir="5400000" algn="t" rotWithShape="0">
                    <a:prstClr val="black">
                      <a:alpha val="40000"/>
                    </a:prstClr>
                  </a:outerShdw>
                </a:effectLst>
                <a:latin typeface="Helvetica Light" charset="0"/>
                <a:ea typeface="ＭＳ Ｐゴシック" charset="0"/>
                <a:cs typeface="Helvetica Light" charset="0"/>
                <a:sym typeface="Helvetica Light" charset="0"/>
              </a:rPr>
              <a:t>APPLICATIONS</a:t>
            </a:r>
          </a:p>
          <a:p>
            <a:pPr defTabSz="410625">
              <a:lnSpc>
                <a:spcPct val="90000"/>
              </a:lnSpc>
              <a:defRPr/>
            </a:pPr>
            <a:r>
              <a:rPr lang="en-US" sz="2800" b="1" dirty="0">
                <a:solidFill>
                  <a:srgbClr val="C00000"/>
                </a:solidFill>
                <a:effectLst>
                  <a:outerShdw blurRad="50800" dist="12700" dir="5400000" algn="t" rotWithShape="0">
                    <a:prstClr val="black">
                      <a:alpha val="40000"/>
                    </a:prstClr>
                  </a:outerShdw>
                </a:effectLst>
                <a:latin typeface="Helvetica Light" charset="0"/>
                <a:ea typeface="ＭＳ Ｐゴシック" charset="0"/>
                <a:cs typeface="Helvetica Light" charset="0"/>
                <a:sym typeface="Helvetica Light" charset="0"/>
              </a:rPr>
              <a:t>&amp;</a:t>
            </a:r>
          </a:p>
          <a:p>
            <a:pPr defTabSz="410625">
              <a:lnSpc>
                <a:spcPct val="90000"/>
              </a:lnSpc>
              <a:defRPr/>
            </a:pPr>
            <a:r>
              <a:rPr lang="en-US" sz="2800" b="1" dirty="0">
                <a:solidFill>
                  <a:srgbClr val="C00000"/>
                </a:solidFill>
                <a:effectLst>
                  <a:outerShdw blurRad="50800" dist="12700" dir="5400000" algn="t" rotWithShape="0">
                    <a:prstClr val="black">
                      <a:alpha val="40000"/>
                    </a:prstClr>
                  </a:outerShdw>
                </a:effectLst>
                <a:latin typeface="Helvetica Light" charset="0"/>
                <a:ea typeface="ＭＳ Ｐゴシック" charset="0"/>
                <a:cs typeface="Helvetica Light" charset="0"/>
                <a:sym typeface="Helvetica Light" charset="0"/>
              </a:rPr>
              <a:t>USERS</a:t>
            </a:r>
          </a:p>
        </p:txBody>
      </p:sp>
      <p:grpSp>
        <p:nvGrpSpPr>
          <p:cNvPr id="5" name="Group 31"/>
          <p:cNvGrpSpPr>
            <a:grpSpLocks/>
          </p:cNvGrpSpPr>
          <p:nvPr/>
        </p:nvGrpSpPr>
        <p:grpSpPr bwMode="auto">
          <a:xfrm>
            <a:off x="3263381" y="3695778"/>
            <a:ext cx="2601888" cy="2584029"/>
            <a:chOff x="3163617" y="3677311"/>
            <a:chExt cx="2926976" cy="2906355"/>
          </a:xfrm>
        </p:grpSpPr>
        <p:sp>
          <p:nvSpPr>
            <p:cNvPr id="33" name="Oval 32"/>
            <p:cNvSpPr/>
            <p:nvPr/>
          </p:nvSpPr>
          <p:spPr>
            <a:xfrm>
              <a:off x="3184238" y="3677311"/>
              <a:ext cx="2906355" cy="2906355"/>
            </a:xfrm>
            <a:prstGeom prst="ellipse">
              <a:avLst/>
            </a:prstGeom>
            <a:solidFill>
              <a:schemeClr val="bg2">
                <a:lumMod val="90000"/>
              </a:schemeClr>
            </a:solidFill>
            <a:ln w="12700">
              <a:noFill/>
              <a:miter lim="800000"/>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10625">
                <a:lnSpc>
                  <a:spcPct val="90000"/>
                </a:lnSpc>
                <a:defRPr/>
              </a:pPr>
              <a:endParaRPr lang="en-US" dirty="0">
                <a:solidFill>
                  <a:schemeClr val="tx2">
                    <a:lumMod val="75000"/>
                    <a:lumOff val="25000"/>
                  </a:schemeClr>
                </a:solidFill>
                <a:sym typeface="Helvetica Light" charset="0"/>
              </a:endParaRPr>
            </a:p>
          </p:txBody>
        </p:sp>
        <p:sp>
          <p:nvSpPr>
            <p:cNvPr id="34" name="Oval 87"/>
            <p:cNvSpPr>
              <a:spLocks noChangeArrowheads="1"/>
            </p:cNvSpPr>
            <p:nvPr/>
          </p:nvSpPr>
          <p:spPr bwMode="auto">
            <a:xfrm>
              <a:off x="3163617" y="3744300"/>
              <a:ext cx="2792394" cy="2743200"/>
            </a:xfrm>
            <a:prstGeom prst="ellipse">
              <a:avLst/>
            </a:prstGeom>
            <a:blipFill>
              <a:blip r:embed="rId4" cstate="print"/>
              <a:stretch>
                <a:fillRect/>
              </a:stretch>
            </a:blip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defTabSz="410625">
                <a:defRPr/>
              </a:pPr>
              <a:endParaRPr lang="de-DE" dirty="0">
                <a:latin typeface="Helvetica Light" charset="0"/>
                <a:ea typeface="ＭＳ Ｐゴシック" charset="0"/>
                <a:cs typeface="Helvetica Light" charset="0"/>
                <a:sym typeface="Helvetica Light" charset="0"/>
              </a:endParaRPr>
            </a:p>
          </p:txBody>
        </p:sp>
      </p:grpSp>
      <p:sp>
        <p:nvSpPr>
          <p:cNvPr id="31" name="TextBox 30"/>
          <p:cNvSpPr txBox="1"/>
          <p:nvPr/>
        </p:nvSpPr>
        <p:spPr>
          <a:xfrm>
            <a:off x="2249860" y="2356954"/>
            <a:ext cx="2194560" cy="543237"/>
          </a:xfrm>
          <a:prstGeom prst="rect">
            <a:avLst/>
          </a:prstGeom>
          <a:noFill/>
        </p:spPr>
        <p:txBody>
          <a:bodyPr lIns="91416" tIns="45709" rIns="91416" bIns="45709">
            <a:scene3d>
              <a:camera prst="orthographicFront"/>
              <a:lightRig rig="threePt" dir="t"/>
            </a:scene3d>
            <a:sp3d extrusionH="57150">
              <a:bevelT h="25400" prst="softRound"/>
            </a:sp3d>
          </a:bodyPr>
          <a:lstStyle/>
          <a:p>
            <a:pPr defTabSz="410625">
              <a:lnSpc>
                <a:spcPct val="90000"/>
              </a:lnSpc>
              <a:defRPr/>
            </a:pPr>
            <a:r>
              <a:rPr lang="en-US" sz="2800" b="1" dirty="0">
                <a:solidFill>
                  <a:srgbClr val="C00000"/>
                </a:solidFill>
                <a:effectLst>
                  <a:outerShdw blurRad="50800" dist="12700" dir="5400000" algn="t" rotWithShape="0">
                    <a:prstClr val="black">
                      <a:alpha val="40000"/>
                    </a:prstClr>
                  </a:outerShdw>
                </a:effectLst>
                <a:latin typeface="Helvetica Light" charset="0"/>
                <a:ea typeface="ＭＳ Ｐゴシック" charset="0"/>
                <a:cs typeface="Helvetica Light" charset="0"/>
                <a:sym typeface="Helvetica Light" charset="0"/>
              </a:rPr>
              <a:t>NETWORK</a:t>
            </a:r>
          </a:p>
        </p:txBody>
      </p:sp>
      <p:sp>
        <p:nvSpPr>
          <p:cNvPr id="35" name="TextBox 34"/>
          <p:cNvSpPr txBox="1"/>
          <p:nvPr/>
        </p:nvSpPr>
        <p:spPr>
          <a:xfrm>
            <a:off x="3044376" y="4624462"/>
            <a:ext cx="2963918" cy="543237"/>
          </a:xfrm>
          <a:prstGeom prst="rect">
            <a:avLst/>
          </a:prstGeom>
          <a:noFill/>
        </p:spPr>
        <p:txBody>
          <a:bodyPr lIns="91416" tIns="45709" rIns="91416" bIns="45709">
            <a:scene3d>
              <a:camera prst="orthographicFront"/>
              <a:lightRig rig="threePt" dir="t"/>
            </a:scene3d>
            <a:sp3d extrusionH="57150">
              <a:bevelT h="25400" prst="softRound"/>
            </a:sp3d>
          </a:bodyPr>
          <a:lstStyle/>
          <a:p>
            <a:pPr defTabSz="410625">
              <a:lnSpc>
                <a:spcPct val="90000"/>
              </a:lnSpc>
              <a:defRPr/>
            </a:pPr>
            <a:r>
              <a:rPr lang="en-US" sz="2000" b="1" dirty="0">
                <a:solidFill>
                  <a:srgbClr val="C00000"/>
                </a:solidFill>
                <a:effectLst>
                  <a:outerShdw blurRad="50800" dist="12700" dir="5400000" algn="t" rotWithShape="0">
                    <a:prstClr val="black">
                      <a:alpha val="40000"/>
                    </a:prstClr>
                  </a:outerShdw>
                </a:effectLst>
                <a:latin typeface="Helvetica Light" charset="0"/>
                <a:ea typeface="ＭＳ Ｐゴシック" charset="0"/>
                <a:cs typeface="Helvetica Light" charset="0"/>
                <a:sym typeface="Helvetica Light" charset="0"/>
              </a:rPr>
              <a:t>APPLICATIONS</a:t>
            </a:r>
          </a:p>
          <a:p>
            <a:pPr defTabSz="410625">
              <a:lnSpc>
                <a:spcPct val="90000"/>
              </a:lnSpc>
              <a:defRPr/>
            </a:pPr>
            <a:r>
              <a:rPr lang="en-US" sz="2000" b="1" dirty="0">
                <a:solidFill>
                  <a:srgbClr val="C00000"/>
                </a:solidFill>
                <a:effectLst>
                  <a:outerShdw blurRad="50800" dist="12700" dir="5400000" algn="t" rotWithShape="0">
                    <a:prstClr val="black">
                      <a:alpha val="40000"/>
                    </a:prstClr>
                  </a:outerShdw>
                </a:effectLst>
                <a:latin typeface="Helvetica Light" charset="0"/>
                <a:ea typeface="ＭＳ Ｐゴシック" charset="0"/>
                <a:cs typeface="Helvetica Light" charset="0"/>
                <a:sym typeface="Helvetica Light" charset="0"/>
              </a:rPr>
              <a:t>&amp;</a:t>
            </a:r>
          </a:p>
          <a:p>
            <a:pPr defTabSz="410625">
              <a:lnSpc>
                <a:spcPct val="90000"/>
              </a:lnSpc>
              <a:defRPr/>
            </a:pPr>
            <a:r>
              <a:rPr lang="en-US" sz="2000" b="1" dirty="0">
                <a:solidFill>
                  <a:srgbClr val="C00000"/>
                </a:solidFill>
                <a:effectLst>
                  <a:outerShdw blurRad="50800" dist="12700" dir="5400000" algn="t" rotWithShape="0">
                    <a:prstClr val="black">
                      <a:alpha val="40000"/>
                    </a:prstClr>
                  </a:outerShdw>
                </a:effectLst>
                <a:latin typeface="Helvetica Light" charset="0"/>
                <a:ea typeface="ＭＳ Ｐゴシック" charset="0"/>
                <a:cs typeface="Helvetica Light" charset="0"/>
                <a:sym typeface="Helvetica Light" charset="0"/>
              </a:rPr>
              <a:t>USERS</a:t>
            </a:r>
          </a:p>
        </p:txBody>
      </p:sp>
      <p:sp>
        <p:nvSpPr>
          <p:cNvPr id="17"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a:pPr/>
              <a:t>3</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50000" y="50000"/>
                                    </p:animScale>
                                  </p:childTnLst>
                                </p:cTn>
                              </p:par>
                              <p:par>
                                <p:cTn id="7" presetID="42" presetClass="path" presetSubtype="0" accel="50000" decel="50000" fill="hold" nodeType="withEffect">
                                  <p:stCondLst>
                                    <p:cond delay="0"/>
                                  </p:stCondLst>
                                  <p:childTnLst>
                                    <p:animMotion origin="layout" path="M -3.88889E-6 -2.86375E-6 L -3.88889E-6 0.15823 " pathEditMode="relative" rAng="0" ptsTypes="AA">
                                      <p:cBhvr>
                                        <p:cTn id="8" dur="2000" fill="hold"/>
                                        <p:tgtEl>
                                          <p:spTgt spid="3"/>
                                        </p:tgtEl>
                                        <p:attrNameLst>
                                          <p:attrName>ppt_x</p:attrName>
                                          <p:attrName>ppt_y</p:attrName>
                                        </p:attrNameLst>
                                      </p:cBhvr>
                                      <p:rCtr x="0" y="1"/>
                                    </p:animMotion>
                                  </p:childTnLst>
                                </p:cTn>
                              </p:par>
                              <p:par>
                                <p:cTn id="9" presetID="63" presetClass="path" presetSubtype="0" fill="hold" grpId="0" nodeType="withEffect">
                                  <p:stCondLst>
                                    <p:cond delay="0"/>
                                  </p:stCondLst>
                                  <p:childTnLst>
                                    <p:animMotion origin="layout" path="M 0 -6.13E-7 L 1.02083 -6.13E-7 " pathEditMode="relative" rAng="0" ptsTypes="AA">
                                      <p:cBhvr>
                                        <p:cTn id="10" dur="2000" fill="hold"/>
                                        <p:tgtEl>
                                          <p:spTgt spid="2"/>
                                        </p:tgtEl>
                                        <p:attrNameLst>
                                          <p:attrName>ppt_x</p:attrName>
                                          <p:attrName>ppt_y</p:attrName>
                                        </p:attrNameLst>
                                      </p:cBhvr>
                                      <p:rCtr x="5" y="0"/>
                                    </p:animMotion>
                                  </p:childTnLst>
                                </p:cTn>
                              </p:par>
                              <p:par>
                                <p:cTn id="11" presetID="63" presetClass="path" presetSubtype="0" fill="hold" grpId="0" nodeType="withEffect">
                                  <p:stCondLst>
                                    <p:cond delay="0"/>
                                  </p:stCondLst>
                                  <p:childTnLst>
                                    <p:animMotion origin="layout" path="M -1.38889E-6 -2.68795E-6 L 0.60903 -2.68795E-6 " pathEditMode="relative" rAng="0" ptsTypes="AA">
                                      <p:cBhvr>
                                        <p:cTn id="12" dur="2000" fill="hold"/>
                                        <p:tgtEl>
                                          <p:spTgt spid="12"/>
                                        </p:tgtEl>
                                        <p:attrNameLst>
                                          <p:attrName>ppt_x</p:attrName>
                                          <p:attrName>ppt_y</p:attrName>
                                        </p:attrNameLst>
                                      </p:cBhvr>
                                      <p:rCtr x="3" y="0"/>
                                    </p:animMotion>
                                  </p:childTnLst>
                                </p:cTn>
                              </p:par>
                              <p:par>
                                <p:cTn id="13" presetID="64" presetClass="path" presetSubtype="0" accel="50000" decel="50000" fill="hold" nodeType="withEffect">
                                  <p:stCondLst>
                                    <p:cond delay="0"/>
                                  </p:stCondLst>
                                  <p:childTnLst>
                                    <p:animMotion origin="layout" path="M 0.00555 -0.0331 L -0.06823 -0.31019 " pathEditMode="relative" rAng="0" ptsTypes="AA">
                                      <p:cBhvr>
                                        <p:cTn id="14" dur="2000" fill="hold"/>
                                        <p:tgtEl>
                                          <p:spTgt spid="35"/>
                                        </p:tgtEl>
                                        <p:attrNameLst>
                                          <p:attrName>ppt_x</p:attrName>
                                          <p:attrName>ppt_y</p:attrName>
                                        </p:attrNameLst>
                                      </p:cBhvr>
                                      <p:rCtr x="0" y="-1"/>
                                    </p:animMotion>
                                  </p:childTnLst>
                                </p:cTn>
                              </p:par>
                              <p:par>
                                <p:cTn id="15" presetID="64" presetClass="path" presetSubtype="0" accel="50000" decel="50000" fill="hold" nodeType="withEffect">
                                  <p:stCondLst>
                                    <p:cond delay="0"/>
                                  </p:stCondLst>
                                  <p:childTnLst>
                                    <p:animMotion origin="layout" path="M 4.16667E-6 -2.42424E-6 L 0.12656 0.38469 " pathEditMode="relative" rAng="0" ptsTypes="AA">
                                      <p:cBhvr>
                                        <p:cTn id="16" dur="2000" fill="hold"/>
                                        <p:tgtEl>
                                          <p:spTgt spid="31"/>
                                        </p:tgtEl>
                                        <p:attrNameLst>
                                          <p:attrName>ppt_x</p:attrName>
                                          <p:attrName>ppt_y</p:attrName>
                                        </p:attrNameLst>
                                      </p:cBhvr>
                                      <p:rCtr x="1" y="2"/>
                                    </p:animMotion>
                                  </p:childTnLst>
                                </p:cTn>
                              </p:par>
                              <p:par>
                                <p:cTn id="17" presetID="10" presetClass="exit" presetSubtype="0" fill="hold" nodeType="withEffect">
                                  <p:stCondLst>
                                    <p:cond delay="0"/>
                                  </p:stCondLst>
                                  <p:childTnLst>
                                    <p:animEffect transition="out" filter="fade">
                                      <p:cBhvr>
                                        <p:cTn id="18" dur="2000"/>
                                        <p:tgtEl>
                                          <p:spTgt spid="5"/>
                                        </p:tgtEl>
                                      </p:cBhvr>
                                    </p:animEffect>
                                    <p:set>
                                      <p:cBhvr>
                                        <p:cTn id="19" dur="1" fill="hold">
                                          <p:stCondLst>
                                            <p:cond delay="1999"/>
                                          </p:stCondLst>
                                        </p:cTn>
                                        <p:tgtEl>
                                          <p:spTgt spid="5"/>
                                        </p:tgtEl>
                                        <p:attrNameLst>
                                          <p:attrName>style.visibility</p:attrName>
                                        </p:attrNameLst>
                                      </p:cBhvr>
                                      <p:to>
                                        <p:strVal val="hidden"/>
                                      </p:to>
                                    </p:set>
                                  </p:childTnLst>
                                </p:cTn>
                              </p:par>
                              <p:par>
                                <p:cTn id="20" presetID="6" presetClass="emph" presetSubtype="0" fill="hold" nodeType="withEffect">
                                  <p:stCondLst>
                                    <p:cond delay="0"/>
                                  </p:stCondLst>
                                  <p:childTnLst>
                                    <p:animScale>
                                      <p:cBhvr>
                                        <p:cTn id="21" dur="2000" fill="hold"/>
                                        <p:tgtEl>
                                          <p:spTgt spid="35"/>
                                        </p:tgtEl>
                                      </p:cBhvr>
                                      <p:by x="140000" y="140000"/>
                                    </p:animScale>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2000"/>
                                        <p:tgtEl>
                                          <p:spTgt spid="5"/>
                                        </p:tgtEl>
                                      </p:cBhvr>
                                    </p:animEffect>
                                  </p:childTnLst>
                                </p:cTn>
                              </p:par>
                              <p:par>
                                <p:cTn id="29" presetID="10" presetClass="exit" presetSubtype="0" fill="hold" nodeType="withEffect">
                                  <p:stCondLst>
                                    <p:cond delay="500"/>
                                  </p:stCondLst>
                                  <p:childTnLst>
                                    <p:animEffect transition="out" filter="fade">
                                      <p:cBhvr>
                                        <p:cTn id="30" dur="500"/>
                                        <p:tgtEl>
                                          <p:spTgt spid="35"/>
                                        </p:tgtEl>
                                      </p:cBhvr>
                                    </p:animEffect>
                                    <p:set>
                                      <p:cBhvr>
                                        <p:cTn id="31"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200" y="4119850"/>
            <a:ext cx="3886200" cy="1594929"/>
          </a:xfrm>
          <a:prstGeom prst="rect">
            <a:avLst/>
          </a:prstGeom>
          <a:noFill/>
          <a:ln>
            <a:solidFill>
              <a:schemeClr val="bg1">
                <a:lumMod val="65000"/>
              </a:schemeClr>
            </a:solidFill>
          </a:ln>
        </p:spPr>
        <p:txBody>
          <a:bodyPr wrap="square" lIns="91435" tIns="45718" rIns="91435" bIns="45718" rtlCol="0" anchor="t" anchorCtr="0">
            <a:noAutofit/>
          </a:bodyPr>
          <a:lstStyle/>
          <a:p>
            <a:pPr marL="174616" indent="-174616">
              <a:spcBef>
                <a:spcPts val="300"/>
              </a:spcBef>
              <a:buFont typeface="Arial" pitchFamily="34" charset="0"/>
              <a:buChar char="•"/>
            </a:pPr>
            <a:r>
              <a:rPr lang="en-GB" sz="1200" kern="0" dirty="0">
                <a:solidFill>
                  <a:srgbClr val="323232"/>
                </a:solidFill>
                <a:latin typeface="Arial" pitchFamily="34" charset="0"/>
                <a:cs typeface="Arial" pitchFamily="34" charset="0"/>
              </a:rPr>
              <a:t>IP Office Configuration - S</a:t>
            </a:r>
            <a:r>
              <a:rPr lang="en-US" sz="1200" dirty="0">
                <a:solidFill>
                  <a:srgbClr val="323232"/>
                </a:solidFill>
                <a:latin typeface="Arial" pitchFamily="34" charset="0"/>
                <a:cs typeface="Arial" pitchFamily="34" charset="0"/>
              </a:rPr>
              <a:t>ingle Command to Configure the Switch for IP Office</a:t>
            </a:r>
            <a:endParaRPr lang="en-US" sz="1200" dirty="0">
              <a:latin typeface="Arial" pitchFamily="34" charset="0"/>
              <a:cs typeface="Arial" pitchFamily="34" charset="0"/>
            </a:endParaRPr>
          </a:p>
          <a:p>
            <a:pPr marL="174616" indent="-174616">
              <a:spcBef>
                <a:spcPts val="300"/>
              </a:spcBef>
              <a:buFont typeface="Arial" pitchFamily="34" charset="0"/>
              <a:buChar char="•"/>
            </a:pPr>
            <a:r>
              <a:rPr lang="en-US" sz="1200" dirty="0">
                <a:latin typeface="Arial" pitchFamily="34" charset="0"/>
                <a:cs typeface="Arial" pitchFamily="34" charset="0"/>
              </a:rPr>
              <a:t>Plug n Play and Auto-Provision of Switch Ports for Avaya IP Phones</a:t>
            </a:r>
          </a:p>
          <a:p>
            <a:pPr marL="174616" indent="-174616">
              <a:spcBef>
                <a:spcPts val="300"/>
              </a:spcBef>
              <a:buFont typeface="Arial" pitchFamily="34" charset="0"/>
              <a:buChar char="•"/>
            </a:pPr>
            <a:r>
              <a:rPr lang="en-US" sz="1200" dirty="0">
                <a:latin typeface="Arial" pitchFamily="34" charset="0"/>
                <a:cs typeface="Arial" pitchFamily="34" charset="0"/>
              </a:rPr>
              <a:t>Policy Based BYOD &amp; Guest Access</a:t>
            </a:r>
          </a:p>
          <a:p>
            <a:pPr marL="174616" indent="-174616">
              <a:spcBef>
                <a:spcPts val="300"/>
              </a:spcBef>
              <a:buFont typeface="Arial" pitchFamily="34" charset="0"/>
              <a:buChar char="•"/>
            </a:pPr>
            <a:r>
              <a:rPr lang="en-US" sz="1200" dirty="0">
                <a:latin typeface="Arial" pitchFamily="34" charset="0"/>
                <a:cs typeface="Arial" pitchFamily="34" charset="0"/>
              </a:rPr>
              <a:t>Collaboration POD – Fully Integrated UC, Networking and Storage Solution</a:t>
            </a:r>
          </a:p>
        </p:txBody>
      </p:sp>
      <p:sp>
        <p:nvSpPr>
          <p:cNvPr id="9" name="TextBox 8"/>
          <p:cNvSpPr txBox="1"/>
          <p:nvPr/>
        </p:nvSpPr>
        <p:spPr>
          <a:xfrm>
            <a:off x="4724400" y="1655256"/>
            <a:ext cx="3962399" cy="1594929"/>
          </a:xfrm>
          <a:prstGeom prst="rect">
            <a:avLst/>
          </a:prstGeom>
          <a:noFill/>
          <a:ln>
            <a:solidFill>
              <a:schemeClr val="bg1">
                <a:lumMod val="65000"/>
              </a:schemeClr>
            </a:solidFill>
          </a:ln>
        </p:spPr>
        <p:txBody>
          <a:bodyPr wrap="square" lIns="91435" tIns="45718" rIns="91435" bIns="45718" rtlCol="0" anchor="t" anchorCtr="0">
            <a:noAutofit/>
          </a:bodyPr>
          <a:lstStyle/>
          <a:p>
            <a:pPr marL="174616" indent="-174616">
              <a:spcBef>
                <a:spcPts val="300"/>
              </a:spcBef>
              <a:buFont typeface="Arial" pitchFamily="34" charset="0"/>
              <a:buChar char="•"/>
            </a:pPr>
            <a:r>
              <a:rPr lang="en-US" sz="1200" kern="0" dirty="0">
                <a:solidFill>
                  <a:srgbClr val="323232"/>
                </a:solidFill>
                <a:latin typeface="Arial" pitchFamily="34" charset="0"/>
                <a:cs typeface="Arial" pitchFamily="34" charset="0"/>
              </a:rPr>
              <a:t>SLA Monitoring - Latency, Jitter and Loss Monitoring Agents in Switches and IP Phones </a:t>
            </a:r>
          </a:p>
          <a:p>
            <a:pPr marL="174616" indent="-174616">
              <a:spcBef>
                <a:spcPts val="300"/>
              </a:spcBef>
              <a:buFont typeface="Arial" pitchFamily="34" charset="0"/>
              <a:buChar char="•"/>
            </a:pPr>
            <a:r>
              <a:rPr lang="en-US" sz="1200" kern="0" dirty="0">
                <a:solidFill>
                  <a:srgbClr val="323232"/>
                </a:solidFill>
                <a:latin typeface="Arial" pitchFamily="34" charset="0"/>
                <a:cs typeface="Arial" pitchFamily="34" charset="0"/>
              </a:rPr>
              <a:t>VPFM - Integrated Fault and Performance Monitoring</a:t>
            </a:r>
            <a:r>
              <a:rPr lang="en-US" sz="1200" dirty="0">
                <a:solidFill>
                  <a:srgbClr val="323232"/>
                </a:solidFill>
                <a:latin typeface="Arial" pitchFamily="34" charset="0"/>
                <a:cs typeface="Arial" pitchFamily="34" charset="0"/>
              </a:rPr>
              <a:t> for Voice, Video and Applications</a:t>
            </a:r>
          </a:p>
          <a:p>
            <a:pPr marL="174616" indent="-174616">
              <a:spcBef>
                <a:spcPts val="300"/>
              </a:spcBef>
              <a:buFont typeface="Arial" pitchFamily="34" charset="0"/>
              <a:buChar char="•"/>
            </a:pPr>
            <a:r>
              <a:rPr lang="en-US" sz="1200" kern="0" dirty="0">
                <a:solidFill>
                  <a:srgbClr val="323232"/>
                </a:solidFill>
                <a:latin typeface="Arial" pitchFamily="34" charset="0"/>
                <a:cs typeface="Arial" pitchFamily="34" charset="0"/>
              </a:rPr>
              <a:t>High Touch Technical Support for Top Partners</a:t>
            </a:r>
          </a:p>
        </p:txBody>
      </p:sp>
      <p:sp>
        <p:nvSpPr>
          <p:cNvPr id="10" name="TextBox 9"/>
          <p:cNvSpPr txBox="1"/>
          <p:nvPr/>
        </p:nvSpPr>
        <p:spPr>
          <a:xfrm>
            <a:off x="457200" y="1650116"/>
            <a:ext cx="3886200" cy="1594929"/>
          </a:xfrm>
          <a:prstGeom prst="rect">
            <a:avLst/>
          </a:prstGeom>
          <a:noFill/>
          <a:ln>
            <a:solidFill>
              <a:schemeClr val="bg1">
                <a:lumMod val="65000"/>
              </a:schemeClr>
            </a:solidFill>
          </a:ln>
        </p:spPr>
        <p:txBody>
          <a:bodyPr wrap="square" lIns="91435" tIns="45718" rIns="91435" bIns="45718" rtlCol="0" anchor="t" anchorCtr="0">
            <a:noAutofit/>
          </a:bodyPr>
          <a:lstStyle/>
          <a:p>
            <a:pPr marL="168267" indent="-168267">
              <a:spcBef>
                <a:spcPts val="300"/>
              </a:spcBef>
              <a:buFont typeface="Arial" pitchFamily="34" charset="0"/>
              <a:buChar char="•"/>
            </a:pPr>
            <a:r>
              <a:rPr lang="en-US" sz="1200" dirty="0">
                <a:latin typeface="Arial" pitchFamily="34" charset="0"/>
                <a:cs typeface="Arial" pitchFamily="34" charset="0"/>
              </a:rPr>
              <a:t>Best in Class Stacking – Improves Voice, Video and Application Performance</a:t>
            </a:r>
          </a:p>
          <a:p>
            <a:pPr marL="168267" indent="-168267">
              <a:spcBef>
                <a:spcPts val="300"/>
              </a:spcBef>
              <a:buFont typeface="Arial" pitchFamily="34" charset="0"/>
              <a:buChar char="•"/>
            </a:pPr>
            <a:r>
              <a:rPr lang="en-US" sz="1200" dirty="0">
                <a:latin typeface="Arial" pitchFamily="34" charset="0"/>
                <a:cs typeface="Arial" pitchFamily="34" charset="0"/>
              </a:rPr>
              <a:t>Identity Engines</a:t>
            </a:r>
          </a:p>
          <a:p>
            <a:pPr marL="280159" lvl="1" indent="-165193">
              <a:spcBef>
                <a:spcPts val="300"/>
              </a:spcBef>
              <a:buFont typeface="Arial" pitchFamily="34" charset="0"/>
              <a:buChar char="•"/>
            </a:pPr>
            <a:r>
              <a:rPr lang="en-US" sz="1200" dirty="0">
                <a:latin typeface="Arial" pitchFamily="34" charset="0"/>
                <a:cs typeface="Arial" pitchFamily="34" charset="0"/>
              </a:rPr>
              <a:t>Policy Based Access Control for BYOD</a:t>
            </a:r>
          </a:p>
          <a:p>
            <a:pPr marL="280159" lvl="1" indent="-165193">
              <a:spcBef>
                <a:spcPts val="300"/>
              </a:spcBef>
              <a:buFont typeface="Arial" pitchFamily="34" charset="0"/>
              <a:buChar char="•"/>
            </a:pPr>
            <a:r>
              <a:rPr lang="en-US" sz="1200" dirty="0">
                <a:latin typeface="Arial" pitchFamily="34" charset="0"/>
                <a:cs typeface="Arial" pitchFamily="34" charset="0"/>
              </a:rPr>
              <a:t>Policy Based Access Control for Avaya Clients</a:t>
            </a:r>
          </a:p>
          <a:p>
            <a:pPr marL="168267" indent="-168267">
              <a:spcBef>
                <a:spcPts val="300"/>
              </a:spcBef>
              <a:buFont typeface="Arial" pitchFamily="34" charset="0"/>
              <a:buChar char="•"/>
            </a:pPr>
            <a:r>
              <a:rPr lang="en-US" sz="1200" dirty="0">
                <a:latin typeface="Arial" pitchFamily="34" charset="0"/>
                <a:cs typeface="Arial" pitchFamily="34" charset="0"/>
              </a:rPr>
              <a:t>Fabric Connect Edge Networking</a:t>
            </a:r>
          </a:p>
        </p:txBody>
      </p:sp>
      <p:sp>
        <p:nvSpPr>
          <p:cNvPr id="11" name="TextBox 10"/>
          <p:cNvSpPr txBox="1"/>
          <p:nvPr/>
        </p:nvSpPr>
        <p:spPr>
          <a:xfrm>
            <a:off x="457200" y="3551523"/>
            <a:ext cx="3886200" cy="568325"/>
          </a:xfrm>
          <a:prstGeom prst="rect">
            <a:avLst/>
          </a:prstGeom>
          <a:gradFill flip="none" rotWithShape="1">
            <a:gsLst>
              <a:gs pos="0">
                <a:srgbClr val="880000"/>
              </a:gs>
              <a:gs pos="100000">
                <a:srgbClr val="CC0000">
                  <a:shade val="100000"/>
                  <a:satMod val="115000"/>
                </a:srgbClr>
              </a:gs>
            </a:gsLst>
            <a:lin ang="0" scaled="1"/>
            <a:tileRect/>
          </a:gra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91435" tIns="18287" rIns="18287" bIns="18287" anchor="ctr" anchorCtr="0"/>
          <a:lstStyle/>
          <a:p>
            <a:pPr algn="ctr" fontAlgn="base">
              <a:lnSpc>
                <a:spcPct val="90000"/>
              </a:lnSpc>
              <a:spcBef>
                <a:spcPct val="0"/>
              </a:spcBef>
              <a:buClr>
                <a:srgbClr val="323232">
                  <a:lumMod val="90000"/>
                  <a:lumOff val="10000"/>
                </a:srgbClr>
              </a:buClr>
            </a:pPr>
            <a:r>
              <a:rPr lang="en-US" sz="1600" b="1" kern="0" dirty="0">
                <a:solidFill>
                  <a:sysClr val="window" lastClr="FFFFFF"/>
                </a:solidFill>
                <a:latin typeface="Arial" pitchFamily="34" charset="0"/>
                <a:cs typeface="Arial" pitchFamily="34" charset="0"/>
              </a:rPr>
              <a:t>Ease of Provisioning</a:t>
            </a:r>
          </a:p>
        </p:txBody>
      </p:sp>
      <p:sp>
        <p:nvSpPr>
          <p:cNvPr id="13" name="TextBox 12"/>
          <p:cNvSpPr txBox="1"/>
          <p:nvPr/>
        </p:nvSpPr>
        <p:spPr>
          <a:xfrm>
            <a:off x="4724400" y="1086930"/>
            <a:ext cx="3962399" cy="568325"/>
          </a:xfrm>
          <a:prstGeom prst="rect">
            <a:avLst/>
          </a:prstGeom>
          <a:gradFill flip="none" rotWithShape="1">
            <a:gsLst>
              <a:gs pos="0">
                <a:srgbClr val="880000"/>
              </a:gs>
              <a:gs pos="100000">
                <a:srgbClr val="CC0000">
                  <a:shade val="100000"/>
                  <a:satMod val="115000"/>
                </a:srgbClr>
              </a:gs>
            </a:gsLst>
            <a:lin ang="0" scaled="1"/>
            <a:tileRect/>
          </a:gra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91435" tIns="18287" rIns="18287" bIns="18287" anchor="ctr" anchorCtr="0"/>
          <a:lstStyle/>
          <a:p>
            <a:pPr algn="ctr" fontAlgn="base">
              <a:lnSpc>
                <a:spcPct val="90000"/>
              </a:lnSpc>
              <a:spcBef>
                <a:spcPct val="0"/>
              </a:spcBef>
              <a:buClr>
                <a:srgbClr val="323232">
                  <a:lumMod val="90000"/>
                  <a:lumOff val="10000"/>
                </a:srgbClr>
              </a:buClr>
            </a:pPr>
            <a:r>
              <a:rPr lang="en-US" sz="1600" b="1" kern="0" dirty="0">
                <a:solidFill>
                  <a:sysClr val="window" lastClr="FFFFFF"/>
                </a:solidFill>
                <a:latin typeface="Arial" pitchFamily="34" charset="0"/>
                <a:cs typeface="Arial" pitchFamily="34" charset="0"/>
              </a:rPr>
              <a:t>Ease of Support</a:t>
            </a:r>
          </a:p>
        </p:txBody>
      </p:sp>
      <p:sp>
        <p:nvSpPr>
          <p:cNvPr id="14" name="TextBox 13"/>
          <p:cNvSpPr txBox="1"/>
          <p:nvPr/>
        </p:nvSpPr>
        <p:spPr>
          <a:xfrm>
            <a:off x="457200" y="1081790"/>
            <a:ext cx="3886200" cy="568325"/>
          </a:xfrm>
          <a:prstGeom prst="rect">
            <a:avLst/>
          </a:prstGeom>
          <a:gradFill flip="none" rotWithShape="1">
            <a:gsLst>
              <a:gs pos="0">
                <a:srgbClr val="880000"/>
              </a:gs>
              <a:gs pos="100000">
                <a:srgbClr val="CC0000">
                  <a:shade val="100000"/>
                  <a:satMod val="115000"/>
                </a:srgbClr>
              </a:gs>
            </a:gsLst>
            <a:lin ang="0" scaled="1"/>
            <a:tileRect/>
          </a:gra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91435" tIns="18287" rIns="18287" bIns="18287" anchor="ctr" anchorCtr="0"/>
          <a:lstStyle/>
          <a:p>
            <a:pPr algn="ctr" fontAlgn="base">
              <a:lnSpc>
                <a:spcPct val="90000"/>
              </a:lnSpc>
              <a:spcBef>
                <a:spcPct val="0"/>
              </a:spcBef>
              <a:buClr>
                <a:srgbClr val="323232">
                  <a:lumMod val="90000"/>
                  <a:lumOff val="10000"/>
                </a:srgbClr>
              </a:buClr>
            </a:pPr>
            <a:r>
              <a:rPr lang="en-US" sz="1600" b="1" kern="0" dirty="0">
                <a:solidFill>
                  <a:sysClr val="window" lastClr="FFFFFF"/>
                </a:solidFill>
                <a:latin typeface="Arial" pitchFamily="34" charset="0"/>
                <a:cs typeface="Arial" pitchFamily="34" charset="0"/>
              </a:rPr>
              <a:t>Best In-Class User Experience</a:t>
            </a:r>
          </a:p>
        </p:txBody>
      </p:sp>
      <p:sp>
        <p:nvSpPr>
          <p:cNvPr id="17" name="Title 16"/>
          <p:cNvSpPr>
            <a:spLocks noGrp="1"/>
          </p:cNvSpPr>
          <p:nvPr>
            <p:ph type="title"/>
          </p:nvPr>
        </p:nvSpPr>
        <p:spPr>
          <a:xfrm>
            <a:off x="533400" y="76200"/>
            <a:ext cx="6324600" cy="762000"/>
          </a:xfrm>
        </p:spPr>
        <p:txBody>
          <a:bodyPr>
            <a:normAutofit/>
          </a:bodyPr>
          <a:lstStyle/>
          <a:p>
            <a:r>
              <a:rPr lang="en-US" dirty="0"/>
              <a:t>Differentiate with Avaya on Avaya</a:t>
            </a:r>
          </a:p>
        </p:txBody>
      </p:sp>
      <p:sp>
        <p:nvSpPr>
          <p:cNvPr id="15" name="TextBox 14"/>
          <p:cNvSpPr txBox="1"/>
          <p:nvPr/>
        </p:nvSpPr>
        <p:spPr>
          <a:xfrm>
            <a:off x="4724400" y="4140883"/>
            <a:ext cx="3962399" cy="1594929"/>
          </a:xfrm>
          <a:prstGeom prst="rect">
            <a:avLst/>
          </a:prstGeom>
          <a:noFill/>
          <a:ln>
            <a:solidFill>
              <a:schemeClr val="bg1">
                <a:lumMod val="65000"/>
              </a:schemeClr>
            </a:solidFill>
          </a:ln>
        </p:spPr>
        <p:txBody>
          <a:bodyPr wrap="square" lIns="91435" tIns="45718" rIns="91435" bIns="45718" rtlCol="0" anchor="t" anchorCtr="0">
            <a:noAutofit/>
          </a:bodyPr>
          <a:lstStyle/>
          <a:p>
            <a:pPr marL="168267" indent="-168267">
              <a:spcBef>
                <a:spcPts val="300"/>
              </a:spcBef>
              <a:buFont typeface="Arial" pitchFamily="34" charset="0"/>
              <a:buChar char="•"/>
            </a:pPr>
            <a:r>
              <a:rPr lang="en-US" sz="1200" dirty="0">
                <a:latin typeface="Arial" pitchFamily="34" charset="0"/>
                <a:cs typeface="Arial" pitchFamily="34" charset="0"/>
              </a:rPr>
              <a:t>Single Quoting and Ordering System for UC/CC and networking </a:t>
            </a:r>
          </a:p>
          <a:p>
            <a:pPr marL="168267" indent="-168267">
              <a:spcBef>
                <a:spcPts val="300"/>
              </a:spcBef>
              <a:buFont typeface="Arial" pitchFamily="34" charset="0"/>
              <a:buChar char="•"/>
            </a:pPr>
            <a:r>
              <a:rPr lang="en-US" sz="1200" dirty="0">
                <a:latin typeface="Arial" pitchFamily="34" charset="0"/>
                <a:cs typeface="Arial" pitchFamily="34" charset="0"/>
              </a:rPr>
              <a:t>Aggressive, Integrated Channel Marketing Programs</a:t>
            </a:r>
          </a:p>
          <a:p>
            <a:pPr marL="168267" indent="-168267">
              <a:spcBef>
                <a:spcPts val="300"/>
              </a:spcBef>
              <a:buFont typeface="Arial" pitchFamily="34" charset="0"/>
              <a:buChar char="•"/>
            </a:pPr>
            <a:r>
              <a:rPr lang="en-US" sz="1200" dirty="0">
                <a:latin typeface="Arial" pitchFamily="34" charset="0"/>
                <a:cs typeface="Arial" pitchFamily="34" charset="0"/>
              </a:rPr>
              <a:t>Competitive Pricing &amp; Consistent Discounting Offers</a:t>
            </a:r>
          </a:p>
        </p:txBody>
      </p:sp>
      <p:sp>
        <p:nvSpPr>
          <p:cNvPr id="16" name="TextBox 15"/>
          <p:cNvSpPr txBox="1"/>
          <p:nvPr/>
        </p:nvSpPr>
        <p:spPr>
          <a:xfrm>
            <a:off x="4724400" y="3572557"/>
            <a:ext cx="3962399" cy="568325"/>
          </a:xfrm>
          <a:prstGeom prst="rect">
            <a:avLst/>
          </a:prstGeom>
          <a:gradFill flip="none" rotWithShape="1">
            <a:gsLst>
              <a:gs pos="0">
                <a:srgbClr val="880000"/>
              </a:gs>
              <a:gs pos="100000">
                <a:srgbClr val="CC0000">
                  <a:shade val="100000"/>
                  <a:satMod val="115000"/>
                </a:srgbClr>
              </a:gs>
            </a:gsLst>
            <a:lin ang="0" scaled="1"/>
            <a:tileRect/>
          </a:gra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91435" tIns="18287" rIns="18287" bIns="18287" anchor="ctr" anchorCtr="0"/>
          <a:lstStyle/>
          <a:p>
            <a:pPr algn="ctr" fontAlgn="base">
              <a:lnSpc>
                <a:spcPct val="90000"/>
              </a:lnSpc>
              <a:spcBef>
                <a:spcPct val="0"/>
              </a:spcBef>
              <a:buClr>
                <a:srgbClr val="323232">
                  <a:lumMod val="90000"/>
                  <a:lumOff val="10000"/>
                </a:srgbClr>
              </a:buClr>
            </a:pPr>
            <a:r>
              <a:rPr lang="en-US" sz="1600" b="1" kern="0" dirty="0">
                <a:solidFill>
                  <a:sysClr val="window" lastClr="FFFFFF"/>
                </a:solidFill>
                <a:latin typeface="Arial" pitchFamily="34" charset="0"/>
                <a:cs typeface="Arial" pitchFamily="34" charset="0"/>
              </a:rPr>
              <a:t>Ease of Commerce</a:t>
            </a:r>
          </a:p>
        </p:txBody>
      </p:sp>
      <p:sp>
        <p:nvSpPr>
          <p:cNvPr id="12"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a:pPr/>
              <a:t>4</a:t>
            </a:fld>
            <a:endParaRPr lang="en-US" dirty="0"/>
          </a:p>
        </p:txBody>
      </p:sp>
    </p:spTree>
  </p:cSld>
  <p:clrMapOvr>
    <a:masterClrMapping/>
  </p:clrMapOvr>
  <p:transition/>
  <p:timing>
    <p:tnLst>
      <p:par>
        <p:cTn id="1" dur="indefinite" restart="never" nodeType="tmRoot"/>
      </p:par>
    </p:tnLst>
  </p:timing>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a:t>Best in Class Experience</a:t>
            </a:r>
            <a:endParaRPr dirty="0" lang="en-US"/>
          </a:p>
        </p:txBody>
      </p:sp>
      <p:sp>
        <p:nvSpPr>
          <p:cNvPr id="35" name="Content Placeholder 34"/>
          <p:cNvSpPr>
            <a:spLocks noGrp="1"/>
          </p:cNvSpPr>
          <p:nvPr>
            <p:ph idx="1" sz="half"/>
          </p:nvPr>
        </p:nvSpPr>
        <p:spPr/>
        <p:txBody>
          <a:bodyPr/>
          <a:lstStyle/>
          <a:p>
            <a:r>
              <a:rPr lang="en-US" sz="2000"/>
              <a:t>Available Today</a:t>
            </a:r>
          </a:p>
          <a:p>
            <a:pPr lvl="1"/>
            <a:r>
              <a:rPr lang="en-US" sz="1800"/>
              <a:t>Up to 18x the performance                       ensures readiness for real-time applications</a:t>
            </a:r>
          </a:p>
          <a:p>
            <a:pPr lvl="1"/>
            <a:r>
              <a:rPr lang="en-US" sz="1800"/>
              <a:t>Advanced Resilient Stacking                                  ensures always on availability</a:t>
            </a:r>
          </a:p>
          <a:p>
            <a:pPr lvl="1"/>
            <a:r>
              <a:rPr lang="en-US" sz="1800"/>
              <a:t>Identity Engines Policy Based Access Control for BYOD</a:t>
            </a:r>
          </a:p>
          <a:p>
            <a:r>
              <a:rPr lang="en-US" sz="2000"/>
              <a:t>CY13 Roadmap</a:t>
            </a:r>
          </a:p>
          <a:p>
            <a:pPr lvl="1"/>
            <a:r>
              <a:rPr lang="en-US" sz="1800"/>
              <a:t>ERS</a:t>
            </a:r>
            <a:r>
              <a:rPr lang="en-US" sz="1800"/>
              <a:t>3500 Stacking</a:t>
            </a:r>
          </a:p>
          <a:p>
            <a:pPr lvl="1"/>
            <a:r>
              <a:rPr lang="en-US" sz="1800"/>
              <a:t>Fabric Enabled Access</a:t>
            </a:r>
          </a:p>
          <a:p>
            <a:pPr lvl="1"/>
            <a:r>
              <a:rPr lang="en-US" sz="1800"/>
              <a:t>Policy Based Access Control for Avaya Clients</a:t>
            </a:r>
          </a:p>
          <a:p>
            <a:endParaRPr lang="en-US" sz="2000"/>
          </a:p>
          <a:p>
            <a:pPr lvl="1"/>
            <a:endParaRPr lang="en-US" sz="1800"/>
          </a:p>
          <a:p>
            <a:endParaRPr dirty="0" lang="en-US" sz="2000"/>
          </a:p>
        </p:txBody>
      </p:sp>
      <p:sp>
        <p:nvSpPr>
          <p:cNvPr id="26" name="TextBox 25"/>
          <p:cNvSpPr txBox="1"/>
          <p:nvPr/>
        </p:nvSpPr>
        <p:spPr>
          <a:xfrm>
            <a:off x="5105400" y="5820267"/>
            <a:ext cx="3218600" cy="383168"/>
          </a:xfrm>
          <a:prstGeom prst="rect">
            <a:avLst/>
          </a:prstGeom>
          <a:noFill/>
        </p:spPr>
        <p:txBody>
          <a:bodyPr bIns="45713" lIns="91425" rIns="91425" rtlCol="0" tIns="45713" wrap="square">
            <a:spAutoFit/>
          </a:bodyPr>
          <a:lstStyle/>
          <a:p>
            <a:pPr algn="r">
              <a:lnSpc>
                <a:spcPct val="90000"/>
              </a:lnSpc>
            </a:pPr>
            <a:r>
              <a:rPr dirty="0" lang="en-US" sz="1050">
                <a:latin charset="0" pitchFamily="34" typeface="Arial"/>
                <a:cs charset="0" pitchFamily="34" typeface="Arial"/>
              </a:rPr>
              <a:t>Source: Miercom, 2011 (*Outside of the test set)</a:t>
            </a:r>
          </a:p>
          <a:p>
            <a:pPr algn="r">
              <a:lnSpc>
                <a:spcPct val="90000"/>
              </a:lnSpc>
            </a:pPr>
            <a:r>
              <a:rPr baseline="30000" dirty="0" lang="en-US" sz="1050">
                <a:latin charset="0" pitchFamily="34" typeface="Arial"/>
                <a:cs charset="0" pitchFamily="34" typeface="Arial"/>
              </a:rPr>
              <a:t>1</a:t>
            </a:r>
            <a:r>
              <a:rPr dirty="0" lang="en-US" sz="1050">
                <a:latin charset="0" pitchFamily="34" typeface="Arial"/>
                <a:cs charset="0" pitchFamily="34" typeface="Arial"/>
              </a:rPr>
              <a:t>Source: LANCAT Tool, 2012</a:t>
            </a:r>
          </a:p>
        </p:txBody>
      </p:sp>
      <p:pic>
        <p:nvPicPr>
          <p:cNvPr descr="5600 - Stack Right [hi-res]" id="22" name="Picture 21"/>
          <p:cNvPicPr>
            <a:picLocks noChangeArrowheads="1" noChangeAspect="1"/>
          </p:cNvPicPr>
          <p:nvPr/>
        </p:nvPicPr>
        <p:blipFill>
          <a:blip cstate="print" r:embed="rId3"/>
          <a:srcRect b="114" r="1"/>
          <a:stretch>
            <a:fillRect/>
          </a:stretch>
        </p:blipFill>
        <p:spPr bwMode="auto">
          <a:xfrm>
            <a:off x="7115889" y="1295400"/>
            <a:ext cx="1131064" cy="813917"/>
          </a:xfrm>
          <a:prstGeom prst="rect">
            <a:avLst/>
          </a:prstGeom>
          <a:noFill/>
          <a:ln w="9525">
            <a:noFill/>
            <a:miter lim="800000"/>
            <a:headEnd/>
            <a:tailEnd/>
          </a:ln>
          <a:effectLst/>
        </p:spPr>
      </p:pic>
      <p:sp>
        <p:nvSpPr>
          <p:cNvPr id="28" name="TextBox 27"/>
          <p:cNvSpPr txBox="1"/>
          <p:nvPr/>
        </p:nvSpPr>
        <p:spPr>
          <a:xfrm>
            <a:off x="5820126" y="2187901"/>
            <a:ext cx="2556953" cy="568325"/>
          </a:xfrm>
          <a:prstGeom prst="rect">
            <a:avLst/>
          </a:prstGeom>
          <a:noFill/>
        </p:spPr>
        <p:txBody>
          <a:bodyPr bIns="45713" lIns="91425" rIns="91425" rtlCol="0" tIns="45713" wrap="square">
            <a:noAutofit/>
          </a:bodyPr>
          <a:lstStyle/>
          <a:p>
            <a:pPr algn="ctr">
              <a:lnSpc>
                <a:spcPct val="90000"/>
              </a:lnSpc>
            </a:pPr>
            <a:r>
              <a:rPr b="1" dirty="0" lang="en-US" sz="1600">
                <a:latin charset="0" pitchFamily="34" typeface="Arial"/>
                <a:cs charset="0" pitchFamily="34" typeface="Arial"/>
              </a:rPr>
              <a:t>Campus Edge Switch </a:t>
            </a:r>
          </a:p>
          <a:p>
            <a:pPr algn="ctr">
              <a:lnSpc>
                <a:spcPct val="90000"/>
              </a:lnSpc>
            </a:pPr>
            <a:r>
              <a:rPr b="1" dirty="0" lang="en-US" sz="1600">
                <a:latin charset="0" pitchFamily="34" typeface="Arial"/>
                <a:cs charset="0" pitchFamily="34" typeface="Arial"/>
              </a:rPr>
              <a:t>Backplane Capacity</a:t>
            </a:r>
          </a:p>
        </p:txBody>
      </p:sp>
      <p:graphicFrame>
        <p:nvGraphicFramePr>
          <p:cNvPr id="29" name="Content Placeholder 5"/>
          <p:cNvGraphicFramePr>
            <a:graphicFrameLocks/>
          </p:cNvGraphicFramePr>
          <p:nvPr>
            <p:extLst>
              <p:ext uri="{D42A27DB-BD31-4B8C-83A1-F6EECF244321}">
                <p14:modId xmlns:p14="http://schemas.microsoft.com/office/powerpoint/2010/main" xmlns="" val="1172652781"/>
              </p:ext>
            </p:extLst>
          </p:nvPr>
        </p:nvGraphicFramePr>
        <p:xfrm>
          <a:off x="5210545" y="2730439"/>
          <a:ext cx="3165293" cy="3098800"/>
        </p:xfrm>
        <a:graphic>
          <a:graphicData uri="http://schemas.openxmlformats.org/drawingml/2006/chart">
            <c:chart xmlns:c="http://schemas.openxmlformats.org/drawingml/2006/chart" xmlns:r="http://schemas.openxmlformats.org/officeDocument/2006/relationships" r:id="rId4"/>
          </a:graphicData>
        </a:graphic>
      </p:graphicFrame>
      <p:sp>
        <p:nvSpPr>
          <p:cNvPr id="37" name="TextBox 36"/>
          <p:cNvSpPr txBox="1"/>
          <p:nvPr/>
        </p:nvSpPr>
        <p:spPr>
          <a:xfrm>
            <a:off x="5229532" y="4557825"/>
            <a:ext cx="592667" cy="254000"/>
          </a:xfrm>
          <a:prstGeom prst="rect">
            <a:avLst/>
          </a:prstGeom>
          <a:noFill/>
        </p:spPr>
        <p:txBody>
          <a:bodyPr bIns="45713" lIns="91425" rIns="91425" rtlCol="0" tIns="45713" wrap="square">
            <a:noAutofit/>
          </a:bodyPr>
          <a:lstStyle/>
          <a:p>
            <a:pPr>
              <a:lnSpc>
                <a:spcPct val="90000"/>
              </a:lnSpc>
            </a:pPr>
            <a:r>
              <a:rPr dirty="0" err="1" lang="en-US" sz="1200">
                <a:latin charset="0" pitchFamily="34" typeface="Arial"/>
                <a:cs charset="0" pitchFamily="34" typeface="Arial"/>
              </a:rPr>
              <a:t>Gbps</a:t>
            </a:r>
            <a:endParaRPr dirty="0" lang="en-US" sz="1200">
              <a:latin charset="0" pitchFamily="34" typeface="Arial"/>
              <a:cs charset="0" pitchFamily="34" typeface="Arial"/>
            </a:endParaRPr>
          </a:p>
        </p:txBody>
      </p:sp>
      <p:grpSp>
        <p:nvGrpSpPr>
          <p:cNvPr id="38" name="Group 27"/>
          <p:cNvGrpSpPr/>
          <p:nvPr/>
        </p:nvGrpSpPr>
        <p:grpSpPr>
          <a:xfrm>
            <a:off x="5876297" y="1667695"/>
            <a:ext cx="1423676" cy="581370"/>
            <a:chOff x="3851707" y="2038668"/>
            <a:chExt cx="2350047" cy="959662"/>
          </a:xfrm>
          <a:effectLst/>
        </p:grpSpPr>
        <p:pic>
          <p:nvPicPr>
            <p:cNvPr descr="6347625325_9c01287c86.JPG" id="39" name="Picture 38"/>
            <p:cNvPicPr preferRelativeResize="0">
              <a:picLocks noChangeAspect="1"/>
            </p:cNvPicPr>
            <p:nvPr/>
          </p:nvPicPr>
          <p:blipFill>
            <a:blip cstate="print" r:embed="rId5">
              <a:clrChange>
                <a:clrFrom>
                  <a:srgbClr val="FFFFFF"/>
                </a:clrFrom>
                <a:clrTo>
                  <a:srgbClr val="FFFFFF">
                    <a:alpha val="0"/>
                  </a:srgbClr>
                </a:clrTo>
              </a:clrChange>
            </a:blip>
            <a:stretch>
              <a:fillRect/>
            </a:stretch>
          </p:blipFill>
          <p:spPr>
            <a:xfrm>
              <a:off x="3851707" y="2253819"/>
              <a:ext cx="2341229" cy="744511"/>
            </a:xfrm>
            <a:prstGeom prst="rect">
              <a:avLst/>
            </a:prstGeom>
          </p:spPr>
        </p:pic>
        <p:pic>
          <p:nvPicPr>
            <p:cNvPr descr="6347625325_9c01287c86.JPG" id="40" name="Picture 39"/>
            <p:cNvPicPr preferRelativeResize="0">
              <a:picLocks noChangeAspect="1"/>
            </p:cNvPicPr>
            <p:nvPr/>
          </p:nvPicPr>
          <p:blipFill>
            <a:blip cstate="print" r:embed="rId5">
              <a:clrChange>
                <a:clrFrom>
                  <a:srgbClr val="FFFFFF"/>
                </a:clrFrom>
                <a:clrTo>
                  <a:srgbClr val="FFFFFF">
                    <a:alpha val="0"/>
                  </a:srgbClr>
                </a:clrTo>
              </a:clrChange>
            </a:blip>
            <a:stretch>
              <a:fillRect/>
            </a:stretch>
          </p:blipFill>
          <p:spPr>
            <a:xfrm>
              <a:off x="3860525" y="2038668"/>
              <a:ext cx="2341229" cy="744511"/>
            </a:xfrm>
            <a:prstGeom prst="rect">
              <a:avLst/>
            </a:prstGeom>
          </p:spPr>
        </p:pic>
        <p:pic>
          <p:nvPicPr>
            <p:cNvPr id="41" name="Picture 3"/>
            <p:cNvPicPr>
              <a:picLocks noChangeArrowheads="1" noChangeAspect="1"/>
            </p:cNvPicPr>
            <p:nvPr/>
          </p:nvPicPr>
          <p:blipFill>
            <a:blip cstate="print" r:embed="rId6"/>
            <a:srcRect b="1660" r="171" t="-10629"/>
            <a:stretch>
              <a:fillRect/>
            </a:stretch>
          </p:blipFill>
          <p:spPr bwMode="auto">
            <a:xfrm rot="380277">
              <a:off x="4194795" y="2571543"/>
              <a:ext cx="1275644" cy="64687"/>
            </a:xfrm>
            <a:prstGeom prst="rect">
              <a:avLst/>
            </a:prstGeom>
            <a:noFill/>
            <a:ln w="9525">
              <a:noFill/>
              <a:miter lim="800000"/>
              <a:headEnd/>
              <a:tailEnd/>
            </a:ln>
            <a:scene3d>
              <a:camera prst="orthographicFront">
                <a:rot lat="0" lon="0" rev="60000"/>
              </a:camera>
              <a:lightRig dir="t" rig="threePt"/>
            </a:scene3d>
          </p:spPr>
        </p:pic>
        <p:pic>
          <p:nvPicPr>
            <p:cNvPr id="42" name="Picture 3"/>
            <p:cNvPicPr>
              <a:picLocks noChangeArrowheads="1" noChangeAspect="1"/>
            </p:cNvPicPr>
            <p:nvPr/>
          </p:nvPicPr>
          <p:blipFill>
            <a:blip cstate="print" r:embed="rId6"/>
            <a:srcRect b="36785" l="45875" r="10739" t="23134"/>
            <a:stretch>
              <a:fillRect/>
            </a:stretch>
          </p:blipFill>
          <p:spPr bwMode="auto">
            <a:xfrm rot="20413562">
              <a:off x="5438654" y="2554401"/>
              <a:ext cx="426482" cy="59532"/>
            </a:xfrm>
            <a:prstGeom prst="rect">
              <a:avLst/>
            </a:prstGeom>
            <a:solidFill>
              <a:schemeClr val="tx2">
                <a:lumMod val="85000"/>
                <a:lumOff val="15000"/>
              </a:schemeClr>
            </a:solidFill>
            <a:ln w="9525">
              <a:noFill/>
              <a:miter lim="800000"/>
              <a:headEnd/>
              <a:tailEnd/>
            </a:ln>
            <a:scene3d>
              <a:camera prst="orthographicFront">
                <a:rot lat="0" lon="0" rev="300000"/>
              </a:camera>
              <a:lightRig dir="t" rig="threePt"/>
            </a:scene3d>
            <a:sp3d z="-19050"/>
          </p:spPr>
        </p:pic>
        <p:sp>
          <p:nvSpPr>
            <p:cNvPr id="43" name="Isosceles Triangle 42"/>
            <p:cNvSpPr/>
            <p:nvPr/>
          </p:nvSpPr>
          <p:spPr>
            <a:xfrm rot="15525788">
              <a:off x="5803913" y="2393383"/>
              <a:ext cx="88803" cy="185737"/>
            </a:xfrm>
            <a:prstGeom prst="triangle">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90000"/>
                </a:lnSpc>
              </a:pPr>
              <a:endParaRPr dirty="0" lang="en-US" sz="2000">
                <a:solidFill>
                  <a:schemeClr val="tx2">
                    <a:lumMod val="75000"/>
                    <a:lumOff val="25000"/>
                  </a:schemeClr>
                </a:solidFill>
                <a:latin charset="0" pitchFamily="34" typeface="Arial"/>
                <a:cs charset="0" pitchFamily="34" typeface="Arial"/>
              </a:endParaRPr>
            </a:p>
          </p:txBody>
        </p:sp>
        <p:sp>
          <p:nvSpPr>
            <p:cNvPr id="44" name="Isosceles Triangle 43"/>
            <p:cNvSpPr/>
            <p:nvPr/>
          </p:nvSpPr>
          <p:spPr>
            <a:xfrm rot="5028987">
              <a:off x="4194107" y="2441805"/>
              <a:ext cx="69043" cy="185737"/>
            </a:xfrm>
            <a:prstGeom prst="triangle">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90000"/>
                </a:lnSpc>
              </a:pPr>
              <a:endParaRPr dirty="0" lang="en-US" sz="2000">
                <a:solidFill>
                  <a:schemeClr val="tx2">
                    <a:lumMod val="75000"/>
                    <a:lumOff val="25000"/>
                  </a:schemeClr>
                </a:solidFill>
                <a:latin charset="0" pitchFamily="34" typeface="Arial"/>
                <a:cs charset="0" pitchFamily="34" typeface="Arial"/>
              </a:endParaRPr>
            </a:p>
          </p:txBody>
        </p:sp>
      </p:grpSp>
      <p:sp>
        <p:nvSpPr>
          <p:cNvPr id="48" name="Marcador de número de diapositiva 6"/>
          <p:cNvSpPr>
            <a:spLocks noGrp="1"/>
          </p:cNvSpPr>
          <p:nvPr>
            <p:ph idx="4" sz="quarter" type="sldNum"/>
          </p:nvPr>
        </p:nvSpPr>
        <p:spPr>
          <a:xfrm>
            <a:off x="3505200" y="6416675"/>
            <a:ext cx="2133600" cy="365125"/>
          </a:xfrm>
          <a:prstGeom prst="rect">
            <a:avLst/>
          </a:prstGeom>
        </p:spPr>
        <p:txBody>
          <a:bodyPr anchor="ctr" bIns="45720" lIns="91440" rIns="91440" rtlCol="0" tIns="45720" vert="horz"/>
          <a:lstStyle>
            <a:lvl1pPr algn="ctr">
              <a:defRPr sz="1200">
                <a:solidFill>
                  <a:schemeClr val="bg1"/>
                </a:solidFill>
                <a:latin typeface="Gotham-Book"/>
                <a:cs typeface="Gotham-Book"/>
              </a:defRPr>
            </a:lvl1pPr>
          </a:lstStyle>
          <a:p>
            <a:fld id="{C0097DC6-52A4-2345-88DE-585089D5FC74}" type="slidenum">
              <a:rPr lang="en-US"/>
              <a:pPr/>
              <a:t>5</a:t>
            </a:fld>
            <a:endParaRPr dirty="0" lang="en-US"/>
          </a:p>
        </p:txBody>
      </p:sp>
    </p:spTree>
  </p:cSld>
  <p:clrMapOvr>
    <a:masterClrMapping/>
  </p:clrMapOvr>
  <p:transition/>
  <p:timing>
    <p:tnLst>
      <p:par>
        <p:cTn dur="indefinite" id="1" nodeType="tmRoot" restart="never"/>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a:t>Ease of Provisioning</a:t>
            </a:r>
            <a:endParaRPr lang="en-US" dirty="0"/>
          </a:p>
        </p:txBody>
      </p:sp>
      <p:sp>
        <p:nvSpPr>
          <p:cNvPr id="35" name="Content Placeholder 34"/>
          <p:cNvSpPr>
            <a:spLocks noGrp="1"/>
          </p:cNvSpPr>
          <p:nvPr>
            <p:ph sz="half" idx="1"/>
          </p:nvPr>
        </p:nvSpPr>
        <p:spPr>
          <a:xfrm>
            <a:off x="536030" y="1161288"/>
            <a:ext cx="3959770" cy="4553712"/>
          </a:xfrm>
        </p:spPr>
        <p:txBody>
          <a:bodyPr/>
          <a:lstStyle/>
          <a:p>
            <a:r>
              <a:rPr lang="en-GB" sz="2000" dirty="0"/>
              <a:t>Available Today</a:t>
            </a:r>
          </a:p>
          <a:p>
            <a:pPr lvl="1"/>
            <a:r>
              <a:rPr lang="en-GB" sz="1800" dirty="0"/>
              <a:t>IP Office Configuration Script  </a:t>
            </a:r>
            <a:r>
              <a:rPr lang="en-US" sz="1800" dirty="0"/>
              <a:t>Single command switch </a:t>
            </a:r>
            <a:r>
              <a:rPr lang="en-US" sz="1800" dirty="0" err="1"/>
              <a:t>config</a:t>
            </a:r>
            <a:r>
              <a:rPr lang="en-US" sz="1800" dirty="0"/>
              <a:t> &lt;1 min</a:t>
            </a:r>
          </a:p>
          <a:p>
            <a:pPr lvl="1"/>
            <a:r>
              <a:rPr lang="en-US" sz="1800" dirty="0"/>
              <a:t>Plug n Play with IP Phones Auto-provision ports &lt;1 min</a:t>
            </a:r>
          </a:p>
          <a:p>
            <a:pPr lvl="1"/>
            <a:r>
              <a:rPr lang="en-US" sz="1800" dirty="0"/>
              <a:t>BYOD Support  Guest provisioning in &lt;10 seconds</a:t>
            </a:r>
          </a:p>
          <a:p>
            <a:r>
              <a:rPr lang="en-US" sz="2000" dirty="0"/>
              <a:t>CY13 Roadmap</a:t>
            </a:r>
          </a:p>
          <a:p>
            <a:pPr lvl="1"/>
            <a:r>
              <a:rPr lang="en-US" sz="1800" dirty="0"/>
              <a:t>Collaboration POD</a:t>
            </a:r>
          </a:p>
          <a:p>
            <a:pPr lvl="1"/>
            <a:r>
              <a:rPr lang="en-US" sz="1800" dirty="0"/>
              <a:t>Avaya Integrated Solutions</a:t>
            </a:r>
          </a:p>
          <a:p>
            <a:pPr lvl="1"/>
            <a:r>
              <a:rPr lang="en-US" sz="1800" dirty="0"/>
              <a:t>Ease of Use and Deployment Simplicity</a:t>
            </a:r>
            <a:endParaRPr lang="en-US" sz="1800" dirty="0"/>
          </a:p>
        </p:txBody>
      </p:sp>
      <p:sp>
        <p:nvSpPr>
          <p:cNvPr id="22" name="Oval 21"/>
          <p:cNvSpPr/>
          <p:nvPr/>
        </p:nvSpPr>
        <p:spPr>
          <a:xfrm>
            <a:off x="4724400" y="1813559"/>
            <a:ext cx="3631860" cy="3672841"/>
          </a:xfrm>
          <a:prstGeom prst="ellipse">
            <a:avLst/>
          </a:prstGeom>
          <a:solidFill>
            <a:schemeClr val="bg2">
              <a:lumMod val="90000"/>
            </a:schemeClr>
          </a:solidFill>
          <a:ln w="12700">
            <a:noFill/>
            <a:miter lim="800000"/>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lnSpc>
                <a:spcPct val="90000"/>
              </a:lnSpc>
            </a:pPr>
            <a:endParaRPr lang="en-US" dirty="0">
              <a:solidFill>
                <a:schemeClr val="tx2">
                  <a:lumMod val="75000"/>
                  <a:lumOff val="25000"/>
                </a:schemeClr>
              </a:solidFill>
              <a:latin typeface="Arial" pitchFamily="34" charset="0"/>
              <a:cs typeface="Arial" pitchFamily="34" charset="0"/>
            </a:endParaRPr>
          </a:p>
        </p:txBody>
      </p:sp>
      <p:grpSp>
        <p:nvGrpSpPr>
          <p:cNvPr id="23" name="Group 43"/>
          <p:cNvGrpSpPr/>
          <p:nvPr/>
        </p:nvGrpSpPr>
        <p:grpSpPr>
          <a:xfrm>
            <a:off x="6369766" y="3382121"/>
            <a:ext cx="2168274" cy="1829160"/>
            <a:chOff x="7424336" y="5260130"/>
            <a:chExt cx="1141213" cy="964896"/>
          </a:xfrm>
        </p:grpSpPr>
        <p:pic>
          <p:nvPicPr>
            <p:cNvPr id="24" name="Picture 4"/>
            <p:cNvPicPr>
              <a:picLocks noChangeAspect="1" noChangeArrowheads="1"/>
            </p:cNvPicPr>
            <p:nvPr/>
          </p:nvPicPr>
          <p:blipFill>
            <a:blip r:embed="rId4"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tretch>
              <a:fillRect/>
            </a:stretch>
          </p:blipFill>
          <p:spPr bwMode="auto">
            <a:xfrm rot="328526">
              <a:off x="7424336" y="5260130"/>
              <a:ext cx="1141213" cy="964896"/>
            </a:xfrm>
            <a:prstGeom prst="rect">
              <a:avLst/>
            </a:prstGeom>
            <a:noFill/>
            <a:effectLst>
              <a:outerShdw blurRad="50800" algn="ctr" rotWithShape="0">
                <a:prstClr val="black">
                  <a:alpha val="62000"/>
                </a:prstClr>
              </a:outerShdw>
            </a:effectLst>
            <a:extLst>
              <a:ext uri="{909E8E84-426E-40DD-AFC4-6F175D3DCCD1}">
                <a14:hiddenFill xmlns="" xmlns:a14="http://schemas.microsoft.com/office/drawing/2010/main">
                  <a:solidFill>
                    <a:srgbClr val="FFFFFF"/>
                  </a:solidFill>
                </a14:hiddenFill>
              </a:ext>
            </a:extLst>
          </p:spPr>
        </p:pic>
        <p:pic>
          <p:nvPicPr>
            <p:cNvPr id="29" name="Picture 94"/>
            <p:cNvPicPr preferRelativeResize="0">
              <a:picLocks noChangeAspect="1" noChangeArrowheads="1"/>
            </p:cNvPicPr>
            <p:nvPr>
              <p:custDataLst>
                <p:tags r:id="rId1"/>
              </p:custDataLst>
            </p:nvPr>
          </p:nvPicPr>
          <p:blipFill>
            <a:blip r:embed="rId10" cstate="print">
              <a:duotone>
                <a:prstClr val="black"/>
                <a:schemeClr val="accent2">
                  <a:tint val="45000"/>
                  <a:satMod val="400000"/>
                </a:schemeClr>
              </a:duotone>
            </a:blip>
            <a:srcRect/>
            <a:stretch>
              <a:fillRect/>
            </a:stretch>
          </p:blipFill>
          <p:spPr bwMode="auto">
            <a:xfrm>
              <a:off x="7793463" y="5285433"/>
              <a:ext cx="493205" cy="566432"/>
            </a:xfrm>
            <a:prstGeom prst="rect">
              <a:avLst/>
            </a:prstGeom>
            <a:noFill/>
            <a:ln w="9525">
              <a:noFill/>
              <a:miter lim="800000"/>
              <a:headEnd/>
              <a:tailEnd/>
            </a:ln>
            <a:effectLst>
              <a:outerShdw blurRad="76200" dist="50800" dir="5400000" algn="ctr" rotWithShape="0">
                <a:srgbClr val="000000">
                  <a:alpha val="28000"/>
                </a:srgbClr>
              </a:outerShdw>
            </a:effectLst>
          </p:spPr>
        </p:pic>
      </p:grpSp>
      <p:sp>
        <p:nvSpPr>
          <p:cNvPr id="30" name="TextBox 29"/>
          <p:cNvSpPr txBox="1"/>
          <p:nvPr/>
        </p:nvSpPr>
        <p:spPr>
          <a:xfrm>
            <a:off x="6553200" y="2743200"/>
            <a:ext cx="1543980" cy="350766"/>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lIns="91435" tIns="45718" rIns="91435" bIns="45718" rtlCol="0">
            <a:noAutofit/>
          </a:bodyPr>
          <a:lstStyle/>
          <a:p>
            <a:pPr algn="ctr">
              <a:lnSpc>
                <a:spcPct val="90000"/>
              </a:lnSpc>
            </a:pPr>
            <a:r>
              <a:rPr lang="en-US" dirty="0">
                <a:latin typeface="Arial" pitchFamily="34" charset="0"/>
                <a:cs typeface="Arial" pitchFamily="34" charset="0"/>
              </a:rPr>
              <a:t>run ipoffice</a:t>
            </a:r>
          </a:p>
        </p:txBody>
      </p:sp>
      <p:grpSp>
        <p:nvGrpSpPr>
          <p:cNvPr id="31" name="Group 37"/>
          <p:cNvGrpSpPr/>
          <p:nvPr/>
        </p:nvGrpSpPr>
        <p:grpSpPr>
          <a:xfrm>
            <a:off x="5506140" y="2877817"/>
            <a:ext cx="1190153" cy="1778281"/>
            <a:chOff x="6179451" y="3282696"/>
            <a:chExt cx="883958" cy="1323750"/>
          </a:xfrm>
        </p:grpSpPr>
        <p:grpSp>
          <p:nvGrpSpPr>
            <p:cNvPr id="32" name="Group 29"/>
            <p:cNvGrpSpPr/>
            <p:nvPr/>
          </p:nvGrpSpPr>
          <p:grpSpPr>
            <a:xfrm>
              <a:off x="6373641" y="3688674"/>
              <a:ext cx="472614" cy="413618"/>
              <a:chOff x="7014753" y="4685121"/>
              <a:chExt cx="1513375" cy="1324463"/>
            </a:xfrm>
          </p:grpSpPr>
          <p:sp>
            <p:nvSpPr>
              <p:cNvPr id="34" name="Freeform 20"/>
              <p:cNvSpPr>
                <a:spLocks noEditPoints="1"/>
              </p:cNvSpPr>
              <p:nvPr/>
            </p:nvSpPr>
            <p:spPr bwMode="auto">
              <a:xfrm>
                <a:off x="7028896" y="4713399"/>
                <a:ext cx="1499232" cy="1296185"/>
              </a:xfrm>
              <a:prstGeom prst="trapezoid">
                <a:avLst>
                  <a:gd name="adj" fmla="val 26266"/>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36" name="Freeform 20"/>
              <p:cNvSpPr>
                <a:spLocks noEditPoints="1"/>
              </p:cNvSpPr>
              <p:nvPr/>
            </p:nvSpPr>
            <p:spPr bwMode="auto">
              <a:xfrm>
                <a:off x="7014753" y="4685121"/>
                <a:ext cx="1499232" cy="1253765"/>
              </a:xfrm>
              <a:prstGeom prst="trapezoid">
                <a:avLst>
                  <a:gd name="adj" fmla="val 28811"/>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grpSp>
        <p:sp>
          <p:nvSpPr>
            <p:cNvPr id="33" name="Freeform 6"/>
            <p:cNvSpPr>
              <a:spLocks noChangeAspect="1" noEditPoints="1"/>
            </p:cNvSpPr>
            <p:nvPr/>
          </p:nvSpPr>
          <p:spPr bwMode="auto">
            <a:xfrm>
              <a:off x="6179451" y="3282696"/>
              <a:ext cx="883958" cy="1323750"/>
            </a:xfrm>
            <a:custGeom>
              <a:avLst/>
              <a:gdLst>
                <a:gd name="T0" fmla="*/ 1099 w 1111"/>
                <a:gd name="T1" fmla="*/ 1461 h 1664"/>
                <a:gd name="T2" fmla="*/ 1083 w 1111"/>
                <a:gd name="T3" fmla="*/ 1340 h 1664"/>
                <a:gd name="T4" fmla="*/ 1036 w 1111"/>
                <a:gd name="T5" fmla="*/ 1024 h 1664"/>
                <a:gd name="T6" fmla="*/ 1002 w 1111"/>
                <a:gd name="T7" fmla="*/ 865 h 1664"/>
                <a:gd name="T8" fmla="*/ 878 w 1111"/>
                <a:gd name="T9" fmla="*/ 634 h 1664"/>
                <a:gd name="T10" fmla="*/ 750 w 1111"/>
                <a:gd name="T11" fmla="*/ 564 h 1664"/>
                <a:gd name="T12" fmla="*/ 701 w 1111"/>
                <a:gd name="T13" fmla="*/ 521 h 1664"/>
                <a:gd name="T14" fmla="*/ 663 w 1111"/>
                <a:gd name="T15" fmla="*/ 478 h 1664"/>
                <a:gd name="T16" fmla="*/ 681 w 1111"/>
                <a:gd name="T17" fmla="*/ 388 h 1664"/>
                <a:gd name="T18" fmla="*/ 704 w 1111"/>
                <a:gd name="T19" fmla="*/ 119 h 1664"/>
                <a:gd name="T20" fmla="*/ 351 w 1111"/>
                <a:gd name="T21" fmla="*/ 197 h 1664"/>
                <a:gd name="T22" fmla="*/ 420 w 1111"/>
                <a:gd name="T23" fmla="*/ 411 h 1664"/>
                <a:gd name="T24" fmla="*/ 423 w 1111"/>
                <a:gd name="T25" fmla="*/ 492 h 1664"/>
                <a:gd name="T26" fmla="*/ 400 w 1111"/>
                <a:gd name="T27" fmla="*/ 518 h 1664"/>
                <a:gd name="T28" fmla="*/ 359 w 1111"/>
                <a:gd name="T29" fmla="*/ 559 h 1664"/>
                <a:gd name="T30" fmla="*/ 310 w 1111"/>
                <a:gd name="T31" fmla="*/ 579 h 1664"/>
                <a:gd name="T32" fmla="*/ 171 w 1111"/>
                <a:gd name="T33" fmla="*/ 622 h 1664"/>
                <a:gd name="T34" fmla="*/ 113 w 1111"/>
                <a:gd name="T35" fmla="*/ 640 h 1664"/>
                <a:gd name="T36" fmla="*/ 73 w 1111"/>
                <a:gd name="T37" fmla="*/ 712 h 1664"/>
                <a:gd name="T38" fmla="*/ 52 w 1111"/>
                <a:gd name="T39" fmla="*/ 825 h 1664"/>
                <a:gd name="T40" fmla="*/ 26 w 1111"/>
                <a:gd name="T41" fmla="*/ 949 h 1664"/>
                <a:gd name="T42" fmla="*/ 6 w 1111"/>
                <a:gd name="T43" fmla="*/ 1073 h 1664"/>
                <a:gd name="T44" fmla="*/ 18 w 1111"/>
                <a:gd name="T45" fmla="*/ 1308 h 1664"/>
                <a:gd name="T46" fmla="*/ 21 w 1111"/>
                <a:gd name="T47" fmla="*/ 1432 h 1664"/>
                <a:gd name="T48" fmla="*/ 12 w 1111"/>
                <a:gd name="T49" fmla="*/ 1528 h 1664"/>
                <a:gd name="T50" fmla="*/ 9 w 1111"/>
                <a:gd name="T51" fmla="*/ 1632 h 1664"/>
                <a:gd name="T52" fmla="*/ 212 w 1111"/>
                <a:gd name="T53" fmla="*/ 1368 h 1664"/>
                <a:gd name="T54" fmla="*/ 215 w 1111"/>
                <a:gd name="T55" fmla="*/ 1322 h 1664"/>
                <a:gd name="T56" fmla="*/ 229 w 1111"/>
                <a:gd name="T57" fmla="*/ 1267 h 1664"/>
                <a:gd name="T58" fmla="*/ 226 w 1111"/>
                <a:gd name="T59" fmla="*/ 1250 h 1664"/>
                <a:gd name="T60" fmla="*/ 426 w 1111"/>
                <a:gd name="T61" fmla="*/ 645 h 1664"/>
                <a:gd name="T62" fmla="*/ 426 w 1111"/>
                <a:gd name="T63" fmla="*/ 495 h 1664"/>
                <a:gd name="T64" fmla="*/ 510 w 1111"/>
                <a:gd name="T65" fmla="*/ 593 h 1664"/>
                <a:gd name="T66" fmla="*/ 495 w 1111"/>
                <a:gd name="T67" fmla="*/ 590 h 1664"/>
                <a:gd name="T68" fmla="*/ 426 w 1111"/>
                <a:gd name="T69" fmla="*/ 645 h 1664"/>
                <a:gd name="T70" fmla="*/ 458 w 1111"/>
                <a:gd name="T71" fmla="*/ 622 h 1664"/>
                <a:gd name="T72" fmla="*/ 524 w 1111"/>
                <a:gd name="T73" fmla="*/ 686 h 1664"/>
                <a:gd name="T74" fmla="*/ 449 w 1111"/>
                <a:gd name="T75" fmla="*/ 726 h 1664"/>
                <a:gd name="T76" fmla="*/ 617 w 1111"/>
                <a:gd name="T77" fmla="*/ 764 h 1664"/>
                <a:gd name="T78" fmla="*/ 591 w 1111"/>
                <a:gd name="T79" fmla="*/ 674 h 1664"/>
                <a:gd name="T80" fmla="*/ 675 w 1111"/>
                <a:gd name="T81" fmla="*/ 651 h 1664"/>
                <a:gd name="T82" fmla="*/ 643 w 1111"/>
                <a:gd name="T83" fmla="*/ 611 h 1664"/>
                <a:gd name="T84" fmla="*/ 660 w 1111"/>
                <a:gd name="T85" fmla="*/ 524 h 1664"/>
                <a:gd name="T86" fmla="*/ 678 w 1111"/>
                <a:gd name="T87" fmla="*/ 645 h 1664"/>
                <a:gd name="T88" fmla="*/ 899 w 1111"/>
                <a:gd name="T89" fmla="*/ 1638 h 1664"/>
                <a:gd name="T90" fmla="*/ 878 w 1111"/>
                <a:gd name="T91" fmla="*/ 1629 h 1664"/>
                <a:gd name="T92" fmla="*/ 854 w 1111"/>
                <a:gd name="T93" fmla="*/ 1386 h 1664"/>
                <a:gd name="T94" fmla="*/ 860 w 1111"/>
                <a:gd name="T95" fmla="*/ 1322 h 1664"/>
                <a:gd name="T96" fmla="*/ 869 w 1111"/>
                <a:gd name="T97" fmla="*/ 1256 h 1664"/>
                <a:gd name="T98" fmla="*/ 894 w 1111"/>
                <a:gd name="T99" fmla="*/ 1611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11" h="1664">
                  <a:moveTo>
                    <a:pt x="1104" y="1638"/>
                  </a:moveTo>
                  <a:cubicBezTo>
                    <a:pt x="1104" y="1609"/>
                    <a:pt x="1111" y="1594"/>
                    <a:pt x="1108" y="1583"/>
                  </a:cubicBezTo>
                  <a:cubicBezTo>
                    <a:pt x="1102" y="1571"/>
                    <a:pt x="1102" y="1473"/>
                    <a:pt x="1099" y="1461"/>
                  </a:cubicBezTo>
                  <a:cubicBezTo>
                    <a:pt x="1096" y="1452"/>
                    <a:pt x="1095" y="1435"/>
                    <a:pt x="1095" y="1429"/>
                  </a:cubicBezTo>
                  <a:cubicBezTo>
                    <a:pt x="1095" y="1426"/>
                    <a:pt x="1089" y="1374"/>
                    <a:pt x="1089" y="1371"/>
                  </a:cubicBezTo>
                  <a:cubicBezTo>
                    <a:pt x="1089" y="1368"/>
                    <a:pt x="1083" y="1345"/>
                    <a:pt x="1083" y="1340"/>
                  </a:cubicBezTo>
                  <a:cubicBezTo>
                    <a:pt x="1080" y="1334"/>
                    <a:pt x="1074" y="1314"/>
                    <a:pt x="1074" y="1305"/>
                  </a:cubicBezTo>
                  <a:cubicBezTo>
                    <a:pt x="1071" y="1296"/>
                    <a:pt x="1062" y="1199"/>
                    <a:pt x="1057" y="1145"/>
                  </a:cubicBezTo>
                  <a:cubicBezTo>
                    <a:pt x="1057" y="1139"/>
                    <a:pt x="1042" y="1047"/>
                    <a:pt x="1036" y="1024"/>
                  </a:cubicBezTo>
                  <a:cubicBezTo>
                    <a:pt x="1028" y="995"/>
                    <a:pt x="1028" y="978"/>
                    <a:pt x="1025" y="975"/>
                  </a:cubicBezTo>
                  <a:cubicBezTo>
                    <a:pt x="1025" y="969"/>
                    <a:pt x="1022" y="946"/>
                    <a:pt x="1019" y="937"/>
                  </a:cubicBezTo>
                  <a:cubicBezTo>
                    <a:pt x="1019" y="926"/>
                    <a:pt x="1002" y="871"/>
                    <a:pt x="1002" y="865"/>
                  </a:cubicBezTo>
                  <a:cubicBezTo>
                    <a:pt x="1002" y="862"/>
                    <a:pt x="1002" y="825"/>
                    <a:pt x="999" y="816"/>
                  </a:cubicBezTo>
                  <a:cubicBezTo>
                    <a:pt x="993" y="810"/>
                    <a:pt x="964" y="674"/>
                    <a:pt x="953" y="668"/>
                  </a:cubicBezTo>
                  <a:cubicBezTo>
                    <a:pt x="941" y="666"/>
                    <a:pt x="892" y="640"/>
                    <a:pt x="878" y="634"/>
                  </a:cubicBezTo>
                  <a:cubicBezTo>
                    <a:pt x="866" y="625"/>
                    <a:pt x="823" y="605"/>
                    <a:pt x="817" y="599"/>
                  </a:cubicBezTo>
                  <a:cubicBezTo>
                    <a:pt x="808" y="596"/>
                    <a:pt x="768" y="576"/>
                    <a:pt x="765" y="573"/>
                  </a:cubicBezTo>
                  <a:cubicBezTo>
                    <a:pt x="762" y="573"/>
                    <a:pt x="753" y="567"/>
                    <a:pt x="750" y="564"/>
                  </a:cubicBezTo>
                  <a:cubicBezTo>
                    <a:pt x="744" y="561"/>
                    <a:pt x="739" y="556"/>
                    <a:pt x="736" y="556"/>
                  </a:cubicBezTo>
                  <a:cubicBezTo>
                    <a:pt x="730" y="553"/>
                    <a:pt x="727" y="553"/>
                    <a:pt x="721" y="544"/>
                  </a:cubicBezTo>
                  <a:cubicBezTo>
                    <a:pt x="715" y="538"/>
                    <a:pt x="707" y="527"/>
                    <a:pt x="701" y="521"/>
                  </a:cubicBezTo>
                  <a:cubicBezTo>
                    <a:pt x="695" y="515"/>
                    <a:pt x="684" y="509"/>
                    <a:pt x="681" y="506"/>
                  </a:cubicBezTo>
                  <a:cubicBezTo>
                    <a:pt x="678" y="506"/>
                    <a:pt x="678" y="504"/>
                    <a:pt x="675" y="495"/>
                  </a:cubicBezTo>
                  <a:cubicBezTo>
                    <a:pt x="672" y="486"/>
                    <a:pt x="666" y="480"/>
                    <a:pt x="663" y="478"/>
                  </a:cubicBezTo>
                  <a:cubicBezTo>
                    <a:pt x="663" y="475"/>
                    <a:pt x="663" y="475"/>
                    <a:pt x="663" y="472"/>
                  </a:cubicBezTo>
                  <a:cubicBezTo>
                    <a:pt x="663" y="466"/>
                    <a:pt x="663" y="434"/>
                    <a:pt x="663" y="428"/>
                  </a:cubicBezTo>
                  <a:cubicBezTo>
                    <a:pt x="663" y="425"/>
                    <a:pt x="678" y="394"/>
                    <a:pt x="681" y="388"/>
                  </a:cubicBezTo>
                  <a:cubicBezTo>
                    <a:pt x="684" y="382"/>
                    <a:pt x="684" y="379"/>
                    <a:pt x="686" y="370"/>
                  </a:cubicBezTo>
                  <a:cubicBezTo>
                    <a:pt x="689" y="365"/>
                    <a:pt x="695" y="313"/>
                    <a:pt x="701" y="298"/>
                  </a:cubicBezTo>
                  <a:cubicBezTo>
                    <a:pt x="710" y="278"/>
                    <a:pt x="733" y="174"/>
                    <a:pt x="704" y="119"/>
                  </a:cubicBezTo>
                  <a:cubicBezTo>
                    <a:pt x="669" y="52"/>
                    <a:pt x="629" y="23"/>
                    <a:pt x="553" y="12"/>
                  </a:cubicBezTo>
                  <a:cubicBezTo>
                    <a:pt x="478" y="0"/>
                    <a:pt x="409" y="58"/>
                    <a:pt x="385" y="84"/>
                  </a:cubicBezTo>
                  <a:cubicBezTo>
                    <a:pt x="362" y="113"/>
                    <a:pt x="354" y="156"/>
                    <a:pt x="351" y="197"/>
                  </a:cubicBezTo>
                  <a:cubicBezTo>
                    <a:pt x="348" y="237"/>
                    <a:pt x="356" y="275"/>
                    <a:pt x="359" y="295"/>
                  </a:cubicBezTo>
                  <a:cubicBezTo>
                    <a:pt x="365" y="316"/>
                    <a:pt x="377" y="350"/>
                    <a:pt x="388" y="368"/>
                  </a:cubicBezTo>
                  <a:cubicBezTo>
                    <a:pt x="400" y="382"/>
                    <a:pt x="420" y="408"/>
                    <a:pt x="420" y="411"/>
                  </a:cubicBezTo>
                  <a:cubicBezTo>
                    <a:pt x="423" y="414"/>
                    <a:pt x="432" y="434"/>
                    <a:pt x="432" y="454"/>
                  </a:cubicBezTo>
                  <a:cubicBezTo>
                    <a:pt x="435" y="472"/>
                    <a:pt x="423" y="478"/>
                    <a:pt x="423" y="486"/>
                  </a:cubicBezTo>
                  <a:cubicBezTo>
                    <a:pt x="423" y="492"/>
                    <a:pt x="423" y="489"/>
                    <a:pt x="423" y="492"/>
                  </a:cubicBezTo>
                  <a:cubicBezTo>
                    <a:pt x="420" y="495"/>
                    <a:pt x="417" y="498"/>
                    <a:pt x="417" y="501"/>
                  </a:cubicBezTo>
                  <a:cubicBezTo>
                    <a:pt x="414" y="506"/>
                    <a:pt x="414" y="506"/>
                    <a:pt x="414" y="506"/>
                  </a:cubicBezTo>
                  <a:cubicBezTo>
                    <a:pt x="411" y="509"/>
                    <a:pt x="403" y="512"/>
                    <a:pt x="400" y="518"/>
                  </a:cubicBezTo>
                  <a:cubicBezTo>
                    <a:pt x="394" y="524"/>
                    <a:pt x="388" y="530"/>
                    <a:pt x="385" y="535"/>
                  </a:cubicBezTo>
                  <a:cubicBezTo>
                    <a:pt x="380" y="541"/>
                    <a:pt x="368" y="550"/>
                    <a:pt x="365" y="553"/>
                  </a:cubicBezTo>
                  <a:cubicBezTo>
                    <a:pt x="362" y="556"/>
                    <a:pt x="362" y="556"/>
                    <a:pt x="359" y="559"/>
                  </a:cubicBezTo>
                  <a:cubicBezTo>
                    <a:pt x="354" y="561"/>
                    <a:pt x="351" y="561"/>
                    <a:pt x="345" y="564"/>
                  </a:cubicBezTo>
                  <a:cubicBezTo>
                    <a:pt x="342" y="567"/>
                    <a:pt x="339" y="570"/>
                    <a:pt x="336" y="570"/>
                  </a:cubicBezTo>
                  <a:cubicBezTo>
                    <a:pt x="333" y="570"/>
                    <a:pt x="319" y="576"/>
                    <a:pt x="310" y="579"/>
                  </a:cubicBezTo>
                  <a:cubicBezTo>
                    <a:pt x="301" y="585"/>
                    <a:pt x="272" y="593"/>
                    <a:pt x="258" y="596"/>
                  </a:cubicBezTo>
                  <a:cubicBezTo>
                    <a:pt x="243" y="599"/>
                    <a:pt x="209" y="608"/>
                    <a:pt x="197" y="613"/>
                  </a:cubicBezTo>
                  <a:cubicBezTo>
                    <a:pt x="186" y="616"/>
                    <a:pt x="174" y="619"/>
                    <a:pt x="171" y="622"/>
                  </a:cubicBezTo>
                  <a:cubicBezTo>
                    <a:pt x="162" y="625"/>
                    <a:pt x="142" y="634"/>
                    <a:pt x="139" y="634"/>
                  </a:cubicBezTo>
                  <a:cubicBezTo>
                    <a:pt x="136" y="637"/>
                    <a:pt x="125" y="637"/>
                    <a:pt x="122" y="637"/>
                  </a:cubicBezTo>
                  <a:cubicBezTo>
                    <a:pt x="119" y="640"/>
                    <a:pt x="113" y="640"/>
                    <a:pt x="113" y="640"/>
                  </a:cubicBezTo>
                  <a:cubicBezTo>
                    <a:pt x="110" y="637"/>
                    <a:pt x="105" y="634"/>
                    <a:pt x="99" y="640"/>
                  </a:cubicBezTo>
                  <a:cubicBezTo>
                    <a:pt x="87" y="645"/>
                    <a:pt x="84" y="651"/>
                    <a:pt x="78" y="666"/>
                  </a:cubicBezTo>
                  <a:cubicBezTo>
                    <a:pt x="70" y="680"/>
                    <a:pt x="73" y="700"/>
                    <a:pt x="73" y="712"/>
                  </a:cubicBezTo>
                  <a:cubicBezTo>
                    <a:pt x="73" y="723"/>
                    <a:pt x="70" y="747"/>
                    <a:pt x="67" y="752"/>
                  </a:cubicBezTo>
                  <a:cubicBezTo>
                    <a:pt x="67" y="758"/>
                    <a:pt x="61" y="778"/>
                    <a:pt x="58" y="784"/>
                  </a:cubicBezTo>
                  <a:cubicBezTo>
                    <a:pt x="58" y="790"/>
                    <a:pt x="52" y="819"/>
                    <a:pt x="52" y="825"/>
                  </a:cubicBezTo>
                  <a:cubicBezTo>
                    <a:pt x="52" y="830"/>
                    <a:pt x="49" y="836"/>
                    <a:pt x="47" y="842"/>
                  </a:cubicBezTo>
                  <a:cubicBezTo>
                    <a:pt x="47" y="851"/>
                    <a:pt x="41" y="883"/>
                    <a:pt x="38" y="888"/>
                  </a:cubicBezTo>
                  <a:cubicBezTo>
                    <a:pt x="38" y="897"/>
                    <a:pt x="26" y="940"/>
                    <a:pt x="26" y="949"/>
                  </a:cubicBezTo>
                  <a:cubicBezTo>
                    <a:pt x="23" y="955"/>
                    <a:pt x="21" y="969"/>
                    <a:pt x="18" y="981"/>
                  </a:cubicBezTo>
                  <a:cubicBezTo>
                    <a:pt x="18" y="995"/>
                    <a:pt x="12" y="1021"/>
                    <a:pt x="12" y="1030"/>
                  </a:cubicBezTo>
                  <a:cubicBezTo>
                    <a:pt x="9" y="1039"/>
                    <a:pt x="6" y="1065"/>
                    <a:pt x="6" y="1073"/>
                  </a:cubicBezTo>
                  <a:cubicBezTo>
                    <a:pt x="6" y="1082"/>
                    <a:pt x="6" y="1102"/>
                    <a:pt x="3" y="1114"/>
                  </a:cubicBezTo>
                  <a:cubicBezTo>
                    <a:pt x="3" y="1125"/>
                    <a:pt x="6" y="1169"/>
                    <a:pt x="3" y="1169"/>
                  </a:cubicBezTo>
                  <a:cubicBezTo>
                    <a:pt x="3" y="1172"/>
                    <a:pt x="15" y="1299"/>
                    <a:pt x="18" y="1308"/>
                  </a:cubicBezTo>
                  <a:cubicBezTo>
                    <a:pt x="21" y="1322"/>
                    <a:pt x="18" y="1328"/>
                    <a:pt x="18" y="1337"/>
                  </a:cubicBezTo>
                  <a:cubicBezTo>
                    <a:pt x="18" y="1348"/>
                    <a:pt x="18" y="1371"/>
                    <a:pt x="18" y="1380"/>
                  </a:cubicBezTo>
                  <a:cubicBezTo>
                    <a:pt x="18" y="1386"/>
                    <a:pt x="26" y="1415"/>
                    <a:pt x="21" y="1432"/>
                  </a:cubicBezTo>
                  <a:cubicBezTo>
                    <a:pt x="15" y="1449"/>
                    <a:pt x="15" y="1476"/>
                    <a:pt x="15" y="1484"/>
                  </a:cubicBezTo>
                  <a:cubicBezTo>
                    <a:pt x="15" y="1496"/>
                    <a:pt x="12" y="1510"/>
                    <a:pt x="12" y="1519"/>
                  </a:cubicBezTo>
                  <a:cubicBezTo>
                    <a:pt x="12" y="1525"/>
                    <a:pt x="12" y="1522"/>
                    <a:pt x="12" y="1528"/>
                  </a:cubicBezTo>
                  <a:cubicBezTo>
                    <a:pt x="9" y="1533"/>
                    <a:pt x="0" y="1591"/>
                    <a:pt x="0" y="1597"/>
                  </a:cubicBezTo>
                  <a:cubicBezTo>
                    <a:pt x="3" y="1600"/>
                    <a:pt x="6" y="1603"/>
                    <a:pt x="6" y="1611"/>
                  </a:cubicBezTo>
                  <a:cubicBezTo>
                    <a:pt x="6" y="1617"/>
                    <a:pt x="9" y="1626"/>
                    <a:pt x="9" y="1632"/>
                  </a:cubicBezTo>
                  <a:cubicBezTo>
                    <a:pt x="1104" y="1638"/>
                    <a:pt x="1104" y="1638"/>
                    <a:pt x="1104" y="1638"/>
                  </a:cubicBezTo>
                  <a:cubicBezTo>
                    <a:pt x="1104" y="1638"/>
                    <a:pt x="1104" y="1638"/>
                    <a:pt x="1104" y="1638"/>
                  </a:cubicBezTo>
                  <a:close/>
                  <a:moveTo>
                    <a:pt x="212" y="1368"/>
                  </a:moveTo>
                  <a:cubicBezTo>
                    <a:pt x="212" y="1374"/>
                    <a:pt x="212" y="1377"/>
                    <a:pt x="209" y="1371"/>
                  </a:cubicBezTo>
                  <a:cubicBezTo>
                    <a:pt x="206" y="1363"/>
                    <a:pt x="203" y="1354"/>
                    <a:pt x="206" y="1348"/>
                  </a:cubicBezTo>
                  <a:cubicBezTo>
                    <a:pt x="206" y="1340"/>
                    <a:pt x="209" y="1328"/>
                    <a:pt x="215" y="1322"/>
                  </a:cubicBezTo>
                  <a:cubicBezTo>
                    <a:pt x="217" y="1316"/>
                    <a:pt x="220" y="1316"/>
                    <a:pt x="220" y="1319"/>
                  </a:cubicBezTo>
                  <a:cubicBezTo>
                    <a:pt x="220" y="1325"/>
                    <a:pt x="215" y="1360"/>
                    <a:pt x="212" y="1368"/>
                  </a:cubicBezTo>
                  <a:close/>
                  <a:moveTo>
                    <a:pt x="229" y="1267"/>
                  </a:moveTo>
                  <a:cubicBezTo>
                    <a:pt x="226" y="1276"/>
                    <a:pt x="226" y="1279"/>
                    <a:pt x="226" y="1282"/>
                  </a:cubicBezTo>
                  <a:cubicBezTo>
                    <a:pt x="226" y="1285"/>
                    <a:pt x="226" y="1276"/>
                    <a:pt x="226" y="1267"/>
                  </a:cubicBezTo>
                  <a:cubicBezTo>
                    <a:pt x="223" y="1259"/>
                    <a:pt x="223" y="1241"/>
                    <a:pt x="226" y="1250"/>
                  </a:cubicBezTo>
                  <a:cubicBezTo>
                    <a:pt x="229" y="1259"/>
                    <a:pt x="229" y="1259"/>
                    <a:pt x="229" y="1267"/>
                  </a:cubicBezTo>
                  <a:close/>
                  <a:moveTo>
                    <a:pt x="426" y="645"/>
                  </a:moveTo>
                  <a:cubicBezTo>
                    <a:pt x="426" y="645"/>
                    <a:pt x="426" y="645"/>
                    <a:pt x="426" y="645"/>
                  </a:cubicBezTo>
                  <a:cubicBezTo>
                    <a:pt x="426" y="645"/>
                    <a:pt x="426" y="637"/>
                    <a:pt x="420" y="613"/>
                  </a:cubicBezTo>
                  <a:cubicBezTo>
                    <a:pt x="409" y="573"/>
                    <a:pt x="409" y="541"/>
                    <a:pt x="414" y="524"/>
                  </a:cubicBezTo>
                  <a:cubicBezTo>
                    <a:pt x="420" y="506"/>
                    <a:pt x="426" y="495"/>
                    <a:pt x="426" y="495"/>
                  </a:cubicBezTo>
                  <a:cubicBezTo>
                    <a:pt x="426" y="495"/>
                    <a:pt x="426" y="512"/>
                    <a:pt x="437" y="527"/>
                  </a:cubicBezTo>
                  <a:cubicBezTo>
                    <a:pt x="446" y="544"/>
                    <a:pt x="464" y="553"/>
                    <a:pt x="478" y="567"/>
                  </a:cubicBezTo>
                  <a:cubicBezTo>
                    <a:pt x="490" y="579"/>
                    <a:pt x="495" y="587"/>
                    <a:pt x="510" y="593"/>
                  </a:cubicBezTo>
                  <a:cubicBezTo>
                    <a:pt x="524" y="599"/>
                    <a:pt x="533" y="599"/>
                    <a:pt x="533" y="599"/>
                  </a:cubicBezTo>
                  <a:cubicBezTo>
                    <a:pt x="507" y="602"/>
                    <a:pt x="507" y="602"/>
                    <a:pt x="507" y="602"/>
                  </a:cubicBezTo>
                  <a:cubicBezTo>
                    <a:pt x="495" y="590"/>
                    <a:pt x="495" y="590"/>
                    <a:pt x="495" y="590"/>
                  </a:cubicBezTo>
                  <a:cubicBezTo>
                    <a:pt x="495" y="590"/>
                    <a:pt x="492" y="587"/>
                    <a:pt x="475" y="596"/>
                  </a:cubicBezTo>
                  <a:cubicBezTo>
                    <a:pt x="461" y="602"/>
                    <a:pt x="429" y="642"/>
                    <a:pt x="426" y="645"/>
                  </a:cubicBezTo>
                  <a:cubicBezTo>
                    <a:pt x="426" y="648"/>
                    <a:pt x="426" y="645"/>
                    <a:pt x="426" y="645"/>
                  </a:cubicBezTo>
                  <a:close/>
                  <a:moveTo>
                    <a:pt x="449" y="726"/>
                  </a:moveTo>
                  <a:cubicBezTo>
                    <a:pt x="437" y="689"/>
                    <a:pt x="429" y="651"/>
                    <a:pt x="429" y="651"/>
                  </a:cubicBezTo>
                  <a:cubicBezTo>
                    <a:pt x="429" y="651"/>
                    <a:pt x="446" y="631"/>
                    <a:pt x="458" y="622"/>
                  </a:cubicBezTo>
                  <a:cubicBezTo>
                    <a:pt x="478" y="634"/>
                    <a:pt x="478" y="634"/>
                    <a:pt x="478" y="634"/>
                  </a:cubicBezTo>
                  <a:cubicBezTo>
                    <a:pt x="478" y="634"/>
                    <a:pt x="484" y="648"/>
                    <a:pt x="490" y="654"/>
                  </a:cubicBezTo>
                  <a:cubicBezTo>
                    <a:pt x="498" y="660"/>
                    <a:pt x="524" y="674"/>
                    <a:pt x="524" y="686"/>
                  </a:cubicBezTo>
                  <a:cubicBezTo>
                    <a:pt x="527" y="700"/>
                    <a:pt x="513" y="721"/>
                    <a:pt x="501" y="755"/>
                  </a:cubicBezTo>
                  <a:cubicBezTo>
                    <a:pt x="492" y="787"/>
                    <a:pt x="484" y="822"/>
                    <a:pt x="487" y="842"/>
                  </a:cubicBezTo>
                  <a:cubicBezTo>
                    <a:pt x="461" y="764"/>
                    <a:pt x="464" y="764"/>
                    <a:pt x="449" y="726"/>
                  </a:cubicBezTo>
                  <a:close/>
                  <a:moveTo>
                    <a:pt x="652" y="741"/>
                  </a:moveTo>
                  <a:cubicBezTo>
                    <a:pt x="631" y="793"/>
                    <a:pt x="626" y="802"/>
                    <a:pt x="626" y="802"/>
                  </a:cubicBezTo>
                  <a:cubicBezTo>
                    <a:pt x="626" y="802"/>
                    <a:pt x="626" y="778"/>
                    <a:pt x="617" y="764"/>
                  </a:cubicBezTo>
                  <a:cubicBezTo>
                    <a:pt x="605" y="747"/>
                    <a:pt x="579" y="721"/>
                    <a:pt x="579" y="706"/>
                  </a:cubicBezTo>
                  <a:cubicBezTo>
                    <a:pt x="579" y="692"/>
                    <a:pt x="582" y="689"/>
                    <a:pt x="582" y="689"/>
                  </a:cubicBezTo>
                  <a:cubicBezTo>
                    <a:pt x="582" y="689"/>
                    <a:pt x="588" y="680"/>
                    <a:pt x="591" y="674"/>
                  </a:cubicBezTo>
                  <a:cubicBezTo>
                    <a:pt x="594" y="668"/>
                    <a:pt x="611" y="663"/>
                    <a:pt x="623" y="651"/>
                  </a:cubicBezTo>
                  <a:cubicBezTo>
                    <a:pt x="634" y="642"/>
                    <a:pt x="640" y="619"/>
                    <a:pt x="640" y="619"/>
                  </a:cubicBezTo>
                  <a:cubicBezTo>
                    <a:pt x="640" y="619"/>
                    <a:pt x="666" y="637"/>
                    <a:pt x="675" y="651"/>
                  </a:cubicBezTo>
                  <a:cubicBezTo>
                    <a:pt x="672" y="666"/>
                    <a:pt x="672" y="692"/>
                    <a:pt x="652" y="741"/>
                  </a:cubicBezTo>
                  <a:close/>
                  <a:moveTo>
                    <a:pt x="678" y="645"/>
                  </a:moveTo>
                  <a:cubicBezTo>
                    <a:pt x="678" y="645"/>
                    <a:pt x="666" y="628"/>
                    <a:pt x="643" y="611"/>
                  </a:cubicBezTo>
                  <a:cubicBezTo>
                    <a:pt x="617" y="593"/>
                    <a:pt x="597" y="587"/>
                    <a:pt x="597" y="587"/>
                  </a:cubicBezTo>
                  <a:cubicBezTo>
                    <a:pt x="597" y="587"/>
                    <a:pt x="620" y="576"/>
                    <a:pt x="634" y="559"/>
                  </a:cubicBezTo>
                  <a:cubicBezTo>
                    <a:pt x="646" y="541"/>
                    <a:pt x="655" y="532"/>
                    <a:pt x="660" y="524"/>
                  </a:cubicBezTo>
                  <a:cubicBezTo>
                    <a:pt x="663" y="515"/>
                    <a:pt x="672" y="506"/>
                    <a:pt x="672" y="498"/>
                  </a:cubicBezTo>
                  <a:cubicBezTo>
                    <a:pt x="684" y="515"/>
                    <a:pt x="698" y="547"/>
                    <a:pt x="695" y="567"/>
                  </a:cubicBezTo>
                  <a:cubicBezTo>
                    <a:pt x="692" y="587"/>
                    <a:pt x="678" y="645"/>
                    <a:pt x="678" y="645"/>
                  </a:cubicBezTo>
                  <a:close/>
                  <a:moveTo>
                    <a:pt x="892" y="1664"/>
                  </a:moveTo>
                  <a:cubicBezTo>
                    <a:pt x="892" y="1664"/>
                    <a:pt x="892" y="1664"/>
                    <a:pt x="892" y="1664"/>
                  </a:cubicBezTo>
                  <a:moveTo>
                    <a:pt x="899" y="1638"/>
                  </a:moveTo>
                  <a:cubicBezTo>
                    <a:pt x="896" y="1638"/>
                    <a:pt x="894" y="1638"/>
                    <a:pt x="894" y="1635"/>
                  </a:cubicBezTo>
                  <a:cubicBezTo>
                    <a:pt x="891" y="1635"/>
                    <a:pt x="881" y="1649"/>
                    <a:pt x="878" y="1643"/>
                  </a:cubicBezTo>
                  <a:cubicBezTo>
                    <a:pt x="878" y="1640"/>
                    <a:pt x="878" y="1635"/>
                    <a:pt x="878" y="1629"/>
                  </a:cubicBezTo>
                  <a:cubicBezTo>
                    <a:pt x="875" y="1623"/>
                    <a:pt x="875" y="1626"/>
                    <a:pt x="875" y="1620"/>
                  </a:cubicBezTo>
                  <a:cubicBezTo>
                    <a:pt x="872" y="1617"/>
                    <a:pt x="852" y="1412"/>
                    <a:pt x="852" y="1406"/>
                  </a:cubicBezTo>
                  <a:cubicBezTo>
                    <a:pt x="852" y="1397"/>
                    <a:pt x="854" y="1395"/>
                    <a:pt x="854" y="1386"/>
                  </a:cubicBezTo>
                  <a:cubicBezTo>
                    <a:pt x="854" y="1380"/>
                    <a:pt x="857" y="1366"/>
                    <a:pt x="857" y="1360"/>
                  </a:cubicBezTo>
                  <a:cubicBezTo>
                    <a:pt x="854" y="1354"/>
                    <a:pt x="854" y="1348"/>
                    <a:pt x="854" y="1345"/>
                  </a:cubicBezTo>
                  <a:cubicBezTo>
                    <a:pt x="857" y="1342"/>
                    <a:pt x="860" y="1331"/>
                    <a:pt x="860" y="1322"/>
                  </a:cubicBezTo>
                  <a:cubicBezTo>
                    <a:pt x="860" y="1316"/>
                    <a:pt x="863" y="1305"/>
                    <a:pt x="866" y="1299"/>
                  </a:cubicBezTo>
                  <a:cubicBezTo>
                    <a:pt x="866" y="1296"/>
                    <a:pt x="869" y="1287"/>
                    <a:pt x="869" y="1276"/>
                  </a:cubicBezTo>
                  <a:cubicBezTo>
                    <a:pt x="869" y="1264"/>
                    <a:pt x="869" y="1253"/>
                    <a:pt x="869" y="1256"/>
                  </a:cubicBezTo>
                  <a:cubicBezTo>
                    <a:pt x="869" y="1259"/>
                    <a:pt x="866" y="1293"/>
                    <a:pt x="868" y="1302"/>
                  </a:cubicBezTo>
                  <a:cubicBezTo>
                    <a:pt x="868" y="1308"/>
                    <a:pt x="866" y="1331"/>
                    <a:pt x="872" y="1348"/>
                  </a:cubicBezTo>
                  <a:cubicBezTo>
                    <a:pt x="881" y="1368"/>
                    <a:pt x="888" y="1606"/>
                    <a:pt x="894" y="1611"/>
                  </a:cubicBezTo>
                  <a:cubicBezTo>
                    <a:pt x="896" y="1617"/>
                    <a:pt x="902" y="1632"/>
                    <a:pt x="902" y="1635"/>
                  </a:cubicBezTo>
                  <a:cubicBezTo>
                    <a:pt x="902" y="1635"/>
                    <a:pt x="905" y="1635"/>
                    <a:pt x="899" y="1638"/>
                  </a:cubicBezTo>
                  <a:close/>
                </a:path>
              </a:pathLst>
            </a:custGeom>
            <a:gradFill flip="none" rotWithShape="1">
              <a:gsLst>
                <a:gs pos="8000">
                  <a:schemeClr val="tx2">
                    <a:lumMod val="75000"/>
                    <a:lumOff val="25000"/>
                  </a:schemeClr>
                </a:gs>
                <a:gs pos="100000">
                  <a:schemeClr val="bg2">
                    <a:lumMod val="25000"/>
                  </a:schemeClr>
                </a:gs>
              </a:gsLst>
              <a:lin ang="5400000" scaled="0"/>
              <a:tileRect/>
            </a:gradFill>
            <a:ln w="9525" cap="flat" cmpd="sng" algn="ctr">
              <a:noFill/>
              <a:prstDash val="solid"/>
              <a:round/>
              <a:headEnd type="none" w="med" len="med"/>
              <a:tailEnd type="none" w="med" len="med"/>
            </a:ln>
            <a:effectLst>
              <a:softEdge rad="317500"/>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chemeClr val="tx1"/>
                </a:solidFill>
                <a:latin typeface="Arial" pitchFamily="34" charset="0"/>
                <a:cs typeface="Arial" pitchFamily="34" charset="0"/>
              </a:endParaRPr>
            </a:p>
          </p:txBody>
        </p:sp>
      </p:grpSp>
      <p:sp>
        <p:nvSpPr>
          <p:cNvPr id="37"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a:pPr/>
              <a:t>6</a:t>
            </a:fld>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1057747" y="2501173"/>
            <a:ext cx="2018922" cy="2290527"/>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lnSpc>
                <a:spcPct val="90000"/>
              </a:lnSpc>
            </a:pPr>
            <a:endParaRPr lang="en-US">
              <a:latin typeface="Arial" pitchFamily="34" charset="0"/>
              <a:cs typeface="Arial" pitchFamily="34" charset="0"/>
            </a:endParaRPr>
          </a:p>
        </p:txBody>
      </p:sp>
      <p:sp>
        <p:nvSpPr>
          <p:cNvPr id="34" name="Rectangle 33"/>
          <p:cNvSpPr/>
          <p:nvPr/>
        </p:nvSpPr>
        <p:spPr>
          <a:xfrm>
            <a:off x="3564048" y="2499664"/>
            <a:ext cx="2018922" cy="2290527"/>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lnSpc>
                <a:spcPct val="90000"/>
              </a:lnSpc>
            </a:pPr>
            <a:endParaRPr lang="en-US">
              <a:latin typeface="Arial" pitchFamily="34" charset="0"/>
              <a:cs typeface="Arial" pitchFamily="34" charset="0"/>
            </a:endParaRPr>
          </a:p>
        </p:txBody>
      </p:sp>
      <p:sp>
        <p:nvSpPr>
          <p:cNvPr id="22555" name="Rectangle 48"/>
          <p:cNvSpPr>
            <a:spLocks noChangeArrowheads="1"/>
          </p:cNvSpPr>
          <p:nvPr/>
        </p:nvSpPr>
        <p:spPr bwMode="gray">
          <a:xfrm>
            <a:off x="3524291" y="2425176"/>
            <a:ext cx="2103120" cy="2377440"/>
          </a:xfrm>
          <a:prstGeom prst="rect">
            <a:avLst/>
          </a:prstGeom>
          <a:blipFill dpi="0" rotWithShape="1">
            <a:blip r:embed="rId2" cstate="print"/>
            <a:srcRect/>
            <a:stretch>
              <a:fillRect/>
            </a:stretch>
          </a:blipFill>
          <a:ln w="82550">
            <a:solidFill>
              <a:schemeClr val="tx2">
                <a:lumMod val="65000"/>
                <a:lumOff val="35000"/>
              </a:schemeClr>
            </a:solidFill>
            <a:miter lim="800000"/>
            <a:headEnd/>
            <a:tailEnd/>
          </a:ln>
        </p:spPr>
        <p:txBody>
          <a:bodyPr lIns="91435" tIns="45718" rIns="91435" bIns="45718" anchor="ctr"/>
          <a:lstStyle/>
          <a:p>
            <a:endParaRPr lang="en-US">
              <a:latin typeface="Arial" pitchFamily="34" charset="0"/>
              <a:cs typeface="Arial" pitchFamily="34" charset="0"/>
            </a:endParaRPr>
          </a:p>
        </p:txBody>
      </p:sp>
      <p:sp>
        <p:nvSpPr>
          <p:cNvPr id="22557" name="Rectangle 45"/>
          <p:cNvSpPr>
            <a:spLocks noChangeArrowheads="1"/>
          </p:cNvSpPr>
          <p:nvPr/>
        </p:nvSpPr>
        <p:spPr bwMode="gray">
          <a:xfrm>
            <a:off x="1030987" y="2425176"/>
            <a:ext cx="2103120" cy="2377440"/>
          </a:xfrm>
          <a:prstGeom prst="rect">
            <a:avLst/>
          </a:prstGeom>
          <a:blipFill dpi="0" rotWithShape="1">
            <a:blip r:embed="rId3" cstate="print"/>
            <a:srcRect/>
            <a:stretch>
              <a:fillRect/>
            </a:stretch>
          </a:blipFill>
          <a:ln w="82550">
            <a:solidFill>
              <a:schemeClr val="tx2">
                <a:lumMod val="65000"/>
                <a:lumOff val="35000"/>
              </a:schemeClr>
            </a:solidFill>
            <a:miter lim="800000"/>
            <a:headEnd/>
            <a:tailEnd/>
          </a:ln>
        </p:spPr>
        <p:txBody>
          <a:bodyPr lIns="91435" tIns="45718" rIns="91435" bIns="45718" anchor="ctr"/>
          <a:lstStyle/>
          <a:p>
            <a:endParaRPr lang="en-US">
              <a:latin typeface="Arial" pitchFamily="34" charset="0"/>
              <a:cs typeface="Arial" pitchFamily="34" charset="0"/>
            </a:endParaRPr>
          </a:p>
        </p:txBody>
      </p:sp>
      <p:sp>
        <p:nvSpPr>
          <p:cNvPr id="22533" name="Line 15"/>
          <p:cNvSpPr>
            <a:spLocks noChangeShapeType="1"/>
          </p:cNvSpPr>
          <p:nvPr/>
        </p:nvSpPr>
        <p:spPr bwMode="gray">
          <a:xfrm>
            <a:off x="7069138" y="2049463"/>
            <a:ext cx="0" cy="276225"/>
          </a:xfrm>
          <a:prstGeom prst="line">
            <a:avLst/>
          </a:prstGeom>
          <a:noFill/>
          <a:ln w="28575">
            <a:solidFill>
              <a:schemeClr val="accent1"/>
            </a:solidFill>
            <a:round/>
            <a:headEnd/>
            <a:tailEnd/>
          </a:ln>
          <a:effectLst>
            <a:softEdge rad="317500"/>
          </a:effectLst>
        </p:spPr>
        <p:txBody>
          <a:bodyPr lIns="91435" tIns="45718" rIns="91435" bIns="45718"/>
          <a:lstStyle/>
          <a:p>
            <a:endParaRPr lang="en-US">
              <a:latin typeface="Arial" pitchFamily="34" charset="0"/>
              <a:cs typeface="Arial" pitchFamily="34" charset="0"/>
            </a:endParaRPr>
          </a:p>
        </p:txBody>
      </p:sp>
      <p:sp>
        <p:nvSpPr>
          <p:cNvPr id="22553" name="Rectangle 51"/>
          <p:cNvSpPr>
            <a:spLocks noChangeArrowheads="1"/>
          </p:cNvSpPr>
          <p:nvPr/>
        </p:nvSpPr>
        <p:spPr bwMode="gray">
          <a:xfrm>
            <a:off x="6017594" y="2425176"/>
            <a:ext cx="2103120" cy="2377440"/>
          </a:xfrm>
          <a:prstGeom prst="rect">
            <a:avLst/>
          </a:prstGeom>
          <a:blipFill>
            <a:blip r:embed="rId4" cstate="print"/>
            <a:stretch>
              <a:fillRect/>
            </a:stretch>
          </a:blipFill>
          <a:ln w="82550">
            <a:solidFill>
              <a:schemeClr val="tx2">
                <a:lumMod val="65000"/>
                <a:lumOff val="35000"/>
              </a:schemeClr>
            </a:solidFill>
            <a:miter lim="800000"/>
            <a:headEnd/>
            <a:tailEnd/>
          </a:ln>
        </p:spPr>
        <p:txBody>
          <a:bodyPr lIns="91435" tIns="45718" rIns="91435" bIns="45718" anchor="ctr"/>
          <a:lstStyle/>
          <a:p>
            <a:endParaRPr lang="en-US">
              <a:latin typeface="Arial" pitchFamily="34" charset="0"/>
              <a:cs typeface="Arial" pitchFamily="34" charset="0"/>
            </a:endParaRPr>
          </a:p>
        </p:txBody>
      </p:sp>
      <p:grpSp>
        <p:nvGrpSpPr>
          <p:cNvPr id="2" name="Group 95"/>
          <p:cNvGrpSpPr>
            <a:grpSpLocks/>
          </p:cNvGrpSpPr>
          <p:nvPr/>
        </p:nvGrpSpPr>
        <p:grpSpPr bwMode="auto">
          <a:xfrm>
            <a:off x="966789" y="1035207"/>
            <a:ext cx="7204075" cy="1215868"/>
            <a:chOff x="609" y="1212"/>
            <a:chExt cx="4538" cy="482"/>
          </a:xfrm>
        </p:grpSpPr>
        <p:sp>
          <p:nvSpPr>
            <p:cNvPr id="22550" name="Freeform 40"/>
            <p:cNvSpPr>
              <a:spLocks/>
            </p:cNvSpPr>
            <p:nvPr/>
          </p:nvSpPr>
          <p:spPr bwMode="gray">
            <a:xfrm>
              <a:off x="609" y="1212"/>
              <a:ext cx="4538" cy="482"/>
            </a:xfrm>
            <a:custGeom>
              <a:avLst/>
              <a:gdLst>
                <a:gd name="T0" fmla="*/ 5204544 w 134"/>
                <a:gd name="T1" fmla="*/ 310205 h 19"/>
                <a:gd name="T2" fmla="*/ 0 w 134"/>
                <a:gd name="T3" fmla="*/ 310205 h 19"/>
                <a:gd name="T4" fmla="*/ 0 w 134"/>
                <a:gd name="T5" fmla="*/ 0 h 19"/>
                <a:gd name="T6" fmla="*/ 5204544 w 134"/>
                <a:gd name="T7" fmla="*/ 0 h 19"/>
                <a:gd name="T8" fmla="*/ 5204544 w 134"/>
                <a:gd name="T9" fmla="*/ 310205 h 19"/>
                <a:gd name="T10" fmla="*/ 5204544 w 134"/>
                <a:gd name="T11" fmla="*/ 310205 h 19"/>
                <a:gd name="T12" fmla="*/ 0 60000 65536"/>
                <a:gd name="T13" fmla="*/ 0 60000 65536"/>
                <a:gd name="T14" fmla="*/ 0 60000 65536"/>
                <a:gd name="T15" fmla="*/ 0 60000 65536"/>
                <a:gd name="T16" fmla="*/ 0 60000 65536"/>
                <a:gd name="T17" fmla="*/ 0 60000 65536"/>
                <a:gd name="T18" fmla="*/ 0 w 134"/>
                <a:gd name="T19" fmla="*/ 0 h 19"/>
                <a:gd name="T20" fmla="*/ 134 w 134"/>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4" h="19">
                  <a:moveTo>
                    <a:pt x="134" y="19"/>
                  </a:moveTo>
                  <a:lnTo>
                    <a:pt x="0" y="19"/>
                  </a:lnTo>
                  <a:lnTo>
                    <a:pt x="0" y="0"/>
                  </a:lnTo>
                  <a:lnTo>
                    <a:pt x="134" y="0"/>
                  </a:lnTo>
                  <a:lnTo>
                    <a:pt x="134" y="19"/>
                  </a:lnTo>
                  <a:close/>
                </a:path>
              </a:pathLst>
            </a:custGeom>
            <a:solidFill>
              <a:schemeClr val="accent2"/>
            </a:solidFill>
            <a:ln w="19050">
              <a:solidFill>
                <a:srgbClr val="FFFFFF"/>
              </a:solidFill>
              <a:round/>
              <a:headEnd/>
              <a:tailEnd/>
            </a:ln>
          </p:spPr>
          <p:txBody>
            <a:bodyPr wrap="none" anchor="ctr"/>
            <a:lstStyle/>
            <a:p>
              <a:endParaRPr lang="en-US">
                <a:latin typeface="Arial" pitchFamily="34" charset="0"/>
                <a:cs typeface="Arial" pitchFamily="34" charset="0"/>
              </a:endParaRPr>
            </a:p>
          </p:txBody>
        </p:sp>
        <p:sp>
          <p:nvSpPr>
            <p:cNvPr id="22551" name="Freeform 41"/>
            <p:cNvSpPr>
              <a:spLocks/>
            </p:cNvSpPr>
            <p:nvPr/>
          </p:nvSpPr>
          <p:spPr bwMode="gray">
            <a:xfrm>
              <a:off x="660" y="1258"/>
              <a:ext cx="4440" cy="389"/>
            </a:xfrm>
            <a:custGeom>
              <a:avLst/>
              <a:gdLst>
                <a:gd name="T0" fmla="*/ 4874590 w 134"/>
                <a:gd name="T1" fmla="*/ 163052 h 19"/>
                <a:gd name="T2" fmla="*/ 0 w 134"/>
                <a:gd name="T3" fmla="*/ 163052 h 19"/>
                <a:gd name="T4" fmla="*/ 0 w 134"/>
                <a:gd name="T5" fmla="*/ 0 h 19"/>
                <a:gd name="T6" fmla="*/ 4874590 w 134"/>
                <a:gd name="T7" fmla="*/ 0 h 19"/>
                <a:gd name="T8" fmla="*/ 4874590 w 134"/>
                <a:gd name="T9" fmla="*/ 163052 h 19"/>
                <a:gd name="T10" fmla="*/ 4874590 w 134"/>
                <a:gd name="T11" fmla="*/ 163052 h 19"/>
                <a:gd name="T12" fmla="*/ 0 60000 65536"/>
                <a:gd name="T13" fmla="*/ 0 60000 65536"/>
                <a:gd name="T14" fmla="*/ 0 60000 65536"/>
                <a:gd name="T15" fmla="*/ 0 60000 65536"/>
                <a:gd name="T16" fmla="*/ 0 60000 65536"/>
                <a:gd name="T17" fmla="*/ 0 60000 65536"/>
                <a:gd name="T18" fmla="*/ 0 w 134"/>
                <a:gd name="T19" fmla="*/ 0 h 19"/>
                <a:gd name="T20" fmla="*/ 134 w 134"/>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4" h="19">
                  <a:moveTo>
                    <a:pt x="134" y="19"/>
                  </a:moveTo>
                  <a:lnTo>
                    <a:pt x="0" y="19"/>
                  </a:lnTo>
                  <a:lnTo>
                    <a:pt x="0" y="0"/>
                  </a:lnTo>
                  <a:lnTo>
                    <a:pt x="134" y="0"/>
                  </a:lnTo>
                  <a:lnTo>
                    <a:pt x="134" y="19"/>
                  </a:lnTo>
                  <a:close/>
                </a:path>
              </a:pathLst>
            </a:custGeom>
            <a:blipFill>
              <a:blip r:embed="rId5" cstate="print"/>
              <a:stretch>
                <a:fillRect/>
              </a:stretch>
            </a:blipFill>
            <a:ln w="19050">
              <a:solidFill>
                <a:srgbClr val="FFFFFF"/>
              </a:solidFill>
              <a:round/>
              <a:headEnd/>
              <a:tailEnd/>
            </a:ln>
          </p:spPr>
          <p:txBody>
            <a:bodyPr wrap="none" anchor="ctr"/>
            <a:lstStyle/>
            <a:p>
              <a:endParaRPr lang="en-US">
                <a:latin typeface="Arial" pitchFamily="34" charset="0"/>
                <a:cs typeface="Arial" pitchFamily="34" charset="0"/>
              </a:endParaRPr>
            </a:p>
          </p:txBody>
        </p:sp>
      </p:grpSp>
      <p:sp>
        <p:nvSpPr>
          <p:cNvPr id="22541" name="Text Box 42"/>
          <p:cNvSpPr txBox="1">
            <a:spLocks noChangeArrowheads="1"/>
          </p:cNvSpPr>
          <p:nvPr/>
        </p:nvSpPr>
        <p:spPr bwMode="gray">
          <a:xfrm>
            <a:off x="1358021" y="1229738"/>
            <a:ext cx="6274050" cy="879467"/>
          </a:xfrm>
          <a:prstGeom prst="rect">
            <a:avLst/>
          </a:prstGeom>
          <a:noFill/>
          <a:ln w="9525">
            <a:noFill/>
            <a:miter lim="800000"/>
            <a:headEnd/>
            <a:tailEnd/>
          </a:ln>
        </p:spPr>
        <p:txBody>
          <a:bodyPr wrap="square" lIns="91435" tIns="45718" rIns="91435" bIns="45718" anchor="ctr">
            <a:spAutoFit/>
          </a:bodyPr>
          <a:lstStyle/>
          <a:p>
            <a:pPr algn="ctr">
              <a:lnSpc>
                <a:spcPct val="85000"/>
              </a:lnSpc>
            </a:pPr>
            <a:r>
              <a:rPr lang="en-US" sz="2000" b="1" dirty="0">
                <a:solidFill>
                  <a:schemeClr val="tx2">
                    <a:lumMod val="85000"/>
                    <a:lumOff val="15000"/>
                  </a:schemeClr>
                </a:solidFill>
                <a:latin typeface="Arial" pitchFamily="34" charset="0"/>
                <a:cs typeface="Arial" pitchFamily="34" charset="0"/>
              </a:rPr>
              <a:t>Scenario: </a:t>
            </a:r>
            <a:r>
              <a:rPr lang="en-US" sz="2000" dirty="0">
                <a:solidFill>
                  <a:schemeClr val="tx2">
                    <a:lumMod val="85000"/>
                    <a:lumOff val="15000"/>
                  </a:schemeClr>
                </a:solidFill>
                <a:latin typeface="Arial" pitchFamily="34" charset="0"/>
                <a:cs typeface="Arial" pitchFamily="34" charset="0"/>
              </a:rPr>
              <a:t>Pinnacle Company has to install 5 different converged IP Office Systems in different customer sites. Using ERS 3500 quick start installation script…</a:t>
            </a:r>
          </a:p>
        </p:txBody>
      </p:sp>
      <p:sp>
        <p:nvSpPr>
          <p:cNvPr id="22542" name="AutoShape 9"/>
          <p:cNvSpPr>
            <a:spLocks noChangeArrowheads="1"/>
          </p:cNvSpPr>
          <p:nvPr/>
        </p:nvSpPr>
        <p:spPr bwMode="gray">
          <a:xfrm rot="-5400000">
            <a:off x="1530507" y="4720180"/>
            <a:ext cx="921512" cy="458273"/>
          </a:xfrm>
          <a:prstGeom prst="homePlate">
            <a:avLst>
              <a:gd name="adj" fmla="val 50271"/>
            </a:avLst>
          </a:prstGeom>
          <a:solidFill>
            <a:schemeClr val="accent1"/>
          </a:solidFill>
          <a:ln w="19050">
            <a:solidFill>
              <a:srgbClr val="FFFFFF"/>
            </a:solidFill>
            <a:miter lim="800000"/>
            <a:headEnd/>
            <a:tailEnd/>
          </a:ln>
          <a:scene3d>
            <a:camera prst="orthographicFront"/>
            <a:lightRig rig="threePt" dir="t"/>
          </a:scene3d>
          <a:sp3d>
            <a:bevelT w="114300" prst="hardEdge"/>
          </a:sp3d>
        </p:spPr>
        <p:txBody>
          <a:bodyPr vert="eaVert" wrap="none" lIns="91435" tIns="45718" rIns="91435" bIns="45718" anchor="ctr"/>
          <a:lstStyle/>
          <a:p>
            <a:pPr algn="l"/>
            <a:endParaRPr lang="en-US" baseline="-25000" dirty="0">
              <a:latin typeface="Arial" pitchFamily="34" charset="0"/>
              <a:cs typeface="Arial" pitchFamily="34" charset="0"/>
            </a:endParaRPr>
          </a:p>
        </p:txBody>
      </p:sp>
      <p:sp>
        <p:nvSpPr>
          <p:cNvPr id="22543" name="AutoShape 11"/>
          <p:cNvSpPr>
            <a:spLocks noChangeArrowheads="1"/>
          </p:cNvSpPr>
          <p:nvPr/>
        </p:nvSpPr>
        <p:spPr bwMode="gray">
          <a:xfrm rot="-5400000">
            <a:off x="4099005" y="4719559"/>
            <a:ext cx="921512" cy="459514"/>
          </a:xfrm>
          <a:prstGeom prst="homePlate">
            <a:avLst>
              <a:gd name="adj" fmla="val 50135"/>
            </a:avLst>
          </a:prstGeom>
          <a:solidFill>
            <a:schemeClr val="accent1"/>
          </a:solidFill>
          <a:ln w="19050">
            <a:solidFill>
              <a:srgbClr val="FFFFFF"/>
            </a:solidFill>
            <a:miter lim="800000"/>
            <a:headEnd/>
            <a:tailEnd/>
          </a:ln>
          <a:scene3d>
            <a:camera prst="orthographicFront"/>
            <a:lightRig rig="threePt" dir="t"/>
          </a:scene3d>
          <a:sp3d>
            <a:bevelT w="114300" prst="hardEdge"/>
          </a:sp3d>
        </p:spPr>
        <p:txBody>
          <a:bodyPr vert="eaVert" wrap="none" lIns="91435" tIns="45718" rIns="91435" bIns="45718" anchor="ctr"/>
          <a:lstStyle/>
          <a:p>
            <a:pPr algn="l"/>
            <a:endParaRPr lang="en-US" baseline="-25000" dirty="0">
              <a:latin typeface="Arial" pitchFamily="34" charset="0"/>
              <a:cs typeface="Arial" pitchFamily="34" charset="0"/>
            </a:endParaRPr>
          </a:p>
        </p:txBody>
      </p:sp>
      <p:sp>
        <p:nvSpPr>
          <p:cNvPr id="22544" name="AutoShape 9"/>
          <p:cNvSpPr>
            <a:spLocks noChangeArrowheads="1"/>
          </p:cNvSpPr>
          <p:nvPr/>
        </p:nvSpPr>
        <p:spPr bwMode="gray">
          <a:xfrm rot="-5400000">
            <a:off x="6673435" y="4720180"/>
            <a:ext cx="921512" cy="458272"/>
          </a:xfrm>
          <a:prstGeom prst="homePlate">
            <a:avLst>
              <a:gd name="adj" fmla="val 50271"/>
            </a:avLst>
          </a:prstGeom>
          <a:solidFill>
            <a:schemeClr val="accent1"/>
          </a:solidFill>
          <a:ln w="19050">
            <a:solidFill>
              <a:srgbClr val="FFFFFF"/>
            </a:solidFill>
            <a:miter lim="800000"/>
            <a:headEnd/>
            <a:tailEnd/>
          </a:ln>
          <a:scene3d>
            <a:camera prst="orthographicFront"/>
            <a:lightRig rig="threePt" dir="t"/>
          </a:scene3d>
          <a:sp3d>
            <a:bevelT w="114300" prst="hardEdge"/>
          </a:sp3d>
        </p:spPr>
        <p:txBody>
          <a:bodyPr vert="eaVert" wrap="none" lIns="91435" tIns="45718" rIns="91435" bIns="45718" anchor="ctr"/>
          <a:lstStyle/>
          <a:p>
            <a:pPr algn="l"/>
            <a:endParaRPr lang="en-US" baseline="-25000" dirty="0">
              <a:latin typeface="Arial" pitchFamily="34" charset="0"/>
              <a:cs typeface="Arial" pitchFamily="34" charset="0"/>
            </a:endParaRPr>
          </a:p>
        </p:txBody>
      </p:sp>
      <p:grpSp>
        <p:nvGrpSpPr>
          <p:cNvPr id="3" name="Group 99"/>
          <p:cNvGrpSpPr>
            <a:grpSpLocks/>
          </p:cNvGrpSpPr>
          <p:nvPr/>
        </p:nvGrpSpPr>
        <p:grpSpPr bwMode="auto">
          <a:xfrm>
            <a:off x="966789" y="5026025"/>
            <a:ext cx="7204075" cy="765175"/>
            <a:chOff x="609" y="3442"/>
            <a:chExt cx="4538" cy="482"/>
          </a:xfrm>
        </p:grpSpPr>
        <p:sp>
          <p:nvSpPr>
            <p:cNvPr id="22548" name="Freeform 36"/>
            <p:cNvSpPr>
              <a:spLocks/>
            </p:cNvSpPr>
            <p:nvPr/>
          </p:nvSpPr>
          <p:spPr bwMode="gray">
            <a:xfrm>
              <a:off x="609" y="3442"/>
              <a:ext cx="4538" cy="482"/>
            </a:xfrm>
            <a:custGeom>
              <a:avLst/>
              <a:gdLst>
                <a:gd name="T0" fmla="*/ 5204544 w 134"/>
                <a:gd name="T1" fmla="*/ 310205 h 19"/>
                <a:gd name="T2" fmla="*/ 0 w 134"/>
                <a:gd name="T3" fmla="*/ 310205 h 19"/>
                <a:gd name="T4" fmla="*/ 0 w 134"/>
                <a:gd name="T5" fmla="*/ 0 h 19"/>
                <a:gd name="T6" fmla="*/ 5204544 w 134"/>
                <a:gd name="T7" fmla="*/ 0 h 19"/>
                <a:gd name="T8" fmla="*/ 5204544 w 134"/>
                <a:gd name="T9" fmla="*/ 310205 h 19"/>
                <a:gd name="T10" fmla="*/ 5204544 w 134"/>
                <a:gd name="T11" fmla="*/ 310205 h 19"/>
                <a:gd name="T12" fmla="*/ 0 60000 65536"/>
                <a:gd name="T13" fmla="*/ 0 60000 65536"/>
                <a:gd name="T14" fmla="*/ 0 60000 65536"/>
                <a:gd name="T15" fmla="*/ 0 60000 65536"/>
                <a:gd name="T16" fmla="*/ 0 60000 65536"/>
                <a:gd name="T17" fmla="*/ 0 60000 65536"/>
                <a:gd name="T18" fmla="*/ 0 w 134"/>
                <a:gd name="T19" fmla="*/ 0 h 19"/>
                <a:gd name="T20" fmla="*/ 134 w 134"/>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4" h="19">
                  <a:moveTo>
                    <a:pt x="134" y="19"/>
                  </a:moveTo>
                  <a:lnTo>
                    <a:pt x="0" y="19"/>
                  </a:lnTo>
                  <a:lnTo>
                    <a:pt x="0" y="0"/>
                  </a:lnTo>
                  <a:lnTo>
                    <a:pt x="134" y="0"/>
                  </a:lnTo>
                  <a:lnTo>
                    <a:pt x="134" y="19"/>
                  </a:lnTo>
                  <a:close/>
                </a:path>
              </a:pathLst>
            </a:custGeom>
            <a:solidFill>
              <a:schemeClr val="accent2"/>
            </a:solidFill>
            <a:ln w="19050">
              <a:solidFill>
                <a:srgbClr val="FFFFFF"/>
              </a:solidFill>
              <a:round/>
              <a:headEnd/>
              <a:tailEnd/>
            </a:ln>
          </p:spPr>
          <p:txBody>
            <a:bodyPr wrap="none" anchor="ctr"/>
            <a:lstStyle/>
            <a:p>
              <a:endParaRPr lang="en-US">
                <a:latin typeface="Arial" pitchFamily="34" charset="0"/>
                <a:cs typeface="Arial" pitchFamily="34" charset="0"/>
              </a:endParaRPr>
            </a:p>
          </p:txBody>
        </p:sp>
        <p:sp>
          <p:nvSpPr>
            <p:cNvPr id="22549" name="Freeform 37"/>
            <p:cNvSpPr>
              <a:spLocks/>
            </p:cNvSpPr>
            <p:nvPr/>
          </p:nvSpPr>
          <p:spPr bwMode="gray">
            <a:xfrm>
              <a:off x="660" y="3488"/>
              <a:ext cx="4440" cy="389"/>
            </a:xfrm>
            <a:custGeom>
              <a:avLst/>
              <a:gdLst>
                <a:gd name="T0" fmla="*/ 4874590 w 134"/>
                <a:gd name="T1" fmla="*/ 163052 h 19"/>
                <a:gd name="T2" fmla="*/ 0 w 134"/>
                <a:gd name="T3" fmla="*/ 163052 h 19"/>
                <a:gd name="T4" fmla="*/ 0 w 134"/>
                <a:gd name="T5" fmla="*/ 0 h 19"/>
                <a:gd name="T6" fmla="*/ 4874590 w 134"/>
                <a:gd name="T7" fmla="*/ 0 h 19"/>
                <a:gd name="T8" fmla="*/ 4874590 w 134"/>
                <a:gd name="T9" fmla="*/ 163052 h 19"/>
                <a:gd name="T10" fmla="*/ 4874590 w 134"/>
                <a:gd name="T11" fmla="*/ 163052 h 19"/>
                <a:gd name="T12" fmla="*/ 0 60000 65536"/>
                <a:gd name="T13" fmla="*/ 0 60000 65536"/>
                <a:gd name="T14" fmla="*/ 0 60000 65536"/>
                <a:gd name="T15" fmla="*/ 0 60000 65536"/>
                <a:gd name="T16" fmla="*/ 0 60000 65536"/>
                <a:gd name="T17" fmla="*/ 0 60000 65536"/>
                <a:gd name="T18" fmla="*/ 0 w 134"/>
                <a:gd name="T19" fmla="*/ 0 h 19"/>
                <a:gd name="T20" fmla="*/ 134 w 134"/>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4" h="19">
                  <a:moveTo>
                    <a:pt x="134" y="19"/>
                  </a:moveTo>
                  <a:lnTo>
                    <a:pt x="0" y="19"/>
                  </a:lnTo>
                  <a:lnTo>
                    <a:pt x="0" y="0"/>
                  </a:lnTo>
                  <a:lnTo>
                    <a:pt x="134" y="0"/>
                  </a:lnTo>
                  <a:lnTo>
                    <a:pt x="134" y="19"/>
                  </a:lnTo>
                  <a:close/>
                </a:path>
              </a:pathLst>
            </a:custGeom>
            <a:blipFill dpi="0" rotWithShape="1">
              <a:blip r:embed="rId5" cstate="print"/>
              <a:srcRect/>
              <a:stretch>
                <a:fillRect/>
              </a:stretch>
            </a:blipFill>
            <a:ln w="19050">
              <a:solidFill>
                <a:srgbClr val="FFFFFF"/>
              </a:solidFill>
              <a:round/>
              <a:headEnd/>
              <a:tailEnd/>
            </a:ln>
          </p:spPr>
          <p:txBody>
            <a:bodyPr wrap="none" anchor="ctr"/>
            <a:lstStyle/>
            <a:p>
              <a:endParaRPr lang="en-US">
                <a:latin typeface="Arial" pitchFamily="34" charset="0"/>
                <a:cs typeface="Arial" pitchFamily="34" charset="0"/>
              </a:endParaRPr>
            </a:p>
          </p:txBody>
        </p:sp>
      </p:grpSp>
      <p:sp>
        <p:nvSpPr>
          <p:cNvPr id="22546" name="Text Box 38"/>
          <p:cNvSpPr txBox="1">
            <a:spLocks noChangeArrowheads="1"/>
          </p:cNvSpPr>
          <p:nvPr/>
        </p:nvSpPr>
        <p:spPr bwMode="gray">
          <a:xfrm>
            <a:off x="1385181" y="5120390"/>
            <a:ext cx="6355533" cy="615549"/>
          </a:xfrm>
          <a:prstGeom prst="rect">
            <a:avLst/>
          </a:prstGeom>
          <a:noFill/>
          <a:ln w="9525">
            <a:noFill/>
            <a:miter lim="800000"/>
            <a:headEnd/>
            <a:tailEnd/>
          </a:ln>
        </p:spPr>
        <p:txBody>
          <a:bodyPr wrap="square" lIns="91435" tIns="45718" rIns="91435" bIns="45718" anchor="ctr" anchorCtr="1">
            <a:spAutoFit/>
          </a:bodyPr>
          <a:lstStyle/>
          <a:p>
            <a:pPr algn="ctr">
              <a:lnSpc>
                <a:spcPct val="85000"/>
              </a:lnSpc>
            </a:pPr>
            <a:r>
              <a:rPr lang="en-US" sz="2000" b="1" dirty="0">
                <a:solidFill>
                  <a:schemeClr val="tx2">
                    <a:lumMod val="85000"/>
                    <a:lumOff val="15000"/>
                  </a:schemeClr>
                </a:solidFill>
                <a:latin typeface="Arial" pitchFamily="34" charset="0"/>
                <a:cs typeface="Arial" pitchFamily="34" charset="0"/>
              </a:rPr>
              <a:t>Error free deployments - in minutes rather than hours - without specialized data </a:t>
            </a:r>
            <a:r>
              <a:rPr lang="en-US" sz="2000" b="1" dirty="0">
                <a:solidFill>
                  <a:schemeClr val="tx2">
                    <a:lumMod val="85000"/>
                    <a:lumOff val="15000"/>
                  </a:schemeClr>
                </a:solidFill>
                <a:latin typeface="Arial" pitchFamily="34" charset="0"/>
                <a:cs typeface="Arial" pitchFamily="34" charset="0"/>
              </a:rPr>
              <a:t>expertise</a:t>
            </a:r>
            <a:endParaRPr lang="en-US" sz="2000" b="1" dirty="0">
              <a:solidFill>
                <a:schemeClr val="tx2">
                  <a:lumMod val="85000"/>
                  <a:lumOff val="15000"/>
                </a:schemeClr>
              </a:solidFill>
              <a:latin typeface="Arial" pitchFamily="34" charset="0"/>
              <a:cs typeface="Arial" pitchFamily="34" charset="0"/>
            </a:endParaRPr>
          </a:p>
        </p:txBody>
      </p:sp>
      <p:sp>
        <p:nvSpPr>
          <p:cNvPr id="35" name="Line 14"/>
          <p:cNvSpPr>
            <a:spLocks noChangeShapeType="1"/>
          </p:cNvSpPr>
          <p:nvPr/>
        </p:nvSpPr>
        <p:spPr bwMode="gray">
          <a:xfrm>
            <a:off x="7084180" y="2120383"/>
            <a:ext cx="0" cy="276225"/>
          </a:xfrm>
          <a:prstGeom prst="line">
            <a:avLst/>
          </a:prstGeom>
          <a:noFill/>
          <a:ln w="28575">
            <a:solidFill>
              <a:schemeClr val="accent1"/>
            </a:solidFill>
            <a:round/>
            <a:headEnd/>
            <a:tailEnd/>
          </a:ln>
          <a:effectLst>
            <a:softEdge rad="317500"/>
          </a:effectLst>
        </p:spPr>
        <p:txBody>
          <a:bodyPr lIns="91435" tIns="45718" rIns="91435" bIns="45718"/>
          <a:lstStyle/>
          <a:p>
            <a:endParaRPr lang="en-US">
              <a:latin typeface="Arial" pitchFamily="34" charset="0"/>
              <a:cs typeface="Arial" pitchFamily="34" charset="0"/>
            </a:endParaRPr>
          </a:p>
        </p:txBody>
      </p:sp>
      <p:sp>
        <p:nvSpPr>
          <p:cNvPr id="37" name="Rectangle 36"/>
          <p:cNvSpPr/>
          <p:nvPr/>
        </p:nvSpPr>
        <p:spPr>
          <a:xfrm>
            <a:off x="1091496" y="2476551"/>
            <a:ext cx="2011680" cy="2267712"/>
          </a:xfrm>
          <a:prstGeom prst="rect">
            <a:avLst/>
          </a:prstGeom>
          <a:gradFill>
            <a:gsLst>
              <a:gs pos="44000">
                <a:schemeClr val="bg1"/>
              </a:gs>
              <a:gs pos="85000">
                <a:schemeClr val="bg1">
                  <a:alpha val="0"/>
                </a:schemeClr>
              </a:gs>
            </a:gsLst>
            <a:lin ang="5400000" scaled="0"/>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lnSpc>
                <a:spcPct val="90000"/>
              </a:lnSpc>
            </a:pPr>
            <a:endParaRPr lang="en-US" dirty="0">
              <a:latin typeface="Arial" pitchFamily="34" charset="0"/>
              <a:cs typeface="Arial" pitchFamily="34" charset="0"/>
            </a:endParaRPr>
          </a:p>
        </p:txBody>
      </p:sp>
      <p:sp>
        <p:nvSpPr>
          <p:cNvPr id="22531" name="Line 13"/>
          <p:cNvSpPr>
            <a:spLocks noChangeShapeType="1"/>
          </p:cNvSpPr>
          <p:nvPr/>
        </p:nvSpPr>
        <p:spPr bwMode="gray">
          <a:xfrm>
            <a:off x="2054225" y="2053952"/>
            <a:ext cx="0" cy="268561"/>
          </a:xfrm>
          <a:prstGeom prst="line">
            <a:avLst/>
          </a:prstGeom>
          <a:noFill/>
          <a:ln w="28575">
            <a:solidFill>
              <a:schemeClr val="accent1"/>
            </a:solidFill>
            <a:round/>
            <a:headEnd/>
            <a:tailEnd/>
          </a:ln>
          <a:effectLst>
            <a:softEdge rad="317500"/>
          </a:effectLst>
        </p:spPr>
        <p:txBody>
          <a:bodyPr lIns="91435" tIns="45718" rIns="91435" bIns="45718"/>
          <a:lstStyle/>
          <a:p>
            <a:endParaRPr lang="en-US">
              <a:solidFill>
                <a:schemeClr val="bg1"/>
              </a:solidFill>
              <a:latin typeface="Arial" pitchFamily="34" charset="0"/>
              <a:cs typeface="Arial" pitchFamily="34" charset="0"/>
            </a:endParaRPr>
          </a:p>
        </p:txBody>
      </p:sp>
      <p:sp>
        <p:nvSpPr>
          <p:cNvPr id="22535" name="Rectangle 22"/>
          <p:cNvSpPr>
            <a:spLocks noChangeArrowheads="1"/>
          </p:cNvSpPr>
          <p:nvPr/>
        </p:nvSpPr>
        <p:spPr bwMode="gray">
          <a:xfrm>
            <a:off x="1101505" y="2259574"/>
            <a:ext cx="1946495" cy="1366433"/>
          </a:xfrm>
          <a:prstGeom prst="rect">
            <a:avLst/>
          </a:prstGeom>
          <a:noFill/>
          <a:ln w="9525">
            <a:noFill/>
            <a:miter lim="800000"/>
            <a:headEnd/>
            <a:tailEnd/>
          </a:ln>
        </p:spPr>
        <p:txBody>
          <a:bodyPr lIns="45718" tIns="45718" rIns="45718" bIns="45718" anchor="ctr"/>
          <a:lstStyle/>
          <a:p>
            <a:pPr marL="0" lvl="1" algn="ctr">
              <a:lnSpc>
                <a:spcPts val="2000"/>
              </a:lnSpc>
              <a:spcBef>
                <a:spcPts val="800"/>
              </a:spcBef>
              <a:buClr>
                <a:schemeClr val="accent2"/>
              </a:buClr>
              <a:defRPr/>
            </a:pPr>
            <a:r>
              <a:rPr lang="en-US" dirty="0">
                <a:solidFill>
                  <a:schemeClr val="tx2">
                    <a:lumMod val="85000"/>
                    <a:lumOff val="15000"/>
                  </a:schemeClr>
                </a:solidFill>
                <a:latin typeface="Arial" pitchFamily="34" charset="0"/>
                <a:cs typeface="Arial" pitchFamily="34" charset="0"/>
              </a:rPr>
              <a:t>Voice centric installer unpacks equipment</a:t>
            </a:r>
          </a:p>
        </p:txBody>
      </p:sp>
      <p:sp>
        <p:nvSpPr>
          <p:cNvPr id="39" name="Rectangle 38"/>
          <p:cNvSpPr/>
          <p:nvPr/>
        </p:nvSpPr>
        <p:spPr>
          <a:xfrm>
            <a:off x="3565743" y="2482599"/>
            <a:ext cx="2002536" cy="2267712"/>
          </a:xfrm>
          <a:prstGeom prst="rect">
            <a:avLst/>
          </a:prstGeom>
          <a:gradFill>
            <a:gsLst>
              <a:gs pos="43000">
                <a:schemeClr val="bg1"/>
              </a:gs>
              <a:gs pos="85000">
                <a:schemeClr val="bg1">
                  <a:alpha val="0"/>
                </a:schemeClr>
              </a:gs>
            </a:gsLst>
            <a:lin ang="5400000" scaled="0"/>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lnSpc>
                <a:spcPct val="90000"/>
              </a:lnSpc>
            </a:pPr>
            <a:endParaRPr lang="en-US">
              <a:latin typeface="Arial" pitchFamily="34" charset="0"/>
              <a:cs typeface="Arial" pitchFamily="34" charset="0"/>
            </a:endParaRPr>
          </a:p>
        </p:txBody>
      </p:sp>
      <p:sp>
        <p:nvSpPr>
          <p:cNvPr id="22532" name="Line 14"/>
          <p:cNvSpPr>
            <a:spLocks noChangeShapeType="1"/>
          </p:cNvSpPr>
          <p:nvPr/>
        </p:nvSpPr>
        <p:spPr bwMode="gray">
          <a:xfrm>
            <a:off x="4568825" y="2149052"/>
            <a:ext cx="0" cy="276225"/>
          </a:xfrm>
          <a:prstGeom prst="line">
            <a:avLst/>
          </a:prstGeom>
          <a:noFill/>
          <a:ln w="28575">
            <a:solidFill>
              <a:schemeClr val="accent1"/>
            </a:solidFill>
            <a:round/>
            <a:headEnd/>
            <a:tailEnd/>
          </a:ln>
          <a:effectLst>
            <a:softEdge rad="317500"/>
          </a:effectLst>
        </p:spPr>
        <p:txBody>
          <a:bodyPr lIns="91435" tIns="45718" rIns="91435" bIns="45718"/>
          <a:lstStyle/>
          <a:p>
            <a:endParaRPr lang="en-US">
              <a:solidFill>
                <a:schemeClr val="bg1"/>
              </a:solidFill>
              <a:latin typeface="Arial" pitchFamily="34" charset="0"/>
              <a:cs typeface="Arial" pitchFamily="34" charset="0"/>
            </a:endParaRPr>
          </a:p>
        </p:txBody>
      </p:sp>
      <p:sp>
        <p:nvSpPr>
          <p:cNvPr id="22537" name="Rectangle 22"/>
          <p:cNvSpPr>
            <a:spLocks noChangeArrowheads="1"/>
          </p:cNvSpPr>
          <p:nvPr/>
        </p:nvSpPr>
        <p:spPr bwMode="gray">
          <a:xfrm>
            <a:off x="3725154" y="2393014"/>
            <a:ext cx="1692998" cy="1232993"/>
          </a:xfrm>
          <a:prstGeom prst="rect">
            <a:avLst/>
          </a:prstGeom>
          <a:noFill/>
          <a:ln w="9525">
            <a:noFill/>
            <a:miter lim="800000"/>
            <a:headEnd/>
            <a:tailEnd/>
          </a:ln>
        </p:spPr>
        <p:txBody>
          <a:bodyPr lIns="45718" tIns="45718" rIns="45718" bIns="45718" anchor="ctr"/>
          <a:lstStyle/>
          <a:p>
            <a:pPr marL="0" lvl="1" algn="ctr">
              <a:lnSpc>
                <a:spcPts val="2000"/>
              </a:lnSpc>
              <a:spcBef>
                <a:spcPts val="800"/>
              </a:spcBef>
              <a:buClr>
                <a:schemeClr val="accent2"/>
              </a:buClr>
              <a:defRPr/>
            </a:pPr>
            <a:r>
              <a:rPr lang="en-US" dirty="0">
                <a:solidFill>
                  <a:schemeClr val="tx2">
                    <a:lumMod val="85000"/>
                    <a:lumOff val="15000"/>
                  </a:schemeClr>
                </a:solidFill>
                <a:latin typeface="Arial" pitchFamily="34" charset="0"/>
                <a:cs typeface="Arial" pitchFamily="34" charset="0"/>
              </a:rPr>
              <a:t>Connects to </a:t>
            </a:r>
            <a:r>
              <a:rPr lang="en-US" dirty="0">
                <a:solidFill>
                  <a:schemeClr val="tx2">
                    <a:lumMod val="85000"/>
                    <a:lumOff val="15000"/>
                  </a:schemeClr>
                </a:solidFill>
                <a:latin typeface="Arial" pitchFamily="34" charset="0"/>
                <a:cs typeface="Arial" pitchFamily="34" charset="0"/>
              </a:rPr>
              <a:t/>
            </a:r>
            <a:br>
              <a:rPr lang="en-US" dirty="0">
                <a:solidFill>
                  <a:schemeClr val="tx2">
                    <a:lumMod val="85000"/>
                    <a:lumOff val="15000"/>
                  </a:schemeClr>
                </a:solidFill>
                <a:latin typeface="Arial" pitchFamily="34" charset="0"/>
                <a:cs typeface="Arial" pitchFamily="34" charset="0"/>
              </a:rPr>
            </a:br>
            <a:r>
              <a:rPr lang="en-US" dirty="0">
                <a:solidFill>
                  <a:schemeClr val="tx2">
                    <a:lumMod val="85000"/>
                    <a:lumOff val="15000"/>
                  </a:schemeClr>
                </a:solidFill>
                <a:latin typeface="Arial" pitchFamily="34" charset="0"/>
                <a:cs typeface="Arial" pitchFamily="34" charset="0"/>
              </a:rPr>
              <a:t>ERS</a:t>
            </a:r>
            <a:r>
              <a:rPr lang="en-US" dirty="0">
                <a:solidFill>
                  <a:schemeClr val="tx2">
                    <a:lumMod val="85000"/>
                    <a:lumOff val="15000"/>
                  </a:schemeClr>
                </a:solidFill>
                <a:latin typeface="Arial" pitchFamily="34" charset="0"/>
                <a:cs typeface="Arial" pitchFamily="34" charset="0"/>
              </a:rPr>
              <a:t> </a:t>
            </a:r>
            <a:r>
              <a:rPr lang="en-US" dirty="0">
                <a:solidFill>
                  <a:schemeClr val="tx2">
                    <a:lumMod val="85000"/>
                    <a:lumOff val="15000"/>
                  </a:schemeClr>
                </a:solidFill>
                <a:latin typeface="Arial" pitchFamily="34" charset="0"/>
                <a:cs typeface="Arial" pitchFamily="34" charset="0"/>
              </a:rPr>
              <a:t>3500</a:t>
            </a:r>
          </a:p>
        </p:txBody>
      </p:sp>
      <p:sp>
        <p:nvSpPr>
          <p:cNvPr id="38" name="Rectangle 37"/>
          <p:cNvSpPr/>
          <p:nvPr/>
        </p:nvSpPr>
        <p:spPr>
          <a:xfrm>
            <a:off x="6071583" y="2473544"/>
            <a:ext cx="1993392" cy="2267712"/>
          </a:xfrm>
          <a:prstGeom prst="rect">
            <a:avLst/>
          </a:prstGeom>
          <a:gradFill>
            <a:gsLst>
              <a:gs pos="52000">
                <a:schemeClr val="bg1"/>
              </a:gs>
              <a:gs pos="95000">
                <a:schemeClr val="bg1">
                  <a:alpha val="0"/>
                </a:schemeClr>
              </a:gs>
            </a:gsLst>
            <a:lin ang="5400000" scaled="0"/>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lnSpc>
                <a:spcPct val="90000"/>
              </a:lnSpc>
            </a:pPr>
            <a:endParaRPr lang="en-US">
              <a:latin typeface="Arial" pitchFamily="34" charset="0"/>
              <a:cs typeface="Arial" pitchFamily="34" charset="0"/>
            </a:endParaRPr>
          </a:p>
        </p:txBody>
      </p:sp>
      <p:sp>
        <p:nvSpPr>
          <p:cNvPr id="22539" name="Rectangle 22"/>
          <p:cNvSpPr>
            <a:spLocks noChangeArrowheads="1"/>
          </p:cNvSpPr>
          <p:nvPr/>
        </p:nvSpPr>
        <p:spPr bwMode="gray">
          <a:xfrm>
            <a:off x="6091454" y="2273244"/>
            <a:ext cx="1955408" cy="1428963"/>
          </a:xfrm>
          <a:prstGeom prst="rect">
            <a:avLst/>
          </a:prstGeom>
          <a:noFill/>
          <a:ln w="9525">
            <a:noFill/>
            <a:miter lim="800000"/>
            <a:headEnd/>
            <a:tailEnd/>
          </a:ln>
        </p:spPr>
        <p:txBody>
          <a:bodyPr lIns="45718" tIns="45718" rIns="45718" bIns="45718" anchor="ctr"/>
          <a:lstStyle/>
          <a:p>
            <a:pPr algn="ctr">
              <a:lnSpc>
                <a:spcPts val="2000"/>
              </a:lnSpc>
              <a:spcBef>
                <a:spcPts val="800"/>
              </a:spcBef>
            </a:pPr>
            <a:r>
              <a:rPr lang="en-US" dirty="0">
                <a:solidFill>
                  <a:schemeClr val="tx2">
                    <a:lumMod val="85000"/>
                    <a:lumOff val="15000"/>
                  </a:schemeClr>
                </a:solidFill>
                <a:latin typeface="Arial" pitchFamily="34" charset="0"/>
                <a:cs typeface="Arial" pitchFamily="34" charset="0"/>
              </a:rPr>
              <a:t>Types one command; </a:t>
            </a:r>
            <a:r>
              <a:rPr lang="en-US" dirty="0">
                <a:solidFill>
                  <a:schemeClr val="tx2">
                    <a:lumMod val="85000"/>
                    <a:lumOff val="15000"/>
                  </a:schemeClr>
                </a:solidFill>
                <a:latin typeface="Arial" pitchFamily="34" charset="0"/>
                <a:cs typeface="Arial" pitchFamily="34" charset="0"/>
              </a:rPr>
              <a:t/>
            </a:r>
            <a:br>
              <a:rPr lang="en-US" dirty="0">
                <a:solidFill>
                  <a:schemeClr val="tx2">
                    <a:lumMod val="85000"/>
                    <a:lumOff val="15000"/>
                  </a:schemeClr>
                </a:solidFill>
                <a:latin typeface="Arial" pitchFamily="34" charset="0"/>
                <a:cs typeface="Arial" pitchFamily="34" charset="0"/>
              </a:rPr>
            </a:br>
            <a:r>
              <a:rPr lang="en-US" dirty="0">
                <a:solidFill>
                  <a:schemeClr val="tx2">
                    <a:lumMod val="85000"/>
                    <a:lumOff val="15000"/>
                  </a:schemeClr>
                </a:solidFill>
                <a:latin typeface="Arial" pitchFamily="34" charset="0"/>
                <a:cs typeface="Arial" pitchFamily="34" charset="0"/>
              </a:rPr>
              <a:t>switch </a:t>
            </a:r>
            <a:r>
              <a:rPr lang="en-US" dirty="0">
                <a:solidFill>
                  <a:schemeClr val="tx2">
                    <a:lumMod val="85000"/>
                    <a:lumOff val="15000"/>
                  </a:schemeClr>
                </a:solidFill>
                <a:latin typeface="Arial" pitchFamily="34" charset="0"/>
                <a:cs typeface="Arial" pitchFamily="34" charset="0"/>
              </a:rPr>
              <a:t>is set up in under a minute</a:t>
            </a:r>
          </a:p>
        </p:txBody>
      </p:sp>
      <p:sp>
        <p:nvSpPr>
          <p:cNvPr id="47" name="Title 1"/>
          <p:cNvSpPr>
            <a:spLocks noGrp="1"/>
          </p:cNvSpPr>
          <p:nvPr>
            <p:ph type="title"/>
          </p:nvPr>
        </p:nvSpPr>
        <p:spPr/>
        <p:txBody>
          <a:bodyPr>
            <a:normAutofit/>
          </a:bodyPr>
          <a:lstStyle/>
          <a:p>
            <a:pPr>
              <a:defRPr/>
            </a:pPr>
            <a:r>
              <a:rPr lang="en-US" dirty="0"/>
              <a:t>Ease of Provisioning Use Case</a:t>
            </a:r>
            <a:endParaRPr lang="en-US" dirty="0"/>
          </a:p>
        </p:txBody>
      </p:sp>
      <p:sp>
        <p:nvSpPr>
          <p:cNvPr id="29"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a:pPr/>
              <a:t>7</a:t>
            </a:fld>
            <a:endParaRPr lang="en-US" dirty="0"/>
          </a:p>
        </p:txBody>
      </p:sp>
    </p:spTree>
  </p:cSld>
  <p:clrMapOvr>
    <a:masterClrMapping/>
  </p:clrMapOvr>
  <p:transition/>
  <p:timing>
    <p:tnLst>
      <p:par>
        <p:cTn id="1" dur="indefinite" restart="never" nodeType="tmRoot"/>
      </p:par>
    </p:tnLst>
  </p:timing>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7908355" y="80367"/>
            <a:ext cx="858366" cy="242218"/>
            <a:chOff x="0" y="0"/>
            <a:chExt cx="97" cy="28"/>
          </a:xfrm>
        </p:grpSpPr>
        <p:sp>
          <p:nvSpPr>
            <p:cNvPr id="21516" name="AutoShape 12"/>
            <p:cNvSpPr>
              <a:spLocks/>
            </p:cNvSpPr>
            <p:nvPr/>
          </p:nvSpPr>
          <p:spPr bwMode="auto">
            <a:xfrm>
              <a:off x="74" y="0"/>
              <a:ext cx="23" cy="20"/>
            </a:xfrm>
            <a:custGeom>
              <a:avLst/>
              <a:gdLst>
                <a:gd fmla="*/ 12 w 21600" name="T0"/>
                <a:gd fmla="*/ 10 h 21600" name="T1"/>
                <a:gd fmla="*/ 12 w 21600" name="T2"/>
                <a:gd fmla="*/ 10 h 21600" name="T3"/>
                <a:gd fmla="*/ 12 w 21600" name="T4"/>
                <a:gd fmla="*/ 10 h 21600" name="T5"/>
                <a:gd fmla="*/ 12 w 21600" name="T6"/>
                <a:gd fmla="*/ 10 h 21600" name="T7"/>
                <a:gd fmla="*/ 0 60000 65536" name="T8"/>
                <a:gd fmla="*/ 0 60000 65536" name="T9"/>
                <a:gd fmla="*/ 0 60000 65536" name="T10"/>
                <a:gd fmla="*/ 0 60000 65536" name="T11"/>
              </a:gdLst>
              <a:ahLst/>
              <a:cxnLst>
                <a:cxn ang="T8">
                  <a:pos x="T0" y="T1"/>
                </a:cxn>
                <a:cxn ang="T9">
                  <a:pos x="T2" y="T3"/>
                </a:cxn>
                <a:cxn ang="T10">
                  <a:pos x="T4" y="T5"/>
                </a:cxn>
                <a:cxn ang="T11">
                  <a:pos x="T6" y="T7"/>
                </a:cxn>
              </a:cxnLst>
              <a:rect b="b" l="0" r="r" t="0"/>
              <a:pathLst>
                <a:path h="21600" w="21600">
                  <a:moveTo>
                    <a:pt x="6396" y="15433"/>
                  </a:moveTo>
                  <a:lnTo>
                    <a:pt x="12825" y="15433"/>
                  </a:lnTo>
                  <a:lnTo>
                    <a:pt x="13821" y="18249"/>
                  </a:lnTo>
                  <a:lnTo>
                    <a:pt x="5175" y="18249"/>
                  </a:lnTo>
                  <a:lnTo>
                    <a:pt x="3760" y="21600"/>
                  </a:lnTo>
                  <a:lnTo>
                    <a:pt x="0" y="21600"/>
                  </a:lnTo>
                  <a:lnTo>
                    <a:pt x="9450" y="0"/>
                  </a:lnTo>
                  <a:lnTo>
                    <a:pt x="12053" y="0"/>
                  </a:lnTo>
                  <a:lnTo>
                    <a:pt x="21600" y="21600"/>
                  </a:lnTo>
                  <a:lnTo>
                    <a:pt x="17742" y="21600"/>
                  </a:lnTo>
                  <a:lnTo>
                    <a:pt x="10832" y="4918"/>
                  </a:lnTo>
                  <a:lnTo>
                    <a:pt x="6396" y="15433"/>
                  </a:lnTo>
                  <a:close/>
                </a:path>
              </a:pathLst>
            </a:custGeom>
            <a:solidFill>
              <a:srgbClr val="FFFFFF"/>
            </a:solidFill>
            <a:ln cap="flat" cmpd="sng" w="25400">
              <a:noFill/>
              <a:prstDash val="solid"/>
              <a:round/>
              <a:headEnd/>
              <a:tailEnd/>
            </a:ln>
            <a:effectLst/>
          </p:spPr>
          <p:txBody>
            <a:bodyPr anchor="ctr" bIns="72248" lIns="72248" rIns="72248" tIns="72248"/>
            <a:lstStyle/>
            <a:p>
              <a:endParaRPr lang="en-US"/>
            </a:p>
          </p:txBody>
        </p:sp>
        <p:sp>
          <p:nvSpPr>
            <p:cNvPr id="21517" name="AutoShape 13"/>
            <p:cNvSpPr>
              <a:spLocks/>
            </p:cNvSpPr>
            <p:nvPr/>
          </p:nvSpPr>
          <p:spPr bwMode="auto">
            <a:xfrm>
              <a:off x="0" y="0"/>
              <a:ext cx="22" cy="20"/>
            </a:xfrm>
            <a:custGeom>
              <a:avLst/>
              <a:gdLst>
                <a:gd fmla="*/ 11 w 21600" name="T0"/>
                <a:gd fmla="*/ 10 h 21600" name="T1"/>
                <a:gd fmla="*/ 11 w 21600" name="T2"/>
                <a:gd fmla="*/ 10 h 21600" name="T3"/>
                <a:gd fmla="*/ 11 w 21600" name="T4"/>
                <a:gd fmla="*/ 10 h 21600" name="T5"/>
                <a:gd fmla="*/ 11 w 21600" name="T6"/>
                <a:gd fmla="*/ 10 h 21600" name="T7"/>
                <a:gd fmla="*/ 0 60000 65536" name="T8"/>
                <a:gd fmla="*/ 0 60000 65536" name="T9"/>
                <a:gd fmla="*/ 0 60000 65536" name="T10"/>
                <a:gd fmla="*/ 0 60000 65536" name="T11"/>
              </a:gdLst>
              <a:ahLst/>
              <a:cxnLst>
                <a:cxn ang="T8">
                  <a:pos x="T0" y="T1"/>
                </a:cxn>
                <a:cxn ang="T9">
                  <a:pos x="T2" y="T3"/>
                </a:cxn>
                <a:cxn ang="T10">
                  <a:pos x="T4" y="T5"/>
                </a:cxn>
                <a:cxn ang="T11">
                  <a:pos x="T6" y="T7"/>
                </a:cxn>
              </a:cxnLst>
              <a:rect b="b" l="0" r="r" t="0"/>
              <a:pathLst>
                <a:path h="21600" w="21600">
                  <a:moveTo>
                    <a:pt x="6396" y="15480"/>
                  </a:moveTo>
                  <a:lnTo>
                    <a:pt x="12825" y="15480"/>
                  </a:lnTo>
                  <a:lnTo>
                    <a:pt x="13950" y="18251"/>
                  </a:lnTo>
                  <a:lnTo>
                    <a:pt x="5303" y="18251"/>
                  </a:lnTo>
                  <a:lnTo>
                    <a:pt x="3921" y="21600"/>
                  </a:lnTo>
                  <a:lnTo>
                    <a:pt x="0" y="21600"/>
                  </a:lnTo>
                  <a:lnTo>
                    <a:pt x="9578" y="0"/>
                  </a:lnTo>
                  <a:lnTo>
                    <a:pt x="12214" y="0"/>
                  </a:lnTo>
                  <a:lnTo>
                    <a:pt x="21600" y="21600"/>
                  </a:lnTo>
                  <a:lnTo>
                    <a:pt x="17839" y="21600"/>
                  </a:lnTo>
                  <a:lnTo>
                    <a:pt x="10832" y="4860"/>
                  </a:lnTo>
                  <a:lnTo>
                    <a:pt x="6396" y="15480"/>
                  </a:lnTo>
                  <a:close/>
                </a:path>
              </a:pathLst>
            </a:custGeom>
            <a:solidFill>
              <a:srgbClr val="FFFFFF"/>
            </a:solidFill>
            <a:ln cap="flat" cmpd="sng" w="25400">
              <a:noFill/>
              <a:prstDash val="solid"/>
              <a:round/>
              <a:headEnd/>
              <a:tailEnd/>
            </a:ln>
            <a:effectLst/>
          </p:spPr>
          <p:txBody>
            <a:bodyPr anchor="ctr" bIns="72248" lIns="72248" rIns="72248" tIns="72248"/>
            <a:lstStyle/>
            <a:p>
              <a:endParaRPr lang="en-US"/>
            </a:p>
          </p:txBody>
        </p:sp>
        <p:sp>
          <p:nvSpPr>
            <p:cNvPr id="21518" name="AutoShape 14"/>
            <p:cNvSpPr>
              <a:spLocks/>
            </p:cNvSpPr>
            <p:nvPr/>
          </p:nvSpPr>
          <p:spPr bwMode="auto">
            <a:xfrm>
              <a:off x="36" y="0"/>
              <a:ext cx="24" cy="20"/>
            </a:xfrm>
            <a:custGeom>
              <a:avLst/>
              <a:gdLst>
                <a:gd fmla="*/ 12 w 21600" name="T0"/>
                <a:gd fmla="*/ 10 h 21600" name="T1"/>
                <a:gd fmla="*/ 12 w 21600" name="T2"/>
                <a:gd fmla="*/ 10 h 21600" name="T3"/>
                <a:gd fmla="*/ 12 w 21600" name="T4"/>
                <a:gd fmla="*/ 10 h 21600" name="T5"/>
                <a:gd fmla="*/ 12 w 21600" name="T6"/>
                <a:gd fmla="*/ 10 h 21600" name="T7"/>
                <a:gd fmla="*/ 0 60000 65536" name="T8"/>
                <a:gd fmla="*/ 0 60000 65536" name="T9"/>
                <a:gd fmla="*/ 0 60000 65536" name="T10"/>
                <a:gd fmla="*/ 0 60000 65536" name="T11"/>
              </a:gdLst>
              <a:ahLst/>
              <a:cxnLst>
                <a:cxn ang="T8">
                  <a:pos x="T0" y="T1"/>
                </a:cxn>
                <a:cxn ang="T9">
                  <a:pos x="T2" y="T3"/>
                </a:cxn>
                <a:cxn ang="T10">
                  <a:pos x="T4" y="T5"/>
                </a:cxn>
                <a:cxn ang="T11">
                  <a:pos x="T6" y="T7"/>
                </a:cxn>
              </a:cxnLst>
              <a:rect b="b" l="0" r="r" t="0"/>
              <a:pathLst>
                <a:path h="21600" w="21600">
                  <a:moveTo>
                    <a:pt x="6396" y="15480"/>
                  </a:moveTo>
                  <a:lnTo>
                    <a:pt x="12921" y="15480"/>
                  </a:lnTo>
                  <a:lnTo>
                    <a:pt x="13950" y="18251"/>
                  </a:lnTo>
                  <a:lnTo>
                    <a:pt x="5271" y="18251"/>
                  </a:lnTo>
                  <a:lnTo>
                    <a:pt x="3889" y="21600"/>
                  </a:lnTo>
                  <a:lnTo>
                    <a:pt x="0" y="21600"/>
                  </a:lnTo>
                  <a:lnTo>
                    <a:pt x="9546" y="0"/>
                  </a:lnTo>
                  <a:lnTo>
                    <a:pt x="12182" y="0"/>
                  </a:lnTo>
                  <a:lnTo>
                    <a:pt x="21600" y="21600"/>
                  </a:lnTo>
                  <a:lnTo>
                    <a:pt x="17839" y="21600"/>
                  </a:lnTo>
                  <a:lnTo>
                    <a:pt x="10800" y="4860"/>
                  </a:lnTo>
                  <a:lnTo>
                    <a:pt x="6396" y="15480"/>
                  </a:lnTo>
                  <a:close/>
                </a:path>
              </a:pathLst>
            </a:custGeom>
            <a:solidFill>
              <a:srgbClr val="FFFFFF"/>
            </a:solidFill>
            <a:ln cap="flat" cmpd="sng" w="25400">
              <a:noFill/>
              <a:prstDash val="solid"/>
              <a:round/>
              <a:headEnd/>
              <a:tailEnd/>
            </a:ln>
            <a:effectLst/>
          </p:spPr>
          <p:txBody>
            <a:bodyPr anchor="ctr" bIns="72248" lIns="72248" rIns="72248" tIns="72248"/>
            <a:lstStyle/>
            <a:p>
              <a:endParaRPr lang="en-US"/>
            </a:p>
          </p:txBody>
        </p:sp>
        <p:sp>
          <p:nvSpPr>
            <p:cNvPr id="21519" name="AutoShape 15"/>
            <p:cNvSpPr>
              <a:spLocks/>
            </p:cNvSpPr>
            <p:nvPr/>
          </p:nvSpPr>
          <p:spPr bwMode="auto">
            <a:xfrm>
              <a:off x="18" y="0"/>
              <a:ext cx="23" cy="20"/>
            </a:xfrm>
            <a:custGeom>
              <a:avLst/>
              <a:gdLst>
                <a:gd fmla="*/ 12 w 21600" name="T0"/>
                <a:gd fmla="*/ 10 h 21600" name="T1"/>
                <a:gd fmla="*/ 12 w 21600" name="T2"/>
                <a:gd fmla="*/ 10 h 21600" name="T3"/>
                <a:gd fmla="*/ 12 w 21600" name="T4"/>
                <a:gd fmla="*/ 10 h 21600" name="T5"/>
                <a:gd fmla="*/ 12 w 21600" name="T6"/>
                <a:gd fmla="*/ 10 h 21600" name="T7"/>
                <a:gd fmla="*/ 0 60000 65536" name="T8"/>
                <a:gd fmla="*/ 0 60000 65536" name="T9"/>
                <a:gd fmla="*/ 0 60000 65536" name="T10"/>
                <a:gd fmla="*/ 0 60000 65536" name="T11"/>
              </a:gdLst>
              <a:ahLst/>
              <a:cxnLst>
                <a:cxn ang="T8">
                  <a:pos x="T0" y="T1"/>
                </a:cxn>
                <a:cxn ang="T9">
                  <a:pos x="T2" y="T3"/>
                </a:cxn>
                <a:cxn ang="T10">
                  <a:pos x="T4" y="T5"/>
                </a:cxn>
                <a:cxn ang="T11">
                  <a:pos x="T6" y="T7"/>
                </a:cxn>
              </a:cxnLst>
              <a:rect b="b" l="0" r="r" t="0"/>
              <a:pathLst>
                <a:path h="21600" w="21600">
                  <a:moveTo>
                    <a:pt x="0" y="0"/>
                  </a:moveTo>
                  <a:lnTo>
                    <a:pt x="9437" y="21600"/>
                  </a:lnTo>
                  <a:lnTo>
                    <a:pt x="9664" y="21600"/>
                  </a:lnTo>
                  <a:lnTo>
                    <a:pt x="11967" y="21600"/>
                  </a:lnTo>
                  <a:lnTo>
                    <a:pt x="12194" y="21600"/>
                  </a:lnTo>
                  <a:lnTo>
                    <a:pt x="21600" y="0"/>
                  </a:lnTo>
                  <a:lnTo>
                    <a:pt x="17837" y="0"/>
                  </a:lnTo>
                  <a:lnTo>
                    <a:pt x="10832" y="17001"/>
                  </a:lnTo>
                  <a:lnTo>
                    <a:pt x="3794" y="0"/>
                  </a:lnTo>
                  <a:lnTo>
                    <a:pt x="0" y="0"/>
                  </a:lnTo>
                  <a:close/>
                </a:path>
              </a:pathLst>
            </a:custGeom>
            <a:solidFill>
              <a:srgbClr val="FFFFFF"/>
            </a:solidFill>
            <a:ln cap="flat" cmpd="sng" w="25400">
              <a:noFill/>
              <a:prstDash val="solid"/>
              <a:round/>
              <a:headEnd/>
              <a:tailEnd/>
            </a:ln>
            <a:effectLst/>
          </p:spPr>
          <p:txBody>
            <a:bodyPr anchor="ctr" bIns="72248" lIns="72248" rIns="72248" tIns="72248"/>
            <a:lstStyle/>
            <a:p>
              <a:endParaRPr lang="en-US"/>
            </a:p>
          </p:txBody>
        </p:sp>
        <p:sp>
          <p:nvSpPr>
            <p:cNvPr id="21520" name="AutoShape 16"/>
            <p:cNvSpPr>
              <a:spLocks/>
            </p:cNvSpPr>
            <p:nvPr/>
          </p:nvSpPr>
          <p:spPr bwMode="auto">
            <a:xfrm>
              <a:off x="55" y="0"/>
              <a:ext cx="23" cy="28"/>
            </a:xfrm>
            <a:custGeom>
              <a:avLst/>
              <a:gdLst>
                <a:gd fmla="*/ 12 w 21600" name="T0"/>
                <a:gd fmla="*/ 14 h 21600" name="T1"/>
                <a:gd fmla="*/ 12 w 21600" name="T2"/>
                <a:gd fmla="*/ 14 h 21600" name="T3"/>
                <a:gd fmla="*/ 12 w 21600" name="T4"/>
                <a:gd fmla="*/ 14 h 21600" name="T5"/>
                <a:gd fmla="*/ 12 w 21600" name="T6"/>
                <a:gd fmla="*/ 14 h 21600" name="T7"/>
                <a:gd fmla="*/ 0 60000 65536" name="T8"/>
                <a:gd fmla="*/ 0 60000 65536" name="T9"/>
                <a:gd fmla="*/ 0 60000 65536" name="T10"/>
                <a:gd fmla="*/ 0 60000 65536" name="T11"/>
              </a:gdLst>
              <a:ahLst/>
              <a:cxnLst>
                <a:cxn ang="T8">
                  <a:pos x="T0" y="T1"/>
                </a:cxn>
                <a:cxn ang="T9">
                  <a:pos x="T2" y="T3"/>
                </a:cxn>
                <a:cxn ang="T10">
                  <a:pos x="T4" y="T5"/>
                </a:cxn>
                <a:cxn ang="T11">
                  <a:pos x="T6" y="T7"/>
                </a:cxn>
              </a:cxnLst>
              <a:rect b="b" l="0" r="r" t="0"/>
              <a:pathLst>
                <a:path h="21600" w="21600">
                  <a:moveTo>
                    <a:pt x="8562" y="21600"/>
                  </a:moveTo>
                  <a:lnTo>
                    <a:pt x="21600" y="0"/>
                  </a:lnTo>
                  <a:lnTo>
                    <a:pt x="17708" y="0"/>
                  </a:lnTo>
                  <a:lnTo>
                    <a:pt x="10540" y="12573"/>
                  </a:lnTo>
                  <a:lnTo>
                    <a:pt x="3729" y="0"/>
                  </a:lnTo>
                  <a:lnTo>
                    <a:pt x="0" y="0"/>
                  </a:lnTo>
                  <a:lnTo>
                    <a:pt x="8562" y="15730"/>
                  </a:lnTo>
                  <a:lnTo>
                    <a:pt x="4897" y="21600"/>
                  </a:lnTo>
                  <a:lnTo>
                    <a:pt x="8562" y="21600"/>
                  </a:lnTo>
                  <a:close/>
                </a:path>
              </a:pathLst>
            </a:custGeom>
            <a:solidFill>
              <a:srgbClr val="FFFFFF"/>
            </a:solidFill>
            <a:ln cap="flat" cmpd="sng" w="25400">
              <a:noFill/>
              <a:prstDash val="solid"/>
              <a:round/>
              <a:headEnd/>
              <a:tailEnd/>
            </a:ln>
            <a:effectLst/>
          </p:spPr>
          <p:txBody>
            <a:bodyPr anchor="ctr" bIns="72248" lIns="72248" rIns="72248" tIns="72248"/>
            <a:lstStyle/>
            <a:p>
              <a:endParaRPr lang="en-US"/>
            </a:p>
          </p:txBody>
        </p:sp>
      </p:grpSp>
      <p:sp>
        <p:nvSpPr>
          <p:cNvPr id="21523" name="AutoShape 19"/>
          <p:cNvSpPr>
            <a:spLocks/>
          </p:cNvSpPr>
          <p:nvPr/>
        </p:nvSpPr>
        <p:spPr bwMode="auto">
          <a:xfrm rot="5400000">
            <a:off x="2018667" y="1377962"/>
            <a:ext cx="4496098" cy="4419079"/>
          </a:xfrm>
          <a:custGeom>
            <a:avLst/>
            <a:gdLst>
              <a:gd fmla="*/ 3197225 w 21600" name="T0"/>
              <a:gd fmla="*/ 3142456 h 21600" name="T1"/>
              <a:gd fmla="*/ 3197225 w 21600" name="T2"/>
              <a:gd fmla="*/ 3142456 h 21600" name="T3"/>
              <a:gd fmla="*/ 3197225 w 21600" name="T4"/>
              <a:gd fmla="*/ 3142456 h 21600" name="T5"/>
              <a:gd fmla="*/ 3197225 w 21600" name="T6"/>
              <a:gd fmla="*/ 3142456 h 21600" name="T7"/>
              <a:gd fmla="*/ 0 60000 65536" name="T8"/>
              <a:gd fmla="*/ 0 60000 65536" name="T9"/>
              <a:gd fmla="*/ 0 60000 65536" name="T10"/>
              <a:gd fmla="*/ 0 60000 65536" name="T11"/>
            </a:gdLst>
            <a:ahLst/>
            <a:cxnLst>
              <a:cxn ang="T8">
                <a:pos x="T0" y="T1"/>
              </a:cxn>
              <a:cxn ang="T9">
                <a:pos x="T2" y="T3"/>
              </a:cxn>
              <a:cxn ang="T10">
                <a:pos x="T4" y="T5"/>
              </a:cxn>
              <a:cxn ang="T11">
                <a:pos x="T6" y="T7"/>
              </a:cxn>
            </a:cxnLst>
            <a:rect b="b" l="0" r="r" t="0"/>
            <a:pathLst>
              <a:path h="21600" w="21600">
                <a:moveTo>
                  <a:pt x="0" y="21600"/>
                </a:moveTo>
                <a:lnTo>
                  <a:pt x="11230" y="0"/>
                </a:lnTo>
                <a:lnTo>
                  <a:pt x="21600" y="21600"/>
                </a:lnTo>
                <a:lnTo>
                  <a:pt x="0" y="21600"/>
                </a:lnTo>
                <a:close/>
              </a:path>
            </a:pathLst>
          </a:custGeom>
          <a:solidFill>
            <a:srgbClr val="EBEBEB"/>
          </a:solidFill>
          <a:ln cap="flat" cmpd="sng" w="19050">
            <a:noFill/>
            <a:prstDash val="solid"/>
            <a:miter lim="0"/>
            <a:headEnd/>
            <a:tailEnd/>
          </a:ln>
          <a:effectLst/>
        </p:spPr>
        <p:txBody>
          <a:bodyPr anchor="ctr" bIns="50791" lIns="50791" rIns="50791" tIns="50791"/>
          <a:lstStyle/>
          <a:p>
            <a:endParaRPr lang="en-US"/>
          </a:p>
        </p:txBody>
      </p:sp>
      <p:sp>
        <p:nvSpPr>
          <p:cNvPr id="14349" name="Rectangle 20"/>
          <p:cNvSpPr>
            <a:spLocks noChangeArrowheads="1" noGrp="1"/>
          </p:cNvSpPr>
          <p:nvPr>
            <p:ph type="title"/>
          </p:nvPr>
        </p:nvSpPr>
        <p:spPr>
          <a:xfrm>
            <a:off x="533400" y="76200"/>
            <a:ext cx="5791200" cy="762000"/>
          </a:xfrm>
        </p:spPr>
        <p:txBody>
          <a:bodyPr>
            <a:normAutofit fontScale="90000"/>
          </a:bodyPr>
          <a:lstStyle/>
          <a:p>
            <a:r>
              <a:rPr dirty="0" lang="en-US">
                <a:sym charset="0" pitchFamily="34" typeface="Arial"/>
              </a:rPr>
              <a:t>Introducing Avaya Collaboration Pods</a:t>
            </a:r>
            <a:endParaRPr dirty="0" lang="en-US"/>
          </a:p>
        </p:txBody>
      </p:sp>
      <p:sp>
        <p:nvSpPr>
          <p:cNvPr id="14350" name="Rectangle 21"/>
          <p:cNvSpPr>
            <a:spLocks noChangeArrowheads="1" noGrp="1"/>
          </p:cNvSpPr>
          <p:nvPr>
            <p:ph idx="4294967295" sz="half"/>
          </p:nvPr>
        </p:nvSpPr>
        <p:spPr>
          <a:xfrm>
            <a:off x="1066800" y="990600"/>
            <a:ext cx="8077200" cy="4552950"/>
          </a:xfrm>
          <a:prstGeom prst="rect">
            <a:avLst/>
          </a:prstGeom>
        </p:spPr>
        <p:txBody>
          <a:bodyPr bIns="50791" lIns="88882" rIns="88882" tIns="50791"/>
          <a:lstStyle/>
          <a:p>
            <a:pPr defTabSz="912981" indent="0" marL="0">
              <a:spcBef>
                <a:spcPct val="0"/>
              </a:spcBef>
              <a:buNone/>
            </a:pPr>
            <a:r>
              <a:rPr baseline="30000" dirty="0" lang="en-US" sz="2200">
                <a:solidFill>
                  <a:srgbClr val="CC0000"/>
                </a:solidFill>
                <a:sym charset="0" pitchFamily="34" typeface="Arial"/>
              </a:rPr>
              <a:t>From </a:t>
            </a:r>
            <a:r>
              <a:rPr baseline="30000" dirty="0" lang="en-US" sz="2200">
                <a:solidFill>
                  <a:srgbClr val="CC0000"/>
                </a:solidFill>
                <a:sym charset="0" pitchFamily="34" typeface="Arial"/>
              </a:rPr>
              <a:t>Silos </a:t>
            </a:r>
            <a:r>
              <a:rPr baseline="30000" dirty="0" lang="en-US" sz="2200">
                <a:solidFill>
                  <a:srgbClr val="CC0000"/>
                </a:solidFill>
                <a:sym charset="0" pitchFamily="34" typeface="Arial"/>
              </a:rPr>
              <a:t>to </a:t>
            </a:r>
            <a:r>
              <a:rPr baseline="30000" dirty="0" lang="en-US" sz="2200">
                <a:solidFill>
                  <a:srgbClr val="CC0000"/>
                </a:solidFill>
                <a:sym charset="0" pitchFamily="34" typeface="Arial"/>
              </a:rPr>
              <a:t>Integrated</a:t>
            </a:r>
            <a:endParaRPr baseline="30000" dirty="0" lang="en-US"/>
          </a:p>
        </p:txBody>
      </p:sp>
      <p:grpSp>
        <p:nvGrpSpPr>
          <p:cNvPr id="3" name="Group 22"/>
          <p:cNvGrpSpPr>
            <a:grpSpLocks/>
          </p:cNvGrpSpPr>
          <p:nvPr/>
        </p:nvGrpSpPr>
        <p:grpSpPr bwMode="auto">
          <a:xfrm>
            <a:off x="617266" y="1219200"/>
            <a:ext cx="1543719" cy="4540746"/>
            <a:chOff x="0" y="0"/>
            <a:chExt cx="188" cy="521"/>
          </a:xfrm>
        </p:grpSpPr>
        <p:sp>
          <p:nvSpPr>
            <p:cNvPr id="21527" name="AutoShape 23"/>
            <p:cNvSpPr>
              <a:spLocks/>
            </p:cNvSpPr>
            <p:nvPr/>
          </p:nvSpPr>
          <p:spPr bwMode="auto">
            <a:xfrm>
              <a:off x="0" y="0"/>
              <a:ext cx="188" cy="521"/>
            </a:xfrm>
            <a:custGeom>
              <a:avLst/>
              <a:gdLst>
                <a:gd fmla="*/ 94 w 21600" name="T0"/>
                <a:gd fmla="*/ 261 h 21600" name="T1"/>
                <a:gd fmla="*/ 94 w 21600" name="T2"/>
                <a:gd fmla="*/ 261 h 21600" name="T3"/>
                <a:gd fmla="*/ 94 w 21600" name="T4"/>
                <a:gd fmla="*/ 261 h 21600" name="T5"/>
                <a:gd fmla="*/ 94 w 21600" name="T6"/>
                <a:gd fmla="*/ 261 h 21600" name="T7"/>
                <a:gd fmla="*/ 0 60000 65536" name="T8"/>
                <a:gd fmla="*/ 0 60000 65536" name="T9"/>
                <a:gd fmla="*/ 0 60000 65536" name="T10"/>
                <a:gd fmla="*/ 0 60000 65536" name="T11"/>
              </a:gdLst>
              <a:ahLst/>
              <a:cxnLst>
                <a:cxn ang="T8">
                  <a:pos x="T0" y="T1"/>
                </a:cxn>
                <a:cxn ang="T9">
                  <a:pos x="T2" y="T3"/>
                </a:cxn>
                <a:cxn ang="T10">
                  <a:pos x="T4" y="T5"/>
                </a:cxn>
                <a:cxn ang="T11">
                  <a:pos x="T6" y="T7"/>
                </a:cxn>
              </a:cxnLst>
              <a:rect b="b" l="0" r="r" t="0"/>
              <a:pathLst>
                <a:path h="21600" w="21600">
                  <a:moveTo>
                    <a:pt x="0" y="823"/>
                  </a:moveTo>
                  <a:lnTo>
                    <a:pt x="2379" y="0"/>
                  </a:lnTo>
                  <a:lnTo>
                    <a:pt x="21600" y="0"/>
                  </a:lnTo>
                  <a:lnTo>
                    <a:pt x="21600" y="20775"/>
                  </a:lnTo>
                  <a:lnTo>
                    <a:pt x="19219" y="21600"/>
                  </a:lnTo>
                  <a:lnTo>
                    <a:pt x="0" y="21600"/>
                  </a:lnTo>
                  <a:lnTo>
                    <a:pt x="0" y="823"/>
                  </a:lnTo>
                  <a:close/>
                </a:path>
              </a:pathLst>
            </a:custGeom>
            <a:solidFill>
              <a:srgbClr val="CC0000"/>
            </a:solidFill>
            <a:ln cap="flat" cmpd="sng" w="19050">
              <a:noFill/>
              <a:prstDash val="solid"/>
              <a:miter lim="0"/>
              <a:headEnd/>
              <a:tailEnd/>
            </a:ln>
            <a:effectLst/>
          </p:spPr>
          <p:txBody>
            <a:bodyPr anchor="ctr" bIns="72248" lIns="72248" rIns="72248" tIns="72248"/>
            <a:lstStyle/>
            <a:p>
              <a:endParaRPr lang="en-US"/>
            </a:p>
          </p:txBody>
        </p:sp>
        <p:sp>
          <p:nvSpPr>
            <p:cNvPr id="21528" name="AutoShape 24"/>
            <p:cNvSpPr>
              <a:spLocks/>
            </p:cNvSpPr>
            <p:nvPr/>
          </p:nvSpPr>
          <p:spPr bwMode="auto">
            <a:xfrm>
              <a:off x="166" y="0"/>
              <a:ext cx="22" cy="521"/>
            </a:xfrm>
            <a:custGeom>
              <a:avLst/>
              <a:gdLst>
                <a:gd fmla="*/ 11 w 21600" name="T0"/>
                <a:gd fmla="*/ 261 h 21600" name="T1"/>
                <a:gd fmla="*/ 11 w 21600" name="T2"/>
                <a:gd fmla="*/ 261 h 21600" name="T3"/>
                <a:gd fmla="*/ 11 w 21600" name="T4"/>
                <a:gd fmla="*/ 261 h 21600" name="T5"/>
                <a:gd fmla="*/ 11 w 21600" name="T6"/>
                <a:gd fmla="*/ 261 h 21600" name="T7"/>
                <a:gd fmla="*/ 0 60000 65536" name="T8"/>
                <a:gd fmla="*/ 0 60000 65536" name="T9"/>
                <a:gd fmla="*/ 0 60000 65536" name="T10"/>
                <a:gd fmla="*/ 0 60000 65536" name="T11"/>
              </a:gdLst>
              <a:ahLst/>
              <a:cxnLst>
                <a:cxn ang="T8">
                  <a:pos x="T0" y="T1"/>
                </a:cxn>
                <a:cxn ang="T9">
                  <a:pos x="T2" y="T3"/>
                </a:cxn>
                <a:cxn ang="T10">
                  <a:pos x="T4" y="T5"/>
                </a:cxn>
                <a:cxn ang="T11">
                  <a:pos x="T6" y="T7"/>
                </a:cxn>
              </a:cxnLst>
              <a:rect b="b" l="0" r="r" t="0"/>
              <a:pathLst>
                <a:path h="21600" w="21600">
                  <a:moveTo>
                    <a:pt x="0" y="823"/>
                  </a:moveTo>
                  <a:lnTo>
                    <a:pt x="21600" y="0"/>
                  </a:lnTo>
                  <a:lnTo>
                    <a:pt x="21600" y="20775"/>
                  </a:lnTo>
                  <a:lnTo>
                    <a:pt x="0" y="21600"/>
                  </a:lnTo>
                  <a:lnTo>
                    <a:pt x="0" y="823"/>
                  </a:lnTo>
                  <a:close/>
                </a:path>
              </a:pathLst>
            </a:custGeom>
            <a:solidFill>
              <a:srgbClr val="000000">
                <a:alpha val="20000"/>
              </a:srgbClr>
            </a:solidFill>
            <a:ln cap="flat" cmpd="sng" w="19050">
              <a:noFill/>
              <a:prstDash val="solid"/>
              <a:miter lim="0"/>
              <a:headEnd/>
              <a:tailEnd/>
            </a:ln>
            <a:effectLst/>
          </p:spPr>
          <p:txBody>
            <a:bodyPr anchor="ctr" bIns="72248" lIns="72248" rIns="72248" tIns="72248"/>
            <a:lstStyle/>
            <a:p>
              <a:endParaRPr lang="en-US"/>
            </a:p>
          </p:txBody>
        </p:sp>
        <p:sp>
          <p:nvSpPr>
            <p:cNvPr id="21529" name="AutoShape 25"/>
            <p:cNvSpPr>
              <a:spLocks/>
            </p:cNvSpPr>
            <p:nvPr/>
          </p:nvSpPr>
          <p:spPr bwMode="auto">
            <a:xfrm>
              <a:off x="0" y="0"/>
              <a:ext cx="188" cy="20"/>
            </a:xfrm>
            <a:custGeom>
              <a:avLst/>
              <a:gdLst>
                <a:gd fmla="*/ 94 w 21600" name="T0"/>
                <a:gd fmla="*/ 10 h 21600" name="T1"/>
                <a:gd fmla="*/ 94 w 21600" name="T2"/>
                <a:gd fmla="*/ 10 h 21600" name="T3"/>
                <a:gd fmla="*/ 94 w 21600" name="T4"/>
                <a:gd fmla="*/ 10 h 21600" name="T5"/>
                <a:gd fmla="*/ 94 w 21600" name="T6"/>
                <a:gd fmla="*/ 10 h 21600" name="T7"/>
                <a:gd fmla="*/ 0 60000 65536" name="T8"/>
                <a:gd fmla="*/ 0 60000 65536" name="T9"/>
                <a:gd fmla="*/ 0 60000 65536" name="T10"/>
                <a:gd fmla="*/ 0 60000 65536" name="T11"/>
              </a:gdLst>
              <a:ahLst/>
              <a:cxnLst>
                <a:cxn ang="T8">
                  <a:pos x="T0" y="T1"/>
                </a:cxn>
                <a:cxn ang="T9">
                  <a:pos x="T2" y="T3"/>
                </a:cxn>
                <a:cxn ang="T10">
                  <a:pos x="T4" y="T5"/>
                </a:cxn>
                <a:cxn ang="T11">
                  <a:pos x="T6" y="T7"/>
                </a:cxn>
              </a:cxnLst>
              <a:rect b="b" l="0" r="r" t="0"/>
              <a:pathLst>
                <a:path h="21600" w="21600">
                  <a:moveTo>
                    <a:pt x="0" y="21600"/>
                  </a:moveTo>
                  <a:lnTo>
                    <a:pt x="2379" y="0"/>
                  </a:lnTo>
                  <a:lnTo>
                    <a:pt x="21600" y="0"/>
                  </a:lnTo>
                  <a:lnTo>
                    <a:pt x="19219" y="21600"/>
                  </a:lnTo>
                  <a:lnTo>
                    <a:pt x="0" y="21600"/>
                  </a:lnTo>
                  <a:close/>
                </a:path>
              </a:pathLst>
            </a:custGeom>
            <a:solidFill>
              <a:srgbClr val="FFFFFF">
                <a:alpha val="20000"/>
              </a:srgbClr>
            </a:solidFill>
            <a:ln cap="flat" cmpd="sng" w="19050">
              <a:noFill/>
              <a:prstDash val="solid"/>
              <a:miter lim="0"/>
              <a:headEnd/>
              <a:tailEnd/>
            </a:ln>
            <a:effectLst/>
          </p:spPr>
          <p:txBody>
            <a:bodyPr anchor="ctr" bIns="72248" lIns="72248" rIns="72248" tIns="72248"/>
            <a:lstStyle/>
            <a:p>
              <a:endParaRPr lang="en-US"/>
            </a:p>
          </p:txBody>
        </p:sp>
        <p:sp>
          <p:nvSpPr>
            <p:cNvPr id="21530" name="AutoShape 26"/>
            <p:cNvSpPr>
              <a:spLocks/>
            </p:cNvSpPr>
            <p:nvPr/>
          </p:nvSpPr>
          <p:spPr bwMode="auto">
            <a:xfrm>
              <a:off x="0" y="0"/>
              <a:ext cx="188" cy="521"/>
            </a:xfrm>
            <a:custGeom>
              <a:avLst/>
              <a:gdLst>
                <a:gd fmla="*/ 94 w 21600" name="T0"/>
                <a:gd fmla="*/ 261 h 21600" name="T1"/>
                <a:gd fmla="*/ 94 w 21600" name="T2"/>
                <a:gd fmla="*/ 261 h 21600" name="T3"/>
                <a:gd fmla="*/ 94 w 21600" name="T4"/>
                <a:gd fmla="*/ 261 h 21600" name="T5"/>
                <a:gd fmla="*/ 94 w 21600" name="T6"/>
                <a:gd fmla="*/ 261 h 21600" name="T7"/>
                <a:gd fmla="*/ 0 60000 65536" name="T8"/>
                <a:gd fmla="*/ 0 60000 65536" name="T9"/>
                <a:gd fmla="*/ 0 60000 65536" name="T10"/>
                <a:gd fmla="*/ 0 60000 65536" name="T11"/>
              </a:gdLst>
              <a:ahLst/>
              <a:cxnLst>
                <a:cxn ang="T8">
                  <a:pos x="T0" y="T1"/>
                </a:cxn>
                <a:cxn ang="T9">
                  <a:pos x="T2" y="T3"/>
                </a:cxn>
                <a:cxn ang="T10">
                  <a:pos x="T4" y="T5"/>
                </a:cxn>
                <a:cxn ang="T11">
                  <a:pos x="T6" y="T7"/>
                </a:cxn>
              </a:cxnLst>
              <a:rect b="b" l="0" r="r" t="0"/>
              <a:pathLst>
                <a:path h="21600" w="21600">
                  <a:moveTo>
                    <a:pt x="0" y="823"/>
                  </a:moveTo>
                  <a:lnTo>
                    <a:pt x="2379" y="0"/>
                  </a:lnTo>
                  <a:lnTo>
                    <a:pt x="21600" y="0"/>
                  </a:lnTo>
                  <a:lnTo>
                    <a:pt x="21600" y="20775"/>
                  </a:lnTo>
                  <a:lnTo>
                    <a:pt x="19219" y="21600"/>
                  </a:lnTo>
                  <a:lnTo>
                    <a:pt x="0" y="21600"/>
                  </a:lnTo>
                  <a:lnTo>
                    <a:pt x="0" y="823"/>
                  </a:lnTo>
                  <a:close/>
                  <a:moveTo>
                    <a:pt x="0" y="823"/>
                  </a:moveTo>
                  <a:lnTo>
                    <a:pt x="19219" y="823"/>
                  </a:lnTo>
                  <a:lnTo>
                    <a:pt x="21600" y="0"/>
                  </a:lnTo>
                  <a:moveTo>
                    <a:pt x="19219" y="823"/>
                  </a:moveTo>
                  <a:lnTo>
                    <a:pt x="19219" y="21600"/>
                  </a:lnTo>
                </a:path>
              </a:pathLst>
            </a:custGeom>
            <a:solidFill>
              <a:srgbClr val="000000">
                <a:alpha val="0"/>
              </a:srgbClr>
            </a:solidFill>
            <a:ln cap="flat" cmpd="sng" w="38532">
              <a:solidFill>
                <a:srgbClr val="CC0000"/>
              </a:solidFill>
              <a:prstDash val="solid"/>
              <a:miter lim="0"/>
              <a:headEnd/>
              <a:tailEnd/>
            </a:ln>
            <a:effectLst/>
          </p:spPr>
          <p:txBody>
            <a:bodyPr anchor="ctr" bIns="72248" lIns="72248" rIns="72248" tIns="72248"/>
            <a:lstStyle/>
            <a:p>
              <a:endParaRPr lang="en-US"/>
            </a:p>
          </p:txBody>
        </p:sp>
      </p:grpSp>
      <p:sp>
        <p:nvSpPr>
          <p:cNvPr id="21531" name="Rectangle 27"/>
          <p:cNvSpPr>
            <a:spLocks/>
          </p:cNvSpPr>
          <p:nvPr/>
        </p:nvSpPr>
        <p:spPr bwMode="auto">
          <a:xfrm>
            <a:off x="660797" y="1624385"/>
            <a:ext cx="1288107" cy="4116586"/>
          </a:xfrm>
          <a:prstGeom prst="rect">
            <a:avLst/>
          </a:prstGeom>
          <a:solidFill>
            <a:srgbClr val="FFFFFF"/>
          </a:solidFill>
          <a:ln cap="flat" cmpd="sng" w="154130">
            <a:solidFill>
              <a:srgbClr val="CC0000"/>
            </a:solidFill>
            <a:prstDash val="solid"/>
            <a:round/>
            <a:headEnd/>
            <a:tailEnd/>
          </a:ln>
          <a:effectLst/>
          <a:extLst>
            <a:ext uri="{AF507438-7753-43e0-B8FC-AC1667EBCBE1}">
              <a14:hiddenEffects xmlns:a14="http://schemas.microsoft.com/office/drawing/2010/main" xmlns="">
                <a:effectLst>
                  <a:outerShdw algn="ctr" blurRad="63500" dir="2700000" dist="38099" rotWithShape="0">
                    <a:srgbClr val="000000">
                      <a:alpha val="74998"/>
                    </a:srgbClr>
                  </a:outerShdw>
                </a:effectLst>
              </a14:hiddenEffects>
            </a:ext>
          </a:extLst>
        </p:spPr>
        <p:txBody>
          <a:bodyPr anchor="ctr" bIns="50791" lIns="50791" rIns="50791" tIns="50791"/>
          <a:lstStyle/>
          <a:p>
            <a:pPr defTabSz="410688">
              <a:defRPr/>
            </a:pPr>
            <a:endParaRPr dirty="0" lang="en-US">
              <a:latin charset="0" typeface="Helvetica Light"/>
              <a:ea charset="0" typeface="ＭＳ Ｐゴシック"/>
              <a:cs charset="0" typeface="Helvetica Light"/>
              <a:sym charset="0" typeface="Helvetica Light"/>
            </a:endParaRPr>
          </a:p>
        </p:txBody>
      </p:sp>
      <p:pic>
        <p:nvPicPr>
          <p:cNvPr descr="image59.png" id="21532" name="Picture 28"/>
          <p:cNvPicPr>
            <a:picLocks noChangeAspect="1"/>
          </p:cNvPicPr>
          <p:nvPr/>
        </p:nvPicPr>
        <p:blipFill>
          <a:blip cstate="print" r:embed="rId2">
            <a:extLst>
              <a:ext uri="{28A0092B-C50C-407E-A947-70E740481C1C}">
                <a14:useLocalDpi xmlns:a14="http://schemas.microsoft.com/office/drawing/2010/main" xmlns="" val="0"/>
              </a:ext>
            </a:extLst>
          </a:blip>
          <a:stretch>
            <a:fillRect/>
          </a:stretch>
        </p:blipFill>
        <p:spPr bwMode="auto">
          <a:xfrm>
            <a:off x="675309" y="2071986"/>
            <a:ext cx="1253505" cy="1696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cap="flat" cmpd="sng" w="12700">
                <a:solidFill>
                  <a:srgbClr val="000000"/>
                </a:solidFill>
                <a:prstDash val="solid"/>
                <a:miter lim="0"/>
                <a:headEnd len="med" type="none" w="med"/>
                <a:tailEnd len="med" type="none" w="med"/>
              </a14:hiddenLine>
            </a:ext>
            <a:ext uri="{AF507438-7753-43e0-B8FC-AC1667EBCBE1}">
              <a14:hiddenEffects xmlns:a14="http://schemas.microsoft.com/office/drawing/2010/main" xmlns="">
                <a:effectLst>
                  <a:outerShdw algn="ctr" blurRad="63500" dir="2700000" dist="38099" rotWithShape="0">
                    <a:srgbClr val="000000">
                      <a:alpha val="74998"/>
                    </a:srgbClr>
                  </a:outerShdw>
                </a:effectLst>
              </a14:hiddenEffects>
            </a:ext>
          </a:extLst>
        </p:spPr>
      </p:pic>
      <p:pic>
        <p:nvPicPr>
          <p:cNvPr descr="image60.png" id="21533" name="Picture 29"/>
          <p:cNvPicPr>
            <a:picLocks noChangeAspect="1"/>
          </p:cNvPicPr>
          <p:nvPr/>
        </p:nvPicPr>
        <p:blipFill>
          <a:blip cstate="print" r:embed="rId3">
            <a:extLst>
              <a:ext uri="{28A0092B-C50C-407E-A947-70E740481C1C}">
                <a14:useLocalDpi xmlns:a14="http://schemas.microsoft.com/office/drawing/2010/main" xmlns="" val="0"/>
              </a:ext>
            </a:extLst>
          </a:blip>
          <a:srcRect b="569"/>
          <a:stretch>
            <a:fillRect/>
          </a:stretch>
        </p:blipFill>
        <p:spPr bwMode="auto">
          <a:xfrm>
            <a:off x="693167" y="1688009"/>
            <a:ext cx="1190997" cy="1439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cap="flat" cmpd="sng" w="12700">
                <a:solidFill>
                  <a:srgbClr val="000000"/>
                </a:solidFill>
                <a:prstDash val="solid"/>
                <a:miter lim="0"/>
                <a:headEnd len="med" type="none" w="med"/>
                <a:tailEnd len="med" type="none" w="med"/>
              </a14:hiddenLine>
            </a:ext>
            <a:ext uri="{AF507438-7753-43e0-B8FC-AC1667EBCBE1}">
              <a14:hiddenEffects xmlns:a14="http://schemas.microsoft.com/office/drawing/2010/main" xmlns="">
                <a:effectLst>
                  <a:outerShdw algn="ctr" blurRad="63500" dir="2700000" dist="38099" rotWithShape="0">
                    <a:srgbClr val="000000">
                      <a:alpha val="74998"/>
                    </a:srgbClr>
                  </a:outerShdw>
                </a:effectLst>
              </a14:hiddenEffects>
            </a:ext>
          </a:extLst>
        </p:spPr>
      </p:pic>
      <p:grpSp>
        <p:nvGrpSpPr>
          <p:cNvPr id="4" name="Group 30"/>
          <p:cNvGrpSpPr>
            <a:grpSpLocks/>
          </p:cNvGrpSpPr>
          <p:nvPr/>
        </p:nvGrpSpPr>
        <p:grpSpPr bwMode="auto">
          <a:xfrm>
            <a:off x="694283" y="2255044"/>
            <a:ext cx="1218902" cy="1848445"/>
            <a:chOff x="0" y="0"/>
            <a:chExt cx="137" cy="207"/>
          </a:xfrm>
        </p:grpSpPr>
        <p:pic>
          <p:nvPicPr>
            <p:cNvPr descr="image60.png" id="21535" name="Picture 31"/>
            <p:cNvPicPr>
              <a:picLocks noChangeAspect="1"/>
            </p:cNvPicPr>
            <p:nvPr/>
          </p:nvPicPr>
          <p:blipFill>
            <a:blip cstate="print" r:embed="rId4">
              <a:extLst>
                <a:ext uri="{28A0092B-C50C-407E-A947-70E740481C1C}">
                  <a14:useLocalDpi xmlns:a14="http://schemas.microsoft.com/office/drawing/2010/main" xmlns="" val="0"/>
                </a:ext>
              </a:extLst>
            </a:blip>
            <a:srcRect b="247"/>
            <a:stretch>
              <a:fillRect/>
            </a:stretch>
          </p:blipFill>
          <p:spPr bwMode="auto">
            <a:xfrm>
              <a:off x="0" y="136"/>
              <a:ext cx="137" cy="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cap="flat" cmpd="sng" w="12700">
                  <a:solidFill>
                    <a:srgbClr val="000000"/>
                  </a:solidFill>
                  <a:prstDash val="solid"/>
                  <a:miter lim="0"/>
                  <a:headEnd len="med" type="none" w="med"/>
                  <a:tailEnd len="med" type="none" w="med"/>
                </a14:hiddenLine>
              </a:ext>
              <a:ext uri="{AF507438-7753-43e0-B8FC-AC1667EBCBE1}">
                <a14:hiddenEffects xmlns:a14="http://schemas.microsoft.com/office/drawing/2010/main" xmlns="">
                  <a:effectLst>
                    <a:outerShdw algn="ctr" blurRad="63500" dir="2700000" dist="38099" rotWithShape="0">
                      <a:srgbClr val="000000">
                        <a:alpha val="74998"/>
                      </a:srgbClr>
                    </a:outerShdw>
                  </a:effectLst>
                </a14:hiddenEffects>
              </a:ext>
            </a:extLst>
          </p:spPr>
        </p:pic>
        <p:pic>
          <p:nvPicPr>
            <p:cNvPr descr="image60.png" id="21536" name="Picture 32"/>
            <p:cNvPicPr>
              <a:picLocks noChangeAspect="1"/>
            </p:cNvPicPr>
            <p:nvPr/>
          </p:nvPicPr>
          <p:blipFill>
            <a:blip cstate="print" r:embed="rId5">
              <a:extLst>
                <a:ext uri="{28A0092B-C50C-407E-A947-70E740481C1C}">
                  <a14:useLocalDpi xmlns:a14="http://schemas.microsoft.com/office/drawing/2010/main" xmlns="" val="0"/>
                </a:ext>
              </a:extLst>
            </a:blip>
            <a:srcRect b="315"/>
            <a:stretch>
              <a:fillRect/>
            </a:stretch>
          </p:blipFill>
          <p:spPr bwMode="auto">
            <a:xfrm>
              <a:off x="0" y="155"/>
              <a:ext cx="136" cy="1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cap="flat" cmpd="sng" w="12700">
                  <a:solidFill>
                    <a:srgbClr val="000000"/>
                  </a:solidFill>
                  <a:prstDash val="solid"/>
                  <a:miter lim="0"/>
                  <a:headEnd len="med" type="none" w="med"/>
                  <a:tailEnd len="med" type="none" w="med"/>
                </a14:hiddenLine>
              </a:ext>
              <a:ext uri="{AF507438-7753-43e0-B8FC-AC1667EBCBE1}">
                <a14:hiddenEffects xmlns:a14="http://schemas.microsoft.com/office/drawing/2010/main" xmlns="">
                  <a:effectLst>
                    <a:outerShdw algn="ctr" blurRad="63500" dir="2700000" dist="38099" rotWithShape="0">
                      <a:srgbClr val="000000">
                        <a:alpha val="74998"/>
                      </a:srgbClr>
                    </a:outerShdw>
                  </a:effectLst>
                </a14:hiddenEffects>
              </a:ext>
            </a:extLst>
          </p:spPr>
        </p:pic>
        <p:pic>
          <p:nvPicPr>
            <p:cNvPr descr="image60.png" id="21537" name="Picture 33"/>
            <p:cNvPicPr>
              <a:picLocks noChangeAspect="1"/>
            </p:cNvPicPr>
            <p:nvPr/>
          </p:nvPicPr>
          <p:blipFill>
            <a:blip cstate="print" r:embed="rId5">
              <a:extLst>
                <a:ext uri="{28A0092B-C50C-407E-A947-70E740481C1C}">
                  <a14:useLocalDpi xmlns:a14="http://schemas.microsoft.com/office/drawing/2010/main" xmlns="" val="0"/>
                </a:ext>
              </a:extLst>
            </a:blip>
            <a:srcRect b="315"/>
            <a:stretch>
              <a:fillRect/>
            </a:stretch>
          </p:blipFill>
          <p:spPr bwMode="auto">
            <a:xfrm>
              <a:off x="0" y="171"/>
              <a:ext cx="136" cy="1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cap="flat" cmpd="sng" w="12700">
                  <a:solidFill>
                    <a:srgbClr val="000000"/>
                  </a:solidFill>
                  <a:prstDash val="solid"/>
                  <a:miter lim="0"/>
                  <a:headEnd len="med" type="none" w="med"/>
                  <a:tailEnd len="med" type="none" w="med"/>
                </a14:hiddenLine>
              </a:ext>
              <a:ext uri="{AF507438-7753-43e0-B8FC-AC1667EBCBE1}">
                <a14:hiddenEffects xmlns:a14="http://schemas.microsoft.com/office/drawing/2010/main" xmlns="">
                  <a:effectLst>
                    <a:outerShdw algn="ctr" blurRad="63500" dir="2700000" dist="38099" rotWithShape="0">
                      <a:srgbClr val="000000">
                        <a:alpha val="74998"/>
                      </a:srgbClr>
                    </a:outerShdw>
                  </a:effectLst>
                </a14:hiddenEffects>
              </a:ext>
            </a:extLst>
          </p:spPr>
        </p:pic>
        <p:pic>
          <p:nvPicPr>
            <p:cNvPr descr="image60.png" id="21538" name="Picture 34"/>
            <p:cNvPicPr>
              <a:picLocks noChangeAspect="1"/>
            </p:cNvPicPr>
            <p:nvPr/>
          </p:nvPicPr>
          <p:blipFill>
            <a:blip cstate="print" r:embed="rId6">
              <a:extLst>
                <a:ext uri="{28A0092B-C50C-407E-A947-70E740481C1C}">
                  <a14:useLocalDpi xmlns:a14="http://schemas.microsoft.com/office/drawing/2010/main" xmlns="" val="0"/>
                </a:ext>
              </a:extLst>
            </a:blip>
            <a:srcRect b="315"/>
            <a:stretch>
              <a:fillRect/>
            </a:stretch>
          </p:blipFill>
          <p:spPr bwMode="auto">
            <a:xfrm>
              <a:off x="0" y="188"/>
              <a:ext cx="137" cy="1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cap="flat" cmpd="sng" w="12700">
                  <a:solidFill>
                    <a:srgbClr val="000000"/>
                  </a:solidFill>
                  <a:prstDash val="solid"/>
                  <a:miter lim="0"/>
                  <a:headEnd len="med" type="none" w="med"/>
                  <a:tailEnd len="med" type="none" w="med"/>
                </a14:hiddenLine>
              </a:ext>
              <a:ext uri="{AF507438-7753-43e0-B8FC-AC1667EBCBE1}">
                <a14:hiddenEffects xmlns:a14="http://schemas.microsoft.com/office/drawing/2010/main" xmlns="">
                  <a:effectLst>
                    <a:outerShdw algn="ctr" blurRad="63500" dir="2700000" dist="38099" rotWithShape="0">
                      <a:srgbClr val="000000">
                        <a:alpha val="74998"/>
                      </a:srgbClr>
                    </a:outerShdw>
                  </a:effectLst>
                </a14:hiddenEffects>
              </a:ext>
            </a:extLst>
          </p:spPr>
        </p:pic>
        <p:pic>
          <p:nvPicPr>
            <p:cNvPr descr="image60.png" id="21539" name="Picture 35"/>
            <p:cNvPicPr>
              <a:picLocks noChangeAspect="1"/>
            </p:cNvPicPr>
            <p:nvPr/>
          </p:nvPicPr>
          <p:blipFill>
            <a:blip cstate="print" r:embed="rId5">
              <a:extLst>
                <a:ext uri="{28A0092B-C50C-407E-A947-70E740481C1C}">
                  <a14:useLocalDpi xmlns:a14="http://schemas.microsoft.com/office/drawing/2010/main" xmlns="" val="0"/>
                </a:ext>
              </a:extLst>
            </a:blip>
            <a:srcRect b="315"/>
            <a:stretch>
              <a:fillRect/>
            </a:stretch>
          </p:blipFill>
          <p:spPr bwMode="auto">
            <a:xfrm>
              <a:off x="0" y="103"/>
              <a:ext cx="136" cy="1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cap="flat" cmpd="sng" w="12700">
                  <a:solidFill>
                    <a:srgbClr val="000000"/>
                  </a:solidFill>
                  <a:prstDash val="solid"/>
                  <a:miter lim="0"/>
                  <a:headEnd len="med" type="none" w="med"/>
                  <a:tailEnd len="med" type="none" w="med"/>
                </a14:hiddenLine>
              </a:ext>
              <a:ext uri="{AF507438-7753-43e0-B8FC-AC1667EBCBE1}">
                <a14:hiddenEffects xmlns:a14="http://schemas.microsoft.com/office/drawing/2010/main" xmlns="">
                  <a:effectLst>
                    <a:outerShdw algn="ctr" blurRad="63500" dir="2700000" dist="38099" rotWithShape="0">
                      <a:srgbClr val="000000">
                        <a:alpha val="74998"/>
                      </a:srgbClr>
                    </a:outerShdw>
                  </a:effectLst>
                </a14:hiddenEffects>
              </a:ext>
            </a:extLst>
          </p:spPr>
        </p:pic>
        <p:pic>
          <p:nvPicPr>
            <p:cNvPr descr="image60.png" id="21540" name="Picture 36"/>
            <p:cNvPicPr>
              <a:picLocks noChangeAspect="1"/>
            </p:cNvPicPr>
            <p:nvPr/>
          </p:nvPicPr>
          <p:blipFill>
            <a:blip cstate="print" r:embed="rId5">
              <a:extLst>
                <a:ext uri="{28A0092B-C50C-407E-A947-70E740481C1C}">
                  <a14:useLocalDpi xmlns:a14="http://schemas.microsoft.com/office/drawing/2010/main" xmlns="" val="0"/>
                </a:ext>
              </a:extLst>
            </a:blip>
            <a:srcRect b="315"/>
            <a:stretch>
              <a:fillRect/>
            </a:stretch>
          </p:blipFill>
          <p:spPr bwMode="auto">
            <a:xfrm>
              <a:off x="0" y="120"/>
              <a:ext cx="136" cy="1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cap="flat" cmpd="sng" w="12700">
                  <a:solidFill>
                    <a:srgbClr val="000000"/>
                  </a:solidFill>
                  <a:prstDash val="solid"/>
                  <a:miter lim="0"/>
                  <a:headEnd len="med" type="none" w="med"/>
                  <a:tailEnd len="med" type="none" w="med"/>
                </a14:hiddenLine>
              </a:ext>
              <a:ext uri="{AF507438-7753-43e0-B8FC-AC1667EBCBE1}">
                <a14:hiddenEffects xmlns:a14="http://schemas.microsoft.com/office/drawing/2010/main" xmlns="">
                  <a:effectLst>
                    <a:outerShdw algn="ctr" blurRad="63500" dir="2700000" dist="38099" rotWithShape="0">
                      <a:srgbClr val="000000">
                        <a:alpha val="74998"/>
                      </a:srgbClr>
                    </a:outerShdw>
                  </a:effectLst>
                </a14:hiddenEffects>
              </a:ext>
            </a:extLst>
          </p:spPr>
        </p:pic>
        <p:pic>
          <p:nvPicPr>
            <p:cNvPr descr="image60.png" id="21541" name="Picture 37"/>
            <p:cNvPicPr>
              <a:picLocks noChangeAspect="1"/>
            </p:cNvPicPr>
            <p:nvPr/>
          </p:nvPicPr>
          <p:blipFill>
            <a:blip cstate="print" r:embed="rId6">
              <a:extLst>
                <a:ext uri="{28A0092B-C50C-407E-A947-70E740481C1C}">
                  <a14:useLocalDpi xmlns:a14="http://schemas.microsoft.com/office/drawing/2010/main" xmlns="" val="0"/>
                </a:ext>
              </a:extLst>
            </a:blip>
            <a:srcRect b="315"/>
            <a:stretch>
              <a:fillRect/>
            </a:stretch>
          </p:blipFill>
          <p:spPr bwMode="auto">
            <a:xfrm>
              <a:off x="0" y="0"/>
              <a:ext cx="137" cy="1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cap="flat" cmpd="sng" w="12700">
                  <a:solidFill>
                    <a:srgbClr val="000000"/>
                  </a:solidFill>
                  <a:prstDash val="solid"/>
                  <a:miter lim="0"/>
                  <a:headEnd len="med" type="none" w="med"/>
                  <a:tailEnd len="med" type="none" w="med"/>
                </a14:hiddenLine>
              </a:ext>
              <a:ext uri="{AF507438-7753-43e0-B8FC-AC1667EBCBE1}">
                <a14:hiddenEffects xmlns:a14="http://schemas.microsoft.com/office/drawing/2010/main" xmlns="">
                  <a:effectLst>
                    <a:outerShdw algn="ctr" blurRad="63500" dir="2700000" dist="38099" rotWithShape="0">
                      <a:srgbClr val="000000">
                        <a:alpha val="74998"/>
                      </a:srgbClr>
                    </a:outerShdw>
                  </a:effectLst>
                </a14:hiddenEffects>
              </a:ext>
            </a:extLst>
          </p:spPr>
        </p:pic>
        <p:pic>
          <p:nvPicPr>
            <p:cNvPr descr="image60.png" id="21542" name="Picture 38"/>
            <p:cNvPicPr>
              <a:picLocks noChangeAspect="1"/>
            </p:cNvPicPr>
            <p:nvPr/>
          </p:nvPicPr>
          <p:blipFill>
            <a:blip cstate="print" r:embed="rId6">
              <a:extLst>
                <a:ext uri="{28A0092B-C50C-407E-A947-70E740481C1C}">
                  <a14:useLocalDpi xmlns:a14="http://schemas.microsoft.com/office/drawing/2010/main" xmlns="" val="0"/>
                </a:ext>
              </a:extLst>
            </a:blip>
            <a:srcRect b="315"/>
            <a:stretch>
              <a:fillRect/>
            </a:stretch>
          </p:blipFill>
          <p:spPr bwMode="auto">
            <a:xfrm>
              <a:off x="0" y="17"/>
              <a:ext cx="137" cy="1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cap="flat" cmpd="sng" w="12700">
                  <a:solidFill>
                    <a:srgbClr val="000000"/>
                  </a:solidFill>
                  <a:prstDash val="solid"/>
                  <a:miter lim="0"/>
                  <a:headEnd len="med" type="none" w="med"/>
                  <a:tailEnd len="med" type="none" w="med"/>
                </a14:hiddenLine>
              </a:ext>
              <a:ext uri="{AF507438-7753-43e0-B8FC-AC1667EBCBE1}">
                <a14:hiddenEffects xmlns:a14="http://schemas.microsoft.com/office/drawing/2010/main" xmlns="">
                  <a:effectLst>
                    <a:outerShdw algn="ctr" blurRad="63500" dir="2700000" dist="38099" rotWithShape="0">
                      <a:srgbClr val="000000">
                        <a:alpha val="74998"/>
                      </a:srgbClr>
                    </a:outerShdw>
                  </a:effectLst>
                </a14:hiddenEffects>
              </a:ext>
            </a:extLst>
          </p:spPr>
        </p:pic>
        <p:pic>
          <p:nvPicPr>
            <p:cNvPr descr="image60.png" id="21543" name="Picture 39"/>
            <p:cNvPicPr>
              <a:picLocks noChangeAspect="1"/>
            </p:cNvPicPr>
            <p:nvPr/>
          </p:nvPicPr>
          <p:blipFill>
            <a:blip cstate="print" r:embed="rId7">
              <a:extLst>
                <a:ext uri="{28A0092B-C50C-407E-A947-70E740481C1C}">
                  <a14:useLocalDpi xmlns:a14="http://schemas.microsoft.com/office/drawing/2010/main" xmlns="" val="0"/>
                </a:ext>
              </a:extLst>
            </a:blip>
            <a:srcRect b="315"/>
            <a:stretch>
              <a:fillRect/>
            </a:stretch>
          </p:blipFill>
          <p:spPr bwMode="auto">
            <a:xfrm>
              <a:off x="0" y="33"/>
              <a:ext cx="137" cy="1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cap="flat" cmpd="sng" w="12700">
                  <a:solidFill>
                    <a:srgbClr val="000000"/>
                  </a:solidFill>
                  <a:prstDash val="solid"/>
                  <a:miter lim="0"/>
                  <a:headEnd len="med" type="none" w="med"/>
                  <a:tailEnd len="med" type="none" w="med"/>
                </a14:hiddenLine>
              </a:ext>
              <a:ext uri="{AF507438-7753-43e0-B8FC-AC1667EBCBE1}">
                <a14:hiddenEffects xmlns:a14="http://schemas.microsoft.com/office/drawing/2010/main" xmlns="">
                  <a:effectLst>
                    <a:outerShdw algn="ctr" blurRad="63500" dir="2700000" dist="38099" rotWithShape="0">
                      <a:srgbClr val="000000">
                        <a:alpha val="74998"/>
                      </a:srgbClr>
                    </a:outerShdw>
                  </a:effectLst>
                </a14:hiddenEffects>
              </a:ext>
            </a:extLst>
          </p:spPr>
        </p:pic>
        <p:pic>
          <p:nvPicPr>
            <p:cNvPr descr="image60.png" id="21544" name="Picture 40"/>
            <p:cNvPicPr>
              <a:picLocks noChangeAspect="1"/>
            </p:cNvPicPr>
            <p:nvPr/>
          </p:nvPicPr>
          <p:blipFill>
            <a:blip cstate="print" r:embed="rId4">
              <a:extLst>
                <a:ext uri="{28A0092B-C50C-407E-A947-70E740481C1C}">
                  <a14:useLocalDpi xmlns:a14="http://schemas.microsoft.com/office/drawing/2010/main" xmlns="" val="0"/>
                </a:ext>
              </a:extLst>
            </a:blip>
            <a:srcRect b="247"/>
            <a:stretch>
              <a:fillRect/>
            </a:stretch>
          </p:blipFill>
          <p:spPr bwMode="auto">
            <a:xfrm>
              <a:off x="0" y="51"/>
              <a:ext cx="137" cy="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cap="flat" cmpd="sng" w="12700">
                  <a:solidFill>
                    <a:srgbClr val="000000"/>
                  </a:solidFill>
                  <a:prstDash val="solid"/>
                  <a:miter lim="0"/>
                  <a:headEnd len="med" type="none" w="med"/>
                  <a:tailEnd len="med" type="none" w="med"/>
                </a14:hiddenLine>
              </a:ext>
              <a:ext uri="{AF507438-7753-43e0-B8FC-AC1667EBCBE1}">
                <a14:hiddenEffects xmlns:a14="http://schemas.microsoft.com/office/drawing/2010/main" xmlns="">
                  <a:effectLst>
                    <a:outerShdw algn="ctr" blurRad="63500" dir="2700000" dist="38099" rotWithShape="0">
                      <a:srgbClr val="000000">
                        <a:alpha val="74998"/>
                      </a:srgbClr>
                    </a:outerShdw>
                  </a:effectLst>
                </a14:hiddenEffects>
              </a:ext>
            </a:extLst>
          </p:spPr>
        </p:pic>
        <p:pic>
          <p:nvPicPr>
            <p:cNvPr descr="image60.png" id="21545" name="Picture 41"/>
            <p:cNvPicPr>
              <a:picLocks noChangeAspect="1"/>
            </p:cNvPicPr>
            <p:nvPr/>
          </p:nvPicPr>
          <p:blipFill>
            <a:blip cstate="print" r:embed="rId6">
              <a:extLst>
                <a:ext uri="{28A0092B-C50C-407E-A947-70E740481C1C}">
                  <a14:useLocalDpi xmlns:a14="http://schemas.microsoft.com/office/drawing/2010/main" xmlns="" val="0"/>
                </a:ext>
              </a:extLst>
            </a:blip>
            <a:srcRect b="315"/>
            <a:stretch>
              <a:fillRect/>
            </a:stretch>
          </p:blipFill>
          <p:spPr bwMode="auto">
            <a:xfrm>
              <a:off x="0" y="68"/>
              <a:ext cx="137" cy="1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cap="flat" cmpd="sng" w="12700">
                  <a:solidFill>
                    <a:srgbClr val="000000"/>
                  </a:solidFill>
                  <a:prstDash val="solid"/>
                  <a:miter lim="0"/>
                  <a:headEnd len="med" type="none" w="med"/>
                  <a:tailEnd len="med" type="none" w="med"/>
                </a14:hiddenLine>
              </a:ext>
              <a:ext uri="{AF507438-7753-43e0-B8FC-AC1667EBCBE1}">
                <a14:hiddenEffects xmlns:a14="http://schemas.microsoft.com/office/drawing/2010/main" xmlns="">
                  <a:effectLst>
                    <a:outerShdw algn="ctr" blurRad="63500" dir="2700000" dist="38099" rotWithShape="0">
                      <a:srgbClr val="000000">
                        <a:alpha val="74998"/>
                      </a:srgbClr>
                    </a:outerShdw>
                  </a:effectLst>
                </a14:hiddenEffects>
              </a:ext>
            </a:extLst>
          </p:spPr>
        </p:pic>
        <p:pic>
          <p:nvPicPr>
            <p:cNvPr descr="image60.png" id="21546" name="Picture 42"/>
            <p:cNvPicPr>
              <a:picLocks noChangeAspect="1"/>
            </p:cNvPicPr>
            <p:nvPr/>
          </p:nvPicPr>
          <p:blipFill>
            <a:blip cstate="print" r:embed="rId5">
              <a:extLst>
                <a:ext uri="{28A0092B-C50C-407E-A947-70E740481C1C}">
                  <a14:useLocalDpi xmlns:a14="http://schemas.microsoft.com/office/drawing/2010/main" xmlns="" val="0"/>
                </a:ext>
              </a:extLst>
            </a:blip>
            <a:srcRect b="315"/>
            <a:stretch>
              <a:fillRect/>
            </a:stretch>
          </p:blipFill>
          <p:spPr bwMode="auto">
            <a:xfrm>
              <a:off x="0" y="85"/>
              <a:ext cx="136" cy="1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cap="flat" cmpd="sng" w="12700">
                  <a:solidFill>
                    <a:srgbClr val="000000"/>
                  </a:solidFill>
                  <a:prstDash val="solid"/>
                  <a:miter lim="0"/>
                  <a:headEnd len="med" type="none" w="med"/>
                  <a:tailEnd len="med" type="none" w="med"/>
                </a14:hiddenLine>
              </a:ext>
              <a:ext uri="{AF507438-7753-43e0-B8FC-AC1667EBCBE1}">
                <a14:hiddenEffects xmlns:a14="http://schemas.microsoft.com/office/drawing/2010/main" xmlns="">
                  <a:effectLst>
                    <a:outerShdw algn="ctr" blurRad="63500" dir="2700000" dist="38099" rotWithShape="0">
                      <a:srgbClr val="000000">
                        <a:alpha val="74998"/>
                      </a:srgbClr>
                    </a:outerShdw>
                  </a:effectLst>
                </a14:hiddenEffects>
              </a:ext>
            </a:extLst>
          </p:spPr>
        </p:pic>
      </p:grpSp>
      <p:pic>
        <p:nvPicPr>
          <p:cNvPr descr="image61.png" id="21547" name="Picture 43"/>
          <p:cNvPicPr>
            <a:picLocks noChangeAspect="1"/>
          </p:cNvPicPr>
          <p:nvPr/>
        </p:nvPicPr>
        <p:blipFill>
          <a:blip cstate="print" r:embed="rId8">
            <a:extLst>
              <a:ext uri="{28A0092B-C50C-407E-A947-70E740481C1C}">
                <a14:useLocalDpi xmlns:a14="http://schemas.microsoft.com/office/drawing/2010/main" xmlns="" val="0"/>
              </a:ext>
            </a:extLst>
          </a:blip>
          <a:srcRect/>
          <a:stretch>
            <a:fillRect/>
          </a:stretch>
        </p:blipFill>
        <p:spPr bwMode="auto">
          <a:xfrm>
            <a:off x="693167" y="4157068"/>
            <a:ext cx="1214438" cy="15269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cap="flat" cmpd="sng" w="12700">
                <a:solidFill>
                  <a:srgbClr val="000000"/>
                </a:solidFill>
                <a:prstDash val="solid"/>
                <a:miter lim="0"/>
                <a:headEnd len="med" type="none" w="med"/>
                <a:tailEnd len="med" type="none" w="med"/>
              </a14:hiddenLine>
            </a:ext>
            <a:ext uri="{AF507438-7753-43e0-B8FC-AC1667EBCBE1}">
              <a14:hiddenEffects xmlns:a14="http://schemas.microsoft.com/office/drawing/2010/main" xmlns="">
                <a:effectLst>
                  <a:outerShdw algn="ctr" blurRad="63500" dir="2700000" dist="38099" rotWithShape="0">
                    <a:srgbClr val="000000">
                      <a:alpha val="74998"/>
                    </a:srgbClr>
                  </a:outerShdw>
                </a:effectLst>
              </a14:hiddenEffects>
            </a:ext>
          </a:extLst>
        </p:spPr>
      </p:pic>
      <p:pic>
        <p:nvPicPr>
          <p:cNvPr descr="image59.png" id="21548" name="Picture 44"/>
          <p:cNvPicPr>
            <a:picLocks noChangeAspect="1"/>
          </p:cNvPicPr>
          <p:nvPr/>
        </p:nvPicPr>
        <p:blipFill>
          <a:blip cstate="print" r:embed="rId2">
            <a:extLst>
              <a:ext uri="{28A0092B-C50C-407E-A947-70E740481C1C}">
                <a14:useLocalDpi xmlns:a14="http://schemas.microsoft.com/office/drawing/2010/main" xmlns="" val="0"/>
              </a:ext>
            </a:extLst>
          </a:blip>
          <a:stretch>
            <a:fillRect/>
          </a:stretch>
        </p:blipFill>
        <p:spPr bwMode="auto">
          <a:xfrm>
            <a:off x="675309" y="1879997"/>
            <a:ext cx="1253505" cy="1696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cap="flat" cmpd="sng" w="12700">
                <a:solidFill>
                  <a:srgbClr val="000000"/>
                </a:solidFill>
                <a:prstDash val="solid"/>
                <a:miter lim="0"/>
                <a:headEnd len="med" type="none" w="med"/>
                <a:tailEnd len="med" type="none" w="med"/>
              </a14:hiddenLine>
            </a:ext>
            <a:ext uri="{AF507438-7753-43e0-B8FC-AC1667EBCBE1}">
              <a14:hiddenEffects xmlns:a14="http://schemas.microsoft.com/office/drawing/2010/main" xmlns="">
                <a:effectLst>
                  <a:outerShdw algn="ctr" blurRad="63500" dir="2700000" dist="38099" rotWithShape="0">
                    <a:srgbClr val="000000">
                      <a:alpha val="74998"/>
                    </a:srgbClr>
                  </a:outerShdw>
                </a:effectLst>
              </a14:hiddenEffects>
            </a:ext>
          </a:extLst>
        </p:spPr>
      </p:pic>
      <p:pic>
        <p:nvPicPr>
          <p:cNvPr descr="image62.jpg" id="21549" name="Picture 45"/>
          <p:cNvPicPr>
            <a:picLocks noChangeAspect="1"/>
          </p:cNvPicPr>
          <p:nvPr/>
        </p:nvPicPr>
        <p:blipFill>
          <a:blip cstate="print" r:embed="rId9">
            <a:extLst>
              <a:ext uri="{28A0092B-C50C-407E-A947-70E740481C1C}">
                <a14:useLocalDpi xmlns:a14="http://schemas.microsoft.com/office/drawing/2010/main" xmlns="" val="0"/>
              </a:ext>
            </a:extLst>
          </a:blip>
          <a:srcRect/>
          <a:stretch>
            <a:fillRect/>
          </a:stretch>
        </p:blipFill>
        <p:spPr bwMode="auto">
          <a:xfrm>
            <a:off x="714375" y="1417886"/>
            <a:ext cx="1179835" cy="28351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cap="flat" cmpd="sng" w="12700">
                <a:solidFill>
                  <a:srgbClr val="000000"/>
                </a:solidFill>
                <a:prstDash val="solid"/>
                <a:miter lim="0"/>
                <a:headEnd len="med" type="none" w="med"/>
                <a:tailEnd len="med" type="none" w="med"/>
              </a14:hiddenLine>
            </a:ext>
            <a:ext uri="{AF507438-7753-43e0-B8FC-AC1667EBCBE1}">
              <a14:hiddenEffects xmlns:a14="http://schemas.microsoft.com/office/drawing/2010/main" xmlns="">
                <a:effectLst>
                  <a:outerShdw algn="ctr" blurRad="63500" dir="2700000" dist="38099" rotWithShape="0">
                    <a:srgbClr val="000000">
                      <a:alpha val="74998"/>
                    </a:srgbClr>
                  </a:outerShdw>
                </a:effectLst>
              </a14:hiddenEffects>
            </a:ext>
          </a:extLst>
        </p:spPr>
      </p:pic>
      <p:grpSp>
        <p:nvGrpSpPr>
          <p:cNvPr id="5" name="Group 46"/>
          <p:cNvGrpSpPr>
            <a:grpSpLocks/>
          </p:cNvGrpSpPr>
          <p:nvPr/>
        </p:nvGrpSpPr>
        <p:grpSpPr bwMode="auto">
          <a:xfrm>
            <a:off x="770186" y="2102124"/>
            <a:ext cx="1065982" cy="915293"/>
            <a:chOff x="0" y="0"/>
            <a:chExt cx="120" cy="103"/>
          </a:xfrm>
        </p:grpSpPr>
        <p:sp>
          <p:nvSpPr>
            <p:cNvPr id="21551" name="AutoShape 47"/>
            <p:cNvSpPr>
              <a:spLocks/>
            </p:cNvSpPr>
            <p:nvPr/>
          </p:nvSpPr>
          <p:spPr bwMode="auto">
            <a:xfrm>
              <a:off x="8" y="8"/>
              <a:ext cx="104" cy="88"/>
            </a:xfrm>
            <a:custGeom>
              <a:avLst/>
              <a:gdLst>
                <a:gd fmla="*/ 52 w 21600" name="T0"/>
                <a:gd fmla="*/ 44 h 21600" name="T1"/>
                <a:gd fmla="*/ 52 w 21600" name="T2"/>
                <a:gd fmla="*/ 44 h 21600" name="T3"/>
                <a:gd fmla="*/ 52 w 21600" name="T4"/>
                <a:gd fmla="*/ 44 h 21600" name="T5"/>
                <a:gd fmla="*/ 52 w 21600" name="T6"/>
                <a:gd fmla="*/ 44 h 21600" name="T7"/>
                <a:gd fmla="*/ 0 60000 65536" name="T8"/>
                <a:gd fmla="*/ 0 60000 65536" name="T9"/>
                <a:gd fmla="*/ 0 60000 65536" name="T10"/>
                <a:gd fmla="*/ 0 60000 65536" name="T11"/>
              </a:gdLst>
              <a:ahLst/>
              <a:cxnLst>
                <a:cxn ang="T8">
                  <a:pos x="T0" y="T1"/>
                </a:cxn>
                <a:cxn ang="T9">
                  <a:pos x="T2" y="T3"/>
                </a:cxn>
                <a:cxn ang="T10">
                  <a:pos x="T4" y="T5"/>
                </a:cxn>
                <a:cxn ang="T11">
                  <a:pos x="T6" y="T7"/>
                </a:cxn>
              </a:cxnLst>
              <a:rect b="b" l="0" r="r" t="0"/>
              <a:pathLst>
                <a:path h="21600" w="21600">
                  <a:moveTo>
                    <a:pt x="0" y="10799"/>
                  </a:moveTo>
                  <a:cubicBezTo>
                    <a:pt x="0" y="4835"/>
                    <a:pt x="4835" y="0"/>
                    <a:pt x="10800" y="0"/>
                  </a:cubicBezTo>
                  <a:cubicBezTo>
                    <a:pt x="16764" y="0"/>
                    <a:pt x="21600" y="4835"/>
                    <a:pt x="21600" y="10799"/>
                  </a:cubicBezTo>
                  <a:cubicBezTo>
                    <a:pt x="21600" y="10800"/>
                    <a:pt x="21600" y="10800"/>
                    <a:pt x="21600" y="10800"/>
                  </a:cubicBezTo>
                  <a:cubicBezTo>
                    <a:pt x="21600" y="16764"/>
                    <a:pt x="16764" y="21600"/>
                    <a:pt x="10800" y="21600"/>
                  </a:cubicBezTo>
                  <a:lnTo>
                    <a:pt x="10800" y="21599"/>
                  </a:lnTo>
                  <a:cubicBezTo>
                    <a:pt x="4835" y="21599"/>
                    <a:pt x="0" y="16764"/>
                    <a:pt x="0" y="10800"/>
                  </a:cubicBezTo>
                  <a:cubicBezTo>
                    <a:pt x="0" y="10799"/>
                    <a:pt x="0" y="10799"/>
                    <a:pt x="0" y="10799"/>
                  </a:cubicBezTo>
                  <a:close/>
                </a:path>
              </a:pathLst>
            </a:custGeom>
            <a:gradFill rotWithShape="0">
              <a:gsLst>
                <a:gs pos="0">
                  <a:srgbClr val="CC0000"/>
                </a:gs>
                <a:gs pos="100000">
                  <a:srgbClr val="5E0000"/>
                </a:gs>
              </a:gsLst>
              <a:lin ang="5400000"/>
            </a:gradFill>
            <a:ln cap="flat" cmpd="sng" w="9525">
              <a:noFill/>
              <a:prstDash val="solid"/>
              <a:round/>
              <a:headEnd/>
              <a:tailEnd/>
            </a:ln>
            <a:effectLst/>
          </p:spPr>
          <p:txBody>
            <a:bodyPr anchor="ctr" bIns="72248" lIns="72248" rIns="72248" tIns="72248"/>
            <a:lstStyle/>
            <a:p>
              <a:endParaRPr lang="en-US"/>
            </a:p>
          </p:txBody>
        </p:sp>
        <p:pic>
          <p:nvPicPr>
            <p:cNvPr descr="image63.png" id="21552" name="Picture 48"/>
            <p:cNvPicPr>
              <a:picLocks noChangeAspect="1"/>
            </p:cNvPicPr>
            <p:nvPr/>
          </p:nvPicPr>
          <p:blipFill>
            <a:blip cstate="print" r:embed="rId10">
              <a:extLst>
                <a:ext uri="{28A0092B-C50C-407E-A947-70E740481C1C}">
                  <a14:useLocalDpi xmlns:a14="http://schemas.microsoft.com/office/drawing/2010/main" xmlns="" val="0"/>
                </a:ext>
              </a:extLst>
            </a:blip>
            <a:srcRect/>
            <a:stretch>
              <a:fillRect/>
            </a:stretch>
          </p:blipFill>
          <p:spPr bwMode="auto">
            <a:xfrm>
              <a:off x="0" y="0"/>
              <a:ext cx="120" cy="10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cap="flat" cmpd="sng" w="12700">
                  <a:solidFill>
                    <a:srgbClr val="000000"/>
                  </a:solidFill>
                  <a:prstDash val="solid"/>
                  <a:miter lim="0"/>
                  <a:headEnd len="med" type="none" w="med"/>
                  <a:tailEnd len="med" type="none" w="med"/>
                </a14:hiddenLine>
              </a:ext>
              <a:ext uri="{AF507438-7753-43e0-B8FC-AC1667EBCBE1}">
                <a14:hiddenEffects xmlns:a14="http://schemas.microsoft.com/office/drawing/2010/main" xmlns="">
                  <a:effectLst>
                    <a:outerShdw algn="ctr" blurRad="63500" dir="2700000" dist="38099" rotWithShape="0">
                      <a:srgbClr val="000000">
                        <a:alpha val="74998"/>
                      </a:srgbClr>
                    </a:outerShdw>
                  </a:effectLst>
                </a14:hiddenEffects>
              </a:ext>
            </a:extLst>
          </p:spPr>
        </p:pic>
        <p:pic>
          <p:nvPicPr>
            <p:cNvPr descr="image64.png" id="21553" name="Picture 49"/>
            <p:cNvPicPr>
              <a:picLocks noChangeAspect="1"/>
            </p:cNvPicPr>
            <p:nvPr/>
          </p:nvPicPr>
          <p:blipFill>
            <a:blip cstate="print" r:embed="rId11">
              <a:extLst>
                <a:ext uri="{28A0092B-C50C-407E-A947-70E740481C1C}">
                  <a14:useLocalDpi xmlns:a14="http://schemas.microsoft.com/office/drawing/2010/main" xmlns="" val="0"/>
                </a:ext>
              </a:extLst>
            </a:blip>
            <a:srcRect/>
            <a:stretch>
              <a:fillRect/>
            </a:stretch>
          </p:blipFill>
          <p:spPr bwMode="auto">
            <a:xfrm>
              <a:off x="25" y="38"/>
              <a:ext cx="71" cy="2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cap="flat" cmpd="sng" w="12700">
                  <a:solidFill>
                    <a:srgbClr val="000000"/>
                  </a:solidFill>
                  <a:prstDash val="solid"/>
                  <a:miter lim="0"/>
                  <a:headEnd len="med" type="none" w="med"/>
                  <a:tailEnd len="med" type="none" w="med"/>
                </a14:hiddenLine>
              </a:ext>
              <a:ext uri="{AF507438-7753-43e0-B8FC-AC1667EBCBE1}">
                <a14:hiddenEffects xmlns:a14="http://schemas.microsoft.com/office/drawing/2010/main" xmlns="">
                  <a:effectLst>
                    <a:outerShdw algn="ctr" blurRad="63500" dir="2700000" dist="38099" rotWithShape="0">
                      <a:srgbClr val="000000">
                        <a:alpha val="74998"/>
                      </a:srgbClr>
                    </a:outerShdw>
                  </a:effectLst>
                </a14:hiddenEffects>
              </a:ext>
            </a:extLst>
          </p:spPr>
        </p:pic>
      </p:grpSp>
      <p:sp>
        <p:nvSpPr>
          <p:cNvPr id="21554" name="Rectangle 50"/>
          <p:cNvSpPr>
            <a:spLocks/>
          </p:cNvSpPr>
          <p:nvPr/>
        </p:nvSpPr>
        <p:spPr bwMode="auto">
          <a:xfrm>
            <a:off x="2208983" y="3244827"/>
            <a:ext cx="1676549" cy="4565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cap="flat" cmpd="sng" w="12700">
                <a:solidFill>
                  <a:srgbClr val="000000"/>
                </a:solidFill>
                <a:prstDash val="solid"/>
                <a:miter lim="0"/>
                <a:headEnd/>
                <a:tailEnd/>
              </a14:hiddenLine>
            </a:ext>
            <a:ext uri="{AF507438-7753-43e0-B8FC-AC1667EBCBE1}">
              <a14:hiddenEffects xmlns:a14="http://schemas.microsoft.com/office/drawing/2010/main" xmlns="">
                <a:effectLst>
                  <a:outerShdw algn="ctr" blurRad="63500" dir="2700000" dist="38099" rotWithShape="0">
                    <a:srgbClr val="000000">
                      <a:alpha val="74998"/>
                    </a:srgbClr>
                  </a:outerShdw>
                </a:effectLst>
              </a14:hiddenEffects>
            </a:ext>
          </a:extLst>
        </p:spPr>
        <p:txBody>
          <a:bodyPr bIns="50791" lIns="88882" rIns="88882" tIns="50791"/>
          <a:lstStyle/>
          <a:p>
            <a:pPr defTabSz="914004">
              <a:lnSpc>
                <a:spcPct val="90000"/>
              </a:lnSpc>
              <a:defRPr/>
            </a:pPr>
            <a:r>
              <a:rPr dirty="0" lang="en-US">
                <a:solidFill>
                  <a:srgbClr val="323232"/>
                </a:solidFill>
                <a:latin charset="0" typeface="Arial"/>
                <a:ea charset="0" typeface="ＭＳ Ｐゴシック"/>
                <a:cs charset="0" typeface="Arial"/>
                <a:sym charset="0" typeface="Arial"/>
              </a:rPr>
              <a:t>Compute </a:t>
            </a:r>
            <a:endParaRPr dirty="0" lang="en-US">
              <a:latin charset="0" typeface="Helvetica Light"/>
              <a:ea charset="0" typeface="ＭＳ Ｐゴシック"/>
              <a:cs charset="0" typeface="Helvetica Light"/>
              <a:sym charset="0" typeface="Helvetica Light"/>
            </a:endParaRPr>
          </a:p>
        </p:txBody>
      </p:sp>
      <p:sp>
        <p:nvSpPr>
          <p:cNvPr id="21555" name="Rectangle 51"/>
          <p:cNvSpPr>
            <a:spLocks/>
          </p:cNvSpPr>
          <p:nvPr/>
        </p:nvSpPr>
        <p:spPr bwMode="auto">
          <a:xfrm>
            <a:off x="2208982" y="4615533"/>
            <a:ext cx="1620738" cy="45764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cap="flat" cmpd="sng" w="12700">
                <a:solidFill>
                  <a:srgbClr val="000000"/>
                </a:solidFill>
                <a:prstDash val="solid"/>
                <a:miter lim="0"/>
                <a:headEnd/>
                <a:tailEnd/>
              </a14:hiddenLine>
            </a:ext>
            <a:ext uri="{AF507438-7753-43e0-B8FC-AC1667EBCBE1}">
              <a14:hiddenEffects xmlns:a14="http://schemas.microsoft.com/office/drawing/2010/main" xmlns="">
                <a:effectLst>
                  <a:outerShdw algn="ctr" blurRad="63500" dir="2700000" dist="38099" rotWithShape="0">
                    <a:srgbClr val="000000">
                      <a:alpha val="74998"/>
                    </a:srgbClr>
                  </a:outerShdw>
                </a:effectLst>
              </a14:hiddenEffects>
            </a:ext>
          </a:extLst>
        </p:spPr>
        <p:txBody>
          <a:bodyPr bIns="50791" lIns="88882" rIns="88882" tIns="50791"/>
          <a:lstStyle/>
          <a:p>
            <a:pPr defTabSz="914004">
              <a:lnSpc>
                <a:spcPct val="90000"/>
              </a:lnSpc>
              <a:defRPr/>
            </a:pPr>
            <a:r>
              <a:rPr dirty="0" lang="en-US">
                <a:solidFill>
                  <a:srgbClr val="323232"/>
                </a:solidFill>
                <a:latin charset="0" typeface="Arial"/>
                <a:ea charset="0" typeface="ＭＳ Ｐゴシック"/>
                <a:cs charset="0" typeface="Arial"/>
                <a:sym charset="0" typeface="Arial"/>
              </a:rPr>
              <a:t>Storage </a:t>
            </a:r>
            <a:endParaRPr dirty="0" lang="en-US">
              <a:latin charset="0" typeface="Helvetica Light"/>
              <a:ea charset="0" typeface="ＭＳ Ｐゴシック"/>
              <a:cs charset="0" typeface="Helvetica Light"/>
              <a:sym charset="0" typeface="Helvetica Light"/>
            </a:endParaRPr>
          </a:p>
        </p:txBody>
      </p:sp>
      <p:sp>
        <p:nvSpPr>
          <p:cNvPr id="21556" name="Rectangle 52"/>
          <p:cNvSpPr>
            <a:spLocks/>
          </p:cNvSpPr>
          <p:nvPr/>
        </p:nvSpPr>
        <p:spPr bwMode="auto">
          <a:xfrm>
            <a:off x="2208982" y="2177728"/>
            <a:ext cx="1620738" cy="4565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cap="flat" cmpd="sng" w="12700">
                <a:solidFill>
                  <a:srgbClr val="000000"/>
                </a:solidFill>
                <a:prstDash val="solid"/>
                <a:miter lim="0"/>
                <a:headEnd/>
                <a:tailEnd/>
              </a14:hiddenLine>
            </a:ext>
            <a:ext uri="{AF507438-7753-43e0-B8FC-AC1667EBCBE1}">
              <a14:hiddenEffects xmlns:a14="http://schemas.microsoft.com/office/drawing/2010/main" xmlns="">
                <a:effectLst>
                  <a:outerShdw algn="ctr" blurRad="63500" dir="2700000" dist="38099" rotWithShape="0">
                    <a:srgbClr val="000000">
                      <a:alpha val="74998"/>
                    </a:srgbClr>
                  </a:outerShdw>
                </a:effectLst>
              </a14:hiddenEffects>
            </a:ext>
          </a:extLst>
        </p:spPr>
        <p:txBody>
          <a:bodyPr bIns="50791" lIns="88882" rIns="88882" tIns="50791"/>
          <a:lstStyle/>
          <a:p>
            <a:pPr defTabSz="914004">
              <a:lnSpc>
                <a:spcPct val="90000"/>
              </a:lnSpc>
              <a:defRPr/>
            </a:pPr>
            <a:r>
              <a:rPr dirty="0" lang="en-US">
                <a:solidFill>
                  <a:srgbClr val="323232"/>
                </a:solidFill>
                <a:latin charset="0" typeface="Arial"/>
                <a:ea charset="0" typeface="ＭＳ Ｐゴシック"/>
                <a:cs charset="0" typeface="Arial"/>
                <a:sym charset="0" typeface="Arial"/>
              </a:rPr>
              <a:t>Networking</a:t>
            </a:r>
            <a:endParaRPr dirty="0" lang="en-US">
              <a:latin charset="0" typeface="Helvetica Light"/>
              <a:ea charset="0" typeface="ＭＳ Ｐゴシック"/>
              <a:cs charset="0" typeface="Helvetica Light"/>
              <a:sym charset="0" typeface="Helvetica Light"/>
            </a:endParaRPr>
          </a:p>
        </p:txBody>
      </p:sp>
      <p:grpSp>
        <p:nvGrpSpPr>
          <p:cNvPr id="6" name="Group 53"/>
          <p:cNvGrpSpPr>
            <a:grpSpLocks/>
          </p:cNvGrpSpPr>
          <p:nvPr/>
        </p:nvGrpSpPr>
        <p:grpSpPr bwMode="auto">
          <a:xfrm>
            <a:off x="4818683" y="2806156"/>
            <a:ext cx="1950020" cy="1646411"/>
            <a:chOff x="0" y="0"/>
            <a:chExt cx="265" cy="205"/>
          </a:xfrm>
        </p:grpSpPr>
        <p:pic>
          <p:nvPicPr>
            <p:cNvPr descr="image65.png" id="21558" name="Picture 54"/>
            <p:cNvPicPr>
              <a:picLocks noChangeAspect="1"/>
            </p:cNvPicPr>
            <p:nvPr/>
          </p:nvPicPr>
          <p:blipFill>
            <a:blip cstate="print" r:embed="rId12">
              <a:extLst>
                <a:ext uri="{28A0092B-C50C-407E-A947-70E740481C1C}">
                  <a14:useLocalDpi xmlns:a14="http://schemas.microsoft.com/office/drawing/2010/main" xmlns="" val="0"/>
                </a:ext>
              </a:extLst>
            </a:blip>
            <a:srcRect/>
            <a:stretch>
              <a:fillRect/>
            </a:stretch>
          </p:blipFill>
          <p:spPr bwMode="auto">
            <a:xfrm>
              <a:off x="0" y="0"/>
              <a:ext cx="265" cy="20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cap="flat" cmpd="sng" w="12700">
                  <a:solidFill>
                    <a:srgbClr val="000000"/>
                  </a:solidFill>
                  <a:prstDash val="solid"/>
                  <a:miter lim="0"/>
                  <a:headEnd len="med" type="none" w="med"/>
                  <a:tailEnd len="med" type="none" w="med"/>
                </a14:hiddenLine>
              </a:ext>
              <a:ext uri="{AF507438-7753-43e0-B8FC-AC1667EBCBE1}">
                <a14:hiddenEffects xmlns:a14="http://schemas.microsoft.com/office/drawing/2010/main" xmlns="">
                  <a:effectLst>
                    <a:outerShdw algn="ctr" blurRad="63500" dir="2700000" dist="38099" rotWithShape="0">
                      <a:srgbClr val="000000">
                        <a:alpha val="74998"/>
                      </a:srgbClr>
                    </a:outerShdw>
                  </a:effectLst>
                </a14:hiddenEffects>
              </a:ext>
            </a:extLst>
          </p:spPr>
        </p:pic>
        <p:pic>
          <p:nvPicPr>
            <p:cNvPr descr="image66.jpg" id="21559" name="Picture 55"/>
            <p:cNvPicPr>
              <a:picLocks noChangeAspect="1"/>
            </p:cNvPicPr>
            <p:nvPr/>
          </p:nvPicPr>
          <p:blipFill>
            <a:blip cstate="print" r:embed="rId13">
              <a:extLst>
                <a:ext uri="{28A0092B-C50C-407E-A947-70E740481C1C}">
                  <a14:useLocalDpi xmlns:a14="http://schemas.microsoft.com/office/drawing/2010/main" xmlns="" val="0"/>
                </a:ext>
              </a:extLst>
            </a:blip>
            <a:srcRect/>
            <a:stretch>
              <a:fillRect/>
            </a:stretch>
          </p:blipFill>
          <p:spPr bwMode="auto">
            <a:xfrm>
              <a:off x="24" y="19"/>
              <a:ext cx="204" cy="12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cap="flat" cmpd="sng" w="12700">
                  <a:solidFill>
                    <a:srgbClr val="000000"/>
                  </a:solidFill>
                  <a:prstDash val="solid"/>
                  <a:miter lim="0"/>
                  <a:headEnd len="med" type="none" w="med"/>
                  <a:tailEnd len="med" type="none" w="med"/>
                </a14:hiddenLine>
              </a:ext>
              <a:ext uri="{AF507438-7753-43e0-B8FC-AC1667EBCBE1}">
                <a14:hiddenEffects xmlns:a14="http://schemas.microsoft.com/office/drawing/2010/main" xmlns="">
                  <a:effectLst>
                    <a:outerShdw algn="ctr" blurRad="63500" dir="2700000" dist="38099" rotWithShape="0">
                      <a:srgbClr val="000000">
                        <a:alpha val="74998"/>
                      </a:srgbClr>
                    </a:outerShdw>
                  </a:effectLst>
                </a14:hiddenEffects>
              </a:ext>
            </a:extLst>
          </p:spPr>
        </p:pic>
        <p:pic>
          <p:nvPicPr>
            <p:cNvPr descr="image67.png" id="21560" name="Picture 56"/>
            <p:cNvPicPr>
              <a:picLocks noChangeAspect="1"/>
            </p:cNvPicPr>
            <p:nvPr/>
          </p:nvPicPr>
          <p:blipFill>
            <a:blip cstate="print" r:embed="rId14">
              <a:extLst>
                <a:ext uri="{28A0092B-C50C-407E-A947-70E740481C1C}">
                  <a14:useLocalDpi xmlns:a14="http://schemas.microsoft.com/office/drawing/2010/main" xmlns="" val="0"/>
                </a:ext>
              </a:extLst>
            </a:blip>
            <a:srcRect/>
            <a:stretch>
              <a:fillRect/>
            </a:stretch>
          </p:blipFill>
          <p:spPr bwMode="auto">
            <a:xfrm>
              <a:off x="85" y="27"/>
              <a:ext cx="139" cy="9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cap="flat" cmpd="sng" w="12700">
                  <a:solidFill>
                    <a:srgbClr val="000000"/>
                  </a:solidFill>
                  <a:prstDash val="solid"/>
                  <a:miter lim="0"/>
                  <a:headEnd len="med" type="none" w="med"/>
                  <a:tailEnd len="med" type="none" w="med"/>
                </a14:hiddenLine>
              </a:ext>
              <a:ext uri="{AF507438-7753-43e0-B8FC-AC1667EBCBE1}">
                <a14:hiddenEffects xmlns:a14="http://schemas.microsoft.com/office/drawing/2010/main" xmlns="">
                  <a:effectLst>
                    <a:outerShdw algn="ctr" blurRad="63500" dir="2700000" dist="38099" rotWithShape="0">
                      <a:srgbClr val="000000">
                        <a:alpha val="74998"/>
                      </a:srgbClr>
                    </a:outerShdw>
                  </a:effectLst>
                </a14:hiddenEffects>
              </a:ext>
            </a:extLst>
          </p:spPr>
        </p:pic>
      </p:grpSp>
      <p:sp>
        <p:nvSpPr>
          <p:cNvPr id="21561" name="Rectangle 57"/>
          <p:cNvSpPr>
            <a:spLocks/>
          </p:cNvSpPr>
          <p:nvPr/>
        </p:nvSpPr>
        <p:spPr bwMode="auto">
          <a:xfrm>
            <a:off x="4196953" y="2184426"/>
            <a:ext cx="3017119" cy="6552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cap="flat" cmpd="sng" w="12700">
                <a:solidFill>
                  <a:srgbClr val="000000"/>
                </a:solidFill>
                <a:prstDash val="solid"/>
                <a:miter lim="0"/>
                <a:headEnd/>
                <a:tailEnd/>
              </a14:hiddenLine>
            </a:ext>
            <a:ext uri="{AF507438-7753-43e0-B8FC-AC1667EBCBE1}">
              <a14:hiddenEffects xmlns:a14="http://schemas.microsoft.com/office/drawing/2010/main" xmlns="">
                <a:effectLst>
                  <a:outerShdw algn="ctr" blurRad="63500" dir="2700000" dist="38099" rotWithShape="0">
                    <a:srgbClr val="000000">
                      <a:alpha val="74998"/>
                    </a:srgbClr>
                  </a:outerShdw>
                </a:effectLst>
              </a14:hiddenEffects>
            </a:ext>
          </a:extLst>
        </p:spPr>
        <p:txBody>
          <a:bodyPr bIns="50791" lIns="88882" rIns="88882" tIns="50791"/>
          <a:lstStyle/>
          <a:p>
            <a:pPr defTabSz="914004">
              <a:lnSpc>
                <a:spcPct val="90000"/>
              </a:lnSpc>
              <a:defRPr/>
            </a:pPr>
            <a:r>
              <a:rPr dirty="0" lang="en-US" sz="1700">
                <a:solidFill>
                  <a:srgbClr val="323232"/>
                </a:solidFill>
                <a:latin charset="0" typeface="Arial"/>
                <a:ea charset="0" typeface="ＭＳ Ｐゴシック"/>
                <a:cs charset="0" typeface="Arial"/>
                <a:sym charset="0" typeface="Arial"/>
              </a:rPr>
              <a:t>Integrated Management </a:t>
            </a:r>
          </a:p>
          <a:p>
            <a:pPr defTabSz="914004">
              <a:lnSpc>
                <a:spcPct val="90000"/>
              </a:lnSpc>
              <a:defRPr/>
            </a:pPr>
            <a:r>
              <a:rPr dirty="0" lang="en-US" sz="1700">
                <a:solidFill>
                  <a:srgbClr val="323232"/>
                </a:solidFill>
                <a:latin charset="0" typeface="Arial"/>
                <a:ea charset="0" typeface="ＭＳ Ｐゴシック"/>
                <a:cs charset="0" typeface="Arial"/>
                <a:sym charset="0" typeface="Arial"/>
              </a:rPr>
              <a:t>and Orchestration</a:t>
            </a:r>
            <a:endParaRPr dirty="0" lang="en-US" sz="2200">
              <a:latin charset="0" typeface="Helvetica Light"/>
              <a:ea charset="0" typeface="ＭＳ Ｐゴシック"/>
              <a:cs charset="0" typeface="Helvetica Light"/>
              <a:sym charset="0" typeface="Helvetica Light"/>
            </a:endParaRPr>
          </a:p>
        </p:txBody>
      </p:sp>
      <p:pic>
        <p:nvPicPr>
          <p:cNvPr descr="image68.jpg" id="21562" name="Picture 58"/>
          <p:cNvPicPr>
            <a:picLocks noChangeAspect="1"/>
          </p:cNvPicPr>
          <p:nvPr/>
        </p:nvPicPr>
        <p:blipFill>
          <a:blip cstate="print" r:embed="rId15">
            <a:extLst>
              <a:ext uri="{28A0092B-C50C-407E-A947-70E740481C1C}">
                <a14:useLocalDpi xmlns:a14="http://schemas.microsoft.com/office/drawing/2010/main" xmlns="" val="0"/>
              </a:ext>
            </a:extLst>
          </a:blip>
          <a:srcRect/>
          <a:stretch>
            <a:fillRect/>
          </a:stretch>
        </p:blipFill>
        <p:spPr bwMode="auto">
          <a:xfrm>
            <a:off x="7314532" y="2787179"/>
            <a:ext cx="1447725" cy="161850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cap="flat" cmpd="sng" w="12700">
                <a:solidFill>
                  <a:srgbClr val="000000"/>
                </a:solidFill>
                <a:prstDash val="solid"/>
                <a:miter lim="0"/>
                <a:headEnd len="med" type="none" w="med"/>
                <a:tailEnd len="med" type="none" w="med"/>
              </a14:hiddenLine>
            </a:ext>
            <a:ext uri="{AF507438-7753-43e0-B8FC-AC1667EBCBE1}">
              <a14:hiddenEffects xmlns:a14="http://schemas.microsoft.com/office/drawing/2010/main" xmlns="">
                <a:effectLst>
                  <a:outerShdw algn="ctr" blurRad="63500" dir="2700000" dist="38099" rotWithShape="0">
                    <a:srgbClr val="000000">
                      <a:alpha val="74998"/>
                    </a:srgbClr>
                  </a:outerShdw>
                </a:effectLst>
              </a14:hiddenEffects>
            </a:ext>
          </a:extLst>
        </p:spPr>
      </p:pic>
      <p:sp>
        <p:nvSpPr>
          <p:cNvPr id="21563" name="Rectangle 59"/>
          <p:cNvSpPr>
            <a:spLocks/>
          </p:cNvSpPr>
          <p:nvPr/>
        </p:nvSpPr>
        <p:spPr bwMode="auto">
          <a:xfrm>
            <a:off x="6892604" y="2253631"/>
            <a:ext cx="2291581" cy="45764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cap="flat" cmpd="sng" w="12700">
                <a:solidFill>
                  <a:srgbClr val="000000"/>
                </a:solidFill>
                <a:prstDash val="solid"/>
                <a:miter lim="0"/>
                <a:headEnd/>
                <a:tailEnd/>
              </a14:hiddenLine>
            </a:ext>
            <a:ext uri="{AF507438-7753-43e0-B8FC-AC1667EBCBE1}">
              <a14:hiddenEffects xmlns:a14="http://schemas.microsoft.com/office/drawing/2010/main" xmlns="">
                <a:effectLst>
                  <a:outerShdw algn="ctr" blurRad="63500" dir="2700000" dist="38099" rotWithShape="0">
                    <a:srgbClr val="000000">
                      <a:alpha val="74998"/>
                    </a:srgbClr>
                  </a:outerShdw>
                </a:effectLst>
              </a14:hiddenEffects>
            </a:ext>
          </a:extLst>
        </p:spPr>
        <p:txBody>
          <a:bodyPr bIns="50791" lIns="88882" rIns="88882" tIns="50791"/>
          <a:lstStyle/>
          <a:p>
            <a:pPr defTabSz="914004">
              <a:lnSpc>
                <a:spcPct val="90000"/>
              </a:lnSpc>
              <a:defRPr/>
            </a:pPr>
            <a:r>
              <a:rPr dirty="0" lang="en-US" sz="2000">
                <a:solidFill>
                  <a:srgbClr val="323232"/>
                </a:solidFill>
                <a:latin charset="0" typeface="Arial"/>
                <a:ea charset="0" typeface="ＭＳ Ｐゴシック"/>
                <a:cs charset="0" typeface="Arial"/>
                <a:sym charset="0" typeface="Arial"/>
              </a:rPr>
              <a:t>Integrated Support</a:t>
            </a:r>
            <a:endParaRPr dirty="0" lang="en-US">
              <a:latin charset="0" typeface="Helvetica Light"/>
              <a:ea charset="0" typeface="ＭＳ Ｐゴシック"/>
              <a:cs charset="0" typeface="Helvetica Light"/>
              <a:sym charset="0" typeface="Helvetica Light"/>
            </a:endParaRPr>
          </a:p>
        </p:txBody>
      </p:sp>
      <p:sp>
        <p:nvSpPr>
          <p:cNvPr id="21564" name="Rectangle 60"/>
          <p:cNvSpPr>
            <a:spLocks/>
          </p:cNvSpPr>
          <p:nvPr/>
        </p:nvSpPr>
        <p:spPr bwMode="auto">
          <a:xfrm>
            <a:off x="4893470" y="5143500"/>
            <a:ext cx="4047381" cy="83157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cap="flat" cmpd="sng" w="12700">
                <a:solidFill>
                  <a:srgbClr val="000000"/>
                </a:solidFill>
                <a:prstDash val="solid"/>
                <a:miter lim="0"/>
                <a:headEnd/>
                <a:tailEnd/>
              </a14:hiddenLine>
            </a:ext>
            <a:ext uri="{AF507438-7753-43e0-B8FC-AC1667EBCBE1}">
              <a14:hiddenEffects xmlns:a14="http://schemas.microsoft.com/office/drawing/2010/main" xmlns="">
                <a:effectLst>
                  <a:outerShdw algn="ctr" blurRad="63500" dir="2700000" dist="38099" rotWithShape="0">
                    <a:srgbClr val="000000">
                      <a:alpha val="74998"/>
                    </a:srgbClr>
                  </a:outerShdw>
                </a:effectLst>
              </a14:hiddenEffects>
            </a:ext>
          </a:extLst>
        </p:spPr>
        <p:txBody>
          <a:bodyPr bIns="50791" lIns="88882" rIns="88882" tIns="50791"/>
          <a:lstStyle/>
          <a:p>
            <a:pPr defTabSz="914004">
              <a:lnSpc>
                <a:spcPct val="120000"/>
              </a:lnSpc>
              <a:defRPr/>
            </a:pPr>
            <a:r>
              <a:rPr dirty="0" lang="en-US" sz="2000">
                <a:solidFill>
                  <a:srgbClr val="CC0000"/>
                </a:solidFill>
                <a:latin charset="0" typeface="Arial"/>
                <a:ea charset="0" typeface="ＭＳ Ｐゴシック"/>
                <a:cs charset="0" typeface="Arial"/>
                <a:sym charset="0" typeface="Arial"/>
              </a:rPr>
              <a:t>See live at </a:t>
            </a:r>
            <a:r>
              <a:rPr dirty="0" err="1" lang="en-US" sz="2000">
                <a:solidFill>
                  <a:srgbClr val="CC0000"/>
                </a:solidFill>
                <a:latin charset="0" typeface="Arial"/>
                <a:ea charset="0" typeface="ＭＳ Ｐゴシック"/>
                <a:cs charset="0" typeface="Arial"/>
                <a:sym charset="0" typeface="Arial"/>
              </a:rPr>
              <a:t>VMworld</a:t>
            </a:r>
            <a:r>
              <a:rPr dirty="0" lang="en-US" sz="2000">
                <a:solidFill>
                  <a:srgbClr val="CC0000"/>
                </a:solidFill>
                <a:latin charset="0" typeface="Arial"/>
                <a:ea charset="0" typeface="ＭＳ Ｐゴシック"/>
                <a:cs charset="0" typeface="Arial"/>
                <a:sym charset="0" typeface="Arial"/>
              </a:rPr>
              <a:t> </a:t>
            </a:r>
            <a:r>
              <a:rPr b="1" dirty="0" lang="en-US" sz="2000">
                <a:solidFill>
                  <a:srgbClr val="CC0000"/>
                </a:solidFill>
                <a:latin charset="0" typeface="Arial"/>
                <a:ea charset="0" typeface="ＭＳ Ｐゴシック"/>
                <a:cs charset="0" typeface="Arial"/>
                <a:sym charset="0" typeface="Arial"/>
              </a:rPr>
              <a:t>booth #1823</a:t>
            </a:r>
            <a:endParaRPr dirty="0" lang="en-US">
              <a:solidFill>
                <a:srgbClr val="323232"/>
              </a:solidFill>
              <a:latin charset="0" typeface="Arial"/>
              <a:ea charset="0" typeface="ＭＳ Ｐゴシック"/>
              <a:cs charset="0" typeface="Arial"/>
              <a:sym charset="0" typeface="Arial"/>
            </a:endParaRPr>
          </a:p>
          <a:p>
            <a:pPr defTabSz="914004">
              <a:lnSpc>
                <a:spcPct val="120000"/>
              </a:lnSpc>
              <a:defRPr/>
            </a:pPr>
            <a:r>
              <a:rPr dirty="0" err="1" lang="en-US" sz="2000">
                <a:solidFill>
                  <a:srgbClr val="CC0000"/>
                </a:solidFill>
                <a:latin charset="0" typeface="Arial"/>
                <a:ea charset="0" typeface="ＭＳ Ｐゴシック"/>
                <a:cs charset="0" typeface="Arial"/>
                <a:sym charset="0" typeface="Arial"/>
              </a:rPr>
              <a:t>www.avaya.com</a:t>
            </a:r>
            <a:r>
              <a:rPr dirty="0" lang="en-US" sz="2000">
                <a:solidFill>
                  <a:srgbClr val="CC0000"/>
                </a:solidFill>
                <a:latin charset="0" typeface="Arial"/>
                <a:ea charset="0" typeface="ＭＳ Ｐゴシック"/>
                <a:cs charset="0" typeface="Arial"/>
                <a:sym charset="0" typeface="Arial"/>
              </a:rPr>
              <a:t>/vmworld2012 </a:t>
            </a:r>
            <a:endParaRPr dirty="0" lang="en-US">
              <a:latin charset="0" typeface="Helvetica Light"/>
              <a:ea charset="0" typeface="ＭＳ Ｐゴシック"/>
              <a:cs charset="0" typeface="Helvetica Light"/>
              <a:sym charset="0" typeface="Helvetica Light"/>
            </a:endParaRPr>
          </a:p>
        </p:txBody>
      </p:sp>
      <p:sp>
        <p:nvSpPr>
          <p:cNvPr id="14368" name="Rectangle 61"/>
          <p:cNvSpPr>
            <a:spLocks/>
          </p:cNvSpPr>
          <p:nvPr/>
        </p:nvSpPr>
        <p:spPr bwMode="auto">
          <a:xfrm>
            <a:off x="4697017" y="4500563"/>
            <a:ext cx="4446984" cy="482203"/>
          </a:xfrm>
          <a:prstGeom prst="rect">
            <a:avLst/>
          </a:prstGeom>
          <a:noFill/>
          <a:ln w="27093">
            <a:noFill/>
            <a:miter lim="0"/>
            <a:headEnd/>
            <a:tailEnd/>
          </a:ln>
        </p:spPr>
        <p:txBody>
          <a:bodyPr anchor="ctr" bIns="0" lIns="0" rIns="0" tIns="0"/>
          <a:lstStyle/>
          <a:p>
            <a:pPr defTabSz="912981"/>
            <a:r>
              <a:rPr dirty="0" lang="en-US" sz="1400">
                <a:solidFill>
                  <a:schemeClr val="bg2"/>
                </a:solidFill>
                <a:latin charset="0" pitchFamily="34" typeface="Arial"/>
                <a:cs charset="0" pitchFamily="34" typeface="Arial"/>
                <a:sym charset="0" pitchFamily="34" typeface="Arial"/>
              </a:rPr>
              <a:t>Integrates network, compute, storage, management </a:t>
            </a:r>
            <a:r>
              <a:rPr b="1" dirty="0" lang="en-US" sz="1400">
                <a:solidFill>
                  <a:schemeClr val="bg2"/>
                </a:solidFill>
                <a:latin charset="0" pitchFamily="34" typeface="Arial"/>
                <a:cs charset="0" pitchFamily="34" typeface="Arial"/>
                <a:sym charset="0" pitchFamily="34" typeface="Arial"/>
              </a:rPr>
              <a:t>and applications</a:t>
            </a:r>
            <a:r>
              <a:rPr dirty="0" lang="en-US" sz="1400">
                <a:solidFill>
                  <a:schemeClr val="bg2"/>
                </a:solidFill>
                <a:latin charset="0" pitchFamily="34" typeface="Arial"/>
                <a:cs charset="0" pitchFamily="34" typeface="Arial"/>
                <a:sym charset="0" pitchFamily="34" typeface="Arial"/>
              </a:rPr>
              <a:t> as a single solution offering  </a:t>
            </a:r>
            <a:endParaRPr dirty="0" lang="en-US" sz="1400">
              <a:solidFill>
                <a:schemeClr val="bg2"/>
              </a:solidFill>
            </a:endParaRPr>
          </a:p>
        </p:txBody>
      </p:sp>
      <p:pic>
        <p:nvPicPr>
          <p:cNvPr descr="image69.png" id="64" name="Picture 27"/>
          <p:cNvPicPr>
            <a:picLocks noChangeAspect="1"/>
          </p:cNvPicPr>
          <p:nvPr/>
        </p:nvPicPr>
        <p:blipFill>
          <a:blip cstate="print" r:embed="rId16">
            <a:extLst>
              <a:ext uri="{28A0092B-C50C-407E-A947-70E740481C1C}">
                <a14:useLocalDpi xmlns:a14="http://schemas.microsoft.com/office/drawing/2010/main" xmlns="" val="0"/>
              </a:ext>
            </a:extLst>
          </a:blip>
          <a:stretch>
            <a:fillRect/>
          </a:stretch>
        </p:blipFill>
        <p:spPr bwMode="auto">
          <a:xfrm>
            <a:off x="821531" y="4909395"/>
            <a:ext cx="987847" cy="46099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cap="flat" cmpd="sng" w="12700">
                <a:solidFill>
                  <a:srgbClr val="000000"/>
                </a:solidFill>
                <a:prstDash val="solid"/>
                <a:miter lim="0"/>
                <a:headEnd len="med" type="none" w="med"/>
                <a:tailEnd len="med" type="none" w="med"/>
              </a14:hiddenLine>
            </a:ext>
            <a:ext uri="{AF507438-7753-43e0-B8FC-AC1667EBCBE1}">
              <a14:hiddenEffects xmlns:a14="http://schemas.microsoft.com/office/drawing/2010/main" xmlns="">
                <a:effectLst>
                  <a:outerShdw algn="ctr" blurRad="63500" dir="2700000" dist="38099" rotWithShape="0">
                    <a:srgbClr val="000000">
                      <a:alpha val="74998"/>
                    </a:srgbClr>
                  </a:outerShdw>
                </a:effectLst>
              </a14:hiddenEffects>
            </a:ext>
          </a:extLst>
        </p:spPr>
      </p:pic>
      <p:pic>
        <p:nvPicPr>
          <p:cNvPr descr="image70.png" id="65" name="Picture 28"/>
          <p:cNvPicPr>
            <a:picLocks noChangeAspect="1"/>
          </p:cNvPicPr>
          <p:nvPr/>
        </p:nvPicPr>
        <p:blipFill>
          <a:blip cstate="print" r:embed="rId17">
            <a:extLst>
              <a:ext uri="{28A0092B-C50C-407E-A947-70E740481C1C}">
                <a14:useLocalDpi xmlns:a14="http://schemas.microsoft.com/office/drawing/2010/main" xmlns="" val="0"/>
              </a:ext>
            </a:extLst>
          </a:blip>
          <a:stretch>
            <a:fillRect/>
          </a:stretch>
        </p:blipFill>
        <p:spPr bwMode="auto">
          <a:xfrm>
            <a:off x="714375" y="3355629"/>
            <a:ext cx="1119560" cy="279053"/>
          </a:xfrm>
          <a:prstGeom prst="rect">
            <a:avLst/>
          </a:prstGeom>
          <a:noFill/>
          <a:ln cap="flat" cmpd="sng" w="9525">
            <a:solidFill>
              <a:srgbClr val="000000"/>
            </a:solidFill>
            <a:prstDash val="solid"/>
            <a:miter lim="0"/>
            <a:headEnd len="med" type="none" w="med"/>
            <a:tailEnd len="med" type="none" w="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algn="ctr" blurRad="63500" dir="2700000" dist="38099" rotWithShape="0">
                    <a:srgbClr val="000000">
                      <a:alpha val="74998"/>
                    </a:srgbClr>
                  </a:outerShdw>
                </a:effectLst>
              </a14:hiddenEffects>
            </a:ext>
          </a:extLst>
        </p:spPr>
      </p:pic>
      <p:grpSp>
        <p:nvGrpSpPr>
          <p:cNvPr id="12" name="Group 105"/>
          <p:cNvGrpSpPr>
            <a:grpSpLocks/>
          </p:cNvGrpSpPr>
          <p:nvPr/>
        </p:nvGrpSpPr>
        <p:grpSpPr bwMode="auto">
          <a:xfrm>
            <a:off x="0" y="985623"/>
            <a:ext cx="9144000" cy="5461397"/>
            <a:chOff x="0" y="512905"/>
            <a:chExt cx="13004800" cy="8839200"/>
          </a:xfrm>
        </p:grpSpPr>
        <p:sp>
          <p:nvSpPr>
            <p:cNvPr id="107" name="Rectangle 106"/>
            <p:cNvSpPr/>
            <p:nvPr/>
          </p:nvSpPr>
          <p:spPr bwMode="auto">
            <a:xfrm>
              <a:off x="0" y="512905"/>
              <a:ext cx="13004800" cy="8839200"/>
            </a:xfrm>
            <a:prstGeom prst="rect">
              <a:avLst/>
            </a:prstGeom>
            <a:solidFill>
              <a:schemeClr val="bg2">
                <a:lumMod val="40000"/>
                <a:lumOff val="60000"/>
                <a:alpha val="76000"/>
              </a:schemeClr>
            </a:solidFill>
            <a:ln>
              <a:noFill/>
            </a:ln>
            <a:effectLst/>
          </p:spPr>
          <p:txBody>
            <a:bodyPr/>
            <a:lstStyle/>
            <a:p>
              <a:pPr defTabSz="410688">
                <a:defRPr/>
              </a:pPr>
              <a:endParaRPr dirty="0" lang="en-US">
                <a:latin charset="0" typeface="Helvetica Light"/>
                <a:ea charset="0" typeface="ＭＳ Ｐゴシック"/>
                <a:cs charset="0" typeface="Helvetica Light"/>
                <a:sym charset="0" typeface="Helvetica Light"/>
              </a:endParaRPr>
            </a:p>
          </p:txBody>
        </p:sp>
        <p:sp>
          <p:nvSpPr>
            <p:cNvPr id="14375" name="Rectangle 107"/>
            <p:cNvSpPr>
              <a:spLocks noChangeArrowheads="1"/>
            </p:cNvSpPr>
            <p:nvPr/>
          </p:nvSpPr>
          <p:spPr bwMode="auto">
            <a:xfrm>
              <a:off x="0" y="2895600"/>
              <a:ext cx="13004800" cy="4267200"/>
            </a:xfrm>
            <a:prstGeom prst="rect">
              <a:avLst/>
            </a:prstGeom>
            <a:solidFill>
              <a:srgbClr val="FFFFFF"/>
            </a:solidFill>
            <a:ln w="9525">
              <a:noFill/>
              <a:miter lim="800000"/>
              <a:headEnd/>
              <a:tailEnd/>
            </a:ln>
          </p:spPr>
          <p:txBody>
            <a:bodyPr/>
            <a:lstStyle/>
            <a:p>
              <a:endParaRPr lang="en-US"/>
            </a:p>
          </p:txBody>
        </p:sp>
        <p:grpSp>
          <p:nvGrpSpPr>
            <p:cNvPr id="13" name="Group 19"/>
            <p:cNvGrpSpPr>
              <a:grpSpLocks/>
            </p:cNvGrpSpPr>
            <p:nvPr/>
          </p:nvGrpSpPr>
          <p:grpSpPr bwMode="auto">
            <a:xfrm>
              <a:off x="0" y="2925763"/>
              <a:ext cx="13004800" cy="4237037"/>
              <a:chOff x="0" y="0"/>
              <a:chExt cx="1024" cy="385"/>
            </a:xfrm>
          </p:grpSpPr>
          <p:sp>
            <p:nvSpPr>
              <p:cNvPr id="116" name="Rectangle 20"/>
              <p:cNvSpPr>
                <a:spLocks/>
              </p:cNvSpPr>
              <p:nvPr/>
            </p:nvSpPr>
            <p:spPr bwMode="auto">
              <a:xfrm>
                <a:off x="0" y="0"/>
                <a:ext cx="1024" cy="129"/>
              </a:xfrm>
              <a:prstGeom prst="rect">
                <a:avLst/>
              </a:prstGeom>
              <a:gradFill rotWithShape="0">
                <a:gsLst>
                  <a:gs pos="0">
                    <a:srgbClr val="FFFFFF"/>
                  </a:gs>
                  <a:gs pos="50000">
                    <a:srgbClr val="FFFFFF"/>
                  </a:gs>
                  <a:gs pos="100000">
                    <a:srgbClr val="CCCCCC"/>
                  </a:gs>
                </a:gsLst>
                <a:lin ang="5400000"/>
              </a:gradFill>
              <a:ln cap="flat" cmpd="sng" w="4515">
                <a:solidFill>
                  <a:srgbClr val="BFBFBF"/>
                </a:solidFill>
                <a:prstDash val="solid"/>
                <a:miter lim="0"/>
                <a:headEnd/>
                <a:tailEnd/>
              </a:ln>
              <a:effectLst/>
              <a:extLst>
                <a:ext uri="{AF507438-7753-43e0-B8FC-AC1667EBCBE1}">
                  <a14:hiddenEffects xmlns:a14="http://schemas.microsoft.com/office/drawing/2010/main" xmlns="">
                    <a:effectLst>
                      <a:outerShdw algn="ctr" blurRad="63500" dir="2700000" dist="38099" rotWithShape="0">
                        <a:srgbClr val="000000">
                          <a:alpha val="74998"/>
                        </a:srgbClr>
                      </a:outerShdw>
                    </a:effectLst>
                  </a14:hiddenEffects>
                </a:ext>
              </a:extLst>
            </p:spPr>
            <p:txBody>
              <a:bodyPr anchor="ctr" bIns="72248" lIns="72248" rIns="72248" tIns="72248"/>
              <a:lstStyle/>
              <a:p>
                <a:pPr defTabSz="410688">
                  <a:defRPr/>
                </a:pPr>
                <a:endParaRPr dirty="0" lang="en-US" sz="2200">
                  <a:latin charset="0" typeface="Helvetica Light"/>
                  <a:ea charset="0" typeface="ＭＳ Ｐゴシック"/>
                  <a:cs charset="0" typeface="Helvetica Light"/>
                  <a:sym charset="0" typeface="Helvetica Light"/>
                </a:endParaRPr>
              </a:p>
            </p:txBody>
          </p:sp>
          <p:sp>
            <p:nvSpPr>
              <p:cNvPr id="117" name="Line 21"/>
              <p:cNvSpPr>
                <a:spLocks noChangeShapeType="1"/>
              </p:cNvSpPr>
              <p:nvPr/>
            </p:nvSpPr>
            <p:spPr bwMode="auto">
              <a:xfrm>
                <a:off x="307" y="4"/>
                <a:ext cx="1" cy="378"/>
              </a:xfrm>
              <a:prstGeom prst="line">
                <a:avLst/>
              </a:prstGeom>
              <a:noFill/>
              <a:ln cap="flat" cmpd="sng" w="27093">
                <a:solidFill>
                  <a:srgbClr val="A9A9A9"/>
                </a:solidFill>
                <a:prstDash val="solid"/>
                <a:round/>
                <a:headEnd/>
                <a:tailEnd/>
              </a:ln>
              <a:effectLst/>
              <a:extLst>
                <a:ext uri="{AF507438-7753-43e0-B8FC-AC1667EBCBE1}">
                  <a14:hiddenEffects xmlns:a14="http://schemas.microsoft.com/office/drawing/2010/main" xmlns="">
                    <a:effectLst>
                      <a:outerShdw algn="ctr" blurRad="63500" dir="2700000" dist="38099" rotWithShape="0">
                        <a:srgbClr val="000000">
                          <a:alpha val="74998"/>
                        </a:srgbClr>
                      </a:outerShdw>
                    </a:effectLst>
                  </a14:hiddenEffects>
                </a:ext>
              </a:extLst>
            </p:spPr>
            <p:txBody>
              <a:bodyPr/>
              <a:lstStyle/>
              <a:p>
                <a:pPr defTabSz="410688">
                  <a:defRPr/>
                </a:pPr>
                <a:endParaRPr dirty="0" lang="en-US" sz="2200">
                  <a:latin charset="0" typeface="Helvetica Light"/>
                  <a:ea charset="0" typeface="ＭＳ Ｐゴシック"/>
                  <a:cs charset="0" typeface="Helvetica Light"/>
                  <a:sym charset="0" typeface="Helvetica Light"/>
                </a:endParaRPr>
              </a:p>
            </p:txBody>
          </p:sp>
          <p:sp>
            <p:nvSpPr>
              <p:cNvPr id="118" name="Line 22"/>
              <p:cNvSpPr>
                <a:spLocks noChangeShapeType="1"/>
              </p:cNvSpPr>
              <p:nvPr/>
            </p:nvSpPr>
            <p:spPr bwMode="auto">
              <a:xfrm>
                <a:off x="691" y="0"/>
                <a:ext cx="1" cy="384"/>
              </a:xfrm>
              <a:prstGeom prst="line">
                <a:avLst/>
              </a:prstGeom>
              <a:noFill/>
              <a:ln cap="flat" cmpd="sng" w="27093">
                <a:solidFill>
                  <a:srgbClr val="A9A9A9"/>
                </a:solidFill>
                <a:prstDash val="solid"/>
                <a:round/>
                <a:headEnd/>
                <a:tailEnd/>
              </a:ln>
              <a:effectLst/>
              <a:extLst>
                <a:ext uri="{AF507438-7753-43e0-B8FC-AC1667EBCBE1}">
                  <a14:hiddenEffects xmlns:a14="http://schemas.microsoft.com/office/drawing/2010/main" xmlns="">
                    <a:effectLst>
                      <a:outerShdw algn="ctr" blurRad="63500" dir="2700000" dist="38099" rotWithShape="0">
                        <a:srgbClr val="000000">
                          <a:alpha val="74998"/>
                        </a:srgbClr>
                      </a:outerShdw>
                    </a:effectLst>
                  </a14:hiddenEffects>
                </a:ext>
              </a:extLst>
            </p:spPr>
            <p:txBody>
              <a:bodyPr/>
              <a:lstStyle/>
              <a:p>
                <a:pPr defTabSz="410688">
                  <a:defRPr/>
                </a:pPr>
                <a:endParaRPr dirty="0" lang="en-US" sz="2200">
                  <a:latin charset="0" typeface="Helvetica Light"/>
                  <a:ea charset="0" typeface="ＭＳ Ｐゴシック"/>
                  <a:cs charset="0" typeface="Helvetica Light"/>
                  <a:sym charset="0" typeface="Helvetica Light"/>
                </a:endParaRPr>
              </a:p>
            </p:txBody>
          </p:sp>
          <p:sp>
            <p:nvSpPr>
              <p:cNvPr id="119" name="Line 23"/>
              <p:cNvSpPr>
                <a:spLocks noChangeShapeType="1"/>
              </p:cNvSpPr>
              <p:nvPr/>
            </p:nvSpPr>
            <p:spPr bwMode="auto">
              <a:xfrm>
                <a:off x="0" y="384"/>
                <a:ext cx="1024" cy="1"/>
              </a:xfrm>
              <a:prstGeom prst="line">
                <a:avLst/>
              </a:prstGeom>
              <a:noFill/>
              <a:ln cap="flat" cmpd="sng" w="27093">
                <a:solidFill>
                  <a:srgbClr val="A9A9A9"/>
                </a:solidFill>
                <a:prstDash val="solid"/>
                <a:round/>
                <a:headEnd/>
                <a:tailEnd/>
              </a:ln>
              <a:effectLst/>
              <a:extLst>
                <a:ext uri="{AF507438-7753-43e0-B8FC-AC1667EBCBE1}">
                  <a14:hiddenEffects xmlns:a14="http://schemas.microsoft.com/office/drawing/2010/main" xmlns="">
                    <a:effectLst>
                      <a:outerShdw algn="ctr" blurRad="63500" dir="2700000" dist="38099" rotWithShape="0">
                        <a:srgbClr val="000000">
                          <a:alpha val="74998"/>
                        </a:srgbClr>
                      </a:outerShdw>
                    </a:effectLst>
                  </a14:hiddenEffects>
                </a:ext>
              </a:extLst>
            </p:spPr>
            <p:txBody>
              <a:bodyPr/>
              <a:lstStyle/>
              <a:p>
                <a:pPr defTabSz="410688">
                  <a:defRPr/>
                </a:pPr>
                <a:endParaRPr dirty="0" lang="en-US" sz="2200">
                  <a:latin charset="0" typeface="Helvetica Light"/>
                  <a:ea charset="0" typeface="ＭＳ Ｐゴシック"/>
                  <a:cs charset="0" typeface="Helvetica Light"/>
                  <a:sym charset="0" typeface="Helvetica Light"/>
                </a:endParaRPr>
              </a:p>
            </p:txBody>
          </p:sp>
        </p:grpSp>
        <p:sp>
          <p:nvSpPr>
            <p:cNvPr id="110" name="Rectangle 26"/>
            <p:cNvSpPr>
              <a:spLocks/>
            </p:cNvSpPr>
            <p:nvPr/>
          </p:nvSpPr>
          <p:spPr bwMode="auto">
            <a:xfrm>
              <a:off x="107950" y="4767662"/>
              <a:ext cx="3792538" cy="174909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cap="flat" cmpd="sng" w="12700">
                  <a:solidFill>
                    <a:srgbClr val="000000"/>
                  </a:solidFill>
                  <a:prstDash val="solid"/>
                  <a:miter lim="0"/>
                  <a:headEnd/>
                  <a:tailEnd/>
                </a14:hiddenLine>
              </a:ext>
              <a:ext uri="{AF507438-7753-43e0-B8FC-AC1667EBCBE1}">
                <a14:hiddenEffects xmlns:a14="http://schemas.microsoft.com/office/drawing/2010/main" xmlns="">
                  <a:effectLst>
                    <a:outerShdw algn="ctr" blurRad="63500" dir="2700000" dist="38099" rotWithShape="0">
                      <a:srgbClr val="000000">
                        <a:alpha val="74998"/>
                      </a:srgbClr>
                    </a:outerShdw>
                  </a:effectLst>
                </a14:hiddenEffects>
              </a:ext>
            </a:extLst>
          </p:spPr>
          <p:txBody>
            <a:bodyPr bIns="72248" lIns="126435" rIns="126435" tIns="72248">
              <a:spAutoFit/>
            </a:bodyPr>
            <a:lstStyle/>
            <a:p>
              <a:pPr defTabSz="914004" indent="-289044" marL="289044">
                <a:lnSpc>
                  <a:spcPct val="90000"/>
                </a:lnSpc>
                <a:spcBef>
                  <a:spcPts val="844"/>
                </a:spcBef>
                <a:buClr>
                  <a:srgbClr val="CC0000"/>
                </a:buClr>
                <a:buSzPct val="100000"/>
                <a:buFont charset="0" typeface="ArialMT"/>
                <a:buChar char="•"/>
                <a:defRPr/>
              </a:pPr>
              <a:r>
                <a:rPr dirty="0" lang="en-US" sz="1700">
                  <a:solidFill>
                    <a:srgbClr val="323232"/>
                  </a:solidFill>
                  <a:latin charset="0" typeface="Arial"/>
                  <a:ea charset="0" typeface="ＭＳ Ｐゴシック"/>
                  <a:cs charset="0" typeface="Arial"/>
                  <a:sym charset="0" typeface="Arial"/>
                </a:rPr>
                <a:t>Industry leading storage vendor</a:t>
              </a:r>
              <a:endParaRPr dirty="0" lang="en-US" sz="2200">
                <a:solidFill>
                  <a:srgbClr val="323232"/>
                </a:solidFill>
                <a:latin charset="0" typeface="Arial"/>
                <a:ea charset="0" typeface="ＭＳ Ｐゴシック"/>
                <a:cs charset="0" typeface="Arial"/>
                <a:sym charset="0" typeface="Arial"/>
              </a:endParaRPr>
            </a:p>
            <a:p>
              <a:pPr defTabSz="914004" indent="-289044" marL="289044">
                <a:lnSpc>
                  <a:spcPct val="90000"/>
                </a:lnSpc>
                <a:spcBef>
                  <a:spcPts val="844"/>
                </a:spcBef>
                <a:buClr>
                  <a:srgbClr val="CC0000"/>
                </a:buClr>
                <a:buSzPct val="100000"/>
                <a:buFont charset="0" typeface="ArialMT"/>
                <a:buChar char="•"/>
                <a:defRPr/>
              </a:pPr>
              <a:r>
                <a:rPr dirty="0" lang="en-US" sz="1700">
                  <a:solidFill>
                    <a:srgbClr val="323232"/>
                  </a:solidFill>
                  <a:latin charset="0" typeface="Arial"/>
                  <a:ea charset="0" typeface="ＭＳ Ｐゴシック"/>
                  <a:cs charset="0" typeface="Arial"/>
                  <a:sym charset="0" typeface="Arial"/>
                </a:rPr>
                <a:t>Delivering storage arrays for Avaya VAR</a:t>
              </a:r>
              <a:endParaRPr dirty="0" lang="en-US" sz="2200">
                <a:latin charset="0" typeface="Helvetica Light"/>
                <a:ea charset="0" typeface="ＭＳ Ｐゴシック"/>
                <a:cs charset="0" typeface="Helvetica Light"/>
                <a:sym charset="0" typeface="Helvetica Light"/>
              </a:endParaRPr>
            </a:p>
          </p:txBody>
        </p:sp>
        <p:sp>
          <p:nvSpPr>
            <p:cNvPr id="111" name="Rectangle 29"/>
            <p:cNvSpPr>
              <a:spLocks/>
            </p:cNvSpPr>
            <p:nvPr/>
          </p:nvSpPr>
          <p:spPr bwMode="auto">
            <a:xfrm>
              <a:off x="4008438" y="4767662"/>
              <a:ext cx="4768850" cy="174909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cap="flat" cmpd="sng" w="12700">
                  <a:solidFill>
                    <a:srgbClr val="000000"/>
                  </a:solidFill>
                  <a:prstDash val="solid"/>
                  <a:miter lim="0"/>
                  <a:headEnd/>
                  <a:tailEnd/>
                </a14:hiddenLine>
              </a:ext>
              <a:ext uri="{AF507438-7753-43e0-B8FC-AC1667EBCBE1}">
                <a14:hiddenEffects xmlns:a14="http://schemas.microsoft.com/office/drawing/2010/main" xmlns="">
                  <a:effectLst>
                    <a:outerShdw algn="ctr" blurRad="63500" dir="2700000" dist="38099" rotWithShape="0">
                      <a:srgbClr val="000000">
                        <a:alpha val="74998"/>
                      </a:srgbClr>
                    </a:outerShdw>
                  </a:effectLst>
                </a14:hiddenEffects>
              </a:ext>
            </a:extLst>
          </p:spPr>
          <p:txBody>
            <a:bodyPr bIns="72248" lIns="126435" rIns="126435" tIns="72248">
              <a:spAutoFit/>
            </a:bodyPr>
            <a:lstStyle/>
            <a:p>
              <a:pPr defTabSz="914004" indent="-385019" marL="385019">
                <a:lnSpc>
                  <a:spcPct val="90000"/>
                </a:lnSpc>
                <a:spcBef>
                  <a:spcPts val="844"/>
                </a:spcBef>
                <a:buClr>
                  <a:srgbClr val="CC0000"/>
                </a:buClr>
                <a:buSzPct val="100000"/>
                <a:buFont charset="0" typeface="ArialMT"/>
                <a:buChar char="•"/>
                <a:defRPr/>
              </a:pPr>
              <a:r>
                <a:rPr dirty="0" lang="en-US" sz="1700">
                  <a:solidFill>
                    <a:srgbClr val="323232"/>
                  </a:solidFill>
                  <a:latin charset="0" typeface="Arial"/>
                  <a:ea charset="0" typeface="ＭＳ Ｐゴシック"/>
                  <a:cs charset="0" typeface="Arial"/>
                  <a:sym charset="0" typeface="Arial"/>
                </a:rPr>
                <a:t>Industry leading virtualization vendor</a:t>
              </a:r>
            </a:p>
            <a:p>
              <a:pPr defTabSz="914004" indent="-385019" marL="385019">
                <a:lnSpc>
                  <a:spcPct val="90000"/>
                </a:lnSpc>
                <a:spcBef>
                  <a:spcPts val="844"/>
                </a:spcBef>
                <a:buClr>
                  <a:srgbClr val="CC0000"/>
                </a:buClr>
                <a:buSzPct val="100000"/>
                <a:buFont charset="0" typeface="ArialMT"/>
                <a:buChar char="•"/>
                <a:defRPr/>
              </a:pPr>
              <a:r>
                <a:rPr dirty="0" lang="en-US" sz="1700">
                  <a:solidFill>
                    <a:srgbClr val="323232"/>
                  </a:solidFill>
                  <a:latin charset="0" typeface="Arial"/>
                  <a:ea charset="0" typeface="ＭＳ Ｐゴシック"/>
                  <a:cs charset="0" typeface="Arial"/>
                  <a:sym charset="0" typeface="Arial"/>
                </a:rPr>
                <a:t>Delivering virtualization and VDI software</a:t>
              </a:r>
              <a:endParaRPr dirty="0" lang="en-US" sz="2200">
                <a:latin charset="0" typeface="Helvetica Light"/>
                <a:ea charset="0" typeface="ＭＳ Ｐゴシック"/>
                <a:cs charset="0" typeface="Helvetica Light"/>
                <a:sym charset="0" typeface="Helvetica Light"/>
              </a:endParaRPr>
            </a:p>
          </p:txBody>
        </p:sp>
        <p:sp>
          <p:nvSpPr>
            <p:cNvPr id="112" name="Rectangle 31"/>
            <p:cNvSpPr>
              <a:spLocks/>
            </p:cNvSpPr>
            <p:nvPr/>
          </p:nvSpPr>
          <p:spPr bwMode="auto">
            <a:xfrm>
              <a:off x="8777288" y="4659407"/>
              <a:ext cx="4227512" cy="292617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cap="flat" cmpd="sng" w="12700">
                  <a:solidFill>
                    <a:srgbClr val="000000"/>
                  </a:solidFill>
                  <a:prstDash val="solid"/>
                  <a:miter lim="0"/>
                  <a:headEnd/>
                  <a:tailEnd/>
                </a14:hiddenLine>
              </a:ext>
              <a:ext uri="{AF507438-7753-43e0-B8FC-AC1667EBCBE1}">
                <a14:hiddenEffects xmlns:a14="http://schemas.microsoft.com/office/drawing/2010/main" xmlns="">
                  <a:effectLst>
                    <a:outerShdw algn="ctr" blurRad="63500" dir="2700000" dist="38099" rotWithShape="0">
                      <a:srgbClr val="000000">
                        <a:alpha val="74998"/>
                      </a:srgbClr>
                    </a:outerShdw>
                  </a:effectLst>
                </a14:hiddenEffects>
              </a:ext>
            </a:extLst>
          </p:spPr>
          <p:txBody>
            <a:bodyPr bIns="72248" lIns="126435" rIns="126435" tIns="72248"/>
            <a:lstStyle/>
            <a:p>
              <a:pPr defTabSz="914004" indent="-385019" marL="385019">
                <a:lnSpc>
                  <a:spcPct val="90000"/>
                </a:lnSpc>
                <a:spcBef>
                  <a:spcPts val="844"/>
                </a:spcBef>
                <a:buClr>
                  <a:srgbClr val="CC0000"/>
                </a:buClr>
                <a:buSzPct val="100000"/>
                <a:buFont charset="0" typeface="ArialMT"/>
                <a:buChar char="•"/>
                <a:defRPr/>
              </a:pPr>
              <a:r>
                <a:rPr dirty="0" lang="en-US" sz="1700">
                  <a:solidFill>
                    <a:srgbClr val="323232"/>
                  </a:solidFill>
                  <a:latin charset="0" typeface="Arial"/>
                  <a:ea charset="0" typeface="ＭＳ Ｐゴシック"/>
                  <a:cs charset="0" typeface="Arial"/>
                  <a:sym charset="0" typeface="Arial"/>
                </a:rPr>
                <a:t>Industry leading communications vendor</a:t>
              </a:r>
            </a:p>
            <a:p>
              <a:pPr defTabSz="914004" indent="-385019" marL="385019">
                <a:lnSpc>
                  <a:spcPct val="90000"/>
                </a:lnSpc>
                <a:spcBef>
                  <a:spcPts val="844"/>
                </a:spcBef>
                <a:buClr>
                  <a:srgbClr val="CC0000"/>
                </a:buClr>
                <a:buSzPct val="100000"/>
                <a:buFont charset="0" typeface="ArialMT"/>
                <a:buChar char="•"/>
                <a:defRPr/>
              </a:pPr>
              <a:r>
                <a:rPr dirty="0" lang="en-US" sz="1700">
                  <a:solidFill>
                    <a:srgbClr val="323232"/>
                  </a:solidFill>
                  <a:latin charset="0" typeface="Arial"/>
                  <a:ea charset="0" typeface="ＭＳ Ｐゴシック"/>
                  <a:cs charset="0" typeface="Arial"/>
                  <a:sym charset="0" typeface="Arial"/>
                </a:rPr>
                <a:t>Delivering networking, applications, management &amp; integration</a:t>
              </a:r>
              <a:endParaRPr dirty="0" lang="en-US" sz="2200">
                <a:latin charset="0" typeface="Helvetica Light"/>
                <a:ea charset="0" typeface="ＭＳ Ｐゴシック"/>
                <a:cs charset="0" typeface="Helvetica Light"/>
                <a:sym charset="0" typeface="Helvetica Light"/>
              </a:endParaRPr>
            </a:p>
          </p:txBody>
        </p:sp>
        <p:pic>
          <p:nvPicPr>
            <p:cNvPr id="113" name="Picture 112"/>
            <p:cNvPicPr>
              <a:picLocks noChangeAspect="1"/>
            </p:cNvPicPr>
            <p:nvPr/>
          </p:nvPicPr>
          <p:blipFill>
            <a:blip cstate="print" r:embed="rId18"/>
            <a:srcRect l="-286"/>
            <a:stretch>
              <a:fillRect/>
            </a:stretch>
          </p:blipFill>
          <p:spPr bwMode="auto">
            <a:xfrm>
              <a:off x="482600" y="3184306"/>
              <a:ext cx="2743200" cy="904559"/>
            </a:xfrm>
            <a:prstGeom prst="rect">
              <a:avLst/>
            </a:prstGeom>
            <a:noFill/>
            <a:ln w="9525">
              <a:noFill/>
              <a:miter lim="800000"/>
              <a:headEnd/>
              <a:tailEnd/>
            </a:ln>
            <a:effectLst>
              <a:outerShdw algn="tl" dir="2700000" dist="139700" rotWithShape="0">
                <a:srgbClr val="333333">
                  <a:alpha val="64999"/>
                </a:srgbClr>
              </a:outerShdw>
            </a:effectLst>
          </p:spPr>
        </p:pic>
        <p:pic>
          <p:nvPicPr>
            <p:cNvPr id="114" name="Picture 113"/>
            <p:cNvPicPr>
              <a:picLocks noChangeAspect="1"/>
            </p:cNvPicPr>
            <p:nvPr/>
          </p:nvPicPr>
          <p:blipFill>
            <a:blip cstate="print" r:embed="rId19"/>
            <a:srcRect r="47"/>
            <a:stretch>
              <a:fillRect/>
            </a:stretch>
          </p:blipFill>
          <p:spPr bwMode="auto">
            <a:xfrm>
              <a:off x="4775298" y="3174465"/>
              <a:ext cx="3022502" cy="930033"/>
            </a:xfrm>
            <a:prstGeom prst="rect">
              <a:avLst/>
            </a:prstGeom>
            <a:noFill/>
            <a:ln w="9525">
              <a:noFill/>
              <a:miter lim="800000"/>
              <a:headEnd/>
              <a:tailEnd/>
            </a:ln>
            <a:effectLst>
              <a:outerShdw algn="tl" dir="2700000" dist="139700" rotWithShape="0">
                <a:srgbClr val="333333">
                  <a:alpha val="64999"/>
                </a:srgbClr>
              </a:outerShdw>
            </a:effectLst>
          </p:spPr>
        </p:pic>
        <p:pic>
          <p:nvPicPr>
            <p:cNvPr id="115" name="Picture 114"/>
            <p:cNvPicPr>
              <a:picLocks noChangeAspect="1"/>
            </p:cNvPicPr>
            <p:nvPr/>
          </p:nvPicPr>
          <p:blipFill>
            <a:blip cstate="print" r:embed="rId20"/>
            <a:srcRect b="141"/>
            <a:stretch>
              <a:fillRect/>
            </a:stretch>
          </p:blipFill>
          <p:spPr bwMode="auto">
            <a:xfrm>
              <a:off x="9474200" y="3212411"/>
              <a:ext cx="2757748" cy="902389"/>
            </a:xfrm>
            <a:prstGeom prst="rect">
              <a:avLst/>
            </a:prstGeom>
            <a:noFill/>
            <a:ln w="9525">
              <a:noFill/>
              <a:miter lim="800000"/>
              <a:headEnd/>
              <a:tailEnd/>
            </a:ln>
            <a:effectLst>
              <a:outerShdw algn="tl" dir="2700000" dist="139700" rotWithShape="0">
                <a:srgbClr val="333333">
                  <a:alpha val="64999"/>
                </a:srgbClr>
              </a:outerShdw>
            </a:effectLst>
          </p:spPr>
        </p:pic>
      </p:grpSp>
      <p:sp>
        <p:nvSpPr>
          <p:cNvPr id="68" name="Marcador de número de diapositiva 6"/>
          <p:cNvSpPr>
            <a:spLocks noGrp="1"/>
          </p:cNvSpPr>
          <p:nvPr>
            <p:ph idx="4" sz="quarter" type="sldNum"/>
          </p:nvPr>
        </p:nvSpPr>
        <p:spPr>
          <a:xfrm>
            <a:off x="3505200" y="6416675"/>
            <a:ext cx="2133600" cy="365125"/>
          </a:xfrm>
          <a:prstGeom prst="rect">
            <a:avLst/>
          </a:prstGeom>
        </p:spPr>
        <p:txBody>
          <a:bodyPr anchor="ctr" bIns="45720" lIns="91440" rIns="91440" rtlCol="0" tIns="45720" vert="horz"/>
          <a:lstStyle>
            <a:lvl1pPr algn="ctr">
              <a:defRPr sz="1200">
                <a:solidFill>
                  <a:schemeClr val="bg1"/>
                </a:solidFill>
                <a:latin typeface="Gotham-Book"/>
                <a:cs typeface="Gotham-Book"/>
              </a:defRPr>
            </a:lvl1pPr>
          </a:lstStyle>
          <a:p>
            <a:fld id="{C0097DC6-52A4-2345-88DE-585089D5FC74}" type="slidenum">
              <a:rPr lang="en-US"/>
              <a:pPr/>
              <a:t>8</a:t>
            </a:fld>
            <a:endParaRPr dirty="0" lang="en-US"/>
          </a:p>
        </p:txBody>
      </p:sp>
    </p:spTree>
    <p:extLst>
      <p:ext uri="{BB962C8B-B14F-4D97-AF65-F5344CB8AC3E}">
        <p14:creationId xmlns:p14="http://schemas.microsoft.com/office/powerpoint/2010/main" xmlns="" val="1605107449"/>
      </p:ext>
    </p:extLst>
  </p:cSld>
  <p:clrMapOvr>
    <a:masterClrMapping/>
  </p:clrMapOv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9"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dissolve" transition="in">
                                      <p:cBhvr>
                                        <p:cTn dur="700" id="7"/>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7651" name="Title 32"/>
          <p:cNvSpPr>
            <a:spLocks noGrp="1"/>
          </p:cNvSpPr>
          <p:nvPr>
            <p:ph type="title"/>
          </p:nvPr>
        </p:nvSpPr>
        <p:spPr/>
        <p:txBody>
          <a:bodyPr>
            <a:normAutofit/>
          </a:bodyPr>
          <a:lstStyle/>
          <a:p>
            <a:r>
              <a:rPr lang="en-US" sz="2500"/>
              <a:t>Identity Engines Overview</a:t>
            </a:r>
            <a:endParaRPr dirty="0" lang="en-US" sz="2500"/>
          </a:p>
        </p:txBody>
      </p:sp>
      <p:sp>
        <p:nvSpPr>
          <p:cNvPr id="41" name="Content Placeholder 40"/>
          <p:cNvSpPr>
            <a:spLocks noGrp="1"/>
          </p:cNvSpPr>
          <p:nvPr>
            <p:ph idx="1" sz="half"/>
          </p:nvPr>
        </p:nvSpPr>
        <p:spPr>
          <a:xfrm>
            <a:off x="533400" y="1203958"/>
            <a:ext cx="7315200" cy="4495801"/>
          </a:xfrm>
        </p:spPr>
        <p:txBody>
          <a:bodyPr/>
          <a:lstStyle/>
          <a:p>
            <a:endParaRPr lang="en-US" sz="1600"/>
          </a:p>
          <a:p>
            <a:r>
              <a:rPr lang="en-US" sz="1600"/>
              <a:t>Powerful Identity-Based </a:t>
            </a:r>
            <a:br>
              <a:rPr lang="en-US" sz="1600"/>
            </a:br>
            <a:r>
              <a:rPr lang="en-US" sz="1600"/>
              <a:t>Policy Engine</a:t>
            </a:r>
          </a:p>
          <a:p>
            <a:r>
              <a:rPr lang="en-US" sz="1600"/>
              <a:t>Easy to Use – Deploy a Guest</a:t>
            </a:r>
            <a:br>
              <a:rPr lang="en-US" sz="1600"/>
            </a:br>
            <a:r>
              <a:rPr lang="en-US" sz="1600"/>
              <a:t>in Less than 10 Seconds</a:t>
            </a:r>
          </a:p>
          <a:p>
            <a:r>
              <a:rPr lang="en-US" sz="1600"/>
              <a:t>BYOD Support for Employees, </a:t>
            </a:r>
            <a:br>
              <a:rPr lang="en-US" sz="1600"/>
            </a:br>
            <a:r>
              <a:rPr lang="en-US" sz="1600"/>
              <a:t>Guests, Business Partners, </a:t>
            </a:r>
            <a:br>
              <a:rPr lang="en-US" sz="1600"/>
            </a:br>
            <a:r>
              <a:rPr lang="en-US" sz="1600"/>
              <a:t>etc.</a:t>
            </a:r>
          </a:p>
          <a:p>
            <a:r>
              <a:rPr lang="en-US" sz="1600"/>
              <a:t>Unified Wired, Wireless &amp; </a:t>
            </a:r>
            <a:br>
              <a:rPr lang="en-US" sz="1600"/>
            </a:br>
            <a:r>
              <a:rPr lang="en-US" sz="1600"/>
              <a:t>VPN Access Control</a:t>
            </a:r>
          </a:p>
          <a:p>
            <a:r>
              <a:rPr lang="en-US" sz="1600"/>
              <a:t>Network Vendor Agnostic</a:t>
            </a:r>
          </a:p>
          <a:p>
            <a:r>
              <a:rPr lang="en-US" sz="1600"/>
              <a:t>Federated Directory Services </a:t>
            </a:r>
            <a:br>
              <a:rPr lang="en-US" sz="1600"/>
            </a:br>
            <a:r>
              <a:rPr lang="en-US" sz="1600"/>
              <a:t>(AD, LDAP, Kerberos, etc)</a:t>
            </a:r>
          </a:p>
          <a:p>
            <a:r>
              <a:rPr lang="en-US" sz="1600"/>
              <a:t>Simple and Affordable </a:t>
            </a:r>
            <a:br>
              <a:rPr lang="en-US" sz="1600"/>
            </a:br>
            <a:r>
              <a:rPr lang="en-US" sz="1600"/>
              <a:t>Licensing Model</a:t>
            </a:r>
          </a:p>
          <a:p>
            <a:r>
              <a:rPr lang="en-US" sz="1600"/>
              <a:t>Mobile Collaboration Solution – Aura, One-X, Flare, Identity Engines</a:t>
            </a:r>
          </a:p>
          <a:p>
            <a:endParaRPr dirty="0" lang="en-US" sz="1600"/>
          </a:p>
        </p:txBody>
      </p:sp>
      <p:grpSp>
        <p:nvGrpSpPr>
          <p:cNvPr id="93" name="Group 59"/>
          <p:cNvGrpSpPr/>
          <p:nvPr/>
        </p:nvGrpSpPr>
        <p:grpSpPr>
          <a:xfrm>
            <a:off x="3988046" y="1600200"/>
            <a:ext cx="4851154" cy="3200705"/>
            <a:chOff x="4419600" y="1544102"/>
            <a:chExt cx="4652189" cy="2883118"/>
          </a:xfrm>
        </p:grpSpPr>
        <p:sp>
          <p:nvSpPr>
            <p:cNvPr id="94" name="Rounded Rectangle 93"/>
            <p:cNvSpPr/>
            <p:nvPr/>
          </p:nvSpPr>
          <p:spPr>
            <a:xfrm>
              <a:off x="4419600" y="1544102"/>
              <a:ext cx="4652189" cy="2883118"/>
            </a:xfrm>
            <a:prstGeom prst="roundRect">
              <a:avLst>
                <a:gd fmla="val 3424"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nvGrpSpPr>
            <p:cNvPr id="95" name="Group 58"/>
            <p:cNvGrpSpPr/>
            <p:nvPr/>
          </p:nvGrpSpPr>
          <p:grpSpPr>
            <a:xfrm>
              <a:off x="4494942" y="1628813"/>
              <a:ext cx="4499095" cy="2731747"/>
              <a:chOff x="4494942" y="1628813"/>
              <a:chExt cx="4499095" cy="2731747"/>
            </a:xfrm>
          </p:grpSpPr>
          <p:pic>
            <p:nvPicPr>
              <p:cNvPr id="96" name="Picture 5"/>
              <p:cNvPicPr>
                <a:picLocks noChangeArrowheads="1" noChangeAspect="1"/>
              </p:cNvPicPr>
              <p:nvPr/>
            </p:nvPicPr>
            <p:blipFill>
              <a:blip cstate="print" r:embed="rId3"/>
              <a:srcRect/>
              <a:stretch>
                <a:fillRect/>
              </a:stretch>
            </p:blipFill>
            <p:spPr bwMode="auto">
              <a:xfrm>
                <a:off x="4494942" y="1628813"/>
                <a:ext cx="4499095" cy="2729675"/>
              </a:xfrm>
              <a:prstGeom prst="rect">
                <a:avLst/>
              </a:prstGeom>
              <a:noFill/>
              <a:ln w="19050">
                <a:noFill/>
                <a:miter lim="800000"/>
                <a:headEnd/>
                <a:tailEnd/>
              </a:ln>
            </p:spPr>
          </p:pic>
          <p:sp>
            <p:nvSpPr>
              <p:cNvPr id="97" name="Rectangle 9"/>
              <p:cNvSpPr>
                <a:spLocks noChangeArrowheads="1"/>
              </p:cNvSpPr>
              <p:nvPr/>
            </p:nvSpPr>
            <p:spPr bwMode="auto">
              <a:xfrm rot="16200000">
                <a:off x="5102958" y="2909536"/>
                <a:ext cx="2638757" cy="255229"/>
              </a:xfrm>
              <a:prstGeom prst="rect">
                <a:avLst/>
              </a:prstGeom>
              <a:solidFill>
                <a:schemeClr val="bg1">
                  <a:lumMod val="50000"/>
                </a:schemeClr>
              </a:solidFill>
              <a:ln algn="ctr" w="9525">
                <a:noFill/>
                <a:miter lim="800000"/>
                <a:headEnd/>
                <a:tailEnd/>
              </a:ln>
            </p:spPr>
            <p:txBody>
              <a:bodyPr anchor="ctr" bIns="67509" lIns="68589" rIns="68589" tIns="67509" wrap="none"/>
              <a:lstStyle/>
              <a:p>
                <a:pPr algn="ctr">
                  <a:defRPr/>
                </a:pPr>
                <a:r>
                  <a:rPr dirty="0" lang="en-US" sz="1000">
                    <a:solidFill>
                      <a:schemeClr val="bg1"/>
                    </a:solidFill>
                    <a:latin charset="0" pitchFamily="34" typeface="Calibri"/>
                  </a:rPr>
                  <a:t>NETWORK ABSTRACTION LAYER</a:t>
                </a:r>
              </a:p>
            </p:txBody>
          </p:sp>
          <p:sp>
            <p:nvSpPr>
              <p:cNvPr id="98" name="Oval 11"/>
              <p:cNvSpPr>
                <a:spLocks noChangeArrowheads="1"/>
              </p:cNvSpPr>
              <p:nvPr/>
            </p:nvSpPr>
            <p:spPr bwMode="auto">
              <a:xfrm>
                <a:off x="6648807" y="2706460"/>
                <a:ext cx="597770" cy="907790"/>
              </a:xfrm>
              <a:prstGeom prst="ellipse">
                <a:avLst/>
              </a:prstGeom>
              <a:solidFill>
                <a:schemeClr val="bg1"/>
              </a:solidFill>
              <a:ln algn="ctr" w="9525">
                <a:noFill/>
                <a:round/>
                <a:headEnd/>
                <a:tailEnd/>
              </a:ln>
            </p:spPr>
            <p:txBody>
              <a:bodyPr anchor="ctr" bIns="67509" lIns="68589" rIns="68589" tIns="67509" wrap="none"/>
              <a:lstStyle/>
              <a:p>
                <a:endParaRPr lang="en-US"/>
              </a:p>
            </p:txBody>
          </p:sp>
          <p:sp>
            <p:nvSpPr>
              <p:cNvPr id="99" name="Oval 12"/>
              <p:cNvSpPr>
                <a:spLocks noChangeArrowheads="1"/>
              </p:cNvSpPr>
              <p:nvPr/>
            </p:nvSpPr>
            <p:spPr bwMode="auto">
              <a:xfrm>
                <a:off x="6898269" y="2970579"/>
                <a:ext cx="448328" cy="358283"/>
              </a:xfrm>
              <a:prstGeom prst="ellipse">
                <a:avLst/>
              </a:prstGeom>
              <a:solidFill>
                <a:schemeClr val="bg1"/>
              </a:solidFill>
              <a:ln algn="ctr" w="9525">
                <a:noFill/>
                <a:round/>
                <a:headEnd/>
                <a:tailEnd/>
              </a:ln>
            </p:spPr>
            <p:txBody>
              <a:bodyPr anchor="ctr" bIns="67509" lIns="68589" rIns="68589" tIns="67509" wrap="none"/>
              <a:lstStyle/>
              <a:p>
                <a:endParaRPr lang="en-US"/>
              </a:p>
            </p:txBody>
          </p:sp>
          <p:pic>
            <p:nvPicPr>
              <p:cNvPr descr="C:\TEMP\Output\hypervisor_grey.png" id="100" name="Picture 28"/>
              <p:cNvPicPr>
                <a:picLocks noChangeArrowheads="1" noChangeAspect="1"/>
              </p:cNvPicPr>
              <p:nvPr/>
            </p:nvPicPr>
            <p:blipFill>
              <a:blip cstate="print" r:embed="rId4"/>
              <a:srcRect/>
              <a:stretch>
                <a:fillRect/>
              </a:stretch>
            </p:blipFill>
            <p:spPr bwMode="auto">
              <a:xfrm>
                <a:off x="6739837" y="2921345"/>
                <a:ext cx="560409" cy="362109"/>
              </a:xfrm>
              <a:prstGeom prst="rect">
                <a:avLst/>
              </a:prstGeom>
              <a:noFill/>
              <a:ln w="9525">
                <a:noFill/>
                <a:miter lim="800000"/>
                <a:headEnd/>
                <a:tailEnd/>
              </a:ln>
            </p:spPr>
          </p:pic>
          <p:sp>
            <p:nvSpPr>
              <p:cNvPr id="101" name="Rectangle 20"/>
              <p:cNvSpPr>
                <a:spLocks noChangeArrowheads="1"/>
              </p:cNvSpPr>
              <p:nvPr/>
            </p:nvSpPr>
            <p:spPr bwMode="auto">
              <a:xfrm>
                <a:off x="7017742" y="2532443"/>
                <a:ext cx="74721" cy="252164"/>
              </a:xfrm>
              <a:prstGeom prst="rect">
                <a:avLst/>
              </a:prstGeom>
              <a:solidFill>
                <a:schemeClr val="bg1"/>
              </a:solidFill>
              <a:ln algn="ctr" w="9525">
                <a:solidFill>
                  <a:schemeClr val="bg1"/>
                </a:solidFill>
                <a:miter lim="800000"/>
                <a:headEnd/>
                <a:tailEnd/>
              </a:ln>
            </p:spPr>
            <p:txBody>
              <a:bodyPr anchor="ctr" bIns="67509" lIns="68589" rIns="68589" tIns="67509" wrap="none"/>
              <a:lstStyle/>
              <a:p>
                <a:endParaRPr lang="en-US"/>
              </a:p>
            </p:txBody>
          </p:sp>
          <p:sp>
            <p:nvSpPr>
              <p:cNvPr id="102" name="Line 24"/>
              <p:cNvSpPr>
                <a:spLocks noChangeShapeType="1"/>
              </p:cNvSpPr>
              <p:nvPr/>
            </p:nvSpPr>
            <p:spPr bwMode="auto">
              <a:xfrm>
                <a:off x="6980272" y="2511429"/>
                <a:ext cx="0" cy="353030"/>
              </a:xfrm>
              <a:prstGeom prst="line">
                <a:avLst/>
              </a:prstGeom>
              <a:noFill/>
              <a:ln w="28575">
                <a:solidFill>
                  <a:schemeClr val="accent1"/>
                </a:solidFill>
                <a:round/>
                <a:headEnd len="med" type="triangle" w="med"/>
                <a:tailEnd len="med" type="triangle" w="med"/>
              </a:ln>
            </p:spPr>
            <p:txBody>
              <a:bodyPr bIns="34295" lIns="68589" rIns="68589" tIns="34295"/>
              <a:lstStyle/>
              <a:p>
                <a:endParaRPr lang="en-US"/>
              </a:p>
            </p:txBody>
          </p:sp>
          <p:sp>
            <p:nvSpPr>
              <p:cNvPr id="103" name="Rectangle 9"/>
              <p:cNvSpPr>
                <a:spLocks noChangeArrowheads="1"/>
              </p:cNvSpPr>
              <p:nvPr/>
            </p:nvSpPr>
            <p:spPr bwMode="auto">
              <a:xfrm rot="16200000">
                <a:off x="6278004" y="2911034"/>
                <a:ext cx="2640715" cy="254192"/>
              </a:xfrm>
              <a:prstGeom prst="rect">
                <a:avLst/>
              </a:prstGeom>
              <a:solidFill>
                <a:schemeClr val="bg1">
                  <a:lumMod val="50000"/>
                </a:schemeClr>
              </a:solidFill>
              <a:ln algn="ctr" w="9525">
                <a:noFill/>
                <a:miter lim="800000"/>
                <a:headEnd/>
                <a:tailEnd/>
              </a:ln>
            </p:spPr>
            <p:txBody>
              <a:bodyPr anchor="ctr" bIns="67509" lIns="68589" rIns="68589" tIns="67509" wrap="none"/>
              <a:lstStyle/>
              <a:p>
                <a:pPr algn="ctr">
                  <a:defRPr/>
                </a:pPr>
                <a:r>
                  <a:rPr dirty="0" lang="en-US" sz="1000">
                    <a:solidFill>
                      <a:schemeClr val="bg1"/>
                    </a:solidFill>
                    <a:latin charset="0" pitchFamily="34" typeface="Calibri"/>
                  </a:rPr>
                  <a:t>DIRECTORY ABSTRACTION LAYER</a:t>
                </a:r>
                <a:endParaRPr dirty="0" lang="en-US" sz="600">
                  <a:solidFill>
                    <a:schemeClr val="bg1"/>
                  </a:solidFill>
                  <a:latin charset="0" pitchFamily="34" typeface="Calibri"/>
                </a:endParaRPr>
              </a:p>
            </p:txBody>
          </p:sp>
          <p:sp>
            <p:nvSpPr>
              <p:cNvPr id="104" name="Rectangle 14"/>
              <p:cNvSpPr>
                <a:spLocks noChangeArrowheads="1"/>
              </p:cNvSpPr>
              <p:nvPr/>
            </p:nvSpPr>
            <p:spPr bwMode="ltGray">
              <a:xfrm>
                <a:off x="6504066" y="3454429"/>
                <a:ext cx="999550" cy="906131"/>
              </a:xfrm>
              <a:prstGeom prst="rect">
                <a:avLst/>
              </a:prstGeom>
              <a:solidFill>
                <a:schemeClr val="tx1"/>
              </a:solidFill>
              <a:ln w="9525">
                <a:noFill/>
                <a:miter lim="800000"/>
                <a:headEnd/>
                <a:tailEnd/>
              </a:ln>
            </p:spPr>
            <p:txBody>
              <a:bodyPr bIns="34295" lIns="68589" rIns="68589" tIns="34295" wrap="none"/>
              <a:lstStyle/>
              <a:p>
                <a:pPr>
                  <a:spcBef>
                    <a:spcPct val="50000"/>
                  </a:spcBef>
                  <a:buClr>
                    <a:srgbClr val="FF7200"/>
                  </a:buClr>
                </a:pPr>
                <a:endParaRPr dirty="0" lang="en-US" sz="900">
                  <a:solidFill>
                    <a:srgbClr val="FFFFFF"/>
                  </a:solidFill>
                </a:endParaRPr>
              </a:p>
            </p:txBody>
          </p:sp>
          <p:sp>
            <p:nvSpPr>
              <p:cNvPr id="105" name="Rectangle 14"/>
              <p:cNvSpPr>
                <a:spLocks noChangeArrowheads="1"/>
              </p:cNvSpPr>
              <p:nvPr/>
            </p:nvSpPr>
            <p:spPr bwMode="ltGray">
              <a:xfrm>
                <a:off x="6544305" y="3832022"/>
                <a:ext cx="924498" cy="151299"/>
              </a:xfrm>
              <a:prstGeom prst="rect">
                <a:avLst/>
              </a:prstGeom>
              <a:solidFill>
                <a:schemeClr val="accent1">
                  <a:alpha val="70195"/>
                </a:schemeClr>
              </a:solidFill>
              <a:ln w="9525">
                <a:solidFill>
                  <a:schemeClr val="bg1"/>
                </a:solidFill>
                <a:miter lim="800000"/>
                <a:headEnd/>
                <a:tailEnd/>
              </a:ln>
            </p:spPr>
            <p:txBody>
              <a:bodyPr anchor="ctr" bIns="13718" lIns="68589" rIns="68589" tIns="13718" wrap="none"/>
              <a:lstStyle/>
              <a:p>
                <a:pPr algn="ctr">
                  <a:spcBef>
                    <a:spcPct val="50000"/>
                  </a:spcBef>
                  <a:buClr>
                    <a:srgbClr val="FF7200"/>
                  </a:buClr>
                </a:pPr>
                <a:r>
                  <a:rPr dirty="0" lang="en-US" sz="800">
                    <a:solidFill>
                      <a:srgbClr val="FFFFFF"/>
                    </a:solidFill>
                    <a:latin charset="0" pitchFamily="34" typeface="Arial Narrow"/>
                  </a:rPr>
                  <a:t>Reporting &amp; Analytics</a:t>
                </a:r>
              </a:p>
            </p:txBody>
          </p:sp>
          <p:sp>
            <p:nvSpPr>
              <p:cNvPr id="106" name="Rectangle 14"/>
              <p:cNvSpPr>
                <a:spLocks noChangeArrowheads="1"/>
              </p:cNvSpPr>
              <p:nvPr/>
            </p:nvSpPr>
            <p:spPr bwMode="ltGray">
              <a:xfrm>
                <a:off x="6544305" y="3658141"/>
                <a:ext cx="924498" cy="151299"/>
              </a:xfrm>
              <a:prstGeom prst="rect">
                <a:avLst/>
              </a:prstGeom>
              <a:solidFill>
                <a:schemeClr val="accent1">
                  <a:alpha val="70195"/>
                </a:schemeClr>
              </a:solidFill>
              <a:ln w="9525">
                <a:solidFill>
                  <a:schemeClr val="bg1"/>
                </a:solidFill>
                <a:miter lim="800000"/>
                <a:headEnd/>
                <a:tailEnd/>
              </a:ln>
            </p:spPr>
            <p:txBody>
              <a:bodyPr anchor="ctr" bIns="13718" lIns="68589" rIns="68589" tIns="13718" wrap="none"/>
              <a:lstStyle/>
              <a:p>
                <a:pPr algn="ctr">
                  <a:spcBef>
                    <a:spcPct val="50000"/>
                  </a:spcBef>
                  <a:buClr>
                    <a:srgbClr val="FF7200"/>
                  </a:buClr>
                </a:pPr>
                <a:r>
                  <a:rPr dirty="0" lang="en-US" sz="800">
                    <a:solidFill>
                      <a:srgbClr val="FFFFFF"/>
                    </a:solidFill>
                    <a:latin charset="0" pitchFamily="34" typeface="Arial Narrow"/>
                  </a:rPr>
                  <a:t>Posture Assessment</a:t>
                </a:r>
              </a:p>
            </p:txBody>
          </p:sp>
          <p:sp>
            <p:nvSpPr>
              <p:cNvPr id="107" name="Rectangle 14"/>
              <p:cNvSpPr>
                <a:spLocks noChangeArrowheads="1"/>
              </p:cNvSpPr>
              <p:nvPr/>
            </p:nvSpPr>
            <p:spPr bwMode="ltGray">
              <a:xfrm>
                <a:off x="6544305" y="3483508"/>
                <a:ext cx="924498" cy="151299"/>
              </a:xfrm>
              <a:prstGeom prst="rect">
                <a:avLst/>
              </a:prstGeom>
              <a:solidFill>
                <a:schemeClr val="accent1">
                  <a:alpha val="70195"/>
                </a:schemeClr>
              </a:solidFill>
              <a:ln w="9525">
                <a:solidFill>
                  <a:schemeClr val="bg1"/>
                </a:solidFill>
                <a:miter lim="800000"/>
                <a:headEnd/>
                <a:tailEnd/>
              </a:ln>
            </p:spPr>
            <p:txBody>
              <a:bodyPr anchor="ctr" bIns="13718" lIns="68589" rIns="68589" tIns="13718" wrap="none"/>
              <a:lstStyle/>
              <a:p>
                <a:pPr algn="ctr">
                  <a:spcBef>
                    <a:spcPct val="50000"/>
                  </a:spcBef>
                  <a:buClr>
                    <a:srgbClr val="FF7200"/>
                  </a:buClr>
                </a:pPr>
                <a:r>
                  <a:rPr dirty="0" lang="en-US" sz="800">
                    <a:solidFill>
                      <a:srgbClr val="FFFFFF"/>
                    </a:solidFill>
                    <a:latin charset="0" pitchFamily="34" typeface="Arial Narrow"/>
                  </a:rPr>
                  <a:t>Guest Access Mgmt</a:t>
                </a:r>
              </a:p>
            </p:txBody>
          </p:sp>
          <p:sp>
            <p:nvSpPr>
              <p:cNvPr id="108" name="Rectangle 14"/>
              <p:cNvSpPr>
                <a:spLocks noChangeArrowheads="1"/>
              </p:cNvSpPr>
              <p:nvPr/>
            </p:nvSpPr>
            <p:spPr bwMode="ltGray">
              <a:xfrm>
                <a:off x="6544305" y="4005902"/>
                <a:ext cx="924498" cy="151299"/>
              </a:xfrm>
              <a:prstGeom prst="rect">
                <a:avLst/>
              </a:prstGeom>
              <a:solidFill>
                <a:schemeClr val="accent1">
                  <a:alpha val="70195"/>
                </a:schemeClr>
              </a:solidFill>
              <a:ln w="9525">
                <a:solidFill>
                  <a:schemeClr val="bg1"/>
                </a:solidFill>
                <a:miter lim="800000"/>
                <a:headEnd/>
                <a:tailEnd/>
              </a:ln>
            </p:spPr>
            <p:txBody>
              <a:bodyPr anchor="ctr" bIns="13718" lIns="68589" rIns="68589" tIns="13718" wrap="none"/>
              <a:lstStyle/>
              <a:p>
                <a:pPr algn="ctr">
                  <a:spcBef>
                    <a:spcPct val="50000"/>
                  </a:spcBef>
                  <a:buClr>
                    <a:srgbClr val="FF7200"/>
                  </a:buClr>
                </a:pPr>
                <a:r>
                  <a:rPr dirty="0" lang="en-US" sz="800">
                    <a:solidFill>
                      <a:srgbClr val="FFFFFF"/>
                    </a:solidFill>
                    <a:latin charset="0" pitchFamily="34" typeface="Arial Narrow"/>
                  </a:rPr>
                  <a:t>Access Portal </a:t>
                </a:r>
              </a:p>
            </p:txBody>
          </p:sp>
          <p:sp>
            <p:nvSpPr>
              <p:cNvPr id="109" name="Rectangle 14"/>
              <p:cNvSpPr>
                <a:spLocks noChangeArrowheads="1"/>
              </p:cNvSpPr>
              <p:nvPr/>
            </p:nvSpPr>
            <p:spPr bwMode="ltGray">
              <a:xfrm>
                <a:off x="6544305" y="4178278"/>
                <a:ext cx="924498" cy="151299"/>
              </a:xfrm>
              <a:prstGeom prst="rect">
                <a:avLst/>
              </a:prstGeom>
              <a:solidFill>
                <a:schemeClr val="accent1">
                  <a:alpha val="70195"/>
                </a:schemeClr>
              </a:solidFill>
              <a:ln w="9525">
                <a:solidFill>
                  <a:schemeClr val="bg1"/>
                </a:solidFill>
                <a:miter lim="800000"/>
                <a:headEnd/>
                <a:tailEnd/>
              </a:ln>
            </p:spPr>
            <p:txBody>
              <a:bodyPr anchor="ctr" bIns="13718" lIns="68589" rIns="68589" tIns="13718" wrap="none"/>
              <a:lstStyle/>
              <a:p>
                <a:pPr algn="ctr">
                  <a:spcBef>
                    <a:spcPct val="50000"/>
                  </a:spcBef>
                  <a:buClr>
                    <a:srgbClr val="FF7200"/>
                  </a:buClr>
                </a:pPr>
                <a:r>
                  <a:rPr dirty="0" lang="en-US" sz="800">
                    <a:solidFill>
                      <a:srgbClr val="FFFFFF"/>
                    </a:solidFill>
                    <a:latin charset="0" pitchFamily="34" typeface="Arial Narrow"/>
                  </a:rPr>
                  <a:t>CASE Wizard</a:t>
                </a:r>
              </a:p>
            </p:txBody>
          </p:sp>
          <p:pic>
            <p:nvPicPr>
              <p:cNvPr id="110" name="Picture 2"/>
              <p:cNvPicPr>
                <a:picLocks noChangeArrowheads="1" noChangeAspect="1"/>
              </p:cNvPicPr>
              <p:nvPr/>
            </p:nvPicPr>
            <p:blipFill>
              <a:blip cstate="print" r:embed="rId5"/>
              <a:srcRect/>
              <a:stretch>
                <a:fillRect/>
              </a:stretch>
            </p:blipFill>
            <p:spPr bwMode="auto">
              <a:xfrm>
                <a:off x="5469050" y="3905125"/>
                <a:ext cx="595317" cy="324300"/>
              </a:xfrm>
              <a:prstGeom prst="rect">
                <a:avLst/>
              </a:prstGeom>
              <a:noFill/>
              <a:ln w="9525">
                <a:noFill/>
                <a:miter lim="800000"/>
                <a:headEnd/>
                <a:tailEnd/>
              </a:ln>
            </p:spPr>
          </p:pic>
          <p:pic>
            <p:nvPicPr>
              <p:cNvPr id="111" name="Picture 2"/>
              <p:cNvPicPr>
                <a:picLocks noChangeArrowheads="1" noChangeAspect="1"/>
              </p:cNvPicPr>
              <p:nvPr/>
            </p:nvPicPr>
            <p:blipFill>
              <a:blip cstate="print" r:embed="rId5"/>
              <a:srcRect/>
              <a:stretch>
                <a:fillRect/>
              </a:stretch>
            </p:blipFill>
            <p:spPr bwMode="auto">
              <a:xfrm>
                <a:off x="5468308" y="3462262"/>
                <a:ext cx="595317" cy="324300"/>
              </a:xfrm>
              <a:prstGeom prst="rect">
                <a:avLst/>
              </a:prstGeom>
              <a:noFill/>
              <a:ln w="9525">
                <a:noFill/>
                <a:miter lim="800000"/>
                <a:headEnd/>
                <a:tailEnd/>
              </a:ln>
            </p:spPr>
          </p:pic>
          <p:pic>
            <p:nvPicPr>
              <p:cNvPr descr="phone_IP" id="112" name="Picture 7"/>
              <p:cNvPicPr>
                <a:picLocks noChangeArrowheads="1" noChangeAspect="1"/>
              </p:cNvPicPr>
              <p:nvPr/>
            </p:nvPicPr>
            <p:blipFill>
              <a:blip cstate="print" r:embed="rId6"/>
              <a:srcRect/>
              <a:stretch>
                <a:fillRect/>
              </a:stretch>
            </p:blipFill>
            <p:spPr bwMode="auto">
              <a:xfrm>
                <a:off x="5020096" y="3550157"/>
                <a:ext cx="194574" cy="238505"/>
              </a:xfrm>
              <a:prstGeom prst="rect">
                <a:avLst/>
              </a:prstGeom>
              <a:noFill/>
              <a:ln w="9525">
                <a:noFill/>
                <a:miter lim="800000"/>
                <a:headEnd/>
                <a:tailEnd/>
              </a:ln>
            </p:spPr>
          </p:pic>
          <p:pic>
            <p:nvPicPr>
              <p:cNvPr descr="phone_IP" id="113" name="Picture 7"/>
              <p:cNvPicPr>
                <a:picLocks noChangeArrowheads="1" noChangeAspect="1"/>
              </p:cNvPicPr>
              <p:nvPr/>
            </p:nvPicPr>
            <p:blipFill>
              <a:blip cstate="print" r:embed="rId6"/>
              <a:srcRect/>
              <a:stretch>
                <a:fillRect/>
              </a:stretch>
            </p:blipFill>
            <p:spPr bwMode="auto">
              <a:xfrm>
                <a:off x="5188179" y="3510820"/>
                <a:ext cx="194574" cy="238505"/>
              </a:xfrm>
              <a:prstGeom prst="rect">
                <a:avLst/>
              </a:prstGeom>
              <a:noFill/>
              <a:ln w="9525">
                <a:noFill/>
                <a:miter lim="800000"/>
                <a:headEnd/>
                <a:tailEnd/>
              </a:ln>
            </p:spPr>
          </p:pic>
          <p:pic>
            <p:nvPicPr>
              <p:cNvPr id="114" name="Picture 3"/>
              <p:cNvPicPr>
                <a:picLocks noChangeArrowheads="1" noChangeAspect="1"/>
              </p:cNvPicPr>
              <p:nvPr/>
            </p:nvPicPr>
            <p:blipFill>
              <a:blip cstate="print" r:embed="rId7"/>
              <a:srcRect/>
              <a:stretch>
                <a:fillRect/>
              </a:stretch>
            </p:blipFill>
            <p:spPr bwMode="auto">
              <a:xfrm>
                <a:off x="4576832" y="3448032"/>
                <a:ext cx="410860" cy="252164"/>
              </a:xfrm>
              <a:prstGeom prst="rect">
                <a:avLst/>
              </a:prstGeom>
              <a:noFill/>
              <a:ln w="9525">
                <a:noFill/>
                <a:miter lim="800000"/>
                <a:headEnd/>
                <a:tailEnd/>
              </a:ln>
            </p:spPr>
          </p:pic>
          <p:pic>
            <p:nvPicPr>
              <p:cNvPr id="115" name="Picture 3"/>
              <p:cNvPicPr>
                <a:picLocks noChangeArrowheads="1" noChangeAspect="1"/>
              </p:cNvPicPr>
              <p:nvPr/>
            </p:nvPicPr>
            <p:blipFill>
              <a:blip cstate="print" r:embed="rId7"/>
              <a:srcRect/>
              <a:stretch>
                <a:fillRect/>
              </a:stretch>
            </p:blipFill>
            <p:spPr bwMode="auto">
              <a:xfrm rot="5400000">
                <a:off x="4585429" y="3947427"/>
                <a:ext cx="373688" cy="316736"/>
              </a:xfrm>
              <a:prstGeom prst="rect">
                <a:avLst/>
              </a:prstGeom>
              <a:noFill/>
              <a:ln w="9525">
                <a:noFill/>
                <a:miter lim="800000"/>
                <a:headEnd/>
                <a:tailEnd/>
              </a:ln>
            </p:spPr>
          </p:pic>
          <p:grpSp>
            <p:nvGrpSpPr>
              <p:cNvPr id="116" name="Group 98"/>
              <p:cNvGrpSpPr>
                <a:grpSpLocks/>
              </p:cNvGrpSpPr>
              <p:nvPr/>
            </p:nvGrpSpPr>
            <p:grpSpPr bwMode="auto">
              <a:xfrm>
                <a:off x="4854307" y="3964674"/>
                <a:ext cx="324311" cy="331960"/>
                <a:chOff x="5426871" y="3092861"/>
                <a:chExt cx="496223" cy="501567"/>
              </a:xfrm>
            </p:grpSpPr>
            <p:sp>
              <p:nvSpPr>
                <p:cNvPr id="125" name="Oval 124"/>
                <p:cNvSpPr/>
                <p:nvPr/>
              </p:nvSpPr>
              <p:spPr>
                <a:xfrm>
                  <a:off x="5484544" y="3155988"/>
                  <a:ext cx="438146" cy="438207"/>
                </a:xfrm>
                <a:prstGeom prst="ellipse">
                  <a:avLst/>
                </a:prstGeom>
                <a:blipFill rotWithShape="0">
                  <a:blip cstate="print" r:embed="rId8"/>
                  <a:stretch>
                    <a:fillRect/>
                  </a:stretch>
                </a:blipFill>
              </p:spPr>
              <p:style>
                <a:lnRef idx="2">
                  <a:schemeClr val="lt1">
                    <a:hueOff val="0"/>
                    <a:satOff val="0"/>
                    <a:lumOff val="0"/>
                    <a:alphaOff val="0"/>
                  </a:schemeClr>
                </a:lnRef>
                <a:fillRef idx="1">
                  <a:scrgbClr b="0" g="0" r="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26" name="Group 87"/>
                <p:cNvGrpSpPr>
                  <a:grpSpLocks/>
                </p:cNvGrpSpPr>
                <p:nvPr/>
              </p:nvGrpSpPr>
              <p:grpSpPr bwMode="auto">
                <a:xfrm rot="-900000">
                  <a:off x="5426871" y="3092861"/>
                  <a:ext cx="225425" cy="225425"/>
                  <a:chOff x="5072064" y="3034505"/>
                  <a:chExt cx="225425" cy="225425"/>
                </a:xfrm>
              </p:grpSpPr>
              <p:sp>
                <p:nvSpPr>
                  <p:cNvPr id="127" name="Arc 126"/>
                  <p:cNvSpPr/>
                  <p:nvPr/>
                </p:nvSpPr>
                <p:spPr>
                  <a:xfrm rot="18900000">
                    <a:off x="5072664" y="3034272"/>
                    <a:ext cx="225423" cy="225454"/>
                  </a:xfrm>
                  <a:prstGeom prst="arc">
                    <a:avLst/>
                  </a:prstGeom>
                  <a:ln>
                    <a:solidFill>
                      <a:srgbClr val="2F77BF"/>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a:p>
                </p:txBody>
              </p:sp>
              <p:sp>
                <p:nvSpPr>
                  <p:cNvPr id="128" name="Arc 127"/>
                  <p:cNvSpPr/>
                  <p:nvPr/>
                </p:nvSpPr>
                <p:spPr>
                  <a:xfrm rot="18900000">
                    <a:off x="5110736" y="3060694"/>
                    <a:ext cx="142874" cy="141306"/>
                  </a:xfrm>
                  <a:prstGeom prst="arc">
                    <a:avLst/>
                  </a:prstGeom>
                  <a:ln>
                    <a:solidFill>
                      <a:srgbClr val="2F77BF"/>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a:p>
                </p:txBody>
              </p:sp>
              <p:sp>
                <p:nvSpPr>
                  <p:cNvPr id="129" name="Arc 128"/>
                  <p:cNvSpPr/>
                  <p:nvPr/>
                </p:nvSpPr>
                <p:spPr>
                  <a:xfrm rot="18900000">
                    <a:off x="5145608" y="3089203"/>
                    <a:ext cx="79374" cy="79385"/>
                  </a:xfrm>
                  <a:prstGeom prst="arc">
                    <a:avLst/>
                  </a:prstGeom>
                  <a:ln>
                    <a:solidFill>
                      <a:srgbClr val="2F77BF"/>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a:p>
                </p:txBody>
              </p:sp>
            </p:grpSp>
          </p:grpSp>
          <p:grpSp>
            <p:nvGrpSpPr>
              <p:cNvPr id="117" name="Group 45"/>
              <p:cNvGrpSpPr>
                <a:grpSpLocks/>
              </p:cNvGrpSpPr>
              <p:nvPr/>
            </p:nvGrpSpPr>
            <p:grpSpPr bwMode="auto">
              <a:xfrm>
                <a:off x="5181953" y="3971774"/>
                <a:ext cx="212489" cy="197751"/>
                <a:chOff x="7889949" y="3157213"/>
                <a:chExt cx="325126" cy="298787"/>
              </a:xfrm>
            </p:grpSpPr>
            <p:pic>
              <p:nvPicPr>
                <p:cNvPr descr="laptop" id="123" name="Picture 12"/>
                <p:cNvPicPr>
                  <a:picLocks noChangeArrowheads="1" noChangeAspect="1"/>
                </p:cNvPicPr>
                <p:nvPr/>
              </p:nvPicPr>
              <p:blipFill>
                <a:blip cstate="print" r:embed="rId9"/>
                <a:srcRect/>
                <a:stretch>
                  <a:fillRect/>
                </a:stretch>
              </p:blipFill>
              <p:spPr bwMode="auto">
                <a:xfrm>
                  <a:off x="7889949" y="3157213"/>
                  <a:ext cx="325126" cy="298787"/>
                </a:xfrm>
                <a:prstGeom prst="rect">
                  <a:avLst/>
                </a:prstGeom>
                <a:noFill/>
                <a:ln w="9525">
                  <a:noFill/>
                  <a:miter lim="800000"/>
                  <a:headEnd/>
                  <a:tailEnd/>
                </a:ln>
              </p:spPr>
            </p:pic>
            <p:pic>
              <p:nvPicPr>
                <p:cNvPr descr="Free Clipart Picture of a Caduceus-The Universal Symbol for Surgery or Medicine" id="124" name="Picture 13"/>
                <p:cNvPicPr>
                  <a:picLocks noChangeArrowheads="1" noChangeAspect="1"/>
                </p:cNvPicPr>
                <p:nvPr/>
              </p:nvPicPr>
              <p:blipFill>
                <a:blip cstate="print" r:embed="rId10">
                  <a:clrChange>
                    <a:clrFrom>
                      <a:srgbClr val="FEFEFC"/>
                    </a:clrFrom>
                    <a:clrTo>
                      <a:srgbClr val="FEFEFC">
                        <a:alpha val="0"/>
                      </a:srgbClr>
                    </a:clrTo>
                  </a:clrChange>
                </a:blip>
                <a:srcRect/>
                <a:stretch>
                  <a:fillRect/>
                </a:stretch>
              </p:blipFill>
              <p:spPr bwMode="auto">
                <a:xfrm>
                  <a:off x="7982838" y="3179445"/>
                  <a:ext cx="135766" cy="198762"/>
                </a:xfrm>
                <a:prstGeom prst="rect">
                  <a:avLst/>
                </a:prstGeom>
                <a:noFill/>
                <a:ln w="9525">
                  <a:noFill/>
                  <a:miter lim="800000"/>
                  <a:headEnd/>
                  <a:tailEnd/>
                </a:ln>
              </p:spPr>
            </p:pic>
          </p:grpSp>
          <p:pic>
            <p:nvPicPr>
              <p:cNvPr id="118" name="Picture 7"/>
              <p:cNvPicPr>
                <a:picLocks noChangeArrowheads="1" noChangeAspect="1"/>
              </p:cNvPicPr>
              <p:nvPr/>
            </p:nvPicPr>
            <p:blipFill>
              <a:blip cstate="print" r:embed="rId11"/>
              <a:srcRect/>
              <a:stretch>
                <a:fillRect/>
              </a:stretch>
            </p:blipFill>
            <p:spPr bwMode="auto">
              <a:xfrm rot="16200000">
                <a:off x="4613557" y="3760827"/>
                <a:ext cx="239328" cy="101677"/>
              </a:xfrm>
              <a:prstGeom prst="rect">
                <a:avLst/>
              </a:prstGeom>
              <a:noFill/>
              <a:ln w="9525">
                <a:noFill/>
                <a:miter lim="800000"/>
                <a:headEnd/>
                <a:tailEnd/>
              </a:ln>
            </p:spPr>
          </p:pic>
          <p:sp>
            <p:nvSpPr>
              <p:cNvPr id="119" name="Rectangle 118"/>
              <p:cNvSpPr/>
              <p:nvPr/>
            </p:nvSpPr>
            <p:spPr bwMode="auto">
              <a:xfrm>
                <a:off x="4557918" y="1712518"/>
                <a:ext cx="4363795" cy="208062"/>
              </a:xfrm>
              <a:prstGeom prst="rect">
                <a:avLst/>
              </a:prstGeom>
              <a:noFill/>
              <a:ln algn="ctr" cap="flat" cmpd="sng" w="19050">
                <a:solidFill>
                  <a:schemeClr val="tx2">
                    <a:lumMod val="50000"/>
                  </a:schemeClr>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defTabSz="914212"/>
                <a:endParaRPr dirty="0" lang="en-US">
                  <a:solidFill>
                    <a:schemeClr val="tx2"/>
                  </a:solidFill>
                  <a:latin charset="0" pitchFamily="34" typeface="Arial"/>
                </a:endParaRPr>
              </a:p>
            </p:txBody>
          </p:sp>
          <p:grpSp>
            <p:nvGrpSpPr>
              <p:cNvPr id="120" name="Group 71"/>
              <p:cNvGrpSpPr>
                <a:grpSpLocks/>
              </p:cNvGrpSpPr>
              <p:nvPr/>
            </p:nvGrpSpPr>
            <p:grpSpPr bwMode="auto">
              <a:xfrm>
                <a:off x="4991600" y="3917428"/>
                <a:ext cx="199356" cy="144131"/>
                <a:chOff x="4604" y="2840"/>
                <a:chExt cx="363" cy="273"/>
              </a:xfrm>
            </p:grpSpPr>
            <p:pic>
              <p:nvPicPr>
                <p:cNvPr descr="surveillance camera Vector Clip Art picture" id="121" name="Picture 72">
                  <a:hlinkClick r:id="rId12"/>
                </p:cNvPr>
                <p:cNvPicPr>
                  <a:picLocks noChangeArrowheads="1" noChangeAspect="1"/>
                </p:cNvPicPr>
                <p:nvPr/>
              </p:nvPicPr>
              <p:blipFill>
                <a:blip cstate="print" r:embed="rId13"/>
                <a:stretch>
                  <a:fillRect/>
                </a:stretch>
              </p:blipFill>
              <p:spPr bwMode="auto">
                <a:xfrm>
                  <a:off x="4604" y="2840"/>
                  <a:ext cx="363" cy="237"/>
                </a:xfrm>
                <a:prstGeom prst="rect">
                  <a:avLst/>
                </a:prstGeom>
                <a:noFill/>
                <a:ln w="9525">
                  <a:noFill/>
                  <a:miter lim="800000"/>
                  <a:headEnd/>
                  <a:tailEnd/>
                </a:ln>
              </p:spPr>
            </p:pic>
            <p:sp>
              <p:nvSpPr>
                <p:cNvPr id="122" name="Rectangle 73"/>
                <p:cNvSpPr>
                  <a:spLocks noChangeArrowheads="1"/>
                </p:cNvSpPr>
                <p:nvPr/>
              </p:nvSpPr>
              <p:spPr bwMode="auto">
                <a:xfrm>
                  <a:off x="4604" y="2840"/>
                  <a:ext cx="363" cy="273"/>
                </a:xfrm>
                <a:prstGeom prst="rect">
                  <a:avLst/>
                </a:prstGeom>
                <a:solidFill>
                  <a:schemeClr val="bg1">
                    <a:alpha val="20000"/>
                  </a:schemeClr>
                </a:solidFill>
                <a:ln algn="ctr" w="9525">
                  <a:noFill/>
                  <a:miter lim="800000"/>
                  <a:headEnd/>
                  <a:tailEnd/>
                </a:ln>
              </p:spPr>
              <p:txBody>
                <a:bodyPr anchor="ctr" bIns="0" lIns="0" rIns="0" tIns="0" wrap="none"/>
                <a:lstStyle/>
                <a:p>
                  <a:endParaRPr lang="en-US"/>
                </a:p>
              </p:txBody>
            </p:sp>
          </p:grpSp>
        </p:grpSp>
      </p:grpSp>
      <p:sp>
        <p:nvSpPr>
          <p:cNvPr id="130" name="Marcador de número de diapositiva 6"/>
          <p:cNvSpPr>
            <a:spLocks noGrp="1"/>
          </p:cNvSpPr>
          <p:nvPr>
            <p:ph idx="4" sz="quarter" type="sldNum"/>
          </p:nvPr>
        </p:nvSpPr>
        <p:spPr>
          <a:xfrm>
            <a:off x="3505200" y="6416675"/>
            <a:ext cx="2133600" cy="365125"/>
          </a:xfrm>
          <a:prstGeom prst="rect">
            <a:avLst/>
          </a:prstGeom>
        </p:spPr>
        <p:txBody>
          <a:bodyPr anchor="ctr" bIns="45720" lIns="91440" rIns="91440" rtlCol="0" tIns="45720" vert="horz"/>
          <a:lstStyle>
            <a:lvl1pPr algn="ctr">
              <a:defRPr sz="1200">
                <a:solidFill>
                  <a:schemeClr val="bg1"/>
                </a:solidFill>
                <a:latin typeface="Gotham-Book"/>
                <a:cs typeface="Gotham-Book"/>
              </a:defRPr>
            </a:lvl1pPr>
          </a:lstStyle>
          <a:p>
            <a:fld id="{C0097DC6-52A4-2345-88DE-585089D5FC74}" type="slidenum">
              <a:rPr lang="en-US"/>
              <a:pPr/>
              <a:t>9</a:t>
            </a:fld>
            <a:endParaRPr dirty="0" lang="en-US"/>
          </a:p>
        </p:txBody>
      </p:sp>
    </p:spTree>
  </p:cSld>
  <p:clrMapOvr>
    <a:masterClrMapping/>
  </p:clrMapOvr>
  <p:transition/>
  <p:timing>
    <p:tnLst>
      <p:par>
        <p:cTn dur="indefinite" id="1" nodeType="tmRoot" restart="never"/>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gQtw9N.CYEu42OKbAXupUg"/>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12&quot;/&gt;&lt;lineCharCount val=&quot;38&quot;/&gt;&lt;lineCharCount val=&quot;37&quot;/&gt;&lt;lineCharCount val=&quot;7&quot;/&gt;&lt;lineCharCount val=&quot;37&quot;/&gt;&lt;lineCharCount val=&quot;18&quot;/&gt;&lt;lineCharCount val=&quot;32&quot;/&gt;&lt;lineCharCount val=&quot;42&quot;/&gt;&lt;lineCharCount val=&quot;6&quot;/&gt;&lt;lineCharCount val=&quot;36&quot;/&gt;&lt;lineCharCount val=&quot;39&quot;/&gt;&lt;lineCharCount val=&quot;9&quot;/&gt;&lt;lineCharCount val=&quot;32&quot;/&gt;&lt;lineCharCount val=&quot;9&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9&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7&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6&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7&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7&quot;/&gt;&lt;lineCharCount val=&quot;6&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7&quot;/&gt;&lt;lineCharCount val=&quot;6&quot;/&gt;&lt;/TableIndex&gt;&lt;/ShapeTextInfo&gt;"/>
</p:tagLst>
</file>

<file path=ppt/theme/theme1.xml><?xml version="1.0" encoding="utf-8"?>
<a:theme xmlns:a="http://schemas.openxmlformats.org/drawingml/2006/main" name="Content Liqu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vert="horz" lIns="91440" tIns="45720" rIns="91440" bIns="45720" numCol="1" rtlCol="0">
        <a:normAutofit/>
      </a:bodyPr>
      <a:lstStyle>
        <a:defPPr>
          <a:buClr>
            <a:srgbClr val="C00000"/>
          </a:buClr>
          <a:buFont typeface="Arial"/>
          <a:buChar char="•"/>
          <a:defRPr kern="1200" dirty="0" smtClean="0"/>
        </a:defPPr>
      </a:lstStyle>
    </a:spDef>
    <a:txDef>
      <a:spPr>
        <a:noFill/>
      </a:spPr>
      <a:bodyPr wrap="square" rtlCol="0">
        <a:sp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1656</TotalTime>
  <Words>1190</Words>
  <Application>Microsoft Office PowerPoint</Application>
  <PresentationFormat>On-screen Show (4:3)</PresentationFormat>
  <Paragraphs>251</Paragraphs>
  <Slides>18</Slides>
  <Notes>9</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Content Liquid</vt:lpstr>
      <vt:lpstr>Slide 1</vt:lpstr>
      <vt:lpstr>Avaya on Avaya:  Why Avaya UC/CC and Avaya Networking are Better Together</vt:lpstr>
      <vt:lpstr>Legacy View of Enterprise  Networking</vt:lpstr>
      <vt:lpstr>Differentiate with Avaya on Avaya</vt:lpstr>
      <vt:lpstr>Best in Class Experience</vt:lpstr>
      <vt:lpstr>Ease of Provisioning</vt:lpstr>
      <vt:lpstr>Ease of Provisioning Use Case</vt:lpstr>
      <vt:lpstr>Introducing Avaya Collaboration Pods</vt:lpstr>
      <vt:lpstr>Identity Engines Overview</vt:lpstr>
      <vt:lpstr>Identity Engines Portfolio</vt:lpstr>
      <vt:lpstr>Ease of Support</vt:lpstr>
      <vt:lpstr>Ease of Support Use Case</vt:lpstr>
      <vt:lpstr>Ease of Support Monitor Application, Voice &amp; Video Quality</vt:lpstr>
      <vt:lpstr>Ease of Support Diagnose Problems</vt:lpstr>
      <vt:lpstr>Ease of Support Accelerate Problem Resolution</vt:lpstr>
      <vt:lpstr>Ease of Commerce</vt:lpstr>
      <vt:lpstr>Recent Press Releases </vt:lpstr>
      <vt:lpstr>Slide 18</vt:lpstr>
    </vt:vector>
  </TitlesOfParts>
  <Company>Avaya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Avaya Technology Forum Breakout</dc:title>
  <dc:subject>Avaya on Avaya: Why Avaya UC/CC and Avaya Networking are Better Together</dc:subject>
  <dc:creator>Alan Hase</dc:creator>
  <cp:lastModifiedBy>Perry J. Heliger</cp:lastModifiedBy>
  <cp:revision>114</cp:revision>
  <dcterms:created xsi:type="dcterms:W3CDTF">2012-12-03T20:53:20Z</dcterms:created>
  <dcterms:modified xsi:type="dcterms:W3CDTF">2013-02-22T23:01:20Z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1453165</vt:lpwstr>
  </property>
  <property fmtid="{D5CDD505-2E9C-101B-9397-08002B2CF9AE}" name="NXPowerLiteSettings" pid="3">
    <vt:lpwstr>F7000400038000</vt:lpwstr>
  </property>
  <property fmtid="{D5CDD505-2E9C-101B-9397-08002B2CF9AE}" name="NXPowerLiteVersion" pid="4">
    <vt:lpwstr>D5.0.8</vt:lpwstr>
  </property>
</Properties>
</file>