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notesSlides/notesSlide38.xml" ContentType="application/vnd.openxmlformats-officedocument.presentationml.notesSlide+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notesSlides/notesSlide41.xml" ContentType="application/vnd.openxmlformats-officedocument.presentationml.notesSlide+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443.xml" ContentType="application/vnd.openxmlformats-officedocument.presentationml.tags+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notesSlides/notesSlide35.xml" ContentType="application/vnd.openxmlformats-officedocument.presentationml.notesSlide+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diagrams/colors1.xml" ContentType="application/vnd.openxmlformats-officedocument.drawingml.diagramColors+xml"/>
  <Override PartName="/ppt/tags/tag98.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s/slide82.xml" ContentType="application/vnd.openxmlformats-officedocument.presentationml.slide+xml"/>
  <Override PartName="/ppt/tags/tag41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slides/slide73.xml" ContentType="application/vnd.openxmlformats-officedocument.presentationml.slide+xml"/>
  <Override PartName="/ppt/notesSlides/notesSlide39.xml" ContentType="application/vnd.openxmlformats-officedocument.presentationml.notesSlide+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slides/slide51.xml" ContentType="application/vnd.openxmlformats-officedocument.presentationml.slide+xml"/>
  <Override PartName="/ppt/tags/tag179.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tags/tag157.xml" ContentType="application/vnd.openxmlformats-officedocument.presentationml.tags+xml"/>
  <Override PartName="/ppt/notesSlides/notesSlide20.xml" ContentType="application/vnd.openxmlformats-officedocument.presentationml.notesSlide+xml"/>
  <Override PartName="/ppt/tags/tag343.xml" ContentType="application/vnd.openxmlformats-officedocument.presentationml.tags+xml"/>
  <Override PartName="/ppt/tags/tag390.xml" ContentType="application/vnd.openxmlformats-officedocument.presentationml.tags+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slides/slide97.xml" ContentType="application/vnd.openxmlformats-officedocument.presentationml.slide+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notesSlides/notesSlide11.xml" ContentType="application/vnd.openxmlformats-officedocument.presentationml.notesSlide+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306.xml" ContentType="application/vnd.openxmlformats-officedocument.presentationml.tags+xml"/>
  <Override PartName="/ppt/tags/tag353.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diagrams/layout1.xml" ContentType="application/vnd.openxmlformats-officedocument.drawingml.diagramLayout+xml"/>
  <Override PartName="/ppt/slides/slide77.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tags/tag87.xml" ContentType="application/vnd.openxmlformats-officedocument.presentationml.tags+xml"/>
  <Default Extension="wmf" ContentType="image/x-wmf"/>
  <Override PartName="/ppt/notesSlides/notesSlide18.xml" ContentType="application/vnd.openxmlformats-officedocument.presentationml.notesSlide+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44.xml" ContentType="application/vnd.openxmlformats-officedocument.presentationml.tags+xml"/>
  <Override PartName="/ppt/tags/tag391.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slides/slide68.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Default Extension="tiff" ContentType="image/tiff"/>
  <Override PartName="/ppt/tags/tag62.xml" ContentType="application/vnd.openxmlformats-officedocument.presentationml.tags+xml"/>
  <Override PartName="/ppt/notesSlides/notesSlide40.xml" ContentType="application/vnd.openxmlformats-officedocument.presentationml.notesSlide+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slides/slide87.xml" ContentType="application/vnd.openxmlformats-officedocument.presentationml.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diagrams/data1.xml" ContentType="application/vnd.openxmlformats-officedocument.drawingml.diagramData+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slides/slide15.xml" ContentType="application/vnd.openxmlformats-officedocument.presentationml.slide+xml"/>
  <Override PartName="/ppt/slides/slide62.xml" ContentType="application/vnd.openxmlformats-officedocument.presentationml.slide+xml"/>
  <Override PartName="/ppt/tags/tag97.xml" ContentType="application/vnd.openxmlformats-officedocument.presentationml.tags+xml"/>
  <Override PartName="/ppt/notesSlides/notesSlide28.xml" ContentType="application/vnd.openxmlformats-officedocument.presentationml.notesSlide+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Default Extension="wdp" ContentType="image/vnd.ms-photo"/>
  <Override PartName="/ppt/tags/tag53.xml" ContentType="application/vnd.openxmlformats-officedocument.presentationml.tags+xml"/>
  <Override PartName="/ppt/notesSlides/notesSlide31.xml" ContentType="application/vnd.openxmlformats-officedocument.presentationml.notesSlide+xml"/>
  <Override PartName="/ppt/tags/tag307.xml" ContentType="application/vnd.openxmlformats-officedocument.presentationml.tags+xml"/>
  <Override PartName="/ppt/tags/tag35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71" r:id="rId2"/>
    <p:sldId id="270" r:id="rId3"/>
    <p:sldId id="258" r:id="rId4"/>
    <p:sldId id="274" r:id="rId5"/>
    <p:sldId id="283" r:id="rId6"/>
    <p:sldId id="356" r:id="rId7"/>
    <p:sldId id="289" r:id="rId8"/>
    <p:sldId id="294" r:id="rId9"/>
    <p:sldId id="303" r:id="rId10"/>
    <p:sldId id="293" r:id="rId11"/>
    <p:sldId id="290" r:id="rId12"/>
    <p:sldId id="292" r:id="rId13"/>
    <p:sldId id="301" r:id="rId14"/>
    <p:sldId id="396" r:id="rId15"/>
    <p:sldId id="401" r:id="rId16"/>
    <p:sldId id="295" r:id="rId17"/>
    <p:sldId id="296" r:id="rId18"/>
    <p:sldId id="297" r:id="rId19"/>
    <p:sldId id="300" r:id="rId20"/>
    <p:sldId id="298" r:id="rId21"/>
    <p:sldId id="299" r:id="rId22"/>
    <p:sldId id="291" r:id="rId23"/>
    <p:sldId id="314" r:id="rId24"/>
    <p:sldId id="309" r:id="rId25"/>
    <p:sldId id="310" r:id="rId26"/>
    <p:sldId id="311" r:id="rId27"/>
    <p:sldId id="398" r:id="rId28"/>
    <p:sldId id="363" r:id="rId29"/>
    <p:sldId id="402" r:id="rId30"/>
    <p:sldId id="319" r:id="rId31"/>
    <p:sldId id="403" r:id="rId32"/>
    <p:sldId id="312" r:id="rId33"/>
    <p:sldId id="404" r:id="rId34"/>
    <p:sldId id="313" r:id="rId35"/>
    <p:sldId id="320" r:id="rId36"/>
    <p:sldId id="321" r:id="rId37"/>
    <p:sldId id="322" r:id="rId38"/>
    <p:sldId id="323" r:id="rId39"/>
    <p:sldId id="324" r:id="rId40"/>
    <p:sldId id="325" r:id="rId41"/>
    <p:sldId id="326" r:id="rId42"/>
    <p:sldId id="327" r:id="rId43"/>
    <p:sldId id="328" r:id="rId44"/>
    <p:sldId id="329" r:id="rId45"/>
    <p:sldId id="331" r:id="rId46"/>
    <p:sldId id="332" r:id="rId47"/>
    <p:sldId id="334" r:id="rId48"/>
    <p:sldId id="336" r:id="rId49"/>
    <p:sldId id="337" r:id="rId50"/>
    <p:sldId id="338" r:id="rId51"/>
    <p:sldId id="339" r:id="rId52"/>
    <p:sldId id="340" r:id="rId53"/>
    <p:sldId id="341" r:id="rId54"/>
    <p:sldId id="342" r:id="rId55"/>
    <p:sldId id="343" r:id="rId56"/>
    <p:sldId id="344" r:id="rId57"/>
    <p:sldId id="348" r:id="rId58"/>
    <p:sldId id="350" r:id="rId59"/>
    <p:sldId id="347" r:id="rId60"/>
    <p:sldId id="346" r:id="rId61"/>
    <p:sldId id="349" r:id="rId62"/>
    <p:sldId id="405" r:id="rId63"/>
    <p:sldId id="351" r:id="rId64"/>
    <p:sldId id="353" r:id="rId65"/>
    <p:sldId id="352" r:id="rId66"/>
    <p:sldId id="354" r:id="rId67"/>
    <p:sldId id="406" r:id="rId68"/>
    <p:sldId id="305" r:id="rId69"/>
    <p:sldId id="306" r:id="rId70"/>
    <p:sldId id="307" r:id="rId71"/>
    <p:sldId id="308" r:id="rId72"/>
    <p:sldId id="304" r:id="rId73"/>
    <p:sldId id="361" r:id="rId74"/>
    <p:sldId id="394" r:id="rId75"/>
    <p:sldId id="360" r:id="rId76"/>
    <p:sldId id="399" r:id="rId77"/>
    <p:sldId id="359" r:id="rId78"/>
    <p:sldId id="268" r:id="rId79"/>
    <p:sldId id="269" r:id="rId80"/>
    <p:sldId id="364" r:id="rId81"/>
    <p:sldId id="365" r:id="rId82"/>
    <p:sldId id="366" r:id="rId83"/>
    <p:sldId id="395" r:id="rId84"/>
    <p:sldId id="407" r:id="rId85"/>
    <p:sldId id="377" r:id="rId86"/>
    <p:sldId id="378" r:id="rId87"/>
    <p:sldId id="397" r:id="rId88"/>
    <p:sldId id="381" r:id="rId89"/>
    <p:sldId id="382" r:id="rId90"/>
    <p:sldId id="383" r:id="rId91"/>
    <p:sldId id="384" r:id="rId92"/>
    <p:sldId id="385" r:id="rId93"/>
    <p:sldId id="386" r:id="rId94"/>
    <p:sldId id="387" r:id="rId95"/>
    <p:sldId id="388" r:id="rId96"/>
    <p:sldId id="389" r:id="rId97"/>
    <p:sldId id="391" r:id="rId98"/>
    <p:sldId id="390" r:id="rId99"/>
    <p:sldId id="266"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00"/>
    <a:srgbClr val="600E00"/>
    <a:srgbClr val="FF2121"/>
    <a:srgbClr val="FFFFFF"/>
    <a:srgbClr val="C00000"/>
    <a:srgbClr val="D6ED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564" autoAdjust="0"/>
  </p:normalViewPr>
  <p:slideViewPr>
    <p:cSldViewPr>
      <p:cViewPr varScale="1">
        <p:scale>
          <a:sx n="66" d="100"/>
          <a:sy n="66" d="100"/>
        </p:scale>
        <p:origin x="-1242" y="-102"/>
      </p:cViewPr>
      <p:guideLst>
        <p:guide orient="horz" pos="480"/>
        <p:guide pos="384"/>
      </p:guideLst>
    </p:cSldViewPr>
  </p:slideViewPr>
  <p:notesTextViewPr>
    <p:cViewPr>
      <p:scale>
        <a:sx n="100" d="100"/>
        <a:sy n="100" d="100"/>
      </p:scale>
      <p:origin x="0" y="0"/>
    </p:cViewPr>
  </p:notesTextViewPr>
  <p:sorterViewPr>
    <p:cViewPr>
      <p:scale>
        <a:sx n="100" d="100"/>
        <a:sy n="100" d="100"/>
      </p:scale>
      <p:origin x="0" y="22848"/>
    </p:cViewPr>
  </p:sorterViewPr>
  <p:notesViewPr>
    <p:cSldViewPr>
      <p:cViewPr varScale="1">
        <p:scale>
          <a:sx n="78" d="100"/>
          <a:sy n="78" d="100"/>
        </p:scale>
        <p:origin x="-327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69F80-7FD5-41CA-9E29-3D1B94EF292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BAE423E3-8800-4AFF-9152-8BF31EF99BFB}">
      <dgm:prSet phldrT="[Text]" custT="1"/>
      <dgm:spPr>
        <a:solidFill>
          <a:srgbClr val="C00000"/>
        </a:solidFill>
      </dgm:spPr>
      <dgm:t>
        <a:bodyPr/>
        <a:lstStyle/>
        <a:p>
          <a:r>
            <a:rPr lang="en-GB" sz="1200" dirty="0"/>
            <a:t>DC2</a:t>
          </a:r>
        </a:p>
      </dgm:t>
    </dgm:pt>
    <dgm:pt modelId="{4C9F6F64-B151-4054-B0E4-A142579A1174}" type="sibTrans" cxnId="{2EF56726-1C67-4FDF-A195-18BF0FBFAECE}">
      <dgm:prSet/>
      <dgm:spPr/>
      <dgm:t>
        <a:bodyPr/>
        <a:lstStyle/>
        <a:p>
          <a:endParaRPr lang="en-GB"/>
        </a:p>
      </dgm:t>
    </dgm:pt>
    <dgm:pt modelId="{95FD71E7-C1CD-4F6D-B3C8-11EC81085CE2}" type="parTrans" cxnId="{2EF56726-1C67-4FDF-A195-18BF0FBFAECE}">
      <dgm:prSet/>
      <dgm:spPr/>
      <dgm:t>
        <a:bodyPr/>
        <a:lstStyle/>
        <a:p>
          <a:endParaRPr lang="en-GB"/>
        </a:p>
      </dgm:t>
    </dgm:pt>
    <dgm:pt modelId="{EEFEE1F0-539B-42D6-9105-4A02DBA966E0}">
      <dgm:prSet phldrT="[Text]" custT="1"/>
      <dgm:spPr>
        <a:solidFill>
          <a:srgbClr val="C00000"/>
        </a:solidFill>
      </dgm:spPr>
      <dgm:t>
        <a:bodyPr/>
        <a:lstStyle/>
        <a:p>
          <a:r>
            <a:rPr lang="en-GB" sz="1200" dirty="0"/>
            <a:t>DC1</a:t>
          </a:r>
        </a:p>
      </dgm:t>
    </dgm:pt>
    <dgm:pt modelId="{923286C6-56DF-43F2-86AC-E29CE6713958}" type="sibTrans" cxnId="{8E649A6C-1EDD-4842-9F02-B657DC5BF1DA}">
      <dgm:prSet/>
      <dgm:spPr/>
      <dgm:t>
        <a:bodyPr/>
        <a:lstStyle/>
        <a:p>
          <a:endParaRPr lang="en-GB"/>
        </a:p>
      </dgm:t>
    </dgm:pt>
    <dgm:pt modelId="{BA47ADF6-0CEA-4E71-870B-7014BDA10049}" type="parTrans" cxnId="{8E649A6C-1EDD-4842-9F02-B657DC5BF1DA}">
      <dgm:prSet/>
      <dgm:spPr/>
      <dgm:t>
        <a:bodyPr/>
        <a:lstStyle/>
        <a:p>
          <a:endParaRPr lang="en-GB"/>
        </a:p>
      </dgm:t>
    </dgm:pt>
    <dgm:pt modelId="{1C2DBB8D-9DE7-4821-B6C1-867499428ABC}" type="pres">
      <dgm:prSet presAssocID="{FAF69F80-7FD5-41CA-9E29-3D1B94EF2923}" presName="cycle" presStyleCnt="0">
        <dgm:presLayoutVars>
          <dgm:dir/>
          <dgm:resizeHandles val="exact"/>
        </dgm:presLayoutVars>
      </dgm:prSet>
      <dgm:spPr/>
      <dgm:t>
        <a:bodyPr/>
        <a:lstStyle/>
        <a:p>
          <a:endParaRPr lang="en-GB"/>
        </a:p>
      </dgm:t>
    </dgm:pt>
    <dgm:pt modelId="{C9B9E5BE-BC1E-4811-B9D7-2B5D43A29C31}" type="pres">
      <dgm:prSet presAssocID="{EEFEE1F0-539B-42D6-9105-4A02DBA966E0}" presName="arrow" presStyleLbl="node1" presStyleIdx="0" presStyleCnt="2">
        <dgm:presLayoutVars>
          <dgm:bulletEnabled val="1"/>
        </dgm:presLayoutVars>
      </dgm:prSet>
      <dgm:spPr/>
      <dgm:t>
        <a:bodyPr/>
        <a:lstStyle/>
        <a:p>
          <a:endParaRPr lang="en-GB"/>
        </a:p>
      </dgm:t>
    </dgm:pt>
    <dgm:pt modelId="{C8525B13-CFF0-420A-830F-F415E3241A5B}" type="pres">
      <dgm:prSet presAssocID="{BAE423E3-8800-4AFF-9152-8BF31EF99BFB}" presName="arrow" presStyleLbl="node1" presStyleIdx="1" presStyleCnt="2">
        <dgm:presLayoutVars>
          <dgm:bulletEnabled val="1"/>
        </dgm:presLayoutVars>
      </dgm:prSet>
      <dgm:spPr/>
      <dgm:t>
        <a:bodyPr/>
        <a:lstStyle/>
        <a:p>
          <a:endParaRPr lang="en-GB"/>
        </a:p>
      </dgm:t>
    </dgm:pt>
  </dgm:ptLst>
  <dgm:cxnLst>
    <dgm:cxn modelId="{0E7F43E9-7B57-487F-A034-3EBEBAB351C2}" type="presOf" srcId="{BAE423E3-8800-4AFF-9152-8BF31EF99BFB}" destId="{C8525B13-CFF0-420A-830F-F415E3241A5B}" srcOrd="0" destOrd="0" presId="urn:microsoft.com/office/officeart/2005/8/layout/arrow1"/>
    <dgm:cxn modelId="{AD77A2F3-5748-45DD-BC60-9390BFD5A429}" type="presOf" srcId="{EEFEE1F0-539B-42D6-9105-4A02DBA966E0}" destId="{C9B9E5BE-BC1E-4811-B9D7-2B5D43A29C31}" srcOrd="0" destOrd="0" presId="urn:microsoft.com/office/officeart/2005/8/layout/arrow1"/>
    <dgm:cxn modelId="{8E649A6C-1EDD-4842-9F02-B657DC5BF1DA}" srcId="{FAF69F80-7FD5-41CA-9E29-3D1B94EF2923}" destId="{EEFEE1F0-539B-42D6-9105-4A02DBA966E0}" srcOrd="0" destOrd="0" parTransId="{BA47ADF6-0CEA-4E71-870B-7014BDA10049}" sibTransId="{923286C6-56DF-43F2-86AC-E29CE6713958}"/>
    <dgm:cxn modelId="{BFC0C149-BFEF-42BC-93BE-18F410020142}" type="presOf" srcId="{FAF69F80-7FD5-41CA-9E29-3D1B94EF2923}" destId="{1C2DBB8D-9DE7-4821-B6C1-867499428ABC}" srcOrd="0" destOrd="0" presId="urn:microsoft.com/office/officeart/2005/8/layout/arrow1"/>
    <dgm:cxn modelId="{2EF56726-1C67-4FDF-A195-18BF0FBFAECE}" srcId="{FAF69F80-7FD5-41CA-9E29-3D1B94EF2923}" destId="{BAE423E3-8800-4AFF-9152-8BF31EF99BFB}" srcOrd="1" destOrd="0" parTransId="{95FD71E7-C1CD-4F6D-B3C8-11EC81085CE2}" sibTransId="{4C9F6F64-B151-4054-B0E4-A142579A1174}"/>
    <dgm:cxn modelId="{D5F4387D-4E61-4E83-B4D3-B396E956A428}" type="presParOf" srcId="{1C2DBB8D-9DE7-4821-B6C1-867499428ABC}" destId="{C9B9E5BE-BC1E-4811-B9D7-2B5D43A29C31}" srcOrd="0" destOrd="0" presId="urn:microsoft.com/office/officeart/2005/8/layout/arrow1"/>
    <dgm:cxn modelId="{245434B1-D149-4914-A0B0-4D9E1D8728C7}" type="presParOf" srcId="{1C2DBB8D-9DE7-4821-B6C1-867499428ABC}" destId="{C8525B13-CFF0-420A-830F-F415E3241A5B}" srcOrd="1" destOrd="0" presId="urn:microsoft.com/office/officeart/2005/8/layout/arrow1"/>
  </dgm:cxnLst>
  <dgm:bg/>
  <dgm:whole/>
  <dgm:extLst>
    <a:ext uri="http://schemas.microsoft.com/office/drawing/2008/diagram">
      <dsp:dataModelExt xmlns:dsp="http://schemas.microsoft.com/office/drawing/2008/diagram" xmlns="" relId="rId2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E1EA4-AAB9-9A44-813E-F9F68BE46BC4}" type="datetime1">
              <a:rPr lang="en-US" smtClean="0"/>
              <a:pPr/>
              <a:t>2/22/2013</a:t>
            </a:fld>
            <a:endParaRPr lang="en-U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485C55-7B9E-7847-956A-72BA6A11925C}" type="slidenum">
              <a:rPr lang="en-US" smtClean="0"/>
              <a:pPr/>
              <a:t>‹#›</a:t>
            </a:fld>
            <a:endParaRPr lang="en-US" dirty="0"/>
          </a:p>
        </p:txBody>
      </p:sp>
    </p:spTree>
    <p:extLst>
      <p:ext uri="{BB962C8B-B14F-4D97-AF65-F5344CB8AC3E}">
        <p14:creationId xmlns:p14="http://schemas.microsoft.com/office/powerpoint/2010/main" xmlns="" val="3173601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42D1-9FBC-A74E-97AF-77BED09128B4}" type="datetime1">
              <a:rPr lang="en-US" smtClean="0"/>
              <a:pPr/>
              <a:t>2/22/2013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B2B98-F43B-4661-BFB7-4FB0CAE755D8}" type="slidenum">
              <a:rPr lang="en-US" smtClean="0"/>
              <a:pPr/>
              <a:t>‹#›</a:t>
            </a:fld>
            <a:endParaRPr lang="en-US" dirty="0"/>
          </a:p>
        </p:txBody>
      </p:sp>
    </p:spTree>
    <p:extLst>
      <p:ext uri="{BB962C8B-B14F-4D97-AF65-F5344CB8AC3E}">
        <p14:creationId xmlns:p14="http://schemas.microsoft.com/office/powerpoint/2010/main" xmlns="" val="25909130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1" i="0" u="none" strike="noStrike" kern="1200" cap="none" spc="0" normalizeH="0" baseline="0" noProof="0" dirty="0" smtClean="0">
                <a:ln>
                  <a:noFill/>
                </a:ln>
                <a:solidFill>
                  <a:srgbClr val="008000"/>
                </a:solidFill>
                <a:effectLst/>
                <a:uLnTx/>
                <a:uFillTx/>
                <a:latin typeface="Arial" pitchFamily="34" charset="0"/>
                <a:ea typeface="+mn-ea"/>
                <a:cs typeface="+mn-cs"/>
              </a:rPr>
              <a:t>Can you explain the difference with the new access point, the 8120E?</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Yes, the 8120E i</a:t>
            </a: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ncreases deployment flexibility as it can be mounted out of sight above a ceiling.  It is b</a:t>
            </a: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rPr>
              <a:t>uilt to connect to external antennas, which are</a:t>
            </a: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 then located in open air space below the ceiling.</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rPr>
              <a:t>The 8120E and the cables are compliant with UL2043 plenum rating standard.  This is the standard that supports installation of equipment in environmental airspaces such as areas above suspended ceilings.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rPr>
              <a:t>The 8120E has the same specification as the 8120, with the exception that DFS channels are disabled for the moment.</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endParaRP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GB" sz="1200" b="1" i="0" u="none" strike="noStrike" kern="1200" cap="none" spc="0" normalizeH="0" baseline="0" noProof="0" dirty="0" smtClean="0">
                <a:ln>
                  <a:noFill/>
                </a:ln>
                <a:solidFill>
                  <a:srgbClr val="008000"/>
                </a:solidFill>
                <a:effectLst/>
                <a:uLnTx/>
                <a:uFillTx/>
                <a:latin typeface="Arial" pitchFamily="34" charset="0"/>
                <a:ea typeface="+mn-ea"/>
                <a:cs typeface="+mn-cs"/>
                <a:sym typeface="Arial" pitchFamily="34" charset="0"/>
              </a:rPr>
              <a:t>What is DFS?</a:t>
            </a:r>
            <a:endParaRPr kumimoji="0" lang="en-US" sz="1200" b="1" i="0" u="none" strike="noStrike" kern="1200" cap="none" spc="0" normalizeH="0" baseline="0" noProof="0" dirty="0" smtClean="0">
              <a:ln>
                <a:noFill/>
              </a:ln>
              <a:solidFill>
                <a:srgbClr val="008000"/>
              </a:solidFill>
              <a:effectLst/>
              <a:uLnTx/>
              <a:uFillTx/>
              <a:latin typeface="Arial" pitchFamily="34" charset="0"/>
              <a:ea typeface="+mn-ea"/>
              <a:cs typeface="+mn-cs"/>
              <a:sym typeface="Arial" pitchFamily="34" charset="0"/>
            </a:endParaRP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rPr>
              <a:t>DFS is the</a:t>
            </a: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 Dynamic Frequency Selection, a mechanism to allow unlicensed devices to share the radio spectrum with existing radar systems without causing interference. Certain bands in certain countries require the ability to detect radar and subsequently avoid the use of that channel, in order to be useable by Wi-Fi equipment. </a:t>
            </a:r>
            <a:endParaRPr lang="en-US" dirty="0" smtClean="0"/>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The access point 8120-O is a high performance outdoor 802.11n access point designed for harsh environments.  It contains the same radio configuration as the 8120 access point.  Each radio also supports 200 simultaneous associations with support for 32 virtual access points or SSID’s, 16 on each radio.</a:t>
            </a:r>
          </a:p>
          <a:p>
            <a:pPr marL="0" indent="0">
              <a:buNone/>
            </a:pPr>
            <a:endParaRPr lang="en-US" dirty="0" smtClean="0"/>
          </a:p>
          <a:p>
            <a:pPr marL="0" indent="0">
              <a:buNone/>
            </a:pPr>
            <a:r>
              <a:rPr lang="en-US" dirty="0" smtClean="0"/>
              <a:t>Security is ensured with 802.11i/WPA2 and an encrypted control plane.</a:t>
            </a:r>
          </a:p>
          <a:p>
            <a:pPr marL="0" indent="0">
              <a:buNone/>
            </a:pPr>
            <a:endParaRPr lang="en-US" dirty="0" smtClean="0"/>
          </a:p>
          <a:p>
            <a:pPr marL="0" indent="0">
              <a:buNone/>
            </a:pPr>
            <a:r>
              <a:rPr lang="en-US" dirty="0" smtClean="0"/>
              <a:t>The AP 8120-O draws the same power as the 8120 and also only requires hardware installation as all configuration is performed on the wireless controller.</a:t>
            </a: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1" i="0" u="none" strike="noStrike" kern="1200" cap="none" spc="0" normalizeH="0" baseline="0" noProof="0" dirty="0" smtClean="0">
                <a:ln>
                  <a:noFill/>
                </a:ln>
                <a:solidFill>
                  <a:srgbClr val="008000"/>
                </a:solidFill>
                <a:effectLst/>
                <a:uLnTx/>
                <a:uFillTx/>
                <a:latin typeface="Arial" pitchFamily="34" charset="0"/>
                <a:ea typeface="+mn-ea"/>
                <a:cs typeface="+mn-cs"/>
              </a:rPr>
              <a:t>What kind of external antennas are available with the 8120E?</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There are actually two different </a:t>
            </a: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sym typeface="Arial" pitchFamily="34" charset="0"/>
              </a:rPr>
              <a:t>external antennas.</a:t>
            </a: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  There is a directional 70 degree dual mode antenna and there is a 180 degree dual mode </a:t>
            </a:r>
            <a:r>
              <a:rPr kumimoji="0" lang="en-US" altLang="ko-KR" sz="1200" b="0" i="0" u="none" strike="noStrike" kern="1200" cap="none" spc="0" normalizeH="0" baseline="0" noProof="0" dirty="0" err="1" smtClean="0">
                <a:ln>
                  <a:noFill/>
                </a:ln>
                <a:solidFill>
                  <a:srgbClr val="000000"/>
                </a:solidFill>
                <a:effectLst/>
                <a:uLnTx/>
                <a:uFillTx/>
                <a:latin typeface="Arial" pitchFamily="34" charset="0"/>
                <a:ea typeface="+mn-ea"/>
                <a:cs typeface="+mn-cs"/>
              </a:rPr>
              <a:t>omni</a:t>
            </a: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-directional antenna with six elements.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There is a three foot pigtail cable and a ten foot extender kit that allows these antennas to be operated indoors or outdoors.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altLang="ko-KR" sz="1200" b="0" i="0" u="none" strike="noStrike" kern="1200" cap="none" spc="0" normalizeH="0" baseline="0" noProof="0" dirty="0" smtClean="0">
                <a:ln>
                  <a:noFill/>
                </a:ln>
                <a:solidFill>
                  <a:srgbClr val="000000"/>
                </a:solidFill>
                <a:effectLst/>
                <a:uLnTx/>
                <a:uFillTx/>
                <a:latin typeface="Arial" pitchFamily="34" charset="0"/>
                <a:ea typeface="+mn-ea"/>
                <a:cs typeface="+mn-cs"/>
              </a:rPr>
              <a:t>Being able to deploy external antennas obviously gives you several </a:t>
            </a: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benefits: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Planners can choose an antenna pattern that meets coverage requirements while allowing for convenient AP placement and installation.</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External antennas allow planners to optimize coverage by being able to direct available energy to where it’s needed and deliver higher available data rates to user concentrations.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rPr>
              <a:t>Perimeter access points outfitted with directional antennas can focus energy inwards and increase security by preventing signal leakage outside the office.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smtClean="0"/>
              <a:t>The Wireless LAN 8100 is</a:t>
            </a:r>
            <a:r>
              <a:rPr lang="en-GB" baseline="0" dirty="0" smtClean="0"/>
              <a:t> made up of various networking parts and areas defined by the local switching infrastructure as a traditional 802.1Q VLAN. </a:t>
            </a:r>
          </a:p>
          <a:p>
            <a:pPr marL="0" indent="0">
              <a:buNone/>
            </a:pPr>
            <a:endParaRPr lang="en-GB" baseline="0" dirty="0" smtClean="0"/>
          </a:p>
          <a:p>
            <a:pPr marL="0" indent="0">
              <a:buNone/>
            </a:pPr>
            <a:r>
              <a:rPr lang="en-GB" baseline="0" dirty="0" smtClean="0"/>
              <a:t>A mobility VLAN is </a:t>
            </a:r>
            <a:r>
              <a:rPr lang="en-US" baseline="0" dirty="0" smtClean="0"/>
              <a:t>assigned to a mobile user by a AAA policy and is identified by a unique name.  Access and mobility tunnels will be made members of this VLAN by the control plane to provide seamless access to this VLAN for the mobile user.  In unified networks, wired and wireless users can be assigned to the same named VLAN.</a:t>
            </a:r>
          </a:p>
          <a:p>
            <a:pPr marL="0" indent="0">
              <a:buNone/>
            </a:pPr>
            <a:endParaRPr lang="en-US" baseline="0" dirty="0" smtClean="0"/>
          </a:p>
          <a:p>
            <a:pPr marL="0" indent="0">
              <a:buNone/>
            </a:pPr>
            <a:r>
              <a:rPr lang="en-GB" baseline="0" dirty="0" smtClean="0"/>
              <a:t>A remote VLAN </a:t>
            </a:r>
            <a:r>
              <a:rPr lang="en-US" baseline="0" dirty="0" smtClean="0"/>
              <a:t>provides connectivity to a user roamed to a remote network and is created on the visited network switch to extend a mobility VLAN from a remote switch in the home network.</a:t>
            </a:r>
          </a:p>
          <a:p>
            <a:pPr marL="0" indent="0">
              <a:buNone/>
            </a:pPr>
            <a:endParaRPr lang="en-US" baseline="0" dirty="0" smtClean="0"/>
          </a:p>
          <a:p>
            <a:pPr marL="0" indent="0">
              <a:buNone/>
            </a:pPr>
            <a:r>
              <a:rPr lang="en-US" baseline="0" dirty="0" smtClean="0"/>
              <a:t>VLAN mapping provides bridging between the wired and wireless segments by tying a mobility VLAN to a local VLAN, through a mobility tunnel in some wireless enabled switch in the network.</a:t>
            </a:r>
          </a:p>
          <a:p>
            <a:pPr marL="0" indent="0">
              <a:buNone/>
            </a:pPr>
            <a:endParaRPr lang="en-US" baseline="0" dirty="0" smtClean="0"/>
          </a:p>
          <a:p>
            <a:pPr marL="0" indent="0">
              <a:buNone/>
            </a:pPr>
            <a:r>
              <a:rPr lang="en-US" baseline="0" dirty="0" smtClean="0"/>
              <a:t>A VLAN server on the host network provides access to a mapped mobility VLAN through mobility tunnels for remote switches.</a:t>
            </a:r>
          </a:p>
          <a:p>
            <a:pPr marL="0" indent="0">
              <a:buNone/>
            </a:pPr>
            <a:endParaRPr lang="en-US" baseline="0" dirty="0" smtClean="0"/>
          </a:p>
          <a:p>
            <a:pPr marL="0" indent="0">
              <a:buNone/>
            </a:pPr>
            <a:r>
              <a:rPr lang="en-US" baseline="0" dirty="0" smtClean="0"/>
              <a:t>A VLAN client on the remote/visited network gains access to a mapped VLAN from a remote location through mobility tunnels.</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l">
              <a:buNone/>
            </a:pPr>
            <a:r>
              <a:rPr lang="en-US" sz="1100" dirty="0" smtClean="0"/>
              <a:t>Higher</a:t>
            </a:r>
            <a:r>
              <a:rPr lang="en-US" sz="1100" baseline="0" dirty="0" smtClean="0"/>
              <a:t> e</a:t>
            </a:r>
            <a:r>
              <a:rPr lang="en-US" sz="1100" dirty="0" smtClean="0"/>
              <a:t>ducation have experienced BYOD for quite some time now, however the impact of BYOD is also felt on enterprise wireless networks.</a:t>
            </a:r>
            <a:r>
              <a:rPr lang="en-US" sz="1100" baseline="0" dirty="0" smtClean="0"/>
              <a:t>  </a:t>
            </a:r>
            <a:r>
              <a:rPr lang="en-US" sz="1100" dirty="0" smtClean="0"/>
              <a:t>Smart devices today have the processing power of laptops from just a few years ago and every new generation is faster and more bandwidth-hungry than the last.  </a:t>
            </a:r>
          </a:p>
          <a:p>
            <a:pPr marL="0" indent="0" algn="l">
              <a:buNone/>
            </a:pPr>
            <a:r>
              <a:rPr lang="en-US" sz="1100" dirty="0" smtClean="0"/>
              <a:t>The number of wireless devices on enterprise networks is increasing at an amazing pace.  Today’s average enterprise network user carries three to four wireless devices, many of which are capable of processing high-quality, real-time applications such as video conferencing.  Most wireless networks were simply not designed to cope with this kind of demand.</a:t>
            </a:r>
            <a:endParaRPr lang="en-GB" sz="1100" dirty="0" smtClean="0"/>
          </a:p>
          <a:p>
            <a:pPr marL="0" indent="0" algn="l">
              <a:buNone/>
            </a:pPr>
            <a:r>
              <a:rPr lang="en-US" sz="1100" dirty="0" smtClean="0"/>
              <a:t>It</a:t>
            </a:r>
            <a:r>
              <a:rPr lang="en-US" sz="1100" baseline="0" dirty="0" smtClean="0"/>
              <a:t> is e</a:t>
            </a:r>
            <a:r>
              <a:rPr lang="en-US" sz="1100" dirty="0" smtClean="0"/>
              <a:t>ssential that the IT department has complete visibility, control and management over who is accessing the corporate network, when and what they</a:t>
            </a:r>
            <a:r>
              <a:rPr lang="en-US" sz="1100" baseline="0" dirty="0" smtClean="0"/>
              <a:t> are</a:t>
            </a:r>
            <a:r>
              <a:rPr lang="en-US" sz="1100" dirty="0" smtClean="0"/>
              <a:t> doing. </a:t>
            </a:r>
            <a:r>
              <a:rPr lang="en-US" sz="1100" baseline="0" dirty="0" smtClean="0"/>
              <a:t> </a:t>
            </a:r>
            <a:r>
              <a:rPr lang="en-US" sz="1100" dirty="0" smtClean="0"/>
              <a:t>Identifying, granting the appropriate access and monitoring these devices can be a significant expense and can cause IT departments regular headaches.  Allowing managers to quickly and efficiently add devices to the network and control the access level for devices is critical in keeping the network running smoothly. </a:t>
            </a:r>
          </a:p>
          <a:p>
            <a:pPr marL="0" indent="0" algn="l">
              <a:buNone/>
            </a:pPr>
            <a:endParaRPr lang="en-US" sz="1100" dirty="0" smtClean="0"/>
          </a:p>
          <a:p>
            <a:pPr marL="0" indent="0" algn="l">
              <a:buNone/>
            </a:pPr>
            <a:r>
              <a:rPr lang="en-US" sz="1100" dirty="0" smtClean="0"/>
              <a:t> Every wireless and wired network needs strict network access control (NAC) and an ability to scale the breadth of that control.</a:t>
            </a:r>
          </a:p>
          <a:p>
            <a:pPr marL="0" indent="0" algn="l">
              <a:buNone/>
            </a:pPr>
            <a:endParaRPr lang="en-US" sz="1100" dirty="0" smtClean="0"/>
          </a:p>
          <a:p>
            <a:pPr marL="0" marR="0" lvl="1" indent="0" algn="l" defTabSz="914400" rtl="0" eaLnBrk="0" fontAlgn="base" latinLnBrk="0" hangingPunct="0">
              <a:lnSpc>
                <a:spcPct val="90000"/>
              </a:lnSpc>
              <a:spcBef>
                <a:spcPct val="45000"/>
              </a:spcBef>
              <a:spcAft>
                <a:spcPct val="0"/>
              </a:spcAft>
              <a:buClr>
                <a:schemeClr val="tx1"/>
              </a:buClr>
              <a:buSzPct val="90000"/>
              <a:buFont typeface="Webdings" pitchFamily="18" charset="2"/>
              <a:buNone/>
              <a:tabLst/>
              <a:defRPr/>
            </a:pPr>
            <a:r>
              <a:rPr lang="en-US" dirty="0" smtClean="0"/>
              <a:t>The applications running on BYOD devices, such as tablets, are different than the applications that run on PC devices.  There are more multimedia and collaborative applications running on these mobile</a:t>
            </a:r>
            <a:r>
              <a:rPr lang="en-US" baseline="0" dirty="0" smtClean="0"/>
              <a:t> devices </a:t>
            </a:r>
            <a:r>
              <a:rPr lang="en-US" dirty="0" smtClean="0"/>
              <a:t>and their capabilities will keep growing over time.  Guaranteeing Quality of Service (</a:t>
            </a:r>
            <a:r>
              <a:rPr lang="en-US" dirty="0" err="1" smtClean="0"/>
              <a:t>QoS</a:t>
            </a:r>
            <a:r>
              <a:rPr lang="en-US" dirty="0" smtClean="0"/>
              <a:t>) for</a:t>
            </a:r>
            <a:r>
              <a:rPr lang="en-US" baseline="0" dirty="0" smtClean="0"/>
              <a:t> these </a:t>
            </a:r>
            <a:r>
              <a:rPr lang="en-US" dirty="0" smtClean="0"/>
              <a:t>devices is critical for businesses that want to realize the full benefits of the BYOD revolution.  The tools to set traffic rules and prioritize network flow to ensure optimal </a:t>
            </a:r>
            <a:r>
              <a:rPr lang="en-US" dirty="0" err="1" smtClean="0"/>
              <a:t>QoS</a:t>
            </a:r>
            <a:r>
              <a:rPr lang="en-US" dirty="0" smtClean="0"/>
              <a:t> on mobile and smart devices is critical to any IT manager.  The ability to assign different devices to specific service classes reduces the risk of service interruption and assures high-priority users receive the</a:t>
            </a:r>
            <a:r>
              <a:rPr lang="en-US" baseline="0" dirty="0" smtClean="0"/>
              <a:t> </a:t>
            </a:r>
            <a:r>
              <a:rPr lang="en-US" dirty="0" smtClean="0"/>
              <a:t>quality of service they expect.</a:t>
            </a:r>
            <a:endParaRPr lang="en-US" b="1" dirty="0" smtClean="0"/>
          </a:p>
          <a:p>
            <a:pPr marL="0" indent="0">
              <a:buFont typeface="+mj-lt"/>
              <a:buNone/>
            </a:pPr>
            <a:r>
              <a:rPr lang="en-US" sz="1100" dirty="0" smtClean="0"/>
              <a:t>The top concern for IT managers in supporting BYOD is security, based on an IAUG survey.</a:t>
            </a:r>
            <a:r>
              <a:rPr lang="en-US" sz="1100" baseline="0" dirty="0" smtClean="0"/>
              <a:t>  </a:t>
            </a:r>
            <a:r>
              <a:rPr lang="en-US" sz="1100" dirty="0" smtClean="0"/>
              <a:t> If equipping enterprise networks to handle increasing and revolving number of wireless devices wasn’t challenging enough, every new device now brings with it the possibility of malware, viruses and other programs that could damage or disrupt the corporate network.  As wireless networks are open by nature, they are naturally susceptible to piracy by users outside the enterprise, which can lead to performance degradation and security breaches.</a:t>
            </a:r>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GB" b="0" i="0" u="none" strike="noStrike" kern="1200" cap="none" spc="0" normalizeH="0" baseline="0" noProof="0" dirty="0" smtClean="0">
                <a:ln>
                  <a:noFill/>
                </a:ln>
                <a:solidFill>
                  <a:srgbClr val="000000"/>
                </a:solidFill>
                <a:effectLst/>
                <a:uLnTx/>
                <a:uFillTx/>
                <a:latin typeface="Arial" pitchFamily="34" charset="0"/>
              </a:rPr>
              <a:t>Avaya Identity Engines portfolio provides centralized, policy-based network access control.  It is an Identity and Network Access Control solution that provides best-in-class policy management and role-based access across wired, wireless and VPN networks.  It is also important to note that it is a true vendor-agnostic solution and as such supports networking infrastructures and identity stores from any vendor.  As an open standards solution, it supports all major standards including 802.1x, RADIUS, VLAN’s and Microsoft NAP.</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GB" b="0" i="0" u="none" strike="noStrike" kern="1200" cap="none" spc="0" normalizeH="0" baseline="0" noProof="0" dirty="0" smtClean="0">
                <a:ln>
                  <a:noFill/>
                </a:ln>
                <a:solidFill>
                  <a:srgbClr val="000000"/>
                </a:solidFill>
                <a:effectLst/>
                <a:uLnTx/>
                <a:uFillTx/>
                <a:latin typeface="Arial" pitchFamily="34" charset="0"/>
              </a:rPr>
              <a:t>Identity Engines interworks with Avaya and third party network devices that support 802.1x and will help you open doors with any non-Avaya customer.  </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GB" b="0" i="0" u="none" strike="noStrike" kern="1200" cap="none" spc="0" normalizeH="0" baseline="0" noProof="0" dirty="0" smtClean="0">
                <a:ln>
                  <a:noFill/>
                </a:ln>
                <a:solidFill>
                  <a:srgbClr val="000000"/>
                </a:solidFill>
                <a:effectLst/>
                <a:uLnTx/>
                <a:uFillTx/>
                <a:latin typeface="Arial" pitchFamily="34" charset="0"/>
              </a:rPr>
              <a:t>We’re seeing opportunities for this product grow as the number of employee owned devices like smart phones and tablets increase on the networks.</a:t>
            </a:r>
          </a:p>
          <a:p>
            <a:pPr marL="0" marR="0" lvl="0" indent="0" algn="l" defTabSz="914400" rtl="0" eaLnBrk="0" fontAlgn="base" latinLnBrk="0" hangingPunct="0">
              <a:lnSpc>
                <a:spcPct val="90000"/>
              </a:lnSpc>
              <a:spcBef>
                <a:spcPct val="45000"/>
              </a:spcBef>
              <a:spcAft>
                <a:spcPct val="0"/>
              </a:spcAft>
              <a:buClr>
                <a:srgbClr val="000000"/>
              </a:buClr>
              <a:buSzPct val="90000"/>
              <a:buFont typeface="Webdings" pitchFamily="18" charset="2"/>
              <a:buNone/>
              <a:tabLst/>
              <a:defRPr/>
            </a:pPr>
            <a:r>
              <a:rPr kumimoji="0" lang="en-GB" b="0" i="0" u="none" strike="noStrike" kern="1200" cap="none" spc="0" normalizeH="0" baseline="0" noProof="0" dirty="0" smtClean="0">
                <a:ln>
                  <a:noFill/>
                </a:ln>
                <a:solidFill>
                  <a:srgbClr val="000000"/>
                </a:solidFill>
                <a:effectLst/>
                <a:uLnTx/>
                <a:uFillTx/>
                <a:latin typeface="Arial" pitchFamily="34" charset="0"/>
              </a:rPr>
              <a:t>It delivers an enterprise-wide guest management system, ensuring safe access to guest users.  It also provides full reporting capabilities to keep in alignment with corporate regulations.</a:t>
            </a:r>
          </a:p>
        </p:txBody>
      </p:sp>
      <p:sp>
        <p:nvSpPr>
          <p:cNvPr id="4" name="Slide Number Placeholder 3"/>
          <p:cNvSpPr>
            <a:spLocks noGrp="1"/>
          </p:cNvSpPr>
          <p:nvPr>
            <p:ph type="sldNum" sz="quarter" idx="10"/>
          </p:nvPr>
        </p:nvSpPr>
        <p:spPr/>
        <p:txBody>
          <a:bodyPr/>
          <a:lstStyle/>
          <a:p>
            <a:fld id="{F3AB2B98-F43B-4661-BFB7-4FB0CAE755D8}"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GB" sz="1200" dirty="0" smtClean="0">
                <a:latin typeface="Arial" pitchFamily="34" charset="0"/>
              </a:rPr>
              <a:t>Currently</a:t>
            </a:r>
            <a:r>
              <a:rPr lang="en-GB" sz="1200" baseline="0" dirty="0" smtClean="0">
                <a:latin typeface="Arial" pitchFamily="34" charset="0"/>
              </a:rPr>
              <a:t> t</a:t>
            </a:r>
            <a:r>
              <a:rPr lang="en-GB" sz="1200" dirty="0" smtClean="0">
                <a:latin typeface="Arial" pitchFamily="34" charset="0"/>
              </a:rPr>
              <a:t>here are five products that make up the Identity Engines portfolio, all of which are software based.  The Identity Engines Ignition Server is the centralized policy engine that performs authentication and authorization for clients attempting network access. This product is the core component within the solution.  It is important to note that this core application is a required component and must be deployed in order to run the solution.  This is in contrast to the other products which are considered additional applications, they provide enhanced but optional functionality.  The optional components include:</a:t>
            </a:r>
          </a:p>
          <a:p>
            <a:pPr marL="0" indent="0">
              <a:buNone/>
            </a:pPr>
            <a:r>
              <a:rPr lang="en-GB" sz="1200" dirty="0" smtClean="0">
                <a:latin typeface="Arial" pitchFamily="34" charset="0"/>
              </a:rPr>
              <a:t>The Ignition Guest Manager, which allows non-technical personnel such as front desk staff, employees or even the guest themselves to create temporary guest accounts for visitors.</a:t>
            </a:r>
          </a:p>
          <a:p>
            <a:pPr marL="0" indent="0">
              <a:buNone/>
            </a:pPr>
            <a:r>
              <a:rPr lang="en-GB" sz="1200" dirty="0" smtClean="0">
                <a:latin typeface="Arial" pitchFamily="34" charset="0"/>
              </a:rPr>
              <a:t>The Ignition Access Portal functions as a captive portal with the ability to authenticate and provide access to users that do not have 802.1x functionality, or if it is not configured on their devices.  In addition, the Access Portal provides device profiling to fingerprint user handheld devices in order to be able to apply access policies that take the device characteristics into consideration when granting network access.</a:t>
            </a:r>
            <a:r>
              <a:rPr lang="en-GB" sz="1200" baseline="0" dirty="0" smtClean="0">
                <a:latin typeface="Arial" pitchFamily="34" charset="0"/>
              </a:rPr>
              <a:t>  </a:t>
            </a:r>
            <a:r>
              <a:rPr lang="en-US" sz="1200" dirty="0" smtClean="0">
                <a:latin typeface="Arial" pitchFamily="34" charset="0"/>
              </a:rPr>
              <a:t>The Access Portal is provided with a CASE Client that may or may not be deployed in conjunction with the Access Portal. The CASE Client is a dissolvable client designed for fast deployment of 802.1x and MS-NAP on Windows machines.</a:t>
            </a:r>
            <a:endParaRPr lang="en-GB" sz="1200" dirty="0" smtClean="0">
              <a:latin typeface="Arial" pitchFamily="34" charset="0"/>
            </a:endParaRPr>
          </a:p>
          <a:p>
            <a:pPr marL="0" indent="0">
              <a:buNone/>
            </a:pPr>
            <a:r>
              <a:rPr lang="en-GB" sz="1200" dirty="0" smtClean="0">
                <a:latin typeface="Arial" pitchFamily="34" charset="0"/>
              </a:rPr>
              <a:t>The Ignition Posture performs device health assessments for managed users to ensure endpoints comply with security policies.  Windows is the platform most targeted by malicious security threats.  Identity Engines leverages the Windows NAP (Network Access Protection) built-in capability for delivering comprehensive posture checking in a clientless fashion.  The Ignition Analytics which delivers at-a-glance reports, highlighting data such as user info, failed authentications, usage summaries etc.</a:t>
            </a:r>
          </a:p>
          <a:p>
            <a:pPr marL="0" indent="0">
              <a:buNone/>
            </a:pPr>
            <a:r>
              <a:rPr lang="en-US" sz="1200" dirty="0" smtClean="0">
                <a:latin typeface="Arial" pitchFamily="34" charset="0"/>
              </a:rPr>
              <a:t>This also showcases many of the business problems solved by the solution.</a:t>
            </a:r>
          </a:p>
          <a:p>
            <a:pPr marL="171450" indent="-171450">
              <a:buFont typeface="Arial" pitchFamily="34" charset="0"/>
              <a:buChar char="•"/>
            </a:pPr>
            <a:r>
              <a:rPr lang="en-GB" sz="1200" dirty="0" smtClean="0">
                <a:latin typeface="Arial" pitchFamily="34" charset="0"/>
              </a:rPr>
              <a:t>Identity Engines help organizations to adhere to regulatory compliance needs.</a:t>
            </a:r>
          </a:p>
          <a:p>
            <a:pPr marL="171450" indent="-171450">
              <a:buFont typeface="Arial" pitchFamily="34" charset="0"/>
              <a:buChar char="•"/>
            </a:pPr>
            <a:r>
              <a:rPr lang="en-GB" sz="1200" dirty="0" smtClean="0">
                <a:latin typeface="Arial" pitchFamily="34" charset="0"/>
              </a:rPr>
              <a:t>It offers secure guest, visitor and contractor access.  It can collapse existing triple A servers into a single deployment to enforce corporate governance policies.  It provides centralized policy management to improve and eliminate policy distribution costs.  It allows organizations to compartmentalize the network to improve resource utilization and reduce attack surfaces.</a:t>
            </a:r>
          </a:p>
          <a:p>
            <a:pPr marL="171450" indent="-171450">
              <a:buFont typeface="Arial" pitchFamily="34" charset="0"/>
              <a:buChar char="•"/>
            </a:pPr>
            <a:r>
              <a:rPr lang="en-GB" sz="1200" dirty="0" smtClean="0">
                <a:latin typeface="Arial" pitchFamily="34" charset="0"/>
              </a:rPr>
              <a:t>Identity Engines allows organizations to implement a standards-based Network Access Control (NAC) solution</a:t>
            </a:r>
            <a:r>
              <a:rPr lang="en-GB" sz="1200" baseline="0" dirty="0" smtClean="0">
                <a:latin typeface="Arial" pitchFamily="34" charset="0"/>
              </a:rPr>
              <a:t> and </a:t>
            </a:r>
            <a:r>
              <a:rPr lang="en-GB" sz="1200" dirty="0" smtClean="0">
                <a:latin typeface="Arial" pitchFamily="34" charset="0"/>
              </a:rPr>
              <a:t>can reduce cost of change.</a:t>
            </a:r>
          </a:p>
          <a:p>
            <a:pPr marL="0" indent="0">
              <a:buNone/>
            </a:pPr>
            <a:endParaRPr lang="en-GB" sz="1200" dirty="0" smtClean="0">
              <a:latin typeface="Arial" pitchFamily="34" charset="0"/>
            </a:endParaRPr>
          </a:p>
        </p:txBody>
      </p:sp>
      <p:sp>
        <p:nvSpPr>
          <p:cNvPr id="4" name="Slide Number Placeholder 3"/>
          <p:cNvSpPr>
            <a:spLocks noGrp="1"/>
          </p:cNvSpPr>
          <p:nvPr>
            <p:ph type="sldNum" sz="quarter" idx="10"/>
          </p:nvPr>
        </p:nvSpPr>
        <p:spPr/>
        <p:txBody>
          <a:bodyPr/>
          <a:lstStyle/>
          <a:p>
            <a:fld id="{F3AB2B98-F43B-4661-BFB7-4FB0CAE755D8}" type="slidenum">
              <a:rPr lang="en-US" smtClean="0"/>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Rather than focus on separate networking and collaboration components, Avaya is focusing on technology solution sets.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For instance, to build the dynamic data center, Avaya starts with carrier grade, field-proven hardware, then employs intelligent technologies that allow a simplified two-tier architecture, point and click virtual networks, and a fully converged collaboration pod.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Now, at access point of the network, the intelligent edge starts with plug-n-play VoIP, in-service maintenance capabilities, high performing wired and wireless access engines, and quality integration between voice and data elements.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At remote locations, the unified branch delivers all-in-one voice and data appliances, unified voice and data quick installation scripts and a flexible range of deployment options.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Now, a secure mobile collaboration solution offers role-based access identity, in-network communication between consumer devices, and simplified VPN for VoIP.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And then to top it off, Avaya uniquely delivers the deployment of an Ethernet fabric across the entire enterprise offering: Improved time to service, the ability to manage performance, and the reduction of configuration errors.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 introduce these solution sets more fully, let’s ground ourselves on where we are at as a market. [click]</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70000"/>
              </a:lnSpc>
              <a:buNone/>
            </a:pPr>
            <a:r>
              <a:rPr lang="en-GB" dirty="0" smtClean="0">
                <a:latin typeface="Arial" pitchFamily="34" charset="0"/>
              </a:rPr>
              <a:t>The Identity Engines Ignition Guest Manager is a </a:t>
            </a:r>
            <a:r>
              <a:rPr lang="en-US" dirty="0" smtClean="0">
                <a:latin typeface="Arial" pitchFamily="34" charset="0"/>
              </a:rPr>
              <a:t>Web application that front desk staff use to create and manage temporary network accounts for visitors.  In today’s environment, the network is no longer only for employees, so organizations must be able to provide secure access for guests, consultants and contractors.  Identity Engines allows creation of secure guest accounts that automatically expire after a chosen time period, while only allowing access to what they need.</a:t>
            </a:r>
          </a:p>
          <a:p>
            <a:pPr marL="0" indent="0" eaLnBrk="1" hangingPunct="1">
              <a:lnSpc>
                <a:spcPct val="70000"/>
              </a:lnSpc>
              <a:buNone/>
            </a:pPr>
            <a:r>
              <a:rPr lang="en-US" dirty="0" smtClean="0">
                <a:latin typeface="Arial" pitchFamily="34" charset="0"/>
              </a:rPr>
              <a:t>The front desk employee can create guest accounts within 30 seconds; these accounts can be used over wireless, wired and VPN access.  The Guest Manager is designed to be used by front desk personnel, employees or guests themselves.</a:t>
            </a:r>
          </a:p>
          <a:p>
            <a:pPr marL="0" indent="0" eaLnBrk="1" hangingPunct="1">
              <a:lnSpc>
                <a:spcPct val="70000"/>
              </a:lnSpc>
              <a:buNone/>
            </a:pPr>
            <a:r>
              <a:rPr lang="en-US" dirty="0" smtClean="0">
                <a:latin typeface="Arial" pitchFamily="34" charset="0"/>
              </a:rPr>
              <a:t>Users and administrators are also tracked so that the organization can view who created the accounts, how long the accounts will be valid for and what users access during their sessions.</a:t>
            </a:r>
          </a:p>
          <a:p>
            <a:pPr marL="0" indent="0" eaLnBrk="1" hangingPunct="1">
              <a:lnSpc>
                <a:spcPct val="70000"/>
              </a:lnSpc>
              <a:buNone/>
            </a:pPr>
            <a:r>
              <a:rPr lang="en-US" dirty="0" smtClean="0">
                <a:latin typeface="Arial" pitchFamily="34" charset="0"/>
              </a:rPr>
              <a:t>As accounts can be created within seconds, it frees up IT staff time so network administrators can concentrate their efforts on critical tasks.</a:t>
            </a:r>
            <a:endParaRPr lang="en-GB" dirty="0" smtClean="0">
              <a:latin typeface="Arial" pitchFamily="34" charset="0"/>
            </a:endParaRPr>
          </a:p>
          <a:p>
            <a:pPr marL="0" indent="0" eaLnBrk="1" hangingPunct="1">
              <a:lnSpc>
                <a:spcPct val="70000"/>
              </a:lnSpc>
              <a:buNone/>
            </a:pPr>
            <a:endParaRPr lang="en-GB" i="1" dirty="0" smtClean="0">
              <a:latin typeface="Arial" pitchFamily="34" charset="0"/>
            </a:endParaRPr>
          </a:p>
          <a:p>
            <a:pPr marL="0" indent="0" eaLnBrk="1" hangingPunct="1">
              <a:lnSpc>
                <a:spcPct val="70000"/>
              </a:lnSpc>
              <a:buNone/>
            </a:pP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fld id="{F3AB2B98-F43B-4661-BFB7-4FB0CAE755D8}" type="slidenum">
              <a:rPr lang="en-US" smtClean="0"/>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lnSpc>
                <a:spcPct val="70000"/>
              </a:lnSpc>
              <a:buNone/>
            </a:pPr>
            <a:r>
              <a:rPr lang="en-US" dirty="0" smtClean="0">
                <a:latin typeface="Arial" pitchFamily="34" charset="0"/>
              </a:rPr>
              <a:t>The Identity Engines Ignition Analytics is a powerful reporting application that presents the Ignition Server authorization and authentication information in a variety of summary and detailed reports.  Ignition Analytics adds reporting to the Ignition Server by enabling automated data retrieval and report generation.  As such, it provides increased visibility into network activity and helps to facilitate compliance with corporate regulations. </a:t>
            </a:r>
          </a:p>
          <a:p>
            <a:pPr marL="0" indent="0" eaLnBrk="1" hangingPunct="1">
              <a:lnSpc>
                <a:spcPct val="70000"/>
              </a:lnSpc>
              <a:buNone/>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F3AB2B98-F43B-4661-BFB7-4FB0CAE755D8}" type="slidenum">
              <a:rPr lang="en-US" smtClean="0"/>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latin typeface="Arial" pitchFamily="34" charset="0"/>
              </a:rPr>
              <a:t>The Identity Engines Ignition Access Portal </a:t>
            </a:r>
            <a:r>
              <a:rPr lang="en-GB" dirty="0" smtClean="0">
                <a:latin typeface="Arial" pitchFamily="34" charset="0"/>
              </a:rPr>
              <a:t>acts as a captive portal and provides the ability to authenticate and provide access to users that </a:t>
            </a:r>
            <a:r>
              <a:rPr lang="en-GB" b="1" u="sng" dirty="0" smtClean="0">
                <a:latin typeface="Arial" pitchFamily="34" charset="0"/>
              </a:rPr>
              <a:t>do not </a:t>
            </a:r>
            <a:r>
              <a:rPr lang="en-GB" dirty="0" smtClean="0">
                <a:latin typeface="Arial" pitchFamily="34" charset="0"/>
              </a:rPr>
              <a:t>have 802.1x capability, or if it is not configured on their devices.  In addition, the Access Portal provides device profiling to fingerprint user handheld devices in order to be able to apply access policies that take the device characteristics into consideration when granting network access.</a:t>
            </a:r>
          </a:p>
          <a:p>
            <a:pPr marL="0" indent="0">
              <a:buNone/>
            </a:pPr>
            <a:r>
              <a:rPr lang="en-GB" dirty="0" smtClean="0">
                <a:latin typeface="Arial" pitchFamily="34" charset="0"/>
              </a:rPr>
              <a:t>The Access Portal is used for authentication of wired and wireless users and can act as a hosting place for the CASE Client.</a:t>
            </a:r>
          </a:p>
          <a:p>
            <a:pPr marL="0" indent="0">
              <a:buNone/>
            </a:pPr>
            <a:r>
              <a:rPr lang="en-GB" dirty="0" smtClean="0">
                <a:latin typeface="Arial" pitchFamily="34" charset="0"/>
              </a:rPr>
              <a:t>The Access Portal also performs device profiling of wired and wireless user devices.  It fingerprints user devices and auto-registers them as devices and then auto-associates it with the user profile in the Ignition Server.</a:t>
            </a:r>
          </a:p>
          <a:p>
            <a:pPr marL="0" indent="0">
              <a:buNone/>
            </a:pPr>
            <a:r>
              <a:rPr lang="en-GB" dirty="0" smtClean="0">
                <a:latin typeface="Arial" pitchFamily="34" charset="0"/>
              </a:rPr>
              <a:t>The CASE Client provides client access to the secure enterprise.  It is a transient client to automate configuration of managed and unmanaged guest endpoint devices to participate in Network Access Control of CASE auto-configuration of 802.1x and MS-NAP on Windows devices.</a:t>
            </a:r>
          </a:p>
          <a:p>
            <a:pPr marL="0" indent="0" eaLnBrk="1" hangingPunct="1">
              <a:buNone/>
            </a:pPr>
            <a:endParaRPr lang="en-GB" dirty="0" smtClean="0">
              <a:latin typeface="Arial" pitchFamily="34" charset="0"/>
            </a:endParaRPr>
          </a:p>
          <a:p>
            <a:pPr marL="0" indent="0" eaLnBrk="1" hangingPunct="1">
              <a:buNone/>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59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60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97301" eaLnBrk="0" hangingPunct="0">
              <a:defRPr/>
            </a:pPr>
            <a:r>
              <a:rPr lang="en-US" sz="1200" dirty="0" smtClean="0"/>
              <a:t>Customer buying behavior shows 25% of CC agents will be deployed as Remote Agents. Sales teams estimate 40% of the remote agent deployments are looking for virtualized desktops environments for: </a:t>
            </a:r>
            <a:r>
              <a:rPr lang="en-US" sz="1200" b="1" i="1" dirty="0" err="1" smtClean="0"/>
              <a:t>OneX</a:t>
            </a:r>
            <a:r>
              <a:rPr lang="en-US" sz="1200" b="1" i="1" dirty="0" smtClean="0"/>
              <a:t> Communicator</a:t>
            </a:r>
            <a:r>
              <a:rPr lang="en-US" sz="1200" dirty="0" smtClean="0"/>
              <a:t>, </a:t>
            </a:r>
            <a:r>
              <a:rPr lang="en-US" sz="1200" b="1" i="1" dirty="0" err="1" smtClean="0"/>
              <a:t>CCExpress</a:t>
            </a:r>
            <a:r>
              <a:rPr lang="en-US" sz="1200" dirty="0" smtClean="0"/>
              <a:t>, and </a:t>
            </a:r>
            <a:r>
              <a:rPr lang="en-US" sz="1200" b="1" i="1" dirty="0" err="1" smtClean="0"/>
              <a:t>CCRemote</a:t>
            </a:r>
            <a:r>
              <a:rPr lang="en-US" sz="1200" b="1" i="1" dirty="0" smtClean="0"/>
              <a:t> Agent</a:t>
            </a:r>
            <a:r>
              <a:rPr lang="en-US" sz="1200" dirty="0" smtClean="0"/>
              <a:t>.</a:t>
            </a:r>
          </a:p>
          <a:p>
            <a:pPr marL="0" lvl="1" defTabSz="897301" eaLnBrk="0" hangingPunct="0">
              <a:defRPr/>
            </a:pPr>
            <a:endParaRPr lang="en-US" sz="1200" b="1" dirty="0" smtClean="0"/>
          </a:p>
          <a:p>
            <a:pPr marL="0" lvl="1" defTabSz="897301" eaLnBrk="0" hangingPunct="0">
              <a:defRPr/>
            </a:pPr>
            <a:r>
              <a:rPr lang="en-US" sz="1200" dirty="0" smtClean="0"/>
              <a:t>SPO virtually separates users PC from corporate network thereby reducing risk to corporate network.</a:t>
            </a:r>
          </a:p>
          <a:p>
            <a:pPr marL="0" lvl="1" defTabSz="897301" eaLnBrk="0" hangingPunct="0">
              <a:defRPr/>
            </a:pPr>
            <a:endParaRPr lang="en-US" sz="1200" b="1"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61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latin typeface="Arial" charset="0"/>
              </a:rPr>
              <a:t>The VSP 9000 is Avaya’s next-generation Ethernet switching solution combining high-performance, high-capacity and high-availability with very high-density of Gigabit and 10 Gigabit Ethernet, with a maximum of 240 ports 10 Gigabit or 480 ports Gigabit Ethernet.</a:t>
            </a:r>
          </a:p>
          <a:p>
            <a:pPr>
              <a:buNone/>
            </a:pPr>
            <a:r>
              <a:rPr lang="en-GB" dirty="0" smtClean="0">
                <a:latin typeface="Arial" charset="0"/>
              </a:rPr>
              <a:t>Ideally positioned for the demanding Data </a:t>
            </a:r>
            <a:r>
              <a:rPr lang="en-GB" dirty="0" err="1" smtClean="0">
                <a:latin typeface="Arial" charset="0"/>
              </a:rPr>
              <a:t>Center</a:t>
            </a:r>
            <a:r>
              <a:rPr lang="en-GB" dirty="0" smtClean="0">
                <a:latin typeface="Arial" charset="0"/>
              </a:rPr>
              <a:t> environment, with a special purpose Carrier grade LINUX based operating system and no single point of failure  the VSP 9000 can support 24x365 mission critical operations. </a:t>
            </a:r>
          </a:p>
          <a:p>
            <a:pPr>
              <a:buNone/>
            </a:pPr>
            <a:r>
              <a:rPr lang="en-GB" dirty="0" smtClean="0">
                <a:latin typeface="Arial" charset="0"/>
              </a:rPr>
              <a:t>The VSP 9000 has been architected to scale up to 27 </a:t>
            </a:r>
            <a:r>
              <a:rPr lang="en-GB" dirty="0" err="1" smtClean="0">
                <a:latin typeface="Arial" charset="0"/>
              </a:rPr>
              <a:t>Tbps</a:t>
            </a:r>
            <a:r>
              <a:rPr lang="en-GB" dirty="0" smtClean="0">
                <a:latin typeface="Arial" charset="0"/>
              </a:rPr>
              <a:t>, to support 40 Gigabit and 100 Gigabit Ethernet. The innovative NPU, Network Processing Unit based Route Processor offers extremely efficient packet processing, while allowing for in-life firmware upgrades to support the latest technology development, without hardware upgrades.</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SR 2330 and AG 2330 offer a set of integrated voice interfaces that allow connection to the Public Switched Telephone Network, or PSTN, as well as support of conventional TDM-based telephony devices.</a:t>
            </a:r>
          </a:p>
          <a:p>
            <a:r>
              <a:rPr lang="en-US" dirty="0" smtClean="0"/>
              <a:t>T1/E1 PRI, as well as FXS and FXO interfaces are available for flexible telephony connection with support for up to 100 simultaneous SIP users or devices.</a:t>
            </a:r>
          </a:p>
          <a:p>
            <a:r>
              <a:rPr lang="en-US" dirty="0" smtClean="0"/>
              <a:t>The SR 2330 and AG 2330 Media Gateway and survivability services are interoperable with Avaya Aura® Session Manager and Communication Server 1000. They are also compatible with Microsoft OCS 2007 as well as other third-party SIP call servers for flexible branch gateway deployment.</a:t>
            </a:r>
          </a:p>
          <a:p>
            <a:r>
              <a:rPr lang="en-US" b="1" dirty="0" smtClean="0">
                <a:solidFill>
                  <a:srgbClr val="00B050"/>
                </a:solidFill>
              </a:rPr>
              <a:t>It seems the SR 4134, SR 2330 and AG 2330 have a lot in common. Could we do a quick summary to see when we should position which one? </a:t>
            </a:r>
            <a:endParaRPr lang="en-US" b="1" dirty="0">
              <a:solidFill>
                <a:srgbClr val="00B050"/>
              </a:solidFill>
            </a:endParaRPr>
          </a:p>
        </p:txBody>
      </p:sp>
      <p:sp>
        <p:nvSpPr>
          <p:cNvPr id="4" name="Slide Number Placeholder 3"/>
          <p:cNvSpPr>
            <a:spLocks noGrp="1"/>
          </p:cNvSpPr>
          <p:nvPr>
            <p:ph type="sldNum" sz="quarter" idx="10"/>
          </p:nvPr>
        </p:nvSpPr>
        <p:spPr/>
        <p:txBody>
          <a:bodyPr/>
          <a:lstStyle/>
          <a:p>
            <a:fld id="{F3AB2B98-F43B-4661-BFB7-4FB0CAE755D8}" type="slidenum">
              <a:rPr lang="en-US" smtClean="0"/>
              <a:pPr/>
              <a:t>66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we will look at a typical server access solution. We have a number of servers, each providing a series of virtual server environments. These switches are organized in two horizontal stacks, which are interconnected through an IST, so they form a switch cluster. Each of the physical servers is dual homed through an SMLT into two Top of Rack (</a:t>
            </a:r>
            <a:r>
              <a:rPr lang="en-GB" dirty="0" err="1" smtClean="0"/>
              <a:t>ToR</a:t>
            </a:r>
            <a:r>
              <a:rPr lang="en-GB" dirty="0" smtClean="0"/>
              <a:t>) switches, offering sub second fail-over supporting redundancy. </a:t>
            </a:r>
          </a:p>
          <a:p>
            <a:r>
              <a:rPr lang="en-GB" dirty="0" smtClean="0"/>
              <a:t>The servers are also connected to  a horizontal stack that provides connectivity to the Storage Area Network, with for instance an </a:t>
            </a:r>
            <a:r>
              <a:rPr lang="en-GB" dirty="0" err="1" smtClean="0"/>
              <a:t>iSCSI</a:t>
            </a:r>
            <a:r>
              <a:rPr lang="en-GB" dirty="0" smtClean="0"/>
              <a:t> array.</a:t>
            </a:r>
          </a:p>
          <a:p>
            <a:r>
              <a:rPr lang="en-GB" dirty="0" smtClean="0"/>
              <a:t>Here is the logical view of this solution. </a:t>
            </a:r>
          </a:p>
          <a:p>
            <a:r>
              <a:rPr lang="en-GB" dirty="0" smtClean="0"/>
              <a:t>For this type of solution we are partnering with companies like VMware, to integrate Virtual Server management in our virtual network management tools, with </a:t>
            </a:r>
            <a:r>
              <a:rPr lang="en-GB" dirty="0" err="1" smtClean="0"/>
              <a:t>Coraid</a:t>
            </a:r>
            <a:r>
              <a:rPr lang="en-GB" dirty="0" smtClean="0"/>
              <a:t> for converged Ethernet storage and with Dell </a:t>
            </a:r>
            <a:r>
              <a:rPr lang="en-GB" dirty="0" err="1" smtClean="0"/>
              <a:t>Equallogic</a:t>
            </a:r>
            <a:r>
              <a:rPr lang="en-GB" dirty="0" smtClean="0"/>
              <a:t> for </a:t>
            </a:r>
            <a:r>
              <a:rPr lang="en-GB" dirty="0" err="1" smtClean="0"/>
              <a:t>iSCSI</a:t>
            </a:r>
            <a:r>
              <a:rPr lang="en-GB" dirty="0" smtClean="0"/>
              <a:t> storage.</a:t>
            </a:r>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69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the mid-sized solution we can build a core solution based on a ERS 4000 or ERS 5000 series stack of LAN switches. To add a level of resiliency we can create a switch cluster, which allows us to create SMLT connections to the Top of Rack switches, to have sub second fail-over resiliency.</a:t>
            </a:r>
          </a:p>
          <a:p>
            <a:r>
              <a:rPr lang="en-GB" dirty="0" smtClean="0"/>
              <a:t>If we start off with higher port densities we can consider a collapsed core using a chassis based solution such as an ERS 8800. Of course  in this type of solution we can also create a higher resiliency solution by creating a switch cluster and add another level of resiliency by creating a switch cluster in the Top of Rack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70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large Data </a:t>
            </a:r>
            <a:r>
              <a:rPr lang="en-GB" dirty="0" err="1" smtClean="0"/>
              <a:t>Center</a:t>
            </a:r>
            <a:r>
              <a:rPr lang="en-GB" dirty="0" smtClean="0"/>
              <a:t> solutions we can also implement VSP 9000 in the core. In the server access we have another option: the VSP 7000, supporting Gigabit and 10 Gigabit through SFP+. It includes an MDA, a Media Dependent Adaptor. This MDA allows us to add specific interfaces to address specific customer requirements. </a:t>
            </a:r>
          </a:p>
          <a:p>
            <a:endParaRPr lang="en-GB" dirty="0" smtClean="0"/>
          </a:p>
          <a:p>
            <a:r>
              <a:rPr lang="en-GB" dirty="0" smtClean="0"/>
              <a:t>The VSP 7000 can operate as a stand-alone </a:t>
            </a:r>
            <a:r>
              <a:rPr lang="en-GB" dirty="0" err="1" smtClean="0"/>
              <a:t>ToR</a:t>
            </a:r>
            <a:r>
              <a:rPr lang="en-GB" dirty="0" smtClean="0"/>
              <a:t> switch, and with release 10.2 the fabric connect stack capability is enabled.  SMLT support is also planned.  </a:t>
            </a:r>
          </a:p>
          <a:p>
            <a:endParaRPr lang="en-GB" dirty="0" smtClean="0"/>
          </a:p>
          <a:p>
            <a:r>
              <a:rPr lang="en-GB" dirty="0" smtClean="0"/>
              <a:t>The Virtualization Provisioning Service or VPS is the tool we use to configure the VSP based solution, to create a set-up that allows for automatic moves, add and changes to VMware based virtual servers. The Virtualization Provisioning Service  is a plug-in to</a:t>
            </a:r>
            <a:r>
              <a:rPr lang="en-GB" baseline="0" dirty="0" smtClean="0"/>
              <a:t> </a:t>
            </a:r>
            <a:r>
              <a:rPr lang="en-GB" dirty="0" smtClean="0"/>
              <a:t>COM, Communication and Orchestration Manager.</a:t>
            </a:r>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71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Re</a:t>
            </a:r>
            <a:r>
              <a:rPr lang="en-US" sz="1200" kern="1200" dirty="0" smtClean="0">
                <a:solidFill>
                  <a:schemeClr val="tx1"/>
                </a:solidFill>
                <a:latin typeface="+mn-lt"/>
                <a:ea typeface="+mn-ea"/>
                <a:cs typeface="+mn-cs"/>
              </a:rPr>
              <a:t>quires no changes to the VMware environment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VPS licensing is done 'per-Ethernet switch', keeping costs low.</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VPS requires a base license supporting up to 20 nodes, and upgrade licenses can be purchased to support up to 220 nodes.</a:t>
            </a:r>
            <a:endParaRPr lang="en-US" b="0"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77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Dashboard pane, framed in red, shows the Monitor. Each line in the Monitor pane relates to an event that has occurred in one of the Data Centers.</a:t>
            </a:r>
          </a:p>
          <a:p>
            <a:r>
              <a:rPr lang="en-US" dirty="0" smtClean="0"/>
              <a:t>Examples include: </a:t>
            </a:r>
            <a:r>
              <a:rPr lang="en-US" dirty="0" err="1" smtClean="0"/>
              <a:t>VMcreate</a:t>
            </a:r>
            <a:r>
              <a:rPr lang="en-US" dirty="0" smtClean="0"/>
              <a:t>, </a:t>
            </a:r>
            <a:r>
              <a:rPr lang="en-US" dirty="0" err="1" smtClean="0"/>
              <a:t>VMmigrate</a:t>
            </a:r>
            <a:r>
              <a:rPr lang="en-US" dirty="0" smtClean="0"/>
              <a:t>, </a:t>
            </a:r>
            <a:r>
              <a:rPr lang="en-US" dirty="0" err="1" smtClean="0"/>
              <a:t>VMdelete</a:t>
            </a:r>
            <a:r>
              <a:rPr lang="en-US" dirty="0" smtClean="0"/>
              <a:t> or reconfiguration notifications. Each monitor event shows details about how this event was handled.</a:t>
            </a:r>
          </a:p>
          <a:p>
            <a:endParaRPr lang="en-US" dirty="0" smtClean="0"/>
          </a:p>
          <a:p>
            <a:r>
              <a:rPr lang="en-US" b="0" dirty="0" smtClean="0">
                <a:solidFill>
                  <a:srgbClr val="00B050"/>
                </a:solidFill>
              </a:rPr>
              <a:t>If an event triggered a Rule, or if a new Network Profile has been applied, it is shown in this pane.  In addition, </a:t>
            </a:r>
            <a:r>
              <a:rPr lang="en-US" b="0" dirty="0" smtClean="0"/>
              <a:t>when configuration changes are pushed down to the devices, this will show as an event. </a:t>
            </a: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79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smtClean="0"/>
              <a:t>The access point control protocol is used by the wireless LAN Control Processor to manage and control the access point.</a:t>
            </a:r>
          </a:p>
          <a:p>
            <a:pPr marL="0" indent="0">
              <a:buNone/>
            </a:pPr>
            <a:endParaRPr lang="en-GB" dirty="0" smtClean="0"/>
          </a:p>
          <a:p>
            <a:pPr marL="0" indent="0">
              <a:buNone/>
            </a:pPr>
            <a:r>
              <a:rPr lang="en-GB" dirty="0" smtClean="0"/>
              <a:t>The controller clustering protocol is used between wireless LAN controllers in a domain</a:t>
            </a:r>
            <a:r>
              <a:rPr lang="en-GB" baseline="0" dirty="0" smtClean="0"/>
              <a:t> delivering a s</a:t>
            </a:r>
            <a:r>
              <a:rPr lang="en-GB" dirty="0" smtClean="0"/>
              <a:t>ingle point of management, control and monitoring.</a:t>
            </a:r>
          </a:p>
          <a:p>
            <a:pPr marL="0" indent="0">
              <a:buNone/>
            </a:pPr>
            <a:endParaRPr lang="en-GB" dirty="0" smtClean="0"/>
          </a:p>
          <a:p>
            <a:pPr marL="0" indent="0">
              <a:buNone/>
            </a:pPr>
            <a:r>
              <a:rPr lang="en-GB" dirty="0" smtClean="0"/>
              <a:t>The mobility control protocol is an Avaya designed protocol used to control a mobility switch.</a:t>
            </a:r>
          </a:p>
          <a:p>
            <a:pPr marL="0" indent="0">
              <a:buNone/>
            </a:pPr>
            <a:endParaRPr lang="en-GB" dirty="0" smtClean="0"/>
          </a:p>
          <a:p>
            <a:pPr marL="0" indent="0">
              <a:buNone/>
            </a:pPr>
            <a:r>
              <a:rPr lang="en-GB" dirty="0" smtClean="0"/>
              <a:t>The tunnel protocol,</a:t>
            </a:r>
            <a:r>
              <a:rPr lang="en-GB" baseline="0" dirty="0" smtClean="0"/>
              <a:t> another Avaya designed protocol, is </a:t>
            </a:r>
            <a:r>
              <a:rPr lang="en-GB" dirty="0" smtClean="0"/>
              <a:t>used to establish and maintain data plane tunnels.</a:t>
            </a:r>
            <a:r>
              <a:rPr lang="en-GB" baseline="0" dirty="0" smtClean="0"/>
              <a:t>  T</a:t>
            </a:r>
            <a:r>
              <a:rPr lang="en-GB" dirty="0" smtClean="0"/>
              <a:t>hese are the tunnels used to transport the data</a:t>
            </a:r>
            <a:r>
              <a:rPr lang="en-GB" baseline="0" dirty="0" smtClean="0"/>
              <a:t> from </a:t>
            </a:r>
            <a:r>
              <a:rPr lang="en-GB" dirty="0" smtClean="0"/>
              <a:t>a user or</a:t>
            </a:r>
            <a:r>
              <a:rPr lang="en-GB" baseline="0" dirty="0" smtClean="0"/>
              <a:t> a device to the destination switch for the corresponding user or device VLAN connectivity.</a:t>
            </a:r>
            <a:endParaRPr lang="en-GB" dirty="0" smtClean="0"/>
          </a:p>
          <a:p>
            <a:pPr marL="0" indent="0">
              <a:buNone/>
            </a:pPr>
            <a:r>
              <a:rPr lang="en-GB" dirty="0" smtClean="0"/>
              <a:t>Both access tunnels and mobility tunnels use the same protocol.</a:t>
            </a:r>
          </a:p>
          <a:p>
            <a:pPr marL="0" indent="0">
              <a:buNone/>
            </a:pPr>
            <a:endParaRPr lang="en-GB" dirty="0" smtClean="0"/>
          </a:p>
          <a:p>
            <a:pPr marL="0" indent="0">
              <a:buNone/>
            </a:pPr>
            <a:r>
              <a:rPr lang="en-GB" dirty="0" smtClean="0"/>
              <a:t>The mobility VLAN management protocol, also Avaya designed, is a peer-2-peer protocol used between mobility agents and access points.</a:t>
            </a:r>
          </a:p>
          <a:p>
            <a:pPr marL="0" indent="0">
              <a:buNone/>
            </a:pPr>
            <a:r>
              <a:rPr lang="en-GB" dirty="0" smtClean="0"/>
              <a:t>VLAN membership management is a function that</a:t>
            </a:r>
            <a:r>
              <a:rPr lang="en-GB" baseline="0" dirty="0" smtClean="0"/>
              <a:t> is used</a:t>
            </a:r>
            <a:r>
              <a:rPr lang="en-GB" dirty="0" smtClean="0"/>
              <a:t> to manage tunnel memberships on mobility VLAN's.  VLAN server election is used between switches on mobility tunnels.</a:t>
            </a:r>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83</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98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Avaya ERS 8800 delivers high density Gigabit and 10 Gigabit connectivity, combined with simplified network virtualization using Shortest Path Bridging (SPB) and industry unique resilient switch clustering through SMLT and R-SMLT, each recognized and proven technology.</a:t>
            </a:r>
          </a:p>
          <a:p>
            <a:pPr>
              <a:buNone/>
            </a:pPr>
            <a:r>
              <a:rPr lang="en-GB" dirty="0" smtClean="0"/>
              <a:t>The SPB Virtual Service Fabric is a software only upgrade for installed base customer, providing superior investment protection and a smooth evolution to simplified virtualization of services on the enterprise network.</a:t>
            </a:r>
          </a:p>
          <a:p>
            <a:pPr>
              <a:buNone/>
            </a:pPr>
            <a:r>
              <a:rPr lang="en-GB" dirty="0" smtClean="0"/>
              <a:t>Further technology evolution can easily and cost-effectively be supported due to the NPU-based Route Switch Processor technology, we also saw with the VSP 9000.</a:t>
            </a:r>
          </a:p>
          <a:p>
            <a:pPr>
              <a:buNone/>
            </a:pPr>
            <a:r>
              <a:rPr lang="en-GB" dirty="0" smtClean="0"/>
              <a:t>Available in three chassis sizes, with eight, four or two interface card slots the 8800 can support a wide range of deployment models.</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4500 series includes two models providing 802.3at PoE+ to 24 or 48 ports, combined with two combo ports.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finally we offer four ERS 4800 switches with 24 or 48 10/100/1000 ports with or without PoE+ and combined with two shared SFP and two SFP+ ports.</a:t>
            </a:r>
          </a:p>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dirty="0" smtClean="0"/>
              <a:t>The portfolio today comprises two wireless LAN controllers, a 64 license controller that can scale to support 256 access points and a 16 license controller for smaller enterprise deployments and one 802.11n dual radio access point.  The Wireless LAN Management Software provides a graphical user interface application suite that is used to plan, configure, deploy and monitor the wireless LAN and users.  The management software is also integrated into Avaya Unified Communications Management which provides unified management across wired and wireless networks.</a:t>
            </a:r>
          </a:p>
          <a:p>
            <a:pPr marL="0" indent="0">
              <a:buNone/>
            </a:pPr>
            <a:r>
              <a:rPr lang="en-US" dirty="0" smtClean="0"/>
              <a:t>The portfolio supports a broad range of wireless services including voice, unified communications and video.  We have real time location services, enabling customers to track any Wi-Fi enabled device within the coverage area of the wireless LAN network. </a:t>
            </a:r>
          </a:p>
          <a:p>
            <a:pPr marL="0" indent="0">
              <a:buNone/>
            </a:pPr>
            <a:r>
              <a:rPr lang="en-US" dirty="0" smtClean="0"/>
              <a:t>We have a partnership with </a:t>
            </a:r>
            <a:r>
              <a:rPr lang="en-US" dirty="0" err="1" smtClean="0"/>
              <a:t>AirTight</a:t>
            </a:r>
            <a:r>
              <a:rPr lang="en-US" dirty="0" smtClean="0"/>
              <a:t> Networks for customers requiring advanced wireless intrusion detection and intrusion prevention capabilities, specifically for customers such as government agencies or the Department of Defense. </a:t>
            </a:r>
          </a:p>
          <a:p>
            <a:pPr marL="0" indent="0">
              <a:buNone/>
            </a:pPr>
            <a:r>
              <a:rPr lang="en-US" dirty="0" smtClean="0"/>
              <a:t>We have a comprehensive guest management offering, with Avaya’s Identity Engine Guest Manager solution.  Front desk personnel can create unique user ID’s and passwords for each visitor accessing the wireless network, providing secure, convenient network connectivity for guests and temporary users. </a:t>
            </a:r>
          </a:p>
          <a:p>
            <a:pPr marL="0" indent="0">
              <a:buNone/>
            </a:pPr>
            <a:r>
              <a:rPr lang="en-US" dirty="0" smtClean="0"/>
              <a:t>Wireless LAN 8100 release 1.0 was introduced in August 2010 and included complete 802.11n solutions comprising controllers, access points and management software.   It provided a wireless LAN solution optimized for voice and video.</a:t>
            </a:r>
          </a:p>
          <a:p>
            <a:pPr marL="0" indent="0">
              <a:buNone/>
            </a:pPr>
            <a:r>
              <a:rPr lang="en-US" dirty="0" smtClean="0"/>
              <a:t>Release 1.1 in June 2011 introduced new hardware, a plenum rated access point and external antennas and included many software enhancements.</a:t>
            </a:r>
          </a:p>
          <a:p>
            <a:pPr marL="0" indent="0">
              <a:buNone/>
            </a:pPr>
            <a:r>
              <a:rPr lang="en-US" dirty="0" smtClean="0"/>
              <a:t>Release 1.2 was introduced in April 2012 and introduced an outdoor 802.11n access point, the Wireless LAN Access Point 8120-O that allows customers to extend wireless coverage outdoors.</a:t>
            </a:r>
          </a:p>
          <a:p>
            <a:pPr marL="0" indent="0">
              <a:buNone/>
            </a:pPr>
            <a:endParaRPr lang="en-US" dirty="0"/>
          </a:p>
        </p:txBody>
      </p:sp>
      <p:sp>
        <p:nvSpPr>
          <p:cNvPr id="4" name="Slide Number Placeholder 3"/>
          <p:cNvSpPr>
            <a:spLocks noGrp="1"/>
          </p:cNvSpPr>
          <p:nvPr>
            <p:ph type="sldNum" sz="quarter" idx="10"/>
          </p:nvPr>
        </p:nvSpPr>
        <p:spPr/>
        <p:txBody>
          <a:bodyPr/>
          <a:lstStyle/>
          <a:p>
            <a:fld id="{F3AB2B98-F43B-4661-BFB7-4FB0CAE755D8}"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400"/>
            </a:lvl1pPr>
          </a:lstStyle>
          <a:p>
            <a:r>
              <a:rPr lang="en-US" dirty="0" smtClean="0"/>
              <a:t>Click to edit Master title style</a:t>
            </a:r>
            <a:endParaRPr lang="en-US" dirty="0"/>
          </a:p>
        </p:txBody>
      </p:sp>
      <p:sp>
        <p:nvSpPr>
          <p:cNvPr id="16" name="Content Placeholder 2"/>
          <p:cNvSpPr>
            <a:spLocks noGrp="1"/>
          </p:cNvSpPr>
          <p:nvPr>
            <p:ph sz="half" idx="1"/>
          </p:nvPr>
        </p:nvSpPr>
        <p:spPr>
          <a:xfrm>
            <a:off x="536030" y="1161288"/>
            <a:ext cx="8077200" cy="4553712"/>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TextBox 7"/>
          <p:cNvSpPr txBox="1"/>
          <p:nvPr userDrawn="1"/>
        </p:nvSpPr>
        <p:spPr>
          <a:xfrm>
            <a:off x="1524000" y="3429000"/>
            <a:ext cx="5257800" cy="830997"/>
          </a:xfrm>
          <a:prstGeom prst="rect">
            <a:avLst/>
          </a:prstGeom>
          <a:noFill/>
        </p:spPr>
        <p:txBody>
          <a:bodyPr wrap="square" rtlCol="0">
            <a:spAutoFit/>
          </a:bodyPr>
          <a:lstStyle/>
          <a:p>
            <a:pPr algn="l"/>
            <a:r>
              <a:rPr lang="en-US" sz="4800" dirty="0" smtClean="0">
                <a:solidFill>
                  <a:schemeClr val="bg1"/>
                </a:solidFill>
                <a:effectLst/>
              </a:rPr>
              <a:t>Thank you!</a:t>
            </a:r>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pic>
        <p:nvPicPr>
          <p:cNvPr id="15" name="Imagen 14"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400"/>
            </a:lvl1pPr>
          </a:lstStyle>
          <a:p>
            <a:r>
              <a:rPr lang="en-US" dirty="0" smtClean="0"/>
              <a:t>Click to edit Master title style</a:t>
            </a:r>
            <a:endParaRPr lang="en-US" dirty="0"/>
          </a:p>
        </p:txBody>
      </p:sp>
      <p:sp>
        <p:nvSpPr>
          <p:cNvPr id="7" name="CuadroTexto 6"/>
          <p:cNvSpPr txBox="1"/>
          <p:nvPr userDrawn="1"/>
        </p:nvSpPr>
        <p:spPr>
          <a:xfrm>
            <a:off x="228600" y="6477000"/>
            <a:ext cx="24384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553200" y="6477000"/>
            <a:ext cx="2438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9" name="Imagen 8"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12" name="Content Placeholder 2"/>
          <p:cNvSpPr>
            <a:spLocks noGrp="1"/>
          </p:cNvSpPr>
          <p:nvPr>
            <p:ph sz="half" idx="1"/>
          </p:nvPr>
        </p:nvSpPr>
        <p:spPr>
          <a:xfrm>
            <a:off x="533400" y="1203958"/>
            <a:ext cx="3886200" cy="4495801"/>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0"/>
          </p:nvPr>
        </p:nvSpPr>
        <p:spPr>
          <a:xfrm>
            <a:off x="4724400" y="1203960"/>
            <a:ext cx="3886200" cy="4495800"/>
          </a:xfrm>
          <a:prstGeom prst="rect">
            <a:avLst/>
          </a:prstGeom>
        </p:spPr>
        <p:txBody>
          <a:bodyPr/>
          <a:lstStyle>
            <a:lvl1pPr marL="342900" indent="-342900">
              <a:buClr>
                <a:srgbClr val="C00000"/>
              </a:buClr>
              <a:buFont typeface="Arial" pitchFamily="34" charset="0"/>
              <a:buChar char="•"/>
              <a:defRPr sz="2800"/>
            </a:lvl1pPr>
            <a:lvl2pPr marL="742950" indent="-285750">
              <a:buClr>
                <a:srgbClr val="C00000"/>
              </a:buClr>
              <a:buFont typeface="Arial" pitchFamily="34" charset="0"/>
              <a:buChar char="•"/>
              <a:defRPr sz="2400"/>
            </a:lvl2pPr>
            <a:lvl3pPr marL="1143000" indent="-228600">
              <a:buClr>
                <a:srgbClr val="C00000"/>
              </a:buClr>
              <a:buFont typeface="Arial" pitchFamily="34" charset="0"/>
              <a:buChar char="•"/>
              <a:defRPr sz="2000"/>
            </a:lvl3pPr>
            <a:lvl4pPr marL="1600200" indent="-228600">
              <a:buClr>
                <a:srgbClr val="C00000"/>
              </a:buClr>
              <a:buFont typeface="Arial" pitchFamily="34" charset="0"/>
              <a:buChar char="•"/>
              <a:defRPr sz="1800"/>
            </a:lvl4pPr>
            <a:lvl5pPr marL="2057400" indent="-228600">
              <a:buClr>
                <a:srgbClr val="C00000"/>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p14="http://schemas.microsoft.com/office/powerpoint/2010/main" xmlns="" val="265649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Imagen 1" descr="bg-content2-reduc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CuadroTexto 9"/>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7" name="Title Placeholder 1"/>
          <p:cNvSpPr>
            <a:spLocks noGrp="1"/>
          </p:cNvSpPr>
          <p:nvPr>
            <p:ph type="title"/>
          </p:nvPr>
        </p:nvSpPr>
        <p:spPr>
          <a:xfrm>
            <a:off x="533400" y="76200"/>
            <a:ext cx="5410200" cy="762000"/>
          </a:xfrm>
          <a:prstGeom prst="rect">
            <a:avLst/>
          </a:prstGeom>
        </p:spPr>
        <p:txBody>
          <a:bodyPr vert="horz" lIns="91440" tIns="45720" rIns="91440" bIns="45720" rtlCol="0" anchor="ctr">
            <a:normAutofit/>
          </a:bodyPr>
          <a:lstStyle>
            <a:lvl1pPr algn="l">
              <a:defRPr sz="2400"/>
            </a:lvl1pPr>
          </a:lstStyle>
          <a:p>
            <a:r>
              <a:rPr lang="en-US" dirty="0" smtClean="0"/>
              <a:t>Click to edit Master title style</a:t>
            </a:r>
            <a:endParaRPr lang="en-US" dirty="0"/>
          </a:p>
        </p:txBody>
      </p:sp>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Imagen 1" descr="bg-content.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CuadroTexto 6"/>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8" name="CuadroTexto 7"/>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6" name="Imagen 5" descr="logo-avaya-red.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400"/>
            <a:ext cx="1066800" cy="424682"/>
          </a:xfrm>
          <a:prstGeom prst="rect">
            <a:avLst/>
          </a:prstGeom>
        </p:spPr>
      </p:pic>
      <p:sp>
        <p:nvSpPr>
          <p:cNvPr id="11"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Intr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005840" y="1600200"/>
            <a:ext cx="6918960" cy="1600200"/>
          </a:xfrm>
          <a:prstGeom prst="rect">
            <a:avLst/>
          </a:prstGeom>
        </p:spPr>
        <p:txBody>
          <a:bodyPr vert="horz" lIns="91440" tIns="45720" rIns="91440" bIns="45720" rtlCol="0" anchor="ctr">
            <a:noAutofit/>
          </a:bodyPr>
          <a:lstStyle>
            <a:lvl1pPr algn="l">
              <a:defRPr sz="4800">
                <a:latin typeface="+mn-lt"/>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08888" y="3505200"/>
            <a:ext cx="6001512" cy="1143000"/>
          </a:xfrm>
          <a:prstGeom prst="rect">
            <a:avLst/>
          </a:prstGeom>
        </p:spPr>
        <p:txBody>
          <a:bodyPr/>
          <a:lstStyle>
            <a:lvl1pPr marL="0" indent="0" algn="l">
              <a:spcBef>
                <a:spcPts val="0"/>
              </a:spcBef>
              <a:buNone/>
              <a:defRPr sz="3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828800"/>
            <a:ext cx="8305800" cy="1219200"/>
          </a:xfrm>
          <a:prstGeom prst="rect">
            <a:avLst/>
          </a:prstGeom>
        </p:spPr>
        <p:txBody>
          <a:bodyPr vert="horz" lIns="91440" tIns="45720" rIns="91440" bIns="45720" rtlCol="0" anchor="ctr">
            <a:noAutofit/>
          </a:bodyPr>
          <a:lstStyle>
            <a:lvl1pPr>
              <a:defRPr sz="4800"/>
            </a:lvl1pPr>
          </a:lstStyle>
          <a:p>
            <a:r>
              <a:rPr lang="en-US" dirty="0" smtClean="0"/>
              <a:t>Click to edit Master title style</a:t>
            </a:r>
            <a:endParaRPr lang="en-US" dirty="0"/>
          </a:p>
        </p:txBody>
      </p:sp>
      <p:sp>
        <p:nvSpPr>
          <p:cNvPr id="5" name="Subtitle 2"/>
          <p:cNvSpPr>
            <a:spLocks noGrp="1"/>
          </p:cNvSpPr>
          <p:nvPr>
            <p:ph type="subTitle" idx="1"/>
          </p:nvPr>
        </p:nvSpPr>
        <p:spPr>
          <a:xfrm>
            <a:off x="1295400" y="3124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extLst>
      <p:ext uri="{BB962C8B-B14F-4D97-AF65-F5344CB8AC3E}">
        <p14:creationId xmlns:p14="http://schemas.microsoft.com/office/powerpoint/2010/main" xmlns="" val="28656591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pic>
        <p:nvPicPr>
          <p:cNvPr id="7" name="Imagen 6" descr="_content-liquid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CuadroTexto 8"/>
          <p:cNvSpPr txBox="1"/>
          <p:nvPr userDrawn="1"/>
        </p:nvSpPr>
        <p:spPr>
          <a:xfrm>
            <a:off x="228600" y="6477000"/>
            <a:ext cx="45720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1" name="CuadroTexto 10"/>
          <p:cNvSpPr txBox="1"/>
          <p:nvPr userDrawn="1"/>
        </p:nvSpPr>
        <p:spPr>
          <a:xfrm>
            <a:off x="6172200" y="6477000"/>
            <a:ext cx="28194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pic>
        <p:nvPicPr>
          <p:cNvPr id="12" name="Imagen 11" descr="logo-avaya-whit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400" y="5867399"/>
            <a:ext cx="1066800" cy="423515"/>
          </a:xfrm>
          <a:prstGeom prst="rect">
            <a:avLst/>
          </a:prstGeom>
        </p:spPr>
      </p:pic>
      <p:sp>
        <p:nvSpPr>
          <p:cNvPr id="8" name="Text Placeholder 8"/>
          <p:cNvSpPr>
            <a:spLocks noGrp="1"/>
          </p:cNvSpPr>
          <p:nvPr>
            <p:ph type="body" sz="quarter" idx="11"/>
          </p:nvPr>
        </p:nvSpPr>
        <p:spPr>
          <a:xfrm>
            <a:off x="685800" y="593834"/>
            <a:ext cx="7772400" cy="4724400"/>
          </a:xfrm>
          <a:prstGeom prst="rect">
            <a:avLst/>
          </a:prstGeo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Blank Slide">
    <p:spTree>
      <p:nvGrpSpPr>
        <p:cNvPr id="1" name=""/>
        <p:cNvGrpSpPr/>
        <p:nvPr/>
      </p:nvGrpSpPr>
      <p:grpSpPr>
        <a:xfrm>
          <a:off x="0" y="0"/>
          <a:ext cx="0" cy="0"/>
          <a:chOff x="0" y="0"/>
          <a:chExt cx="0" cy="0"/>
        </a:xfrm>
      </p:grpSpPr>
      <p:sp>
        <p:nvSpPr>
          <p:cNvPr id="3"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TF Logo Slide">
    <p:spTree>
      <p:nvGrpSpPr>
        <p:cNvPr id="1" name=""/>
        <p:cNvGrpSpPr/>
        <p:nvPr/>
      </p:nvGrpSpPr>
      <p:grpSpPr>
        <a:xfrm>
          <a:off x="0" y="0"/>
          <a:ext cx="0" cy="0"/>
          <a:chOff x="0" y="0"/>
          <a:chExt cx="0" cy="0"/>
        </a:xfrm>
      </p:grpSpPr>
      <p:pic>
        <p:nvPicPr>
          <p:cNvPr id="3" name="Imagen 2" descr="logo-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3600" y="2514600"/>
            <a:ext cx="4876800" cy="1569678"/>
          </a:xfrm>
          <a:prstGeom prst="rect">
            <a:avLst/>
          </a:prstGeom>
        </p:spPr>
      </p:pic>
      <p:sp>
        <p:nvSpPr>
          <p:cNvPr id="6"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descr="bg-cover.jpg"/>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Imagen 4" descr="logo-avaya-white.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81412" y="339629"/>
            <a:ext cx="1218788" cy="483854"/>
          </a:xfrm>
          <a:prstGeom prst="rect">
            <a:avLst/>
          </a:prstGeom>
        </p:spPr>
      </p:pic>
      <p:sp>
        <p:nvSpPr>
          <p:cNvPr id="6" name="CuadroTexto 5"/>
          <p:cNvSpPr txBox="1"/>
          <p:nvPr userDrawn="1"/>
        </p:nvSpPr>
        <p:spPr>
          <a:xfrm>
            <a:off x="228600" y="6477000"/>
            <a:ext cx="2514600" cy="246221"/>
          </a:xfrm>
          <a:prstGeom prst="rect">
            <a:avLst/>
          </a:prstGeom>
          <a:noFill/>
        </p:spPr>
        <p:txBody>
          <a:bodyPr wrap="square" rtlCol="0">
            <a:spAutoFit/>
          </a:bodyPr>
          <a:lstStyle/>
          <a:p>
            <a:r>
              <a:rPr lang="en-US" sz="1000" dirty="0" smtClean="0">
                <a:solidFill>
                  <a:srgbClr val="FFFFFF"/>
                </a:solidFill>
                <a:latin typeface="Gotham-Book"/>
                <a:cs typeface="Gotham-Book"/>
              </a:rPr>
              <a:t>©2013</a:t>
            </a:r>
            <a:r>
              <a:rPr lang="en-US" sz="1000" baseline="0" dirty="0" smtClean="0">
                <a:solidFill>
                  <a:srgbClr val="FFFFFF"/>
                </a:solidFill>
                <a:latin typeface="Gotham-Book"/>
                <a:cs typeface="Gotham-Book"/>
              </a:rPr>
              <a:t> Avaya Inc. All rights reserved</a:t>
            </a:r>
            <a:endParaRPr lang="en-US" sz="1000" dirty="0">
              <a:solidFill>
                <a:srgbClr val="FFFFFF"/>
              </a:solidFill>
              <a:latin typeface="Gotham-Book"/>
              <a:cs typeface="Gotham-Book"/>
            </a:endParaRPr>
          </a:p>
        </p:txBody>
      </p:sp>
      <p:sp>
        <p:nvSpPr>
          <p:cNvPr id="10" name="CuadroTexto 9"/>
          <p:cNvSpPr txBox="1"/>
          <p:nvPr userDrawn="1"/>
        </p:nvSpPr>
        <p:spPr>
          <a:xfrm>
            <a:off x="6705600" y="6477000"/>
            <a:ext cx="2286000" cy="246221"/>
          </a:xfrm>
          <a:prstGeom prst="rect">
            <a:avLst/>
          </a:prstGeom>
          <a:noFill/>
        </p:spPr>
        <p:txBody>
          <a:bodyPr wrap="square" rtlCol="0">
            <a:spAutoFit/>
          </a:bodyPr>
          <a:lstStyle/>
          <a:p>
            <a:pPr algn="r"/>
            <a:r>
              <a:rPr lang="en-US" sz="1000" dirty="0" smtClean="0">
                <a:solidFill>
                  <a:srgbClr val="FFFFFF"/>
                </a:solidFill>
                <a:latin typeface="Gotham-Book"/>
                <a:cs typeface="Gotham-Book"/>
              </a:rPr>
              <a:t>February 26-28, 2013 | Orlando, FL</a:t>
            </a:r>
            <a:endParaRPr lang="en-US" sz="1000" dirty="0">
              <a:solidFill>
                <a:srgbClr val="FFFFFF"/>
              </a:solidFill>
              <a:latin typeface="Gotham-Book"/>
              <a:cs typeface="Gotham-Book"/>
            </a:endParaRPr>
          </a:p>
        </p:txBody>
      </p:sp>
      <p:sp>
        <p:nvSpPr>
          <p:cNvPr id="8" name="Marcador de número de diapositiva 6"/>
          <p:cNvSpPr>
            <a:spLocks noGrp="1"/>
          </p:cNvSpPr>
          <p:nvPr>
            <p:ph type="sldNum" sz="quarter" idx="4"/>
          </p:nvPr>
        </p:nvSpPr>
        <p:spPr>
          <a:xfrm>
            <a:off x="3505200" y="6416675"/>
            <a:ext cx="2133600" cy="365125"/>
          </a:xfrm>
          <a:prstGeom prst="rect">
            <a:avLst/>
          </a:prstGeom>
        </p:spPr>
        <p:txBody>
          <a:bodyPr vert="horz" lIns="91440" tIns="45720" rIns="91440" bIns="45720" rtlCol="0" anchor="ctr"/>
          <a:lstStyle>
            <a:lvl1pPr algn="ctr">
              <a:defRPr sz="1200">
                <a:solidFill>
                  <a:schemeClr val="bg1"/>
                </a:solidFill>
                <a:latin typeface="Gotham-Book"/>
                <a:cs typeface="Gotham-Book"/>
              </a:defRPr>
            </a:lvl1pPr>
          </a:lstStyle>
          <a:p>
            <a:fld id="{C0097DC6-52A4-2345-88DE-585089D5FC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50" r:id="rId4"/>
    <p:sldLayoutId id="2147483658" r:id="rId5"/>
    <p:sldLayoutId id="2147483654" r:id="rId6"/>
    <p:sldLayoutId id="2147483653" r:id="rId7"/>
    <p:sldLayoutId id="2147483649" r:id="rId8"/>
    <p:sldLayoutId id="2147483659" r:id="rId9"/>
    <p:sldLayoutId id="2147483657"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arget="../notesSlides/notesSlide5.xml" Type="http://schemas.openxmlformats.org/officeDocument/2006/relationships/notesSlide"/><Relationship Id="rId3" Target="../tags/tag63.xml" Type="http://schemas.openxmlformats.org/officeDocument/2006/relationships/tags"/><Relationship Id="rId7" Target="../slideLayouts/slideLayout2.xml" Type="http://schemas.openxmlformats.org/officeDocument/2006/relationships/slideLayout"/><Relationship Id="rId2" Target="../tags/tag62.xml" Type="http://schemas.openxmlformats.org/officeDocument/2006/relationships/tags"/><Relationship Id="rId1" Target="../tags/tag61.xml" Type="http://schemas.openxmlformats.org/officeDocument/2006/relationships/tags"/><Relationship Id="rId6" Target="../tags/tag66.xml" Type="http://schemas.openxmlformats.org/officeDocument/2006/relationships/tags"/><Relationship Id="rId11" Target="../media/image58.jpeg" Type="http://schemas.openxmlformats.org/officeDocument/2006/relationships/image"/><Relationship Id="rId5" Target="../tags/tag65.xml" Type="http://schemas.openxmlformats.org/officeDocument/2006/relationships/tags"/><Relationship Id="rId10" Target="../media/image57.jpeg" Type="http://schemas.openxmlformats.org/officeDocument/2006/relationships/image"/><Relationship Id="rId4" Target="../tags/tag64.xml" Type="http://schemas.openxmlformats.org/officeDocument/2006/relationships/tags"/><Relationship Id="rId9" Target="../media/image56.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tags/tag69.xml" Type="http://schemas.openxmlformats.org/officeDocument/2006/relationships/tags"/><Relationship Id="rId7" Target="../media/image62.jpeg" Type="http://schemas.openxmlformats.org/officeDocument/2006/relationships/image"/><Relationship Id="rId2" Target="../tags/tag68.xml" Type="http://schemas.openxmlformats.org/officeDocument/2006/relationships/tags"/><Relationship Id="rId1" Target="../tags/tag67.xml" Type="http://schemas.openxmlformats.org/officeDocument/2006/relationships/tags"/><Relationship Id="rId6" Target="../media/image61.jpeg" Type="http://schemas.openxmlformats.org/officeDocument/2006/relationships/image"/><Relationship Id="rId5" Target="../slideLayouts/slideLayout2.xml" Type="http://schemas.openxmlformats.org/officeDocument/2006/relationships/slideLayout"/><Relationship Id="rId4" Target="../tags/tag70.xml" Type="http://schemas.openxmlformats.org/officeDocument/2006/relationships/tag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3.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3.xml"/><Relationship Id="rId5" Type="http://schemas.openxmlformats.org/officeDocument/2006/relationships/tags" Target="../tags/tag75.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notesSlide" Target="../notesSlides/notesSlide6.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image" Target="../media/image65.gif"/><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64.gif"/></Relationships>
</file>

<file path=ppt/slides/_rels/slide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66.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67.jpe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arget="../media/image68.jpeg" Type="http://schemas.openxmlformats.org/officeDocument/2006/relationships/image"/><Relationship Id="rId7" Target="../media/image72.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71.jpeg" Type="http://schemas.openxmlformats.org/officeDocument/2006/relationships/image"/><Relationship Id="rId5" Target="../media/image70.jpeg" Type="http://schemas.openxmlformats.org/officeDocument/2006/relationships/image"/><Relationship Id="rId4" Target="../media/image69.jpeg" Type="http://schemas.openxmlformats.org/officeDocument/2006/relationships/image"/></Relationships>
</file>

<file path=ppt/slides/_rels/slide21.xml.rels><?xml version="1.0" encoding="UTF-8" standalone="yes" ?><Relationships xmlns="http://schemas.openxmlformats.org/package/2006/relationships"><Relationship Id="rId13" Target="../tags/tag102.xml" Type="http://schemas.openxmlformats.org/officeDocument/2006/relationships/tags"/><Relationship Id="rId18" Target="../tags/tag107.xml" Type="http://schemas.openxmlformats.org/officeDocument/2006/relationships/tags"/><Relationship Id="rId26" Target="../tags/tag115.xml" Type="http://schemas.openxmlformats.org/officeDocument/2006/relationships/tags"/><Relationship Id="rId39" Target="../tags/tag128.xml" Type="http://schemas.openxmlformats.org/officeDocument/2006/relationships/tags"/><Relationship Id="rId21" Target="../tags/tag110.xml" Type="http://schemas.openxmlformats.org/officeDocument/2006/relationships/tags"/><Relationship Id="rId34" Target="../tags/tag123.xml" Type="http://schemas.openxmlformats.org/officeDocument/2006/relationships/tags"/><Relationship Id="rId42" Target="../tags/tag131.xml" Type="http://schemas.openxmlformats.org/officeDocument/2006/relationships/tags"/><Relationship Id="rId47" Target="../slideLayouts/slideLayout2.xml" Type="http://schemas.openxmlformats.org/officeDocument/2006/relationships/slideLayout"/><Relationship Id="rId50" Target="../media/image74.jpeg" Type="http://schemas.openxmlformats.org/officeDocument/2006/relationships/image"/><Relationship Id="rId55" Target="../media/image79.png" Type="http://schemas.openxmlformats.org/officeDocument/2006/relationships/image"/><Relationship Id="rId7" Target="../tags/tag96.xml" Type="http://schemas.openxmlformats.org/officeDocument/2006/relationships/tags"/><Relationship Id="rId2" Target="../tags/tag91.xml" Type="http://schemas.openxmlformats.org/officeDocument/2006/relationships/tags"/><Relationship Id="rId16" Target="../tags/tag105.xml" Type="http://schemas.openxmlformats.org/officeDocument/2006/relationships/tags"/><Relationship Id="rId20" Target="../tags/tag109.xml" Type="http://schemas.openxmlformats.org/officeDocument/2006/relationships/tags"/><Relationship Id="rId29" Target="../tags/tag118.xml" Type="http://schemas.openxmlformats.org/officeDocument/2006/relationships/tags"/><Relationship Id="rId41" Target="../tags/tag130.xml" Type="http://schemas.openxmlformats.org/officeDocument/2006/relationships/tags"/><Relationship Id="rId54" Target="../media/image78.png" Type="http://schemas.openxmlformats.org/officeDocument/2006/relationships/image"/><Relationship Id="rId1" Target="../tags/tag90.xml" Type="http://schemas.openxmlformats.org/officeDocument/2006/relationships/tags"/><Relationship Id="rId6" Target="../tags/tag95.xml" Type="http://schemas.openxmlformats.org/officeDocument/2006/relationships/tags"/><Relationship Id="rId11" Target="../tags/tag100.xml" Type="http://schemas.openxmlformats.org/officeDocument/2006/relationships/tags"/><Relationship Id="rId24" Target="../tags/tag113.xml" Type="http://schemas.openxmlformats.org/officeDocument/2006/relationships/tags"/><Relationship Id="rId32" Target="../tags/tag121.xml" Type="http://schemas.openxmlformats.org/officeDocument/2006/relationships/tags"/><Relationship Id="rId37" Target="../tags/tag126.xml" Type="http://schemas.openxmlformats.org/officeDocument/2006/relationships/tags"/><Relationship Id="rId40" Target="../tags/tag129.xml" Type="http://schemas.openxmlformats.org/officeDocument/2006/relationships/tags"/><Relationship Id="rId45" Target="../tags/tag134.xml" Type="http://schemas.openxmlformats.org/officeDocument/2006/relationships/tags"/><Relationship Id="rId53" Target="../media/image77.jpeg" Type="http://schemas.openxmlformats.org/officeDocument/2006/relationships/image"/><Relationship Id="rId58" Target="../media/image82.jpeg" Type="http://schemas.openxmlformats.org/officeDocument/2006/relationships/image"/><Relationship Id="rId5" Target="../tags/tag94.xml" Type="http://schemas.openxmlformats.org/officeDocument/2006/relationships/tags"/><Relationship Id="rId15" Target="../tags/tag104.xml" Type="http://schemas.openxmlformats.org/officeDocument/2006/relationships/tags"/><Relationship Id="rId23" Target="../tags/tag112.xml" Type="http://schemas.openxmlformats.org/officeDocument/2006/relationships/tags"/><Relationship Id="rId28" Target="../tags/tag117.xml" Type="http://schemas.openxmlformats.org/officeDocument/2006/relationships/tags"/><Relationship Id="rId36" Target="../tags/tag125.xml" Type="http://schemas.openxmlformats.org/officeDocument/2006/relationships/tags"/><Relationship Id="rId49" Target="../media/image73.jpeg" Type="http://schemas.openxmlformats.org/officeDocument/2006/relationships/image"/><Relationship Id="rId57" Target="../media/image81.jpeg" Type="http://schemas.openxmlformats.org/officeDocument/2006/relationships/image"/><Relationship Id="rId61" Target="../media/image85.jpeg" Type="http://schemas.openxmlformats.org/officeDocument/2006/relationships/image"/><Relationship Id="rId10" Target="../tags/tag99.xml" Type="http://schemas.openxmlformats.org/officeDocument/2006/relationships/tags"/><Relationship Id="rId19" Target="../tags/tag108.xml" Type="http://schemas.openxmlformats.org/officeDocument/2006/relationships/tags"/><Relationship Id="rId31" Target="../tags/tag120.xml" Type="http://schemas.openxmlformats.org/officeDocument/2006/relationships/tags"/><Relationship Id="rId44" Target="../tags/tag133.xml" Type="http://schemas.openxmlformats.org/officeDocument/2006/relationships/tags"/><Relationship Id="rId52" Target="../media/image76.jpeg" Type="http://schemas.openxmlformats.org/officeDocument/2006/relationships/image"/><Relationship Id="rId60" Target="../media/image84.jpeg" Type="http://schemas.openxmlformats.org/officeDocument/2006/relationships/image"/><Relationship Id="rId4" Target="../tags/tag93.xml" Type="http://schemas.openxmlformats.org/officeDocument/2006/relationships/tags"/><Relationship Id="rId9" Target="../tags/tag98.xml" Type="http://schemas.openxmlformats.org/officeDocument/2006/relationships/tags"/><Relationship Id="rId14" Target="../tags/tag103.xml" Type="http://schemas.openxmlformats.org/officeDocument/2006/relationships/tags"/><Relationship Id="rId22" Target="../tags/tag111.xml" Type="http://schemas.openxmlformats.org/officeDocument/2006/relationships/tags"/><Relationship Id="rId27" Target="../tags/tag116.xml" Type="http://schemas.openxmlformats.org/officeDocument/2006/relationships/tags"/><Relationship Id="rId30" Target="../tags/tag119.xml" Type="http://schemas.openxmlformats.org/officeDocument/2006/relationships/tags"/><Relationship Id="rId35" Target="../tags/tag124.xml" Type="http://schemas.openxmlformats.org/officeDocument/2006/relationships/tags"/><Relationship Id="rId43" Target="../tags/tag132.xml" Type="http://schemas.openxmlformats.org/officeDocument/2006/relationships/tags"/><Relationship Id="rId48" Target="../notesSlides/notesSlide9.xml" Type="http://schemas.openxmlformats.org/officeDocument/2006/relationships/notesSlide"/><Relationship Id="rId56" Target="../media/image80.jpeg" Type="http://schemas.openxmlformats.org/officeDocument/2006/relationships/image"/><Relationship Id="rId8" Target="../tags/tag97.xml" Type="http://schemas.openxmlformats.org/officeDocument/2006/relationships/tags"/><Relationship Id="rId51" Target="../media/image75.jpeg" Type="http://schemas.openxmlformats.org/officeDocument/2006/relationships/image"/><Relationship Id="rId3" Target="../tags/tag92.xml" Type="http://schemas.openxmlformats.org/officeDocument/2006/relationships/tags"/><Relationship Id="rId12" Target="../tags/tag101.xml" Type="http://schemas.openxmlformats.org/officeDocument/2006/relationships/tags"/><Relationship Id="rId17" Target="../tags/tag106.xml" Type="http://schemas.openxmlformats.org/officeDocument/2006/relationships/tags"/><Relationship Id="rId25" Target="../tags/tag114.xml" Type="http://schemas.openxmlformats.org/officeDocument/2006/relationships/tags"/><Relationship Id="rId33" Target="../tags/tag122.xml" Type="http://schemas.openxmlformats.org/officeDocument/2006/relationships/tags"/><Relationship Id="rId38" Target="../tags/tag127.xml" Type="http://schemas.openxmlformats.org/officeDocument/2006/relationships/tags"/><Relationship Id="rId46" Target="../tags/tag135.xml" Type="http://schemas.openxmlformats.org/officeDocument/2006/relationships/tags"/><Relationship Id="rId59" Target="../media/image83.jpeg" Type="http://schemas.openxmlformats.org/officeDocument/2006/relationships/image"/></Relationships>
</file>

<file path=ppt/slides/_rels/slide22.xml.rels><?xml version="1.0" encoding="UTF-8" standalone="yes" ?><Relationships xmlns="http://schemas.openxmlformats.org/package/2006/relationships"><Relationship Id="rId3" Target="../media/image87.png" Type="http://schemas.openxmlformats.org/officeDocument/2006/relationships/image"/><Relationship Id="rId2" Target="../media/image86.jpeg" Type="http://schemas.openxmlformats.org/officeDocument/2006/relationships/image"/><Relationship Id="rId1" Target="../slideLayouts/slideLayout2.xml" Type="http://schemas.openxmlformats.org/officeDocument/2006/relationships/slideLayout"/><Relationship Id="rId5" Target="../media/image89.jpeg" Type="http://schemas.openxmlformats.org/officeDocument/2006/relationships/image"/><Relationship Id="rId4" Target="../media/image88.png" Type="http://schemas.openxmlformats.org/officeDocument/2006/relationships/image"/></Relationships>
</file>

<file path=ppt/slides/_rels/slide23.xml.rels><?xml version="1.0" encoding="UTF-8" standalone="yes" ?><Relationships xmlns="http://schemas.openxmlformats.org/package/2006/relationships"><Relationship Id="rId3" Target="../slideLayouts/slideLayout1.xml" Type="http://schemas.openxmlformats.org/officeDocument/2006/relationships/slideLayout"/><Relationship Id="rId2" Target="../tags/tag137.xml" Type="http://schemas.openxmlformats.org/officeDocument/2006/relationships/tags"/><Relationship Id="rId1" Target="../tags/tag136.xml" Type="http://schemas.openxmlformats.org/officeDocument/2006/relationships/tags"/><Relationship Id="rId6" Target="../media/image91.jpeg" Type="http://schemas.openxmlformats.org/officeDocument/2006/relationships/image"/><Relationship Id="rId5" Target="../media/image90.gif" Type="http://schemas.openxmlformats.org/officeDocument/2006/relationships/image"/><Relationship Id="rId4" Target="../notesSlides/notesSlide10.xml" Type="http://schemas.openxmlformats.org/officeDocument/2006/relationships/notesSlide"/></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arget="../notesSlides/notesSlide12.xml" Type="http://schemas.openxmlformats.org/officeDocument/2006/relationships/notesSlide"/><Relationship Id="rId3" Target="../tags/tag140.xml" Type="http://schemas.openxmlformats.org/officeDocument/2006/relationships/tags"/><Relationship Id="rId7" Target="../slideLayouts/slideLayout1.xml" Type="http://schemas.openxmlformats.org/officeDocument/2006/relationships/slideLayout"/><Relationship Id="rId2" Target="../tags/tag139.xml" Type="http://schemas.openxmlformats.org/officeDocument/2006/relationships/tags"/><Relationship Id="rId1" Target="../tags/tag138.xml" Type="http://schemas.openxmlformats.org/officeDocument/2006/relationships/tags"/><Relationship Id="rId6" Target="../tags/tag143.xml" Type="http://schemas.openxmlformats.org/officeDocument/2006/relationships/tags"/><Relationship Id="rId11" Target="../media/image95.jpeg" Type="http://schemas.openxmlformats.org/officeDocument/2006/relationships/image"/><Relationship Id="rId5" Target="../tags/tag142.xml" Type="http://schemas.openxmlformats.org/officeDocument/2006/relationships/tags"/><Relationship Id="rId10" Target="../media/image94.png" Type="http://schemas.openxmlformats.org/officeDocument/2006/relationships/image"/><Relationship Id="rId4" Target="../tags/tag141.xml" Type="http://schemas.openxmlformats.org/officeDocument/2006/relationships/tags"/><Relationship Id="rId9" Target="../media/image93.jpe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arget="../slideLayouts/slideLayout1.xml" Type="http://schemas.openxmlformats.org/officeDocument/2006/relationships/slideLayout"/><Relationship Id="rId2" Target="../tags/tag149.xml" Type="http://schemas.openxmlformats.org/officeDocument/2006/relationships/tags"/><Relationship Id="rId1" Target="../tags/tag148.xml" Type="http://schemas.openxmlformats.org/officeDocument/2006/relationships/tags"/><Relationship Id="rId5" Target="../media/image97.jpeg" Type="http://schemas.openxmlformats.org/officeDocument/2006/relationships/image"/><Relationship Id="rId4" Target="../media/image96.jpeg" Type="http://schemas.openxmlformats.org/officeDocument/2006/relationships/image"/></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arget="../media/image98.jpe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 Id="rId6" Target="../media/image101.png" Type="http://schemas.openxmlformats.org/officeDocument/2006/relationships/image"/><Relationship Id="rId5" Target="../media/image100.jpeg" Type="http://schemas.openxmlformats.org/officeDocument/2006/relationships/image"/><Relationship Id="rId4" Target="../media/image99.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arget="../media/image102.jpeg" Type="http://schemas.openxmlformats.org/officeDocument/2006/relationships/image"/><Relationship Id="rId3" Target="../tags/tag152.xml" Type="http://schemas.openxmlformats.org/officeDocument/2006/relationships/tags"/><Relationship Id="rId7" Target="../slideLayouts/slideLayout2.xml" Type="http://schemas.openxmlformats.org/officeDocument/2006/relationships/slideLayout"/><Relationship Id="rId2" Target="../tags/tag151.xml" Type="http://schemas.openxmlformats.org/officeDocument/2006/relationships/tags"/><Relationship Id="rId1" Target="../tags/tag150.xml" Type="http://schemas.openxmlformats.org/officeDocument/2006/relationships/tags"/><Relationship Id="rId6" Target="../tags/tag155.xml" Type="http://schemas.openxmlformats.org/officeDocument/2006/relationships/tags"/><Relationship Id="rId5" Target="../tags/tag154.xml" Type="http://schemas.openxmlformats.org/officeDocument/2006/relationships/tags"/><Relationship Id="rId4" Target="../tags/tag153.xml" Type="http://schemas.openxmlformats.org/officeDocument/2006/relationships/tags"/><Relationship Id="rId9" Target="../media/image103.jpeg" Type="http://schemas.openxmlformats.org/officeDocument/2006/relationships/image"/></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arget="../media/image105.png" Type="http://schemas.openxmlformats.org/officeDocument/2006/relationships/image"/><Relationship Id="rId2" Target="../media/image104.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106.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5" Target="../media/image108.jpeg" Type="http://schemas.openxmlformats.org/officeDocument/2006/relationships/image"/><Relationship Id="rId4" Target="../media/image107.jpeg" Type="http://schemas.openxmlformats.org/officeDocument/2006/relationships/image"/></Relationships>
</file>

<file path=ppt/slides/_rels/slide36.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image" Target="../media/image113.png"/><Relationship Id="rId3" Type="http://schemas.openxmlformats.org/officeDocument/2006/relationships/tags" Target="../tags/tag158.xml"/><Relationship Id="rId21" Type="http://schemas.openxmlformats.org/officeDocument/2006/relationships/notesSlide" Target="../notesSlides/notesSlide1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image" Target="../media/image112.png"/><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slideLayout" Target="../slideLayouts/slideLayout2.xml"/><Relationship Id="rId29" Type="http://schemas.openxmlformats.org/officeDocument/2006/relationships/image" Target="../media/image116.png"/><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image" Target="../media/image111.png"/><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image" Target="../media/image110.png"/><Relationship Id="rId28" Type="http://schemas.openxmlformats.org/officeDocument/2006/relationships/image" Target="../media/image115.jpeg"/><Relationship Id="rId10" Type="http://schemas.openxmlformats.org/officeDocument/2006/relationships/tags" Target="../tags/tag165.xml"/><Relationship Id="rId19" Type="http://schemas.openxmlformats.org/officeDocument/2006/relationships/tags" Target="../tags/tag174.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image" Target="../media/image109.png"/><Relationship Id="rId27" Type="http://schemas.openxmlformats.org/officeDocument/2006/relationships/image" Target="../media/image114.png"/><Relationship Id="rId30" Type="http://schemas.openxmlformats.org/officeDocument/2006/relationships/image" Target="../media/image117.png"/></Relationships>
</file>

<file path=ppt/slides/_rels/slide3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arget="../slideLayouts/slideLayout2.xml" Type="http://schemas.openxmlformats.org/officeDocument/2006/relationships/slideLayout"/><Relationship Id="rId13" Target="../media/image124.jpeg" Type="http://schemas.openxmlformats.org/officeDocument/2006/relationships/image"/><Relationship Id="rId18" Target="../media/image129.png" Type="http://schemas.openxmlformats.org/officeDocument/2006/relationships/image"/><Relationship Id="rId3" Target="../tags/tag177.xml" Type="http://schemas.openxmlformats.org/officeDocument/2006/relationships/tags"/><Relationship Id="rId21" Target="../media/image132.jpeg" Type="http://schemas.openxmlformats.org/officeDocument/2006/relationships/image"/><Relationship Id="rId7" Target="../tags/tag181.xml" Type="http://schemas.openxmlformats.org/officeDocument/2006/relationships/tags"/><Relationship Id="rId12" Target="../media/image123.jpeg" Type="http://schemas.openxmlformats.org/officeDocument/2006/relationships/image"/><Relationship Id="rId17" Target="../media/image128.png" Type="http://schemas.openxmlformats.org/officeDocument/2006/relationships/image"/><Relationship Id="rId2" Target="../tags/tag176.xml" Type="http://schemas.openxmlformats.org/officeDocument/2006/relationships/tags"/><Relationship Id="rId16" Target="../media/image127.png" Type="http://schemas.openxmlformats.org/officeDocument/2006/relationships/image"/><Relationship Id="rId20" Target="../media/image131.jpeg" Type="http://schemas.openxmlformats.org/officeDocument/2006/relationships/image"/><Relationship Id="rId1" Target="../tags/tag175.xml" Type="http://schemas.openxmlformats.org/officeDocument/2006/relationships/tags"/><Relationship Id="rId6" Target="../tags/tag180.xml" Type="http://schemas.openxmlformats.org/officeDocument/2006/relationships/tags"/><Relationship Id="rId11" Target="../media/image122.jpeg" Type="http://schemas.openxmlformats.org/officeDocument/2006/relationships/image"/><Relationship Id="rId5" Target="../tags/tag179.xml" Type="http://schemas.openxmlformats.org/officeDocument/2006/relationships/tags"/><Relationship Id="rId15" Target="../media/image126.png" Type="http://schemas.openxmlformats.org/officeDocument/2006/relationships/image"/><Relationship Id="rId10" Target="../media/image121.png" Type="http://schemas.openxmlformats.org/officeDocument/2006/relationships/image"/><Relationship Id="rId19" Target="../media/image130.jpeg" Type="http://schemas.openxmlformats.org/officeDocument/2006/relationships/image"/><Relationship Id="rId4" Target="../tags/tag178.xml" Type="http://schemas.openxmlformats.org/officeDocument/2006/relationships/tags"/><Relationship Id="rId9" Target="../notesSlides/notesSlide17.xml" Type="http://schemas.openxmlformats.org/officeDocument/2006/relationships/notesSlide"/><Relationship Id="rId14" Target="../media/image125.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arget="../media/image133.pn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 Id="rId5" Target="../media/image135.jpeg" Type="http://schemas.openxmlformats.org/officeDocument/2006/relationships/image"/><Relationship Id="rId4" Target="../media/image134.jpe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arget="../media/image140.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4" Target="../media/image141.png" Type="http://schemas.openxmlformats.org/officeDocument/2006/relationships/image"/></Relationships>
</file>

<file path=ppt/slides/_rels/slide4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46.xml.rels><?xml version="1.0" encoding="UTF-8" standalone="yes" ?><Relationships xmlns="http://schemas.openxmlformats.org/package/2006/relationships"><Relationship Id="rId8" Target="../media/image149.png" Type="http://schemas.openxmlformats.org/officeDocument/2006/relationships/image"/><Relationship Id="rId3" Target="../media/image144.png" Type="http://schemas.openxmlformats.org/officeDocument/2006/relationships/image"/><Relationship Id="rId7" Target="../media/image148.pn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6" Target="../media/image147.jpeg" Type="http://schemas.openxmlformats.org/officeDocument/2006/relationships/image"/><Relationship Id="rId5" Target="../media/image146.png" Type="http://schemas.openxmlformats.org/officeDocument/2006/relationships/image"/><Relationship Id="rId4" Target="../media/image145.png" Type="http://schemas.openxmlformats.org/officeDocument/2006/relationships/image"/></Relationships>
</file>

<file path=ppt/slides/_rels/slide4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arget="../media/image151.pn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 Id="rId4" Target="../media/image152.png" Type="http://schemas.openxmlformats.org/officeDocument/2006/relationships/image"/></Relationships>
</file>

<file path=ppt/slides/_rels/slide49.xml.rels><?xml version="1.0" encoding="UTF-8" standalone="yes" ?><Relationships xmlns="http://schemas.openxmlformats.org/package/2006/relationships"><Relationship Id="rId3" Target="../media/image153.pn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 Id="rId5" Target="../media/image155.jpeg" Type="http://schemas.openxmlformats.org/officeDocument/2006/relationships/image"/><Relationship Id="rId4" Target="../media/image154.jpeg" Type="http://schemas.openxmlformats.org/officeDocument/2006/relationships/image"/></Relationships>
</file>

<file path=ppt/slides/_rels/slide5.xml.rels><?xml version="1.0" encoding="UTF-8" standalone="yes" ?><Relationships xmlns="http://schemas.openxmlformats.org/package/2006/relationships"><Relationship Id="rId13" Target="../tags/tag13.xml" Type="http://schemas.openxmlformats.org/officeDocument/2006/relationships/tags"/><Relationship Id="rId18" Target="../tags/tag18.xml" Type="http://schemas.openxmlformats.org/officeDocument/2006/relationships/tags"/><Relationship Id="rId26" Target="../tags/tag26.xml" Type="http://schemas.openxmlformats.org/officeDocument/2006/relationships/tags"/><Relationship Id="rId39" Target="../tags/tag39.xml" Type="http://schemas.openxmlformats.org/officeDocument/2006/relationships/tags"/><Relationship Id="rId21" Target="../tags/tag21.xml" Type="http://schemas.openxmlformats.org/officeDocument/2006/relationships/tags"/><Relationship Id="rId34" Target="../tags/tag34.xml" Type="http://schemas.openxmlformats.org/officeDocument/2006/relationships/tags"/><Relationship Id="rId42" Target="../tags/tag42.xml" Type="http://schemas.openxmlformats.org/officeDocument/2006/relationships/tags"/><Relationship Id="rId47" Target="../tags/tag47.xml" Type="http://schemas.openxmlformats.org/officeDocument/2006/relationships/tags"/><Relationship Id="rId50" Target="../tags/tag50.xml" Type="http://schemas.openxmlformats.org/officeDocument/2006/relationships/tags"/><Relationship Id="rId55" Target="../tags/tag55.xml" Type="http://schemas.openxmlformats.org/officeDocument/2006/relationships/tags"/><Relationship Id="rId63" Target="../media/image13.jpeg" Type="http://schemas.openxmlformats.org/officeDocument/2006/relationships/image"/><Relationship Id="rId68" Target="../media/image18.jpeg" Type="http://schemas.openxmlformats.org/officeDocument/2006/relationships/image"/><Relationship Id="rId76" Target="../media/image26.jpeg" Type="http://schemas.openxmlformats.org/officeDocument/2006/relationships/image"/><Relationship Id="rId84" Target="../media/image34.jpeg" Type="http://schemas.openxmlformats.org/officeDocument/2006/relationships/image"/><Relationship Id="rId89" Target="../media/image39.jpeg" Type="http://schemas.openxmlformats.org/officeDocument/2006/relationships/image"/><Relationship Id="rId7" Target="../tags/tag7.xml" Type="http://schemas.openxmlformats.org/officeDocument/2006/relationships/tags"/><Relationship Id="rId71" Target="../media/image21.jpeg" Type="http://schemas.openxmlformats.org/officeDocument/2006/relationships/image"/><Relationship Id="rId92" Target="../media/image42.png" Type="http://schemas.openxmlformats.org/officeDocument/2006/relationships/image"/><Relationship Id="rId2" Target="../tags/tag2.xml" Type="http://schemas.openxmlformats.org/officeDocument/2006/relationships/tags"/><Relationship Id="rId16" Target="../tags/tag16.xml" Type="http://schemas.openxmlformats.org/officeDocument/2006/relationships/tags"/><Relationship Id="rId29" Target="../tags/tag29.xml" Type="http://schemas.openxmlformats.org/officeDocument/2006/relationships/tags"/><Relationship Id="rId11" Target="../tags/tag11.xml" Type="http://schemas.openxmlformats.org/officeDocument/2006/relationships/tags"/><Relationship Id="rId24" Target="../tags/tag24.xml" Type="http://schemas.openxmlformats.org/officeDocument/2006/relationships/tags"/><Relationship Id="rId32" Target="../tags/tag32.xml" Type="http://schemas.openxmlformats.org/officeDocument/2006/relationships/tags"/><Relationship Id="rId37" Target="../tags/tag37.xml" Type="http://schemas.openxmlformats.org/officeDocument/2006/relationships/tags"/><Relationship Id="rId40" Target="../tags/tag40.xml" Type="http://schemas.openxmlformats.org/officeDocument/2006/relationships/tags"/><Relationship Id="rId45" Target="../tags/tag45.xml" Type="http://schemas.openxmlformats.org/officeDocument/2006/relationships/tags"/><Relationship Id="rId53" Target="../tags/tag53.xml" Type="http://schemas.openxmlformats.org/officeDocument/2006/relationships/tags"/><Relationship Id="rId58" Target="../slideLayouts/slideLayout3.xml" Type="http://schemas.openxmlformats.org/officeDocument/2006/relationships/slideLayout"/><Relationship Id="rId66" Target="../media/image16.jpeg" Type="http://schemas.openxmlformats.org/officeDocument/2006/relationships/image"/><Relationship Id="rId74" Target="../media/image24.jpeg" Type="http://schemas.openxmlformats.org/officeDocument/2006/relationships/image"/><Relationship Id="rId79" Target="../media/image29.tiff" Type="http://schemas.openxmlformats.org/officeDocument/2006/relationships/image"/><Relationship Id="rId87" Target="../media/image37.jpeg" Type="http://schemas.openxmlformats.org/officeDocument/2006/relationships/image"/><Relationship Id="rId5" Target="../tags/tag5.xml" Type="http://schemas.openxmlformats.org/officeDocument/2006/relationships/tags"/><Relationship Id="rId61" Target="../media/image11.png" Type="http://schemas.openxmlformats.org/officeDocument/2006/relationships/image"/><Relationship Id="rId82" Target="../media/image32.png" Type="http://schemas.openxmlformats.org/officeDocument/2006/relationships/image"/><Relationship Id="rId90" Target="../media/image40.png" Type="http://schemas.openxmlformats.org/officeDocument/2006/relationships/image"/><Relationship Id="rId95" Target="../media/image45.png" Type="http://schemas.openxmlformats.org/officeDocument/2006/relationships/image"/><Relationship Id="rId19" Target="../tags/tag19.xml" Type="http://schemas.openxmlformats.org/officeDocument/2006/relationships/tags"/><Relationship Id="rId14" Target="../tags/tag14.xml" Type="http://schemas.openxmlformats.org/officeDocument/2006/relationships/tags"/><Relationship Id="rId22" Target="../tags/tag22.xml" Type="http://schemas.openxmlformats.org/officeDocument/2006/relationships/tags"/><Relationship Id="rId27" Target="../tags/tag27.xml" Type="http://schemas.openxmlformats.org/officeDocument/2006/relationships/tags"/><Relationship Id="rId30" Target="../tags/tag30.xml" Type="http://schemas.openxmlformats.org/officeDocument/2006/relationships/tags"/><Relationship Id="rId35" Target="../tags/tag35.xml" Type="http://schemas.openxmlformats.org/officeDocument/2006/relationships/tags"/><Relationship Id="rId43" Target="../tags/tag43.xml" Type="http://schemas.openxmlformats.org/officeDocument/2006/relationships/tags"/><Relationship Id="rId48" Target="../tags/tag48.xml" Type="http://schemas.openxmlformats.org/officeDocument/2006/relationships/tags"/><Relationship Id="rId56" Target="../tags/tag56.xml" Type="http://schemas.openxmlformats.org/officeDocument/2006/relationships/tags"/><Relationship Id="rId64" Target="../media/image14.jpeg" Type="http://schemas.openxmlformats.org/officeDocument/2006/relationships/image"/><Relationship Id="rId69" Target="../media/image19.jpeg" Type="http://schemas.openxmlformats.org/officeDocument/2006/relationships/image"/><Relationship Id="rId77" Target="../media/image27.jpeg" Type="http://schemas.openxmlformats.org/officeDocument/2006/relationships/image"/><Relationship Id="rId8" Target="../tags/tag8.xml" Type="http://schemas.openxmlformats.org/officeDocument/2006/relationships/tags"/><Relationship Id="rId51" Target="../tags/tag51.xml" Type="http://schemas.openxmlformats.org/officeDocument/2006/relationships/tags"/><Relationship Id="rId72" Target="../media/image22.jpeg" Type="http://schemas.openxmlformats.org/officeDocument/2006/relationships/image"/><Relationship Id="rId80" Target="../media/image30.jpeg" Type="http://schemas.openxmlformats.org/officeDocument/2006/relationships/image"/><Relationship Id="rId85" Target="../media/image35.jpeg" Type="http://schemas.openxmlformats.org/officeDocument/2006/relationships/image"/><Relationship Id="rId93" Target="../media/image43.png" Type="http://schemas.openxmlformats.org/officeDocument/2006/relationships/image"/><Relationship Id="rId3" Target="../tags/tag3.xml" Type="http://schemas.openxmlformats.org/officeDocument/2006/relationships/tags"/><Relationship Id="rId12" Target="../tags/tag12.xml" Type="http://schemas.openxmlformats.org/officeDocument/2006/relationships/tags"/><Relationship Id="rId17" Target="../tags/tag17.xml" Type="http://schemas.openxmlformats.org/officeDocument/2006/relationships/tags"/><Relationship Id="rId25" Target="../tags/tag25.xml" Type="http://schemas.openxmlformats.org/officeDocument/2006/relationships/tags"/><Relationship Id="rId33" Target="../tags/tag33.xml" Type="http://schemas.openxmlformats.org/officeDocument/2006/relationships/tags"/><Relationship Id="rId38" Target="../tags/tag38.xml" Type="http://schemas.openxmlformats.org/officeDocument/2006/relationships/tags"/><Relationship Id="rId46" Target="../tags/tag46.xml" Type="http://schemas.openxmlformats.org/officeDocument/2006/relationships/tags"/><Relationship Id="rId59" Target="../notesSlides/notesSlide2.xml" Type="http://schemas.openxmlformats.org/officeDocument/2006/relationships/notesSlide"/><Relationship Id="rId67" Target="../media/image17.jpeg" Type="http://schemas.openxmlformats.org/officeDocument/2006/relationships/image"/><Relationship Id="rId20" Target="../tags/tag20.xml" Type="http://schemas.openxmlformats.org/officeDocument/2006/relationships/tags"/><Relationship Id="rId41" Target="../tags/tag41.xml" Type="http://schemas.openxmlformats.org/officeDocument/2006/relationships/tags"/><Relationship Id="rId54" Target="../tags/tag54.xml" Type="http://schemas.openxmlformats.org/officeDocument/2006/relationships/tags"/><Relationship Id="rId62" Target="../media/image12.png" Type="http://schemas.openxmlformats.org/officeDocument/2006/relationships/image"/><Relationship Id="rId70" Target="../media/image20.jpeg" Type="http://schemas.openxmlformats.org/officeDocument/2006/relationships/image"/><Relationship Id="rId75" Target="../media/image25.jpeg" Type="http://schemas.openxmlformats.org/officeDocument/2006/relationships/image"/><Relationship Id="rId83" Target="../media/image33.jpeg" Type="http://schemas.openxmlformats.org/officeDocument/2006/relationships/image"/><Relationship Id="rId88" Target="../media/image38.png" Type="http://schemas.openxmlformats.org/officeDocument/2006/relationships/image"/><Relationship Id="rId91" Target="../media/image41.png" Type="http://schemas.openxmlformats.org/officeDocument/2006/relationships/image"/><Relationship Id="rId96" Target="../media/image46.png" Type="http://schemas.openxmlformats.org/officeDocument/2006/relationships/image"/><Relationship Id="rId1" Target="../tags/tag1.xml" Type="http://schemas.openxmlformats.org/officeDocument/2006/relationships/tags"/><Relationship Id="rId6" Target="../tags/tag6.xml" Type="http://schemas.openxmlformats.org/officeDocument/2006/relationships/tags"/><Relationship Id="rId15" Target="../tags/tag15.xml" Type="http://schemas.openxmlformats.org/officeDocument/2006/relationships/tags"/><Relationship Id="rId23" Target="../tags/tag23.xml" Type="http://schemas.openxmlformats.org/officeDocument/2006/relationships/tags"/><Relationship Id="rId28" Target="../tags/tag28.xml" Type="http://schemas.openxmlformats.org/officeDocument/2006/relationships/tags"/><Relationship Id="rId36" Target="../tags/tag36.xml" Type="http://schemas.openxmlformats.org/officeDocument/2006/relationships/tags"/><Relationship Id="rId49" Target="../tags/tag49.xml" Type="http://schemas.openxmlformats.org/officeDocument/2006/relationships/tags"/><Relationship Id="rId57" Target="../tags/tag57.xml" Type="http://schemas.openxmlformats.org/officeDocument/2006/relationships/tags"/><Relationship Id="rId10" Target="../tags/tag10.xml" Type="http://schemas.openxmlformats.org/officeDocument/2006/relationships/tags"/><Relationship Id="rId31" Target="../tags/tag31.xml" Type="http://schemas.openxmlformats.org/officeDocument/2006/relationships/tags"/><Relationship Id="rId44" Target="../tags/tag44.xml" Type="http://schemas.openxmlformats.org/officeDocument/2006/relationships/tags"/><Relationship Id="rId52" Target="../tags/tag52.xml" Type="http://schemas.openxmlformats.org/officeDocument/2006/relationships/tags"/><Relationship Id="rId60" Target="../media/image10.jpeg" Type="http://schemas.openxmlformats.org/officeDocument/2006/relationships/image"/><Relationship Id="rId65" Target="../media/image15.png" Type="http://schemas.openxmlformats.org/officeDocument/2006/relationships/image"/><Relationship Id="rId73" Target="../media/image23.jpeg" Type="http://schemas.openxmlformats.org/officeDocument/2006/relationships/image"/><Relationship Id="rId78" Target="../media/image28.png" Type="http://schemas.openxmlformats.org/officeDocument/2006/relationships/image"/><Relationship Id="rId81" Target="../media/image31.jpeg" Type="http://schemas.openxmlformats.org/officeDocument/2006/relationships/image"/><Relationship Id="rId86" Target="../media/image36.jpeg" Type="http://schemas.openxmlformats.org/officeDocument/2006/relationships/image"/><Relationship Id="rId94" Target="../media/image44.png" Type="http://schemas.openxmlformats.org/officeDocument/2006/relationships/image"/><Relationship Id="rId4" Target="../tags/tag4.xml" Type="http://schemas.openxmlformats.org/officeDocument/2006/relationships/tags"/><Relationship Id="rId9" Target="../tags/tag9.xml" Type="http://schemas.openxmlformats.org/officeDocument/2006/relationships/tags"/></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82.xml"/><Relationship Id="rId5" Type="http://schemas.openxmlformats.org/officeDocument/2006/relationships/image" Target="../media/image157.png"/><Relationship Id="rId4" Type="http://schemas.openxmlformats.org/officeDocument/2006/relationships/image" Target="../media/image156.png"/></Relationships>
</file>

<file path=ppt/slides/_rels/slide51.xml.rels><?xml version="1.0" encoding="UTF-8" standalone="yes" ?><Relationships xmlns="http://schemas.openxmlformats.org/package/2006/relationships"><Relationship Id="rId8" Target="../media/image161.jpeg" Type="http://schemas.openxmlformats.org/officeDocument/2006/relationships/image"/><Relationship Id="rId3" Target="../slideLayouts/slideLayout2.xml" Type="http://schemas.openxmlformats.org/officeDocument/2006/relationships/slideLayout"/><Relationship Id="rId7" Target="../media/image160.jpeg" Type="http://schemas.openxmlformats.org/officeDocument/2006/relationships/image"/><Relationship Id="rId2" Target="../tags/tag184.xml" Type="http://schemas.openxmlformats.org/officeDocument/2006/relationships/tags"/><Relationship Id="rId1" Target="../tags/tag183.xml" Type="http://schemas.openxmlformats.org/officeDocument/2006/relationships/tags"/><Relationship Id="rId6" Target="../media/image159.jpeg" Type="http://schemas.openxmlformats.org/officeDocument/2006/relationships/image"/><Relationship Id="rId5" Target="../media/image158.png" Type="http://schemas.openxmlformats.org/officeDocument/2006/relationships/image"/><Relationship Id="rId4" Target="../notesSlides/notesSlide28.xml" Type="http://schemas.openxmlformats.org/officeDocument/2006/relationships/notesSlide"/></Relationships>
</file>

<file path=ppt/slides/_rels/slide52.xml.rels><?xml version="1.0" encoding="UTF-8" standalone="yes" ?><Relationships xmlns="http://schemas.openxmlformats.org/package/2006/relationships"><Relationship Id="rId8" Target="../media/image167.png" Type="http://schemas.openxmlformats.org/officeDocument/2006/relationships/image"/><Relationship Id="rId3" Target="../media/image162.png" Type="http://schemas.openxmlformats.org/officeDocument/2006/relationships/image"/><Relationship Id="rId7" Target="../media/image166.png" Type="http://schemas.openxmlformats.org/officeDocument/2006/relationships/image"/><Relationship Id="rId12" Target="../media/image171.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 Id="rId6" Target="../media/image165.jpeg" Type="http://schemas.openxmlformats.org/officeDocument/2006/relationships/image"/><Relationship Id="rId11" Target="../media/image170.jpeg" Type="http://schemas.openxmlformats.org/officeDocument/2006/relationships/image"/><Relationship Id="rId5" Target="../media/image164.png" Type="http://schemas.openxmlformats.org/officeDocument/2006/relationships/image"/><Relationship Id="rId10" Target="../media/image169.png" Type="http://schemas.openxmlformats.org/officeDocument/2006/relationships/image"/><Relationship Id="rId4" Target="../media/image163.png" Type="http://schemas.openxmlformats.org/officeDocument/2006/relationships/image"/><Relationship Id="rId9" Target="../media/image168.png" Type="http://schemas.openxmlformats.org/officeDocument/2006/relationships/image"/></Relationships>
</file>

<file path=ppt/slides/_rels/slide5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5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arget="../media/image176.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4" Target="../media/image177.jpeg" Type="http://schemas.openxmlformats.org/officeDocument/2006/relationships/image"/></Relationships>
</file>

<file path=ppt/slides/_rels/slide5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arget="../media/image184.png" Type="http://schemas.openxmlformats.org/officeDocument/2006/relationships/image"/><Relationship Id="rId13" Target="../media/image188.jpeg" Type="http://schemas.openxmlformats.org/officeDocument/2006/relationships/image"/><Relationship Id="rId3" Target="../media/image109.png" Type="http://schemas.openxmlformats.org/officeDocument/2006/relationships/image"/><Relationship Id="rId7" Target="../media/image183.png" Type="http://schemas.openxmlformats.org/officeDocument/2006/relationships/image"/><Relationship Id="rId12" Target="../media/image187.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6" Target="../media/image179.png" Type="http://schemas.openxmlformats.org/officeDocument/2006/relationships/image"/><Relationship Id="rId11" Target="../media/image186.jpeg" Type="http://schemas.openxmlformats.org/officeDocument/2006/relationships/image"/><Relationship Id="rId5" Target="../media/image182.jpeg" Type="http://schemas.openxmlformats.org/officeDocument/2006/relationships/image"/><Relationship Id="rId10" Target="../media/image185.jpeg" Type="http://schemas.openxmlformats.org/officeDocument/2006/relationships/image"/><Relationship Id="rId4" Target="../media/image181.png" Type="http://schemas.openxmlformats.org/officeDocument/2006/relationships/image"/><Relationship Id="rId9" Target="../media/image30.jpeg" Type="http://schemas.openxmlformats.org/officeDocument/2006/relationships/image"/><Relationship Id="rId14" Target="../media/image189.jpeg" Type="http://schemas.openxmlformats.org/officeDocument/2006/relationships/image"/></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arget="../media/image190.jpeg" Type="http://schemas.openxmlformats.org/officeDocument/2006/relationships/image"/><Relationship Id="rId13" Target="../media/image195.jpeg" Type="http://schemas.openxmlformats.org/officeDocument/2006/relationships/image"/><Relationship Id="rId18" Target="../media/image200.jpeg" Type="http://schemas.openxmlformats.org/officeDocument/2006/relationships/image"/><Relationship Id="rId3" Target="../tags/tag187.xml" Type="http://schemas.openxmlformats.org/officeDocument/2006/relationships/tags"/><Relationship Id="rId7" Target="../slideLayouts/slideLayout2.xml" Type="http://schemas.openxmlformats.org/officeDocument/2006/relationships/slideLayout"/><Relationship Id="rId12" Target="../media/image194.jpeg" Type="http://schemas.openxmlformats.org/officeDocument/2006/relationships/image"/><Relationship Id="rId17" Target="../media/image199.jpeg" Type="http://schemas.openxmlformats.org/officeDocument/2006/relationships/image"/><Relationship Id="rId2" Target="../tags/tag186.xml" Type="http://schemas.openxmlformats.org/officeDocument/2006/relationships/tags"/><Relationship Id="rId16" Target="../media/image198.jpeg" Type="http://schemas.openxmlformats.org/officeDocument/2006/relationships/image"/><Relationship Id="rId1" Target="../tags/tag185.xml" Type="http://schemas.openxmlformats.org/officeDocument/2006/relationships/tags"/><Relationship Id="rId6" Target="../tags/tag190.xml" Type="http://schemas.openxmlformats.org/officeDocument/2006/relationships/tags"/><Relationship Id="rId11" Target="../media/image193.jpeg" Type="http://schemas.openxmlformats.org/officeDocument/2006/relationships/image"/><Relationship Id="rId5" Target="../tags/tag189.xml" Type="http://schemas.openxmlformats.org/officeDocument/2006/relationships/tags"/><Relationship Id="rId15" Target="../media/image197.jpeg" Type="http://schemas.openxmlformats.org/officeDocument/2006/relationships/image"/><Relationship Id="rId10" Target="../media/image192.jpeg" Type="http://schemas.openxmlformats.org/officeDocument/2006/relationships/image"/><Relationship Id="rId4" Target="../tags/tag188.xml" Type="http://schemas.openxmlformats.org/officeDocument/2006/relationships/tags"/><Relationship Id="rId9" Target="../media/image191.jpeg" Type="http://schemas.openxmlformats.org/officeDocument/2006/relationships/image"/><Relationship Id="rId14" Target="../media/image196.jpeg" Type="http://schemas.openxmlformats.org/officeDocument/2006/relationships/image"/></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hyperlink" Target="http://www.silver-peak.com/Partners/Avaya.htm" TargetMode="External"/><Relationship Id="rId2" Type="http://schemas.openxmlformats.org/officeDocument/2006/relationships/slideLayout" Target="../slideLayouts/slideLayout2.xml"/><Relationship Id="rId1" Type="http://schemas.openxmlformats.org/officeDocument/2006/relationships/tags" Target="../tags/tag191.xml"/><Relationship Id="rId6" Type="http://schemas.openxmlformats.org/officeDocument/2006/relationships/image" Target="../media/image202.png"/><Relationship Id="rId5" Type="http://schemas.openxmlformats.org/officeDocument/2006/relationships/image" Target="../media/image201.gif"/><Relationship Id="rId4" Type="http://schemas.openxmlformats.org/officeDocument/2006/relationships/hyperlink" Target="https://devconnect.avaya.com/public/search/setup.do" TargetMode="External"/></Relationships>
</file>

<file path=ppt/slides/_rels/slide65.xml.rels><?xml version="1.0" encoding="UTF-8" standalone="yes" ?><Relationships xmlns="http://schemas.openxmlformats.org/package/2006/relationships"><Relationship Id="rId8" Target="../tags/tag199.xml" Type="http://schemas.openxmlformats.org/officeDocument/2006/relationships/tags"/><Relationship Id="rId13" Target="../media/hdphoto6.wdp" Type="http://schemas.microsoft.com/office/2007/relationships/hdphoto"/><Relationship Id="rId3" Target="../tags/tag194.xml" Type="http://schemas.openxmlformats.org/officeDocument/2006/relationships/tags"/><Relationship Id="rId7" Target="../tags/tag198.xml" Type="http://schemas.openxmlformats.org/officeDocument/2006/relationships/tags"/><Relationship Id="rId17" Target="../media/image207.jpeg" Type="http://schemas.openxmlformats.org/officeDocument/2006/relationships/image"/><Relationship Id="rId2" Target="../tags/tag193.xml" Type="http://schemas.openxmlformats.org/officeDocument/2006/relationships/tags"/><Relationship Id="rId16" Target="../media/image206.png" Type="http://schemas.openxmlformats.org/officeDocument/2006/relationships/image"/><Relationship Id="rId1" Target="../tags/tag192.xml" Type="http://schemas.openxmlformats.org/officeDocument/2006/relationships/tags"/><Relationship Id="rId6" Target="../tags/tag197.xml" Type="http://schemas.openxmlformats.org/officeDocument/2006/relationships/tags"/><Relationship Id="rId5" Target="../tags/tag196.xml" Type="http://schemas.openxmlformats.org/officeDocument/2006/relationships/tags"/><Relationship Id="rId15" Target="../media/image205.jpeg" Type="http://schemas.openxmlformats.org/officeDocument/2006/relationships/image"/><Relationship Id="rId10" Target="../media/image203.png" Type="http://schemas.openxmlformats.org/officeDocument/2006/relationships/image"/><Relationship Id="rId4" Target="../tags/tag195.xml" Type="http://schemas.openxmlformats.org/officeDocument/2006/relationships/tags"/><Relationship Id="rId9" Target="../slideLayouts/slideLayout2.xml" Type="http://schemas.openxmlformats.org/officeDocument/2006/relationships/slideLayout"/><Relationship Id="rId14" Target="../media/image204.png" Type="http://schemas.openxmlformats.org/officeDocument/2006/relationships/image"/></Relationships>
</file>

<file path=ppt/slides/_rels/slide66.xml.rels><?xml version="1.0" encoding="UTF-8" standalone="yes" ?><Relationships xmlns="http://schemas.openxmlformats.org/package/2006/relationships"><Relationship Id="rId8" Target="../tags/tag207.xml" Type="http://schemas.openxmlformats.org/officeDocument/2006/relationships/tags"/><Relationship Id="rId13" Target="../notesSlides/notesSlide40.xml" Type="http://schemas.openxmlformats.org/officeDocument/2006/relationships/notesSlide"/><Relationship Id="rId18" Target="../media/image208.jpeg" Type="http://schemas.openxmlformats.org/officeDocument/2006/relationships/image"/><Relationship Id="rId3" Target="../tags/tag202.xml" Type="http://schemas.openxmlformats.org/officeDocument/2006/relationships/tags"/><Relationship Id="rId7" Target="../tags/tag206.xml" Type="http://schemas.openxmlformats.org/officeDocument/2006/relationships/tags"/><Relationship Id="rId12" Target="../slideLayouts/slideLayout2.xml" Type="http://schemas.openxmlformats.org/officeDocument/2006/relationships/slideLayout"/><Relationship Id="rId17" Target="../media/image197.jpeg" Type="http://schemas.openxmlformats.org/officeDocument/2006/relationships/image"/><Relationship Id="rId2" Target="../tags/tag201.xml" Type="http://schemas.openxmlformats.org/officeDocument/2006/relationships/tags"/><Relationship Id="rId16" Target="../media/image196.jpeg" Type="http://schemas.openxmlformats.org/officeDocument/2006/relationships/image"/><Relationship Id="rId1" Target="../tags/tag200.xml" Type="http://schemas.openxmlformats.org/officeDocument/2006/relationships/tags"/><Relationship Id="rId6" Target="../tags/tag205.xml" Type="http://schemas.openxmlformats.org/officeDocument/2006/relationships/tags"/><Relationship Id="rId11" Target="../tags/tag210.xml" Type="http://schemas.openxmlformats.org/officeDocument/2006/relationships/tags"/><Relationship Id="rId5" Target="../tags/tag204.xml" Type="http://schemas.openxmlformats.org/officeDocument/2006/relationships/tags"/><Relationship Id="rId15" Target="../media/image195.jpeg" Type="http://schemas.openxmlformats.org/officeDocument/2006/relationships/image"/><Relationship Id="rId10" Target="../tags/tag209.xml" Type="http://schemas.openxmlformats.org/officeDocument/2006/relationships/tags"/><Relationship Id="rId4" Target="../tags/tag203.xml" Type="http://schemas.openxmlformats.org/officeDocument/2006/relationships/tags"/><Relationship Id="rId9" Target="../tags/tag208.xml" Type="http://schemas.openxmlformats.org/officeDocument/2006/relationships/tags"/><Relationship Id="rId14" Target="../media/image194.jpeg" Type="http://schemas.openxmlformats.org/officeDocument/2006/relationships/image"/></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3" Type="http://schemas.openxmlformats.org/officeDocument/2006/relationships/tags" Target="../tags/tag213.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image" Target="../media/image209.gif"/><Relationship Id="rId47" Type="http://schemas.openxmlformats.org/officeDocument/2006/relationships/image" Target="../media/image214.png"/><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image" Target="../media/image213.png"/><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slideLayout" Target="../slideLayouts/slideLayout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image" Target="../media/image212.png"/><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49" Type="http://schemas.openxmlformats.org/officeDocument/2006/relationships/image" Target="../media/image109.png"/><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image" Target="../media/image211.png"/><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image" Target="../media/image210.png"/><Relationship Id="rId48" Type="http://schemas.openxmlformats.org/officeDocument/2006/relationships/image" Target="../media/image215.png"/><Relationship Id="rId8" Type="http://schemas.openxmlformats.org/officeDocument/2006/relationships/tags" Target="../tags/tag218.xml"/></Relationships>
</file>

<file path=ppt/slides/_rels/slide69.xml.rels><?xml version="1.0" encoding="UTF-8" standalone="yes" ?><Relationships xmlns="http://schemas.openxmlformats.org/package/2006/relationships"><Relationship Id="rId26" Target="../tags/tag276.xml" Type="http://schemas.openxmlformats.org/officeDocument/2006/relationships/tags"/><Relationship Id="rId117" Target="../tags/tag367.xml" Type="http://schemas.openxmlformats.org/officeDocument/2006/relationships/tags"/><Relationship Id="rId21" Target="../tags/tag271.xml" Type="http://schemas.openxmlformats.org/officeDocument/2006/relationships/tags"/><Relationship Id="rId42" Target="../tags/tag292.xml" Type="http://schemas.openxmlformats.org/officeDocument/2006/relationships/tags"/><Relationship Id="rId47" Target="../tags/tag297.xml" Type="http://schemas.openxmlformats.org/officeDocument/2006/relationships/tags"/><Relationship Id="rId63" Target="../tags/tag313.xml" Type="http://schemas.openxmlformats.org/officeDocument/2006/relationships/tags"/><Relationship Id="rId68" Target="../tags/tag318.xml" Type="http://schemas.openxmlformats.org/officeDocument/2006/relationships/tags"/><Relationship Id="rId84" Target="../tags/tag334.xml" Type="http://schemas.openxmlformats.org/officeDocument/2006/relationships/tags"/><Relationship Id="rId89" Target="../tags/tag339.xml" Type="http://schemas.openxmlformats.org/officeDocument/2006/relationships/tags"/><Relationship Id="rId112" Target="../tags/tag362.xml" Type="http://schemas.openxmlformats.org/officeDocument/2006/relationships/tags"/><Relationship Id="rId133" Target="../media/image224.png" Type="http://schemas.openxmlformats.org/officeDocument/2006/relationships/image"/><Relationship Id="rId138" Target="../media/image229.png" Type="http://schemas.openxmlformats.org/officeDocument/2006/relationships/image"/><Relationship Id="rId16" Target="../tags/tag266.xml" Type="http://schemas.openxmlformats.org/officeDocument/2006/relationships/tags"/><Relationship Id="rId107" Target="../tags/tag357.xml" Type="http://schemas.openxmlformats.org/officeDocument/2006/relationships/tags"/><Relationship Id="rId11" Target="../tags/tag261.xml" Type="http://schemas.openxmlformats.org/officeDocument/2006/relationships/tags"/><Relationship Id="rId32" Target="../tags/tag282.xml" Type="http://schemas.openxmlformats.org/officeDocument/2006/relationships/tags"/><Relationship Id="rId37" Target="../tags/tag287.xml" Type="http://schemas.openxmlformats.org/officeDocument/2006/relationships/tags"/><Relationship Id="rId53" Target="../tags/tag303.xml" Type="http://schemas.openxmlformats.org/officeDocument/2006/relationships/tags"/><Relationship Id="rId58" Target="../tags/tag308.xml" Type="http://schemas.openxmlformats.org/officeDocument/2006/relationships/tags"/><Relationship Id="rId74" Target="../tags/tag324.xml" Type="http://schemas.openxmlformats.org/officeDocument/2006/relationships/tags"/><Relationship Id="rId79" Target="../tags/tag329.xml" Type="http://schemas.openxmlformats.org/officeDocument/2006/relationships/tags"/><Relationship Id="rId102" Target="../tags/tag352.xml" Type="http://schemas.openxmlformats.org/officeDocument/2006/relationships/tags"/><Relationship Id="rId123" Target="../slideLayouts/slideLayout2.xml" Type="http://schemas.openxmlformats.org/officeDocument/2006/relationships/slideLayout"/><Relationship Id="rId128" Target="../media/image219.png" Type="http://schemas.openxmlformats.org/officeDocument/2006/relationships/image"/><Relationship Id="rId5" Target="../tags/tag255.xml" Type="http://schemas.openxmlformats.org/officeDocument/2006/relationships/tags"/><Relationship Id="rId90" Target="../tags/tag340.xml" Type="http://schemas.openxmlformats.org/officeDocument/2006/relationships/tags"/><Relationship Id="rId95" Target="../tags/tag345.xml" Type="http://schemas.openxmlformats.org/officeDocument/2006/relationships/tags"/><Relationship Id="rId22" Target="../tags/tag272.xml" Type="http://schemas.openxmlformats.org/officeDocument/2006/relationships/tags"/><Relationship Id="rId27" Target="../tags/tag277.xml" Type="http://schemas.openxmlformats.org/officeDocument/2006/relationships/tags"/><Relationship Id="rId43" Target="../tags/tag293.xml" Type="http://schemas.openxmlformats.org/officeDocument/2006/relationships/tags"/><Relationship Id="rId48" Target="../tags/tag298.xml" Type="http://schemas.openxmlformats.org/officeDocument/2006/relationships/tags"/><Relationship Id="rId64" Target="../tags/tag314.xml" Type="http://schemas.openxmlformats.org/officeDocument/2006/relationships/tags"/><Relationship Id="rId69" Target="../tags/tag319.xml" Type="http://schemas.openxmlformats.org/officeDocument/2006/relationships/tags"/><Relationship Id="rId113" Target="../tags/tag363.xml" Type="http://schemas.openxmlformats.org/officeDocument/2006/relationships/tags"/><Relationship Id="rId118" Target="../tags/tag368.xml" Type="http://schemas.openxmlformats.org/officeDocument/2006/relationships/tags"/><Relationship Id="rId134" Target="../media/image225.png" Type="http://schemas.openxmlformats.org/officeDocument/2006/relationships/image"/><Relationship Id="rId139" Target="../media/image230.png" Type="http://schemas.openxmlformats.org/officeDocument/2006/relationships/image"/><Relationship Id="rId8" Target="../tags/tag258.xml" Type="http://schemas.openxmlformats.org/officeDocument/2006/relationships/tags"/><Relationship Id="rId51" Target="../tags/tag301.xml" Type="http://schemas.openxmlformats.org/officeDocument/2006/relationships/tags"/><Relationship Id="rId72" Target="../tags/tag322.xml" Type="http://schemas.openxmlformats.org/officeDocument/2006/relationships/tags"/><Relationship Id="rId80" Target="../tags/tag330.xml" Type="http://schemas.openxmlformats.org/officeDocument/2006/relationships/tags"/><Relationship Id="rId85" Target="../tags/tag335.xml" Type="http://schemas.openxmlformats.org/officeDocument/2006/relationships/tags"/><Relationship Id="rId93" Target="../tags/tag343.xml" Type="http://schemas.openxmlformats.org/officeDocument/2006/relationships/tags"/><Relationship Id="rId98" Target="../tags/tag348.xml" Type="http://schemas.openxmlformats.org/officeDocument/2006/relationships/tags"/><Relationship Id="rId121" Target="../tags/tag371.xml" Type="http://schemas.openxmlformats.org/officeDocument/2006/relationships/tags"/><Relationship Id="rId142" Target="../media/image233.jpeg" Type="http://schemas.openxmlformats.org/officeDocument/2006/relationships/image"/><Relationship Id="rId3" Target="../tags/tag253.xml" Type="http://schemas.openxmlformats.org/officeDocument/2006/relationships/tags"/><Relationship Id="rId12" Target="../tags/tag262.xml" Type="http://schemas.openxmlformats.org/officeDocument/2006/relationships/tags"/><Relationship Id="rId17" Target="../tags/tag267.xml" Type="http://schemas.openxmlformats.org/officeDocument/2006/relationships/tags"/><Relationship Id="rId25" Target="../tags/tag275.xml" Type="http://schemas.openxmlformats.org/officeDocument/2006/relationships/tags"/><Relationship Id="rId33" Target="../tags/tag283.xml" Type="http://schemas.openxmlformats.org/officeDocument/2006/relationships/tags"/><Relationship Id="rId38" Target="../tags/tag288.xml" Type="http://schemas.openxmlformats.org/officeDocument/2006/relationships/tags"/><Relationship Id="rId46" Target="../tags/tag296.xml" Type="http://schemas.openxmlformats.org/officeDocument/2006/relationships/tags"/><Relationship Id="rId59" Target="../tags/tag309.xml" Type="http://schemas.openxmlformats.org/officeDocument/2006/relationships/tags"/><Relationship Id="rId67" Target="../tags/tag317.xml" Type="http://schemas.openxmlformats.org/officeDocument/2006/relationships/tags"/><Relationship Id="rId103" Target="../tags/tag353.xml" Type="http://schemas.openxmlformats.org/officeDocument/2006/relationships/tags"/><Relationship Id="rId108" Target="../tags/tag358.xml" Type="http://schemas.openxmlformats.org/officeDocument/2006/relationships/tags"/><Relationship Id="rId116" Target="../tags/tag366.xml" Type="http://schemas.openxmlformats.org/officeDocument/2006/relationships/tags"/><Relationship Id="rId124" Target="../notesSlides/notesSlide41.xml" Type="http://schemas.openxmlformats.org/officeDocument/2006/relationships/notesSlide"/><Relationship Id="rId129" Target="../media/image220.png" Type="http://schemas.openxmlformats.org/officeDocument/2006/relationships/image"/><Relationship Id="rId137" Target="../media/image228.png" Type="http://schemas.openxmlformats.org/officeDocument/2006/relationships/image"/><Relationship Id="rId20" Target="../tags/tag270.xml" Type="http://schemas.openxmlformats.org/officeDocument/2006/relationships/tags"/><Relationship Id="rId41" Target="../tags/tag291.xml" Type="http://schemas.openxmlformats.org/officeDocument/2006/relationships/tags"/><Relationship Id="rId54" Target="../tags/tag304.xml" Type="http://schemas.openxmlformats.org/officeDocument/2006/relationships/tags"/><Relationship Id="rId62" Target="../tags/tag312.xml" Type="http://schemas.openxmlformats.org/officeDocument/2006/relationships/tags"/><Relationship Id="rId70" Target="../tags/tag320.xml" Type="http://schemas.openxmlformats.org/officeDocument/2006/relationships/tags"/><Relationship Id="rId75" Target="../tags/tag325.xml" Type="http://schemas.openxmlformats.org/officeDocument/2006/relationships/tags"/><Relationship Id="rId83" Target="../tags/tag333.xml" Type="http://schemas.openxmlformats.org/officeDocument/2006/relationships/tags"/><Relationship Id="rId88" Target="../tags/tag338.xml" Type="http://schemas.openxmlformats.org/officeDocument/2006/relationships/tags"/><Relationship Id="rId91" Target="../tags/tag341.xml" Type="http://schemas.openxmlformats.org/officeDocument/2006/relationships/tags"/><Relationship Id="rId96" Target="../tags/tag346.xml" Type="http://schemas.openxmlformats.org/officeDocument/2006/relationships/tags"/><Relationship Id="rId111" Target="../tags/tag361.xml" Type="http://schemas.openxmlformats.org/officeDocument/2006/relationships/tags"/><Relationship Id="rId132" Target="../media/image223.png" Type="http://schemas.openxmlformats.org/officeDocument/2006/relationships/image"/><Relationship Id="rId140" Target="../media/image231.jpeg" Type="http://schemas.openxmlformats.org/officeDocument/2006/relationships/image"/><Relationship Id="rId1" Target="../tags/tag251.xml" Type="http://schemas.openxmlformats.org/officeDocument/2006/relationships/tags"/><Relationship Id="rId6" Target="../tags/tag256.xml" Type="http://schemas.openxmlformats.org/officeDocument/2006/relationships/tags"/><Relationship Id="rId15" Target="../tags/tag265.xml" Type="http://schemas.openxmlformats.org/officeDocument/2006/relationships/tags"/><Relationship Id="rId23" Target="../tags/tag273.xml" Type="http://schemas.openxmlformats.org/officeDocument/2006/relationships/tags"/><Relationship Id="rId28" Target="../tags/tag278.xml" Type="http://schemas.openxmlformats.org/officeDocument/2006/relationships/tags"/><Relationship Id="rId36" Target="../tags/tag286.xml" Type="http://schemas.openxmlformats.org/officeDocument/2006/relationships/tags"/><Relationship Id="rId49" Target="../tags/tag299.xml" Type="http://schemas.openxmlformats.org/officeDocument/2006/relationships/tags"/><Relationship Id="rId57" Target="../tags/tag307.xml" Type="http://schemas.openxmlformats.org/officeDocument/2006/relationships/tags"/><Relationship Id="rId106" Target="../tags/tag356.xml" Type="http://schemas.openxmlformats.org/officeDocument/2006/relationships/tags"/><Relationship Id="rId114" Target="../tags/tag364.xml" Type="http://schemas.openxmlformats.org/officeDocument/2006/relationships/tags"/><Relationship Id="rId119" Target="../tags/tag369.xml" Type="http://schemas.openxmlformats.org/officeDocument/2006/relationships/tags"/><Relationship Id="rId127" Target="../media/image218.png" Type="http://schemas.openxmlformats.org/officeDocument/2006/relationships/image"/><Relationship Id="rId10" Target="../tags/tag260.xml" Type="http://schemas.openxmlformats.org/officeDocument/2006/relationships/tags"/><Relationship Id="rId31" Target="../tags/tag281.xml" Type="http://schemas.openxmlformats.org/officeDocument/2006/relationships/tags"/><Relationship Id="rId44" Target="../tags/tag294.xml" Type="http://schemas.openxmlformats.org/officeDocument/2006/relationships/tags"/><Relationship Id="rId52" Target="../tags/tag302.xml" Type="http://schemas.openxmlformats.org/officeDocument/2006/relationships/tags"/><Relationship Id="rId60" Target="../tags/tag310.xml" Type="http://schemas.openxmlformats.org/officeDocument/2006/relationships/tags"/><Relationship Id="rId65" Target="../tags/tag315.xml" Type="http://schemas.openxmlformats.org/officeDocument/2006/relationships/tags"/><Relationship Id="rId73" Target="../tags/tag323.xml" Type="http://schemas.openxmlformats.org/officeDocument/2006/relationships/tags"/><Relationship Id="rId78" Target="../tags/tag328.xml" Type="http://schemas.openxmlformats.org/officeDocument/2006/relationships/tags"/><Relationship Id="rId81" Target="../tags/tag331.xml" Type="http://schemas.openxmlformats.org/officeDocument/2006/relationships/tags"/><Relationship Id="rId86" Target="../tags/tag336.xml" Type="http://schemas.openxmlformats.org/officeDocument/2006/relationships/tags"/><Relationship Id="rId94" Target="../tags/tag344.xml" Type="http://schemas.openxmlformats.org/officeDocument/2006/relationships/tags"/><Relationship Id="rId99" Target="../tags/tag349.xml" Type="http://schemas.openxmlformats.org/officeDocument/2006/relationships/tags"/><Relationship Id="rId101" Target="../tags/tag351.xml" Type="http://schemas.openxmlformats.org/officeDocument/2006/relationships/tags"/><Relationship Id="rId122" Target="../tags/tag372.xml" Type="http://schemas.openxmlformats.org/officeDocument/2006/relationships/tags"/><Relationship Id="rId130" Target="../media/image221.png" Type="http://schemas.openxmlformats.org/officeDocument/2006/relationships/image"/><Relationship Id="rId135" Target="../media/image226.png" Type="http://schemas.openxmlformats.org/officeDocument/2006/relationships/image"/><Relationship Id="rId4" Target="../tags/tag254.xml" Type="http://schemas.openxmlformats.org/officeDocument/2006/relationships/tags"/><Relationship Id="rId9" Target="../tags/tag259.xml" Type="http://schemas.openxmlformats.org/officeDocument/2006/relationships/tags"/><Relationship Id="rId13" Target="../tags/tag263.xml" Type="http://schemas.openxmlformats.org/officeDocument/2006/relationships/tags"/><Relationship Id="rId18" Target="../tags/tag268.xml" Type="http://schemas.openxmlformats.org/officeDocument/2006/relationships/tags"/><Relationship Id="rId39" Target="../tags/tag289.xml" Type="http://schemas.openxmlformats.org/officeDocument/2006/relationships/tags"/><Relationship Id="rId109" Target="../tags/tag359.xml" Type="http://schemas.openxmlformats.org/officeDocument/2006/relationships/tags"/><Relationship Id="rId34" Target="../tags/tag284.xml" Type="http://schemas.openxmlformats.org/officeDocument/2006/relationships/tags"/><Relationship Id="rId50" Target="../tags/tag300.xml" Type="http://schemas.openxmlformats.org/officeDocument/2006/relationships/tags"/><Relationship Id="rId55" Target="../tags/tag305.xml" Type="http://schemas.openxmlformats.org/officeDocument/2006/relationships/tags"/><Relationship Id="rId76" Target="../tags/tag326.xml" Type="http://schemas.openxmlformats.org/officeDocument/2006/relationships/tags"/><Relationship Id="rId97" Target="../tags/tag347.xml" Type="http://schemas.openxmlformats.org/officeDocument/2006/relationships/tags"/><Relationship Id="rId104" Target="../tags/tag354.xml" Type="http://schemas.openxmlformats.org/officeDocument/2006/relationships/tags"/><Relationship Id="rId120" Target="../tags/tag370.xml" Type="http://schemas.openxmlformats.org/officeDocument/2006/relationships/tags"/><Relationship Id="rId125" Target="../media/image216.png" Type="http://schemas.openxmlformats.org/officeDocument/2006/relationships/image"/><Relationship Id="rId141" Target="../media/image232.png" Type="http://schemas.openxmlformats.org/officeDocument/2006/relationships/image"/><Relationship Id="rId7" Target="../tags/tag257.xml" Type="http://schemas.openxmlformats.org/officeDocument/2006/relationships/tags"/><Relationship Id="rId71" Target="../tags/tag321.xml" Type="http://schemas.openxmlformats.org/officeDocument/2006/relationships/tags"/><Relationship Id="rId92" Target="../tags/tag342.xml" Type="http://schemas.openxmlformats.org/officeDocument/2006/relationships/tags"/><Relationship Id="rId2" Target="../tags/tag252.xml" Type="http://schemas.openxmlformats.org/officeDocument/2006/relationships/tags"/><Relationship Id="rId29" Target="../tags/tag279.xml" Type="http://schemas.openxmlformats.org/officeDocument/2006/relationships/tags"/><Relationship Id="rId24" Target="../tags/tag274.xml" Type="http://schemas.openxmlformats.org/officeDocument/2006/relationships/tags"/><Relationship Id="rId40" Target="../tags/tag290.xml" Type="http://schemas.openxmlformats.org/officeDocument/2006/relationships/tags"/><Relationship Id="rId45" Target="../tags/tag295.xml" Type="http://schemas.openxmlformats.org/officeDocument/2006/relationships/tags"/><Relationship Id="rId66" Target="../tags/tag316.xml" Type="http://schemas.openxmlformats.org/officeDocument/2006/relationships/tags"/><Relationship Id="rId87" Target="../tags/tag337.xml" Type="http://schemas.openxmlformats.org/officeDocument/2006/relationships/tags"/><Relationship Id="rId110" Target="../tags/tag360.xml" Type="http://schemas.openxmlformats.org/officeDocument/2006/relationships/tags"/><Relationship Id="rId115" Target="../tags/tag365.xml" Type="http://schemas.openxmlformats.org/officeDocument/2006/relationships/tags"/><Relationship Id="rId131" Target="../media/image222.png" Type="http://schemas.openxmlformats.org/officeDocument/2006/relationships/image"/><Relationship Id="rId136" Target="../media/image227.png" Type="http://schemas.openxmlformats.org/officeDocument/2006/relationships/image"/><Relationship Id="rId61" Target="../tags/tag311.xml" Type="http://schemas.openxmlformats.org/officeDocument/2006/relationships/tags"/><Relationship Id="rId82" Target="../tags/tag332.xml" Type="http://schemas.openxmlformats.org/officeDocument/2006/relationships/tags"/><Relationship Id="rId19" Target="../tags/tag269.xml" Type="http://schemas.openxmlformats.org/officeDocument/2006/relationships/tags"/><Relationship Id="rId14" Target="../tags/tag264.xml" Type="http://schemas.openxmlformats.org/officeDocument/2006/relationships/tags"/><Relationship Id="rId30" Target="../tags/tag280.xml" Type="http://schemas.openxmlformats.org/officeDocument/2006/relationships/tags"/><Relationship Id="rId35" Target="../tags/tag285.xml" Type="http://schemas.openxmlformats.org/officeDocument/2006/relationships/tags"/><Relationship Id="rId56" Target="../tags/tag306.xml" Type="http://schemas.openxmlformats.org/officeDocument/2006/relationships/tags"/><Relationship Id="rId77" Target="../tags/tag327.xml" Type="http://schemas.openxmlformats.org/officeDocument/2006/relationships/tags"/><Relationship Id="rId100" Target="../tags/tag350.xml" Type="http://schemas.openxmlformats.org/officeDocument/2006/relationships/tags"/><Relationship Id="rId105" Target="../tags/tag355.xml" Type="http://schemas.openxmlformats.org/officeDocument/2006/relationships/tags"/><Relationship Id="rId126" Target="../media/image217.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jpeg"/></Relationships>
</file>

<file path=ppt/slides/_rels/slide70.xml.rels><?xml version="1.0" encoding="UTF-8" standalone="yes"?>
<Relationships xmlns="http://schemas.openxmlformats.org/package/2006/relationships"><Relationship Id="rId13" Type="http://schemas.openxmlformats.org/officeDocument/2006/relationships/tags" Target="../tags/tag385.xml"/><Relationship Id="rId18" Type="http://schemas.openxmlformats.org/officeDocument/2006/relationships/tags" Target="../tags/tag390.xml"/><Relationship Id="rId26" Type="http://schemas.openxmlformats.org/officeDocument/2006/relationships/tags" Target="../tags/tag398.xml"/><Relationship Id="rId39" Type="http://schemas.openxmlformats.org/officeDocument/2006/relationships/tags" Target="../tags/tag411.xml"/><Relationship Id="rId21" Type="http://schemas.openxmlformats.org/officeDocument/2006/relationships/tags" Target="../tags/tag393.xml"/><Relationship Id="rId34" Type="http://schemas.openxmlformats.org/officeDocument/2006/relationships/tags" Target="../tags/tag406.xml"/><Relationship Id="rId42" Type="http://schemas.openxmlformats.org/officeDocument/2006/relationships/tags" Target="../tags/tag414.xml"/><Relationship Id="rId47" Type="http://schemas.openxmlformats.org/officeDocument/2006/relationships/image" Target="../media/image234.png"/><Relationship Id="rId50" Type="http://schemas.openxmlformats.org/officeDocument/2006/relationships/image" Target="../media/image237.png"/><Relationship Id="rId55" Type="http://schemas.openxmlformats.org/officeDocument/2006/relationships/image" Target="../media/image240.png"/><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tags" Target="../tags/tag389.xml"/><Relationship Id="rId25" Type="http://schemas.openxmlformats.org/officeDocument/2006/relationships/tags" Target="../tags/tag397.xml"/><Relationship Id="rId33" Type="http://schemas.openxmlformats.org/officeDocument/2006/relationships/tags" Target="../tags/tag405.xml"/><Relationship Id="rId38" Type="http://schemas.openxmlformats.org/officeDocument/2006/relationships/tags" Target="../tags/tag410.xml"/><Relationship Id="rId46" Type="http://schemas.openxmlformats.org/officeDocument/2006/relationships/notesSlide" Target="../notesSlides/notesSlide42.xml"/><Relationship Id="rId59" Type="http://schemas.openxmlformats.org/officeDocument/2006/relationships/image" Target="../media/image219.png"/><Relationship Id="rId2" Type="http://schemas.openxmlformats.org/officeDocument/2006/relationships/tags" Target="../tags/tag374.xml"/><Relationship Id="rId16" Type="http://schemas.openxmlformats.org/officeDocument/2006/relationships/tags" Target="../tags/tag388.xml"/><Relationship Id="rId20" Type="http://schemas.openxmlformats.org/officeDocument/2006/relationships/tags" Target="../tags/tag392.xml"/><Relationship Id="rId29" Type="http://schemas.openxmlformats.org/officeDocument/2006/relationships/tags" Target="../tags/tag401.xml"/><Relationship Id="rId41" Type="http://schemas.openxmlformats.org/officeDocument/2006/relationships/tags" Target="../tags/tag413.xml"/><Relationship Id="rId54" Type="http://schemas.openxmlformats.org/officeDocument/2006/relationships/image" Target="../media/image239.png"/><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24" Type="http://schemas.openxmlformats.org/officeDocument/2006/relationships/tags" Target="../tags/tag396.xml"/><Relationship Id="rId32" Type="http://schemas.openxmlformats.org/officeDocument/2006/relationships/tags" Target="../tags/tag404.xml"/><Relationship Id="rId37" Type="http://schemas.openxmlformats.org/officeDocument/2006/relationships/tags" Target="../tags/tag409.xml"/><Relationship Id="rId40" Type="http://schemas.openxmlformats.org/officeDocument/2006/relationships/tags" Target="../tags/tag412.xml"/><Relationship Id="rId45" Type="http://schemas.openxmlformats.org/officeDocument/2006/relationships/slideLayout" Target="../slideLayouts/slideLayout2.xml"/><Relationship Id="rId53" Type="http://schemas.openxmlformats.org/officeDocument/2006/relationships/image" Target="../media/image238.png"/><Relationship Id="rId58" Type="http://schemas.openxmlformats.org/officeDocument/2006/relationships/image" Target="../media/image57.jpeg"/><Relationship Id="rId5" Type="http://schemas.openxmlformats.org/officeDocument/2006/relationships/tags" Target="../tags/tag377.xml"/><Relationship Id="rId15" Type="http://schemas.openxmlformats.org/officeDocument/2006/relationships/tags" Target="../tags/tag387.xml"/><Relationship Id="rId23" Type="http://schemas.openxmlformats.org/officeDocument/2006/relationships/tags" Target="../tags/tag395.xml"/><Relationship Id="rId28" Type="http://schemas.openxmlformats.org/officeDocument/2006/relationships/tags" Target="../tags/tag400.xml"/><Relationship Id="rId36" Type="http://schemas.openxmlformats.org/officeDocument/2006/relationships/tags" Target="../tags/tag408.xml"/><Relationship Id="rId49" Type="http://schemas.openxmlformats.org/officeDocument/2006/relationships/image" Target="../media/image236.png"/><Relationship Id="rId57" Type="http://schemas.openxmlformats.org/officeDocument/2006/relationships/image" Target="../media/image61.jpeg"/><Relationship Id="rId10" Type="http://schemas.openxmlformats.org/officeDocument/2006/relationships/tags" Target="../tags/tag382.xml"/><Relationship Id="rId19" Type="http://schemas.openxmlformats.org/officeDocument/2006/relationships/tags" Target="../tags/tag391.xml"/><Relationship Id="rId31" Type="http://schemas.openxmlformats.org/officeDocument/2006/relationships/tags" Target="../tags/tag403.xml"/><Relationship Id="rId44" Type="http://schemas.openxmlformats.org/officeDocument/2006/relationships/tags" Target="../tags/tag416.xml"/><Relationship Id="rId52" Type="http://schemas.openxmlformats.org/officeDocument/2006/relationships/image" Target="../media/image221.png"/><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 Id="rId22" Type="http://schemas.openxmlformats.org/officeDocument/2006/relationships/tags" Target="../tags/tag394.xml"/><Relationship Id="rId27" Type="http://schemas.openxmlformats.org/officeDocument/2006/relationships/tags" Target="../tags/tag399.xml"/><Relationship Id="rId30" Type="http://schemas.openxmlformats.org/officeDocument/2006/relationships/tags" Target="../tags/tag402.xml"/><Relationship Id="rId35" Type="http://schemas.openxmlformats.org/officeDocument/2006/relationships/tags" Target="../tags/tag407.xml"/><Relationship Id="rId43" Type="http://schemas.openxmlformats.org/officeDocument/2006/relationships/tags" Target="../tags/tag415.xml"/><Relationship Id="rId48" Type="http://schemas.openxmlformats.org/officeDocument/2006/relationships/image" Target="../media/image235.png"/><Relationship Id="rId56" Type="http://schemas.openxmlformats.org/officeDocument/2006/relationships/image" Target="../media/image63.jpeg"/><Relationship Id="rId8" Type="http://schemas.openxmlformats.org/officeDocument/2006/relationships/tags" Target="../tags/tag380.xml"/><Relationship Id="rId51" Type="http://schemas.openxmlformats.org/officeDocument/2006/relationships/image" Target="../media/image220.png"/><Relationship Id="rId3" Type="http://schemas.openxmlformats.org/officeDocument/2006/relationships/tags" Target="../tags/tag375.xml"/></Relationships>
</file>

<file path=ppt/slides/_rels/slide71.xml.rels><?xml version="1.0" encoding="UTF-8" standalone="yes"?>
<Relationships xmlns="http://schemas.openxmlformats.org/package/2006/relationships"><Relationship Id="rId13" Type="http://schemas.openxmlformats.org/officeDocument/2006/relationships/tags" Target="../tags/tag429.xml"/><Relationship Id="rId18" Type="http://schemas.openxmlformats.org/officeDocument/2006/relationships/tags" Target="../tags/tag434.xml"/><Relationship Id="rId26" Type="http://schemas.openxmlformats.org/officeDocument/2006/relationships/tags" Target="../tags/tag442.xml"/><Relationship Id="rId39" Type="http://schemas.openxmlformats.org/officeDocument/2006/relationships/tags" Target="../tags/tag455.xml"/><Relationship Id="rId21" Type="http://schemas.openxmlformats.org/officeDocument/2006/relationships/tags" Target="../tags/tag437.xml"/><Relationship Id="rId34" Type="http://schemas.openxmlformats.org/officeDocument/2006/relationships/tags" Target="../tags/tag450.xml"/><Relationship Id="rId42" Type="http://schemas.openxmlformats.org/officeDocument/2006/relationships/slideLayout" Target="../slideLayouts/slideLayout2.xml"/><Relationship Id="rId47" Type="http://schemas.openxmlformats.org/officeDocument/2006/relationships/image" Target="../media/image220.png"/><Relationship Id="rId50" Type="http://schemas.openxmlformats.org/officeDocument/2006/relationships/image" Target="../media/image219.png"/><Relationship Id="rId55" Type="http://schemas.openxmlformats.org/officeDocument/2006/relationships/image" Target="../media/image243.jpeg"/><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tags" Target="../tags/tag433.xml"/><Relationship Id="rId25" Type="http://schemas.openxmlformats.org/officeDocument/2006/relationships/tags" Target="../tags/tag441.xml"/><Relationship Id="rId33" Type="http://schemas.openxmlformats.org/officeDocument/2006/relationships/tags" Target="../tags/tag449.xml"/><Relationship Id="rId38" Type="http://schemas.openxmlformats.org/officeDocument/2006/relationships/tags" Target="../tags/tag454.xml"/><Relationship Id="rId46" Type="http://schemas.openxmlformats.org/officeDocument/2006/relationships/image" Target="../media/image237.png"/><Relationship Id="rId2" Type="http://schemas.openxmlformats.org/officeDocument/2006/relationships/tags" Target="../tags/tag418.xml"/><Relationship Id="rId16" Type="http://schemas.openxmlformats.org/officeDocument/2006/relationships/tags" Target="../tags/tag432.xml"/><Relationship Id="rId20" Type="http://schemas.openxmlformats.org/officeDocument/2006/relationships/tags" Target="../tags/tag436.xml"/><Relationship Id="rId29" Type="http://schemas.openxmlformats.org/officeDocument/2006/relationships/tags" Target="../tags/tag445.xml"/><Relationship Id="rId41" Type="http://schemas.openxmlformats.org/officeDocument/2006/relationships/tags" Target="../tags/tag457.xml"/><Relationship Id="rId54" Type="http://schemas.openxmlformats.org/officeDocument/2006/relationships/image" Target="../media/image242.jpeg"/><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tags" Target="../tags/tag440.xml"/><Relationship Id="rId32" Type="http://schemas.openxmlformats.org/officeDocument/2006/relationships/tags" Target="../tags/tag448.xml"/><Relationship Id="rId37" Type="http://schemas.openxmlformats.org/officeDocument/2006/relationships/tags" Target="../tags/tag453.xml"/><Relationship Id="rId40" Type="http://schemas.openxmlformats.org/officeDocument/2006/relationships/tags" Target="../tags/tag456.xml"/><Relationship Id="rId45" Type="http://schemas.openxmlformats.org/officeDocument/2006/relationships/image" Target="../media/image236.png"/><Relationship Id="rId53" Type="http://schemas.openxmlformats.org/officeDocument/2006/relationships/image" Target="../media/image241.png"/><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tags" Target="../tags/tag439.xml"/><Relationship Id="rId28" Type="http://schemas.openxmlformats.org/officeDocument/2006/relationships/tags" Target="../tags/tag444.xml"/><Relationship Id="rId36" Type="http://schemas.openxmlformats.org/officeDocument/2006/relationships/tags" Target="../tags/tag452.xml"/><Relationship Id="rId49" Type="http://schemas.openxmlformats.org/officeDocument/2006/relationships/image" Target="../media/image238.png"/><Relationship Id="rId10" Type="http://schemas.openxmlformats.org/officeDocument/2006/relationships/tags" Target="../tags/tag426.xml"/><Relationship Id="rId19" Type="http://schemas.openxmlformats.org/officeDocument/2006/relationships/tags" Target="../tags/tag435.xml"/><Relationship Id="rId31" Type="http://schemas.openxmlformats.org/officeDocument/2006/relationships/tags" Target="../tags/tag447.xml"/><Relationship Id="rId44" Type="http://schemas.openxmlformats.org/officeDocument/2006/relationships/image" Target="../media/image235.png"/><Relationship Id="rId52" Type="http://schemas.openxmlformats.org/officeDocument/2006/relationships/image" Target="../media/image239.png"/><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tags" Target="../tags/tag438.xml"/><Relationship Id="rId27" Type="http://schemas.openxmlformats.org/officeDocument/2006/relationships/tags" Target="../tags/tag443.xml"/><Relationship Id="rId30" Type="http://schemas.openxmlformats.org/officeDocument/2006/relationships/tags" Target="../tags/tag446.xml"/><Relationship Id="rId35" Type="http://schemas.openxmlformats.org/officeDocument/2006/relationships/tags" Target="../tags/tag451.xml"/><Relationship Id="rId43" Type="http://schemas.openxmlformats.org/officeDocument/2006/relationships/notesSlide" Target="../notesSlides/notesSlide43.xml"/><Relationship Id="rId48" Type="http://schemas.openxmlformats.org/officeDocument/2006/relationships/image" Target="../media/image221.png"/><Relationship Id="rId8" Type="http://schemas.openxmlformats.org/officeDocument/2006/relationships/tags" Target="../tags/tag424.xml"/><Relationship Id="rId51" Type="http://schemas.openxmlformats.org/officeDocument/2006/relationships/image" Target="../media/image234.png"/><Relationship Id="rId3" Type="http://schemas.openxmlformats.org/officeDocument/2006/relationships/tags" Target="../tags/tag419.xml"/></Relationships>
</file>

<file path=ppt/slides/_rels/slide72.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tags" Target="../tags/tag475.xml"/><Relationship Id="rId26" Type="http://schemas.openxmlformats.org/officeDocument/2006/relationships/diagramLayout" Target="../diagrams/layout1.xml"/><Relationship Id="rId3" Type="http://schemas.openxmlformats.org/officeDocument/2006/relationships/tags" Target="../tags/tag460.xml"/><Relationship Id="rId21" Type="http://schemas.openxmlformats.org/officeDocument/2006/relationships/image" Target="../media/image109.png"/><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tags" Target="../tags/tag474.xml"/><Relationship Id="rId25" Type="http://schemas.openxmlformats.org/officeDocument/2006/relationships/diagramData" Target="../diagrams/data1.xml"/><Relationship Id="rId2" Type="http://schemas.openxmlformats.org/officeDocument/2006/relationships/tags" Target="../tags/tag459.xml"/><Relationship Id="rId16" Type="http://schemas.openxmlformats.org/officeDocument/2006/relationships/tags" Target="../tags/tag473.xml"/><Relationship Id="rId20" Type="http://schemas.openxmlformats.org/officeDocument/2006/relationships/slideLayout" Target="../slideLayouts/slideLayout2.xml"/><Relationship Id="rId29" Type="http://schemas.microsoft.com/office/2007/relationships/diagramDrawing" Target="../diagrams/drawing1.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24" Type="http://schemas.openxmlformats.org/officeDocument/2006/relationships/image" Target="../media/image246.png"/><Relationship Id="rId5" Type="http://schemas.openxmlformats.org/officeDocument/2006/relationships/tags" Target="../tags/tag462.xml"/><Relationship Id="rId15" Type="http://schemas.openxmlformats.org/officeDocument/2006/relationships/tags" Target="../tags/tag472.xml"/><Relationship Id="rId23" Type="http://schemas.openxmlformats.org/officeDocument/2006/relationships/image" Target="../media/image169.png"/><Relationship Id="rId28" Type="http://schemas.openxmlformats.org/officeDocument/2006/relationships/diagramColors" Target="../diagrams/colors1.xml"/><Relationship Id="rId10" Type="http://schemas.openxmlformats.org/officeDocument/2006/relationships/tags" Target="../tags/tag467.xml"/><Relationship Id="rId19" Type="http://schemas.openxmlformats.org/officeDocument/2006/relationships/tags" Target="../tags/tag476.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 Id="rId22" Type="http://schemas.openxmlformats.org/officeDocument/2006/relationships/image" Target="../media/image245.jpeg"/><Relationship Id="rId27" Type="http://schemas.openxmlformats.org/officeDocument/2006/relationships/diagramQuickStyle" Target="../diagrams/quickStyle1.xml"/><Relationship Id="rId30" Type="http://schemas.openxmlformats.org/officeDocument/2006/relationships/image" Target="../media/image24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arget="../media/image251.png" Type="http://schemas.openxmlformats.org/officeDocument/2006/relationships/image"/><Relationship Id="rId3" Target="../notesSlides/notesSlide44.xml" Type="http://schemas.openxmlformats.org/officeDocument/2006/relationships/notesSlide"/><Relationship Id="rId7" Target="../media/image250.jpeg" Type="http://schemas.openxmlformats.org/officeDocument/2006/relationships/image"/><Relationship Id="rId2" Target="../slideLayouts/slideLayout2.xml" Type="http://schemas.openxmlformats.org/officeDocument/2006/relationships/slideLayout"/><Relationship Id="rId1" Target="../tags/tag477.xml" Type="http://schemas.openxmlformats.org/officeDocument/2006/relationships/tags"/><Relationship Id="rId6" Target="../media/image249.png" Type="http://schemas.openxmlformats.org/officeDocument/2006/relationships/image"/><Relationship Id="rId5" Target="../media/image245.jpeg" Type="http://schemas.openxmlformats.org/officeDocument/2006/relationships/image"/><Relationship Id="rId10" Target="../media/image253.jpeg" Type="http://schemas.openxmlformats.org/officeDocument/2006/relationships/image"/><Relationship Id="rId4" Target="../media/image248.png" Type="http://schemas.openxmlformats.org/officeDocument/2006/relationships/image"/><Relationship Id="rId9" Target="../media/image252.jpeg" Type="http://schemas.openxmlformats.org/officeDocument/2006/relationships/image"/></Relationships>
</file>

<file path=ppt/slides/_rels/slide78.xml.rels><?xml version="1.0" encoding="UTF-8" standalone="yes" ?><Relationships xmlns="http://schemas.openxmlformats.org/package/2006/relationships"><Relationship Id="rId3" Target="../media/image255.png" Type="http://schemas.openxmlformats.org/officeDocument/2006/relationships/image"/><Relationship Id="rId2" Target="../media/image254.jpeg" Type="http://schemas.openxmlformats.org/officeDocument/2006/relationships/image"/><Relationship Id="rId1" Target="../slideLayouts/slideLayout2.xml" Type="http://schemas.openxmlformats.org/officeDocument/2006/relationships/slideLayout"/></Relationships>
</file>

<file path=ppt/slides/_rels/slide7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5.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5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image" Target="../media/image258.png"/><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Avaya Ethernet Routing Switch 8800</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10</a:t>
            </a:fld>
            <a:endParaRPr lang="en-US" dirty="0"/>
          </a:p>
        </p:txBody>
      </p:sp>
      <p:pic>
        <p:nvPicPr>
          <p:cNvPr id="6" name="Picture 3"/>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2349062" y="4243699"/>
            <a:ext cx="1749972" cy="1432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11"/>
          <p:cNvSpPr txBox="1">
            <a:spLocks noChangeArrowheads="1"/>
          </p:cNvSpPr>
          <p:nvPr>
            <p:custDataLst>
              <p:tags r:id="rId1"/>
            </p:custDataLst>
          </p:nvPr>
        </p:nvSpPr>
        <p:spPr>
          <a:xfrm>
            <a:off x="336550" y="1143000"/>
            <a:ext cx="4159250" cy="509592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 refreshed platform delivering enhanced functionality</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Fully programmable network processor offers investment protection</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Simple software upgrade enables support for Virtual Services Fabric with Release 7.1</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Proven technology offering industry-leading resiliency</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New 8895SF Switch Fabric/CPU </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More powerful and “greener”</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Higher capabilities and scalability</a:t>
            </a:r>
          </a:p>
        </p:txBody>
      </p:sp>
      <p:sp>
        <p:nvSpPr>
          <p:cNvPr id="8" name="Rectangle 23"/>
          <p:cNvSpPr>
            <a:spLocks noChangeArrowheads="1"/>
          </p:cNvSpPr>
          <p:nvPr>
            <p:custDataLst>
              <p:tags r:id="rId2"/>
            </p:custDataLst>
          </p:nvPr>
        </p:nvSpPr>
        <p:spPr bwMode="auto">
          <a:xfrm rot="10800000" flipV="1">
            <a:off x="4803122" y="1676401"/>
            <a:ext cx="4175340" cy="184250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90000" anchor="t" anchorCtr="0"/>
          <a:lstStyle/>
          <a:p>
            <a:pPr marL="271463" indent="-271463" algn="l">
              <a:lnSpc>
                <a:spcPct val="95000"/>
              </a:lnSpc>
              <a:spcBef>
                <a:spcPct val="45000"/>
              </a:spcBef>
              <a:buClr>
                <a:srgbClr val="CC0000"/>
              </a:buClr>
              <a:buFont typeface="Webdings" pitchFamily="18" charset="2"/>
              <a:buChar char="4"/>
            </a:pPr>
            <a:r>
              <a:rPr lang="en-GB" dirty="0">
                <a:solidFill>
                  <a:schemeClr val="tx1"/>
                </a:solidFill>
              </a:rPr>
              <a:t>Fully featured 1/10 Gigabit</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Virtualization-enabled</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Flexible port configurations</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Positioned as a Gigabit aggregation switch with 10 Gigabit scalability</a:t>
            </a:r>
          </a:p>
          <a:p>
            <a:pPr marL="271463" indent="-271463" algn="l">
              <a:lnSpc>
                <a:spcPct val="95000"/>
              </a:lnSpc>
              <a:spcBef>
                <a:spcPct val="45000"/>
              </a:spcBef>
              <a:buClr>
                <a:srgbClr val="CC0000"/>
              </a:buClr>
              <a:buFont typeface="Webdings" pitchFamily="18" charset="2"/>
              <a:buChar char="4"/>
            </a:pPr>
            <a:endParaRPr lang="en-GB" dirty="0">
              <a:solidFill>
                <a:schemeClr val="tx1"/>
              </a:solidFill>
            </a:endParaRPr>
          </a:p>
          <a:p>
            <a:pPr marL="271463" indent="-271463" algn="l">
              <a:lnSpc>
                <a:spcPct val="95000"/>
              </a:lnSpc>
              <a:spcBef>
                <a:spcPct val="45000"/>
              </a:spcBef>
              <a:buClr>
                <a:srgbClr val="CC0000"/>
              </a:buClr>
              <a:buFont typeface="Webdings" pitchFamily="18" charset="2"/>
              <a:buChar char="4"/>
            </a:pPr>
            <a:endParaRPr lang="en-GB" dirty="0">
              <a:solidFill>
                <a:schemeClr val="tx1"/>
              </a:solidFill>
            </a:endParaRPr>
          </a:p>
        </p:txBody>
      </p:sp>
      <p:pic>
        <p:nvPicPr>
          <p:cNvPr id="9" name="Picture 3"/>
          <p:cNvPicPr>
            <a:picLocks noChangeAspect="1" noChangeArrowheads="1"/>
          </p:cNvPicPr>
          <p:nvPr/>
        </p:nvPicPr>
        <p:blipFill>
          <a:blip r:embed="rId10" cstate="email"/>
          <a:srcRect/>
          <a:stretch>
            <a:fillRect/>
          </a:stretch>
        </p:blipFill>
        <p:spPr bwMode="auto">
          <a:xfrm>
            <a:off x="5718664" y="3779228"/>
            <a:ext cx="2218276" cy="2063181"/>
          </a:xfrm>
          <a:prstGeom prst="rect">
            <a:avLst/>
          </a:prstGeom>
          <a:noFill/>
          <a:ln w="9525">
            <a:noFill/>
            <a:miter lim="800000"/>
            <a:headEnd/>
            <a:tailEnd/>
          </a:ln>
          <a:effectLst/>
        </p:spPr>
      </p:pic>
      <p:sp>
        <p:nvSpPr>
          <p:cNvPr id="10" name="Rectangle 9"/>
          <p:cNvSpPr>
            <a:spLocks noChangeArrowheads="1"/>
          </p:cNvSpPr>
          <p:nvPr>
            <p:custDataLst>
              <p:tags r:id="rId3"/>
            </p:custDataLst>
          </p:nvPr>
        </p:nvSpPr>
        <p:spPr bwMode="gray">
          <a:xfrm>
            <a:off x="4803496" y="1145108"/>
            <a:ext cx="4182841" cy="531292"/>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3500000" scaled="1"/>
            <a:tileRect/>
          </a:gradFill>
          <a:ln w="9525">
            <a:noFill/>
            <a:miter lim="800000"/>
            <a:headEnd/>
            <a:tailEnd/>
          </a:ln>
          <a:effectLst/>
        </p:spPr>
        <p:txBody>
          <a:bodyPr wrap="none" anchor="ctr"/>
          <a:lstStyle/>
          <a:p>
            <a:pPr algn="ctr"/>
            <a:r>
              <a:rPr lang="en-GB" b="1" dirty="0">
                <a:solidFill>
                  <a:schemeClr val="bg1"/>
                </a:solidFill>
              </a:rPr>
              <a:t>Highlights</a:t>
            </a:r>
          </a:p>
        </p:txBody>
      </p:sp>
      <p:pic>
        <p:nvPicPr>
          <p:cNvPr id="11" name="Picture 2"/>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02864" y="4513046"/>
            <a:ext cx="1299358" cy="1000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custDataLst>
              <p:tags r:id="rId4"/>
            </p:custDataLst>
          </p:nvPr>
        </p:nvSpPr>
        <p:spPr>
          <a:xfrm>
            <a:off x="713701" y="5434595"/>
            <a:ext cx="1269899" cy="286232"/>
          </a:xfrm>
          <a:prstGeom prst="rect">
            <a:avLst/>
          </a:prstGeom>
          <a:noFill/>
        </p:spPr>
        <p:txBody>
          <a:bodyPr wrap="none" rtlCol="0">
            <a:spAutoFit/>
          </a:bodyPr>
          <a:lstStyle/>
          <a:p>
            <a:r>
              <a:rPr lang="en-US" sz="1400" dirty="0"/>
              <a:t>3-slot chassis</a:t>
            </a:r>
          </a:p>
        </p:txBody>
      </p:sp>
      <p:sp>
        <p:nvSpPr>
          <p:cNvPr id="13" name="TextBox 12"/>
          <p:cNvSpPr txBox="1"/>
          <p:nvPr>
            <p:custDataLst>
              <p:tags r:id="rId5"/>
            </p:custDataLst>
          </p:nvPr>
        </p:nvSpPr>
        <p:spPr>
          <a:xfrm>
            <a:off x="2708362" y="5544153"/>
            <a:ext cx="1269899" cy="286232"/>
          </a:xfrm>
          <a:prstGeom prst="rect">
            <a:avLst/>
          </a:prstGeom>
          <a:noFill/>
        </p:spPr>
        <p:txBody>
          <a:bodyPr wrap="none" rtlCol="0">
            <a:spAutoFit/>
          </a:bodyPr>
          <a:lstStyle/>
          <a:p>
            <a:r>
              <a:rPr lang="en-US" sz="1400" dirty="0"/>
              <a:t>6-slot chassis</a:t>
            </a:r>
          </a:p>
        </p:txBody>
      </p:sp>
      <p:sp>
        <p:nvSpPr>
          <p:cNvPr id="14" name="TextBox 13"/>
          <p:cNvSpPr txBox="1"/>
          <p:nvPr>
            <p:custDataLst>
              <p:tags r:id="rId6"/>
            </p:custDataLst>
          </p:nvPr>
        </p:nvSpPr>
        <p:spPr>
          <a:xfrm>
            <a:off x="6067425" y="5809768"/>
            <a:ext cx="1369286" cy="286232"/>
          </a:xfrm>
          <a:prstGeom prst="rect">
            <a:avLst/>
          </a:prstGeom>
          <a:noFill/>
        </p:spPr>
        <p:txBody>
          <a:bodyPr wrap="none" rtlCol="0">
            <a:spAutoFit/>
          </a:bodyPr>
          <a:lstStyle/>
          <a:p>
            <a:r>
              <a:rPr lang="en-US" sz="1400" dirty="0"/>
              <a:t>10-slot chassis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Ethernet Routing Switch 8800</a:t>
            </a:r>
            <a:br>
              <a:rPr lang="en-US" sz="2500" dirty="0"/>
            </a:br>
            <a:r>
              <a:rPr lang="en-US" sz="2000" dirty="0"/>
              <a:t>8800 is the New-Generation of 8600 </a:t>
            </a:r>
            <a:endParaRPr lang="en-US" sz="2500" dirty="0"/>
          </a:p>
        </p:txBody>
      </p:sp>
      <p:sp>
        <p:nvSpPr>
          <p:cNvPr id="3" name="Content Placeholder 2"/>
          <p:cNvSpPr>
            <a:spLocks noGrp="1"/>
          </p:cNvSpPr>
          <p:nvPr>
            <p:ph sz="half" idx="1"/>
          </p:nvPr>
        </p:nvSpPr>
        <p:spPr/>
        <p:txBody>
          <a:bodyPr/>
          <a:lstStyle/>
          <a:p>
            <a:r>
              <a:rPr lang="en-US" sz="2000" dirty="0"/>
              <a:t>ERS 8600 was rebranded as 8800 starting with Release 7.0:</a:t>
            </a:r>
          </a:p>
          <a:p>
            <a:pPr lvl="1"/>
            <a:r>
              <a:rPr lang="en-US" sz="1800" dirty="0"/>
              <a:t>New switch fabric 8895SF</a:t>
            </a:r>
          </a:p>
          <a:p>
            <a:pPr lvl="1"/>
            <a:r>
              <a:rPr lang="en-US" sz="1800" dirty="0"/>
              <a:t>New I/O modules 88xx</a:t>
            </a:r>
          </a:p>
          <a:p>
            <a:pPr lvl="1"/>
            <a:r>
              <a:rPr lang="en-US" sz="1800" dirty="0"/>
              <a:t>R/RS modules no longer available for new purchase</a:t>
            </a:r>
          </a:p>
          <a:p>
            <a:r>
              <a:rPr lang="en-US" sz="2000" dirty="0"/>
              <a:t>ERS 8800 is NOT supporting "old" traditional 8600 I/O modules, Switch fabrics, power supplies (8001, 8002), and "classic" fan trays:</a:t>
            </a:r>
          </a:p>
          <a:p>
            <a:pPr lvl="1"/>
            <a:r>
              <a:rPr lang="en-US" sz="1800" dirty="0"/>
              <a:t>Requires 8692SF (with 7.0 with SuperMezz daughter board) or (new) 8895SF</a:t>
            </a:r>
          </a:p>
          <a:p>
            <a:pPr lvl="1"/>
            <a:r>
              <a:rPr lang="en-US" sz="1800" dirty="0"/>
              <a:t>Supports only R/RS/88xx modules</a:t>
            </a:r>
          </a:p>
          <a:p>
            <a:pPr lvl="2"/>
            <a:r>
              <a:rPr lang="en-US" sz="1600" dirty="0"/>
              <a:t>88xx modules require Rel. 7.1</a:t>
            </a:r>
          </a:p>
          <a:p>
            <a:pPr lvl="1"/>
            <a:r>
              <a:rPr lang="en-US" sz="1800" dirty="0"/>
              <a:t>High-speed fans required for RS/88xx modules</a:t>
            </a:r>
          </a:p>
          <a:p>
            <a:pPr lvl="1"/>
            <a:r>
              <a:rPr lang="en-US" sz="1800" dirty="0"/>
              <a:t>Supports only 8005, 8004 power supplies:</a:t>
            </a:r>
          </a:p>
          <a:p>
            <a:pPr lvl="2"/>
            <a:r>
              <a:rPr lang="en-US" sz="1600" dirty="0"/>
              <a:t>8004 only with R modules; RS modules require 8005 PS</a:t>
            </a:r>
          </a:p>
        </p:txBody>
      </p:sp>
      <p:sp>
        <p:nvSpPr>
          <p:cNvPr id="5" name="Slide Number Placeholder 4"/>
          <p:cNvSpPr>
            <a:spLocks noGrp="1"/>
          </p:cNvSpPr>
          <p:nvPr>
            <p:ph type="sldNum" sz="quarter" idx="4"/>
          </p:nvPr>
        </p:nvSpPr>
        <p:spPr/>
        <p:txBody>
          <a:bodyPr/>
          <a:lstStyle/>
          <a:p>
            <a:fld id="{C0097DC6-52A4-2345-88DE-585089D5FC74}" type="slidenum">
              <a:rPr lang="en-US"/>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Ethernet Routing Switch 8800</a:t>
            </a:r>
            <a:br>
              <a:rPr lang="en-US" sz="2800" dirty="0"/>
            </a:br>
            <a:r>
              <a:rPr lang="en-US" sz="2200" dirty="0"/>
              <a:t>Interface  Modules </a:t>
            </a:r>
          </a:p>
        </p:txBody>
      </p:sp>
      <p:sp>
        <p:nvSpPr>
          <p:cNvPr id="5" name="Slide Number Placeholder 4"/>
          <p:cNvSpPr>
            <a:spLocks noGrp="1"/>
          </p:cNvSpPr>
          <p:nvPr>
            <p:ph type="sldNum" sz="quarter" idx="4"/>
          </p:nvPr>
        </p:nvSpPr>
        <p:spPr/>
        <p:txBody>
          <a:bodyPr/>
          <a:lstStyle/>
          <a:p>
            <a:fld id="{C0097DC6-52A4-2345-88DE-585089D5FC74}" type="slidenum">
              <a:rPr lang="en-US"/>
              <a:pPr/>
              <a:t>12</a:t>
            </a:fld>
            <a:endParaRPr lang="en-US" dirty="0"/>
          </a:p>
        </p:txBody>
      </p:sp>
      <p:pic>
        <p:nvPicPr>
          <p:cNvPr id="6" name="Picture 2"/>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81000" y="1295400"/>
            <a:ext cx="358944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4427648" y="1524000"/>
            <a:ext cx="4343400" cy="350837"/>
          </a:xfrm>
          <a:prstGeom prst="wedgeRectCallout">
            <a:avLst>
              <a:gd name="adj1" fmla="val -107783"/>
              <a:gd name="adj2" fmla="val 73850"/>
            </a:avLst>
          </a:prstGeom>
          <a:solidFill>
            <a:schemeClr val="accent6">
              <a:lumMod val="60000"/>
              <a:lumOff val="40000"/>
            </a:schemeClr>
          </a:solidFill>
          <a:ln w="9525">
            <a:solidFill>
              <a:schemeClr val="bg2"/>
            </a:solidFill>
            <a:miter lim="800000"/>
            <a:headEnd/>
            <a:tailEnd/>
          </a:ln>
        </p:spPr>
        <p:txBody>
          <a:bodyPr/>
          <a:lstStyle/>
          <a:p>
            <a:r>
              <a:rPr lang="en-GB" sz="1600" b="1" dirty="0"/>
              <a:t>8812XL – 12-port XFP 10G LAN</a:t>
            </a:r>
          </a:p>
        </p:txBody>
      </p:sp>
      <p:sp>
        <p:nvSpPr>
          <p:cNvPr id="8" name="AutoShape 5"/>
          <p:cNvSpPr>
            <a:spLocks noChangeArrowheads="1"/>
          </p:cNvSpPr>
          <p:nvPr/>
        </p:nvSpPr>
        <p:spPr bwMode="auto">
          <a:xfrm>
            <a:off x="4427648" y="3505200"/>
            <a:ext cx="4343400" cy="368300"/>
          </a:xfrm>
          <a:prstGeom prst="wedgeRectCallout">
            <a:avLst>
              <a:gd name="adj1" fmla="val -105253"/>
              <a:gd name="adj2" fmla="val 47355"/>
            </a:avLst>
          </a:prstGeom>
          <a:solidFill>
            <a:schemeClr val="accent6">
              <a:lumMod val="60000"/>
              <a:lumOff val="40000"/>
            </a:schemeClr>
          </a:solidFill>
          <a:ln w="9525">
            <a:solidFill>
              <a:schemeClr val="bg2"/>
            </a:solidFill>
            <a:miter lim="800000"/>
            <a:headEnd/>
            <a:tailEnd/>
          </a:ln>
        </p:spPr>
        <p:txBody>
          <a:bodyPr/>
          <a:lstStyle/>
          <a:p>
            <a:r>
              <a:rPr lang="en-GB" sz="1600" b="1" dirty="0"/>
              <a:t>8848GT – 48-port 10/100/1000</a:t>
            </a:r>
          </a:p>
        </p:txBody>
      </p:sp>
      <p:sp>
        <p:nvSpPr>
          <p:cNvPr id="9" name="AutoShape 6"/>
          <p:cNvSpPr>
            <a:spLocks noChangeArrowheads="1"/>
          </p:cNvSpPr>
          <p:nvPr/>
        </p:nvSpPr>
        <p:spPr bwMode="auto">
          <a:xfrm>
            <a:off x="4427648" y="1951037"/>
            <a:ext cx="4343400" cy="639763"/>
          </a:xfrm>
          <a:prstGeom prst="wedgeRectCallout">
            <a:avLst>
              <a:gd name="adj1" fmla="val -107815"/>
              <a:gd name="adj2" fmla="val 89704"/>
            </a:avLst>
          </a:prstGeom>
          <a:solidFill>
            <a:schemeClr val="accent6">
              <a:lumMod val="60000"/>
              <a:lumOff val="40000"/>
            </a:schemeClr>
          </a:solidFill>
          <a:ln w="9525">
            <a:solidFill>
              <a:schemeClr val="bg2"/>
            </a:solidFill>
            <a:miter lim="800000"/>
            <a:headEnd/>
            <a:tailEnd/>
          </a:ln>
        </p:spPr>
        <p:txBody>
          <a:bodyPr/>
          <a:lstStyle/>
          <a:p>
            <a:r>
              <a:rPr lang="en-GB" sz="1600" b="1" dirty="0"/>
              <a:t>8895SF– Switch Fabric and CPU </a:t>
            </a:r>
            <a:br>
              <a:rPr lang="en-GB" sz="1600" b="1" dirty="0"/>
            </a:br>
            <a:r>
              <a:rPr lang="en-GB" sz="1600" b="1" dirty="0"/>
              <a:t>720-Gbps Architecture </a:t>
            </a:r>
          </a:p>
        </p:txBody>
      </p:sp>
      <p:sp>
        <p:nvSpPr>
          <p:cNvPr id="10" name="AutoShape 7"/>
          <p:cNvSpPr>
            <a:spLocks noChangeArrowheads="1"/>
          </p:cNvSpPr>
          <p:nvPr/>
        </p:nvSpPr>
        <p:spPr bwMode="auto">
          <a:xfrm>
            <a:off x="4381928" y="5349240"/>
            <a:ext cx="4343400" cy="303212"/>
          </a:xfrm>
          <a:prstGeom prst="wedgeRectCallout">
            <a:avLst>
              <a:gd name="adj1" fmla="val -86334"/>
              <a:gd name="adj2" fmla="val -68699"/>
            </a:avLst>
          </a:prstGeom>
          <a:solidFill>
            <a:schemeClr val="accent2">
              <a:lumMod val="40000"/>
              <a:lumOff val="60000"/>
            </a:schemeClr>
          </a:solidFill>
          <a:ln w="9525">
            <a:solidFill>
              <a:schemeClr val="bg2"/>
            </a:solidFill>
            <a:miter lim="800000"/>
            <a:headEnd/>
            <a:tailEnd/>
          </a:ln>
        </p:spPr>
        <p:txBody>
          <a:bodyPr/>
          <a:lstStyle/>
          <a:p>
            <a:r>
              <a:rPr lang="en-GB" sz="1600" b="1" dirty="0"/>
              <a:t>8005AC/DC 1500-W PS</a:t>
            </a:r>
          </a:p>
        </p:txBody>
      </p:sp>
      <p:sp>
        <p:nvSpPr>
          <p:cNvPr id="11" name="AutoShape 8"/>
          <p:cNvSpPr>
            <a:spLocks noChangeArrowheads="1"/>
          </p:cNvSpPr>
          <p:nvPr/>
        </p:nvSpPr>
        <p:spPr bwMode="auto">
          <a:xfrm>
            <a:off x="4427648" y="2743200"/>
            <a:ext cx="4343399" cy="547687"/>
          </a:xfrm>
          <a:prstGeom prst="wedgeRectCallout">
            <a:avLst>
              <a:gd name="adj1" fmla="val -108382"/>
              <a:gd name="adj2" fmla="val 100383"/>
            </a:avLst>
          </a:prstGeom>
          <a:solidFill>
            <a:schemeClr val="accent6">
              <a:lumMod val="60000"/>
              <a:lumOff val="40000"/>
            </a:schemeClr>
          </a:solidFill>
          <a:ln w="9525">
            <a:solidFill>
              <a:schemeClr val="bg2"/>
            </a:solidFill>
            <a:miter lim="800000"/>
            <a:headEnd/>
            <a:tailEnd/>
          </a:ln>
        </p:spPr>
        <p:txBody>
          <a:bodyPr/>
          <a:lstStyle/>
          <a:p>
            <a:r>
              <a:rPr lang="en-GB" sz="1600" b="1" dirty="0"/>
              <a:t>8834XG – 2-port 10-GbE LAN XFP + 24-port SFP, plus 8-port 10/100/1000 </a:t>
            </a:r>
          </a:p>
        </p:txBody>
      </p:sp>
      <p:sp>
        <p:nvSpPr>
          <p:cNvPr id="12" name="AutoShape 9"/>
          <p:cNvSpPr>
            <a:spLocks noChangeArrowheads="1"/>
          </p:cNvSpPr>
          <p:nvPr/>
        </p:nvSpPr>
        <p:spPr bwMode="auto">
          <a:xfrm>
            <a:off x="4381928" y="4953000"/>
            <a:ext cx="4343400" cy="331787"/>
          </a:xfrm>
          <a:prstGeom prst="wedgeRectCallout">
            <a:avLst>
              <a:gd name="adj1" fmla="val -103490"/>
              <a:gd name="adj2" fmla="val -29074"/>
            </a:avLst>
          </a:prstGeom>
          <a:solidFill>
            <a:schemeClr val="accent2">
              <a:lumMod val="40000"/>
              <a:lumOff val="60000"/>
            </a:schemeClr>
          </a:solidFill>
          <a:ln w="9525">
            <a:solidFill>
              <a:schemeClr val="bg2"/>
            </a:solidFill>
            <a:miter lim="800000"/>
            <a:headEnd/>
            <a:tailEnd/>
          </a:ln>
        </p:spPr>
        <p:txBody>
          <a:bodyPr/>
          <a:lstStyle/>
          <a:p>
            <a:r>
              <a:rPr lang="en-GB" sz="1600" b="1" dirty="0"/>
              <a:t>8005AC Dual Input 1500-W PS</a:t>
            </a:r>
          </a:p>
        </p:txBody>
      </p:sp>
      <p:sp>
        <p:nvSpPr>
          <p:cNvPr id="13" name="AutoShape 10"/>
          <p:cNvSpPr>
            <a:spLocks noChangeArrowheads="1"/>
          </p:cNvSpPr>
          <p:nvPr/>
        </p:nvSpPr>
        <p:spPr bwMode="auto">
          <a:xfrm>
            <a:off x="4381928" y="4495800"/>
            <a:ext cx="4343400" cy="396418"/>
          </a:xfrm>
          <a:prstGeom prst="wedgeRectCallout">
            <a:avLst>
              <a:gd name="adj1" fmla="val -68451"/>
              <a:gd name="adj2" fmla="val -63461"/>
            </a:avLst>
          </a:prstGeom>
          <a:solidFill>
            <a:schemeClr val="accent2">
              <a:lumMod val="40000"/>
              <a:lumOff val="60000"/>
            </a:schemeClr>
          </a:solidFill>
          <a:ln w="9525">
            <a:solidFill>
              <a:schemeClr val="bg2"/>
            </a:solidFill>
            <a:miter lim="800000"/>
            <a:headEnd/>
            <a:tailEnd/>
          </a:ln>
        </p:spPr>
        <p:txBody>
          <a:bodyPr/>
          <a:lstStyle/>
          <a:p>
            <a:r>
              <a:rPr lang="en-GB" sz="1600" b="1" dirty="0"/>
              <a:t>High-speed fan trays</a:t>
            </a:r>
          </a:p>
        </p:txBody>
      </p:sp>
      <p:sp>
        <p:nvSpPr>
          <p:cNvPr id="14" name="AutoShape 5"/>
          <p:cNvSpPr>
            <a:spLocks noChangeArrowheads="1"/>
          </p:cNvSpPr>
          <p:nvPr/>
        </p:nvSpPr>
        <p:spPr bwMode="auto">
          <a:xfrm>
            <a:off x="4427648" y="4023360"/>
            <a:ext cx="4343400" cy="368300"/>
          </a:xfrm>
          <a:prstGeom prst="wedgeRectCallout">
            <a:avLst>
              <a:gd name="adj1" fmla="val -105955"/>
              <a:gd name="adj2" fmla="val 43217"/>
            </a:avLst>
          </a:prstGeom>
          <a:solidFill>
            <a:schemeClr val="accent6">
              <a:lumMod val="60000"/>
              <a:lumOff val="40000"/>
            </a:schemeClr>
          </a:solidFill>
          <a:ln w="9525">
            <a:solidFill>
              <a:schemeClr val="bg2"/>
            </a:solidFill>
            <a:miter lim="800000"/>
            <a:headEnd/>
            <a:tailEnd/>
          </a:ln>
        </p:spPr>
        <p:txBody>
          <a:bodyPr/>
          <a:lstStyle/>
          <a:p>
            <a:r>
              <a:rPr lang="en-GB" sz="1600" b="1" dirty="0"/>
              <a:t>8648GBRS/8848GB – 48-port 100/1000 SFP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400800" cy="762000"/>
          </a:xfrm>
        </p:spPr>
        <p:txBody>
          <a:bodyPr>
            <a:noAutofit/>
          </a:bodyPr>
          <a:lstStyle/>
          <a:p>
            <a:r>
              <a:rPr lang="en-US" sz="2400" dirty="0"/>
              <a:t>Avaya Virtual Services Platform 7000</a:t>
            </a:r>
            <a:br>
              <a:rPr lang="en-US" sz="2400" dirty="0"/>
            </a:br>
            <a:r>
              <a:rPr lang="en-US" sz="2000" dirty="0"/>
              <a:t>Overview &amp; Highlights</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13</a:t>
            </a:fld>
            <a:endParaRPr lang="en-US" dirty="0"/>
          </a:p>
        </p:txBody>
      </p:sp>
      <p:grpSp>
        <p:nvGrpSpPr>
          <p:cNvPr id="4" name="Group 16"/>
          <p:cNvGrpSpPr/>
          <p:nvPr/>
        </p:nvGrpSpPr>
        <p:grpSpPr>
          <a:xfrm>
            <a:off x="4572000" y="3648942"/>
            <a:ext cx="4140494" cy="2294658"/>
            <a:chOff x="4519636" y="3882000"/>
            <a:chExt cx="4140494" cy="2294658"/>
          </a:xfrm>
        </p:grpSpPr>
        <p:grpSp>
          <p:nvGrpSpPr>
            <p:cNvPr id="6" name="Group 15"/>
            <p:cNvGrpSpPr/>
            <p:nvPr/>
          </p:nvGrpSpPr>
          <p:grpSpPr>
            <a:xfrm>
              <a:off x="4519636" y="4305872"/>
              <a:ext cx="4133820" cy="1870786"/>
              <a:chOff x="4519636" y="4305872"/>
              <a:chExt cx="4133820" cy="1870786"/>
            </a:xfrm>
          </p:grpSpPr>
          <p:pic>
            <p:nvPicPr>
              <p:cNvPr id="8" name="Picture 7" descr="7000 - 7024XLS Front Top with 8XT MDA.jpg"/>
              <p:cNvPicPr>
                <a:picLocks noChangeAspect="1"/>
              </p:cNvPicPr>
              <p:nvPr/>
            </p:nvPicPr>
            <p:blipFill rotWithShape="1">
              <a:blip r:embed="rId2" cstate="print">
                <a:extLst>
                  <a:ext uri="{28A0092B-C50C-407E-A947-70E740481C1C}">
                    <a14:useLocalDpi xmlns:a14="http://schemas.microsoft.com/office/drawing/2010/main" xmlns="" val="0"/>
                  </a:ext>
                </a:extLst>
              </a:blip>
              <a:srcRect r="4" b="121"/>
              <a:stretch/>
            </p:blipFill>
            <p:spPr>
              <a:xfrm>
                <a:off x="4519636" y="5151730"/>
                <a:ext cx="4126138" cy="1024928"/>
              </a:xfrm>
              <a:prstGeom prst="rect">
                <a:avLst/>
              </a:prstGeom>
            </p:spPr>
          </p:pic>
          <p:pic>
            <p:nvPicPr>
              <p:cNvPr id="9" name="Picture 8" descr="7000 - 7024XLS Front Top with 8XT MDA.jpg"/>
              <p:cNvPicPr>
                <a:picLocks noChangeAspect="1"/>
              </p:cNvPicPr>
              <p:nvPr/>
            </p:nvPicPr>
            <p:blipFill rotWithShape="1">
              <a:blip r:embed="rId2" cstate="print">
                <a:extLst>
                  <a:ext uri="{28A0092B-C50C-407E-A947-70E740481C1C}">
                    <a14:useLocalDpi xmlns:a14="http://schemas.microsoft.com/office/drawing/2010/main" xmlns="" val="0"/>
                  </a:ext>
                </a:extLst>
              </a:blip>
              <a:srcRect r="4" b="121"/>
              <a:stretch/>
            </p:blipFill>
            <p:spPr>
              <a:xfrm>
                <a:off x="4526280" y="4723086"/>
                <a:ext cx="4126138" cy="1024928"/>
              </a:xfrm>
              <a:prstGeom prst="rect">
                <a:avLst/>
              </a:prstGeom>
            </p:spPr>
          </p:pic>
          <p:pic>
            <p:nvPicPr>
              <p:cNvPr id="10" name="Picture 9" descr="7000 - 7024XLS Front Top with 8XT MDA.jpg"/>
              <p:cNvPicPr>
                <a:picLocks noChangeAspect="1"/>
              </p:cNvPicPr>
              <p:nvPr/>
            </p:nvPicPr>
            <p:blipFill rotWithShape="1">
              <a:blip r:embed="rId2" cstate="print">
                <a:extLst>
                  <a:ext uri="{28A0092B-C50C-407E-A947-70E740481C1C}">
                    <a14:useLocalDpi xmlns:a14="http://schemas.microsoft.com/office/drawing/2010/main" xmlns="" val="0"/>
                  </a:ext>
                </a:extLst>
              </a:blip>
              <a:srcRect r="4" b="121"/>
              <a:stretch/>
            </p:blipFill>
            <p:spPr>
              <a:xfrm>
                <a:off x="4527318" y="4305872"/>
                <a:ext cx="4126138" cy="1024928"/>
              </a:xfrm>
              <a:prstGeom prst="rect">
                <a:avLst/>
              </a:prstGeom>
            </p:spPr>
          </p:pic>
        </p:grpSp>
        <p:pic>
          <p:nvPicPr>
            <p:cNvPr id="7" name="Picture 3" descr="7000 - 7024XLS Front Top with 8XT MDA.jpg"/>
            <p:cNvPicPr>
              <a:picLocks noChangeAspect="1"/>
            </p:cNvPicPr>
            <p:nvPr/>
          </p:nvPicPr>
          <p:blipFill rotWithShape="1">
            <a:blip r:embed="rId2" cstate="print">
              <a:extLst>
                <a:ext uri="{28A0092B-C50C-407E-A947-70E740481C1C}">
                  <a14:useLocalDpi xmlns:a14="http://schemas.microsoft.com/office/drawing/2010/main" xmlns="" val="0"/>
                </a:ext>
              </a:extLst>
            </a:blip>
            <a:srcRect r="4" b="121"/>
            <a:stretch/>
          </p:blipFill>
          <p:spPr>
            <a:xfrm>
              <a:off x="4533992" y="3882000"/>
              <a:ext cx="4126138" cy="1024928"/>
            </a:xfrm>
            <a:prstGeom prst="rect">
              <a:avLst/>
            </a:prstGeom>
          </p:spPr>
        </p:pic>
      </p:grpSp>
      <p:sp>
        <p:nvSpPr>
          <p:cNvPr id="11" name="Rectangle 11"/>
          <p:cNvSpPr>
            <a:spLocks noGrp="1" noChangeArrowheads="1"/>
          </p:cNvSpPr>
          <p:nvPr>
            <p:ph sz="half" idx="1"/>
          </p:nvPr>
        </p:nvSpPr>
        <p:spPr>
          <a:xfrm>
            <a:off x="0" y="1295400"/>
            <a:ext cx="4495800" cy="4800600"/>
          </a:xfrm>
        </p:spPr>
        <p:txBody>
          <a:bodyPr>
            <a:noAutofit/>
          </a:bodyPr>
          <a:lstStyle/>
          <a:p>
            <a:r>
              <a:rPr lang="en-GB" sz="1600" dirty="0">
                <a:latin typeface="+mn-lt"/>
              </a:rPr>
              <a:t>Fit-for-Purpose for Today</a:t>
            </a:r>
          </a:p>
          <a:p>
            <a:pPr lvl="1"/>
            <a:r>
              <a:rPr lang="en-GB" sz="1400" dirty="0">
                <a:latin typeface="+mn-lt"/>
              </a:rPr>
              <a:t>Brings Virtualized Services directly to the Server</a:t>
            </a:r>
          </a:p>
          <a:p>
            <a:pPr lvl="1">
              <a:spcBef>
                <a:spcPts val="600"/>
              </a:spcBef>
            </a:pPr>
            <a:r>
              <a:rPr lang="en-GB" sz="1400" dirty="0">
                <a:latin typeface="+mn-lt"/>
              </a:rPr>
              <a:t>Enabling “the cloud” through high performance VM support.</a:t>
            </a:r>
          </a:p>
          <a:p>
            <a:pPr lvl="1">
              <a:spcBef>
                <a:spcPts val="600"/>
              </a:spcBef>
            </a:pPr>
            <a:r>
              <a:rPr lang="en-GB" sz="1400" dirty="0">
                <a:latin typeface="+mn-lt"/>
              </a:rPr>
              <a:t>Optimized for </a:t>
            </a:r>
            <a:r>
              <a:rPr lang="en-GB" sz="1400" dirty="0" err="1">
                <a:latin typeface="+mn-lt"/>
              </a:rPr>
              <a:t>iSCSI</a:t>
            </a:r>
            <a:endParaRPr lang="en-GB" sz="1400" dirty="0">
              <a:latin typeface="+mn-lt"/>
            </a:endParaRPr>
          </a:p>
          <a:p>
            <a:pPr lvl="1">
              <a:spcBef>
                <a:spcPts val="600"/>
              </a:spcBef>
            </a:pPr>
            <a:r>
              <a:rPr lang="en-GB" sz="1400" dirty="0">
                <a:latin typeface="+mn-lt"/>
              </a:rPr>
              <a:t>Featuring Fabric Interconnect which delivers low latency high throughput  5.12Tbps virtual backplane.</a:t>
            </a:r>
          </a:p>
          <a:p>
            <a:pPr lvl="1">
              <a:spcBef>
                <a:spcPts val="600"/>
              </a:spcBef>
            </a:pPr>
            <a:r>
              <a:rPr lang="en-GB" sz="1400" dirty="0">
                <a:latin typeface="+mn-lt"/>
              </a:rPr>
              <a:t>Versatile 1 or 10 Gigabit Ethernet switch designed for the Data Centre server connectivity.</a:t>
            </a:r>
          </a:p>
          <a:p>
            <a:pPr lvl="1">
              <a:spcBef>
                <a:spcPts val="600"/>
              </a:spcBef>
            </a:pPr>
            <a:r>
              <a:rPr lang="en-GB" sz="1400" dirty="0">
                <a:latin typeface="+mn-lt"/>
              </a:rPr>
              <a:t>Small form-factor &amp; energy-efficient with front-back or back-to-front cooling options</a:t>
            </a:r>
          </a:p>
          <a:p>
            <a:r>
              <a:rPr lang="en-GB" sz="1600" dirty="0">
                <a:latin typeface="+mn-lt"/>
              </a:rPr>
              <a:t>Future-Ready for Tomorrow</a:t>
            </a:r>
          </a:p>
          <a:p>
            <a:pPr lvl="1"/>
            <a:r>
              <a:rPr lang="en-GB" sz="1400" dirty="0">
                <a:latin typeface="+mn-lt"/>
              </a:rPr>
              <a:t>Lossless architecture &amp; Data Centre Bridging-ready to integrate Fibre Channel</a:t>
            </a:r>
          </a:p>
          <a:p>
            <a:pPr lvl="1"/>
            <a:r>
              <a:rPr lang="en-GB" sz="1400" dirty="0">
                <a:latin typeface="+mn-lt"/>
              </a:rPr>
              <a:t>Architected for seamless integration of 40 and/or 100 Gigabit</a:t>
            </a:r>
          </a:p>
        </p:txBody>
      </p:sp>
      <p:sp>
        <p:nvSpPr>
          <p:cNvPr id="13" name="Rectangle 23"/>
          <p:cNvSpPr>
            <a:spLocks noChangeArrowheads="1"/>
          </p:cNvSpPr>
          <p:nvPr/>
        </p:nvSpPr>
        <p:spPr bwMode="auto">
          <a:xfrm rot="10800000" flipV="1">
            <a:off x="4590856" y="128674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sz="1600" dirty="0"/>
              <a:t>Addressing new market segment of 10 Gigabit for “Top of Rack” in the Data Centre.</a:t>
            </a:r>
          </a:p>
          <a:p>
            <a:pPr marL="271463" indent="-271463">
              <a:lnSpc>
                <a:spcPct val="95000"/>
              </a:lnSpc>
              <a:spcBef>
                <a:spcPct val="45000"/>
              </a:spcBef>
              <a:buClr>
                <a:srgbClr val="CC0000"/>
              </a:buClr>
              <a:buFont typeface="Webdings" pitchFamily="18" charset="2"/>
              <a:buChar char="4"/>
            </a:pPr>
            <a:r>
              <a:rPr lang="en-GB" sz="1600" dirty="0"/>
              <a:t>Lightning-fast performance with flexible connectivity options.</a:t>
            </a:r>
          </a:p>
          <a:p>
            <a:pPr marL="271463" indent="-271463">
              <a:lnSpc>
                <a:spcPct val="95000"/>
              </a:lnSpc>
              <a:spcBef>
                <a:spcPct val="45000"/>
              </a:spcBef>
              <a:buClr>
                <a:srgbClr val="CC0000"/>
              </a:buClr>
              <a:buFont typeface="Webdings" pitchFamily="18" charset="2"/>
              <a:buChar char="4"/>
            </a:pPr>
            <a:r>
              <a:rPr lang="en-GB" sz="1600" dirty="0"/>
              <a:t>Supporting up to 256 10Gigabit ports in one virtual chassis</a:t>
            </a:r>
            <a:r>
              <a:rPr lang="en-GB" dirty="0"/>
              <a:t>.</a:t>
            </a:r>
          </a:p>
        </p:txBody>
      </p:sp>
      <p:sp>
        <p:nvSpPr>
          <p:cNvPr id="14" name="Rectangle 13"/>
          <p:cNvSpPr>
            <a:spLocks noChangeArrowheads="1"/>
          </p:cNvSpPr>
          <p:nvPr/>
        </p:nvSpPr>
        <p:spPr bwMode="gray">
          <a:xfrm>
            <a:off x="4633158" y="13629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ctr"/>
            <a:r>
              <a:rPr lang="en-GB" b="1" dirty="0">
                <a:solidFill>
                  <a:schemeClr val="bg1"/>
                </a:solidFill>
              </a:rPr>
              <a:t>Highlights</a:t>
            </a:r>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GB"/>
              <a:t>Avaya Ethernet Routing Switch 5000</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14</a:t>
            </a:fld>
            <a:endParaRPr dirty="0" lang="en-US"/>
          </a:p>
        </p:txBody>
      </p:sp>
      <p:sp>
        <p:nvSpPr>
          <p:cNvPr id="6" name="Rectangle 11"/>
          <p:cNvSpPr txBox="1">
            <a:spLocks noChangeArrowheads="1"/>
          </p:cNvSpPr>
          <p:nvPr>
            <p:custDataLst>
              <p:tags r:id="rId1"/>
            </p:custDataLst>
          </p:nvPr>
        </p:nvSpPr>
        <p:spPr>
          <a:xfrm>
            <a:off x="412750" y="990600"/>
            <a:ext cx="4159250" cy="5095927"/>
          </a:xfrm>
          <a:prstGeom prst="rect">
            <a:avLst/>
          </a:prstGeom>
        </p:spPr>
        <p:txBody>
          <a:bodyPr/>
          <a:lstStyle/>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Scalable solution to empower convergence</a:t>
            </a:r>
          </a:p>
          <a:p>
            <a:pPr algn="l" defTabSz="914400" eaLnBrk="1" fontAlgn="auto" hangingPunct="1" indent="-285750" latinLnBrk="0" lvl="1" marL="742950" marR="0" rtl="0">
              <a:lnSpc>
                <a:spcPct val="100000"/>
              </a:lnSpc>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Zero-loss, Fail-Safe Stacking</a:t>
            </a:r>
          </a:p>
          <a:p>
            <a:pPr algn="l" defTabSz="914400" eaLnBrk="1" fontAlgn="auto" hangingPunct="1" indent="-285750" latinLnBrk="0" lvl="1" marL="742950" marR="0" rtl="0">
              <a:lnSpc>
                <a:spcPct val="100000"/>
              </a:lnSpc>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10/100/1000 Ethernet</a:t>
            </a:r>
          </a:p>
          <a:p>
            <a:pPr algn="l" defTabSz="914400" eaLnBrk="1" fontAlgn="auto" hangingPunct="1" indent="-285750" latinLnBrk="0" lvl="1" marL="742950" marR="0" rtl="0">
              <a:lnSpc>
                <a:spcPct val="100000"/>
              </a:lnSpc>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Power-over-Ethernet</a:t>
            </a:r>
          </a:p>
          <a:p>
            <a:pPr algn="l" defTabSz="914400" eaLnBrk="1" fontAlgn="auto" hangingPunct="1" indent="-285750" latinLnBrk="0" lvl="1" marL="742950" marR="0" rtl="0">
              <a:lnSpc>
                <a:spcPct val="100000"/>
              </a:lnSpc>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Advanced Quality of Service</a:t>
            </a:r>
          </a:p>
          <a:p>
            <a:pPr algn="l" defTabSz="914400" eaLnBrk="1" fontAlgn="auto" hangingPunct="1" indent="-285750" latinLnBrk="0" lvl="1" marL="742950" marR="0" rtl="0">
              <a:lnSpc>
                <a:spcPct val="100000"/>
              </a:lnSpc>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10 GIG uplinks </a:t>
            </a:r>
          </a:p>
          <a:p>
            <a:pPr lvl="1">
              <a:buFont charset="0" pitchFamily="34" typeface="Arial"/>
              <a:buChar char="•"/>
            </a:pPr>
            <a:r>
              <a:rPr dirty="0" lang="en-GB" sz="1600"/>
              <a:t>     Optimized for </a:t>
            </a:r>
            <a:r>
              <a:rPr dirty="0" err="1" lang="en-GB" sz="1600"/>
              <a:t>iSCSI</a:t>
            </a:r>
            <a:r>
              <a:rPr dirty="0" lang="en-US" sz="1600"/>
              <a:t> </a:t>
            </a:r>
          </a:p>
          <a:p>
            <a:pPr lvl="1">
              <a:buFont charset="0" pitchFamily="34" typeface="Arial"/>
              <a:buChar char="•"/>
            </a:pPr>
            <a:r>
              <a:rPr dirty="0" lang="en-US" sz="1600"/>
              <a:t>     Lossless </a:t>
            </a:r>
            <a:r>
              <a:rPr dirty="0" err="1" lang="en-US" sz="1600"/>
              <a:t>ethernet</a:t>
            </a:r>
            <a:r>
              <a:rPr dirty="0" lang="en-US" sz="1600"/>
              <a:t> features on ERS5600</a:t>
            </a:r>
          </a:p>
          <a:p>
            <a:pPr lvl="1"/>
            <a:r>
              <a:rPr dirty="0" lang="en-US" sz="1600"/>
              <a:t>       including lossless buffering and Data</a:t>
            </a:r>
          </a:p>
          <a:p>
            <a:pPr lvl="1"/>
            <a:r>
              <a:rPr dirty="0" lang="en-US" sz="1600"/>
              <a:t>       Center Bridging.</a:t>
            </a:r>
            <a:endParaRPr dirty="0" lang="en-GB" sz="1600"/>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Integrated Access Control</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802.1X with extensions</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802.1AB auto discovery for plug and play of Avaya end points</a:t>
            </a:r>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Active/Active cluster for 99.999% reliability in Network Edge or small/medium Core</a:t>
            </a:r>
          </a:p>
        </p:txBody>
      </p:sp>
      <p:sp>
        <p:nvSpPr>
          <p:cNvPr id="7" name="Rectangle 23"/>
          <p:cNvSpPr>
            <a:spLocks noChangeArrowheads="1"/>
          </p:cNvSpPr>
          <p:nvPr>
            <p:custDataLst>
              <p:tags r:id="rId2"/>
            </p:custDataLst>
          </p:nvPr>
        </p:nvSpPr>
        <p:spPr bwMode="auto">
          <a:xfrm flipV="1" rot="10800000">
            <a:off x="4495797" y="1295401"/>
            <a:ext cx="4240461" cy="2362201"/>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anchor="t" anchorCtr="0" tIns="90000" wrap="square"/>
          <a:lstStyle/>
          <a:p>
            <a:pPr algn="l" indent="-271463" marL="271463">
              <a:spcAft>
                <a:spcPts val="600"/>
              </a:spcAft>
              <a:buClr>
                <a:srgbClr val="CC0000"/>
              </a:buClr>
              <a:buSzPct val="90000"/>
              <a:buFont charset="2" pitchFamily="18" typeface="Webdings"/>
              <a:buChar char="4"/>
            </a:pPr>
            <a:endParaRPr dirty="0" lang="en-GB" sz="1600">
              <a:solidFill>
                <a:schemeClr val="tx1"/>
              </a:solidFill>
            </a:endParaRPr>
          </a:p>
          <a:p>
            <a:pPr algn="l" indent="-271463" marL="271463">
              <a:spcAft>
                <a:spcPts val="600"/>
              </a:spcAft>
              <a:buClr>
                <a:srgbClr val="CC0000"/>
              </a:buClr>
              <a:buSzPct val="90000"/>
              <a:buFont charset="2" pitchFamily="18" typeface="Webdings"/>
              <a:buChar char="4"/>
            </a:pPr>
            <a:endParaRPr dirty="0" lang="en-GB" sz="1600">
              <a:solidFill>
                <a:schemeClr val="tx1"/>
              </a:solidFill>
            </a:endParaRPr>
          </a:p>
          <a:p>
            <a:pPr algn="l" indent="-271463" marL="271463">
              <a:spcAft>
                <a:spcPts val="600"/>
              </a:spcAft>
              <a:buClr>
                <a:srgbClr val="CC0000"/>
              </a:buClr>
              <a:buSzPct val="90000"/>
              <a:buFont charset="2" pitchFamily="18" typeface="Webdings"/>
              <a:buChar char="4"/>
            </a:pPr>
            <a:r>
              <a:rPr dirty="0" lang="en-GB" sz="1600">
                <a:solidFill>
                  <a:schemeClr val="tx1"/>
                </a:solidFill>
              </a:rPr>
              <a:t>Enable the Converged Desktop</a:t>
            </a:r>
          </a:p>
          <a:p>
            <a:pPr algn="l" indent="-271463" marL="271463">
              <a:lnSpc>
                <a:spcPct val="95000"/>
              </a:lnSpc>
              <a:spcBef>
                <a:spcPct val="45000"/>
              </a:spcBef>
              <a:buClr>
                <a:srgbClr val="CC0000"/>
              </a:buClr>
              <a:buSzPct val="90000"/>
              <a:buFont charset="2" pitchFamily="18" typeface="Webdings"/>
              <a:buChar char="4"/>
            </a:pPr>
            <a:r>
              <a:rPr dirty="0" lang="en-GB" sz="1600">
                <a:solidFill>
                  <a:schemeClr val="tx1"/>
                </a:solidFill>
              </a:rPr>
              <a:t>High-availability locally and to the Core, plus Switch Clustering (SMLT)</a:t>
            </a:r>
          </a:p>
          <a:p>
            <a:pPr algn="l" indent="-271463" marL="271463">
              <a:lnSpc>
                <a:spcPct val="95000"/>
              </a:lnSpc>
              <a:spcBef>
                <a:spcPct val="45000"/>
              </a:spcBef>
              <a:buClr>
                <a:srgbClr val="CC0000"/>
              </a:buClr>
              <a:buSzPct val="90000"/>
              <a:buFont charset="2" pitchFamily="18" typeface="Webdings"/>
              <a:buChar char="4"/>
            </a:pPr>
            <a:r>
              <a:rPr dirty="0" lang="en-GB" sz="1600">
                <a:solidFill>
                  <a:schemeClr val="tx1"/>
                </a:solidFill>
              </a:rPr>
              <a:t>Scalable, pay-as-you-grow </a:t>
            </a:r>
          </a:p>
          <a:p>
            <a:pPr algn="l" indent="-271463" marL="271463">
              <a:lnSpc>
                <a:spcPct val="95000"/>
              </a:lnSpc>
              <a:spcBef>
                <a:spcPct val="45000"/>
              </a:spcBef>
              <a:buClr>
                <a:srgbClr val="CC0000"/>
              </a:buClr>
              <a:buSzPct val="90000"/>
              <a:buFont charset="2" pitchFamily="18" typeface="Webdings"/>
              <a:buChar char="4"/>
            </a:pPr>
            <a:r>
              <a:rPr dirty="0" lang="en-GB" sz="1600">
                <a:solidFill>
                  <a:schemeClr val="tx1"/>
                </a:solidFill>
              </a:rPr>
              <a:t>Unlimited Lifetime Warranty</a:t>
            </a:r>
            <a:endParaRPr dirty="0" lang="en-GB">
              <a:solidFill>
                <a:schemeClr val="tx1"/>
              </a:solidFill>
            </a:endParaRPr>
          </a:p>
        </p:txBody>
      </p:sp>
      <p:sp>
        <p:nvSpPr>
          <p:cNvPr id="8" name="Text Box 7"/>
          <p:cNvSpPr txBox="1">
            <a:spLocks noChangeArrowheads="1"/>
          </p:cNvSpPr>
          <p:nvPr>
            <p:custDataLst>
              <p:tags r:id="rId3"/>
            </p:custDataLst>
          </p:nvPr>
        </p:nvSpPr>
        <p:spPr bwMode="auto">
          <a:xfrm>
            <a:off x="4630482" y="5040868"/>
            <a:ext cx="1693122" cy="369332"/>
          </a:xfrm>
          <a:prstGeom prst="rect">
            <a:avLst/>
          </a:prstGeom>
          <a:noFill/>
          <a:ln w="9525">
            <a:noFill/>
            <a:miter lim="800000"/>
            <a:headEnd/>
            <a:tailEnd/>
          </a:ln>
          <a:effectLst/>
        </p:spPr>
        <p:txBody>
          <a:bodyPr lIns="0" rIns="0" wrap="square">
            <a:spAutoFit/>
          </a:bodyPr>
          <a:lstStyle/>
          <a:p>
            <a:pPr algn="ctr"/>
            <a:r>
              <a:rPr b="1" dirty="0" lang="en-US" sz="2000">
                <a:solidFill>
                  <a:schemeClr val="tx1">
                    <a:lumMod val="50000"/>
                    <a:lumOff val="50000"/>
                  </a:schemeClr>
                </a:solidFill>
                <a:latin charset="0" pitchFamily="34" typeface="Calibri"/>
              </a:rPr>
              <a:t>ERS 5500 </a:t>
            </a:r>
          </a:p>
        </p:txBody>
      </p:sp>
      <p:pic>
        <p:nvPicPr>
          <p:cNvPr descr="5000 - 5600 Stack Right [lo-res]" id="9" name="Picture 59"/>
          <p:cNvPicPr>
            <a:picLocks noChangeArrowheads="1" noChangeAspect="1"/>
          </p:cNvPicPr>
          <p:nvPr/>
        </p:nvPicPr>
        <p:blipFill>
          <a:blip cstate="print" r:embed="rId6"/>
          <a:stretch>
            <a:fillRect/>
          </a:stretch>
        </p:blipFill>
        <p:spPr bwMode="auto">
          <a:xfrm>
            <a:off x="6644683" y="3834152"/>
            <a:ext cx="2001043" cy="1295155"/>
          </a:xfrm>
          <a:prstGeom prst="rect">
            <a:avLst/>
          </a:prstGeom>
          <a:noFill/>
          <a:ln w="9525">
            <a:noFill/>
            <a:miter lim="800000"/>
            <a:headEnd/>
            <a:tailEnd/>
          </a:ln>
        </p:spPr>
      </p:pic>
      <p:sp>
        <p:nvSpPr>
          <p:cNvPr id="10" name="Text Box 6"/>
          <p:cNvSpPr txBox="1">
            <a:spLocks noChangeArrowheads="1"/>
          </p:cNvSpPr>
          <p:nvPr>
            <p:custDataLst>
              <p:tags r:id="rId4"/>
            </p:custDataLst>
          </p:nvPr>
        </p:nvSpPr>
        <p:spPr bwMode="auto">
          <a:xfrm>
            <a:off x="6588857" y="5040868"/>
            <a:ext cx="1693122" cy="369332"/>
          </a:xfrm>
          <a:prstGeom prst="rect">
            <a:avLst/>
          </a:prstGeom>
          <a:noFill/>
          <a:ln w="9525">
            <a:noFill/>
            <a:miter lim="800000"/>
            <a:headEnd/>
            <a:tailEnd/>
          </a:ln>
          <a:effectLst/>
        </p:spPr>
        <p:txBody>
          <a:bodyPr lIns="0" rIns="0" wrap="square">
            <a:spAutoFit/>
          </a:bodyPr>
          <a:lstStyle/>
          <a:p>
            <a:pPr algn="ctr"/>
            <a:r>
              <a:rPr b="1" dirty="0" lang="en-US" sz="2000">
                <a:solidFill>
                  <a:schemeClr val="tx1">
                    <a:lumMod val="50000"/>
                    <a:lumOff val="50000"/>
                  </a:schemeClr>
                </a:solidFill>
                <a:latin charset="0" pitchFamily="34" typeface="Calibri"/>
              </a:rPr>
              <a:t>ERS 5600</a:t>
            </a:r>
          </a:p>
        </p:txBody>
      </p:sp>
      <p:pic>
        <p:nvPicPr>
          <p:cNvPr id="13" name="Picture 2"/>
          <p:cNvPicPr>
            <a:picLocks noChangeArrowheads="1" noChangeAspect="1"/>
          </p:cNvPicPr>
          <p:nvPr/>
        </p:nvPicPr>
        <p:blipFill>
          <a:blip cstate="email" r:embed="rId7">
            <a:extLst>
              <a:ext uri="{28A0092B-C50C-407E-A947-70E740481C1C}">
                <a14:useLocalDpi xmlns:a14="http://schemas.microsoft.com/office/drawing/2010/main" xmlns="" val="0"/>
              </a:ext>
            </a:extLst>
          </a:blip>
          <a:srcRect/>
          <a:stretch>
            <a:fillRect/>
          </a:stretch>
        </p:blipFill>
        <p:spPr bwMode="auto">
          <a:xfrm>
            <a:off x="4554601" y="3906004"/>
            <a:ext cx="1939770" cy="1198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pic>
        <p:nvPicPr>
          <p:cNvPr descr="5000 - 5600 Stack Right [lo-res]" id="14" name="Picture 59"/>
          <p:cNvPicPr>
            <a:picLocks noChangeArrowheads="1" noChangeAspect="1"/>
          </p:cNvPicPr>
          <p:nvPr/>
        </p:nvPicPr>
        <p:blipFill>
          <a:blip cstate="print" r:embed="rId6"/>
          <a:stretch>
            <a:fillRect/>
          </a:stretch>
        </p:blipFill>
        <p:spPr bwMode="auto">
          <a:xfrm>
            <a:off x="6629401" y="3822642"/>
            <a:ext cx="2001043" cy="1295155"/>
          </a:xfrm>
          <a:prstGeom prst="rect">
            <a:avLst/>
          </a:prstGeom>
          <a:noFill/>
          <a:ln w="9525">
            <a:noFill/>
            <a:miter lim="800000"/>
            <a:headEnd/>
            <a:tailEnd/>
          </a:ln>
        </p:spPr>
      </p:pic>
      <p:sp>
        <p:nvSpPr>
          <p:cNvPr id="16" name="Rectangle 15"/>
          <p:cNvSpPr>
            <a:spLocks noChangeArrowheads="1"/>
          </p:cNvSpPr>
          <p:nvPr/>
        </p:nvSpPr>
        <p:spPr bwMode="gray">
          <a:xfrm>
            <a:off x="4570710" y="1371602"/>
            <a:ext cx="4116090"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anchor="ctr" wrap="none"/>
          <a:lstStyle/>
          <a:p>
            <a:pPr algn="ctr"/>
            <a:r>
              <a:rPr b="1" dirty="0" lang="en-GB">
                <a:solidFill>
                  <a:schemeClr val="bg1"/>
                </a:solidFill>
              </a:rPr>
              <a:t>Highlights</a:t>
            </a:r>
          </a:p>
        </p:txBody>
      </p:sp>
    </p:spTree>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Intelligent Edge</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15</a:t>
            </a:fld>
            <a:endParaRPr lang="en-US" dirty="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Avaya Ethernet Routing Switch 4000</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16</a:t>
            </a:fld>
            <a:endParaRPr dirty="0" lang="en-US"/>
          </a:p>
        </p:txBody>
      </p:sp>
      <p:sp>
        <p:nvSpPr>
          <p:cNvPr id="4" name="Rectangle 11"/>
          <p:cNvSpPr txBox="1">
            <a:spLocks noChangeArrowheads="1"/>
          </p:cNvSpPr>
          <p:nvPr>
            <p:custDataLst>
              <p:tags r:id="rId1"/>
            </p:custDataLst>
          </p:nvPr>
        </p:nvSpPr>
        <p:spPr>
          <a:xfrm>
            <a:off x="187325" y="1179955"/>
            <a:ext cx="4159250" cy="4916045"/>
          </a:xfrm>
          <a:prstGeom prst="rect">
            <a:avLst/>
          </a:prstGeom>
        </p:spPr>
        <p:txBody>
          <a:bodyPr/>
          <a:lstStyle/>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Scalable convergence solution </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Fast or Gigabit to the Desktop, 100FX, SFP, &amp; XFP options </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GIG &amp; 10GIG Uplinks</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Power-over-Ethernet &amp; </a:t>
            </a:r>
            <a:r>
              <a:rPr b="0" baseline="0" cap="none" dirty="0" err="1" i="0" kern="1200" kumimoji="0" lang="en-GB" noProof="0" normalizeH="0" spc="0" strike="noStrike" sz="1600" u="none">
                <a:ln>
                  <a:noFill/>
                </a:ln>
                <a:solidFill>
                  <a:schemeClr val="tx1"/>
                </a:solidFill>
                <a:effectLst/>
                <a:uLnTx/>
                <a:uFillTx/>
                <a:ea typeface="+mn-ea"/>
                <a:cs charset="0" pitchFamily="34" typeface="Arial"/>
              </a:rPr>
              <a:t>QoS</a:t>
            </a:r>
            <a:endParaRPr b="0" baseline="0" cap="none" dirty="0" i="0" kern="1200" kumimoji="0" lang="en-GB" noProof="0" normalizeH="0" spc="0" strike="noStrike" sz="1600" u="none">
              <a:ln>
                <a:noFill/>
              </a:ln>
              <a:solidFill>
                <a:schemeClr val="tx1"/>
              </a:solidFill>
              <a:effectLst/>
              <a:uLnTx/>
              <a:uFillTx/>
              <a:ea typeface="+mn-ea"/>
              <a:cs charset="0" pitchFamily="34" typeface="Arial"/>
            </a:endParaRP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Zero-loss, 320 </a:t>
            </a:r>
            <a:r>
              <a:rPr b="0" baseline="0" cap="none" dirty="0" err="1" i="0" kern="1200" kumimoji="0" lang="en-GB" noProof="0" normalizeH="0" spc="0" strike="noStrike" sz="1600" u="none">
                <a:ln>
                  <a:noFill/>
                </a:ln>
                <a:solidFill>
                  <a:schemeClr val="tx1"/>
                </a:solidFill>
                <a:effectLst/>
                <a:uLnTx/>
                <a:uFillTx/>
                <a:ea typeface="+mn-ea"/>
                <a:cs charset="0" pitchFamily="34" typeface="Arial"/>
              </a:rPr>
              <a:t>Gb</a:t>
            </a:r>
            <a:r>
              <a:rPr b="0" baseline="0" cap="none" dirty="0" i="0" kern="1200" kumimoji="0" lang="en-GB" noProof="0" normalizeH="0" spc="0" strike="noStrike" sz="1600" u="none">
                <a:ln>
                  <a:noFill/>
                </a:ln>
                <a:solidFill>
                  <a:schemeClr val="tx1"/>
                </a:solidFill>
                <a:effectLst/>
                <a:uLnTx/>
                <a:uFillTx/>
                <a:ea typeface="+mn-ea"/>
                <a:cs charset="0" pitchFamily="34" typeface="Arial"/>
              </a:rPr>
              <a:t> Resilient Fast Stack</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high-speed local switching &amp; Dynamic Layer 3 Routing</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err="1" i="0" kern="1200" kumimoji="0" lang="en-GB" noProof="0" normalizeH="0" spc="0" strike="noStrike" sz="1600" u="none">
                <a:ln>
                  <a:noFill/>
                </a:ln>
                <a:solidFill>
                  <a:schemeClr val="tx1"/>
                </a:solidFill>
                <a:effectLst/>
                <a:uLnTx/>
                <a:uFillTx/>
                <a:ea typeface="+mn-ea"/>
                <a:cs charset="0" pitchFamily="34" typeface="Arial"/>
              </a:rPr>
              <a:t>Avaya</a:t>
            </a:r>
            <a:r>
              <a:rPr b="0" baseline="0" cap="none" dirty="0" i="0" kern="1200" kumimoji="0" lang="en-GB" noProof="0" normalizeH="0" spc="0" strike="noStrike" sz="1600" u="none">
                <a:ln>
                  <a:noFill/>
                </a:ln>
                <a:solidFill>
                  <a:schemeClr val="tx1"/>
                </a:solidFill>
                <a:effectLst/>
                <a:uLnTx/>
                <a:uFillTx/>
                <a:ea typeface="+mn-ea"/>
                <a:cs charset="0" pitchFamily="34" typeface="Arial"/>
              </a:rPr>
              <a:t> Energy Saver (AES)</a:t>
            </a:r>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Integrated Access Control</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802.1X with extensions</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802.1AB auto discovery for plug and play of </a:t>
            </a:r>
            <a:r>
              <a:rPr b="0" baseline="0" cap="none" dirty="0" err="1" i="0" kern="1200" kumimoji="0" lang="en-GB" noProof="0" normalizeH="0" spc="0" strike="noStrike" sz="1600" u="none">
                <a:ln>
                  <a:noFill/>
                </a:ln>
                <a:solidFill>
                  <a:schemeClr val="tx1"/>
                </a:solidFill>
                <a:effectLst/>
                <a:uLnTx/>
                <a:uFillTx/>
                <a:ea typeface="+mn-ea"/>
                <a:cs charset="0" pitchFamily="34" typeface="Arial"/>
              </a:rPr>
              <a:t>Avaya</a:t>
            </a:r>
            <a:r>
              <a:rPr b="0" baseline="0" cap="none" dirty="0" i="0" kern="1200" kumimoji="0" lang="en-GB" noProof="0" normalizeH="0" spc="0" strike="noStrike" sz="1600" u="none">
                <a:ln>
                  <a:noFill/>
                </a:ln>
                <a:solidFill>
                  <a:schemeClr val="tx1"/>
                </a:solidFill>
                <a:effectLst/>
                <a:uLnTx/>
                <a:uFillTx/>
                <a:ea typeface="+mn-ea"/>
                <a:cs charset="0" pitchFamily="34" typeface="Arial"/>
              </a:rPr>
              <a:t> end points</a:t>
            </a:r>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99.999% reliability for Network Edge</a:t>
            </a:r>
          </a:p>
        </p:txBody>
      </p:sp>
      <p:sp>
        <p:nvSpPr>
          <p:cNvPr id="6" name="Rectangle 23"/>
          <p:cNvSpPr>
            <a:spLocks noChangeArrowheads="1"/>
          </p:cNvSpPr>
          <p:nvPr>
            <p:custDataLst>
              <p:tags r:id="rId2"/>
            </p:custDataLst>
          </p:nvPr>
        </p:nvSpPr>
        <p:spPr bwMode="auto">
          <a:xfrm flipV="1" rot="10800000">
            <a:off x="4571999" y="1219201"/>
            <a:ext cx="4180159" cy="2055292"/>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anchor="t" anchorCtr="0" tIns="90000" wrap="square"/>
          <a:lstStyle/>
          <a:p>
            <a:pPr algn="l" eaLnBrk="0" hangingPunct="0" indent="-271463" marL="271463">
              <a:lnSpc>
                <a:spcPct val="95000"/>
              </a:lnSpc>
              <a:spcBef>
                <a:spcPct val="45000"/>
              </a:spcBef>
              <a:buClr>
                <a:srgbClr val="CC0000"/>
              </a:buClr>
              <a:buSzPct val="90000"/>
              <a:buFont charset="2" pitchFamily="18" typeface="Webdings"/>
              <a:buChar char="4"/>
            </a:pPr>
            <a:endParaRPr dirty="0" lang="en-GB">
              <a:solidFill>
                <a:schemeClr val="tx1"/>
              </a:solidFill>
            </a:endParaRPr>
          </a:p>
          <a:p>
            <a:pPr algn="l" eaLnBrk="0" hangingPunct="0" indent="-271463" marL="271463">
              <a:lnSpc>
                <a:spcPct val="95000"/>
              </a:lnSpc>
              <a:spcBef>
                <a:spcPct val="45000"/>
              </a:spcBef>
              <a:buClr>
                <a:srgbClr val="CC0000"/>
              </a:buClr>
              <a:buSzPct val="90000"/>
              <a:buFont charset="2" pitchFamily="18" typeface="Webdings"/>
              <a:buChar char="4"/>
            </a:pPr>
            <a:endParaRPr dirty="0" lang="en-GB"/>
          </a:p>
          <a:p>
            <a:pPr algn="l" eaLnBrk="0" hangingPunct="0" indent="-271463" marL="271463">
              <a:lnSpc>
                <a:spcPct val="95000"/>
              </a:lnSpc>
              <a:spcBef>
                <a:spcPct val="45000"/>
              </a:spcBef>
              <a:buClr>
                <a:srgbClr val="CC0000"/>
              </a:buClr>
              <a:buSzPct val="90000"/>
              <a:buFont charset="2" pitchFamily="18" typeface="Webdings"/>
              <a:buChar char="4"/>
            </a:pPr>
            <a:r>
              <a:rPr dirty="0" lang="en-GB">
                <a:solidFill>
                  <a:schemeClr val="tx1"/>
                </a:solidFill>
              </a:rPr>
              <a:t>Enable the Converged Fast  Ethernet or Gigabit Desktop</a:t>
            </a:r>
          </a:p>
          <a:p>
            <a:pPr algn="l" eaLnBrk="0" hangingPunct="0" indent="-271463" marL="271463">
              <a:lnSpc>
                <a:spcPct val="95000"/>
              </a:lnSpc>
              <a:spcBef>
                <a:spcPct val="45000"/>
              </a:spcBef>
              <a:buClr>
                <a:srgbClr val="CC0000"/>
              </a:buClr>
              <a:buSzPct val="90000"/>
              <a:buFont charset="2" pitchFamily="18" typeface="Webdings"/>
              <a:buChar char="4"/>
            </a:pPr>
            <a:r>
              <a:rPr dirty="0" lang="en-GB">
                <a:solidFill>
                  <a:schemeClr val="tx1"/>
                </a:solidFill>
              </a:rPr>
              <a:t>Comprehensive Routing &amp; Access Control options</a:t>
            </a:r>
          </a:p>
          <a:p>
            <a:pPr algn="l" eaLnBrk="0" hangingPunct="0" indent="-271463" marL="271463">
              <a:lnSpc>
                <a:spcPct val="95000"/>
              </a:lnSpc>
              <a:spcBef>
                <a:spcPct val="45000"/>
              </a:spcBef>
              <a:buClr>
                <a:srgbClr val="CC0000"/>
              </a:buClr>
              <a:buSzPct val="90000"/>
              <a:buFont charset="2" pitchFamily="18" typeface="Webdings"/>
              <a:buChar char="4"/>
            </a:pPr>
            <a:r>
              <a:rPr dirty="0" lang="en-GB">
                <a:solidFill>
                  <a:schemeClr val="tx1"/>
                </a:solidFill>
              </a:rPr>
              <a:t>Scalable, pay-as-you-grow</a:t>
            </a:r>
          </a:p>
          <a:p>
            <a:pPr eaLnBrk="0" hangingPunct="0" indent="-271463" marL="271463">
              <a:lnSpc>
                <a:spcPct val="95000"/>
              </a:lnSpc>
              <a:spcBef>
                <a:spcPct val="45000"/>
              </a:spcBef>
              <a:buClr>
                <a:srgbClr val="CC0000"/>
              </a:buClr>
              <a:buSzPct val="90000"/>
              <a:buFont charset="2" pitchFamily="18" typeface="Webdings"/>
              <a:buChar char="4"/>
            </a:pPr>
            <a:r>
              <a:rPr dirty="0" lang="en-GB">
                <a:solidFill>
                  <a:schemeClr val="tx1"/>
                </a:solidFill>
              </a:rPr>
              <a:t>Unlimited Life </a:t>
            </a:r>
            <a:r>
              <a:rPr dirty="0" lang="en-GB"/>
              <a:t>Warranty</a:t>
            </a:r>
            <a:endParaRPr dirty="0" lang="en-GB">
              <a:solidFill>
                <a:schemeClr val="tx1"/>
              </a:solidFill>
            </a:endParaRPr>
          </a:p>
        </p:txBody>
      </p:sp>
      <p:sp>
        <p:nvSpPr>
          <p:cNvPr id="7" name="Text Box 7"/>
          <p:cNvSpPr txBox="1">
            <a:spLocks noChangeArrowheads="1"/>
          </p:cNvSpPr>
          <p:nvPr>
            <p:custDataLst>
              <p:tags r:id="rId3"/>
            </p:custDataLst>
          </p:nvPr>
        </p:nvSpPr>
        <p:spPr bwMode="auto">
          <a:xfrm>
            <a:off x="6626597" y="5047869"/>
            <a:ext cx="2069678" cy="590931"/>
          </a:xfrm>
          <a:prstGeom prst="rect">
            <a:avLst/>
          </a:prstGeom>
          <a:noFill/>
          <a:ln w="9525">
            <a:noFill/>
            <a:miter lim="800000"/>
            <a:headEnd/>
            <a:tailEnd/>
          </a:ln>
          <a:effectLst/>
        </p:spPr>
        <p:txBody>
          <a:bodyPr lIns="0" rIns="0" wrap="square">
            <a:spAutoFit/>
          </a:bodyPr>
          <a:lstStyle/>
          <a:p>
            <a:pPr algn="ctr"/>
            <a:r>
              <a:rPr b="1" dirty="0" lang="en-US">
                <a:solidFill>
                  <a:schemeClr val="tx1"/>
                </a:solidFill>
                <a:latin charset="0" pitchFamily="34" typeface="Calibri"/>
              </a:rPr>
              <a:t>10/100/1000 &amp; 10G Switches</a:t>
            </a:r>
          </a:p>
        </p:txBody>
      </p:sp>
      <p:sp>
        <p:nvSpPr>
          <p:cNvPr id="8" name="Text Box 8"/>
          <p:cNvSpPr txBox="1">
            <a:spLocks noChangeArrowheads="1"/>
          </p:cNvSpPr>
          <p:nvPr>
            <p:custDataLst>
              <p:tags r:id="rId4"/>
            </p:custDataLst>
          </p:nvPr>
        </p:nvSpPr>
        <p:spPr bwMode="auto">
          <a:xfrm>
            <a:off x="4795389" y="5249058"/>
            <a:ext cx="1940323" cy="341632"/>
          </a:xfrm>
          <a:prstGeom prst="rect">
            <a:avLst/>
          </a:prstGeom>
          <a:noFill/>
          <a:ln w="9525">
            <a:noFill/>
            <a:miter lim="800000"/>
            <a:headEnd/>
            <a:tailEnd/>
          </a:ln>
          <a:effectLst/>
        </p:spPr>
        <p:txBody>
          <a:bodyPr lIns="0" rIns="0" wrap="square">
            <a:spAutoFit/>
          </a:bodyPr>
          <a:lstStyle/>
          <a:p>
            <a:pPr algn="ctr"/>
            <a:r>
              <a:rPr b="1" dirty="0" lang="en-US">
                <a:solidFill>
                  <a:schemeClr val="tx1"/>
                </a:solidFill>
                <a:latin charset="0" pitchFamily="34" typeface="Calibri"/>
              </a:rPr>
              <a:t>10/100 Switches</a:t>
            </a:r>
          </a:p>
        </p:txBody>
      </p:sp>
      <p:pic>
        <p:nvPicPr>
          <p:cNvPr descr="4500 - Stack Front [lo-res]" id="9" name="Picture 58"/>
          <p:cNvPicPr>
            <a:picLocks noChangeArrowheads="1" noChangeAspect="1"/>
          </p:cNvPicPr>
          <p:nvPr/>
        </p:nvPicPr>
        <p:blipFill>
          <a:blip cstate="print" r:embed="rId7">
            <a:clrChange>
              <a:clrFrom>
                <a:srgbClr val="FFFFFF"/>
              </a:clrFrom>
              <a:clrTo>
                <a:srgbClr val="FFFFFF">
                  <a:alpha val="0"/>
                </a:srgbClr>
              </a:clrTo>
            </a:clrChange>
          </a:blip>
          <a:srcRect r="105"/>
          <a:stretch>
            <a:fillRect/>
          </a:stretch>
        </p:blipFill>
        <p:spPr bwMode="auto">
          <a:xfrm>
            <a:off x="4723203" y="4034937"/>
            <a:ext cx="3812735" cy="1126100"/>
          </a:xfrm>
          <a:prstGeom prst="rect">
            <a:avLst/>
          </a:prstGeom>
          <a:noFill/>
          <a:ln w="9525">
            <a:noFill/>
            <a:miter lim="800000"/>
            <a:headEnd/>
            <a:tailEnd/>
          </a:ln>
        </p:spPr>
      </p:pic>
      <p:sp>
        <p:nvSpPr>
          <p:cNvPr id="11" name="Rectangle 10"/>
          <p:cNvSpPr>
            <a:spLocks noChangeArrowheads="1"/>
          </p:cNvSpPr>
          <p:nvPr>
            <p:custDataLst>
              <p:tags r:id="rId5"/>
            </p:custDataLst>
          </p:nvPr>
        </p:nvSpPr>
        <p:spPr bwMode="gray">
          <a:xfrm>
            <a:off x="4645150" y="1286352"/>
            <a:ext cx="4027442" cy="531292"/>
          </a:xfrm>
          <a:prstGeom prst="rect">
            <a:avLst/>
          </a:prstGeom>
          <a:gradFill flip="none" rotWithShape="1">
            <a:gsLst>
              <a:gs pos="0">
                <a:srgbClr val="C00000"/>
              </a:gs>
              <a:gs pos="50000">
                <a:srgbClr val="C00000"/>
              </a:gs>
              <a:gs pos="100000">
                <a:srgbClr val="600E00"/>
              </a:gs>
            </a:gsLst>
            <a:lin ang="5400000" scaled="0"/>
            <a:tileRect/>
          </a:gradFill>
          <a:ln w="9525">
            <a:noFill/>
            <a:miter lim="800000"/>
            <a:headEnd/>
            <a:tailEnd/>
          </a:ln>
          <a:effectLst/>
        </p:spPr>
        <p:txBody>
          <a:bodyPr anchor="ctr" wrap="none"/>
          <a:lstStyle/>
          <a:p>
            <a:pPr algn="ctr"/>
            <a:r>
              <a:rPr b="1" dirty="0" lang="en-GB">
                <a:solidFill>
                  <a:schemeClr val="bg1"/>
                </a:solidFill>
              </a:rPr>
              <a:t>Highlights</a:t>
            </a:r>
          </a:p>
        </p:txBody>
      </p:sp>
    </p:spTree>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400800" cy="762000"/>
          </a:xfrm>
        </p:spPr>
        <p:txBody>
          <a:bodyPr>
            <a:normAutofit/>
          </a:bodyPr>
          <a:lstStyle/>
          <a:p>
            <a:r>
              <a:rPr lang="en-GB" dirty="0"/>
              <a:t>ERS 4000 Series Next Generation Hardware</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17</a:t>
            </a:fld>
            <a:endParaRPr lang="en-US" dirty="0"/>
          </a:p>
        </p:txBody>
      </p:sp>
      <p:sp>
        <p:nvSpPr>
          <p:cNvPr id="4" name="Rounded Rectangle 3"/>
          <p:cNvSpPr/>
          <p:nvPr>
            <p:custDataLst>
              <p:tags r:id="rId1"/>
            </p:custDataLst>
          </p:nvPr>
        </p:nvSpPr>
        <p:spPr bwMode="auto">
          <a:xfrm>
            <a:off x="4800600" y="2785241"/>
            <a:ext cx="4098119" cy="3310759"/>
          </a:xfrm>
          <a:prstGeom prst="roundRect">
            <a:avLst>
              <a:gd name="adj" fmla="val 3334"/>
            </a:avLst>
          </a:prstGeom>
          <a:solidFill>
            <a:schemeClr val="bg2"/>
          </a:solid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6" name="Text Placeholder 3"/>
          <p:cNvSpPr txBox="1">
            <a:spLocks/>
          </p:cNvSpPr>
          <p:nvPr>
            <p:custDataLst>
              <p:tags r:id="rId2"/>
            </p:custDataLst>
          </p:nvPr>
        </p:nvSpPr>
        <p:spPr>
          <a:xfrm>
            <a:off x="412750" y="1179955"/>
            <a:ext cx="4159250" cy="445884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New Models</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4826GTS-PWR+</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4850GTS-PWR+</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4826GTS</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4850GTS</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4550T-PWR+</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4526T-PWR+</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802.3at PoE+ on all ports</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Dual removable power supplies </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800 watts PoE (full class 3 PoE)</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Faster CPU &amp; larger FLASH</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RJ45 console port</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 Placeholder 8"/>
          <p:cNvSpPr txBox="1">
            <a:spLocks/>
          </p:cNvSpPr>
          <p:nvPr>
            <p:custDataLst>
              <p:tags r:id="rId3"/>
            </p:custDataLst>
          </p:nvPr>
        </p:nvSpPr>
        <p:spPr>
          <a:xfrm>
            <a:off x="4793854" y="1088323"/>
            <a:ext cx="4177419" cy="203587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Uplink ports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2 x 1/10Gig SFP+ ports (not shared)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a:ln>
                  <a:noFill/>
                </a:ln>
                <a:solidFill>
                  <a:schemeClr val="tx1"/>
                </a:solidFill>
                <a:effectLst/>
                <a:uLnTx/>
                <a:uFillTx/>
                <a:ea typeface="+mn-ea"/>
                <a:cs typeface="Arial" pitchFamily="34" charset="0"/>
              </a:rPr>
              <a:t>2 shared 10/100/1000/SFP ports (gigabit models)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8" name="Picture 7"/>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5360901" y="3284734"/>
            <a:ext cx="3081534" cy="910894"/>
          </a:xfrm>
          <a:prstGeom prst="rect">
            <a:avLst/>
          </a:prstGeom>
        </p:spPr>
      </p:pic>
      <p:pic>
        <p:nvPicPr>
          <p:cNvPr id="9" name="Picture 8"/>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5234151" y="4656364"/>
            <a:ext cx="3139044" cy="789697"/>
          </a:xfrm>
          <a:prstGeom prst="rect">
            <a:avLst/>
          </a:prstGeom>
        </p:spPr>
      </p:pic>
      <p:sp>
        <p:nvSpPr>
          <p:cNvPr id="10" name="Rectangle 9"/>
          <p:cNvSpPr/>
          <p:nvPr>
            <p:custDataLst>
              <p:tags r:id="rId4"/>
            </p:custDataLst>
          </p:nvPr>
        </p:nvSpPr>
        <p:spPr bwMode="auto">
          <a:xfrm rot="21382535">
            <a:off x="6140248" y="3276559"/>
            <a:ext cx="947385" cy="55053"/>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1" name="Rectangle 10"/>
          <p:cNvSpPr/>
          <p:nvPr>
            <p:custDataLst>
              <p:tags r:id="rId5"/>
            </p:custDataLst>
          </p:nvPr>
        </p:nvSpPr>
        <p:spPr bwMode="auto">
          <a:xfrm rot="21323296">
            <a:off x="5357585" y="3401462"/>
            <a:ext cx="680539" cy="55080"/>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2" name="Rectangle 11"/>
          <p:cNvSpPr/>
          <p:nvPr>
            <p:custDataLst>
              <p:tags r:id="rId6"/>
            </p:custDataLst>
          </p:nvPr>
        </p:nvSpPr>
        <p:spPr bwMode="auto">
          <a:xfrm rot="21156150">
            <a:off x="6136379" y="4021469"/>
            <a:ext cx="2306530" cy="47249"/>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3" name="Rectangle 12"/>
          <p:cNvSpPr/>
          <p:nvPr>
            <p:custDataLst>
              <p:tags r:id="rId7"/>
            </p:custDataLst>
          </p:nvPr>
        </p:nvSpPr>
        <p:spPr bwMode="auto">
          <a:xfrm rot="921994">
            <a:off x="7065961" y="3431480"/>
            <a:ext cx="1401002" cy="45719"/>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4" name="Rectangle 13"/>
          <p:cNvSpPr/>
          <p:nvPr>
            <p:custDataLst>
              <p:tags r:id="rId8"/>
            </p:custDataLst>
          </p:nvPr>
        </p:nvSpPr>
        <p:spPr bwMode="auto">
          <a:xfrm rot="1830498">
            <a:off x="5299839" y="3944034"/>
            <a:ext cx="902688" cy="45719"/>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5" name="Rectangle 14"/>
          <p:cNvSpPr/>
          <p:nvPr>
            <p:custDataLst>
              <p:tags r:id="rId9"/>
            </p:custDataLst>
          </p:nvPr>
        </p:nvSpPr>
        <p:spPr bwMode="auto">
          <a:xfrm rot="19334330">
            <a:off x="5103615" y="4874893"/>
            <a:ext cx="815469" cy="45719"/>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6" name="Rectangle 15"/>
          <p:cNvSpPr/>
          <p:nvPr>
            <p:custDataLst>
              <p:tags r:id="rId10"/>
            </p:custDataLst>
          </p:nvPr>
        </p:nvSpPr>
        <p:spPr bwMode="auto">
          <a:xfrm rot="2834260">
            <a:off x="7929170" y="4863187"/>
            <a:ext cx="606039" cy="45719"/>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
        <p:nvSpPr>
          <p:cNvPr id="17" name="Rectangle 16"/>
          <p:cNvSpPr/>
          <p:nvPr>
            <p:custDataLst>
              <p:tags r:id="rId11"/>
            </p:custDataLst>
          </p:nvPr>
        </p:nvSpPr>
        <p:spPr bwMode="auto">
          <a:xfrm>
            <a:off x="8366133" y="5079124"/>
            <a:ext cx="45719" cy="321276"/>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Arial" charset="0"/>
            </a:endParaR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lang="en-GB"/>
              <a:t>Avaya Ethernet Routing Switch 3500</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18</a:t>
            </a:fld>
            <a:endParaRPr dirty="0" lang="en-US"/>
          </a:p>
        </p:txBody>
      </p:sp>
      <p:sp>
        <p:nvSpPr>
          <p:cNvPr id="4" name="Rectangle 11"/>
          <p:cNvSpPr txBox="1">
            <a:spLocks noChangeArrowheads="1"/>
          </p:cNvSpPr>
          <p:nvPr>
            <p:custDataLst>
              <p:tags r:id="rId1"/>
            </p:custDataLst>
          </p:nvPr>
        </p:nvSpPr>
        <p:spPr>
          <a:xfrm>
            <a:off x="412750" y="1219200"/>
            <a:ext cx="4159250" cy="4486327"/>
          </a:xfrm>
          <a:prstGeom prst="rect">
            <a:avLst/>
          </a:prstGeom>
        </p:spPr>
        <p:txBody>
          <a:bodyPr/>
          <a:lstStyle/>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US" noProof="0" normalizeH="0" spc="0" strike="noStrike" u="none">
                <a:ln>
                  <a:noFill/>
                </a:ln>
                <a:solidFill>
                  <a:schemeClr val="tx1"/>
                </a:solidFill>
                <a:effectLst/>
                <a:uLnTx/>
                <a:uFillTx/>
                <a:ea typeface="+mn-ea"/>
                <a:cs charset="0" pitchFamily="34" typeface="Arial"/>
              </a:rPr>
              <a:t>Enterprise-class features and functionality at SME price points</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US" noProof="0" normalizeH="0" spc="0" strike="noStrike" sz="1600" u="none">
                <a:ln>
                  <a:noFill/>
                </a:ln>
                <a:solidFill>
                  <a:schemeClr val="tx1"/>
                </a:solidFill>
                <a:effectLst/>
                <a:uLnTx/>
                <a:uFillTx/>
                <a:ea typeface="+mn-ea"/>
                <a:cs charset="0" pitchFamily="34" typeface="Arial"/>
              </a:rPr>
              <a:t>Software-based on the ERS 2500 </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US" noProof="0" normalizeH="0" spc="0" strike="noStrike" sz="1600" u="none">
                <a:ln>
                  <a:noFill/>
                </a:ln>
                <a:solidFill>
                  <a:schemeClr val="tx1"/>
                </a:solidFill>
                <a:effectLst/>
                <a:uLnTx/>
                <a:uFillTx/>
                <a:ea typeface="+mn-ea"/>
                <a:cs charset="0" pitchFamily="34" typeface="Arial"/>
              </a:rPr>
              <a:t>Price points up to 50% lower than  models in existing portfolio</a:t>
            </a:r>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u="none">
                <a:ln>
                  <a:noFill/>
                </a:ln>
                <a:solidFill>
                  <a:schemeClr val="tx1"/>
                </a:solidFill>
                <a:effectLst/>
                <a:uLnTx/>
                <a:uFillTx/>
                <a:ea typeface="+mn-ea"/>
                <a:cs charset="0" pitchFamily="34" typeface="Arial"/>
              </a:rPr>
              <a:t>Consistent Value Proposition with existing ERS portfolio</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Best-in-class stackable chassis </a:t>
            </a:r>
          </a:p>
          <a:p>
            <a:pPr indent="-228600" lvl="2" marL="1143000">
              <a:spcBef>
                <a:spcPct val="20000"/>
              </a:spcBef>
              <a:buClr>
                <a:srgbClr val="C00000"/>
              </a:buClr>
              <a:buFont charset="0" pitchFamily="34" typeface="Arial"/>
              <a:buChar char="•"/>
            </a:pPr>
            <a:r>
              <a:rPr b="0" baseline="0" cap="none" dirty="0" i="0" kern="1200" kumimoji="0" lang="en-GB" noProof="0" normalizeH="0" spc="0" strike="noStrike" sz="1200" u="none">
                <a:ln>
                  <a:noFill/>
                </a:ln>
                <a:solidFill>
                  <a:schemeClr val="tx1"/>
                </a:solidFill>
                <a:effectLst/>
                <a:uLnTx/>
                <a:uFillTx/>
                <a:ea typeface="+mn-ea"/>
                <a:cs charset="0" pitchFamily="34" typeface="Arial"/>
              </a:rPr>
              <a:t>24-port models only, enabled in v5.1 </a:t>
            </a:r>
          </a:p>
          <a:p>
            <a:pPr indent="-228600" lvl="2" marL="1143000">
              <a:spcBef>
                <a:spcPct val="20000"/>
              </a:spcBef>
              <a:buClr>
                <a:srgbClr val="C00000"/>
              </a:buClr>
              <a:buFont charset="0" pitchFamily="34" typeface="Arial"/>
              <a:buChar char="•"/>
            </a:pPr>
            <a:r>
              <a:rPr b="0" baseline="0" cap="none" dirty="0" i="0" kern="1200" kumimoji="0" lang="en-GB" noProof="0" normalizeH="0" spc="0" strike="noStrike" sz="1200" u="none">
                <a:ln>
                  <a:noFill/>
                </a:ln>
                <a:solidFill>
                  <a:schemeClr val="tx1"/>
                </a:solidFill>
                <a:effectLst/>
                <a:uLnTx/>
                <a:uFillTx/>
                <a:ea typeface="+mn-ea"/>
                <a:cs charset="0" pitchFamily="34" typeface="Arial"/>
              </a:rPr>
              <a:t>Models with all ports PoE+</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Always-on networking</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Simplified edge operations</a:t>
            </a:r>
          </a:p>
          <a:p>
            <a:pPr algn="l" defTabSz="914400" eaLnBrk="1" fontAlgn="auto" hangingPunct="1" indent="-285750" latinLnBrk="0" lvl="1" marL="742950" marR="0" rtl="0">
              <a:lnSpc>
                <a:spcPct val="100000"/>
              </a:lnSpc>
              <a:spcBef>
                <a:spcPct val="20000"/>
              </a:spcBef>
              <a:spcAft>
                <a:spcPts val="0"/>
              </a:spcAft>
              <a:buClr>
                <a:srgbClr val="C00000"/>
              </a:buClr>
              <a:buSzTx/>
              <a:buFont charset="0" pitchFamily="34" typeface="Arial"/>
              <a:buChar char="•"/>
              <a:tabLst/>
              <a:defRPr/>
            </a:pPr>
            <a:r>
              <a:rPr b="0" baseline="0" cap="none" dirty="0" i="0" kern="1200" kumimoji="0" lang="en-GB" noProof="0" normalizeH="0" spc="0" strike="noStrike" sz="1600" u="none">
                <a:ln>
                  <a:noFill/>
                </a:ln>
                <a:solidFill>
                  <a:schemeClr val="tx1"/>
                </a:solidFill>
                <a:effectLst/>
                <a:uLnTx/>
                <a:uFillTx/>
                <a:ea typeface="+mn-ea"/>
                <a:cs charset="0" pitchFamily="34" typeface="Arial"/>
              </a:rPr>
              <a:t>Wide range of security features</a:t>
            </a:r>
          </a:p>
          <a:p>
            <a:pPr indent="-285750" marL="285750">
              <a:spcBef>
                <a:spcPct val="20000"/>
              </a:spcBef>
              <a:buClr>
                <a:srgbClr val="C00000"/>
              </a:buClr>
              <a:buFont charset="0" pitchFamily="34" typeface="Arial"/>
              <a:buChar char="•"/>
            </a:pPr>
            <a:r>
              <a:rPr dirty="0" lang="en-GB" noProof="0" sz="1600">
                <a:cs charset="0" pitchFamily="34" typeface="Arial"/>
              </a:rPr>
              <a:t>Positioned </a:t>
            </a:r>
            <a:r>
              <a:rPr dirty="0" lang="en-GB" sz="1600">
                <a:cs charset="0" pitchFamily="34" typeface="Arial"/>
              </a:rPr>
              <a:t>as an </a:t>
            </a:r>
            <a:r>
              <a:rPr b="1" dirty="0" lang="en-GB" sz="1600">
                <a:cs charset="0" pitchFamily="34" typeface="Arial"/>
              </a:rPr>
              <a:t>SME / branch switch</a:t>
            </a:r>
            <a:r>
              <a:rPr dirty="0" lang="en-GB" sz="1600">
                <a:cs charset="0" pitchFamily="34" typeface="Arial"/>
              </a:rPr>
              <a:t> </a:t>
            </a:r>
            <a:endParaRPr b="0" baseline="0" cap="none" dirty="0" i="0" kern="1200" kumimoji="0" lang="en-GB" noProof="0" normalizeH="0" spc="0" strike="noStrike" sz="1600" u="none">
              <a:ln>
                <a:noFill/>
              </a:ln>
              <a:solidFill>
                <a:schemeClr val="tx1"/>
              </a:solidFill>
              <a:effectLst/>
              <a:uLnTx/>
              <a:uFillTx/>
              <a:ea typeface="+mn-ea"/>
              <a:cs charset="0" pitchFamily="34" typeface="Arial"/>
            </a:endParaRPr>
          </a:p>
          <a:p>
            <a:pPr algn="l" defTabSz="914400" eaLnBrk="1" fontAlgn="auto" hangingPunct="1" indent="-342900" latinLnBrk="0" lvl="0" marL="342900" marR="0" rtl="0">
              <a:lnSpc>
                <a:spcPct val="100000"/>
              </a:lnSpc>
              <a:spcBef>
                <a:spcPct val="20000"/>
              </a:spcBef>
              <a:spcAft>
                <a:spcPts val="0"/>
              </a:spcAft>
              <a:buClr>
                <a:srgbClr val="C00000"/>
              </a:buClr>
              <a:buSzTx/>
              <a:buFont charset="0" pitchFamily="34" typeface="Arial"/>
              <a:buChar char="•"/>
              <a:tabLst/>
              <a:defRPr/>
            </a:pPr>
            <a:endParaRPr b="0" baseline="0" cap="none" dirty="0" i="0" kern="1200" kumimoji="0" lang="en-GB" noProof="0" normalizeH="0" spc="0" strike="noStrike" sz="2000" u="none">
              <a:ln>
                <a:noFill/>
              </a:ln>
              <a:solidFill>
                <a:schemeClr val="tx1"/>
              </a:solidFill>
              <a:effectLst/>
              <a:uLnTx/>
              <a:uFillTx/>
              <a:latin charset="0" pitchFamily="34" typeface="Arial"/>
              <a:ea typeface="+mn-ea"/>
              <a:cs charset="0" pitchFamily="34" typeface="Arial"/>
            </a:endParaRPr>
          </a:p>
        </p:txBody>
      </p:sp>
      <p:sp>
        <p:nvSpPr>
          <p:cNvPr id="6" name="Rectangle 23"/>
          <p:cNvSpPr>
            <a:spLocks noChangeArrowheads="1"/>
          </p:cNvSpPr>
          <p:nvPr>
            <p:custDataLst>
              <p:tags r:id="rId2"/>
            </p:custDataLst>
          </p:nvPr>
        </p:nvSpPr>
        <p:spPr bwMode="auto">
          <a:xfrm flipV="1" rot="10800000">
            <a:off x="4648200" y="1066800"/>
            <a:ext cx="4177906" cy="3352800"/>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anchor="t" anchorCtr="0" tIns="90000" wrap="square"/>
          <a:lstStyle/>
          <a:p>
            <a:pPr eaLnBrk="0" hangingPunct="0" indent="-271463" marL="271463">
              <a:lnSpc>
                <a:spcPct val="95000"/>
              </a:lnSpc>
              <a:spcBef>
                <a:spcPct val="45000"/>
              </a:spcBef>
              <a:buClr>
                <a:srgbClr val="CC0000"/>
              </a:buClr>
              <a:buSzPct val="90000"/>
              <a:buFont charset="2" pitchFamily="18" typeface="Webdings"/>
              <a:buChar char="4"/>
              <a:defRPr/>
            </a:pPr>
            <a:endParaRPr dirty="0" lang="en-GB">
              <a:solidFill>
                <a:schemeClr val="tx1"/>
              </a:solidFill>
            </a:endParaRPr>
          </a:p>
          <a:p>
            <a:pPr eaLnBrk="0" hangingPunct="0" indent="-271463" marL="271463">
              <a:lnSpc>
                <a:spcPct val="95000"/>
              </a:lnSpc>
              <a:spcBef>
                <a:spcPct val="45000"/>
              </a:spcBef>
              <a:buClr>
                <a:srgbClr val="CC0000"/>
              </a:buClr>
              <a:buSzPct val="90000"/>
              <a:buFont charset="2" pitchFamily="18" typeface="Webdings"/>
              <a:buChar char="4"/>
              <a:defRPr/>
            </a:pPr>
            <a:endParaRPr dirty="0" lang="en-GB"/>
          </a:p>
          <a:p>
            <a:pPr eaLnBrk="0" hangingPunct="0" indent="-271463" marL="271463">
              <a:lnSpc>
                <a:spcPct val="95000"/>
              </a:lnSpc>
              <a:spcBef>
                <a:spcPct val="45000"/>
              </a:spcBef>
              <a:buClr>
                <a:srgbClr val="CC0000"/>
              </a:buClr>
              <a:buSzPct val="90000"/>
              <a:buFont charset="2" pitchFamily="18" typeface="Webdings"/>
              <a:buChar char="4"/>
              <a:defRPr/>
            </a:pPr>
            <a:r>
              <a:rPr dirty="0" lang="en-GB">
                <a:solidFill>
                  <a:schemeClr val="tx1"/>
                </a:solidFill>
              </a:rPr>
              <a:t>Cost effective Fast Ethernet and Gigabit Ethernet to the desktop</a:t>
            </a:r>
          </a:p>
          <a:p>
            <a:pPr eaLnBrk="0" hangingPunct="0" indent="-271463" marL="271463">
              <a:lnSpc>
                <a:spcPct val="95000"/>
              </a:lnSpc>
              <a:spcBef>
                <a:spcPct val="45000"/>
              </a:spcBef>
              <a:buClr>
                <a:srgbClr val="CC0000"/>
              </a:buClr>
              <a:buSzPct val="90000"/>
              <a:buFont charset="2" pitchFamily="18" typeface="Webdings"/>
              <a:buChar char="4"/>
              <a:defRPr/>
            </a:pPr>
            <a:r>
              <a:rPr dirty="0" lang="en-GB">
                <a:solidFill>
                  <a:schemeClr val="tx1"/>
                </a:solidFill>
              </a:rPr>
              <a:t>Small fan less models for quiet operation (retail, hospitality)</a:t>
            </a:r>
          </a:p>
          <a:p>
            <a:pPr eaLnBrk="0" hangingPunct="0" indent="-271463" marL="271463">
              <a:lnSpc>
                <a:spcPct val="95000"/>
              </a:lnSpc>
              <a:spcBef>
                <a:spcPct val="45000"/>
              </a:spcBef>
              <a:buClr>
                <a:srgbClr val="CC0000"/>
              </a:buClr>
              <a:buSzPct val="90000"/>
              <a:buFont charset="2" pitchFamily="18" typeface="Webdings"/>
              <a:buChar char="4"/>
              <a:defRPr/>
            </a:pPr>
            <a:r>
              <a:rPr dirty="0" lang="en-GB">
                <a:solidFill>
                  <a:schemeClr val="tx1"/>
                </a:solidFill>
              </a:rPr>
              <a:t>Virtual backplane up to 80 Gbps</a:t>
            </a:r>
          </a:p>
          <a:p>
            <a:pPr eaLnBrk="0" hangingPunct="0" indent="-271463" marL="271463">
              <a:lnSpc>
                <a:spcPct val="95000"/>
              </a:lnSpc>
              <a:spcBef>
                <a:spcPct val="45000"/>
              </a:spcBef>
              <a:buClr>
                <a:srgbClr val="CC0000"/>
              </a:buClr>
              <a:buSzPct val="90000"/>
              <a:buFont charset="2" pitchFamily="18" typeface="Webdings"/>
              <a:buChar char="4"/>
              <a:defRPr/>
            </a:pPr>
            <a:r>
              <a:rPr dirty="0" lang="en-GB">
                <a:solidFill>
                  <a:schemeClr val="tx1"/>
                </a:solidFill>
              </a:rPr>
              <a:t>PoE+ support</a:t>
            </a:r>
          </a:p>
          <a:p>
            <a:pPr algn="l" eaLnBrk="0" hangingPunct="0" indent="-271463" marL="271463">
              <a:lnSpc>
                <a:spcPct val="95000"/>
              </a:lnSpc>
              <a:spcBef>
                <a:spcPct val="45000"/>
              </a:spcBef>
              <a:buClr>
                <a:srgbClr val="CC0000"/>
              </a:buClr>
              <a:buSzPct val="90000"/>
              <a:buFont charset="2" pitchFamily="18" typeface="Webdings"/>
              <a:buChar char="4"/>
            </a:pPr>
            <a:r>
              <a:rPr dirty="0" lang="en-GB">
                <a:solidFill>
                  <a:schemeClr val="tx1"/>
                </a:solidFill>
              </a:rPr>
              <a:t>Unlimited Lifetime Warranty</a:t>
            </a:r>
          </a:p>
          <a:p>
            <a:pPr algn="l" indent="-271463" marL="271463">
              <a:lnSpc>
                <a:spcPct val="95000"/>
              </a:lnSpc>
              <a:spcBef>
                <a:spcPct val="45000"/>
              </a:spcBef>
              <a:buClr>
                <a:srgbClr val="CC0000"/>
              </a:buClr>
              <a:buFont charset="2" pitchFamily="18" typeface="Webdings"/>
              <a:buChar char="4"/>
            </a:pPr>
            <a:endParaRPr dirty="0" lang="en-GB">
              <a:solidFill>
                <a:schemeClr val="tx1"/>
              </a:solidFill>
            </a:endParaRPr>
          </a:p>
          <a:p>
            <a:pPr algn="l" indent="-271463" marL="271463">
              <a:lnSpc>
                <a:spcPct val="95000"/>
              </a:lnSpc>
              <a:spcBef>
                <a:spcPct val="45000"/>
              </a:spcBef>
              <a:buClr>
                <a:srgbClr val="CC0000"/>
              </a:buClr>
              <a:buFont charset="2" pitchFamily="18" typeface="Webdings"/>
              <a:buChar char="4"/>
            </a:pPr>
            <a:endParaRPr dirty="0" lang="en-GB">
              <a:solidFill>
                <a:schemeClr val="tx1"/>
              </a:solidFill>
            </a:endParaRPr>
          </a:p>
        </p:txBody>
      </p:sp>
      <p:sp>
        <p:nvSpPr>
          <p:cNvPr id="8" name="Rectangle 7"/>
          <p:cNvSpPr>
            <a:spLocks noChangeArrowheads="1"/>
          </p:cNvSpPr>
          <p:nvPr>
            <p:custDataLst>
              <p:tags r:id="rId3"/>
            </p:custDataLst>
          </p:nvPr>
        </p:nvSpPr>
        <p:spPr bwMode="gray">
          <a:xfrm>
            <a:off x="4708902" y="1143000"/>
            <a:ext cx="4038599" cy="531292"/>
          </a:xfrm>
          <a:prstGeom prst="rect">
            <a:avLst/>
          </a:prstGeom>
          <a:gradFill flip="none" rotWithShape="1">
            <a:gsLst>
              <a:gs pos="0">
                <a:srgbClr val="C00000"/>
              </a:gs>
              <a:gs pos="50000">
                <a:srgbClr val="C00000"/>
              </a:gs>
              <a:gs pos="100000">
                <a:srgbClr val="600E00"/>
              </a:gs>
            </a:gsLst>
            <a:lin ang="5400000" scaled="0"/>
            <a:tileRect/>
          </a:gradFill>
          <a:ln w="9525">
            <a:noFill/>
            <a:miter lim="800000"/>
            <a:headEnd/>
            <a:tailEnd/>
          </a:ln>
          <a:effectLst/>
        </p:spPr>
        <p:txBody>
          <a:bodyPr anchor="ctr" wrap="none"/>
          <a:lstStyle/>
          <a:p>
            <a:pPr algn="ctr"/>
            <a:r>
              <a:rPr b="1" dirty="0" lang="en-GB">
                <a:solidFill>
                  <a:schemeClr val="bg1"/>
                </a:solidFill>
              </a:rPr>
              <a:t>Highlights</a:t>
            </a:r>
          </a:p>
        </p:txBody>
      </p:sp>
      <p:pic>
        <p:nvPicPr>
          <p:cNvPr descr="C:\Documents and Settings\camillec\Local Settings\Temp\wz04de\Z-3500_jpgs_pngs\jpegs\3500stack(6)-1_front.jpg" id="11" name="Picture 2"/>
          <p:cNvPicPr>
            <a:picLocks noChangeArrowheads="1" noChangeAspect="1"/>
          </p:cNvPicPr>
          <p:nvPr/>
        </p:nvPicPr>
        <p:blipFill>
          <a:blip cstate="print" r:embed="rId6"/>
          <a:srcRect b="54"/>
          <a:stretch>
            <a:fillRect/>
          </a:stretch>
        </p:blipFill>
        <p:spPr bwMode="auto">
          <a:xfrm>
            <a:off x="5486779" y="4595086"/>
            <a:ext cx="2256972" cy="142471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ERS 3500 IP Office Installation Script</a:t>
            </a:r>
            <a:endParaRPr lang="en-US" dirty="0"/>
          </a:p>
        </p:txBody>
      </p:sp>
      <p:sp>
        <p:nvSpPr>
          <p:cNvPr id="3" name="Content Placeholder 2"/>
          <p:cNvSpPr>
            <a:spLocks noGrp="1"/>
          </p:cNvSpPr>
          <p:nvPr>
            <p:ph sz="half" idx="1"/>
          </p:nvPr>
        </p:nvSpPr>
        <p:spPr/>
        <p:txBody>
          <a:bodyPr/>
          <a:lstStyle/>
          <a:p>
            <a:r>
              <a:rPr lang="en-US" sz="2400" dirty="0"/>
              <a:t>Supports a CLI command that provides fast setup using best practices configuration in a UC incorporating Avaya IP Office and Avaya IP Phones</a:t>
            </a:r>
          </a:p>
          <a:p>
            <a:r>
              <a:rPr lang="en-US" sz="2400" dirty="0"/>
              <a:t> At “35xx-PWR+#” prompt, type the required CLI command:</a:t>
            </a:r>
          </a:p>
          <a:p>
            <a:pPr lvl="1"/>
            <a:r>
              <a:rPr lang="en-US" sz="2000" dirty="0"/>
              <a:t>run </a:t>
            </a:r>
            <a:r>
              <a:rPr lang="en-US" sz="2000" dirty="0" err="1"/>
              <a:t>ipoffice</a:t>
            </a:r>
            <a:r>
              <a:rPr lang="en-US" sz="2000" dirty="0"/>
              <a:t> </a:t>
            </a:r>
            <a:br>
              <a:rPr lang="en-US" sz="2000" dirty="0"/>
            </a:br>
            <a:r>
              <a:rPr lang="en-US" sz="2000" dirty="0"/>
              <a:t>(Fully automated setup script)</a:t>
            </a:r>
          </a:p>
          <a:p>
            <a:pPr lvl="1"/>
            <a:r>
              <a:rPr lang="en-US" sz="2000" dirty="0"/>
              <a:t>run </a:t>
            </a:r>
            <a:r>
              <a:rPr lang="en-US" sz="2000" dirty="0" err="1"/>
              <a:t>ipoffice</a:t>
            </a:r>
            <a:r>
              <a:rPr lang="en-US" sz="2000" dirty="0"/>
              <a:t> verbose </a:t>
            </a:r>
            <a:br>
              <a:rPr lang="en-US" sz="2000" dirty="0"/>
            </a:br>
            <a:r>
              <a:rPr lang="en-US" sz="2000" dirty="0"/>
              <a:t>(User prompted setup script)</a:t>
            </a:r>
          </a:p>
        </p:txBody>
      </p:sp>
      <p:sp>
        <p:nvSpPr>
          <p:cNvPr id="5" name="Slide Number Placeholder 4"/>
          <p:cNvSpPr>
            <a:spLocks noGrp="1"/>
          </p:cNvSpPr>
          <p:nvPr>
            <p:ph type="sldNum" sz="quarter" idx="4"/>
          </p:nvPr>
        </p:nvSpPr>
        <p:spPr/>
        <p:txBody>
          <a:bodyPr/>
          <a:lstStyle/>
          <a:p>
            <a:fld id="{C0097DC6-52A4-2345-88DE-585089D5FC74}" type="slidenum">
              <a:rPr lang="en-US"/>
              <a:pPr/>
              <a:t>19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3048000"/>
            <a:ext cx="434279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5840" y="1600200"/>
            <a:ext cx="7604760" cy="1600200"/>
          </a:xfrm>
        </p:spPr>
        <p:txBody>
          <a:bodyPr/>
          <a:lstStyle/>
          <a:p>
            <a:r>
              <a:rPr lang="en-US" sz="4000" dirty="0"/>
              <a:t>APDS Delta </a:t>
            </a:r>
            <a:r>
              <a:rPr lang="en-US" sz="2800" dirty="0"/>
              <a:t/>
            </a:r>
            <a:br>
              <a:rPr lang="en-US" sz="2800" dirty="0"/>
            </a:br>
            <a:r>
              <a:rPr lang="en-US" sz="2800" dirty="0"/>
              <a:t>Avaya Professional Design Specialist – Networking</a:t>
            </a:r>
            <a:endParaRPr lang="en-US" sz="4400" dirty="0"/>
          </a:p>
        </p:txBody>
      </p:sp>
      <p:sp>
        <p:nvSpPr>
          <p:cNvPr id="4" name="Subtitle 3"/>
          <p:cNvSpPr>
            <a:spLocks noGrp="1"/>
          </p:cNvSpPr>
          <p:nvPr>
            <p:ph type="subTitle" idx="1"/>
          </p:nvPr>
        </p:nvSpPr>
        <p:spPr/>
        <p:txBody>
          <a:bodyPr/>
          <a:lstStyle/>
          <a:p>
            <a:r>
              <a:rPr lang="en-US" dirty="0"/>
              <a:t>Gary Brueningsen</a:t>
            </a:r>
          </a:p>
          <a:p>
            <a:r>
              <a:rPr lang="en-US" sz="2400" dirty="0"/>
              <a:t>Consulting Systems Engineer – Networking </a:t>
            </a:r>
          </a:p>
          <a:p>
            <a:r>
              <a:rPr lang="en-US" sz="2400" dirty="0"/>
              <a:t>February, 2013</a:t>
            </a:r>
          </a:p>
        </p:txBody>
      </p:sp>
      <p:sp>
        <p:nvSpPr>
          <p:cNvPr id="6" name="Subtítulo 3"/>
          <p:cNvSpPr txBox="1">
            <a:spLocks/>
          </p:cNvSpPr>
          <p:nvPr/>
        </p:nvSpPr>
        <p:spPr>
          <a:xfrm>
            <a:off x="609600" y="5257800"/>
            <a:ext cx="2368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a:t>
            </a:r>
            <a:r>
              <a:rPr lang="en-US" sz="3200" dirty="0" err="1">
                <a:solidFill>
                  <a:schemeClr val="bg1"/>
                </a:solidFill>
                <a:latin typeface="+mn-lt"/>
              </a:rPr>
              <a:t>AvayaATF</a:t>
            </a:r>
            <a:endParaRPr lang="en-US" sz="3200" dirty="0">
              <a:solidFill>
                <a:schemeClr val="bg1"/>
              </a:solidFill>
              <a:latin typeface="+mn-lt"/>
            </a:endParaRPr>
          </a:p>
        </p:txBody>
      </p:sp>
      <p:sp>
        <p:nvSpPr>
          <p:cNvPr id="7" name="Subtítulo 3"/>
          <p:cNvSpPr txBox="1">
            <a:spLocks/>
          </p:cNvSpPr>
          <p:nvPr/>
        </p:nvSpPr>
        <p:spPr>
          <a:xfrm>
            <a:off x="603465" y="5638800"/>
            <a:ext cx="2749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@gbruenin56</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57200" y="5572022"/>
            <a:ext cx="457200" cy="371578"/>
          </a:xfrm>
          <a:prstGeom prst="rect">
            <a:avLst/>
          </a:prstGeom>
          <a:noFill/>
          <a:effectLst>
            <a:glow rad="63500">
              <a:schemeClr val="bg1">
                <a:alpha val="7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 Components for WLAN 8100</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sz="1400"/>
              <a:pPr/>
              <a:t>20</a:t>
            </a:fld>
            <a:endParaRPr lang="en-US" sz="1400" dirty="0"/>
          </a:p>
        </p:txBody>
      </p:sp>
      <p:sp>
        <p:nvSpPr>
          <p:cNvPr id="4" name="Freeform 3"/>
          <p:cNvSpPr/>
          <p:nvPr/>
        </p:nvSpPr>
        <p:spPr>
          <a:xfrm>
            <a:off x="4648200" y="1284288"/>
            <a:ext cx="4356100" cy="5040312"/>
          </a:xfrm>
          <a:custGeom>
            <a:avLst>
              <a:gd name="f0" fmla="val 993"/>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587891"/>
              </a:gs>
            </a:gsLst>
            <a:lin ang="0"/>
          </a:gradFill>
          <a:ln>
            <a:noFill/>
            <a:prstDash val="solid"/>
          </a:ln>
        </p:spPr>
        <p:txBody>
          <a:bodyPr wrap="none" lIns="81639" tIns="42452" rIns="81639" bIns="42452" anchor="ctr" compatLnSpc="0"/>
          <a:lstStyle/>
          <a:p>
            <a:pPr hangingPunct="0">
              <a:defRPr/>
            </a:pPr>
            <a:endParaRPr lang="en-GB" sz="2400" dirty="0">
              <a:latin typeface="Times New Roman" pitchFamily="18"/>
              <a:ea typeface="Arial Unicode MS" pitchFamily="2"/>
              <a:cs typeface="Tahoma" pitchFamily="2"/>
            </a:endParaRPr>
          </a:p>
        </p:txBody>
      </p:sp>
      <p:sp>
        <p:nvSpPr>
          <p:cNvPr id="6" name="Content Placeholder 39"/>
          <p:cNvSpPr>
            <a:spLocks noGrp="1"/>
          </p:cNvSpPr>
          <p:nvPr>
            <p:ph idx="4294967295"/>
          </p:nvPr>
        </p:nvSpPr>
        <p:spPr>
          <a:xfrm>
            <a:off x="4714875" y="1292225"/>
            <a:ext cx="4267200" cy="5641975"/>
          </a:xfrm>
          <a:prstGeom prst="rect">
            <a:avLst/>
          </a:prstGeom>
        </p:spPr>
        <p:txBody>
          <a:bodyPr lIns="91440" tIns="45720" rIns="91440" bIns="45720"/>
          <a:lstStyle/>
          <a:p>
            <a:r>
              <a:rPr lang="en-GB" sz="2400" dirty="0">
                <a:latin typeface="+mn-lt"/>
              </a:rPr>
              <a:t>WLAN Access Point 8120</a:t>
            </a:r>
          </a:p>
          <a:p>
            <a:pPr lvl="1">
              <a:spcBef>
                <a:spcPct val="0"/>
              </a:spcBef>
            </a:pPr>
            <a:r>
              <a:rPr lang="en-US" sz="2400" dirty="0">
                <a:latin typeface="+mn-lt"/>
              </a:rPr>
              <a:t>Provides wireless access to mobile devices</a:t>
            </a:r>
          </a:p>
          <a:p>
            <a:pPr lvl="1">
              <a:spcBef>
                <a:spcPct val="0"/>
              </a:spcBef>
            </a:pPr>
            <a:endParaRPr lang="en-GB" sz="2400" dirty="0">
              <a:latin typeface="+mn-lt"/>
            </a:endParaRPr>
          </a:p>
          <a:p>
            <a:r>
              <a:rPr lang="en-GB" sz="2400" dirty="0">
                <a:latin typeface="+mn-lt"/>
              </a:rPr>
              <a:t>WLAN Controller 8180</a:t>
            </a:r>
          </a:p>
          <a:p>
            <a:pPr lvl="1">
              <a:spcBef>
                <a:spcPct val="0"/>
              </a:spcBef>
            </a:pPr>
            <a:r>
              <a:rPr lang="en-GB" sz="2400" dirty="0">
                <a:latin typeface="+mn-lt"/>
              </a:rPr>
              <a:t>Manages and Controls WLAN 8100 Access Points</a:t>
            </a:r>
          </a:p>
          <a:p>
            <a:endParaRPr lang="en-GB" sz="2400" dirty="0">
              <a:latin typeface="+mn-lt"/>
            </a:endParaRPr>
          </a:p>
          <a:p>
            <a:r>
              <a:rPr lang="en-GB" sz="2400" dirty="0">
                <a:latin typeface="+mn-lt"/>
              </a:rPr>
              <a:t>WLAN Management Software</a:t>
            </a:r>
          </a:p>
          <a:p>
            <a:pPr lvl="1">
              <a:spcBef>
                <a:spcPct val="0"/>
              </a:spcBef>
            </a:pPr>
            <a:r>
              <a:rPr lang="en-US" sz="2400" dirty="0">
                <a:latin typeface="+mn-lt"/>
              </a:rPr>
              <a:t>To plan, configure, deploy, and monitor WLAN 8100</a:t>
            </a:r>
          </a:p>
          <a:p>
            <a:endParaRPr lang="en-US" sz="3600" dirty="0"/>
          </a:p>
          <a:p>
            <a:endParaRPr lang="en-GB" sz="3600" dirty="0"/>
          </a:p>
        </p:txBody>
      </p:sp>
      <p:grpSp>
        <p:nvGrpSpPr>
          <p:cNvPr id="8" name="Group 7"/>
          <p:cNvGrpSpPr/>
          <p:nvPr/>
        </p:nvGrpSpPr>
        <p:grpSpPr>
          <a:xfrm>
            <a:off x="152400" y="1284287"/>
            <a:ext cx="4424362" cy="4964113"/>
            <a:chOff x="147638" y="1136650"/>
            <a:chExt cx="4424362" cy="4964113"/>
          </a:xfrm>
        </p:grpSpPr>
        <p:sp>
          <p:nvSpPr>
            <p:cNvPr id="9" name="Freeform 8"/>
            <p:cNvSpPr/>
            <p:nvPr/>
          </p:nvSpPr>
          <p:spPr>
            <a:xfrm>
              <a:off x="147638" y="1136650"/>
              <a:ext cx="4271962" cy="49641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chemeClr val="bg1">
                    <a:lumMod val="75000"/>
                  </a:schemeClr>
                </a:gs>
                <a:gs pos="50000">
                  <a:schemeClr val="bg1">
                    <a:lumMod val="50000"/>
                  </a:schemeClr>
                </a:gs>
                <a:gs pos="100000">
                  <a:srgbClr val="600E00"/>
                </a:gs>
              </a:gsLst>
              <a:lin ang="5400000" scaled="0"/>
            </a:gradFill>
            <a:ln w="9360">
              <a:solidFill>
                <a:schemeClr val="accent2">
                  <a:lumMod val="75000"/>
                </a:schemeClr>
              </a:solidFill>
              <a:prstDash val="solid"/>
              <a:miter/>
            </a:ln>
            <a:effectLst>
              <a:outerShdw blurRad="50800" dist="50800" dir="5400000" algn="ctr" rotWithShape="0">
                <a:schemeClr val="accent2">
                  <a:lumMod val="75000"/>
                </a:schemeClr>
              </a:outerShdw>
            </a:effectLst>
          </p:spPr>
          <p:txBody>
            <a:bodyPr wrap="none" lIns="81639" tIns="42452" rIns="81639" bIns="42452" anchor="ctr" compatLnSpc="0"/>
            <a:lstStyle/>
            <a:p>
              <a:pPr hangingPunct="0">
                <a:defRPr/>
              </a:pPr>
              <a:endParaRPr lang="en-GB" sz="2400" dirty="0">
                <a:latin typeface="Times New Roman" pitchFamily="18"/>
                <a:ea typeface="Arial Unicode MS" pitchFamily="2"/>
                <a:cs typeface="Tahoma" pitchFamily="2"/>
              </a:endParaRPr>
            </a:p>
          </p:txBody>
        </p:sp>
        <p:sp>
          <p:nvSpPr>
            <p:cNvPr id="10" name="Freeform 9"/>
            <p:cNvSpPr/>
            <p:nvPr/>
          </p:nvSpPr>
          <p:spPr>
            <a:xfrm>
              <a:off x="604838" y="2263775"/>
              <a:ext cx="1343818" cy="6138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81639" tIns="42452" rIns="81639" bIns="42452" compatLnSpc="0">
              <a:spAutoFit/>
            </a:bodyPr>
            <a:lstStyle/>
            <a:p>
              <a:pPr marL="171450" indent="-171450" hangingPunct="0">
                <a:spcBef>
                  <a:spcPts val="679"/>
                </a:spcBef>
                <a:spcAft>
                  <a:spcPts val="0"/>
                </a:spcAft>
                <a:buSzPct val="100000"/>
                <a:buFont typeface="Arial" pitchFamily="34" charset="0"/>
                <a:buChar char="•"/>
                <a:defRPr/>
              </a:pPr>
              <a:r>
                <a:rPr lang="en-GB" sz="1400" b="1" dirty="0">
                  <a:latin typeface="Calibri" pitchFamily="34"/>
                  <a:ea typeface="Arial" pitchFamily="18"/>
                  <a:cs typeface="Arial" pitchFamily="18"/>
                </a:rPr>
                <a:t>802.11n</a:t>
              </a:r>
            </a:p>
            <a:p>
              <a:pPr marL="171450" indent="-171450" hangingPunct="0">
                <a:spcBef>
                  <a:spcPts val="679"/>
                </a:spcBef>
                <a:spcAft>
                  <a:spcPts val="0"/>
                </a:spcAft>
                <a:buSzPct val="100000"/>
                <a:buFont typeface="Arial" pitchFamily="34" charset="0"/>
                <a:buChar char="•"/>
                <a:defRPr/>
              </a:pPr>
              <a:r>
                <a:rPr lang="en-GB" sz="1400" b="1" dirty="0">
                  <a:latin typeface="Calibri" pitchFamily="34"/>
                  <a:ea typeface="Arial" pitchFamily="18"/>
                  <a:cs typeface="Arial" pitchFamily="18"/>
                </a:rPr>
                <a:t>Dual radio</a:t>
              </a:r>
            </a:p>
          </p:txBody>
        </p:sp>
        <p:sp>
          <p:nvSpPr>
            <p:cNvPr id="11" name="Freeform 10"/>
            <p:cNvSpPr/>
            <p:nvPr/>
          </p:nvSpPr>
          <p:spPr>
            <a:xfrm>
              <a:off x="575810" y="1292905"/>
              <a:ext cx="1349375" cy="336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9" tIns="42452" rIns="81639" bIns="42452" compatLnSpc="0">
              <a:spAutoFit/>
            </a:bodyPr>
            <a:lstStyle/>
            <a:p>
              <a:pPr algn="ctr" hangingPunct="0">
                <a:spcBef>
                  <a:spcPts val="905"/>
                </a:spcBef>
                <a:spcAft>
                  <a:spcPts val="0"/>
                </a:spcAft>
                <a:defRPr/>
              </a:pPr>
              <a:r>
                <a:rPr lang="en-GB" sz="1600" b="1" dirty="0">
                  <a:latin typeface="Calibri" pitchFamily="34"/>
                  <a:ea typeface="Arial" pitchFamily="18"/>
                  <a:cs typeface="Arial" pitchFamily="18"/>
                </a:rPr>
                <a:t>WAP 8120</a:t>
              </a:r>
            </a:p>
          </p:txBody>
        </p:sp>
        <p:sp>
          <p:nvSpPr>
            <p:cNvPr id="12" name="Freeform 11"/>
            <p:cNvSpPr/>
            <p:nvPr/>
          </p:nvSpPr>
          <p:spPr>
            <a:xfrm>
              <a:off x="294482" y="3100388"/>
              <a:ext cx="1439863" cy="336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9" tIns="42452" rIns="81639" bIns="42452" compatLnSpc="0">
              <a:spAutoFit/>
            </a:bodyPr>
            <a:lstStyle/>
            <a:p>
              <a:pPr algn="ctr" hangingPunct="0">
                <a:spcBef>
                  <a:spcPts val="905"/>
                </a:spcBef>
                <a:spcAft>
                  <a:spcPts val="0"/>
                </a:spcAft>
                <a:defRPr/>
              </a:pPr>
              <a:r>
                <a:rPr lang="en-GB" sz="1600" b="1" dirty="0">
                  <a:latin typeface="Calibri" pitchFamily="34"/>
                  <a:ea typeface="Arial" pitchFamily="18"/>
                  <a:cs typeface="Arial" pitchFamily="18"/>
                </a:rPr>
                <a:t>WC 8180</a:t>
              </a:r>
            </a:p>
          </p:txBody>
        </p:sp>
        <p:pic>
          <p:nvPicPr>
            <p:cNvPr id="13" name="Picture 27"/>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95276" y="3403600"/>
              <a:ext cx="1438275" cy="363538"/>
            </a:xfrm>
            <a:prstGeom prst="rect">
              <a:avLst/>
            </a:prstGeom>
            <a:noFill/>
            <a:ln w="9525">
              <a:noFill/>
              <a:miter lim="800000"/>
              <a:headEnd/>
              <a:tailEnd/>
            </a:ln>
          </p:spPr>
        </p:pic>
        <p:sp>
          <p:nvSpPr>
            <p:cNvPr id="14" name="Freeform 13"/>
            <p:cNvSpPr/>
            <p:nvPr/>
          </p:nvSpPr>
          <p:spPr>
            <a:xfrm>
              <a:off x="274638" y="3832225"/>
              <a:ext cx="1479550" cy="5240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9" tIns="42452" rIns="81639" bIns="42452" compatLnSpc="0">
              <a:spAutoFit/>
            </a:bodyPr>
            <a:lstStyle/>
            <a:p>
              <a:pPr marL="171450" indent="-171450" hangingPunct="0">
                <a:spcBef>
                  <a:spcPts val="679"/>
                </a:spcBef>
                <a:spcAft>
                  <a:spcPts val="0"/>
                </a:spcAft>
                <a:buSzPct val="100000"/>
                <a:buFont typeface="Arial" pitchFamily="34" charset="0"/>
                <a:buChar char="•"/>
                <a:defRPr/>
              </a:pPr>
              <a:r>
                <a:rPr lang="en-GB" sz="1400" b="1" dirty="0">
                  <a:latin typeface="Calibri" pitchFamily="34"/>
                  <a:ea typeface="Arial" pitchFamily="18"/>
                  <a:cs typeface="Arial" pitchFamily="18"/>
                </a:rPr>
                <a:t>Support for up to 512 APs</a:t>
              </a:r>
            </a:p>
          </p:txBody>
        </p:sp>
        <p:sp>
          <p:nvSpPr>
            <p:cNvPr id="15" name="Freeform 14"/>
            <p:cNvSpPr/>
            <p:nvPr/>
          </p:nvSpPr>
          <p:spPr>
            <a:xfrm>
              <a:off x="2433831" y="3108325"/>
              <a:ext cx="1439863" cy="336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9" tIns="42452" rIns="81639" bIns="42452" compatLnSpc="0">
              <a:spAutoFit/>
            </a:bodyPr>
            <a:lstStyle/>
            <a:p>
              <a:pPr algn="ctr" hangingPunct="0">
                <a:spcBef>
                  <a:spcPts val="905"/>
                </a:spcBef>
                <a:spcAft>
                  <a:spcPts val="0"/>
                </a:spcAft>
                <a:defRPr/>
              </a:pPr>
              <a:r>
                <a:rPr lang="en-GB" sz="1600" b="1" dirty="0">
                  <a:latin typeface="Calibri" pitchFamily="34"/>
                  <a:ea typeface="Arial" pitchFamily="18"/>
                  <a:cs typeface="Arial" pitchFamily="18"/>
                </a:rPr>
                <a:t>WC 8180 -16L</a:t>
              </a:r>
            </a:p>
          </p:txBody>
        </p:sp>
        <p:pic>
          <p:nvPicPr>
            <p:cNvPr id="16" name="Picture 30"/>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434625" y="3451226"/>
              <a:ext cx="1438275" cy="363537"/>
            </a:xfrm>
            <a:prstGeom prst="rect">
              <a:avLst/>
            </a:prstGeom>
            <a:noFill/>
            <a:ln w="9525">
              <a:noFill/>
              <a:miter lim="800000"/>
              <a:headEnd/>
              <a:tailEnd/>
            </a:ln>
          </p:spPr>
        </p:pic>
        <p:sp>
          <p:nvSpPr>
            <p:cNvPr id="17" name="Freeform 16"/>
            <p:cNvSpPr/>
            <p:nvPr/>
          </p:nvSpPr>
          <p:spPr>
            <a:xfrm>
              <a:off x="1981200" y="3825875"/>
              <a:ext cx="2345124" cy="8329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81639" tIns="42452" rIns="81639" bIns="42452" compatLnSpc="0">
              <a:spAutoFit/>
            </a:bodyPr>
            <a:lstStyle/>
            <a:p>
              <a:pPr marL="171450" indent="-171450" hangingPunct="0">
                <a:spcBef>
                  <a:spcPts val="679"/>
                </a:spcBef>
                <a:spcAft>
                  <a:spcPts val="0"/>
                </a:spcAft>
                <a:buSzPct val="100000"/>
                <a:buFont typeface="Arial" pitchFamily="34" charset="0"/>
                <a:buChar char="•"/>
                <a:defRPr/>
              </a:pPr>
              <a:r>
                <a:rPr lang="en-GB" sz="1400" b="1" dirty="0">
                  <a:latin typeface="Calibri" pitchFamily="34"/>
                  <a:ea typeface="Arial" pitchFamily="18"/>
                  <a:cs typeface="Arial" pitchFamily="18"/>
                </a:rPr>
                <a:t>Lower cost option for small branch deployments</a:t>
              </a:r>
            </a:p>
            <a:p>
              <a:pPr marL="171450" indent="-171450" hangingPunct="0">
                <a:spcBef>
                  <a:spcPts val="679"/>
                </a:spcBef>
                <a:spcAft>
                  <a:spcPts val="0"/>
                </a:spcAft>
                <a:buSzPct val="100000"/>
                <a:buFont typeface="Arial" pitchFamily="34" charset="0"/>
                <a:buChar char="•"/>
                <a:defRPr/>
              </a:pPr>
              <a:r>
                <a:rPr lang="en-GB" sz="1400" b="1" dirty="0">
                  <a:latin typeface="Calibri" pitchFamily="34"/>
                  <a:ea typeface="Arial" pitchFamily="18"/>
                  <a:cs typeface="Arial" pitchFamily="18"/>
                </a:rPr>
                <a:t>Support for 16 APs</a:t>
              </a:r>
            </a:p>
          </p:txBody>
        </p:sp>
        <p:sp>
          <p:nvSpPr>
            <p:cNvPr id="18" name="Freeform 17"/>
            <p:cNvSpPr/>
            <p:nvPr/>
          </p:nvSpPr>
          <p:spPr>
            <a:xfrm>
              <a:off x="774927" y="4743677"/>
              <a:ext cx="3181350" cy="3361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81639" tIns="42452" rIns="81639" bIns="42452" compatLnSpc="0">
              <a:spAutoFit/>
            </a:bodyPr>
            <a:lstStyle/>
            <a:p>
              <a:pPr algn="ctr" hangingPunct="0">
                <a:spcBef>
                  <a:spcPts val="905"/>
                </a:spcBef>
                <a:spcAft>
                  <a:spcPts val="0"/>
                </a:spcAft>
                <a:defRPr/>
              </a:pPr>
              <a:r>
                <a:rPr lang="en-GB" sz="1600" b="1" dirty="0">
                  <a:latin typeface="Calibri" pitchFamily="34"/>
                  <a:ea typeface="Arial" pitchFamily="18"/>
                  <a:cs typeface="Arial" pitchFamily="18"/>
                </a:rPr>
                <a:t>WLAN Management Software 8100</a:t>
              </a:r>
            </a:p>
          </p:txBody>
        </p:sp>
        <p:pic>
          <p:nvPicPr>
            <p:cNvPr id="19" name="Picture 33"/>
            <p:cNvPicPr>
              <a:picLocks noChangeAspect="1"/>
            </p:cNvPicPr>
            <p:nvPr/>
          </p:nvPicPr>
          <p:blipFill>
            <a:blip r:embed="rId4" cstate="print"/>
            <a:srcRect/>
            <a:stretch>
              <a:fillRect/>
            </a:stretch>
          </p:blipFill>
          <p:spPr bwMode="auto">
            <a:xfrm>
              <a:off x="1593057" y="5083175"/>
              <a:ext cx="1516062" cy="947738"/>
            </a:xfrm>
            <a:prstGeom prst="rect">
              <a:avLst/>
            </a:prstGeom>
            <a:noFill/>
            <a:ln w="9525">
              <a:noFill/>
              <a:miter lim="800000"/>
              <a:headEnd/>
              <a:tailEnd/>
            </a:ln>
          </p:spPr>
        </p:pic>
        <p:pic>
          <p:nvPicPr>
            <p:cNvPr id="20" name="Picture 5" descr="D:\Profiles\jasriniv\Desktop\PLM\WCWAPPICS\P1010803.JPG"/>
            <p:cNvPicPr>
              <a:picLocks noChangeAspect="1" noChangeArrowheads="1"/>
            </p:cNvPicPr>
            <p:nvPr/>
          </p:nvPicPr>
          <p:blipFill>
            <a:blip r:embed="rId5" cstate="print">
              <a:clrChange>
                <a:clrFrom>
                  <a:srgbClr val="C0B298"/>
                </a:clrFrom>
                <a:clrTo>
                  <a:srgbClr val="C0B298">
                    <a:alpha val="0"/>
                  </a:srgbClr>
                </a:clrTo>
              </a:clrChange>
            </a:blip>
            <a:srcRect/>
            <a:stretch>
              <a:fillRect/>
            </a:stretch>
          </p:blipFill>
          <p:spPr bwMode="auto">
            <a:xfrm>
              <a:off x="804410" y="1580033"/>
              <a:ext cx="813015" cy="692568"/>
            </a:xfrm>
            <a:prstGeom prst="rect">
              <a:avLst/>
            </a:prstGeom>
            <a:noFill/>
            <a:ln w="9525">
              <a:noFill/>
              <a:miter lim="800000"/>
              <a:headEnd/>
              <a:tailEnd/>
            </a:ln>
          </p:spPr>
        </p:pic>
        <p:pic>
          <p:nvPicPr>
            <p:cNvPr id="21" name="Picture 2" descr="C:\Documents and Settings\friedlgoeran\My Documents\_AVAYA\_produkte_ADS\2_WLAN-8100\Antennas\AP-E + 70oANT2.jpg"/>
            <p:cNvPicPr>
              <a:picLocks noChangeAspect="1" noChangeArrowheads="1"/>
            </p:cNvPicPr>
            <p:nvPr/>
          </p:nvPicPr>
          <p:blipFill>
            <a:blip r:embed="rId6" cstate="print"/>
            <a:srcRect/>
            <a:stretch>
              <a:fillRect/>
            </a:stretch>
          </p:blipFill>
          <p:spPr bwMode="auto">
            <a:xfrm>
              <a:off x="2209800" y="1600200"/>
              <a:ext cx="830183" cy="565150"/>
            </a:xfrm>
            <a:prstGeom prst="rect">
              <a:avLst/>
            </a:prstGeom>
            <a:noFill/>
          </p:spPr>
        </p:pic>
        <p:pic>
          <p:nvPicPr>
            <p:cNvPr id="22" name="Picture 3" descr="C:\Documents and Settings\friedlgoeran\My Documents\_AVAYA\_produkte_ADS\2_WLAN-8100\Antennas\AP-E + 70oANT3.jpg"/>
            <p:cNvPicPr>
              <a:picLocks noChangeAspect="1" noChangeArrowheads="1"/>
            </p:cNvPicPr>
            <p:nvPr/>
          </p:nvPicPr>
          <p:blipFill>
            <a:blip r:embed="rId7" cstate="print"/>
            <a:srcRect/>
            <a:stretch>
              <a:fillRect/>
            </a:stretch>
          </p:blipFill>
          <p:spPr bwMode="auto">
            <a:xfrm>
              <a:off x="3207828" y="1524000"/>
              <a:ext cx="678372" cy="657023"/>
            </a:xfrm>
            <a:prstGeom prst="rect">
              <a:avLst/>
            </a:prstGeom>
            <a:noFill/>
          </p:spPr>
        </p:pic>
        <p:sp>
          <p:nvSpPr>
            <p:cNvPr id="23" name="Freeform 25"/>
            <p:cNvSpPr/>
            <p:nvPr/>
          </p:nvSpPr>
          <p:spPr>
            <a:xfrm>
              <a:off x="2052638" y="2290763"/>
              <a:ext cx="2519362" cy="6394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81639" tIns="42452" rIns="81639" bIns="42452" compatLnSpc="0">
              <a:spAutoFit/>
            </a:bodyPr>
            <a:lstStyle/>
            <a:p>
              <a:pPr hangingPunct="0">
                <a:spcBef>
                  <a:spcPts val="905"/>
                </a:spcBef>
                <a:spcAft>
                  <a:spcPts val="0"/>
                </a:spcAft>
                <a:defRPr/>
              </a:pPr>
              <a:r>
                <a:rPr lang="en-GB" sz="1400" b="1" dirty="0">
                  <a:latin typeface="Calibri" pitchFamily="34"/>
                  <a:ea typeface="Arial" pitchFamily="18"/>
                  <a:cs typeface="Arial" pitchFamily="18"/>
                </a:rPr>
                <a:t>8120 – internal antennas</a:t>
              </a:r>
            </a:p>
            <a:p>
              <a:pPr hangingPunct="0">
                <a:spcBef>
                  <a:spcPts val="905"/>
                </a:spcBef>
                <a:spcAft>
                  <a:spcPts val="0"/>
                </a:spcAft>
                <a:defRPr/>
              </a:pPr>
              <a:r>
                <a:rPr lang="en-GB" sz="1400" b="1" dirty="0">
                  <a:latin typeface="Calibri" pitchFamily="34"/>
                  <a:ea typeface="Arial" pitchFamily="18"/>
                  <a:cs typeface="Arial" pitchFamily="18"/>
                </a:rPr>
                <a:t>8120E – external antennas</a:t>
              </a:r>
            </a:p>
          </p:txBody>
        </p:sp>
      </p:grpSp>
    </p:spTree>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lang="en-US" sz="2500"/>
              <a:t>WLAN 8100</a:t>
            </a:r>
            <a:r>
              <a:rPr dirty="0" lang="en-US" sz="2400"/>
              <a:t/>
            </a:r>
            <a:br>
              <a:rPr dirty="0" lang="en-US" sz="2400"/>
            </a:br>
            <a:r>
              <a:rPr dirty="0" lang="en-US" sz="2000"/>
              <a:t>What’s New </a:t>
            </a:r>
            <a:endParaRPr dirty="0" lang="en-US" sz="2400"/>
          </a:p>
        </p:txBody>
      </p:sp>
      <p:sp>
        <p:nvSpPr>
          <p:cNvPr id="4" name="Rectangle 4"/>
          <p:cNvSpPr>
            <a:spLocks noChangeArrowheads="1"/>
          </p:cNvSpPr>
          <p:nvPr>
            <p:custDataLst>
              <p:tags r:id="rId1"/>
            </p:custDataLst>
          </p:nvPr>
        </p:nvSpPr>
        <p:spPr bwMode="auto">
          <a:xfrm>
            <a:off x="241300" y="944344"/>
            <a:ext cx="8618538" cy="2229481"/>
          </a:xfrm>
          <a:prstGeom prst="round2SameRect">
            <a:avLst/>
          </a:prstGeom>
          <a:gradFill rotWithShape="1">
            <a:gsLst>
              <a:gs pos="0">
                <a:schemeClr val="bg2">
                  <a:alpha val="20000"/>
                </a:schemeClr>
              </a:gs>
              <a:gs pos="100000">
                <a:schemeClr val="bg2">
                  <a:gamma/>
                  <a:shade val="46275"/>
                  <a:invGamma/>
                  <a:alpha val="20000"/>
                </a:schemeClr>
              </a:gs>
            </a:gsLst>
            <a:lin ang="5400000" scaled="1"/>
          </a:gradFill>
          <a:ln w="9525">
            <a:solidFill>
              <a:schemeClr val="bg2"/>
            </a:solidFill>
            <a:miter lim="800000"/>
            <a:headEnd/>
            <a:tailEnd/>
          </a:ln>
          <a:effectLst/>
        </p:spPr>
        <p:txBody>
          <a:bodyPr anchor="ctr" wrap="none"/>
          <a:lstStyle/>
          <a:p>
            <a:pPr>
              <a:defRPr/>
            </a:pPr>
            <a:endParaRPr dirty="0" lang="en-US" sz="2000">
              <a:solidFill>
                <a:srgbClr val="5C5C5C"/>
              </a:solidFill>
            </a:endParaRPr>
          </a:p>
        </p:txBody>
      </p:sp>
      <p:sp>
        <p:nvSpPr>
          <p:cNvPr id="6" name="Text Box 28"/>
          <p:cNvSpPr txBox="1">
            <a:spLocks noChangeArrowheads="1"/>
          </p:cNvSpPr>
          <p:nvPr>
            <p:custDataLst>
              <p:tags r:id="rId2"/>
            </p:custDataLst>
          </p:nvPr>
        </p:nvSpPr>
        <p:spPr bwMode="auto">
          <a:xfrm>
            <a:off x="2882900" y="906464"/>
            <a:ext cx="3087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defRPr/>
            </a:pPr>
            <a:r>
              <a:rPr b="1" dirty="0" lang="en-GB" sz="2000">
                <a:solidFill>
                  <a:srgbClr val="D2D2D2">
                    <a:lumMod val="50000"/>
                  </a:srgbClr>
                </a:solidFill>
                <a:latin charset="0" pitchFamily="34" typeface="Calibri"/>
              </a:rPr>
              <a:t>WLAN 8100 Infrastructure</a:t>
            </a:r>
          </a:p>
        </p:txBody>
      </p:sp>
      <p:sp>
        <p:nvSpPr>
          <p:cNvPr id="7" name="Text Box 5"/>
          <p:cNvSpPr txBox="1">
            <a:spLocks noChangeArrowheads="1"/>
          </p:cNvSpPr>
          <p:nvPr>
            <p:custDataLst>
              <p:tags r:id="rId3"/>
            </p:custDataLst>
          </p:nvPr>
        </p:nvSpPr>
        <p:spPr bwMode="auto">
          <a:xfrm>
            <a:off x="214314" y="2517247"/>
            <a:ext cx="1785937" cy="517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Dual radio, 802.11n</a:t>
            </a:r>
          </a:p>
          <a:p>
            <a:pPr eaLnBrk="1" hangingPunct="1">
              <a:spcBef>
                <a:spcPct val="50000"/>
              </a:spcBef>
              <a:buFontTx/>
              <a:buChar char="•"/>
              <a:defRPr/>
            </a:pPr>
            <a:r>
              <a:rPr b="1" dirty="0" lang="en-GB" sz="1200">
                <a:solidFill>
                  <a:srgbClr val="D2D2D2">
                    <a:lumMod val="50000"/>
                  </a:srgbClr>
                </a:solidFill>
                <a:latin charset="0" pitchFamily="34" typeface="Calibri"/>
              </a:rPr>
              <a:t>8120-E: Plenum rated</a:t>
            </a:r>
          </a:p>
        </p:txBody>
      </p:sp>
      <p:sp>
        <p:nvSpPr>
          <p:cNvPr id="8" name="Text Box 26"/>
          <p:cNvSpPr txBox="1">
            <a:spLocks noChangeArrowheads="1"/>
          </p:cNvSpPr>
          <p:nvPr>
            <p:custDataLst>
              <p:tags r:id="rId4"/>
            </p:custDataLst>
          </p:nvPr>
        </p:nvSpPr>
        <p:spPr bwMode="auto">
          <a:xfrm>
            <a:off x="-228600" y="1288866"/>
            <a:ext cx="23431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WAP 8120</a:t>
            </a:r>
          </a:p>
        </p:txBody>
      </p:sp>
      <p:sp>
        <p:nvSpPr>
          <p:cNvPr id="9" name="Text Box 30"/>
          <p:cNvSpPr txBox="1">
            <a:spLocks noChangeArrowheads="1"/>
          </p:cNvSpPr>
          <p:nvPr>
            <p:custDataLst>
              <p:tags r:id="rId5"/>
            </p:custDataLst>
          </p:nvPr>
        </p:nvSpPr>
        <p:spPr bwMode="auto">
          <a:xfrm>
            <a:off x="5451475" y="1294278"/>
            <a:ext cx="17414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WLAN Controller 8180 </a:t>
            </a:r>
          </a:p>
        </p:txBody>
      </p:sp>
      <p:sp>
        <p:nvSpPr>
          <p:cNvPr id="10" name="Text Box 32"/>
          <p:cNvSpPr txBox="1">
            <a:spLocks noChangeArrowheads="1"/>
          </p:cNvSpPr>
          <p:nvPr>
            <p:custDataLst>
              <p:tags r:id="rId6"/>
            </p:custDataLst>
          </p:nvPr>
        </p:nvSpPr>
        <p:spPr bwMode="auto">
          <a:xfrm>
            <a:off x="5429250" y="2528070"/>
            <a:ext cx="19494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WC 8180 – 256 AP's </a:t>
            </a:r>
          </a:p>
        </p:txBody>
      </p:sp>
      <p:sp>
        <p:nvSpPr>
          <p:cNvPr id="11" name="Text Box 33"/>
          <p:cNvSpPr txBox="1">
            <a:spLocks noChangeArrowheads="1"/>
          </p:cNvSpPr>
          <p:nvPr>
            <p:custDataLst>
              <p:tags r:id="rId7"/>
            </p:custDataLst>
          </p:nvPr>
        </p:nvSpPr>
        <p:spPr bwMode="auto">
          <a:xfrm>
            <a:off x="7143751" y="1288866"/>
            <a:ext cx="1743075"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Management</a:t>
            </a:r>
          </a:p>
        </p:txBody>
      </p:sp>
      <p:pic>
        <p:nvPicPr>
          <p:cNvPr descr="P1010803" id="12" name="Picture 38"/>
          <p:cNvPicPr>
            <a:picLocks noChangeArrowheads="1" noChangeAspect="1"/>
          </p:cNvPicPr>
          <p:nvPr>
            <p:custDataLst>
              <p:tags r:id="rId8"/>
            </p:custDataLst>
          </p:nvPr>
        </p:nvPicPr>
        <p:blipFill>
          <a:blip cstate="print" r:embed="rId49">
            <a:extLst>
              <a:ext uri="{28A0092B-C50C-407E-A947-70E740481C1C}">
                <a14:useLocalDpi xmlns:a14="http://schemas.microsoft.com/office/drawing/2010/main" xmlns="" val="0"/>
              </a:ext>
            </a:extLst>
          </a:blip>
          <a:srcRect/>
          <a:stretch>
            <a:fillRect/>
          </a:stretch>
        </p:blipFill>
        <p:spPr bwMode="auto">
          <a:xfrm>
            <a:off x="515937" y="1750262"/>
            <a:ext cx="1008063" cy="717907"/>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descr="P1010771" id="13" name="Picture 39"/>
          <p:cNvPicPr>
            <a:picLocks noChangeArrowheads="1" noChangeAspect="1"/>
          </p:cNvPicPr>
          <p:nvPr>
            <p:custDataLst>
              <p:tags r:id="rId9"/>
            </p:custDataLst>
          </p:nvPr>
        </p:nvPicPr>
        <p:blipFill rotWithShape="1">
          <a:blip cstate="print" r:embed="rId50">
            <a:clrChange>
              <a:clrFrom>
                <a:srgbClr val="FFFFFF"/>
              </a:clrFrom>
              <a:clrTo>
                <a:srgbClr val="FFFFFF">
                  <a:alpha val="0"/>
                </a:srgbClr>
              </a:clrTo>
            </a:clrChange>
            <a:extLst>
              <a:ext uri="{28A0092B-C50C-407E-A947-70E740481C1C}">
                <a14:useLocalDpi xmlns:a14="http://schemas.microsoft.com/office/drawing/2010/main" xmlns="" val="0"/>
              </a:ext>
            </a:extLst>
          </a:blip>
          <a:stretch/>
        </p:blipFill>
        <p:spPr bwMode="auto">
          <a:xfrm>
            <a:off x="5745378" y="1995287"/>
            <a:ext cx="1081087" cy="412186"/>
          </a:xfrm>
          <a:prstGeom prst="round2Same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27"/>
          <p:cNvSpPr txBox="1">
            <a:spLocks noChangeArrowheads="1"/>
          </p:cNvSpPr>
          <p:nvPr>
            <p:custDataLst>
              <p:tags r:id="rId10"/>
            </p:custDataLst>
          </p:nvPr>
        </p:nvSpPr>
        <p:spPr bwMode="auto">
          <a:xfrm>
            <a:off x="1930400" y="1292474"/>
            <a:ext cx="1439863"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WAP 8120-O </a:t>
            </a:r>
          </a:p>
        </p:txBody>
      </p:sp>
      <p:sp>
        <p:nvSpPr>
          <p:cNvPr id="15" name="Text Box 29"/>
          <p:cNvSpPr txBox="1">
            <a:spLocks noChangeArrowheads="1"/>
          </p:cNvSpPr>
          <p:nvPr>
            <p:custDataLst>
              <p:tags r:id="rId11"/>
            </p:custDataLst>
          </p:nvPr>
        </p:nvSpPr>
        <p:spPr bwMode="auto">
          <a:xfrm>
            <a:off x="1908175" y="2684998"/>
            <a:ext cx="1785938" cy="258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Outdoor 802.11n AP</a:t>
            </a:r>
          </a:p>
        </p:txBody>
      </p:sp>
      <p:sp>
        <p:nvSpPr>
          <p:cNvPr id="16" name="Rectangle 6"/>
          <p:cNvSpPr>
            <a:spLocks noChangeArrowheads="1"/>
          </p:cNvSpPr>
          <p:nvPr>
            <p:custDataLst>
              <p:tags r:id="rId12"/>
            </p:custDataLst>
          </p:nvPr>
        </p:nvSpPr>
        <p:spPr bwMode="auto">
          <a:xfrm>
            <a:off x="242078" y="3206813"/>
            <a:ext cx="8617909" cy="2660587"/>
          </a:xfrm>
          <a:prstGeom prst="round2SameRect">
            <a:avLst/>
          </a:prstGeom>
          <a:gradFill rotWithShape="1">
            <a:gsLst>
              <a:gs pos="0">
                <a:schemeClr val="bg2">
                  <a:alpha val="20000"/>
                </a:schemeClr>
              </a:gs>
              <a:gs pos="100000">
                <a:schemeClr val="bg2">
                  <a:gamma/>
                  <a:shade val="46275"/>
                  <a:invGamma/>
                  <a:alpha val="20000"/>
                </a:schemeClr>
              </a:gs>
            </a:gsLst>
            <a:lin ang="5400000" scaled="1"/>
          </a:gradFill>
          <a:ln w="9525">
            <a:solidFill>
              <a:schemeClr val="bg2"/>
            </a:solidFill>
            <a:miter lim="800000"/>
            <a:headEnd/>
            <a:tailEnd/>
          </a:ln>
          <a:effectLst/>
          <a:scene3d>
            <a:camera prst="orthographicFront">
              <a:rot lat="10800000" lon="0" rev="0"/>
            </a:camera>
            <a:lightRig dir="t" rig="threePt"/>
          </a:scene3d>
        </p:spPr>
        <p:txBody>
          <a:bodyPr anchor="ctr" wrap="none"/>
          <a:lstStyle/>
          <a:p>
            <a:pPr>
              <a:defRPr/>
            </a:pPr>
            <a:endParaRPr dirty="0" lang="en-US">
              <a:solidFill>
                <a:srgbClr val="5C5C5C"/>
              </a:solidFill>
            </a:endParaRPr>
          </a:p>
        </p:txBody>
      </p:sp>
      <p:sp>
        <p:nvSpPr>
          <p:cNvPr id="17" name="PPTShape_0"/>
          <p:cNvSpPr txBox="1">
            <a:spLocks noChangeArrowheads="1"/>
          </p:cNvSpPr>
          <p:nvPr>
            <p:custDataLst>
              <p:tags r:id="rId13"/>
            </p:custDataLst>
          </p:nvPr>
        </p:nvSpPr>
        <p:spPr bwMode="auto">
          <a:xfrm>
            <a:off x="2473326" y="3301893"/>
            <a:ext cx="41767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defRPr/>
            </a:pPr>
            <a:r>
              <a:rPr b="1" dirty="0" lang="en-GB" sz="2000">
                <a:solidFill>
                  <a:srgbClr val="D2D2D2">
                    <a:lumMod val="50000"/>
                  </a:srgbClr>
                </a:solidFill>
                <a:latin charset="0" pitchFamily="34" typeface="Calibri"/>
              </a:rPr>
              <a:t>Optional Wireless Network Services</a:t>
            </a:r>
          </a:p>
        </p:txBody>
      </p:sp>
      <p:sp>
        <p:nvSpPr>
          <p:cNvPr id="18" name="Text Box 8"/>
          <p:cNvSpPr txBox="1">
            <a:spLocks noChangeArrowheads="1"/>
          </p:cNvSpPr>
          <p:nvPr>
            <p:custDataLst>
              <p:tags r:id="rId14"/>
            </p:custDataLst>
          </p:nvPr>
        </p:nvSpPr>
        <p:spPr bwMode="auto">
          <a:xfrm>
            <a:off x="244475" y="5257800"/>
            <a:ext cx="1584325"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defRPr/>
            </a:pPr>
            <a:r>
              <a:rPr b="1" dirty="0" lang="en-US" sz="1200">
                <a:solidFill>
                  <a:srgbClr val="D2D2D2">
                    <a:lumMod val="50000"/>
                  </a:srgbClr>
                </a:solidFill>
                <a:latin charset="0" pitchFamily="34" typeface="Calibri"/>
              </a:rPr>
              <a:t> Avaya 3641/3645      IP Wireless Phones</a:t>
            </a:r>
          </a:p>
        </p:txBody>
      </p:sp>
      <p:pic>
        <p:nvPicPr>
          <p:cNvPr id="19" name="Picture 7"/>
          <p:cNvPicPr>
            <a:picLocks noChangeArrowheads="1" noChangeAspect="1"/>
          </p:cNvPicPr>
          <p:nvPr>
            <p:custDataLst>
              <p:tags r:id="rId15"/>
            </p:custDataLst>
          </p:nvPr>
        </p:nvPicPr>
        <p:blipFill>
          <a:blip cstate="print" r:embed="rId51">
            <a:extLst>
              <a:ext uri="{28A0092B-C50C-407E-A947-70E740481C1C}">
                <a14:useLocalDpi xmlns:a14="http://schemas.microsoft.com/office/drawing/2010/main" xmlns="" val="0"/>
              </a:ext>
            </a:extLst>
          </a:blip>
          <a:srcRect/>
          <a:stretch>
            <a:fillRect/>
          </a:stretch>
        </p:blipFill>
        <p:spPr bwMode="auto">
          <a:xfrm>
            <a:off x="374320" y="4454889"/>
            <a:ext cx="457200" cy="820724"/>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8"/>
          <p:cNvPicPr>
            <a:picLocks noChangeArrowheads="1" noChangeAspect="1"/>
          </p:cNvPicPr>
          <p:nvPr>
            <p:custDataLst>
              <p:tags r:id="rId16"/>
            </p:custDataLst>
          </p:nvPr>
        </p:nvPicPr>
        <p:blipFill>
          <a:blip cstate="print" r:embed="rId52">
            <a:extLst>
              <a:ext uri="{28A0092B-C50C-407E-A947-70E740481C1C}">
                <a14:useLocalDpi xmlns:a14="http://schemas.microsoft.com/office/drawing/2010/main" xmlns="" val="0"/>
              </a:ext>
            </a:extLst>
          </a:blip>
          <a:srcRect/>
          <a:stretch>
            <a:fillRect/>
          </a:stretch>
        </p:blipFill>
        <p:spPr bwMode="auto">
          <a:xfrm>
            <a:off x="950582" y="4454889"/>
            <a:ext cx="439738" cy="820724"/>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descr="Mojo Tablet" id="21" name="Picture 46"/>
          <p:cNvPicPr>
            <a:picLocks noChangeArrowheads="1" noChangeAspect="1"/>
          </p:cNvPicPr>
          <p:nvPr>
            <p:custDataLst>
              <p:tags r:id="rId17"/>
            </p:custDataLst>
          </p:nvPr>
        </p:nvPicPr>
        <p:blipFill>
          <a:blip cstate="print" r:embed="rId53"/>
          <a:srcRect/>
          <a:stretch>
            <a:fillRect/>
          </a:stretch>
        </p:blipFill>
        <p:spPr bwMode="auto">
          <a:xfrm>
            <a:off x="1614854" y="4310773"/>
            <a:ext cx="1225191" cy="1058498"/>
          </a:xfrm>
          <a:prstGeom prst="rect">
            <a:avLst/>
          </a:prstGeom>
          <a:noFill/>
          <a:ln w="9525">
            <a:noFill/>
            <a:miter lim="800000"/>
            <a:headEnd/>
            <a:tailEnd/>
          </a:ln>
          <a:effectLst>
            <a:softEdge rad="127000"/>
          </a:effectLst>
        </p:spPr>
      </p:pic>
      <p:sp>
        <p:nvSpPr>
          <p:cNvPr id="22" name="PPTShape_1"/>
          <p:cNvSpPr txBox="1">
            <a:spLocks noChangeArrowheads="1"/>
          </p:cNvSpPr>
          <p:nvPr>
            <p:custDataLst>
              <p:tags r:id="rId18"/>
            </p:custDataLst>
          </p:nvPr>
        </p:nvSpPr>
        <p:spPr bwMode="auto">
          <a:xfrm>
            <a:off x="1470025" y="5257800"/>
            <a:ext cx="1511300"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defRPr/>
            </a:pPr>
            <a:r>
              <a:rPr b="1" dirty="0" lang="en-US" sz="1200">
                <a:solidFill>
                  <a:srgbClr val="D2D2D2">
                    <a:lumMod val="50000"/>
                  </a:srgbClr>
                </a:solidFill>
                <a:latin charset="0" pitchFamily="34" typeface="Calibri"/>
              </a:rPr>
              <a:t>Avaya Flare ADVD A175 </a:t>
            </a:r>
          </a:p>
        </p:txBody>
      </p:sp>
      <p:sp>
        <p:nvSpPr>
          <p:cNvPr id="23" name="PPTShape_2"/>
          <p:cNvSpPr txBox="1">
            <a:spLocks noChangeArrowheads="1"/>
          </p:cNvSpPr>
          <p:nvPr>
            <p:custDataLst>
              <p:tags r:id="rId19"/>
            </p:custDataLst>
          </p:nvPr>
        </p:nvSpPr>
        <p:spPr bwMode="auto">
          <a:xfrm>
            <a:off x="230188" y="3732999"/>
            <a:ext cx="135096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Voice/UC</a:t>
            </a:r>
          </a:p>
        </p:txBody>
      </p:sp>
      <p:sp>
        <p:nvSpPr>
          <p:cNvPr id="24" name="PPTShape_3"/>
          <p:cNvSpPr txBox="1">
            <a:spLocks noChangeArrowheads="1"/>
          </p:cNvSpPr>
          <p:nvPr>
            <p:custDataLst>
              <p:tags r:id="rId20"/>
            </p:custDataLst>
          </p:nvPr>
        </p:nvSpPr>
        <p:spPr bwMode="auto">
          <a:xfrm>
            <a:off x="1579563" y="3732999"/>
            <a:ext cx="135096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Video</a:t>
            </a:r>
          </a:p>
        </p:txBody>
      </p:sp>
      <p:sp>
        <p:nvSpPr>
          <p:cNvPr id="25" name="PPTShape_4"/>
          <p:cNvSpPr txBox="1">
            <a:spLocks noChangeArrowheads="1"/>
          </p:cNvSpPr>
          <p:nvPr>
            <p:custDataLst>
              <p:tags r:id="rId21"/>
            </p:custDataLst>
          </p:nvPr>
        </p:nvSpPr>
        <p:spPr bwMode="auto">
          <a:xfrm>
            <a:off x="4230688" y="3734802"/>
            <a:ext cx="1350962"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Guest Management</a:t>
            </a:r>
          </a:p>
        </p:txBody>
      </p:sp>
      <p:sp>
        <p:nvSpPr>
          <p:cNvPr id="26" name="PPTShape_5"/>
          <p:cNvSpPr txBox="1">
            <a:spLocks noChangeArrowheads="1"/>
          </p:cNvSpPr>
          <p:nvPr>
            <p:custDataLst>
              <p:tags r:id="rId22"/>
            </p:custDataLst>
          </p:nvPr>
        </p:nvSpPr>
        <p:spPr bwMode="auto">
          <a:xfrm>
            <a:off x="2857501" y="3732999"/>
            <a:ext cx="1350963"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E-911</a:t>
            </a:r>
          </a:p>
        </p:txBody>
      </p:sp>
      <p:sp>
        <p:nvSpPr>
          <p:cNvPr id="27" name="PPTShape_6"/>
          <p:cNvSpPr txBox="1">
            <a:spLocks noChangeArrowheads="1"/>
          </p:cNvSpPr>
          <p:nvPr>
            <p:custDataLst>
              <p:tags r:id="rId23"/>
            </p:custDataLst>
          </p:nvPr>
        </p:nvSpPr>
        <p:spPr bwMode="auto">
          <a:xfrm>
            <a:off x="3989388" y="5190620"/>
            <a:ext cx="2016125"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defRPr/>
            </a:pPr>
            <a:r>
              <a:rPr b="1" dirty="0" lang="en-US" sz="1200">
                <a:solidFill>
                  <a:srgbClr val="D2D2D2">
                    <a:lumMod val="50000"/>
                  </a:srgbClr>
                </a:solidFill>
                <a:latin charset="0" pitchFamily="34" typeface="Calibri"/>
              </a:rPr>
              <a:t>Unified Wired/Wireless Ignition Guest Manager</a:t>
            </a:r>
          </a:p>
        </p:txBody>
      </p:sp>
      <p:sp>
        <p:nvSpPr>
          <p:cNvPr id="28" name="PPTShape_7"/>
          <p:cNvSpPr txBox="1">
            <a:spLocks noChangeArrowheads="1"/>
          </p:cNvSpPr>
          <p:nvPr>
            <p:custDataLst>
              <p:tags r:id="rId24"/>
            </p:custDataLst>
          </p:nvPr>
        </p:nvSpPr>
        <p:spPr bwMode="auto">
          <a:xfrm>
            <a:off x="7340600" y="3734802"/>
            <a:ext cx="13462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Location Services</a:t>
            </a:r>
          </a:p>
        </p:txBody>
      </p:sp>
      <p:sp>
        <p:nvSpPr>
          <p:cNvPr id="29" name="PPTShape_8"/>
          <p:cNvSpPr txBox="1">
            <a:spLocks noChangeArrowheads="1"/>
          </p:cNvSpPr>
          <p:nvPr>
            <p:custDataLst>
              <p:tags r:id="rId25"/>
            </p:custDataLst>
          </p:nvPr>
        </p:nvSpPr>
        <p:spPr bwMode="auto">
          <a:xfrm>
            <a:off x="7215188" y="5257800"/>
            <a:ext cx="1504950"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defRPr/>
            </a:pPr>
            <a:r>
              <a:rPr b="1" dirty="0" lang="en-US" sz="1200">
                <a:solidFill>
                  <a:srgbClr val="D2D2D2">
                    <a:lumMod val="50000"/>
                  </a:srgbClr>
                </a:solidFill>
                <a:latin charset="0" pitchFamily="34" typeface="Calibri"/>
              </a:rPr>
              <a:t>Real Time Location Tracking</a:t>
            </a:r>
          </a:p>
        </p:txBody>
      </p:sp>
      <p:grpSp>
        <p:nvGrpSpPr>
          <p:cNvPr id="30" name="Group 127"/>
          <p:cNvGrpSpPr>
            <a:grpSpLocks/>
          </p:cNvGrpSpPr>
          <p:nvPr>
            <p:custDataLst>
              <p:tags r:id="rId26"/>
            </p:custDataLst>
          </p:nvPr>
        </p:nvGrpSpPr>
        <p:grpSpPr bwMode="auto">
          <a:xfrm>
            <a:off x="5495926" y="4021605"/>
            <a:ext cx="3292475" cy="1305942"/>
            <a:chOff x="10027021" y="2498874"/>
            <a:chExt cx="3306285" cy="1304925"/>
          </a:xfrm>
        </p:grpSpPr>
        <p:pic>
          <p:nvPicPr>
            <p:cNvPr id="31" name="Picture 101"/>
            <p:cNvPicPr>
              <a:picLocks noChangeArrowheads="1" noChangeAspect="1"/>
            </p:cNvPicPr>
            <p:nvPr/>
          </p:nvPicPr>
          <p:blipFill>
            <a:blip cstate="print" r:embed="rId54">
              <a:extLst>
                <a:ext uri="{28A0092B-C50C-407E-A947-70E740481C1C}">
                  <a14:useLocalDpi xmlns:a14="http://schemas.microsoft.com/office/drawing/2010/main" xmlns="" val="0"/>
                </a:ext>
              </a:extLst>
            </a:blip>
            <a:srcRect/>
            <a:stretch>
              <a:fillRect/>
            </a:stretch>
          </p:blipFill>
          <p:spPr bwMode="auto">
            <a:xfrm>
              <a:off x="11567977" y="2853953"/>
              <a:ext cx="1765329" cy="949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105"/>
            <p:cNvSpPr>
              <a:spLocks noChangeArrowheads="1"/>
            </p:cNvSpPr>
            <p:nvPr>
              <p:custDataLst>
                <p:tags r:id="rId43"/>
              </p:custDataLst>
            </p:nvPr>
          </p:nvSpPr>
          <p:spPr bwMode="auto">
            <a:xfrm>
              <a:off x="10027021" y="2498874"/>
              <a:ext cx="65" cy="249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lIns="0" rIns="0" tIns="0" wrap="none">
              <a:spAutoFit/>
            </a:bodyPr>
            <a:lstStyle/>
            <a:p>
              <a:pPr defTabSz="1304925"/>
              <a:endParaRPr dirty="0" lang="en-US">
                <a:solidFill>
                  <a:srgbClr val="000000"/>
                </a:solidFill>
              </a:endParaRPr>
            </a:p>
          </p:txBody>
        </p:sp>
        <p:sp>
          <p:nvSpPr>
            <p:cNvPr id="33" name="Rectangle 107"/>
            <p:cNvSpPr>
              <a:spLocks noChangeArrowheads="1"/>
            </p:cNvSpPr>
            <p:nvPr>
              <p:custDataLst>
                <p:tags r:id="rId44"/>
              </p:custDataLst>
            </p:nvPr>
          </p:nvSpPr>
          <p:spPr bwMode="auto">
            <a:xfrm>
              <a:off x="12541577" y="3008828"/>
              <a:ext cx="217014" cy="26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lIns="0" rIns="0" tIns="0">
              <a:spAutoFit/>
            </a:bodyPr>
            <a:lstStyle/>
            <a:p>
              <a:pPr defTabSz="1304925"/>
              <a:r>
                <a:rPr b="1" dirty="0" lang="en-US" sz="1900">
                  <a:solidFill>
                    <a:srgbClr val="000000"/>
                  </a:solidFill>
                </a:rPr>
                <a:t>X</a:t>
              </a:r>
              <a:endParaRPr dirty="0" lang="en-US">
                <a:solidFill>
                  <a:srgbClr val="000000"/>
                </a:solidFill>
              </a:endParaRPr>
            </a:p>
          </p:txBody>
        </p:sp>
        <p:sp>
          <p:nvSpPr>
            <p:cNvPr id="34" name="Rectangle 108"/>
            <p:cNvSpPr>
              <a:spLocks noChangeArrowheads="1"/>
            </p:cNvSpPr>
            <p:nvPr>
              <p:custDataLst>
                <p:tags r:id="rId45"/>
              </p:custDataLst>
            </p:nvPr>
          </p:nvSpPr>
          <p:spPr bwMode="auto">
            <a:xfrm>
              <a:off x="11629194" y="2924944"/>
              <a:ext cx="648066" cy="30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0" lIns="0" rIns="0" tIns="0">
              <a:spAutoFit/>
            </a:bodyPr>
            <a:lstStyle/>
            <a:p>
              <a:pPr defTabSz="1304925"/>
              <a:r>
                <a:rPr dirty="0" lang="en-US" sz="1100">
                  <a:solidFill>
                    <a:srgbClr val="000000"/>
                  </a:solidFill>
                </a:rPr>
                <a:t>Infusion pump </a:t>
              </a:r>
            </a:p>
          </p:txBody>
        </p:sp>
        <p:sp>
          <p:nvSpPr>
            <p:cNvPr id="35" name="Line 112"/>
            <p:cNvSpPr>
              <a:spLocks noChangeShapeType="1"/>
            </p:cNvSpPr>
            <p:nvPr>
              <p:custDataLst>
                <p:tags r:id="rId46"/>
              </p:custDataLst>
            </p:nvPr>
          </p:nvSpPr>
          <p:spPr bwMode="auto">
            <a:xfrm>
              <a:off x="11989231" y="3140968"/>
              <a:ext cx="499265" cy="19125"/>
            </a:xfrm>
            <a:prstGeom prst="line">
              <a:avLst/>
            </a:prstGeom>
            <a:noFill/>
            <a:ln w="9525">
              <a:solidFill>
                <a:srgbClr val="CC0000"/>
              </a:solidFill>
              <a:round/>
              <a:headEnd/>
              <a:tailEnd len="med" type="triangle" w="med"/>
            </a:ln>
            <a:extLst>
              <a:ext uri="{909E8E84-426E-40DD-AFC4-6F175D3DCCD1}">
                <a14:hiddenFill xmlns:a14="http://schemas.microsoft.com/office/drawing/2010/main" xmlns="">
                  <a:noFill/>
                </a14:hiddenFill>
              </a:ext>
            </a:extLst>
          </p:spPr>
          <p:txBody>
            <a:bodyPr bIns="45718" lIns="91435" rIns="91435" tIns="45718"/>
            <a:lstStyle/>
            <a:p>
              <a:endParaRPr dirty="0" lang="en-US">
                <a:solidFill>
                  <a:srgbClr val="5C5C5C"/>
                </a:solidFill>
              </a:endParaRPr>
            </a:p>
          </p:txBody>
        </p:sp>
      </p:grpSp>
      <p:sp>
        <p:nvSpPr>
          <p:cNvPr id="36" name="PPTShape_9"/>
          <p:cNvSpPr txBox="1">
            <a:spLocks noChangeArrowheads="1"/>
          </p:cNvSpPr>
          <p:nvPr>
            <p:custDataLst>
              <p:tags r:id="rId27"/>
            </p:custDataLst>
          </p:nvPr>
        </p:nvSpPr>
        <p:spPr bwMode="auto">
          <a:xfrm>
            <a:off x="2755901" y="5257800"/>
            <a:ext cx="1439863"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defRPr/>
            </a:pPr>
            <a:r>
              <a:rPr b="1" dirty="0" lang="en-US" sz="1200">
                <a:solidFill>
                  <a:srgbClr val="D2D2D2">
                    <a:lumMod val="50000"/>
                  </a:srgbClr>
                </a:solidFill>
                <a:latin charset="0" pitchFamily="34" typeface="Calibri"/>
              </a:rPr>
              <a:t>E-911 VoWLAN integration</a:t>
            </a:r>
          </a:p>
        </p:txBody>
      </p:sp>
      <p:pic>
        <p:nvPicPr>
          <p:cNvPr descr="http://www.southdakota911.org/NENA_LOGO.gif" id="37" name="Picture 2"/>
          <p:cNvPicPr>
            <a:picLocks noChangeArrowheads="1" noChangeAspect="1"/>
          </p:cNvPicPr>
          <p:nvPr>
            <p:custDataLst>
              <p:tags r:id="rId28"/>
            </p:custDataLst>
          </p:nvPr>
        </p:nvPicPr>
        <p:blipFill>
          <a:blip cstate="print" r:embed="rId55">
            <a:extLst>
              <a:ext uri="{28A0092B-C50C-407E-A947-70E740481C1C}">
                <a14:useLocalDpi xmlns:a14="http://schemas.microsoft.com/office/drawing/2010/main" xmlns="" val="0"/>
              </a:ext>
            </a:extLst>
          </a:blip>
          <a:srcRect b="27907"/>
          <a:stretch>
            <a:fillRect/>
          </a:stretch>
        </p:blipFill>
        <p:spPr bwMode="auto">
          <a:xfrm>
            <a:off x="3044825" y="4445495"/>
            <a:ext cx="935038" cy="763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6"/>
          <p:cNvPicPr>
            <a:picLocks noChangeArrowheads="1" noChangeAspect="1"/>
          </p:cNvPicPr>
          <p:nvPr>
            <p:custDataLst>
              <p:tags r:id="rId29"/>
            </p:custDataLst>
          </p:nvPr>
        </p:nvPicPr>
        <p:blipFill>
          <a:blip cstate="print" r:embed="rId56">
            <a:extLst>
              <a:ext uri="{28A0092B-C50C-407E-A947-70E740481C1C}">
                <a14:useLocalDpi xmlns:a14="http://schemas.microsoft.com/office/drawing/2010/main" xmlns="" val="0"/>
              </a:ext>
            </a:extLst>
          </a:blip>
          <a:srcRect/>
          <a:stretch>
            <a:fillRect/>
          </a:stretch>
        </p:blipFill>
        <p:spPr bwMode="auto">
          <a:xfrm>
            <a:off x="7362825" y="1747028"/>
            <a:ext cx="1219200" cy="708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PTShape_10"/>
          <p:cNvPicPr>
            <a:picLocks noChangeArrowheads="1" noChangeAspect="1"/>
          </p:cNvPicPr>
          <p:nvPr>
            <p:custDataLst>
              <p:tags r:id="rId30"/>
            </p:custDataLst>
          </p:nvPr>
        </p:nvPicPr>
        <p:blipFill>
          <a:blip cstate="print" r:embed="rId57">
            <a:extLst>
              <a:ext uri="{28A0092B-C50C-407E-A947-70E740481C1C}">
                <a14:useLocalDpi xmlns:a14="http://schemas.microsoft.com/office/drawing/2010/main" xmlns="" val="0"/>
              </a:ext>
            </a:extLst>
          </a:blip>
          <a:srcRect/>
          <a:stretch>
            <a:fillRect/>
          </a:stretch>
        </p:blipFill>
        <p:spPr bwMode="auto">
          <a:xfrm>
            <a:off x="3665747" y="1747625"/>
            <a:ext cx="685852" cy="790478"/>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PTShape_11"/>
          <p:cNvPicPr>
            <a:picLocks noChangeArrowheads="1" noChangeAspect="1"/>
          </p:cNvPicPr>
          <p:nvPr>
            <p:custDataLst>
              <p:tags r:id="rId31"/>
            </p:custDataLst>
          </p:nvPr>
        </p:nvPicPr>
        <p:blipFill rotWithShape="1">
          <a:blip cstate="print" r:embed="rId58">
            <a:clrChange>
              <a:clrFrom>
                <a:srgbClr val="FFFFFF"/>
              </a:clrFrom>
              <a:clrTo>
                <a:srgbClr val="FFFFFF">
                  <a:alpha val="0"/>
                </a:srgbClr>
              </a:clrTo>
            </a:clrChange>
            <a:extLst>
              <a:ext uri="{28A0092B-C50C-407E-A947-70E740481C1C}">
                <a14:useLocalDpi xmlns:a14="http://schemas.microsoft.com/office/drawing/2010/main" xmlns="" val="0"/>
              </a:ext>
            </a:extLst>
          </a:blip>
          <a:srcRect b="-4109" t="-4109"/>
          <a:stretch/>
        </p:blipFill>
        <p:spPr bwMode="auto">
          <a:xfrm>
            <a:off x="4355150" y="1880540"/>
            <a:ext cx="751497" cy="527448"/>
          </a:xfrm>
          <a:prstGeom prst="flowChartDelay">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PPTShape_12"/>
          <p:cNvSpPr txBox="1">
            <a:spLocks noChangeArrowheads="1"/>
          </p:cNvSpPr>
          <p:nvPr>
            <p:custDataLst>
              <p:tags r:id="rId32"/>
            </p:custDataLst>
          </p:nvPr>
        </p:nvSpPr>
        <p:spPr bwMode="auto">
          <a:xfrm>
            <a:off x="3176588" y="1288866"/>
            <a:ext cx="2343150"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External Antennas</a:t>
            </a:r>
          </a:p>
        </p:txBody>
      </p:sp>
      <p:sp>
        <p:nvSpPr>
          <p:cNvPr id="42" name="PPTShape_13"/>
          <p:cNvSpPr txBox="1">
            <a:spLocks noChangeArrowheads="1"/>
          </p:cNvSpPr>
          <p:nvPr>
            <p:custDataLst>
              <p:tags r:id="rId33"/>
            </p:custDataLst>
          </p:nvPr>
        </p:nvSpPr>
        <p:spPr bwMode="auto">
          <a:xfrm>
            <a:off x="3563938" y="2510032"/>
            <a:ext cx="2057400" cy="517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70° directional</a:t>
            </a:r>
          </a:p>
          <a:p>
            <a:pPr eaLnBrk="1" hangingPunct="1">
              <a:spcBef>
                <a:spcPct val="50000"/>
              </a:spcBef>
              <a:buFontTx/>
              <a:buChar char="•"/>
              <a:defRPr/>
            </a:pPr>
            <a:r>
              <a:rPr b="1" dirty="0" lang="en-GB" sz="1200">
                <a:solidFill>
                  <a:srgbClr val="D2D2D2">
                    <a:lumMod val="50000"/>
                  </a:srgbClr>
                </a:solidFill>
                <a:latin charset="0" pitchFamily="34" typeface="Calibri"/>
              </a:rPr>
              <a:t>180° omni-directional</a:t>
            </a:r>
          </a:p>
        </p:txBody>
      </p:sp>
      <p:sp>
        <p:nvSpPr>
          <p:cNvPr id="43" name="PPTShape_14"/>
          <p:cNvSpPr txBox="1">
            <a:spLocks noChangeArrowheads="1"/>
          </p:cNvSpPr>
          <p:nvPr>
            <p:custDataLst>
              <p:tags r:id="rId34"/>
            </p:custDataLst>
          </p:nvPr>
        </p:nvSpPr>
        <p:spPr bwMode="auto">
          <a:xfrm>
            <a:off x="7178675" y="2528069"/>
            <a:ext cx="164465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buFontTx/>
              <a:buChar char="•"/>
              <a:defRPr/>
            </a:pPr>
            <a:r>
              <a:rPr b="1" dirty="0" lang="en-GB" sz="1200">
                <a:solidFill>
                  <a:srgbClr val="D2D2D2">
                    <a:lumMod val="50000"/>
                  </a:srgbClr>
                </a:solidFill>
                <a:latin charset="0" pitchFamily="34" typeface="Calibri"/>
              </a:rPr>
              <a:t> WLAN Management Software 8100</a:t>
            </a:r>
          </a:p>
        </p:txBody>
      </p:sp>
      <p:pic>
        <p:nvPicPr>
          <p:cNvPr descr="2011-09-28_14-39-29_809.jpg" id="44" name="Picture 53"/>
          <p:cNvPicPr>
            <a:picLocks noChangeAspect="1"/>
          </p:cNvPicPr>
          <p:nvPr>
            <p:custDataLst>
              <p:tags r:id="rId35"/>
            </p:custDataLst>
          </p:nvPr>
        </p:nvPicPr>
        <p:blipFill>
          <a:blip cstate="print" r:embed="rId59">
            <a:extLst>
              <a:ext uri="{28A0092B-C50C-407E-A947-70E740481C1C}">
                <a14:useLocalDpi xmlns:a14="http://schemas.microsoft.com/office/drawing/2010/main" xmlns="" val="0"/>
              </a:ext>
            </a:extLst>
          </a:blip>
          <a:srcRect/>
          <a:stretch>
            <a:fillRect/>
          </a:stretch>
        </p:blipFill>
        <p:spPr bwMode="auto">
          <a:xfrm>
            <a:off x="2323738" y="1737634"/>
            <a:ext cx="601663" cy="802686"/>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
          <p:cNvPicPr>
            <a:picLocks noChangeArrowheads="1" noChangeAspect="1"/>
          </p:cNvPicPr>
          <p:nvPr>
            <p:custDataLst>
              <p:tags r:id="rId36"/>
            </p:custDataLst>
          </p:nvPr>
        </p:nvPicPr>
        <p:blipFill>
          <a:blip cstate="print" r:embed="rId60">
            <a:extLst>
              <a:ext uri="{28A0092B-C50C-407E-A947-70E740481C1C}">
                <a14:useLocalDpi xmlns:a14="http://schemas.microsoft.com/office/drawing/2010/main" xmlns="" val="0"/>
              </a:ext>
            </a:extLst>
          </a:blip>
          <a:srcRect/>
          <a:stretch>
            <a:fillRect/>
          </a:stretch>
        </p:blipFill>
        <p:spPr bwMode="auto">
          <a:xfrm>
            <a:off x="4230689" y="4445494"/>
            <a:ext cx="1290637" cy="671009"/>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46" name="PPTShape_15"/>
          <p:cNvSpPr txBox="1">
            <a:spLocks noChangeArrowheads="1"/>
          </p:cNvSpPr>
          <p:nvPr>
            <p:custDataLst>
              <p:tags r:id="rId37"/>
            </p:custDataLst>
          </p:nvPr>
        </p:nvSpPr>
        <p:spPr bwMode="auto">
          <a:xfrm>
            <a:off x="5667376" y="3734802"/>
            <a:ext cx="1350963"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Network Access Control</a:t>
            </a:r>
          </a:p>
        </p:txBody>
      </p:sp>
      <p:sp>
        <p:nvSpPr>
          <p:cNvPr id="47" name="PPTShape_16"/>
          <p:cNvSpPr txBox="1">
            <a:spLocks noChangeArrowheads="1"/>
          </p:cNvSpPr>
          <p:nvPr>
            <p:custDataLst>
              <p:tags r:id="rId38"/>
            </p:custDataLst>
          </p:nvPr>
        </p:nvSpPr>
        <p:spPr bwMode="auto">
          <a:xfrm>
            <a:off x="5605462" y="5181600"/>
            <a:ext cx="1557338" cy="46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65308" lIns="130615" rIns="130615" tIns="65308">
            <a:spAutoFit/>
          </a:bodyPr>
          <a:lstStyle>
            <a:lvl1pPr defTabSz="1304925" eaLnBrk="0" hangingPunct="0">
              <a:defRPr>
                <a:solidFill>
                  <a:schemeClr val="tx2"/>
                </a:solidFill>
                <a:latin charset="0" pitchFamily="34" typeface="Arial"/>
                <a:cs charset="0" pitchFamily="34" typeface="Arial"/>
              </a:defRPr>
            </a:lvl1pPr>
            <a:lvl2pPr defTabSz="1304925" eaLnBrk="0" hangingPunct="0" indent="-285750" marL="742950">
              <a:defRPr>
                <a:solidFill>
                  <a:schemeClr val="tx2"/>
                </a:solidFill>
                <a:latin charset="0" pitchFamily="34" typeface="Arial"/>
                <a:cs charset="0" pitchFamily="34" typeface="Arial"/>
              </a:defRPr>
            </a:lvl2pPr>
            <a:lvl3pPr defTabSz="1304925" eaLnBrk="0" hangingPunct="0" indent="-228600" marL="1143000">
              <a:defRPr>
                <a:solidFill>
                  <a:schemeClr val="tx2"/>
                </a:solidFill>
                <a:latin charset="0" pitchFamily="34" typeface="Arial"/>
                <a:cs charset="0" pitchFamily="34" typeface="Arial"/>
              </a:defRPr>
            </a:lvl3pPr>
            <a:lvl4pPr defTabSz="1304925" eaLnBrk="0" hangingPunct="0" indent="-228600" marL="1600200">
              <a:defRPr>
                <a:solidFill>
                  <a:schemeClr val="tx2"/>
                </a:solidFill>
                <a:latin charset="0" pitchFamily="34" typeface="Arial"/>
                <a:cs charset="0" pitchFamily="34" typeface="Arial"/>
              </a:defRPr>
            </a:lvl4pPr>
            <a:lvl5pPr defTabSz="1304925" eaLnBrk="0" hangingPunct="0" indent="-228600" marL="2057400">
              <a:defRPr>
                <a:solidFill>
                  <a:schemeClr val="tx2"/>
                </a:solidFill>
                <a:latin charset="0" pitchFamily="34" typeface="Arial"/>
                <a:cs charset="0" pitchFamily="34" typeface="Arial"/>
              </a:defRPr>
            </a:lvl5pPr>
            <a:lvl6pPr defTabSz="1304925" eaLnBrk="0" fontAlgn="base" hangingPunct="0" indent="-228600" marL="2514600">
              <a:spcBef>
                <a:spcPct val="0"/>
              </a:spcBef>
              <a:spcAft>
                <a:spcPct val="0"/>
              </a:spcAft>
              <a:defRPr>
                <a:solidFill>
                  <a:schemeClr val="tx2"/>
                </a:solidFill>
                <a:latin charset="0" pitchFamily="34" typeface="Arial"/>
                <a:cs charset="0" pitchFamily="34" typeface="Arial"/>
              </a:defRPr>
            </a:lvl6pPr>
            <a:lvl7pPr defTabSz="1304925" eaLnBrk="0" fontAlgn="base" hangingPunct="0" indent="-228600" marL="2971800">
              <a:spcBef>
                <a:spcPct val="0"/>
              </a:spcBef>
              <a:spcAft>
                <a:spcPct val="0"/>
              </a:spcAft>
              <a:defRPr>
                <a:solidFill>
                  <a:schemeClr val="tx2"/>
                </a:solidFill>
                <a:latin charset="0" pitchFamily="34" typeface="Arial"/>
                <a:cs charset="0" pitchFamily="34" typeface="Arial"/>
              </a:defRPr>
            </a:lvl7pPr>
            <a:lvl8pPr defTabSz="1304925" eaLnBrk="0" fontAlgn="base" hangingPunct="0" indent="-228600" marL="3429000">
              <a:spcBef>
                <a:spcPct val="0"/>
              </a:spcBef>
              <a:spcAft>
                <a:spcPct val="0"/>
              </a:spcAft>
              <a:defRPr>
                <a:solidFill>
                  <a:schemeClr val="tx2"/>
                </a:solidFill>
                <a:latin charset="0" pitchFamily="34" typeface="Arial"/>
                <a:cs charset="0" pitchFamily="34" typeface="Arial"/>
              </a:defRPr>
            </a:lvl8pPr>
            <a:lvl9pPr defTabSz="1304925"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defRPr/>
            </a:pPr>
            <a:r>
              <a:rPr b="1" dirty="0" lang="en-US" sz="1200">
                <a:solidFill>
                  <a:srgbClr val="D2D2D2">
                    <a:lumMod val="50000"/>
                  </a:srgbClr>
                </a:solidFill>
                <a:latin charset="0" pitchFamily="34" typeface="Calibri"/>
              </a:rPr>
              <a:t>IT Compliance Identity Engines</a:t>
            </a:r>
          </a:p>
        </p:txBody>
      </p:sp>
      <p:pic>
        <p:nvPicPr>
          <p:cNvPr id="48" name="PPTShape_17"/>
          <p:cNvPicPr>
            <a:picLocks noChangeArrowheads="1" noChangeAspect="1"/>
          </p:cNvPicPr>
          <p:nvPr>
            <p:custDataLst>
              <p:tags r:id="rId39"/>
            </p:custDataLst>
          </p:nvPr>
        </p:nvPicPr>
        <p:blipFill>
          <a:blip cstate="print" r:embed="rId61">
            <a:extLst>
              <a:ext uri="{28A0092B-C50C-407E-A947-70E740481C1C}">
                <a14:useLocalDpi xmlns:a14="http://schemas.microsoft.com/office/drawing/2010/main" xmlns="" val="0"/>
              </a:ext>
            </a:extLst>
          </a:blip>
          <a:srcRect/>
          <a:stretch>
            <a:fillRect/>
          </a:stretch>
        </p:blipFill>
        <p:spPr bwMode="auto">
          <a:xfrm>
            <a:off x="5678488" y="4643911"/>
            <a:ext cx="1270000" cy="391422"/>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49" name="Rectangle 48"/>
          <p:cNvSpPr/>
          <p:nvPr/>
        </p:nvSpPr>
        <p:spPr bwMode="auto">
          <a:xfrm>
            <a:off x="5451475" y="1275796"/>
            <a:ext cx="1727200" cy="176933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0" name="Rectangle 49"/>
          <p:cNvSpPr/>
          <p:nvPr/>
        </p:nvSpPr>
        <p:spPr bwMode="auto">
          <a:xfrm>
            <a:off x="7215188" y="1275795"/>
            <a:ext cx="1573213" cy="176933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1" name="Rectangle 50"/>
          <p:cNvSpPr/>
          <p:nvPr/>
        </p:nvSpPr>
        <p:spPr bwMode="auto">
          <a:xfrm>
            <a:off x="306851" y="3279660"/>
            <a:ext cx="8516474" cy="2459467"/>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2" name="Rectangle 51"/>
          <p:cNvSpPr/>
          <p:nvPr/>
        </p:nvSpPr>
        <p:spPr bwMode="auto">
          <a:xfrm>
            <a:off x="7018339" y="3750568"/>
            <a:ext cx="1810113" cy="198948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3" name="Rectangle 52"/>
          <p:cNvSpPr/>
          <p:nvPr/>
        </p:nvSpPr>
        <p:spPr bwMode="auto">
          <a:xfrm>
            <a:off x="4062413" y="3750568"/>
            <a:ext cx="2955926" cy="198948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4" name="Rectangle 53"/>
          <p:cNvSpPr/>
          <p:nvPr/>
        </p:nvSpPr>
        <p:spPr bwMode="auto">
          <a:xfrm>
            <a:off x="3491550" y="1294278"/>
            <a:ext cx="1727200" cy="176933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5" name="Rectangle 54"/>
          <p:cNvSpPr/>
          <p:nvPr/>
        </p:nvSpPr>
        <p:spPr bwMode="auto">
          <a:xfrm>
            <a:off x="1914634" y="1294278"/>
            <a:ext cx="1545432" cy="1769339"/>
          </a:xfrm>
          <a:prstGeom prst="rect">
            <a:avLst/>
          </a:prstGeom>
          <a:noFill/>
          <a:ln algn="ctr" cap="flat" cmpd="sng" w="38100">
            <a:solidFill>
              <a:srgbClr val="C00000"/>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56" name="Text Box 26"/>
          <p:cNvSpPr txBox="1">
            <a:spLocks noChangeArrowheads="1"/>
          </p:cNvSpPr>
          <p:nvPr>
            <p:custDataLst>
              <p:tags r:id="rId40"/>
            </p:custDataLst>
          </p:nvPr>
        </p:nvSpPr>
        <p:spPr bwMode="auto">
          <a:xfrm>
            <a:off x="76200" y="1295400"/>
            <a:ext cx="1905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ctr" eaLnBrk="1" hangingPunct="1">
              <a:spcBef>
                <a:spcPct val="50000"/>
              </a:spcBef>
            </a:pPr>
            <a:r>
              <a:rPr b="1" dirty="0" lang="en-GB" sz="1600">
                <a:solidFill>
                  <a:srgbClr val="322C24"/>
                </a:solidFill>
                <a:latin charset="0" pitchFamily="34" typeface="Calibri"/>
              </a:rPr>
              <a:t>WAP 8120/8120-E</a:t>
            </a:r>
          </a:p>
        </p:txBody>
      </p:sp>
      <p:sp>
        <p:nvSpPr>
          <p:cNvPr id="57" name="Text Box 32"/>
          <p:cNvSpPr txBox="1">
            <a:spLocks noChangeArrowheads="1"/>
          </p:cNvSpPr>
          <p:nvPr>
            <p:custDataLst>
              <p:tags r:id="rId41"/>
            </p:custDataLst>
          </p:nvPr>
        </p:nvSpPr>
        <p:spPr bwMode="auto">
          <a:xfrm>
            <a:off x="5410200" y="2743200"/>
            <a:ext cx="19494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WC 8180 -16L - 16 AP's</a:t>
            </a:r>
          </a:p>
        </p:txBody>
      </p:sp>
      <p:sp>
        <p:nvSpPr>
          <p:cNvPr id="58" name="Text Box 32"/>
          <p:cNvSpPr txBox="1">
            <a:spLocks noChangeArrowheads="1"/>
          </p:cNvSpPr>
          <p:nvPr>
            <p:custDataLst>
              <p:tags r:id="rId42"/>
            </p:custDataLst>
          </p:nvPr>
        </p:nvSpPr>
        <p:spPr bwMode="auto">
          <a:xfrm>
            <a:off x="5410200" y="2514600"/>
            <a:ext cx="19494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eaLnBrk="1" hangingPunct="1">
              <a:spcBef>
                <a:spcPct val="50000"/>
              </a:spcBef>
              <a:buFontTx/>
              <a:buChar char="•"/>
              <a:defRPr/>
            </a:pPr>
            <a:r>
              <a:rPr b="1" dirty="0" lang="en-GB" sz="1200">
                <a:solidFill>
                  <a:srgbClr val="D2D2D2">
                    <a:lumMod val="50000"/>
                  </a:srgbClr>
                </a:solidFill>
                <a:latin charset="0" pitchFamily="34" typeface="Calibri"/>
              </a:rPr>
              <a:t>WC 8180 – 512 AP's </a:t>
            </a:r>
          </a:p>
        </p:txBody>
      </p:sp>
      <p:sp>
        <p:nvSpPr>
          <p:cNvPr id="59" name="Slide Number Placeholder 4"/>
          <p:cNvSpPr>
            <a:spLocks noGrp="1"/>
          </p:cNvSpPr>
          <p:nvPr>
            <p:ph idx="4" sz="quarter" type="sldNum"/>
          </p:nvPr>
        </p:nvSpPr>
        <p:spPr>
          <a:xfrm>
            <a:off x="3505200" y="6416675"/>
            <a:ext cx="2133600" cy="365125"/>
          </a:xfrm>
        </p:spPr>
        <p:txBody>
          <a:bodyPr/>
          <a:lstStyle/>
          <a:p>
            <a:fld id="{C0097DC6-52A4-2345-88DE-585089D5FC74}" type="slidenum">
              <a:rPr lang="en-US" sz="1400"/>
              <a:pPr/>
              <a:t>21</a:t>
            </a:fld>
            <a:endParaRPr dirty="0" lang="en-US" sz="140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xit" presetID="9" presetSubtype="0">
                                  <p:stCondLst>
                                    <p:cond delay="0"/>
                                  </p:stCondLst>
                                  <p:childTnLst>
                                    <p:animEffect filter="dissolve" transition="out">
                                      <p:cBhvr>
                                        <p:cTn dur="2000" id="6"/>
                                        <p:tgtEl>
                                          <p:spTgt spid="8"/>
                                        </p:tgtEl>
                                      </p:cBhvr>
                                    </p:animEffect>
                                    <p:set>
                                      <p:cBhvr>
                                        <p:cTn dur="1" fill="hold" id="7">
                                          <p:stCondLst>
                                            <p:cond delay="1999"/>
                                          </p:stCondLst>
                                        </p:cTn>
                                        <p:tgtEl>
                                          <p:spTgt spid="8"/>
                                        </p:tgtEl>
                                        <p:attrNameLst>
                                          <p:attrName>style.visibility</p:attrName>
                                        </p:attrNameLst>
                                      </p:cBhvr>
                                      <p:to>
                                        <p:strVal val="hidden"/>
                                      </p:to>
                                    </p:set>
                                  </p:childTnLst>
                                </p:cTn>
                              </p:par>
                            </p:childTnLst>
                          </p:cTn>
                        </p:par>
                        <p:par>
                          <p:cTn fill="hold" id="8">
                            <p:stCondLst>
                              <p:cond delay="2000"/>
                            </p:stCondLst>
                            <p:childTnLst>
                              <p:par>
                                <p:cTn fill="hold" grpId="0" id="9" nodeType="afterEffect" presetClass="entr" presetID="9" presetSubtype="0">
                                  <p:stCondLst>
                                    <p:cond delay="0"/>
                                  </p:stCondLst>
                                  <p:childTnLst>
                                    <p:set>
                                      <p:cBhvr>
                                        <p:cTn dur="1" fill="hold" id="10">
                                          <p:stCondLst>
                                            <p:cond delay="0"/>
                                          </p:stCondLst>
                                        </p:cTn>
                                        <p:tgtEl>
                                          <p:spTgt spid="56"/>
                                        </p:tgtEl>
                                        <p:attrNameLst>
                                          <p:attrName>style.visibility</p:attrName>
                                        </p:attrNameLst>
                                      </p:cBhvr>
                                      <p:to>
                                        <p:strVal val="visible"/>
                                      </p:to>
                                    </p:set>
                                    <p:animEffect filter="dissolve" transition="in">
                                      <p:cBhvr>
                                        <p:cTn dur="500" id="11"/>
                                        <p:tgtEl>
                                          <p:spTgt spid="56"/>
                                        </p:tgtEl>
                                      </p:cBhvr>
                                    </p:animEffect>
                                  </p:childTnLst>
                                </p:cTn>
                              </p:par>
                              <p:par>
                                <p:cTn fill="hold" id="12" nodeType="withEffect" presetClass="entr" presetID="9" presetSubtype="0">
                                  <p:stCondLst>
                                    <p:cond delay="0"/>
                                  </p:stCondLst>
                                  <p:childTnLst>
                                    <p:set>
                                      <p:cBhvr>
                                        <p:cTn dur="1" fill="hold" id="13">
                                          <p:stCondLst>
                                            <p:cond delay="0"/>
                                          </p:stCondLst>
                                        </p:cTn>
                                        <p:tgtEl>
                                          <p:spTgt spid="44"/>
                                        </p:tgtEl>
                                        <p:attrNameLst>
                                          <p:attrName>style.visibility</p:attrName>
                                        </p:attrNameLst>
                                      </p:cBhvr>
                                      <p:to>
                                        <p:strVal val="visible"/>
                                      </p:to>
                                    </p:set>
                                    <p:animEffect filter="dissolve" transition="in">
                                      <p:cBhvr>
                                        <p:cTn dur="500" id="14"/>
                                        <p:tgtEl>
                                          <p:spTgt spid="44"/>
                                        </p:tgtEl>
                                      </p:cBhvr>
                                    </p:animEffect>
                                  </p:childTnLst>
                                </p:cTn>
                              </p:par>
                              <p:par>
                                <p:cTn fill="hold" grpId="0" id="15" nodeType="withEffect" presetClass="entr" presetID="9"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dissolve" transition="in">
                                      <p:cBhvr>
                                        <p:cTn dur="500" id="17"/>
                                        <p:tgtEl>
                                          <p:spTgt spid="14"/>
                                        </p:tgtEl>
                                      </p:cBhvr>
                                    </p:animEffect>
                                  </p:childTnLst>
                                </p:cTn>
                              </p:par>
                              <p:par>
                                <p:cTn fill="hold" grpId="0" id="18" nodeType="withEffect" presetClass="entr" presetID="9"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dissolve" transition="in">
                                      <p:cBhvr>
                                        <p:cTn dur="500" id="20"/>
                                        <p:tgtEl>
                                          <p:spTgt spid="15"/>
                                        </p:tgtEl>
                                      </p:cBhvr>
                                    </p:animEffect>
                                  </p:childTnLst>
                                </p:cTn>
                              </p:par>
                              <p:par>
                                <p:cTn fill="hold" grpId="0" id="21" nodeType="withEffect" presetClass="entr" presetID="9" presetSubtype="0">
                                  <p:stCondLst>
                                    <p:cond delay="0"/>
                                  </p:stCondLst>
                                  <p:childTnLst>
                                    <p:set>
                                      <p:cBhvr>
                                        <p:cTn dur="1" fill="hold" id="22">
                                          <p:stCondLst>
                                            <p:cond delay="0"/>
                                          </p:stCondLst>
                                        </p:cTn>
                                        <p:tgtEl>
                                          <p:spTgt spid="55"/>
                                        </p:tgtEl>
                                        <p:attrNameLst>
                                          <p:attrName>style.visibility</p:attrName>
                                        </p:attrNameLst>
                                      </p:cBhvr>
                                      <p:to>
                                        <p:strVal val="visible"/>
                                      </p:to>
                                    </p:set>
                                    <p:animEffect filter="dissolve" transition="in">
                                      <p:cBhvr>
                                        <p:cTn dur="500" id="23"/>
                                        <p:tgtEl>
                                          <p:spTgt spid="55"/>
                                        </p:tgtEl>
                                      </p:cBhvr>
                                    </p:animEffect>
                                  </p:childTnLst>
                                </p:cTn>
                              </p:par>
                              <p:par>
                                <p:cTn fill="hold" grpId="0" id="24" nodeType="withEffect" presetClass="entr" presetID="9" presetSubtype="0">
                                  <p:stCondLst>
                                    <p:cond delay="0"/>
                                  </p:stCondLst>
                                  <p:childTnLst>
                                    <p:set>
                                      <p:cBhvr>
                                        <p:cTn dur="1" fill="hold" id="25">
                                          <p:stCondLst>
                                            <p:cond delay="0"/>
                                          </p:stCondLst>
                                        </p:cTn>
                                        <p:tgtEl>
                                          <p:spTgt spid="54"/>
                                        </p:tgtEl>
                                        <p:attrNameLst>
                                          <p:attrName>style.visibility</p:attrName>
                                        </p:attrNameLst>
                                      </p:cBhvr>
                                      <p:to>
                                        <p:strVal val="visible"/>
                                      </p:to>
                                    </p:set>
                                    <p:animEffect filter="dissolve" transition="in">
                                      <p:cBhvr>
                                        <p:cTn dur="500" id="26"/>
                                        <p:tgtEl>
                                          <p:spTgt spid="54"/>
                                        </p:tgtEl>
                                      </p:cBhvr>
                                    </p:animEffect>
                                  </p:childTnLst>
                                </p:cTn>
                              </p:par>
                              <p:par>
                                <p:cTn fill="hold" id="27" nodeType="withEffect" presetClass="entr" presetID="9" presetSubtype="0">
                                  <p:stCondLst>
                                    <p:cond delay="0"/>
                                  </p:stCondLst>
                                  <p:childTnLst>
                                    <p:set>
                                      <p:cBhvr>
                                        <p:cTn dur="1" fill="hold" id="28">
                                          <p:stCondLst>
                                            <p:cond delay="0"/>
                                          </p:stCondLst>
                                        </p:cTn>
                                        <p:tgtEl>
                                          <p:spTgt spid="39"/>
                                        </p:tgtEl>
                                        <p:attrNameLst>
                                          <p:attrName>style.visibility</p:attrName>
                                        </p:attrNameLst>
                                      </p:cBhvr>
                                      <p:to>
                                        <p:strVal val="visible"/>
                                      </p:to>
                                    </p:set>
                                    <p:animEffect filter="dissolve" transition="in">
                                      <p:cBhvr>
                                        <p:cTn dur="500" id="29"/>
                                        <p:tgtEl>
                                          <p:spTgt spid="39"/>
                                        </p:tgtEl>
                                      </p:cBhvr>
                                    </p:animEffect>
                                  </p:childTnLst>
                                </p:cTn>
                              </p:par>
                              <p:par>
                                <p:cTn fill="hold" id="30" nodeType="withEffect" presetClass="entr" presetID="9" presetSubtype="0">
                                  <p:stCondLst>
                                    <p:cond delay="0"/>
                                  </p:stCondLst>
                                  <p:childTnLst>
                                    <p:set>
                                      <p:cBhvr>
                                        <p:cTn dur="1" fill="hold" id="31">
                                          <p:stCondLst>
                                            <p:cond delay="0"/>
                                          </p:stCondLst>
                                        </p:cTn>
                                        <p:tgtEl>
                                          <p:spTgt spid="40"/>
                                        </p:tgtEl>
                                        <p:attrNameLst>
                                          <p:attrName>style.visibility</p:attrName>
                                        </p:attrNameLst>
                                      </p:cBhvr>
                                      <p:to>
                                        <p:strVal val="visible"/>
                                      </p:to>
                                    </p:set>
                                    <p:animEffect filter="dissolve" transition="in">
                                      <p:cBhvr>
                                        <p:cTn dur="500" id="32"/>
                                        <p:tgtEl>
                                          <p:spTgt spid="40"/>
                                        </p:tgtEl>
                                      </p:cBhvr>
                                    </p:animEffect>
                                  </p:childTnLst>
                                </p:cTn>
                              </p:par>
                              <p:par>
                                <p:cTn fill="hold" grpId="0" id="33" nodeType="withEffect" presetClass="entr" presetID="9" presetSubtype="0">
                                  <p:stCondLst>
                                    <p:cond delay="0"/>
                                  </p:stCondLst>
                                  <p:childTnLst>
                                    <p:set>
                                      <p:cBhvr>
                                        <p:cTn dur="1" fill="hold" id="34">
                                          <p:stCondLst>
                                            <p:cond delay="0"/>
                                          </p:stCondLst>
                                        </p:cTn>
                                        <p:tgtEl>
                                          <p:spTgt spid="42"/>
                                        </p:tgtEl>
                                        <p:attrNameLst>
                                          <p:attrName>style.visibility</p:attrName>
                                        </p:attrNameLst>
                                      </p:cBhvr>
                                      <p:to>
                                        <p:strVal val="visible"/>
                                      </p:to>
                                    </p:set>
                                    <p:animEffect filter="dissolve" transition="in">
                                      <p:cBhvr>
                                        <p:cTn dur="500" id="35"/>
                                        <p:tgtEl>
                                          <p:spTgt spid="42"/>
                                        </p:tgtEl>
                                      </p:cBhvr>
                                    </p:animEffect>
                                  </p:childTnLst>
                                </p:cTn>
                              </p:par>
                              <p:par>
                                <p:cTn fill="hold" grpId="0" id="36" nodeType="withEffect" presetClass="entr" presetID="9" presetSubtype="0">
                                  <p:stCondLst>
                                    <p:cond delay="0"/>
                                  </p:stCondLst>
                                  <p:childTnLst>
                                    <p:set>
                                      <p:cBhvr>
                                        <p:cTn dur="1" fill="hold" id="37">
                                          <p:stCondLst>
                                            <p:cond delay="0"/>
                                          </p:stCondLst>
                                        </p:cTn>
                                        <p:tgtEl>
                                          <p:spTgt spid="41"/>
                                        </p:tgtEl>
                                        <p:attrNameLst>
                                          <p:attrName>style.visibility</p:attrName>
                                        </p:attrNameLst>
                                      </p:cBhvr>
                                      <p:to>
                                        <p:strVal val="visible"/>
                                      </p:to>
                                    </p:set>
                                    <p:animEffect filter="dissolve" transition="in">
                                      <p:cBhvr>
                                        <p:cTn dur="500" id="38"/>
                                        <p:tgtEl>
                                          <p:spTgt spid="41"/>
                                        </p:tgtEl>
                                      </p:cBhvr>
                                    </p:animEffect>
                                  </p:childTnLst>
                                </p:cTn>
                              </p:par>
                              <p:par>
                                <p:cTn fill="hold" grpId="0" id="39" nodeType="withEffect" presetClass="exit" presetID="9" presetSubtype="0">
                                  <p:stCondLst>
                                    <p:cond delay="0"/>
                                  </p:stCondLst>
                                  <p:childTnLst>
                                    <p:animEffect filter="dissolve" transition="out">
                                      <p:cBhvr>
                                        <p:cTn dur="2000" id="40"/>
                                        <p:tgtEl>
                                          <p:spTgt spid="10"/>
                                        </p:tgtEl>
                                      </p:cBhvr>
                                    </p:animEffect>
                                    <p:set>
                                      <p:cBhvr>
                                        <p:cTn dur="1" fill="hold" id="41">
                                          <p:stCondLst>
                                            <p:cond delay="1999"/>
                                          </p:stCondLst>
                                        </p:cTn>
                                        <p:tgtEl>
                                          <p:spTgt spid="10"/>
                                        </p:tgtEl>
                                        <p:attrNameLst>
                                          <p:attrName>style.visibility</p:attrName>
                                        </p:attrNameLst>
                                      </p:cBhvr>
                                      <p:to>
                                        <p:strVal val="hidden"/>
                                      </p:to>
                                    </p:set>
                                  </p:childTnLst>
                                </p:cTn>
                              </p:par>
                            </p:childTnLst>
                          </p:cTn>
                        </p:par>
                        <p:par>
                          <p:cTn fill="hold" id="42">
                            <p:stCondLst>
                              <p:cond delay="4000"/>
                            </p:stCondLst>
                            <p:childTnLst>
                              <p:par>
                                <p:cTn fill="hold" grpId="0" id="43" nodeType="afterEffect" presetClass="entr" presetID="9"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dissolve" transition="in">
                                      <p:cBhvr>
                                        <p:cTn dur="2000" id="45"/>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4"/>
      <p:bldP grpId="0" spid="15"/>
      <p:bldP grpId="0" spid="41"/>
      <p:bldP grpId="0" spid="42"/>
      <p:bldP animBg="1" grpId="0" spid="54"/>
      <p:bldP animBg="1" grpId="0" spid="55"/>
      <p:bldP grpId="0" spid="56"/>
      <p:bldP grpId="0" spid="58"/>
    </p:bld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lang="en-US" sz="2700"/>
              <a:t>Avaya WLAN 8100 </a:t>
            </a:r>
            <a:r>
              <a:rPr dirty="0" lang="en-US"/>
              <a:t/>
            </a:r>
            <a:br>
              <a:rPr dirty="0" lang="en-US"/>
            </a:br>
            <a:r>
              <a:rPr dirty="0" lang="en-US" sz="2200"/>
              <a:t>Access Points &amp; Antennas</a:t>
            </a:r>
            <a:endParaRPr dirty="0" lang="en-US"/>
          </a:p>
        </p:txBody>
      </p:sp>
      <p:grpSp>
        <p:nvGrpSpPr>
          <p:cNvPr id="4" name="Group 21"/>
          <p:cNvGrpSpPr/>
          <p:nvPr/>
        </p:nvGrpSpPr>
        <p:grpSpPr>
          <a:xfrm>
            <a:off x="533400" y="1088012"/>
            <a:ext cx="1774031" cy="2569588"/>
            <a:chOff x="1693465" y="1749690"/>
            <a:chExt cx="1774031" cy="2569588"/>
          </a:xfrm>
        </p:grpSpPr>
        <p:sp>
          <p:nvSpPr>
            <p:cNvPr id="6" name="TextBox 33"/>
            <p:cNvSpPr txBox="1">
              <a:spLocks noChangeArrowheads="1"/>
            </p:cNvSpPr>
            <p:nvPr/>
          </p:nvSpPr>
          <p:spPr bwMode="auto">
            <a:xfrm>
              <a:off x="1693465" y="2952750"/>
              <a:ext cx="1774031" cy="1366528"/>
            </a:xfrm>
            <a:prstGeom prst="rect">
              <a:avLst/>
            </a:prstGeom>
            <a:noFill/>
            <a:ln w="9525">
              <a:noFill/>
              <a:miter lim="800000"/>
              <a:headEnd/>
              <a:tailEnd/>
            </a:ln>
          </p:spPr>
          <p:txBody>
            <a:bodyPr bIns="32004" lIns="64008" rIns="64008" tIns="32004">
              <a:spAutoFit/>
            </a:bodyPr>
            <a:lstStyle/>
            <a:p>
              <a:r>
                <a:rPr b="1" dirty="0" lang="en-US" sz="1200">
                  <a:solidFill>
                    <a:schemeClr val="tx1"/>
                  </a:solidFill>
                  <a:latin charset="0" pitchFamily="34" typeface="Trebuchet MS"/>
                </a:rPr>
                <a:t>8120</a:t>
              </a:r>
            </a:p>
            <a:p>
              <a:r>
                <a:rPr dirty="0" lang="en-US" sz="1200">
                  <a:solidFill>
                    <a:schemeClr val="tx1"/>
                  </a:solidFill>
                  <a:latin charset="0" pitchFamily="34" typeface="Trebuchet MS"/>
                </a:rPr>
                <a:t>Dual Radio</a:t>
              </a:r>
            </a:p>
            <a:p>
              <a:r>
                <a:rPr dirty="0" lang="en-US" sz="1200">
                  <a:solidFill>
                    <a:schemeClr val="tx1"/>
                  </a:solidFill>
                  <a:latin charset="0" pitchFamily="34" typeface="Trebuchet MS"/>
                </a:rPr>
                <a:t>802.11 a/b/g/n</a:t>
              </a:r>
              <a:endParaRPr dirty="0" lang="en-US" sz="1400">
                <a:solidFill>
                  <a:schemeClr val="tx1"/>
                </a:solidFill>
                <a:latin charset="0" pitchFamily="34" typeface="Trebuchet MS"/>
              </a:endParaRPr>
            </a:p>
            <a:p>
              <a:endParaRPr dirty="0" lang="en-US" sz="800">
                <a:solidFill>
                  <a:schemeClr val="tx1"/>
                </a:solidFill>
                <a:latin charset="0" pitchFamily="34" typeface="Trebuchet MS"/>
              </a:endParaRPr>
            </a:p>
            <a:p>
              <a:r>
                <a:rPr dirty="0" lang="en-US" sz="1000">
                  <a:solidFill>
                    <a:schemeClr val="tx1"/>
                  </a:solidFill>
                  <a:latin charset="0" pitchFamily="34" typeface="Trebuchet MS"/>
                </a:rPr>
                <a:t>Internal Antenna Only</a:t>
              </a:r>
            </a:p>
            <a:p>
              <a:r>
                <a:rPr dirty="0" lang="en-US" sz="1000">
                  <a:solidFill>
                    <a:schemeClr val="tx1"/>
                  </a:solidFill>
                  <a:latin charset="0" pitchFamily="34" typeface="Trebuchet MS"/>
                </a:rPr>
                <a:t>2x3 MIMO</a:t>
              </a:r>
            </a:p>
            <a:p>
              <a:r>
                <a:rPr dirty="0" lang="en-US" sz="1000">
                  <a:solidFill>
                    <a:schemeClr val="tx1"/>
                  </a:solidFill>
                  <a:latin charset="0" pitchFamily="34" typeface="Trebuchet MS"/>
                </a:rPr>
                <a:t>300 Mbps per radio</a:t>
              </a:r>
            </a:p>
            <a:p>
              <a:r>
                <a:rPr dirty="0" lang="en-US" sz="1000">
                  <a:solidFill>
                    <a:schemeClr val="tx1"/>
                  </a:solidFill>
                  <a:latin charset="0" pitchFamily="34" typeface="Trebuchet MS"/>
                </a:rPr>
                <a:t>Dual 2.4/5.0 </a:t>
              </a:r>
              <a:r>
                <a:rPr dirty="0" err="1" lang="en-US" sz="1000">
                  <a:solidFill>
                    <a:schemeClr val="tx1"/>
                  </a:solidFill>
                  <a:latin charset="0" pitchFamily="34" typeface="Trebuchet MS"/>
                </a:rPr>
                <a:t>Ghz</a:t>
              </a:r>
              <a:endParaRPr dirty="0" lang="en-US" sz="1000">
                <a:solidFill>
                  <a:schemeClr val="tx1"/>
                </a:solidFill>
                <a:latin charset="0" pitchFamily="34" typeface="Trebuchet MS"/>
              </a:endParaRPr>
            </a:p>
            <a:p>
              <a:r>
                <a:rPr dirty="0" lang="en-US" sz="1000">
                  <a:solidFill>
                    <a:schemeClr val="tx1"/>
                  </a:solidFill>
                  <a:latin charset="0" pitchFamily="34" typeface="Trebuchet MS"/>
                </a:rPr>
                <a:t>1 x 10/100/1000</a:t>
              </a:r>
            </a:p>
          </p:txBody>
        </p:sp>
        <p:pic>
          <p:nvPicPr>
            <p:cNvPr descr="C:\Users\admin\AppData\Local\Temp\wz5112\Avaya WLAN Access Point 8120\WLAN_Access_Point_8120-front\WLAN_Access_Point_8120-front.jpg" id="7" name="Picture 7"/>
            <p:cNvPicPr>
              <a:picLocks noChangeArrowheads="1" noChangeAspect="1"/>
            </p:cNvPicPr>
            <p:nvPr/>
          </p:nvPicPr>
          <p:blipFill>
            <a:blip cstate="print" r:embed="rId2"/>
            <a:srcRect/>
            <a:stretch>
              <a:fillRect/>
            </a:stretch>
          </p:blipFill>
          <p:spPr bwMode="auto">
            <a:xfrm>
              <a:off x="2191544" y="2130690"/>
              <a:ext cx="848320" cy="762000"/>
            </a:xfrm>
            <a:prstGeom prst="rect">
              <a:avLst/>
            </a:prstGeom>
            <a:noFill/>
            <a:ln w="9525">
              <a:noFill/>
              <a:miter lim="800000"/>
              <a:headEnd/>
              <a:tailEnd/>
            </a:ln>
          </p:spPr>
        </p:pic>
        <p:sp>
          <p:nvSpPr>
            <p:cNvPr id="8" name="TextBox 44"/>
            <p:cNvSpPr txBox="1">
              <a:spLocks noChangeArrowheads="1"/>
            </p:cNvSpPr>
            <p:nvPr/>
          </p:nvSpPr>
          <p:spPr bwMode="auto">
            <a:xfrm>
              <a:off x="1693465" y="1749690"/>
              <a:ext cx="1143000" cy="258532"/>
            </a:xfrm>
            <a:prstGeom prst="rect">
              <a:avLst/>
            </a:prstGeom>
            <a:noFill/>
            <a:ln w="9525">
              <a:noFill/>
              <a:miter lim="800000"/>
              <a:headEnd/>
              <a:tailEnd/>
            </a:ln>
          </p:spPr>
          <p:txBody>
            <a:bodyPr bIns="32004" lIns="64008" rIns="64008" tIns="32004" wrap="square">
              <a:spAutoFit/>
            </a:bodyPr>
            <a:lstStyle/>
            <a:p>
              <a:pPr algn="ctr"/>
              <a:r>
                <a:rPr b="1" dirty="0" lang="en-US" sz="1400" u="sng">
                  <a:solidFill>
                    <a:schemeClr val="tx1"/>
                  </a:solidFill>
                  <a:latin charset="0" pitchFamily="34" typeface="Trebuchet MS"/>
                </a:rPr>
                <a:t>Release 1.0</a:t>
              </a:r>
            </a:p>
          </p:txBody>
        </p:sp>
      </p:grpSp>
      <p:grpSp>
        <p:nvGrpSpPr>
          <p:cNvPr id="9" name="Group 22"/>
          <p:cNvGrpSpPr/>
          <p:nvPr/>
        </p:nvGrpSpPr>
        <p:grpSpPr>
          <a:xfrm>
            <a:off x="6817321" y="1066800"/>
            <a:ext cx="1945679" cy="2488800"/>
            <a:chOff x="49411" y="1673490"/>
            <a:chExt cx="1945679" cy="2488800"/>
          </a:xfrm>
        </p:grpSpPr>
        <p:pic>
          <p:nvPicPr>
            <p:cNvPr id="10" name="Picture 2"/>
            <p:cNvPicPr>
              <a:picLocks noChangeArrowheads="1" noChangeAspect="1"/>
            </p:cNvPicPr>
            <p:nvPr/>
          </p:nvPicPr>
          <p:blipFill>
            <a:blip cstate="print" r:embed="rId3"/>
            <a:srcRect b="213" r="98"/>
            <a:stretch>
              <a:fillRect/>
            </a:stretch>
          </p:blipFill>
          <p:spPr bwMode="auto">
            <a:xfrm>
              <a:off x="616941" y="2009226"/>
              <a:ext cx="616149" cy="791104"/>
            </a:xfrm>
            <a:prstGeom prst="rect">
              <a:avLst/>
            </a:prstGeom>
            <a:noFill/>
            <a:ln w="9525">
              <a:noFill/>
              <a:miter lim="800000"/>
              <a:headEnd/>
              <a:tailEnd/>
            </a:ln>
          </p:spPr>
        </p:pic>
        <p:sp>
          <p:nvSpPr>
            <p:cNvPr id="11" name="TextBox 32"/>
            <p:cNvSpPr txBox="1">
              <a:spLocks noChangeArrowheads="1"/>
            </p:cNvSpPr>
            <p:nvPr/>
          </p:nvSpPr>
          <p:spPr bwMode="auto">
            <a:xfrm>
              <a:off x="49411" y="2878862"/>
              <a:ext cx="1945679" cy="1283428"/>
            </a:xfrm>
            <a:prstGeom prst="rect">
              <a:avLst/>
            </a:prstGeom>
            <a:noFill/>
            <a:ln w="9525">
              <a:noFill/>
              <a:miter lim="800000"/>
              <a:headEnd/>
              <a:tailEnd/>
            </a:ln>
          </p:spPr>
          <p:txBody>
            <a:bodyPr bIns="32004" lIns="64008" rIns="64008" tIns="32004">
              <a:spAutoFit/>
            </a:bodyPr>
            <a:lstStyle/>
            <a:p>
              <a:r>
                <a:rPr b="1" dirty="0" lang="en-US" sz="1200">
                  <a:solidFill>
                    <a:schemeClr val="tx1"/>
                  </a:solidFill>
                  <a:latin charset="0" pitchFamily="34" typeface="Trebuchet MS"/>
                </a:rPr>
                <a:t>8120-LC</a:t>
              </a:r>
            </a:p>
            <a:p>
              <a:r>
                <a:rPr b="1" dirty="0" lang="en-US" sz="1200">
                  <a:solidFill>
                    <a:schemeClr val="tx1"/>
                  </a:solidFill>
                  <a:latin charset="0" pitchFamily="34" typeface="Trebuchet MS"/>
                </a:rPr>
                <a:t>Low cost AP</a:t>
              </a:r>
            </a:p>
            <a:p>
              <a:r>
                <a:rPr dirty="0" lang="en-US" sz="1200">
                  <a:solidFill>
                    <a:schemeClr val="tx1"/>
                  </a:solidFill>
                  <a:latin charset="0" pitchFamily="34" typeface="Trebuchet MS"/>
                </a:rPr>
                <a:t>Dual Radio</a:t>
              </a:r>
            </a:p>
            <a:p>
              <a:r>
                <a:rPr dirty="0" lang="en-US" sz="1200">
                  <a:solidFill>
                    <a:schemeClr val="tx1"/>
                  </a:solidFill>
                  <a:latin charset="0" pitchFamily="34" typeface="Trebuchet MS"/>
                </a:rPr>
                <a:t>802.11 a/b/g/n</a:t>
              </a:r>
              <a:endParaRPr dirty="0" lang="en-US" sz="1400">
                <a:solidFill>
                  <a:schemeClr val="tx1"/>
                </a:solidFill>
                <a:latin charset="0" pitchFamily="34" typeface="Trebuchet MS"/>
              </a:endParaRPr>
            </a:p>
            <a:p>
              <a:r>
                <a:rPr dirty="0" lang="en-US" sz="1000">
                  <a:solidFill>
                    <a:schemeClr val="tx1"/>
                  </a:solidFill>
                  <a:latin charset="0" pitchFamily="34" typeface="Trebuchet MS"/>
                </a:rPr>
                <a:t>2x3 MIMO</a:t>
              </a:r>
            </a:p>
            <a:p>
              <a:r>
                <a:rPr dirty="0" lang="en-US" sz="1000">
                  <a:solidFill>
                    <a:schemeClr val="tx1"/>
                  </a:solidFill>
                  <a:latin charset="0" pitchFamily="34" typeface="Trebuchet MS"/>
                </a:rPr>
                <a:t>300 Mbps per radio</a:t>
              </a:r>
            </a:p>
            <a:p>
              <a:r>
                <a:rPr dirty="0" lang="en-US" sz="1000">
                  <a:solidFill>
                    <a:schemeClr val="tx1"/>
                  </a:solidFill>
                  <a:latin charset="0" pitchFamily="34" typeface="Trebuchet MS"/>
                </a:rPr>
                <a:t>Dual 2.4/5.0 </a:t>
              </a:r>
              <a:r>
                <a:rPr dirty="0" err="1" lang="en-US" sz="1000">
                  <a:solidFill>
                    <a:schemeClr val="tx1"/>
                  </a:solidFill>
                  <a:latin charset="0" pitchFamily="34" typeface="Trebuchet MS"/>
                </a:rPr>
                <a:t>Ghz</a:t>
              </a:r>
              <a:endParaRPr dirty="0" lang="en-US" sz="1000">
                <a:solidFill>
                  <a:schemeClr val="tx1"/>
                </a:solidFill>
                <a:latin charset="0" pitchFamily="34" typeface="Trebuchet MS"/>
              </a:endParaRPr>
            </a:p>
            <a:p>
              <a:r>
                <a:rPr dirty="0" lang="en-US" sz="1000">
                  <a:solidFill>
                    <a:schemeClr val="tx1"/>
                  </a:solidFill>
                  <a:latin charset="0" pitchFamily="34" typeface="Trebuchet MS"/>
                </a:rPr>
                <a:t>1 x 10/100/1000</a:t>
              </a:r>
            </a:p>
          </p:txBody>
        </p:sp>
        <p:sp>
          <p:nvSpPr>
            <p:cNvPr id="12" name="TextBox 45"/>
            <p:cNvSpPr txBox="1">
              <a:spLocks noChangeArrowheads="1"/>
            </p:cNvSpPr>
            <p:nvPr/>
          </p:nvSpPr>
          <p:spPr bwMode="auto">
            <a:xfrm>
              <a:off x="90090" y="1673490"/>
              <a:ext cx="932656" cy="258532"/>
            </a:xfrm>
            <a:prstGeom prst="rect">
              <a:avLst/>
            </a:prstGeom>
            <a:noFill/>
            <a:ln w="9525">
              <a:noFill/>
              <a:miter lim="800000"/>
              <a:headEnd/>
              <a:tailEnd/>
            </a:ln>
          </p:spPr>
          <p:txBody>
            <a:bodyPr bIns="32004" lIns="64008" rIns="64008" tIns="32004">
              <a:spAutoFit/>
            </a:bodyPr>
            <a:lstStyle/>
            <a:p>
              <a:r>
                <a:rPr b="1" dirty="0" err="1" lang="en-US" sz="1400" u="sng">
                  <a:solidFill>
                    <a:schemeClr val="tx1"/>
                  </a:solidFill>
                  <a:latin charset="0" pitchFamily="34" typeface="Trebuchet MS"/>
                </a:rPr>
                <a:t>Rel</a:t>
              </a:r>
              <a:r>
                <a:rPr b="1" dirty="0" lang="en-US" sz="1400" u="sng">
                  <a:solidFill>
                    <a:schemeClr val="tx1"/>
                  </a:solidFill>
                  <a:latin charset="0" pitchFamily="34" typeface="Trebuchet MS"/>
                </a:rPr>
                <a:t> 3.0</a:t>
              </a:r>
            </a:p>
          </p:txBody>
        </p:sp>
      </p:grpSp>
      <p:grpSp>
        <p:nvGrpSpPr>
          <p:cNvPr id="17" name="Group 25"/>
          <p:cNvGrpSpPr/>
          <p:nvPr/>
        </p:nvGrpSpPr>
        <p:grpSpPr>
          <a:xfrm>
            <a:off x="4700156" y="1066800"/>
            <a:ext cx="1981200" cy="2730349"/>
            <a:chOff x="7010400" y="1755128"/>
            <a:chExt cx="1981200" cy="2730349"/>
          </a:xfrm>
        </p:grpSpPr>
        <p:pic>
          <p:nvPicPr>
            <p:cNvPr id="18" name="Picture 3"/>
            <p:cNvPicPr>
              <a:picLocks noChangeArrowheads="1" noChangeAspect="1"/>
            </p:cNvPicPr>
            <p:nvPr/>
          </p:nvPicPr>
          <p:blipFill>
            <a:blip cstate="print" r:embed="rId4"/>
            <a:srcRect b="310" r="332"/>
            <a:stretch>
              <a:fillRect/>
            </a:stretch>
          </p:blipFill>
          <p:spPr bwMode="auto">
            <a:xfrm>
              <a:off x="7756128" y="2145268"/>
              <a:ext cx="522883" cy="762000"/>
            </a:xfrm>
            <a:prstGeom prst="rect">
              <a:avLst/>
            </a:prstGeom>
            <a:noFill/>
            <a:ln w="9525">
              <a:noFill/>
              <a:miter lim="800000"/>
              <a:headEnd/>
              <a:tailEnd/>
            </a:ln>
          </p:spPr>
        </p:pic>
        <p:sp>
          <p:nvSpPr>
            <p:cNvPr id="19" name="TextBox 37"/>
            <p:cNvSpPr txBox="1">
              <a:spLocks noChangeArrowheads="1"/>
            </p:cNvSpPr>
            <p:nvPr/>
          </p:nvSpPr>
          <p:spPr bwMode="auto">
            <a:xfrm>
              <a:off x="7083136" y="2952750"/>
              <a:ext cx="1841500" cy="1532727"/>
            </a:xfrm>
            <a:prstGeom prst="rect">
              <a:avLst/>
            </a:prstGeom>
            <a:noFill/>
            <a:ln w="9525">
              <a:noFill/>
              <a:miter lim="800000"/>
              <a:headEnd/>
              <a:tailEnd/>
            </a:ln>
          </p:spPr>
          <p:txBody>
            <a:bodyPr bIns="32004" lIns="64008" rIns="64008" tIns="32004" wrap="square">
              <a:spAutoFit/>
            </a:bodyPr>
            <a:lstStyle/>
            <a:p>
              <a:r>
                <a:rPr b="1" dirty="0" lang="en-US" sz="1200">
                  <a:solidFill>
                    <a:schemeClr val="tx1"/>
                  </a:solidFill>
                  <a:latin charset="0" pitchFamily="34" typeface="Trebuchet MS"/>
                </a:rPr>
                <a:t>8120-O</a:t>
              </a:r>
            </a:p>
            <a:p>
              <a:r>
                <a:rPr dirty="0" lang="en-US" sz="1200">
                  <a:solidFill>
                    <a:schemeClr val="tx1"/>
                  </a:solidFill>
                  <a:latin charset="0" pitchFamily="34" typeface="Trebuchet MS"/>
                </a:rPr>
                <a:t>Ruggedized Dual Radio</a:t>
              </a:r>
            </a:p>
            <a:p>
              <a:r>
                <a:rPr dirty="0" lang="en-US" sz="1200">
                  <a:solidFill>
                    <a:schemeClr val="tx1"/>
                  </a:solidFill>
                  <a:latin charset="0" pitchFamily="34" typeface="Trebuchet MS"/>
                </a:rPr>
                <a:t>802.11 a/b/g/n</a:t>
              </a:r>
            </a:p>
            <a:p>
              <a:r>
                <a:rPr dirty="0" lang="en-US" sz="1000">
                  <a:solidFill>
                    <a:schemeClr val="tx1"/>
                  </a:solidFill>
                  <a:latin charset="0" pitchFamily="34" typeface="Trebuchet MS"/>
                </a:rPr>
                <a:t>With</a:t>
              </a:r>
              <a:r>
                <a:rPr dirty="0" lang="en-US" sz="800">
                  <a:solidFill>
                    <a:schemeClr val="tx1"/>
                  </a:solidFill>
                  <a:latin charset="0" pitchFamily="34" typeface="Trebuchet MS"/>
                </a:rPr>
                <a:t>  </a:t>
              </a:r>
              <a:r>
                <a:rPr dirty="0" lang="en-US" sz="1000">
                  <a:solidFill>
                    <a:schemeClr val="tx1"/>
                  </a:solidFill>
                  <a:latin charset="0" pitchFamily="34" typeface="Trebuchet MS"/>
                </a:rPr>
                <a:t>Outdoor Antenna</a:t>
              </a:r>
            </a:p>
            <a:p>
              <a:r>
                <a:rPr dirty="0" lang="en-US" sz="1000">
                  <a:solidFill>
                    <a:schemeClr val="tx1"/>
                  </a:solidFill>
                  <a:latin charset="0" pitchFamily="34" typeface="Trebuchet MS"/>
                </a:rPr>
                <a:t>2x3 MIMO</a:t>
              </a:r>
            </a:p>
            <a:p>
              <a:r>
                <a:rPr dirty="0" lang="en-US" sz="1000">
                  <a:solidFill>
                    <a:schemeClr val="tx1"/>
                  </a:solidFill>
                  <a:latin charset="0" pitchFamily="34" typeface="Trebuchet MS"/>
                </a:rPr>
                <a:t>300 Mbps per radio</a:t>
              </a:r>
            </a:p>
            <a:p>
              <a:r>
                <a:rPr dirty="0" lang="en-US" sz="1000">
                  <a:solidFill>
                    <a:schemeClr val="tx1"/>
                  </a:solidFill>
                  <a:latin charset="0" pitchFamily="34" typeface="Trebuchet MS"/>
                </a:rPr>
                <a:t>Dual 2.4/5.0 </a:t>
              </a:r>
              <a:r>
                <a:rPr dirty="0" err="1" lang="en-US" sz="1000">
                  <a:solidFill>
                    <a:schemeClr val="tx1"/>
                  </a:solidFill>
                  <a:latin charset="0" pitchFamily="34" typeface="Trebuchet MS"/>
                </a:rPr>
                <a:t>Ghz</a:t>
              </a:r>
              <a:endParaRPr dirty="0" lang="en-US" sz="1000">
                <a:solidFill>
                  <a:schemeClr val="tx1"/>
                </a:solidFill>
                <a:latin charset="0" pitchFamily="34" typeface="Trebuchet MS"/>
              </a:endParaRPr>
            </a:p>
            <a:p>
              <a:r>
                <a:rPr dirty="0" lang="en-US" sz="1000">
                  <a:solidFill>
                    <a:schemeClr val="tx1"/>
                  </a:solidFill>
                  <a:latin charset="0" pitchFamily="34" typeface="Trebuchet MS"/>
                </a:rPr>
                <a:t>1 x 10/100</a:t>
              </a:r>
            </a:p>
            <a:p>
              <a:r>
                <a:rPr dirty="0" lang="en-US" sz="1000">
                  <a:solidFill>
                    <a:schemeClr val="tx1"/>
                  </a:solidFill>
                  <a:latin charset="0" pitchFamily="34" typeface="Trebuchet MS"/>
                </a:rPr>
                <a:t>-30 to +50 Celsius</a:t>
              </a:r>
            </a:p>
            <a:p>
              <a:r>
                <a:rPr dirty="0" lang="en-US" sz="1000">
                  <a:solidFill>
                    <a:schemeClr val="tx1"/>
                  </a:solidFill>
                  <a:latin charset="0" pitchFamily="34" typeface="Trebuchet MS"/>
                </a:rPr>
                <a:t>IP-67 NEMA Rating</a:t>
              </a:r>
            </a:p>
          </p:txBody>
        </p:sp>
        <p:sp>
          <p:nvSpPr>
            <p:cNvPr id="20" name="Rectangle 19"/>
            <p:cNvSpPr/>
            <p:nvPr/>
          </p:nvSpPr>
          <p:spPr>
            <a:xfrm>
              <a:off x="7010400" y="1755128"/>
              <a:ext cx="1981200" cy="286232"/>
            </a:xfrm>
            <a:prstGeom prst="rect">
              <a:avLst/>
            </a:prstGeom>
            <a:noFill/>
          </p:spPr>
          <p:txBody>
            <a:bodyPr bIns="45720" lIns="91440" rIns="91440" tIns="45720" wrap="square">
              <a:spAutoFit/>
            </a:bodyPr>
            <a:lstStyle/>
            <a:p>
              <a:r>
                <a:rPr b="1" dirty="0" lang="en-US" sz="1400" u="sng">
                  <a:solidFill>
                    <a:schemeClr val="tx1"/>
                  </a:solidFill>
                  <a:latin charset="0" pitchFamily="34" typeface="Trebuchet MS"/>
                </a:rPr>
                <a:t>Release 1.2</a:t>
              </a:r>
            </a:p>
          </p:txBody>
        </p:sp>
      </p:grpSp>
      <p:grpSp>
        <p:nvGrpSpPr>
          <p:cNvPr id="21" name="Group 23"/>
          <p:cNvGrpSpPr/>
          <p:nvPr/>
        </p:nvGrpSpPr>
        <p:grpSpPr>
          <a:xfrm>
            <a:off x="2667000" y="1066800"/>
            <a:ext cx="1981200" cy="2702649"/>
            <a:chOff x="3326673" y="1755128"/>
            <a:chExt cx="1981200" cy="2702649"/>
          </a:xfrm>
        </p:grpSpPr>
        <p:sp>
          <p:nvSpPr>
            <p:cNvPr id="22" name="TextBox 34"/>
            <p:cNvSpPr txBox="1">
              <a:spLocks noChangeArrowheads="1"/>
            </p:cNvSpPr>
            <p:nvPr/>
          </p:nvSpPr>
          <p:spPr bwMode="auto">
            <a:xfrm>
              <a:off x="3439715" y="2952750"/>
              <a:ext cx="1837531" cy="1505027"/>
            </a:xfrm>
            <a:prstGeom prst="rect">
              <a:avLst/>
            </a:prstGeom>
            <a:noFill/>
            <a:ln w="9525">
              <a:noFill/>
              <a:miter lim="800000"/>
              <a:headEnd/>
              <a:tailEnd/>
            </a:ln>
          </p:spPr>
          <p:txBody>
            <a:bodyPr bIns="32004" lIns="64008" rIns="64008" tIns="32004">
              <a:spAutoFit/>
            </a:bodyPr>
            <a:lstStyle/>
            <a:p>
              <a:r>
                <a:rPr b="1" dirty="0" lang="en-US" sz="1200">
                  <a:solidFill>
                    <a:schemeClr val="tx1"/>
                  </a:solidFill>
                  <a:latin charset="0" pitchFamily="34" typeface="Trebuchet MS"/>
                </a:rPr>
                <a:t>8120-E</a:t>
              </a:r>
            </a:p>
            <a:p>
              <a:r>
                <a:rPr dirty="0" lang="en-US" sz="1200">
                  <a:solidFill>
                    <a:schemeClr val="tx1"/>
                  </a:solidFill>
                  <a:latin charset="0" pitchFamily="34" typeface="Trebuchet MS"/>
                </a:rPr>
                <a:t>Dual Radio</a:t>
              </a:r>
            </a:p>
            <a:p>
              <a:r>
                <a:rPr dirty="0" lang="en-US" sz="1200">
                  <a:solidFill>
                    <a:schemeClr val="tx1"/>
                  </a:solidFill>
                  <a:latin charset="0" pitchFamily="34" typeface="Trebuchet MS"/>
                </a:rPr>
                <a:t>802.11 a/b/g/n</a:t>
              </a:r>
            </a:p>
            <a:p>
              <a:endParaRPr dirty="0" lang="en-US" sz="800">
                <a:solidFill>
                  <a:schemeClr val="tx1"/>
                </a:solidFill>
                <a:latin charset="0" pitchFamily="34" typeface="Trebuchet MS"/>
              </a:endParaRPr>
            </a:p>
            <a:p>
              <a:r>
                <a:rPr dirty="0" lang="en-US" sz="1000">
                  <a:solidFill>
                    <a:schemeClr val="tx1"/>
                  </a:solidFill>
                  <a:latin charset="0" pitchFamily="34" typeface="Trebuchet MS"/>
                </a:rPr>
                <a:t>Ext Antenna Required</a:t>
              </a:r>
            </a:p>
            <a:p>
              <a:r>
                <a:rPr dirty="0" lang="en-US" sz="1000">
                  <a:solidFill>
                    <a:schemeClr val="tx1"/>
                  </a:solidFill>
                  <a:latin charset="0" pitchFamily="34" typeface="Trebuchet MS"/>
                </a:rPr>
                <a:t>2x3 MIMO</a:t>
              </a:r>
            </a:p>
            <a:p>
              <a:r>
                <a:rPr dirty="0" lang="en-US" sz="1000">
                  <a:solidFill>
                    <a:schemeClr val="tx1"/>
                  </a:solidFill>
                  <a:latin charset="0" pitchFamily="34" typeface="Trebuchet MS"/>
                </a:rPr>
                <a:t>300 Mbps per radio</a:t>
              </a:r>
            </a:p>
            <a:p>
              <a:r>
                <a:rPr dirty="0" lang="en-US" sz="1000">
                  <a:solidFill>
                    <a:schemeClr val="tx1"/>
                  </a:solidFill>
                  <a:latin charset="0" pitchFamily="34" typeface="Trebuchet MS"/>
                </a:rPr>
                <a:t>Dual 2.4/5.0 </a:t>
              </a:r>
              <a:r>
                <a:rPr dirty="0" err="1" lang="en-US" sz="1000">
                  <a:solidFill>
                    <a:schemeClr val="tx1"/>
                  </a:solidFill>
                  <a:latin charset="0" pitchFamily="34" typeface="Trebuchet MS"/>
                </a:rPr>
                <a:t>Ghz</a:t>
              </a:r>
              <a:endParaRPr dirty="0" lang="en-US" sz="1000">
                <a:solidFill>
                  <a:schemeClr val="tx1"/>
                </a:solidFill>
                <a:latin charset="0" pitchFamily="34" typeface="Trebuchet MS"/>
              </a:endParaRPr>
            </a:p>
            <a:p>
              <a:r>
                <a:rPr dirty="0" lang="en-US" sz="1000">
                  <a:solidFill>
                    <a:schemeClr val="tx1"/>
                  </a:solidFill>
                  <a:latin charset="0" pitchFamily="34" typeface="Trebuchet MS"/>
                </a:rPr>
                <a:t>Plenum Rated</a:t>
              </a:r>
            </a:p>
            <a:p>
              <a:r>
                <a:rPr dirty="0" lang="en-US" sz="1000">
                  <a:solidFill>
                    <a:schemeClr val="tx1"/>
                  </a:solidFill>
                  <a:latin charset="0" pitchFamily="34" typeface="Trebuchet MS"/>
                </a:rPr>
                <a:t>1x 10/100/1000</a:t>
              </a:r>
            </a:p>
          </p:txBody>
        </p:sp>
        <p:pic>
          <p:nvPicPr>
            <p:cNvPr descr="C:\Users\admin\AppData\Local\Temp\wz5112\Avaya WLAN Access Point 8120\WLAN_Access_Point_8120-front\WLAN_Access_Point_8120-front.jpg" id="23" name="Picture 7"/>
            <p:cNvPicPr>
              <a:picLocks noChangeArrowheads="1" noChangeAspect="1"/>
            </p:cNvPicPr>
            <p:nvPr/>
          </p:nvPicPr>
          <p:blipFill>
            <a:blip cstate="print" r:embed="rId2"/>
            <a:srcRect/>
            <a:stretch>
              <a:fillRect/>
            </a:stretch>
          </p:blipFill>
          <p:spPr bwMode="auto">
            <a:xfrm>
              <a:off x="3882034" y="2145268"/>
              <a:ext cx="849313" cy="762000"/>
            </a:xfrm>
            <a:prstGeom prst="rect">
              <a:avLst/>
            </a:prstGeom>
            <a:noFill/>
            <a:ln w="9525">
              <a:noFill/>
              <a:miter lim="800000"/>
              <a:headEnd/>
              <a:tailEnd/>
            </a:ln>
          </p:spPr>
        </p:pic>
        <p:sp>
          <p:nvSpPr>
            <p:cNvPr id="24" name="Rectangle 23"/>
            <p:cNvSpPr/>
            <p:nvPr/>
          </p:nvSpPr>
          <p:spPr>
            <a:xfrm>
              <a:off x="3326673" y="1755128"/>
              <a:ext cx="1981200" cy="286232"/>
            </a:xfrm>
            <a:prstGeom prst="rect">
              <a:avLst/>
            </a:prstGeom>
            <a:noFill/>
          </p:spPr>
          <p:txBody>
            <a:bodyPr bIns="45720" lIns="91440" rIns="91440" tIns="45720" wrap="square">
              <a:spAutoFit/>
            </a:bodyPr>
            <a:lstStyle/>
            <a:p>
              <a:r>
                <a:rPr b="1" dirty="0" lang="en-US" sz="1400" u="sng">
                  <a:solidFill>
                    <a:schemeClr val="tx1"/>
                  </a:solidFill>
                  <a:latin charset="0" pitchFamily="34" typeface="Trebuchet MS"/>
                </a:rPr>
                <a:t>Release 1.1</a:t>
              </a:r>
            </a:p>
          </p:txBody>
        </p:sp>
      </p:grpSp>
      <p:grpSp>
        <p:nvGrpSpPr>
          <p:cNvPr id="29" name="Group 25"/>
          <p:cNvGrpSpPr/>
          <p:nvPr/>
        </p:nvGrpSpPr>
        <p:grpSpPr>
          <a:xfrm>
            <a:off x="3559969" y="3886200"/>
            <a:ext cx="1774031" cy="2496032"/>
            <a:chOff x="1796454" y="4438168"/>
            <a:chExt cx="1774031" cy="2496032"/>
          </a:xfrm>
        </p:grpSpPr>
        <p:sp>
          <p:nvSpPr>
            <p:cNvPr id="30" name="TextBox 33"/>
            <p:cNvSpPr txBox="1">
              <a:spLocks noChangeArrowheads="1"/>
            </p:cNvSpPr>
            <p:nvPr/>
          </p:nvSpPr>
          <p:spPr bwMode="auto">
            <a:xfrm>
              <a:off x="1796454" y="5498422"/>
              <a:ext cx="1774031" cy="1435778"/>
            </a:xfrm>
            <a:prstGeom prst="rect">
              <a:avLst/>
            </a:prstGeom>
            <a:noFill/>
            <a:ln w="9525">
              <a:noFill/>
              <a:miter lim="800000"/>
              <a:headEnd/>
              <a:tailEnd/>
            </a:ln>
          </p:spPr>
          <p:txBody>
            <a:bodyPr bIns="32004" lIns="64008" rIns="64008" tIns="32004">
              <a:spAutoFit/>
            </a:bodyPr>
            <a:lstStyle/>
            <a:p>
              <a:r>
                <a:rPr b="1" dirty="0" lang="en-US" sz="1200">
                  <a:solidFill>
                    <a:schemeClr val="tx1"/>
                  </a:solidFill>
                  <a:latin charset="0" pitchFamily="34" typeface="Trebuchet MS"/>
                </a:rPr>
                <a:t>180</a:t>
              </a:r>
              <a:r>
                <a:rPr b="1" dirty="0" lang="en-US" sz="1200">
                  <a:solidFill>
                    <a:schemeClr val="tx1"/>
                  </a:solidFill>
                  <a:latin charset="0" pitchFamily="34" typeface="Calibri"/>
                  <a:cs charset="0" pitchFamily="34" typeface="Calibri"/>
                </a:rPr>
                <a:t>⁰</a:t>
              </a:r>
              <a:endParaRPr b="1" dirty="0" lang="en-US" sz="1200">
                <a:solidFill>
                  <a:schemeClr val="tx1"/>
                </a:solidFill>
                <a:latin charset="0" pitchFamily="34" typeface="Trebuchet MS"/>
              </a:endParaRPr>
            </a:p>
            <a:p>
              <a:r>
                <a:rPr dirty="0" lang="en-US" sz="1200">
                  <a:solidFill>
                    <a:schemeClr val="tx1"/>
                  </a:solidFill>
                  <a:latin charset="0" pitchFamily="34" typeface="Trebuchet MS"/>
                </a:rPr>
                <a:t>Indoor/Outdoor</a:t>
              </a:r>
            </a:p>
            <a:p>
              <a:endParaRPr dirty="0" lang="en-US" sz="1200">
                <a:solidFill>
                  <a:schemeClr val="tx1"/>
                </a:solidFill>
                <a:latin charset="0" pitchFamily="34" typeface="Trebuchet MS"/>
              </a:endParaRPr>
            </a:p>
            <a:p>
              <a:r>
                <a:rPr dirty="0" lang="en-US" sz="900">
                  <a:solidFill>
                    <a:schemeClr val="tx1"/>
                  </a:solidFill>
                  <a:latin charset="0" pitchFamily="34" typeface="Trebuchet MS"/>
                </a:rPr>
                <a:t>802.11n optimized</a:t>
              </a:r>
            </a:p>
            <a:p>
              <a:r>
                <a:rPr dirty="0" lang="en-US" sz="900">
                  <a:solidFill>
                    <a:schemeClr val="tx1"/>
                  </a:solidFill>
                  <a:latin charset="0" pitchFamily="34" typeface="Trebuchet MS"/>
                </a:rPr>
                <a:t>Reverse SMA Connector</a:t>
              </a:r>
            </a:p>
            <a:p>
              <a:r>
                <a:rPr dirty="0" lang="en-US" sz="900">
                  <a:solidFill>
                    <a:schemeClr val="tx1"/>
                  </a:solidFill>
                  <a:latin charset="0" pitchFamily="34" typeface="Trebuchet MS"/>
                </a:rPr>
                <a:t>IP-67 NEMA Rating</a:t>
              </a:r>
            </a:p>
            <a:p>
              <a:r>
                <a:rPr dirty="0" lang="en-US" sz="900">
                  <a:solidFill>
                    <a:schemeClr val="tx1"/>
                  </a:solidFill>
                  <a:latin charset="0" pitchFamily="34" typeface="Trebuchet MS"/>
                </a:rPr>
                <a:t>Dual-band MIMO</a:t>
              </a:r>
            </a:p>
            <a:p>
              <a:r>
                <a:rPr dirty="0" lang="en-US" sz="900">
                  <a:solidFill>
                    <a:schemeClr val="tx1"/>
                  </a:solidFill>
                  <a:latin charset="0" pitchFamily="34" typeface="Trebuchet MS"/>
                </a:rPr>
                <a:t>6 Elements</a:t>
              </a:r>
            </a:p>
            <a:p>
              <a:r>
                <a:rPr dirty="0" lang="en-US" sz="900">
                  <a:solidFill>
                    <a:schemeClr val="tx1"/>
                  </a:solidFill>
                  <a:latin charset="0" pitchFamily="34" typeface="Trebuchet MS"/>
                </a:rPr>
                <a:t>3’ Cable</a:t>
              </a:r>
            </a:p>
            <a:p>
              <a:endParaRPr dirty="0" lang="en-US" sz="900">
                <a:solidFill>
                  <a:schemeClr val="tx1"/>
                </a:solidFill>
                <a:latin charset="0" pitchFamily="34" typeface="Trebuchet MS"/>
              </a:endParaRPr>
            </a:p>
          </p:txBody>
        </p:sp>
        <p:pic>
          <p:nvPicPr>
            <p:cNvPr id="31" name="Picture 4"/>
            <p:cNvPicPr>
              <a:picLocks noChangeArrowheads="1" noChangeAspect="1"/>
            </p:cNvPicPr>
            <p:nvPr/>
          </p:nvPicPr>
          <p:blipFill>
            <a:blip cstate="print" r:embed="rId5">
              <a:clrChange>
                <a:clrFrom>
                  <a:srgbClr val="000000"/>
                </a:clrFrom>
                <a:clrTo>
                  <a:srgbClr val="000000">
                    <a:alpha val="0"/>
                  </a:srgbClr>
                </a:clrTo>
              </a:clrChange>
            </a:blip>
            <a:srcRect/>
            <a:stretch>
              <a:fillRect/>
            </a:stretch>
          </p:blipFill>
          <p:spPr bwMode="auto">
            <a:xfrm>
              <a:off x="2415976" y="4783666"/>
              <a:ext cx="481211" cy="633678"/>
            </a:xfrm>
            <a:prstGeom prst="rect">
              <a:avLst/>
            </a:prstGeom>
            <a:noFill/>
            <a:ln w="9525">
              <a:noFill/>
              <a:miter lim="800000"/>
              <a:headEnd/>
              <a:tailEnd/>
            </a:ln>
          </p:spPr>
        </p:pic>
        <p:sp>
          <p:nvSpPr>
            <p:cNvPr id="32" name="Rectangle 31"/>
            <p:cNvSpPr/>
            <p:nvPr/>
          </p:nvSpPr>
          <p:spPr>
            <a:xfrm>
              <a:off x="2020456" y="4438168"/>
              <a:ext cx="1295400" cy="286232"/>
            </a:xfrm>
            <a:prstGeom prst="rect">
              <a:avLst/>
            </a:prstGeom>
            <a:noFill/>
          </p:spPr>
          <p:txBody>
            <a:bodyPr bIns="45720" lIns="91440" rIns="91440" tIns="45720" wrap="square">
              <a:spAutoFit/>
            </a:bodyPr>
            <a:lstStyle/>
            <a:p>
              <a:r>
                <a:rPr b="1" dirty="0" lang="en-US" sz="1400" u="sng">
                  <a:solidFill>
                    <a:schemeClr val="tx1"/>
                  </a:solidFill>
                  <a:latin charset="0" pitchFamily="34" typeface="Trebuchet MS"/>
                </a:rPr>
                <a:t>Release 1.1</a:t>
              </a:r>
            </a:p>
          </p:txBody>
        </p:sp>
      </p:grpSp>
      <p:grpSp>
        <p:nvGrpSpPr>
          <p:cNvPr id="33" name="Group 41"/>
          <p:cNvGrpSpPr/>
          <p:nvPr/>
        </p:nvGrpSpPr>
        <p:grpSpPr>
          <a:xfrm>
            <a:off x="2035969" y="3886200"/>
            <a:ext cx="1774031" cy="2496032"/>
            <a:chOff x="1796454" y="4438168"/>
            <a:chExt cx="1774031" cy="2496032"/>
          </a:xfrm>
        </p:grpSpPr>
        <p:sp>
          <p:nvSpPr>
            <p:cNvPr id="34" name="TextBox 33"/>
            <p:cNvSpPr txBox="1">
              <a:spLocks noChangeArrowheads="1"/>
            </p:cNvSpPr>
            <p:nvPr/>
          </p:nvSpPr>
          <p:spPr bwMode="auto">
            <a:xfrm>
              <a:off x="1796454" y="5498422"/>
              <a:ext cx="1774031" cy="1435778"/>
            </a:xfrm>
            <a:prstGeom prst="rect">
              <a:avLst/>
            </a:prstGeom>
            <a:noFill/>
            <a:ln w="9525">
              <a:noFill/>
              <a:miter lim="800000"/>
              <a:headEnd/>
              <a:tailEnd/>
            </a:ln>
          </p:spPr>
          <p:txBody>
            <a:bodyPr bIns="32004" lIns="64008" rIns="64008" tIns="32004">
              <a:spAutoFit/>
            </a:bodyPr>
            <a:lstStyle/>
            <a:p>
              <a:r>
                <a:rPr b="1" dirty="0" lang="en-US" sz="1200">
                  <a:solidFill>
                    <a:schemeClr val="tx1"/>
                  </a:solidFill>
                  <a:latin charset="0" pitchFamily="34" typeface="Trebuchet MS"/>
                </a:rPr>
                <a:t>70</a:t>
              </a:r>
              <a:r>
                <a:rPr b="1" dirty="0" lang="en-US" sz="1200">
                  <a:solidFill>
                    <a:schemeClr val="tx1"/>
                  </a:solidFill>
                  <a:latin charset="0" pitchFamily="34" typeface="Calibri"/>
                  <a:cs charset="0" pitchFamily="34" typeface="Calibri"/>
                </a:rPr>
                <a:t>⁰</a:t>
              </a:r>
              <a:endParaRPr b="1" dirty="0" lang="en-US" sz="1200">
                <a:solidFill>
                  <a:schemeClr val="tx1"/>
                </a:solidFill>
                <a:latin charset="0" pitchFamily="34" typeface="Trebuchet MS"/>
              </a:endParaRPr>
            </a:p>
            <a:p>
              <a:r>
                <a:rPr dirty="0" lang="en-US" sz="1200">
                  <a:solidFill>
                    <a:schemeClr val="tx1"/>
                  </a:solidFill>
                  <a:latin charset="0" pitchFamily="34" typeface="Trebuchet MS"/>
                </a:rPr>
                <a:t>Indoor/Outdoor</a:t>
              </a:r>
            </a:p>
            <a:p>
              <a:endParaRPr dirty="0" lang="en-US" sz="1200">
                <a:solidFill>
                  <a:schemeClr val="tx1"/>
                </a:solidFill>
                <a:latin charset="0" pitchFamily="34" typeface="Trebuchet MS"/>
              </a:endParaRPr>
            </a:p>
            <a:p>
              <a:r>
                <a:rPr dirty="0" lang="en-US" sz="900">
                  <a:solidFill>
                    <a:schemeClr val="tx1"/>
                  </a:solidFill>
                  <a:latin charset="0" pitchFamily="34" typeface="Trebuchet MS"/>
                </a:rPr>
                <a:t>802.11n optimized</a:t>
              </a:r>
            </a:p>
            <a:p>
              <a:r>
                <a:rPr dirty="0" lang="en-US" sz="900">
                  <a:solidFill>
                    <a:schemeClr val="tx1"/>
                  </a:solidFill>
                  <a:latin charset="0" pitchFamily="34" typeface="Trebuchet MS"/>
                </a:rPr>
                <a:t>Reverse SMA Connector</a:t>
              </a:r>
            </a:p>
            <a:p>
              <a:r>
                <a:rPr dirty="0" lang="en-US" sz="900">
                  <a:solidFill>
                    <a:schemeClr val="tx1"/>
                  </a:solidFill>
                  <a:latin charset="0" pitchFamily="34" typeface="Trebuchet MS"/>
                </a:rPr>
                <a:t>IP-67 NEMA Rating</a:t>
              </a:r>
            </a:p>
            <a:p>
              <a:r>
                <a:rPr dirty="0" lang="en-US" sz="900">
                  <a:solidFill>
                    <a:schemeClr val="tx1"/>
                  </a:solidFill>
                  <a:latin charset="0" pitchFamily="34" typeface="Trebuchet MS"/>
                </a:rPr>
                <a:t>Dual-band MIMO</a:t>
              </a:r>
            </a:p>
            <a:p>
              <a:r>
                <a:rPr dirty="0" lang="en-US" sz="900">
                  <a:solidFill>
                    <a:schemeClr val="tx1"/>
                  </a:solidFill>
                  <a:latin charset="0" pitchFamily="34" typeface="Trebuchet MS"/>
                </a:rPr>
                <a:t>3 Elements</a:t>
              </a:r>
            </a:p>
            <a:p>
              <a:r>
                <a:rPr dirty="0" lang="en-US" sz="900">
                  <a:solidFill>
                    <a:schemeClr val="tx1"/>
                  </a:solidFill>
                  <a:latin charset="0" pitchFamily="34" typeface="Trebuchet MS"/>
                </a:rPr>
                <a:t>3’ Cable</a:t>
              </a:r>
            </a:p>
            <a:p>
              <a:endParaRPr dirty="0" lang="en-US" sz="900">
                <a:solidFill>
                  <a:schemeClr val="tx1"/>
                </a:solidFill>
                <a:latin charset="0" pitchFamily="34" typeface="Trebuchet MS"/>
              </a:endParaRPr>
            </a:p>
          </p:txBody>
        </p:sp>
        <p:pic>
          <p:nvPicPr>
            <p:cNvPr id="35" name="Picture 4"/>
            <p:cNvPicPr>
              <a:picLocks noChangeArrowheads="1" noChangeAspect="1"/>
            </p:cNvPicPr>
            <p:nvPr/>
          </p:nvPicPr>
          <p:blipFill>
            <a:blip cstate="print" r:embed="rId5">
              <a:clrChange>
                <a:clrFrom>
                  <a:srgbClr val="000000"/>
                </a:clrFrom>
                <a:clrTo>
                  <a:srgbClr val="000000">
                    <a:alpha val="0"/>
                  </a:srgbClr>
                </a:clrTo>
              </a:clrChange>
            </a:blip>
            <a:srcRect/>
            <a:stretch>
              <a:fillRect/>
            </a:stretch>
          </p:blipFill>
          <p:spPr bwMode="auto">
            <a:xfrm>
              <a:off x="2415976" y="4783666"/>
              <a:ext cx="481211" cy="633678"/>
            </a:xfrm>
            <a:prstGeom prst="rect">
              <a:avLst/>
            </a:prstGeom>
            <a:noFill/>
            <a:ln w="9525">
              <a:noFill/>
              <a:miter lim="800000"/>
              <a:headEnd/>
              <a:tailEnd/>
            </a:ln>
          </p:spPr>
        </p:pic>
        <p:sp>
          <p:nvSpPr>
            <p:cNvPr id="36" name="Rectangle 35"/>
            <p:cNvSpPr/>
            <p:nvPr/>
          </p:nvSpPr>
          <p:spPr>
            <a:xfrm>
              <a:off x="2020456" y="4438168"/>
              <a:ext cx="1295400" cy="286232"/>
            </a:xfrm>
            <a:prstGeom prst="rect">
              <a:avLst/>
            </a:prstGeom>
            <a:noFill/>
          </p:spPr>
          <p:txBody>
            <a:bodyPr bIns="45720" lIns="91440" rIns="91440" tIns="45720" wrap="square">
              <a:spAutoFit/>
            </a:bodyPr>
            <a:lstStyle/>
            <a:p>
              <a:r>
                <a:rPr b="1" dirty="0" lang="en-US" sz="1400" u="sng">
                  <a:solidFill>
                    <a:schemeClr val="tx1"/>
                  </a:solidFill>
                  <a:latin charset="0" pitchFamily="34" typeface="Trebuchet MS"/>
                </a:rPr>
                <a:t>Release 1.1</a:t>
              </a:r>
            </a:p>
          </p:txBody>
        </p:sp>
      </p:grpSp>
      <p:sp>
        <p:nvSpPr>
          <p:cNvPr id="37" name="Title 1"/>
          <p:cNvSpPr txBox="1">
            <a:spLocks/>
          </p:cNvSpPr>
          <p:nvPr/>
        </p:nvSpPr>
        <p:spPr bwMode="auto">
          <a:xfrm>
            <a:off x="228600" y="4189412"/>
            <a:ext cx="1905000" cy="534988"/>
          </a:xfrm>
          <a:prstGeom prst="rect">
            <a:avLst/>
          </a:prstGeom>
          <a:noFill/>
          <a:ln w="9525">
            <a:noFill/>
            <a:miter lim="800000"/>
            <a:headEnd/>
            <a:tailEnd/>
          </a:ln>
        </p:spPr>
        <p:txBody>
          <a:bodyPr anchor="b"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95000"/>
              </a:lnSpc>
              <a:spcBef>
                <a:spcPct val="0"/>
              </a:spcBef>
              <a:spcAft>
                <a:spcPct val="0"/>
              </a:spcAft>
              <a:buClrTx/>
              <a:buSzTx/>
              <a:buFontTx/>
              <a:buNone/>
              <a:tabLst/>
              <a:defRPr/>
            </a:pPr>
            <a:r>
              <a:rPr b="1" baseline="0" cap="none" dirty="0" i="0" kern="0" kumimoji="0" lang="en-US" noProof="0" normalizeH="0" spc="0" strike="noStrike" sz="1400" u="none">
                <a:ln>
                  <a:noFill/>
                </a:ln>
                <a:solidFill>
                  <a:schemeClr val="tx1"/>
                </a:solidFill>
                <a:effectLst/>
                <a:uLnTx/>
                <a:uFillTx/>
                <a:latin typeface="+mj-lt"/>
                <a:ea typeface="+mj-ea"/>
                <a:cs typeface="+mj-cs"/>
              </a:rPr>
              <a:t>Avaya WLAN 8100 External Antennas</a:t>
            </a:r>
          </a:p>
        </p:txBody>
      </p:sp>
      <p:sp>
        <p:nvSpPr>
          <p:cNvPr id="38" name="Slide Number Placeholder 4"/>
          <p:cNvSpPr>
            <a:spLocks noGrp="1"/>
          </p:cNvSpPr>
          <p:nvPr>
            <p:ph idx="4" sz="quarter" type="sldNum"/>
          </p:nvPr>
        </p:nvSpPr>
        <p:spPr>
          <a:xfrm>
            <a:off x="3505200" y="6416675"/>
            <a:ext cx="2133600" cy="365125"/>
          </a:xfrm>
        </p:spPr>
        <p:txBody>
          <a:bodyPr/>
          <a:lstStyle/>
          <a:p>
            <a:fld id="{C0097DC6-52A4-2345-88DE-585089D5FC74}" type="slidenum">
              <a:rPr lang="en-US" sz="1400"/>
              <a:pPr/>
              <a:t>22</a:t>
            </a:fld>
            <a:endParaRPr dirty="0" lang="en-US" sz="1400"/>
          </a:p>
        </p:txBody>
      </p:sp>
    </p:spTree>
  </p:cSld>
  <p:clrMapOvr>
    <a:masterClrMapping/>
  </p:clrMapOvr>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WLAN Access Point 8120E</a:t>
            </a:r>
            <a:endParaRPr lang="en-US" dirty="0"/>
          </a:p>
        </p:txBody>
      </p:sp>
      <p:sp>
        <p:nvSpPr>
          <p:cNvPr id="6" name="Content Placeholder 2"/>
          <p:cNvSpPr>
            <a:spLocks noGrp="1"/>
          </p:cNvSpPr>
          <p:nvPr>
            <p:ph sz="half" idx="1"/>
          </p:nvPr>
        </p:nvSpPr>
        <p:spPr>
          <a:xfrm>
            <a:off x="536030" y="1161288"/>
            <a:ext cx="5102770" cy="4553712"/>
          </a:xfrm>
        </p:spPr>
        <p:txBody>
          <a:bodyPr/>
          <a:lstStyle/>
          <a:p>
            <a:pPr lvl="0"/>
            <a:r>
              <a:rPr lang="en-US" dirty="0"/>
              <a:t>Plenum rated</a:t>
            </a:r>
          </a:p>
          <a:p>
            <a:pPr lvl="1"/>
            <a:r>
              <a:rPr lang="en-US" dirty="0"/>
              <a:t>Can be installed above ceiling</a:t>
            </a:r>
          </a:p>
          <a:p>
            <a:pPr lvl="1"/>
            <a:r>
              <a:rPr lang="en-US" dirty="0"/>
              <a:t>External antenna support</a:t>
            </a:r>
          </a:p>
          <a:p>
            <a:pPr lvl="0"/>
            <a:r>
              <a:rPr lang="en-US" dirty="0"/>
              <a:t>UL2043 compliant</a:t>
            </a:r>
          </a:p>
          <a:p>
            <a:pPr lvl="1"/>
            <a:r>
              <a:rPr lang="en-US" dirty="0"/>
              <a:t>AP has metal housing</a:t>
            </a:r>
          </a:p>
          <a:p>
            <a:pPr lvl="1"/>
            <a:r>
              <a:rPr lang="en-US" dirty="0"/>
              <a:t>AP has no integrated antenna</a:t>
            </a:r>
          </a:p>
          <a:p>
            <a:pPr lvl="0"/>
            <a:r>
              <a:rPr lang="en-US" dirty="0"/>
              <a:t>Same specifications as AP 8120</a:t>
            </a:r>
          </a:p>
          <a:p>
            <a:pPr lvl="1"/>
            <a:r>
              <a:rPr lang="en-US" dirty="0"/>
              <a:t>Except DFS channels disabled in 1.1</a:t>
            </a: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bwMode="auto">
          <a:xfrm>
            <a:off x="5410200" y="3962400"/>
            <a:ext cx="3440998" cy="1830786"/>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1371600"/>
            <a:ext cx="3124200" cy="200282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WLAN 8100 Product Offering R1.2</a:t>
            </a:r>
            <a:br>
              <a:rPr lang="en-US"/>
            </a:br>
            <a:r>
              <a:rPr lang="en-US"/>
              <a:t>Outdoor AP Features</a:t>
            </a:r>
            <a:endParaRPr lang="en-US" dirty="0"/>
          </a:p>
        </p:txBody>
      </p:sp>
      <p:pic>
        <p:nvPicPr>
          <p:cNvPr id="6" name="Picture 2"/>
          <p:cNvPicPr>
            <a:picLocks noGrp="1" noChangeAspect="1" noChangeArrowheads="1"/>
          </p:cNvPicPr>
          <p:nvPr>
            <p:ph sz="half" idx="1"/>
          </p:nvPr>
        </p:nvPicPr>
        <p:blipFill>
          <a:blip r:embed="rId3" cstate="print"/>
          <a:stretch>
            <a:fillRect/>
          </a:stretch>
        </p:blipFill>
        <p:spPr>
          <a:xfrm rot="16200000">
            <a:off x="-405764" y="1219200"/>
            <a:ext cx="3021330" cy="4495800"/>
          </a:xfrm>
        </p:spPr>
      </p:pic>
      <p:sp>
        <p:nvSpPr>
          <p:cNvPr id="13" name="Content Placeholder 12"/>
          <p:cNvSpPr>
            <a:spLocks noGrp="1"/>
          </p:cNvSpPr>
          <p:nvPr>
            <p:ph sz="half" idx="10"/>
          </p:nvPr>
        </p:nvSpPr>
        <p:spPr>
          <a:xfrm>
            <a:off x="3429000" y="1203960"/>
            <a:ext cx="5257800" cy="4739640"/>
          </a:xfrm>
        </p:spPr>
        <p:txBody>
          <a:bodyPr/>
          <a:lstStyle/>
          <a:p>
            <a:r>
              <a:rPr lang="en-US" sz="1600" dirty="0"/>
              <a:t>High performance, Outdoor 2 radio 802.11abg/n AP</a:t>
            </a:r>
          </a:p>
          <a:p>
            <a:r>
              <a:rPr lang="en-US" sz="1600" dirty="0"/>
              <a:t>Delivers aggregate data rates up to 600 Mbps.10/100/1000 Gigabit Ethernet connectivity</a:t>
            </a:r>
            <a:endParaRPr lang="en-US" sz="1400" dirty="0"/>
          </a:p>
          <a:p>
            <a:r>
              <a:rPr lang="en-US" sz="1600" dirty="0"/>
              <a:t> Designed for harsh environments ; certified  IP-67 protection; AP 8120-O uses a sealed  water-proof and dust-proof enclosure </a:t>
            </a:r>
          </a:p>
          <a:p>
            <a:r>
              <a:rPr lang="en-US" sz="1600" dirty="0"/>
              <a:t>Ships with 180 DEG Ext antennas and mounting kit as well as PoE injector, surge protector &amp; lightning arrestor.</a:t>
            </a:r>
          </a:p>
          <a:p>
            <a:r>
              <a:rPr lang="en-US" sz="1600" dirty="0"/>
              <a:t>Co-exists and works as part of the WLAN8100 system (WC8180, AP8120, AP8120-E)</a:t>
            </a:r>
          </a:p>
          <a:p>
            <a:r>
              <a:rPr lang="en-US" sz="1600" dirty="0"/>
              <a:t> Independent profiles for outdoor AP (since not all parameters are common between AP8120(E) and AP8120-O</a:t>
            </a:r>
          </a:p>
          <a:p>
            <a:r>
              <a:rPr lang="en-US" sz="1600" dirty="0"/>
              <a:t>Operation Temperature- -40 to 60℃</a:t>
            </a:r>
          </a:p>
          <a:p>
            <a:r>
              <a:rPr lang="en-US" sz="1600" dirty="0"/>
              <a:t>Humidity 90% or less; Waterproof IP67 – fully hardened</a:t>
            </a:r>
          </a:p>
        </p:txBody>
      </p:sp>
      <p:sp>
        <p:nvSpPr>
          <p:cNvPr id="5" name="Slide Number Placeholder 4"/>
          <p:cNvSpPr>
            <a:spLocks noGrp="1"/>
          </p:cNvSpPr>
          <p:nvPr>
            <p:ph type="sldNum" sz="quarter" idx="4"/>
          </p:nvPr>
        </p:nvSpPr>
        <p:spPr/>
        <p:txBody>
          <a:bodyPr/>
          <a:lstStyle/>
          <a:p>
            <a:fld id="{C0097DC6-52A4-2345-88DE-585089D5FC74}" type="slidenum">
              <a:rPr lang="en-US"/>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8120E External Antennas</a:t>
            </a:r>
            <a:endParaRPr lang="en-US" dirty="0"/>
          </a:p>
        </p:txBody>
      </p:sp>
      <p:sp>
        <p:nvSpPr>
          <p:cNvPr id="6" name="Content Placeholder 2"/>
          <p:cNvSpPr>
            <a:spLocks noGrp="1"/>
          </p:cNvSpPr>
          <p:nvPr>
            <p:ph sz="half" idx="1"/>
          </p:nvPr>
        </p:nvSpPr>
        <p:spPr>
          <a:xfrm>
            <a:off x="536030" y="1161288"/>
            <a:ext cx="5712370" cy="4553712"/>
          </a:xfrm>
        </p:spPr>
        <p:txBody>
          <a:bodyPr/>
          <a:lstStyle/>
          <a:p>
            <a:pPr lvl="0"/>
            <a:r>
              <a:rPr lang="en-US" sz="2400" dirty="0"/>
              <a:t>Two external antenna options</a:t>
            </a:r>
          </a:p>
          <a:p>
            <a:pPr lvl="1"/>
            <a:r>
              <a:rPr lang="en-US" sz="2000" dirty="0"/>
              <a:t>70° Dual mode, directional 3 elements</a:t>
            </a:r>
          </a:p>
          <a:p>
            <a:pPr lvl="1"/>
            <a:r>
              <a:rPr lang="en-US" sz="2000" dirty="0"/>
              <a:t>180° Dual mode </a:t>
            </a:r>
            <a:r>
              <a:rPr lang="en-US" sz="2000" dirty="0" err="1"/>
              <a:t>omni</a:t>
            </a:r>
            <a:r>
              <a:rPr lang="en-US" sz="2000" dirty="0"/>
              <a:t>-directional 6 elements</a:t>
            </a:r>
          </a:p>
          <a:p>
            <a:pPr lvl="1"/>
            <a:r>
              <a:rPr lang="en-US" sz="2000" dirty="0"/>
              <a:t>Additional antennas planned</a:t>
            </a:r>
          </a:p>
          <a:p>
            <a:pPr lvl="0"/>
            <a:r>
              <a:rPr lang="en-US" sz="2400" dirty="0"/>
              <a:t>Indoor/outdoor deployment of 8120</a:t>
            </a:r>
          </a:p>
          <a:p>
            <a:pPr lvl="1"/>
            <a:r>
              <a:rPr lang="en-US" sz="2000" dirty="0"/>
              <a:t>Outdoor includes 3ft pigtail cable</a:t>
            </a:r>
          </a:p>
          <a:p>
            <a:pPr lvl="1"/>
            <a:r>
              <a:rPr lang="en-US" sz="2000" dirty="0"/>
              <a:t>Extender kit offers 10ft cable</a:t>
            </a:r>
          </a:p>
          <a:p>
            <a:pPr lvl="0"/>
            <a:r>
              <a:rPr lang="en-US" sz="2400" dirty="0"/>
              <a:t>Various mounting options</a:t>
            </a:r>
          </a:p>
          <a:p>
            <a:pPr lvl="1"/>
            <a:r>
              <a:rPr lang="en-US" sz="2000" dirty="0"/>
              <a:t>Indoor:  Ceiling and pole mount</a:t>
            </a:r>
          </a:p>
          <a:p>
            <a:pPr lvl="1"/>
            <a:r>
              <a:rPr lang="en-US" sz="2000" dirty="0"/>
              <a:t>Outdoor options:  Pole and wall mount</a:t>
            </a:r>
          </a:p>
          <a:p>
            <a:pPr lvl="0"/>
            <a:r>
              <a:rPr lang="en-US" sz="2400" dirty="0"/>
              <a:t>Full band coverage for 802.11 b/a/g/n</a:t>
            </a:r>
          </a:p>
        </p:txBody>
      </p:sp>
      <p:sp>
        <p:nvSpPr>
          <p:cNvPr id="5" name="Slide Number Placeholder 4"/>
          <p:cNvSpPr>
            <a:spLocks noGrp="1"/>
          </p:cNvSpPr>
          <p:nvPr>
            <p:ph type="sldNum" sz="quarter" idx="4"/>
          </p:nvPr>
        </p:nvSpPr>
        <p:spPr/>
        <p:txBody>
          <a:bodyPr/>
          <a:lstStyle/>
          <a:p>
            <a:fld id="{C0097DC6-52A4-2345-88DE-585089D5FC74}" type="slidenum">
              <a:rPr lang="en-US"/>
              <a:pPr/>
              <a:t>25</a:t>
            </a:fld>
            <a:endParaRPr lang="en-US" dirty="0"/>
          </a:p>
        </p:txBody>
      </p:sp>
      <p:pic>
        <p:nvPicPr>
          <p:cNvPr id="7"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6317270" y="4322245"/>
            <a:ext cx="1871663" cy="1403347"/>
          </a:xfrm>
          <a:prstGeom prst="round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8"/>
          <p:cNvSpPr txBox="1">
            <a:spLocks noChangeArrowheads="1"/>
          </p:cNvSpPr>
          <p:nvPr>
            <p:custDataLst>
              <p:tags r:id="rId2"/>
            </p:custDataLst>
          </p:nvPr>
        </p:nvSpPr>
        <p:spPr bwMode="auto">
          <a:xfrm>
            <a:off x="5527241" y="5889607"/>
            <a:ext cx="3501151"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r>
              <a:rPr lang="en-US" sz="1600" dirty="0">
                <a:solidFill>
                  <a:srgbClr val="757575"/>
                </a:solidFill>
              </a:rPr>
              <a:t>6 Element Omni-Directional Antenna</a:t>
            </a:r>
          </a:p>
        </p:txBody>
      </p:sp>
      <p:pic>
        <p:nvPicPr>
          <p:cNvPr id="9" name="PPTShape_0"/>
          <p:cNvPicPr>
            <a:picLocks noChangeAspect="1" noChangeArrowheads="1"/>
          </p:cNvPicPr>
          <p:nvPr>
            <p:custDataLst>
              <p:tags r:id="rId3"/>
            </p:custDataLst>
          </p:nvPr>
        </p:nvPicPr>
        <p:blipFill>
          <a:blip r:embed="rId10">
            <a:extLst>
              <a:ext uri="{28A0092B-C50C-407E-A947-70E740481C1C}">
                <a14:useLocalDpi xmlns:a14="http://schemas.microsoft.com/office/drawing/2010/main" xmlns="" val="0"/>
              </a:ext>
            </a:extLst>
          </a:blip>
          <a:srcRect/>
          <a:stretch>
            <a:fillRect/>
          </a:stretch>
        </p:blipFill>
        <p:spPr bwMode="auto">
          <a:xfrm>
            <a:off x="4719639" y="3279256"/>
            <a:ext cx="9525" cy="9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custDataLst>
              <p:tags r:id="rId4"/>
            </p:custDataLst>
          </p:nvPr>
        </p:nvPicPr>
        <p:blipFill>
          <a:blip r:embed="rId10">
            <a:extLst>
              <a:ext uri="{28A0092B-C50C-407E-A947-70E740481C1C}">
                <a14:useLocalDpi xmlns:a14="http://schemas.microsoft.com/office/drawing/2010/main" xmlns="" val="0"/>
              </a:ext>
            </a:extLst>
          </a:blip>
          <a:srcRect/>
          <a:stretch>
            <a:fillRect/>
          </a:stretch>
        </p:blipFill>
        <p:spPr bwMode="auto">
          <a:xfrm>
            <a:off x="4872039" y="3430774"/>
            <a:ext cx="9525" cy="10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385533" y="1143000"/>
            <a:ext cx="2066925" cy="2380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9"/>
          <p:cNvSpPr txBox="1">
            <a:spLocks noChangeArrowheads="1"/>
          </p:cNvSpPr>
          <p:nvPr>
            <p:custDataLst>
              <p:tags r:id="rId6"/>
            </p:custDataLst>
          </p:nvPr>
        </p:nvSpPr>
        <p:spPr bwMode="auto">
          <a:xfrm>
            <a:off x="5896737" y="3430203"/>
            <a:ext cx="2941703"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r>
              <a:rPr lang="en-US" sz="1600" dirty="0">
                <a:solidFill>
                  <a:srgbClr val="757575"/>
                </a:solidFill>
              </a:rPr>
              <a:t>3 Element Directional Antenna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500"/>
                                        <p:tgtEl>
                                          <p:spTgt spid="6">
                                            <p:txEl>
                                              <p:pRg st="8" end="8"/>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New WLAN 8100 R2.0</a:t>
            </a:r>
          </a:p>
        </p:txBody>
      </p:sp>
      <p:sp>
        <p:nvSpPr>
          <p:cNvPr id="5" name="Slide Number Placeholder 4"/>
          <p:cNvSpPr>
            <a:spLocks noGrp="1"/>
          </p:cNvSpPr>
          <p:nvPr>
            <p:ph type="sldNum" sz="quarter" idx="4"/>
          </p:nvPr>
        </p:nvSpPr>
        <p:spPr/>
        <p:txBody>
          <a:bodyPr/>
          <a:lstStyle/>
          <a:p>
            <a:fld id="{C0097DC6-52A4-2345-88DE-585089D5FC74}" type="slidenum">
              <a:rPr lang="en-US"/>
              <a:pPr/>
              <a:t>26</a:t>
            </a:fld>
            <a:endParaRPr lang="en-US" dirty="0"/>
          </a:p>
        </p:txBody>
      </p:sp>
      <p:sp>
        <p:nvSpPr>
          <p:cNvPr id="6" name="Content Placeholder 2"/>
          <p:cNvSpPr>
            <a:spLocks noGrp="1"/>
          </p:cNvSpPr>
          <p:nvPr>
            <p:ph idx="1"/>
          </p:nvPr>
        </p:nvSpPr>
        <p:spPr>
          <a:xfrm>
            <a:off x="482435" y="1644876"/>
            <a:ext cx="4751718" cy="4374924"/>
          </a:xfrm>
        </p:spPr>
        <p:txBody>
          <a:bodyPr/>
          <a:lstStyle/>
          <a:p>
            <a:pPr lvl="0">
              <a:buClr>
                <a:srgbClr val="CC0000"/>
              </a:buClr>
            </a:pPr>
            <a:r>
              <a:rPr lang="en-US" sz="1800" dirty="0">
                <a:solidFill>
                  <a:srgbClr val="000000"/>
                </a:solidFill>
                <a:latin typeface="+mn-lt"/>
              </a:rPr>
              <a:t>Unified Access r1.0 delivers first unified wired/wireless solution</a:t>
            </a:r>
          </a:p>
          <a:p>
            <a:pPr lvl="1">
              <a:buClr>
                <a:srgbClr val="CC0000"/>
              </a:buClr>
            </a:pPr>
            <a:r>
              <a:rPr lang="en-US" sz="1800" dirty="0">
                <a:solidFill>
                  <a:srgbClr val="000000"/>
                </a:solidFill>
                <a:latin typeface="+mn-lt"/>
              </a:rPr>
              <a:t>Integrates WLAN 8100 r2.0 and</a:t>
            </a:r>
            <a:br>
              <a:rPr lang="en-US" sz="1800" dirty="0">
                <a:solidFill>
                  <a:srgbClr val="000000"/>
                </a:solidFill>
                <a:latin typeface="+mn-lt"/>
              </a:rPr>
            </a:br>
            <a:r>
              <a:rPr lang="en-US" sz="1800" dirty="0">
                <a:solidFill>
                  <a:srgbClr val="000000"/>
                </a:solidFill>
                <a:latin typeface="+mn-lt"/>
              </a:rPr>
              <a:t>ERS 8800 r7.2 </a:t>
            </a:r>
          </a:p>
          <a:p>
            <a:pPr lvl="1">
              <a:buClr>
                <a:srgbClr val="CC0000"/>
              </a:buClr>
            </a:pPr>
            <a:r>
              <a:rPr lang="en-US" sz="1800" dirty="0">
                <a:solidFill>
                  <a:srgbClr val="000000"/>
                </a:solidFill>
                <a:latin typeface="+mn-lt"/>
              </a:rPr>
              <a:t>Wireless forwarding capability</a:t>
            </a:r>
            <a:br>
              <a:rPr lang="en-US" sz="1800" dirty="0">
                <a:solidFill>
                  <a:srgbClr val="000000"/>
                </a:solidFill>
                <a:latin typeface="+mn-lt"/>
              </a:rPr>
            </a:br>
            <a:r>
              <a:rPr lang="en-US" sz="1800" dirty="0">
                <a:solidFill>
                  <a:srgbClr val="000000"/>
                </a:solidFill>
                <a:latin typeface="+mn-lt"/>
              </a:rPr>
              <a:t>embedded in ERS 8800 (application)</a:t>
            </a:r>
          </a:p>
          <a:p>
            <a:pPr lvl="1">
              <a:buClr>
                <a:srgbClr val="CC0000"/>
              </a:buClr>
            </a:pPr>
            <a:r>
              <a:rPr lang="en-US" sz="1800" dirty="0">
                <a:solidFill>
                  <a:srgbClr val="000000"/>
                </a:solidFill>
                <a:latin typeface="+mn-lt"/>
              </a:rPr>
              <a:t>WLAN 8180 for management/control</a:t>
            </a:r>
            <a:br>
              <a:rPr lang="en-US" sz="1800" dirty="0">
                <a:solidFill>
                  <a:srgbClr val="000000"/>
                </a:solidFill>
                <a:latin typeface="+mn-lt"/>
              </a:rPr>
            </a:br>
            <a:r>
              <a:rPr lang="en-US" sz="1800" dirty="0">
                <a:solidFill>
                  <a:srgbClr val="000000"/>
                </a:solidFill>
                <a:latin typeface="+mn-lt"/>
              </a:rPr>
              <a:t>traffic only (virtualized in the future)</a:t>
            </a:r>
          </a:p>
          <a:p>
            <a:pPr lvl="0">
              <a:buClr>
                <a:srgbClr val="CC0000"/>
              </a:buClr>
            </a:pPr>
            <a:r>
              <a:rPr lang="en-US" sz="1800" dirty="0">
                <a:solidFill>
                  <a:srgbClr val="000000"/>
                </a:solidFill>
                <a:latin typeface="+mn-lt"/>
              </a:rPr>
              <a:t>Additional enhancements</a:t>
            </a:r>
          </a:p>
          <a:p>
            <a:pPr lvl="1">
              <a:buClr>
                <a:srgbClr val="CC0000"/>
              </a:buClr>
            </a:pPr>
            <a:r>
              <a:rPr lang="en-US" sz="1800" dirty="0">
                <a:solidFill>
                  <a:srgbClr val="000000"/>
                </a:solidFill>
                <a:latin typeface="+mn-lt"/>
              </a:rPr>
              <a:t>512 AP’s per WC (up from 256)</a:t>
            </a:r>
          </a:p>
          <a:p>
            <a:pPr lvl="1">
              <a:buClr>
                <a:srgbClr val="CC0000"/>
              </a:buClr>
            </a:pPr>
            <a:r>
              <a:rPr lang="en-US" sz="1800" dirty="0">
                <a:solidFill>
                  <a:srgbClr val="000000"/>
                </a:solidFill>
                <a:latin typeface="+mn-lt"/>
              </a:rPr>
              <a:t>Multicast video enhancements</a:t>
            </a:r>
          </a:p>
          <a:p>
            <a:pPr lvl="1">
              <a:buClr>
                <a:srgbClr val="CC0000"/>
              </a:buClr>
            </a:pPr>
            <a:r>
              <a:rPr lang="en-US" sz="1800" dirty="0">
                <a:solidFill>
                  <a:srgbClr val="000000"/>
                </a:solidFill>
                <a:latin typeface="+mn-lt"/>
              </a:rPr>
              <a:t>Client load-balancing</a:t>
            </a:r>
          </a:p>
        </p:txBody>
      </p:sp>
      <p:sp>
        <p:nvSpPr>
          <p:cNvPr id="7" name="Rectangle 41"/>
          <p:cNvSpPr>
            <a:spLocks noChangeArrowheads="1"/>
          </p:cNvSpPr>
          <p:nvPr>
            <p:custDataLst>
              <p:tags r:id="rId1"/>
            </p:custDataLst>
          </p:nvPr>
        </p:nvSpPr>
        <p:spPr bwMode="auto">
          <a:xfrm>
            <a:off x="5334000" y="1447800"/>
            <a:ext cx="3527436" cy="3352800"/>
          </a:xfrm>
          <a:prstGeom prst="rect">
            <a:avLst/>
          </a:prstGeom>
          <a:gradFill>
            <a:gsLst>
              <a:gs pos="0">
                <a:schemeClr val="bg1">
                  <a:lumMod val="85000"/>
                </a:schemeClr>
              </a:gs>
              <a:gs pos="100000">
                <a:srgbClr val="DDDDDD">
                  <a:gamma/>
                  <a:tint val="41176"/>
                  <a:invGamma/>
                  <a:alpha val="0"/>
                </a:srgbClr>
              </a:gs>
            </a:gsLst>
            <a:lin ang="5400000" scaled="1"/>
          </a:gradFill>
          <a:ln w="9525" algn="ctr">
            <a:noFill/>
            <a:round/>
            <a:headEnd/>
            <a:tailEnd/>
          </a:ln>
        </p:spPr>
        <p:txBody>
          <a:bodyPr lIns="45720" tIns="228600" rIns="73152"/>
          <a:lstStyle/>
          <a:p>
            <a:pPr marL="285750" indent="-285750" defTabSz="979488" eaLnBrk="0" fontAlgn="auto" hangingPunct="0">
              <a:spcBef>
                <a:spcPts val="600"/>
              </a:spcBef>
              <a:spcAft>
                <a:spcPts val="0"/>
              </a:spcAft>
              <a:buClr>
                <a:srgbClr val="CC0000"/>
              </a:buClr>
              <a:buSzPct val="90000"/>
              <a:buFont typeface="Webdings" pitchFamily="18" charset="2"/>
              <a:buChar char=""/>
              <a:defRPr/>
            </a:pPr>
            <a:endParaRPr lang="en-US" dirty="0">
              <a:solidFill>
                <a:srgbClr val="323232"/>
              </a:solidFill>
              <a:cs typeface="Arial" charset="0"/>
            </a:endParaRPr>
          </a:p>
          <a:p>
            <a:pPr marL="285750" indent="-285750" defTabSz="979488" eaLnBrk="0" fontAlgn="auto" hangingPunct="0">
              <a:spcBef>
                <a:spcPts val="600"/>
              </a:spcBef>
              <a:spcAft>
                <a:spcPts val="0"/>
              </a:spcAft>
              <a:buClr>
                <a:srgbClr val="CC0000"/>
              </a:buClr>
              <a:buSzPct val="90000"/>
              <a:buFont typeface="Webdings" pitchFamily="18" charset="2"/>
              <a:buChar char=""/>
              <a:defRPr/>
            </a:pPr>
            <a:endParaRPr lang="en-US" dirty="0">
              <a:solidFill>
                <a:srgbClr val="323232"/>
              </a:solidFill>
              <a:cs typeface="Arial" charset="0"/>
            </a:endParaRP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Embedded WLAN switching in ERS</a:t>
            </a: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Exhaustive data scaling</a:t>
            </a: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Retains centralized control for ubiquitous user mobility</a:t>
            </a: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Low total cost of ownership</a:t>
            </a: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Optimized for UC and video</a:t>
            </a:r>
          </a:p>
          <a:p>
            <a:pPr marL="285750" indent="-285750" defTabSz="979488" eaLnBrk="0" fontAlgn="auto" hangingPunct="0">
              <a:spcBef>
                <a:spcPts val="600"/>
              </a:spcBef>
              <a:spcAft>
                <a:spcPts val="0"/>
              </a:spcAft>
              <a:buClr>
                <a:srgbClr val="CC0000"/>
              </a:buClr>
              <a:buSzPct val="90000"/>
              <a:buFont typeface="Webdings" pitchFamily="18" charset="2"/>
              <a:buChar char=""/>
              <a:defRPr/>
            </a:pPr>
            <a:r>
              <a:rPr lang="en-US" dirty="0">
                <a:solidFill>
                  <a:srgbClr val="323232"/>
                </a:solidFill>
                <a:cs typeface="Arial" charset="0"/>
              </a:rPr>
              <a:t>Granular </a:t>
            </a:r>
            <a:r>
              <a:rPr lang="en-US" dirty="0" err="1">
                <a:solidFill>
                  <a:srgbClr val="323232"/>
                </a:solidFill>
                <a:cs typeface="Arial" charset="0"/>
              </a:rPr>
              <a:t>QoS</a:t>
            </a:r>
            <a:r>
              <a:rPr lang="en-US" dirty="0">
                <a:solidFill>
                  <a:srgbClr val="323232"/>
                </a:solidFill>
                <a:cs typeface="Arial" charset="0"/>
              </a:rPr>
              <a:t> and traffic control</a:t>
            </a:r>
          </a:p>
        </p:txBody>
      </p:sp>
      <p:grpSp>
        <p:nvGrpSpPr>
          <p:cNvPr id="8" name="Group 28"/>
          <p:cNvGrpSpPr>
            <a:grpSpLocks/>
          </p:cNvGrpSpPr>
          <p:nvPr>
            <p:custDataLst>
              <p:tags r:id="rId2"/>
            </p:custDataLst>
          </p:nvPr>
        </p:nvGrpSpPr>
        <p:grpSpPr bwMode="auto">
          <a:xfrm>
            <a:off x="5396010" y="1494294"/>
            <a:ext cx="3397986" cy="623667"/>
            <a:chOff x="6068527" y="2594355"/>
            <a:chExt cx="2528887" cy="715250"/>
          </a:xfrm>
          <a:gradFill>
            <a:gsLst>
              <a:gs pos="50000">
                <a:srgbClr val="C00000"/>
              </a:gs>
              <a:gs pos="50000">
                <a:srgbClr val="C00000"/>
              </a:gs>
              <a:gs pos="100000">
                <a:srgbClr val="600E00"/>
              </a:gs>
            </a:gsLst>
            <a:lin ang="5400000" scaled="0"/>
          </a:gradFill>
        </p:grpSpPr>
        <p:sp>
          <p:nvSpPr>
            <p:cNvPr id="9" name="Rectangle 23"/>
            <p:cNvSpPr>
              <a:spLocks noChangeArrowheads="1"/>
            </p:cNvSpPr>
            <p:nvPr>
              <p:custDataLst>
                <p:tags r:id="rId3"/>
              </p:custDataLst>
            </p:nvPr>
          </p:nvSpPr>
          <p:spPr bwMode="auto">
            <a:xfrm>
              <a:off x="6068527" y="2594355"/>
              <a:ext cx="2528887" cy="715250"/>
            </a:xfrm>
            <a:prstGeom prst="rect">
              <a:avLst/>
            </a:prstGeom>
            <a:grpFill/>
            <a:ln>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indent="4763" algn="ctr" defTabSz="979488" eaLnBrk="0" fontAlgn="auto" hangingPunct="0">
                <a:lnSpc>
                  <a:spcPct val="95000"/>
                </a:lnSpc>
                <a:spcBef>
                  <a:spcPct val="35000"/>
                </a:spcBef>
                <a:spcAft>
                  <a:spcPts val="0"/>
                </a:spcAft>
                <a:buClr>
                  <a:srgbClr val="CC0000"/>
                </a:buClr>
                <a:buSzPct val="70000"/>
                <a:defRPr/>
              </a:pPr>
              <a:endParaRPr lang="en-US" sz="2000" b="1" dirty="0">
                <a:solidFill>
                  <a:prstClr val="white"/>
                </a:solidFill>
              </a:endParaRPr>
            </a:p>
          </p:txBody>
        </p:sp>
        <p:sp>
          <p:nvSpPr>
            <p:cNvPr id="10" name="TextBox 59"/>
            <p:cNvSpPr txBox="1">
              <a:spLocks noChangeArrowheads="1"/>
            </p:cNvSpPr>
            <p:nvPr>
              <p:custDataLst>
                <p:tags r:id="rId4"/>
              </p:custDataLst>
            </p:nvPr>
          </p:nvSpPr>
          <p:spPr bwMode="auto">
            <a:xfrm>
              <a:off x="6242400" y="2749159"/>
              <a:ext cx="2222938" cy="340389"/>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r>
                <a:rPr lang="en-US" b="1" dirty="0">
                  <a:solidFill>
                    <a:srgbClr val="FFFFFF"/>
                  </a:solidFill>
                </a:rPr>
                <a:t>Highlights</a:t>
              </a:r>
            </a:p>
          </p:txBody>
        </p:sp>
      </p:grpSp>
      <p:sp>
        <p:nvSpPr>
          <p:cNvPr id="12" name="Rectangle 11"/>
          <p:cNvSpPr/>
          <p:nvPr/>
        </p:nvSpPr>
        <p:spPr>
          <a:xfrm>
            <a:off x="575076" y="1002268"/>
            <a:ext cx="6130524" cy="369332"/>
          </a:xfrm>
          <a:prstGeom prst="rect">
            <a:avLst/>
          </a:prstGeom>
        </p:spPr>
        <p:txBody>
          <a:bodyPr wrap="none">
            <a:spAutoFit/>
          </a:bodyPr>
          <a:lstStyle/>
          <a:p>
            <a:r>
              <a:rPr lang="en-US" sz="2000" b="1" dirty="0">
                <a:solidFill>
                  <a:srgbClr val="5C5C5C"/>
                </a:solidFill>
              </a:rPr>
              <a:t>Unifying Wired and Wireless at the Network Core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365"/>
            <a:ext cx="5410200" cy="838200"/>
          </a:xfrm>
        </p:spPr>
        <p:txBody>
          <a:bodyPr>
            <a:normAutofit/>
          </a:bodyPr>
          <a:lstStyle/>
          <a:p>
            <a:r>
              <a:rPr lang="en-US" dirty="0"/>
              <a:t>WLAN 8100</a:t>
            </a:r>
            <a:br>
              <a:rPr lang="en-US" dirty="0"/>
            </a:br>
            <a:r>
              <a:rPr lang="en-US" sz="2000" dirty="0"/>
              <a:t>Definitions</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27</a:t>
            </a:fld>
            <a:endParaRPr lang="en-US" dirty="0"/>
          </a:p>
        </p:txBody>
      </p:sp>
      <p:sp>
        <p:nvSpPr>
          <p:cNvPr id="6" name="Content Placeholder 2"/>
          <p:cNvSpPr>
            <a:spLocks noGrp="1"/>
          </p:cNvSpPr>
          <p:nvPr>
            <p:ph idx="1"/>
          </p:nvPr>
        </p:nvSpPr>
        <p:spPr>
          <a:xfrm>
            <a:off x="482434" y="1066800"/>
            <a:ext cx="8223307" cy="5092255"/>
          </a:xfrm>
        </p:spPr>
        <p:txBody>
          <a:bodyPr>
            <a:normAutofit/>
          </a:bodyPr>
          <a:lstStyle/>
          <a:p>
            <a:pPr lvl="0">
              <a:buClr>
                <a:srgbClr val="CC0000"/>
              </a:buClr>
            </a:pPr>
            <a:r>
              <a:rPr lang="en-US" sz="1800" dirty="0">
                <a:solidFill>
                  <a:srgbClr val="000000"/>
                </a:solidFill>
                <a:latin typeface="Arial" charset="0"/>
              </a:rPr>
              <a:t>Local VLAN</a:t>
            </a:r>
          </a:p>
          <a:p>
            <a:pPr lvl="1">
              <a:buClr>
                <a:srgbClr val="CC0000"/>
              </a:buClr>
            </a:pPr>
            <a:r>
              <a:rPr lang="en-US" sz="1400" dirty="0">
                <a:solidFill>
                  <a:srgbClr val="000000"/>
                </a:solidFill>
                <a:latin typeface="Arial" charset="0"/>
              </a:rPr>
              <a:t>Traditional 802.1Q VLAN, identified by a &lt;vid&gt; in the switch.</a:t>
            </a:r>
          </a:p>
          <a:p>
            <a:pPr lvl="0">
              <a:buClr>
                <a:srgbClr val="CC0000"/>
              </a:buClr>
            </a:pPr>
            <a:r>
              <a:rPr lang="en-US" sz="1800" dirty="0">
                <a:solidFill>
                  <a:srgbClr val="000000"/>
                </a:solidFill>
                <a:latin typeface="Arial" charset="0"/>
              </a:rPr>
              <a:t>Mobility VLAN</a:t>
            </a:r>
          </a:p>
          <a:p>
            <a:pPr lvl="1">
              <a:buClr>
                <a:srgbClr val="CC0000"/>
              </a:buClr>
            </a:pPr>
            <a:r>
              <a:rPr lang="en-US" sz="1400" dirty="0">
                <a:solidFill>
                  <a:srgbClr val="000000"/>
                </a:solidFill>
                <a:latin typeface="Arial" charset="0"/>
              </a:rPr>
              <a:t>Assigned to a mobile user by a AAA policy, identified by a unique name</a:t>
            </a:r>
          </a:p>
          <a:p>
            <a:pPr lvl="1">
              <a:buClr>
                <a:srgbClr val="CC0000"/>
              </a:buClr>
            </a:pPr>
            <a:r>
              <a:rPr lang="en-US" sz="1400" dirty="0">
                <a:solidFill>
                  <a:srgbClr val="000000"/>
                </a:solidFill>
                <a:latin typeface="Arial" charset="0"/>
              </a:rPr>
              <a:t>Access and mobility tunnels will be made members of this VLAN by the control plane</a:t>
            </a:r>
          </a:p>
          <a:p>
            <a:pPr lvl="1">
              <a:buClr>
                <a:srgbClr val="CC0000"/>
              </a:buClr>
            </a:pPr>
            <a:r>
              <a:rPr lang="en-US" sz="1400" dirty="0">
                <a:solidFill>
                  <a:srgbClr val="000000"/>
                </a:solidFill>
                <a:latin typeface="Arial" charset="0"/>
              </a:rPr>
              <a:t>In unified networks, wired and wireless users can be assigned to the same named VLAN</a:t>
            </a:r>
          </a:p>
          <a:p>
            <a:pPr lvl="0">
              <a:buClr>
                <a:srgbClr val="CC0000"/>
              </a:buClr>
            </a:pPr>
            <a:r>
              <a:rPr lang="en-US" sz="1800" dirty="0">
                <a:solidFill>
                  <a:srgbClr val="000000"/>
                </a:solidFill>
                <a:latin typeface="Arial" charset="0"/>
              </a:rPr>
              <a:t>Remote VLAN</a:t>
            </a:r>
          </a:p>
          <a:p>
            <a:pPr lvl="1">
              <a:buClr>
                <a:srgbClr val="CC0000"/>
              </a:buClr>
            </a:pPr>
            <a:r>
              <a:rPr lang="en-US" sz="1400" dirty="0">
                <a:solidFill>
                  <a:srgbClr val="000000"/>
                </a:solidFill>
                <a:latin typeface="Arial" charset="0"/>
              </a:rPr>
              <a:t>Provides connectivity to a roamed user in the visited network</a:t>
            </a:r>
          </a:p>
          <a:p>
            <a:pPr lvl="1">
              <a:buClr>
                <a:srgbClr val="CC0000"/>
              </a:buClr>
            </a:pPr>
            <a:r>
              <a:rPr lang="en-US" sz="1400" dirty="0">
                <a:solidFill>
                  <a:srgbClr val="000000"/>
                </a:solidFill>
                <a:latin typeface="Arial" charset="0"/>
              </a:rPr>
              <a:t>Created on the visited network switch to extend a mobility VLAN from a remote switch in the home network</a:t>
            </a:r>
          </a:p>
          <a:p>
            <a:pPr lvl="0">
              <a:buClr>
                <a:srgbClr val="CC0000"/>
              </a:buClr>
            </a:pPr>
            <a:r>
              <a:rPr lang="en-US" sz="1800" dirty="0">
                <a:solidFill>
                  <a:srgbClr val="000000"/>
                </a:solidFill>
                <a:latin typeface="Arial" charset="0"/>
              </a:rPr>
              <a:t>VLAN Mapping</a:t>
            </a:r>
          </a:p>
          <a:p>
            <a:pPr lvl="1">
              <a:buClr>
                <a:srgbClr val="CC0000"/>
              </a:buClr>
            </a:pPr>
            <a:r>
              <a:rPr lang="en-US" sz="1400" dirty="0">
                <a:solidFill>
                  <a:srgbClr val="000000"/>
                </a:solidFill>
                <a:latin typeface="Arial" charset="0"/>
              </a:rPr>
              <a:t>Bridging the wired and wireless segments by tying a mobility VLAN to a local VLAN in some wireless enabled switch in the network</a:t>
            </a:r>
          </a:p>
          <a:p>
            <a:pPr lvl="0">
              <a:buClr>
                <a:srgbClr val="CC0000"/>
              </a:buClr>
            </a:pPr>
            <a:r>
              <a:rPr lang="en-US" sz="1800" dirty="0">
                <a:solidFill>
                  <a:srgbClr val="000000"/>
                </a:solidFill>
                <a:latin typeface="Arial" charset="0"/>
              </a:rPr>
              <a:t>VLAN Server (Host Network)</a:t>
            </a:r>
          </a:p>
          <a:p>
            <a:pPr lvl="1">
              <a:buClr>
                <a:srgbClr val="CC0000"/>
              </a:buClr>
            </a:pPr>
            <a:r>
              <a:rPr lang="en-US" sz="1400" dirty="0">
                <a:solidFill>
                  <a:srgbClr val="000000"/>
                </a:solidFill>
                <a:latin typeface="Arial" charset="0"/>
              </a:rPr>
              <a:t>Provides access to a mapped mobility VLAN through mobility tunnels for remote switches</a:t>
            </a:r>
          </a:p>
          <a:p>
            <a:pPr lvl="0">
              <a:buClr>
                <a:srgbClr val="CC0000"/>
              </a:buClr>
            </a:pPr>
            <a:r>
              <a:rPr lang="en-US" sz="1800" dirty="0">
                <a:solidFill>
                  <a:srgbClr val="000000"/>
                </a:solidFill>
                <a:latin typeface="Arial" charset="0"/>
              </a:rPr>
              <a:t>VLAN Client (Visited Network)</a:t>
            </a:r>
          </a:p>
          <a:p>
            <a:pPr lvl="1">
              <a:buClr>
                <a:srgbClr val="CC0000"/>
              </a:buClr>
            </a:pPr>
            <a:r>
              <a:rPr lang="en-US" sz="1400" dirty="0">
                <a:solidFill>
                  <a:srgbClr val="000000"/>
                </a:solidFill>
                <a:latin typeface="Arial" charset="0"/>
              </a:rPr>
              <a:t>Gains access to a mapped VLAN from a remote location through mobility tunnels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fade">
                                      <p:cBhvr>
                                        <p:cTn id="48" dur="500"/>
                                        <p:tgtEl>
                                          <p:spTgt spid="6">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Effect transition="in" filter="fade">
                                      <p:cBhvr>
                                        <p:cTn id="51" dur="500"/>
                                        <p:tgtEl>
                                          <p:spTgt spid="6">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13" end="13"/>
                                            </p:txEl>
                                          </p:spTgt>
                                        </p:tgtEl>
                                        <p:attrNameLst>
                                          <p:attrName>style.visibility</p:attrName>
                                        </p:attrNameLst>
                                      </p:cBhvr>
                                      <p:to>
                                        <p:strVal val="visible"/>
                                      </p:to>
                                    </p:set>
                                    <p:animEffect transition="in" filter="fade">
                                      <p:cBhvr>
                                        <p:cTn id="56" dur="500"/>
                                        <p:tgtEl>
                                          <p:spTgt spid="6">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Effect transition="in" filter="fade">
                                      <p:cBhvr>
                                        <p:cTn id="59"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Other 8100 Applications</a:t>
            </a:r>
            <a:br>
              <a:rPr lang="en-US" sz="2500" dirty="0"/>
            </a:br>
            <a:r>
              <a:rPr lang="en-US" sz="2000" dirty="0"/>
              <a:t>Advanced Security and Planning</a:t>
            </a:r>
            <a:endParaRPr lang="en-US" sz="2500" dirty="0"/>
          </a:p>
        </p:txBody>
      </p:sp>
      <p:sp>
        <p:nvSpPr>
          <p:cNvPr id="4" name="Content Placeholder 2"/>
          <p:cNvSpPr>
            <a:spLocks noGrp="1"/>
          </p:cNvSpPr>
          <p:nvPr>
            <p:ph sz="half" idx="1"/>
          </p:nvPr>
        </p:nvSpPr>
        <p:spPr/>
        <p:txBody>
          <a:bodyPr/>
          <a:lstStyle/>
          <a:p>
            <a:pPr lvl="0"/>
            <a:r>
              <a:rPr lang="en-US" dirty="0"/>
              <a:t>Security and user authentication</a:t>
            </a:r>
          </a:p>
          <a:p>
            <a:pPr lvl="1"/>
            <a:r>
              <a:rPr lang="en-US" dirty="0"/>
              <a:t>All popular authentication types and security models supported</a:t>
            </a:r>
          </a:p>
          <a:p>
            <a:pPr lvl="2"/>
            <a:r>
              <a:rPr lang="en-US" dirty="0"/>
              <a:t>WPA2, WPA/PSK, 802.1x, WEP and proactive key caching</a:t>
            </a:r>
          </a:p>
          <a:p>
            <a:pPr lvl="2"/>
            <a:r>
              <a:rPr lang="en-US" dirty="0"/>
              <a:t>AES and 3DES encryption</a:t>
            </a:r>
          </a:p>
          <a:p>
            <a:pPr lvl="2"/>
            <a:r>
              <a:rPr lang="en-US" dirty="0"/>
              <a:t>RADIUS VSA’s (vendor specific attributes) supported</a:t>
            </a:r>
          </a:p>
          <a:p>
            <a:pPr lvl="1"/>
            <a:r>
              <a:rPr lang="en-US" dirty="0"/>
              <a:t>Overlay partnerships for advanced WIDS/WIPS</a:t>
            </a:r>
          </a:p>
          <a:p>
            <a:pPr lvl="2"/>
            <a:r>
              <a:rPr lang="en-US" dirty="0" err="1"/>
              <a:t>AirTight</a:t>
            </a:r>
            <a:r>
              <a:rPr lang="en-US" dirty="0"/>
              <a:t> (Release 2) </a:t>
            </a:r>
          </a:p>
          <a:p>
            <a:pPr lvl="0"/>
            <a:r>
              <a:rPr lang="en-US" dirty="0"/>
              <a:t>RF planning and site survey</a:t>
            </a:r>
          </a:p>
          <a:p>
            <a:pPr lvl="2"/>
            <a:r>
              <a:rPr lang="en-US" dirty="0" err="1"/>
              <a:t>Ekahau</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28</a:t>
            </a:fld>
            <a:endParaRPr lang="en-US" dirty="0"/>
          </a:p>
        </p:txBody>
      </p:sp>
      <p:pic>
        <p:nvPicPr>
          <p:cNvPr id="7" name="Picture 4"/>
          <p:cNvPicPr>
            <a:picLocks noChangeAspect="1" noChangeArrowheads="1"/>
          </p:cNvPicPr>
          <p:nvPr>
            <p:custDataLst>
              <p:tags r:id="rId1"/>
            </p:custDataLst>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49625" y="5179250"/>
            <a:ext cx="2286000" cy="61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custDataLst>
              <p:tags r:id="rId2"/>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61100" y="4155984"/>
            <a:ext cx="1968500" cy="873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Network Management</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800" dirty="0"/>
              <a:t>APDS – Networking </a:t>
            </a:r>
            <a:r>
              <a:rPr lang="en-US" dirty="0"/>
              <a:t/>
            </a:r>
            <a:br>
              <a:rPr lang="en-US" dirty="0"/>
            </a:br>
            <a:r>
              <a:rPr lang="en-US" sz="2200" dirty="0"/>
              <a:t>Course Overview</a:t>
            </a:r>
            <a:endParaRPr lang="en-US" dirty="0"/>
          </a:p>
        </p:txBody>
      </p:sp>
      <p:sp>
        <p:nvSpPr>
          <p:cNvPr id="8" name="Content Placeholder 7"/>
          <p:cNvSpPr>
            <a:spLocks noGrp="1"/>
          </p:cNvSpPr>
          <p:nvPr>
            <p:ph sz="half" idx="1"/>
          </p:nvPr>
        </p:nvSpPr>
        <p:spPr/>
        <p:txBody>
          <a:bodyPr/>
          <a:lstStyle/>
          <a:p>
            <a:r>
              <a:rPr lang="en-US" sz="2000" dirty="0"/>
              <a:t>Provide the delta between APDS –Networking 2011/2012 to current</a:t>
            </a:r>
          </a:p>
          <a:p>
            <a:pPr lvl="1"/>
            <a:r>
              <a:rPr lang="en-US" sz="1800" dirty="0"/>
              <a:t>Products</a:t>
            </a:r>
          </a:p>
          <a:p>
            <a:pPr lvl="1"/>
            <a:r>
              <a:rPr lang="en-US" sz="1800" dirty="0"/>
              <a:t>Design Considerations</a:t>
            </a:r>
          </a:p>
          <a:p>
            <a:r>
              <a:rPr lang="en-US" sz="2000" dirty="0"/>
              <a:t>After completing this course, students should  be able to: </a:t>
            </a:r>
          </a:p>
          <a:p>
            <a:pPr lvl="1"/>
            <a:r>
              <a:rPr lang="en-US" sz="1800" dirty="0"/>
              <a:t>Identify and technically describe Avaya Networking products and solutions to customers based on their identified needs</a:t>
            </a:r>
          </a:p>
          <a:p>
            <a:pPr lvl="1"/>
            <a:r>
              <a:rPr lang="en-US" sz="1800" dirty="0"/>
              <a:t>With assistance, design a converged campus solution based on the provided customer requirement</a:t>
            </a:r>
          </a:p>
          <a:p>
            <a:pPr lvl="1"/>
            <a:r>
              <a:rPr lang="en-US" sz="1800" dirty="0"/>
              <a:t>Identify the key Avaya value advantages at a technical sales level in the above converged campus solution design</a:t>
            </a:r>
          </a:p>
          <a:p>
            <a:pPr lvl="1"/>
            <a:r>
              <a:rPr lang="en-US" sz="1800" dirty="0"/>
              <a:t>Specify the technical value proposition (what, why, how)  and the associated solution design</a:t>
            </a:r>
          </a:p>
          <a:p>
            <a:pPr lvl="1"/>
            <a:r>
              <a:rPr lang="en-US" sz="1800" dirty="0"/>
              <a:t>Pass the APDS - Networking accreditation exam</a:t>
            </a:r>
          </a:p>
          <a:p>
            <a:endParaRPr lang="en-US" sz="2000" dirty="0"/>
          </a:p>
        </p:txBody>
      </p:sp>
      <p:sp>
        <p:nvSpPr>
          <p:cNvPr id="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a:t>Network Management Applications</a:t>
            </a:r>
            <a:endParaRPr lang="en-US" sz="2500" dirty="0"/>
          </a:p>
        </p:txBody>
      </p:sp>
      <p:sp>
        <p:nvSpPr>
          <p:cNvPr id="5" name="Slide Number Placeholder 4"/>
          <p:cNvSpPr>
            <a:spLocks noGrp="1"/>
          </p:cNvSpPr>
          <p:nvPr>
            <p:ph type="sldNum" sz="quarter" idx="4"/>
          </p:nvPr>
        </p:nvSpPr>
        <p:spPr/>
        <p:txBody>
          <a:bodyPr/>
          <a:lstStyle/>
          <a:p>
            <a:fld id="{C0097DC6-52A4-2345-88DE-585089D5FC74}" type="slidenum">
              <a:rPr lang="en-US"/>
              <a:pPr/>
              <a:t>30</a:t>
            </a:fld>
            <a:endParaRPr lang="en-US" dirty="0"/>
          </a:p>
        </p:txBody>
      </p:sp>
      <p:sp>
        <p:nvSpPr>
          <p:cNvPr id="10" name="AutoShape 3"/>
          <p:cNvSpPr>
            <a:spLocks noChangeArrowheads="1"/>
          </p:cNvSpPr>
          <p:nvPr/>
        </p:nvSpPr>
        <p:spPr bwMode="auto">
          <a:xfrm>
            <a:off x="152400" y="1153868"/>
            <a:ext cx="4267200" cy="5094532"/>
          </a:xfrm>
          <a:prstGeom prst="roundRect">
            <a:avLst>
              <a:gd name="adj" fmla="val 4833"/>
            </a:avLst>
          </a:prstGeom>
          <a:solidFill>
            <a:schemeClr val="accent2">
              <a:lumMod val="60000"/>
              <a:lumOff val="40000"/>
            </a:schemeClr>
          </a:solidFill>
          <a:ln w="38100">
            <a:solidFill>
              <a:schemeClr val="tx1">
                <a:lumMod val="50000"/>
                <a:lumOff val="50000"/>
              </a:schemeClr>
            </a:solidFill>
            <a:round/>
            <a:headEnd/>
            <a:tailEnd/>
          </a:ln>
          <a:effectLst>
            <a:outerShdw dist="71842" dir="2700000" algn="ctr" rotWithShape="0">
              <a:schemeClr val="tx1">
                <a:alpha val="50000"/>
              </a:schemeClr>
            </a:outerShdw>
          </a:effectLst>
        </p:spPr>
        <p:txBody>
          <a:bodyPr wrap="none" anchor="ctr"/>
          <a:lstStyle/>
          <a:p>
            <a:endParaRPr lang="en-GB" sz="1600" dirty="0">
              <a:solidFill>
                <a:schemeClr val="bg1"/>
              </a:solidFill>
            </a:endParaRPr>
          </a:p>
        </p:txBody>
      </p:sp>
      <p:sp>
        <p:nvSpPr>
          <p:cNvPr id="11" name="AutoShape 3"/>
          <p:cNvSpPr>
            <a:spLocks noChangeArrowheads="1"/>
          </p:cNvSpPr>
          <p:nvPr/>
        </p:nvSpPr>
        <p:spPr bwMode="auto">
          <a:xfrm>
            <a:off x="4876800" y="1153868"/>
            <a:ext cx="3886200" cy="5094532"/>
          </a:xfrm>
          <a:prstGeom prst="roundRect">
            <a:avLst>
              <a:gd name="adj" fmla="val 4833"/>
            </a:avLst>
          </a:prstGeom>
          <a:solidFill>
            <a:schemeClr val="accent2">
              <a:lumMod val="40000"/>
              <a:lumOff val="60000"/>
            </a:schemeClr>
          </a:solidFill>
          <a:ln w="38100">
            <a:solidFill>
              <a:schemeClr val="tx1">
                <a:lumMod val="50000"/>
                <a:lumOff val="50000"/>
              </a:schemeClr>
            </a:solidFill>
            <a:round/>
            <a:headEnd/>
            <a:tailEnd/>
          </a:ln>
          <a:effectLst>
            <a:outerShdw dist="71842" dir="2700000" algn="ctr" rotWithShape="0">
              <a:schemeClr val="tx1">
                <a:alpha val="50000"/>
              </a:schemeClr>
            </a:outerShdw>
          </a:effectLst>
        </p:spPr>
        <p:txBody>
          <a:bodyPr wrap="none" anchor="ctr"/>
          <a:lstStyle/>
          <a:p>
            <a:endParaRPr lang="en-GB" sz="1600" dirty="0">
              <a:solidFill>
                <a:schemeClr val="bg1"/>
              </a:solidFill>
            </a:endParaRPr>
          </a:p>
        </p:txBody>
      </p:sp>
      <p:sp>
        <p:nvSpPr>
          <p:cNvPr id="12" name="TextBox 11"/>
          <p:cNvSpPr txBox="1"/>
          <p:nvPr/>
        </p:nvSpPr>
        <p:spPr>
          <a:xfrm>
            <a:off x="152400" y="914400"/>
            <a:ext cx="4343400" cy="5201424"/>
          </a:xfrm>
          <a:prstGeom prst="rect">
            <a:avLst/>
          </a:prstGeom>
          <a:noFill/>
        </p:spPr>
        <p:txBody>
          <a:bodyPr wrap="square" rtlCol="0">
            <a:spAutoFit/>
          </a:bodyPr>
          <a:lstStyle/>
          <a:p>
            <a:endParaRPr lang="en-US" dirty="0"/>
          </a:p>
          <a:p>
            <a:pPr>
              <a:buFont typeface="Wingdings" pitchFamily="2" charset="2"/>
              <a:buChar char="Ø"/>
            </a:pPr>
            <a:r>
              <a:rPr lang="en-US" sz="2000" b="1" dirty="0">
                <a:solidFill>
                  <a:schemeClr val="bg1"/>
                </a:solidFill>
              </a:rPr>
              <a:t>VPFM</a:t>
            </a:r>
          </a:p>
          <a:p>
            <a:pPr lvl="1">
              <a:buFont typeface="Arial" pitchFamily="34" charset="0"/>
              <a:buChar char="•"/>
            </a:pPr>
            <a:r>
              <a:rPr lang="en-US" b="1" dirty="0">
                <a:solidFill>
                  <a:schemeClr val="bg1"/>
                </a:solidFill>
              </a:rPr>
              <a:t>Multi-vendor network discovery, root cause analysis, network topology, maps</a:t>
            </a:r>
          </a:p>
          <a:p>
            <a:pPr lvl="1">
              <a:buFont typeface="Arial" pitchFamily="34" charset="0"/>
              <a:buChar char="•"/>
            </a:pPr>
            <a:endParaRPr lang="en-US" b="1" dirty="0">
              <a:solidFill>
                <a:schemeClr val="bg1"/>
              </a:solidFill>
            </a:endParaRPr>
          </a:p>
          <a:p>
            <a:pPr>
              <a:buFont typeface="Wingdings" pitchFamily="2" charset="2"/>
              <a:buChar char="Ø"/>
            </a:pPr>
            <a:r>
              <a:rPr lang="en-US" sz="2000" b="1" dirty="0">
                <a:solidFill>
                  <a:schemeClr val="bg1"/>
                </a:solidFill>
              </a:rPr>
              <a:t>COM</a:t>
            </a:r>
          </a:p>
          <a:p>
            <a:pPr lvl="1">
              <a:buFont typeface="Arial" pitchFamily="34" charset="0"/>
              <a:buChar char="•"/>
            </a:pPr>
            <a:r>
              <a:rPr lang="en-US" b="1" dirty="0">
                <a:solidFill>
                  <a:schemeClr val="bg1"/>
                </a:solidFill>
              </a:rPr>
              <a:t>Configuration and element management</a:t>
            </a:r>
          </a:p>
          <a:p>
            <a:pPr lvl="1">
              <a:buFont typeface="Arial" pitchFamily="34" charset="0"/>
              <a:buChar char="•"/>
            </a:pPr>
            <a:endParaRPr lang="en-US" b="1" dirty="0">
              <a:solidFill>
                <a:schemeClr val="bg1"/>
              </a:solidFill>
            </a:endParaRPr>
          </a:p>
          <a:p>
            <a:pPr>
              <a:buFont typeface="Wingdings" pitchFamily="2" charset="2"/>
              <a:buChar char="Ø"/>
            </a:pPr>
            <a:r>
              <a:rPr lang="en-US" sz="2000" b="1" dirty="0">
                <a:solidFill>
                  <a:schemeClr val="bg1"/>
                </a:solidFill>
              </a:rPr>
              <a:t>IP Flow Manager</a:t>
            </a:r>
          </a:p>
          <a:p>
            <a:pPr lvl="1">
              <a:buFont typeface="Arial" pitchFamily="34" charset="0"/>
              <a:buChar char="•"/>
            </a:pPr>
            <a:r>
              <a:rPr lang="en-US" b="1" dirty="0">
                <a:solidFill>
                  <a:schemeClr val="bg1"/>
                </a:solidFill>
              </a:rPr>
              <a:t>Multi-vendor IPFIX collection an, analysis, and reporting</a:t>
            </a:r>
          </a:p>
          <a:p>
            <a:pPr lvl="1">
              <a:buFont typeface="Arial" pitchFamily="34" charset="0"/>
              <a:buChar char="•"/>
            </a:pPr>
            <a:endParaRPr lang="en-US" b="1" dirty="0">
              <a:solidFill>
                <a:schemeClr val="bg1"/>
              </a:solidFill>
            </a:endParaRPr>
          </a:p>
          <a:p>
            <a:pPr>
              <a:buFont typeface="Wingdings" pitchFamily="2" charset="2"/>
              <a:buChar char="Ø"/>
            </a:pPr>
            <a:r>
              <a:rPr lang="en-US" sz="2000" b="1" dirty="0">
                <a:solidFill>
                  <a:schemeClr val="bg1"/>
                </a:solidFill>
              </a:rPr>
              <a:t>VPS</a:t>
            </a:r>
          </a:p>
          <a:p>
            <a:pPr lvl="1">
              <a:buFont typeface="Arial" pitchFamily="34" charset="0"/>
              <a:buChar char="•"/>
            </a:pPr>
            <a:r>
              <a:rPr lang="de-DE" b="1" dirty="0">
                <a:solidFill>
                  <a:schemeClr val="bg1"/>
                </a:solidFill>
              </a:rPr>
              <a:t>Provides</a:t>
            </a:r>
            <a:r>
              <a:rPr lang="en-US" b="1" dirty="0">
                <a:solidFill>
                  <a:schemeClr val="bg1"/>
                </a:solidFill>
              </a:rPr>
              <a:t> visibility, validation, provisioning automation, &amp; reporting</a:t>
            </a:r>
            <a:r>
              <a:rPr lang="de-DE" b="1" dirty="0">
                <a:solidFill>
                  <a:schemeClr val="bg1"/>
                </a:solidFill>
              </a:rPr>
              <a:t> in </a:t>
            </a:r>
            <a:r>
              <a:rPr lang="en-US" b="1" dirty="0">
                <a:solidFill>
                  <a:schemeClr val="bg1"/>
                </a:solidFill>
              </a:rPr>
              <a:t>virtualized datacenter environment</a:t>
            </a:r>
            <a:endParaRPr lang="de-DE" b="1" dirty="0">
              <a:solidFill>
                <a:schemeClr val="bg1"/>
              </a:solidFill>
            </a:endParaRPr>
          </a:p>
        </p:txBody>
      </p:sp>
      <p:sp>
        <p:nvSpPr>
          <p:cNvPr id="13" name="TextBox 12"/>
          <p:cNvSpPr txBox="1"/>
          <p:nvPr/>
        </p:nvSpPr>
        <p:spPr>
          <a:xfrm>
            <a:off x="5029200" y="1295400"/>
            <a:ext cx="3733800" cy="5078313"/>
          </a:xfrm>
          <a:prstGeom prst="rect">
            <a:avLst/>
          </a:prstGeom>
          <a:noFill/>
        </p:spPr>
        <p:txBody>
          <a:bodyPr wrap="square" rtlCol="0">
            <a:spAutoFit/>
          </a:bodyPr>
          <a:lstStyle/>
          <a:p>
            <a:endParaRPr lang="en-US" dirty="0"/>
          </a:p>
          <a:p>
            <a:r>
              <a:rPr lang="en-US" b="1" dirty="0">
                <a:solidFill>
                  <a:schemeClr val="bg1"/>
                </a:solidFill>
              </a:rPr>
              <a:t>Visualization</a:t>
            </a:r>
          </a:p>
          <a:p>
            <a:r>
              <a:rPr lang="en-US" b="1" dirty="0">
                <a:solidFill>
                  <a:schemeClr val="bg1"/>
                </a:solidFill>
              </a:rPr>
              <a:t>Performance and </a:t>
            </a:r>
          </a:p>
          <a:p>
            <a:r>
              <a:rPr lang="en-US" b="1" dirty="0">
                <a:solidFill>
                  <a:schemeClr val="bg1"/>
                </a:solidFill>
              </a:rPr>
              <a:t>Fault Manager</a:t>
            </a:r>
          </a:p>
          <a:p>
            <a:endParaRPr lang="en-US" sz="1100" b="1" dirty="0">
              <a:solidFill>
                <a:schemeClr val="bg1"/>
              </a:solidFill>
            </a:endParaRPr>
          </a:p>
          <a:p>
            <a:endParaRPr lang="en-US" sz="1100" b="1" dirty="0">
              <a:solidFill>
                <a:schemeClr val="bg1"/>
              </a:solidFill>
            </a:endParaRPr>
          </a:p>
          <a:p>
            <a:r>
              <a:rPr lang="en-US" b="1" dirty="0">
                <a:solidFill>
                  <a:schemeClr val="bg1"/>
                </a:solidFill>
              </a:rPr>
              <a:t>Configuration and </a:t>
            </a:r>
          </a:p>
          <a:p>
            <a:r>
              <a:rPr lang="en-US" b="1" dirty="0">
                <a:solidFill>
                  <a:schemeClr val="bg1"/>
                </a:solidFill>
              </a:rPr>
              <a:t>Orchestration Manager</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IP Flow Manager</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Virtual Provisioning </a:t>
            </a:r>
          </a:p>
          <a:p>
            <a:r>
              <a:rPr lang="en-US" b="1" dirty="0">
                <a:solidFill>
                  <a:schemeClr val="bg1"/>
                </a:solidFill>
              </a:rPr>
              <a:t>Service</a:t>
            </a:r>
          </a:p>
          <a:p>
            <a:endParaRPr lang="en-US" sz="1600" b="1" dirty="0">
              <a:solidFill>
                <a:schemeClr val="bg1"/>
              </a:solidFill>
            </a:endParaRPr>
          </a:p>
          <a:p>
            <a:endParaRPr lang="en-US" sz="1600" b="1" dirty="0">
              <a:solidFill>
                <a:schemeClr val="bg1"/>
              </a:solidFill>
            </a:endParaRPr>
          </a:p>
        </p:txBody>
      </p:sp>
      <p:pic>
        <p:nvPicPr>
          <p:cNvPr id="14" name="Picture 25"/>
          <p:cNvPicPr>
            <a:picLocks noChangeAspect="1" noChangeArrowheads="1"/>
          </p:cNvPicPr>
          <p:nvPr/>
        </p:nvPicPr>
        <p:blipFill>
          <a:blip r:embed="rId3" cstate="print"/>
          <a:srcRect/>
          <a:stretch>
            <a:fillRect/>
          </a:stretch>
        </p:blipFill>
        <p:spPr bwMode="auto">
          <a:xfrm>
            <a:off x="7467600" y="1752600"/>
            <a:ext cx="1156170" cy="756611"/>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5" name="Picture 6" descr="COMTriangleH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3040" y="2789625"/>
            <a:ext cx="1081360" cy="794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3"/>
          <p:cNvPicPr>
            <a:picLocks noChangeAspect="1" noChangeArrowheads="1"/>
          </p:cNvPicPr>
          <p:nvPr/>
        </p:nvPicPr>
        <p:blipFill>
          <a:blip r:embed="rId5" cstate="print"/>
          <a:srcRect/>
          <a:stretch>
            <a:fillRect/>
          </a:stretch>
        </p:blipFill>
        <p:spPr bwMode="auto">
          <a:xfrm>
            <a:off x="7454429" y="3962400"/>
            <a:ext cx="1156171" cy="771914"/>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8" name="Picture 3"/>
          <p:cNvPicPr>
            <a:picLocks noChangeAspect="1" noChangeArrowheads="1"/>
          </p:cNvPicPr>
          <p:nvPr/>
        </p:nvPicPr>
        <p:blipFill>
          <a:blip r:embed="rId6" cstate="print"/>
          <a:srcRect/>
          <a:stretch>
            <a:fillRect/>
          </a:stretch>
        </p:blipFill>
        <p:spPr bwMode="auto">
          <a:xfrm>
            <a:off x="7467600" y="5181600"/>
            <a:ext cx="1143000" cy="8254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Intelligent Edge</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5410200" cy="762000"/>
          </a:xfrm>
        </p:spPr>
        <p:txBody>
          <a:bodyPr>
            <a:normAutofit/>
          </a:bodyPr>
          <a:lstStyle/>
          <a:p>
            <a:r>
              <a:rPr lang="en-US" sz="2800" dirty="0"/>
              <a:t>What’s the Differentiation?</a:t>
            </a:r>
          </a:p>
        </p:txBody>
      </p:sp>
      <p:sp>
        <p:nvSpPr>
          <p:cNvPr id="5" name="Slide Number Placeholder 4"/>
          <p:cNvSpPr>
            <a:spLocks noGrp="1"/>
          </p:cNvSpPr>
          <p:nvPr>
            <p:ph type="sldNum" sz="quarter" idx="4"/>
          </p:nvPr>
        </p:nvSpPr>
        <p:spPr/>
        <p:txBody>
          <a:bodyPr/>
          <a:lstStyle/>
          <a:p>
            <a:fld id="{C0097DC6-52A4-2345-88DE-585089D5FC74}" type="slidenum">
              <a:rPr lang="en-US"/>
              <a:pPr/>
              <a:t>32</a:t>
            </a:fld>
            <a:endParaRPr lang="en-US" dirty="0"/>
          </a:p>
        </p:txBody>
      </p:sp>
      <p:sp>
        <p:nvSpPr>
          <p:cNvPr id="6" name="Content Placeholder 2"/>
          <p:cNvSpPr>
            <a:spLocks noGrp="1"/>
          </p:cNvSpPr>
          <p:nvPr>
            <p:ph idx="1"/>
          </p:nvPr>
        </p:nvSpPr>
        <p:spPr>
          <a:xfrm>
            <a:off x="482435" y="1340076"/>
            <a:ext cx="4988199" cy="5092255"/>
          </a:xfrm>
        </p:spPr>
        <p:txBody>
          <a:bodyPr>
            <a:normAutofit/>
          </a:bodyPr>
          <a:lstStyle/>
          <a:p>
            <a:pPr lvl="0">
              <a:buClr>
                <a:srgbClr val="CC0000"/>
              </a:buClr>
            </a:pPr>
            <a:r>
              <a:rPr lang="en-US" sz="2000" dirty="0">
                <a:solidFill>
                  <a:srgbClr val="000000"/>
                </a:solidFill>
                <a:latin typeface="+mn-lt"/>
              </a:rPr>
              <a:t>Scalability</a:t>
            </a:r>
          </a:p>
          <a:p>
            <a:pPr lvl="1">
              <a:buClr>
                <a:srgbClr val="CC0000"/>
              </a:buClr>
            </a:pPr>
            <a:r>
              <a:rPr lang="en-US" sz="1600" dirty="0">
                <a:solidFill>
                  <a:srgbClr val="000000"/>
                </a:solidFill>
                <a:latin typeface="+mn-lt"/>
              </a:rPr>
              <a:t>Allows for scaling from 256 AP’s to 512 AP’s with the ERS 8x00 as wireless switching platform </a:t>
            </a:r>
          </a:p>
          <a:p>
            <a:pPr lvl="0">
              <a:buClr>
                <a:srgbClr val="CC0000"/>
              </a:buClr>
            </a:pPr>
            <a:r>
              <a:rPr lang="en-US" sz="2000" dirty="0">
                <a:solidFill>
                  <a:srgbClr val="000000"/>
                </a:solidFill>
                <a:latin typeface="+mn-lt"/>
              </a:rPr>
              <a:t>Performance </a:t>
            </a:r>
          </a:p>
          <a:p>
            <a:pPr lvl="1">
              <a:buClr>
                <a:srgbClr val="CC0000"/>
              </a:buClr>
            </a:pPr>
            <a:r>
              <a:rPr lang="en-US" sz="1600" dirty="0">
                <a:solidFill>
                  <a:srgbClr val="000000"/>
                </a:solidFill>
                <a:latin typeface="+mn-lt"/>
              </a:rPr>
              <a:t>Reduced latency results in improved voice and video performance</a:t>
            </a:r>
          </a:p>
          <a:p>
            <a:pPr lvl="0">
              <a:buClr>
                <a:srgbClr val="CC0000"/>
              </a:buClr>
            </a:pPr>
            <a:r>
              <a:rPr lang="en-US" sz="2000" dirty="0">
                <a:solidFill>
                  <a:srgbClr val="000000"/>
                </a:solidFill>
                <a:latin typeface="+mn-lt"/>
              </a:rPr>
              <a:t>Investment protection</a:t>
            </a:r>
          </a:p>
          <a:p>
            <a:pPr lvl="1">
              <a:buClr>
                <a:srgbClr val="CC0000"/>
              </a:buClr>
            </a:pPr>
            <a:r>
              <a:rPr lang="en-US" sz="1600" dirty="0">
                <a:solidFill>
                  <a:srgbClr val="000000"/>
                </a:solidFill>
                <a:latin typeface="+mn-lt"/>
              </a:rPr>
              <a:t>Simple software upgrade takes a customer with an ERS 8x00 from an overlay to a fully integrated solution, providing a long term TCO advantage</a:t>
            </a:r>
          </a:p>
          <a:p>
            <a:pPr lvl="1">
              <a:buClr>
                <a:srgbClr val="CC0000"/>
              </a:buClr>
            </a:pPr>
            <a:r>
              <a:rPr lang="en-US" sz="1600" dirty="0">
                <a:solidFill>
                  <a:srgbClr val="000000"/>
                </a:solidFill>
                <a:latin typeface="+mn-lt"/>
              </a:rPr>
              <a:t>Extending wired/wireless integration to the edge</a:t>
            </a:r>
          </a:p>
          <a:p>
            <a:pPr lvl="0">
              <a:buClr>
                <a:srgbClr val="CC0000"/>
              </a:buClr>
            </a:pPr>
            <a:r>
              <a:rPr lang="en-US" sz="2000" dirty="0">
                <a:solidFill>
                  <a:srgbClr val="000000"/>
                </a:solidFill>
                <a:latin typeface="+mn-lt"/>
              </a:rPr>
              <a:t>Resiliency/Reliability  </a:t>
            </a:r>
          </a:p>
          <a:p>
            <a:pPr lvl="1">
              <a:buClr>
                <a:srgbClr val="CC0000"/>
              </a:buClr>
            </a:pPr>
            <a:r>
              <a:rPr lang="en-US" sz="1600" dirty="0">
                <a:solidFill>
                  <a:srgbClr val="000000"/>
                </a:solidFill>
                <a:latin typeface="+mn-lt"/>
              </a:rPr>
              <a:t>Leverage Ethernet infrastructure native resiliency</a:t>
            </a:r>
          </a:p>
          <a:p>
            <a:pPr lvl="0">
              <a:buClr>
                <a:srgbClr val="CC0000"/>
              </a:buClr>
            </a:pPr>
            <a:r>
              <a:rPr lang="en-US" sz="2000" dirty="0">
                <a:solidFill>
                  <a:srgbClr val="000000"/>
                </a:solidFill>
                <a:latin typeface="+mn-lt"/>
              </a:rPr>
              <a:t>Cloud-ready </a:t>
            </a:r>
          </a:p>
          <a:p>
            <a:pPr lvl="1">
              <a:buClr>
                <a:srgbClr val="CC0000"/>
              </a:buClr>
            </a:pPr>
            <a:r>
              <a:rPr lang="en-US" sz="1600" dirty="0">
                <a:solidFill>
                  <a:srgbClr val="000000"/>
                </a:solidFill>
                <a:latin typeface="+mn-lt"/>
              </a:rPr>
              <a:t>Simple software upgrade eliminates WLAN controller</a:t>
            </a:r>
          </a:p>
        </p:txBody>
      </p:sp>
      <p:sp>
        <p:nvSpPr>
          <p:cNvPr id="7" name="Rectangle 6"/>
          <p:cNvSpPr/>
          <p:nvPr/>
        </p:nvSpPr>
        <p:spPr>
          <a:xfrm>
            <a:off x="258763" y="886459"/>
            <a:ext cx="6726906" cy="369332"/>
          </a:xfrm>
          <a:prstGeom prst="rect">
            <a:avLst/>
          </a:prstGeom>
        </p:spPr>
        <p:txBody>
          <a:bodyPr wrap="none">
            <a:spAutoFit/>
          </a:bodyPr>
          <a:lstStyle/>
          <a:p>
            <a:r>
              <a:rPr lang="en-US" sz="2000" b="1" dirty="0">
                <a:solidFill>
                  <a:srgbClr val="5C5C5C"/>
                </a:solidFill>
              </a:rPr>
              <a:t>Fit-for-Purpose Today and Future-ready for Tomorrow</a:t>
            </a:r>
          </a:p>
        </p:txBody>
      </p:sp>
      <p:sp>
        <p:nvSpPr>
          <p:cNvPr id="8" name="Rectangle 23"/>
          <p:cNvSpPr>
            <a:spLocks noChangeArrowheads="1"/>
          </p:cNvSpPr>
          <p:nvPr>
            <p:custDataLst>
              <p:tags r:id="rId1"/>
            </p:custDataLst>
          </p:nvPr>
        </p:nvSpPr>
        <p:spPr bwMode="auto">
          <a:xfrm rot="10800000" flipV="1">
            <a:off x="5630863" y="1616194"/>
            <a:ext cx="3170238" cy="4392223"/>
          </a:xfrm>
          <a:prstGeom prst="roundRect">
            <a:avLst>
              <a:gd name="adj" fmla="val 16667"/>
            </a:avLst>
          </a:prstGeom>
          <a:gradFill rotWithShape="1">
            <a:gsLst>
              <a:gs pos="0">
                <a:srgbClr val="DDDDDD"/>
              </a:gs>
              <a:gs pos="100000">
                <a:srgbClr val="F1F1F1">
                  <a:alpha val="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tIns="630000"/>
          <a:lstStyle/>
          <a:p>
            <a:pPr marL="271463" indent="-271463">
              <a:lnSpc>
                <a:spcPct val="95000"/>
              </a:lnSpc>
              <a:spcBef>
                <a:spcPct val="45000"/>
              </a:spcBef>
              <a:buClr>
                <a:srgbClr val="CC0000"/>
              </a:buClr>
            </a:pPr>
            <a:endParaRPr lang="en-GB" dirty="0">
              <a:solidFill>
                <a:srgbClr val="5C5C5C"/>
              </a:solidFill>
            </a:endParaRPr>
          </a:p>
        </p:txBody>
      </p:sp>
      <p:sp>
        <p:nvSpPr>
          <p:cNvPr id="9" name="Text Box 9"/>
          <p:cNvSpPr txBox="1">
            <a:spLocks noChangeArrowheads="1"/>
          </p:cNvSpPr>
          <p:nvPr>
            <p:custDataLst>
              <p:tags r:id="rId2"/>
            </p:custDataLst>
          </p:nvPr>
        </p:nvSpPr>
        <p:spPr bwMode="auto">
          <a:xfrm>
            <a:off x="6081713" y="5519590"/>
            <a:ext cx="230346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spcBef>
                <a:spcPct val="50000"/>
              </a:spcBef>
            </a:pPr>
            <a:r>
              <a:rPr lang="en-US" sz="1600" b="1" dirty="0">
                <a:solidFill>
                  <a:srgbClr val="5C5C5C"/>
                </a:solidFill>
                <a:latin typeface="Calibri" pitchFamily="34" charset="0"/>
              </a:rPr>
              <a:t>ERS 8800/8600 r7.2</a:t>
            </a:r>
          </a:p>
        </p:txBody>
      </p:sp>
      <p:pic>
        <p:nvPicPr>
          <p:cNvPr id="10" name="Picture 3"/>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53225" y="4318268"/>
            <a:ext cx="1055688" cy="1145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PPTShape_0"/>
          <p:cNvSpPr txBox="1">
            <a:spLocks noChangeArrowheads="1"/>
          </p:cNvSpPr>
          <p:nvPr>
            <p:custDataLst>
              <p:tags r:id="rId4"/>
            </p:custDataLst>
          </p:nvPr>
        </p:nvSpPr>
        <p:spPr bwMode="auto">
          <a:xfrm>
            <a:off x="6370639" y="3807797"/>
            <a:ext cx="1800225"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spcBef>
                <a:spcPct val="50000"/>
              </a:spcBef>
            </a:pPr>
            <a:r>
              <a:rPr lang="en-US" sz="1600" b="1" dirty="0">
                <a:solidFill>
                  <a:srgbClr val="5C5C5C"/>
                </a:solidFill>
                <a:latin typeface="Calibri" pitchFamily="34" charset="0"/>
              </a:rPr>
              <a:t>WLAN 8100 r2.0</a:t>
            </a:r>
          </a:p>
        </p:txBody>
      </p:sp>
      <p:pic>
        <p:nvPicPr>
          <p:cNvPr id="12" name="Picture 8" descr="New Image.TIF"/>
          <p:cNvPicPr>
            <a:picLocks noChangeAspect="1"/>
          </p:cNvPicPr>
          <p:nvPr>
            <p:custDataLst>
              <p:tags r:id="rId5"/>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26138" y="2317868"/>
            <a:ext cx="2735262" cy="154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PPTShape_1"/>
          <p:cNvSpPr txBox="1">
            <a:spLocks noChangeArrowheads="1"/>
          </p:cNvSpPr>
          <p:nvPr>
            <p:custDataLst>
              <p:tags r:id="rId6"/>
            </p:custDataLst>
          </p:nvPr>
        </p:nvSpPr>
        <p:spPr bwMode="auto">
          <a:xfrm>
            <a:off x="6138863" y="1847079"/>
            <a:ext cx="23034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spcBef>
                <a:spcPct val="50000"/>
              </a:spcBef>
            </a:pPr>
            <a:r>
              <a:rPr lang="en-US" sz="2000" b="1" dirty="0">
                <a:solidFill>
                  <a:srgbClr val="CC0000"/>
                </a:solidFill>
                <a:latin typeface="Calibri" pitchFamily="34" charset="0"/>
              </a:rPr>
              <a:t>Unified Access r1.0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5840" y="1600200"/>
            <a:ext cx="7528560" cy="1600200"/>
          </a:xfrm>
        </p:spPr>
        <p:txBody>
          <a:bodyPr/>
          <a:lstStyle/>
          <a:p>
            <a:r>
              <a:rPr lang="en-US" dirty="0"/>
              <a:t>Secure Mobile Collaboration</a:t>
            </a:r>
            <a:br>
              <a:rPr lang="en-US" dirty="0"/>
            </a:br>
            <a:r>
              <a:rPr lang="en-US" sz="4000" dirty="0"/>
              <a:t>(aka:  Access Control)</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Rapid Evolution of Mobile Edge</a:t>
            </a:r>
          </a:p>
        </p:txBody>
      </p:sp>
      <p:sp>
        <p:nvSpPr>
          <p:cNvPr id="5" name="Slide Number Placeholder 4"/>
          <p:cNvSpPr>
            <a:spLocks noGrp="1"/>
          </p:cNvSpPr>
          <p:nvPr>
            <p:ph type="sldNum" sz="quarter" idx="4"/>
          </p:nvPr>
        </p:nvSpPr>
        <p:spPr/>
        <p:txBody>
          <a:bodyPr/>
          <a:lstStyle/>
          <a:p>
            <a:fld id="{C0097DC6-52A4-2345-88DE-585089D5FC74}" type="slidenum">
              <a:rPr lang="en-US"/>
              <a:pPr/>
              <a:t>34</a:t>
            </a:fld>
            <a:endParaRPr lang="en-US" dirty="0"/>
          </a:p>
        </p:txBody>
      </p:sp>
      <p:grpSp>
        <p:nvGrpSpPr>
          <p:cNvPr id="4" name="Group 1499"/>
          <p:cNvGrpSpPr>
            <a:grpSpLocks/>
          </p:cNvGrpSpPr>
          <p:nvPr/>
        </p:nvGrpSpPr>
        <p:grpSpPr bwMode="auto">
          <a:xfrm>
            <a:off x="224970" y="1561475"/>
            <a:ext cx="8704263" cy="4077325"/>
            <a:chOff x="228600" y="1790322"/>
            <a:chExt cx="8703625" cy="4077078"/>
          </a:xfrm>
          <a:gradFill>
            <a:gsLst>
              <a:gs pos="80000">
                <a:srgbClr val="C00000"/>
              </a:gs>
              <a:gs pos="80000">
                <a:srgbClr val="C00000"/>
              </a:gs>
              <a:gs pos="100000">
                <a:schemeClr val="bg1">
                  <a:lumMod val="65000"/>
                </a:schemeClr>
              </a:gs>
            </a:gsLst>
            <a:lin ang="5400000" scaled="0"/>
          </a:gradFill>
        </p:grpSpPr>
        <p:grpSp>
          <p:nvGrpSpPr>
            <p:cNvPr id="6" name="Group 3"/>
            <p:cNvGrpSpPr>
              <a:grpSpLocks/>
            </p:cNvGrpSpPr>
            <p:nvPr/>
          </p:nvGrpSpPr>
          <p:grpSpPr bwMode="auto">
            <a:xfrm>
              <a:off x="228600" y="1790322"/>
              <a:ext cx="3023197" cy="4077078"/>
              <a:chOff x="153709" y="667409"/>
              <a:chExt cx="3852388" cy="5195325"/>
            </a:xfrm>
            <a:grpFill/>
          </p:grpSpPr>
          <p:pic>
            <p:nvPicPr>
              <p:cNvPr id="12" name="Picture 2"/>
              <p:cNvPicPr>
                <a:picLocks noChangeAspect="1" noChangeArrowheads="1"/>
              </p:cNvPicPr>
              <p:nvPr/>
            </p:nvPicPr>
            <p:blipFill>
              <a:blip r:embed="rId2" cstate="print"/>
              <a:srcRect/>
              <a:stretch>
                <a:fillRect/>
              </a:stretch>
            </p:blipFill>
            <p:spPr bwMode="auto">
              <a:xfrm>
                <a:off x="244443" y="667409"/>
                <a:ext cx="3603172" cy="4801227"/>
              </a:xfrm>
              <a:prstGeom prst="rect">
                <a:avLst/>
              </a:prstGeom>
              <a:grpFill/>
              <a:ln w="9525">
                <a:noFill/>
                <a:miter lim="800000"/>
                <a:headEnd/>
                <a:tailEnd/>
              </a:ln>
            </p:spPr>
          </p:pic>
          <p:sp>
            <p:nvSpPr>
              <p:cNvPr id="13" name="TextBox 1508"/>
              <p:cNvSpPr txBox="1">
                <a:spLocks noChangeArrowheads="1"/>
              </p:cNvSpPr>
              <p:nvPr/>
            </p:nvSpPr>
            <p:spPr bwMode="auto">
              <a:xfrm>
                <a:off x="153709" y="5470541"/>
                <a:ext cx="3852388" cy="392193"/>
              </a:xfrm>
              <a:prstGeom prst="rect">
                <a:avLst/>
              </a:prstGeom>
              <a:grpFill/>
              <a:ln w="9525">
                <a:noFill/>
                <a:miter lim="800000"/>
                <a:headEnd/>
                <a:tailEnd/>
              </a:ln>
            </p:spPr>
            <p:txBody>
              <a:bodyPr>
                <a:spAutoFit/>
              </a:bodyPr>
              <a:lstStyle/>
              <a:p>
                <a:r>
                  <a:rPr lang="en-US" sz="1400">
                    <a:solidFill>
                      <a:schemeClr val="accent1"/>
                    </a:solidFill>
                  </a:rPr>
                  <a:t>TIME’s Person of the Year:  YOU</a:t>
                </a:r>
              </a:p>
            </p:txBody>
          </p:sp>
        </p:grpSp>
        <p:sp>
          <p:nvSpPr>
            <p:cNvPr id="8" name="Rectangle 7"/>
            <p:cNvSpPr/>
            <p:nvPr/>
          </p:nvSpPr>
          <p:spPr>
            <a:xfrm>
              <a:off x="3299900" y="3410200"/>
              <a:ext cx="5632325" cy="2159803"/>
            </a:xfrm>
            <a:prstGeom prst="rect">
              <a:avLst/>
            </a:prstGeom>
            <a:gradFill>
              <a:gsLst>
                <a:gs pos="80000">
                  <a:srgbClr val="C00000"/>
                </a:gs>
                <a:gs pos="80000">
                  <a:srgbClr val="C00000"/>
                </a:gs>
                <a:gs pos="100000">
                  <a:schemeClr val="bg1">
                    <a:lumMod val="65000"/>
                  </a:schemeClr>
                </a:gs>
              </a:gsLst>
              <a:lin ang="5400000" scaled="0"/>
            </a:gradFill>
          </p:spPr>
          <p:style>
            <a:lnRef idx="0">
              <a:schemeClr val="accent1"/>
            </a:lnRef>
            <a:fillRef idx="3">
              <a:schemeClr val="accent1"/>
            </a:fillRef>
            <a:effectRef idx="3">
              <a:schemeClr val="accent1"/>
            </a:effectRef>
            <a:fontRef idx="minor">
              <a:schemeClr val="lt1"/>
            </a:fontRef>
          </p:style>
          <p:txBody>
            <a:bodyPr anchor="ctr"/>
            <a:lstStyle/>
            <a:p>
              <a:pPr marL="287338" indent="-287338" algn="l" eaLnBrk="0" hangingPunct="0">
                <a:lnSpc>
                  <a:spcPct val="90000"/>
                </a:lnSpc>
                <a:spcBef>
                  <a:spcPts val="600"/>
                </a:spcBef>
                <a:spcAft>
                  <a:spcPts val="600"/>
                </a:spcAft>
                <a:buClr>
                  <a:schemeClr val="bg1"/>
                </a:buClr>
                <a:buSzPct val="100000"/>
                <a:buFont typeface="Webdings" pitchFamily="18" charset="2"/>
                <a:buChar char="4"/>
                <a:defRPr/>
              </a:pPr>
              <a:r>
                <a:rPr lang="en-US" sz="2000" kern="0" dirty="0">
                  <a:solidFill>
                    <a:schemeClr val="bg1"/>
                  </a:solidFill>
                  <a:ea typeface="ＭＳ Ｐゴシック" charset="-128"/>
                  <a:cs typeface="ＭＳ Ｐゴシック" charset="-128"/>
                </a:rPr>
                <a:t>Tablet market $45B by 2014</a:t>
              </a:r>
              <a:br>
                <a:rPr lang="en-US" sz="2000" kern="0" dirty="0">
                  <a:solidFill>
                    <a:schemeClr val="bg1"/>
                  </a:solidFill>
                  <a:ea typeface="ＭＳ Ｐゴシック" charset="-128"/>
                  <a:cs typeface="ＭＳ Ｐゴシック" charset="-128"/>
                </a:rPr>
              </a:br>
              <a:r>
                <a:rPr lang="en-US" sz="1400" i="1" kern="0" dirty="0">
                  <a:solidFill>
                    <a:schemeClr val="bg1"/>
                  </a:solidFill>
                  <a:ea typeface="ＭＳ Ｐゴシック" charset="-128"/>
                  <a:cs typeface="ＭＳ Ｐゴシック" charset="-128"/>
                </a:rPr>
                <a:t>– Yankee 2011</a:t>
              </a:r>
              <a:endParaRPr lang="en-US" sz="1600" kern="0" dirty="0">
                <a:solidFill>
                  <a:schemeClr val="bg1"/>
                </a:solidFill>
                <a:ea typeface="ＭＳ Ｐゴシック" charset="-128"/>
                <a:cs typeface="ＭＳ Ｐゴシック" charset="-128"/>
              </a:endParaRPr>
            </a:p>
            <a:p>
              <a:pPr marL="287338" indent="-287338" algn="l" eaLnBrk="0" hangingPunct="0">
                <a:lnSpc>
                  <a:spcPct val="90000"/>
                </a:lnSpc>
                <a:spcBef>
                  <a:spcPts val="600"/>
                </a:spcBef>
                <a:spcAft>
                  <a:spcPts val="600"/>
                </a:spcAft>
                <a:buClr>
                  <a:schemeClr val="bg1"/>
                </a:buClr>
                <a:buSzPct val="100000"/>
                <a:buFont typeface="Webdings" pitchFamily="18" charset="2"/>
                <a:buChar char="4"/>
                <a:defRPr/>
              </a:pPr>
              <a:r>
                <a:rPr lang="en-US" sz="2000" kern="0" dirty="0">
                  <a:solidFill>
                    <a:schemeClr val="bg1"/>
                  </a:solidFill>
                  <a:ea typeface="ＭＳ Ｐゴシック" charset="-128"/>
                  <a:cs typeface="ＭＳ Ｐゴシック" charset="-128"/>
                </a:rPr>
                <a:t>50% Enterprise users interested in or using consumer applications</a:t>
              </a:r>
              <a:br>
                <a:rPr lang="en-US" sz="2000" kern="0" dirty="0">
                  <a:solidFill>
                    <a:schemeClr val="bg1"/>
                  </a:solidFill>
                  <a:ea typeface="ＭＳ Ｐゴシック" charset="-128"/>
                  <a:cs typeface="ＭＳ Ｐゴシック" charset="-128"/>
                </a:rPr>
              </a:br>
              <a:r>
                <a:rPr lang="en-US" sz="1400" i="1" kern="0" dirty="0">
                  <a:solidFill>
                    <a:schemeClr val="bg1"/>
                  </a:solidFill>
                  <a:ea typeface="ＭＳ Ｐゴシック" charset="-128"/>
                  <a:cs typeface="ＭＳ Ｐゴシック" charset="-128"/>
                </a:rPr>
                <a:t>– Yankee 2011</a:t>
              </a:r>
              <a:endParaRPr lang="en-US" i="1" kern="0" dirty="0">
                <a:solidFill>
                  <a:schemeClr val="bg1"/>
                </a:solidFill>
                <a:ea typeface="ＭＳ Ｐゴシック" charset="-128"/>
                <a:cs typeface="ＭＳ Ｐゴシック" charset="-128"/>
              </a:endParaRPr>
            </a:p>
            <a:p>
              <a:pPr marL="287338" indent="-287338" algn="l" eaLnBrk="0" hangingPunct="0">
                <a:lnSpc>
                  <a:spcPct val="90000"/>
                </a:lnSpc>
                <a:spcBef>
                  <a:spcPts val="600"/>
                </a:spcBef>
                <a:spcAft>
                  <a:spcPts val="600"/>
                </a:spcAft>
                <a:buClr>
                  <a:schemeClr val="bg1"/>
                </a:buClr>
                <a:buSzPct val="100000"/>
                <a:buFont typeface="Webdings" pitchFamily="18" charset="2"/>
                <a:buChar char="4"/>
                <a:defRPr/>
              </a:pPr>
              <a:r>
                <a:rPr lang="en-US" sz="2000" kern="0" dirty="0">
                  <a:solidFill>
                    <a:schemeClr val="bg1"/>
                  </a:solidFill>
                  <a:ea typeface="ＭＳ Ｐゴシック" charset="-128"/>
                  <a:cs typeface="ＭＳ Ｐゴシック" charset="-128"/>
                </a:rPr>
                <a:t>Smartphone app revenue to triple by 2014</a:t>
              </a:r>
              <a:br>
                <a:rPr lang="en-US" sz="2000" kern="0" dirty="0">
                  <a:solidFill>
                    <a:schemeClr val="bg1"/>
                  </a:solidFill>
                  <a:ea typeface="ＭＳ Ｐゴシック" charset="-128"/>
                  <a:cs typeface="ＭＳ Ｐゴシック" charset="-128"/>
                </a:rPr>
              </a:br>
              <a:r>
                <a:rPr lang="en-US" sz="1400" i="1" kern="0" dirty="0">
                  <a:solidFill>
                    <a:schemeClr val="bg1"/>
                  </a:solidFill>
                  <a:ea typeface="ＭＳ Ｐゴシック" charset="-128"/>
                  <a:cs typeface="ＭＳ Ｐゴシック" charset="-128"/>
                </a:rPr>
                <a:t>– Yankee 2011</a:t>
              </a:r>
              <a:endParaRPr lang="en-US" sz="1600" dirty="0">
                <a:solidFill>
                  <a:schemeClr val="bg1"/>
                </a:solidFill>
              </a:endParaRPr>
            </a:p>
          </p:txBody>
        </p:sp>
      </p:grpSp>
      <p:sp>
        <p:nvSpPr>
          <p:cNvPr id="17" name="Rectangle 16"/>
          <p:cNvSpPr/>
          <p:nvPr/>
        </p:nvSpPr>
        <p:spPr bwMode="auto">
          <a:xfrm>
            <a:off x="3290020" y="1558679"/>
            <a:ext cx="5632738" cy="1400422"/>
          </a:xfrm>
          <a:prstGeom prst="rect">
            <a:avLst/>
          </a:prstGeom>
          <a:gradFill>
            <a:gsLst>
              <a:gs pos="80000">
                <a:srgbClr val="C00000"/>
              </a:gs>
              <a:gs pos="80000">
                <a:srgbClr val="C00000"/>
              </a:gs>
              <a:gs pos="100000">
                <a:schemeClr val="bg1">
                  <a:lumMod val="65000"/>
                </a:schemeClr>
              </a:gs>
            </a:gsLst>
            <a:lin ang="5400000" scaled="0"/>
          </a:gradFill>
        </p:spPr>
        <p:style>
          <a:lnRef idx="0">
            <a:schemeClr val="accent1"/>
          </a:lnRef>
          <a:fillRef idx="3">
            <a:schemeClr val="accent1"/>
          </a:fillRef>
          <a:effectRef idx="3">
            <a:schemeClr val="accent1"/>
          </a:effectRef>
          <a:fontRef idx="minor">
            <a:schemeClr val="lt1"/>
          </a:fontRef>
        </p:style>
        <p:txBody>
          <a:bodyPr anchor="ctr"/>
          <a:lstStyle/>
          <a:p>
            <a:pPr>
              <a:defRPr/>
            </a:pPr>
            <a:endParaRPr lang="en-US" sz="2800" dirty="0"/>
          </a:p>
        </p:txBody>
      </p:sp>
      <p:sp>
        <p:nvSpPr>
          <p:cNvPr id="18" name="TextBox 5"/>
          <p:cNvSpPr txBox="1">
            <a:spLocks noChangeArrowheads="1"/>
          </p:cNvSpPr>
          <p:nvPr/>
        </p:nvSpPr>
        <p:spPr bwMode="auto">
          <a:xfrm>
            <a:off x="5788717" y="1508000"/>
            <a:ext cx="2287806" cy="1477329"/>
          </a:xfrm>
          <a:prstGeom prst="rect">
            <a:avLst/>
          </a:prstGeom>
          <a:noFill/>
          <a:ln w="9525">
            <a:noFill/>
            <a:miter lim="800000"/>
            <a:headEnd/>
            <a:tailEnd/>
          </a:ln>
        </p:spPr>
        <p:txBody>
          <a:bodyPr wrap="none">
            <a:spAutoFit/>
          </a:bodyPr>
          <a:lstStyle/>
          <a:p>
            <a:pPr algn="l"/>
            <a:r>
              <a:rPr lang="en-US" b="1" dirty="0">
                <a:solidFill>
                  <a:schemeClr val="bg1"/>
                </a:solidFill>
              </a:rPr>
              <a:t>Android apps</a:t>
            </a:r>
          </a:p>
          <a:p>
            <a:pPr algn="l"/>
            <a:r>
              <a:rPr lang="en-US" b="1" dirty="0">
                <a:solidFill>
                  <a:schemeClr val="bg1"/>
                </a:solidFill>
              </a:rPr>
              <a:t>iPhone apps</a:t>
            </a:r>
          </a:p>
          <a:p>
            <a:pPr algn="l"/>
            <a:r>
              <a:rPr lang="en-US" b="1" dirty="0">
                <a:solidFill>
                  <a:schemeClr val="bg1"/>
                </a:solidFill>
              </a:rPr>
              <a:t>Tablets in 2012</a:t>
            </a:r>
          </a:p>
          <a:p>
            <a:pPr algn="l"/>
            <a:r>
              <a:rPr lang="en-US" b="1" dirty="0">
                <a:solidFill>
                  <a:schemeClr val="bg1"/>
                </a:solidFill>
              </a:rPr>
              <a:t>Smartphones</a:t>
            </a:r>
          </a:p>
          <a:p>
            <a:pPr algn="l"/>
            <a:r>
              <a:rPr lang="en-US" b="1" dirty="0">
                <a:solidFill>
                  <a:schemeClr val="bg1"/>
                </a:solidFill>
              </a:rPr>
              <a:t>Social Media Users</a:t>
            </a:r>
          </a:p>
        </p:txBody>
      </p:sp>
      <p:sp>
        <p:nvSpPr>
          <p:cNvPr id="19" name="TextBox 1506"/>
          <p:cNvSpPr txBox="1">
            <a:spLocks noChangeArrowheads="1"/>
          </p:cNvSpPr>
          <p:nvPr/>
        </p:nvSpPr>
        <p:spPr bwMode="auto">
          <a:xfrm>
            <a:off x="4050794" y="1504950"/>
            <a:ext cx="1659429" cy="1477328"/>
          </a:xfrm>
          <a:prstGeom prst="rect">
            <a:avLst/>
          </a:prstGeom>
          <a:noFill/>
          <a:ln w="9525">
            <a:noFill/>
            <a:miter lim="800000"/>
            <a:headEnd/>
            <a:tailEnd/>
          </a:ln>
        </p:spPr>
        <p:txBody>
          <a:bodyPr wrap="none">
            <a:spAutoFit/>
          </a:bodyPr>
          <a:lstStyle/>
          <a:p>
            <a:pPr algn="r"/>
            <a:r>
              <a:rPr lang="en-US" b="1" dirty="0">
                <a:solidFill>
                  <a:schemeClr val="bg1"/>
                </a:solidFill>
              </a:rPr>
              <a:t>100 000</a:t>
            </a:r>
          </a:p>
          <a:p>
            <a:pPr algn="r"/>
            <a:r>
              <a:rPr lang="en-US" b="1" dirty="0">
                <a:solidFill>
                  <a:schemeClr val="bg1"/>
                </a:solidFill>
              </a:rPr>
              <a:t>350 000</a:t>
            </a:r>
          </a:p>
          <a:p>
            <a:pPr algn="r"/>
            <a:r>
              <a:rPr lang="en-US" b="1" dirty="0">
                <a:solidFill>
                  <a:schemeClr val="bg1"/>
                </a:solidFill>
              </a:rPr>
              <a:t>75 000 000</a:t>
            </a:r>
          </a:p>
          <a:p>
            <a:pPr algn="r"/>
            <a:r>
              <a:rPr lang="en-US" b="1" dirty="0">
                <a:solidFill>
                  <a:schemeClr val="bg1"/>
                </a:solidFill>
              </a:rPr>
              <a:t>800 000 000</a:t>
            </a:r>
          </a:p>
          <a:p>
            <a:pPr algn="r"/>
            <a:r>
              <a:rPr lang="en-US" b="1" dirty="0">
                <a:solidFill>
                  <a:schemeClr val="bg1"/>
                </a:solidFill>
              </a:rPr>
              <a:t>1 200 000 000</a:t>
            </a:r>
          </a:p>
        </p:txBody>
      </p:sp>
      <p:pic>
        <p:nvPicPr>
          <p:cNvPr id="14" name="Picture 65" descr="globe_new"/>
          <p:cNvPicPr>
            <a:picLocks noChangeAspect="1" noChangeArrowheads="1"/>
          </p:cNvPicPr>
          <p:nvPr/>
        </p:nvPicPr>
        <p:blipFill>
          <a:blip r:embed="rId3" cstate="screen"/>
          <a:srcRect/>
          <a:stretch>
            <a:fillRect/>
          </a:stretch>
        </p:blipFill>
        <p:spPr bwMode="hidden">
          <a:xfrm>
            <a:off x="7921170" y="2781300"/>
            <a:ext cx="991394" cy="990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Avaya’s BYOD Solution</a:t>
            </a:r>
          </a:p>
        </p:txBody>
      </p:sp>
      <p:sp>
        <p:nvSpPr>
          <p:cNvPr id="5" name="Slide Number Placeholder 4"/>
          <p:cNvSpPr>
            <a:spLocks noGrp="1"/>
          </p:cNvSpPr>
          <p:nvPr>
            <p:ph type="sldNum" sz="quarter" idx="4"/>
          </p:nvPr>
        </p:nvSpPr>
        <p:spPr/>
        <p:txBody>
          <a:bodyPr/>
          <a:lstStyle/>
          <a:p>
            <a:fld id="{C0097DC6-52A4-2345-88DE-585089D5FC74}" type="slidenum">
              <a:rPr lang="en-US"/>
              <a:pPr/>
              <a:t>35</a:t>
            </a:fld>
            <a:endParaRPr lang="en-US" dirty="0"/>
          </a:p>
        </p:txBody>
      </p:sp>
      <p:sp>
        <p:nvSpPr>
          <p:cNvPr id="4" name="TextBox 27"/>
          <p:cNvSpPr txBox="1">
            <a:spLocks noChangeArrowheads="1"/>
          </p:cNvSpPr>
          <p:nvPr/>
        </p:nvSpPr>
        <p:spPr bwMode="auto">
          <a:xfrm>
            <a:off x="533400" y="4343400"/>
            <a:ext cx="3225800" cy="1138237"/>
          </a:xfrm>
          <a:prstGeom prst="rect">
            <a:avLst/>
          </a:prstGeom>
          <a:noFill/>
          <a:ln w="9525">
            <a:noFill/>
            <a:miter lim="800000"/>
            <a:headEnd/>
            <a:tailEnd/>
          </a:ln>
        </p:spPr>
        <p:txBody>
          <a:bodyPr/>
          <a:lstStyle/>
          <a:p>
            <a:pPr>
              <a:lnSpc>
                <a:spcPct val="90000"/>
              </a:lnSpc>
            </a:pPr>
            <a:r>
              <a:rPr lang="en-US" sz="2800" b="1" dirty="0">
                <a:solidFill>
                  <a:srgbClr val="C00000"/>
                </a:solidFill>
              </a:rPr>
              <a:t>Scalable</a:t>
            </a:r>
          </a:p>
          <a:p>
            <a:pPr>
              <a:lnSpc>
                <a:spcPct val="90000"/>
              </a:lnSpc>
            </a:pPr>
            <a:r>
              <a:rPr lang="en-US" sz="1900" dirty="0">
                <a:solidFill>
                  <a:schemeClr val="tx1"/>
                </a:solidFill>
              </a:rPr>
              <a:t>Future-proof</a:t>
            </a:r>
          </a:p>
        </p:txBody>
      </p:sp>
      <p:sp>
        <p:nvSpPr>
          <p:cNvPr id="6" name="TextBox 23"/>
          <p:cNvSpPr txBox="1">
            <a:spLocks noChangeArrowheads="1"/>
          </p:cNvSpPr>
          <p:nvPr/>
        </p:nvSpPr>
        <p:spPr bwMode="auto">
          <a:xfrm>
            <a:off x="508000" y="1425575"/>
            <a:ext cx="3225800" cy="1139825"/>
          </a:xfrm>
          <a:prstGeom prst="rect">
            <a:avLst/>
          </a:prstGeom>
          <a:noFill/>
          <a:ln w="9525">
            <a:noFill/>
            <a:miter lim="800000"/>
            <a:headEnd/>
            <a:tailEnd/>
          </a:ln>
        </p:spPr>
        <p:txBody>
          <a:bodyPr/>
          <a:lstStyle/>
          <a:p>
            <a:pPr>
              <a:lnSpc>
                <a:spcPct val="90000"/>
              </a:lnSpc>
            </a:pPr>
            <a:r>
              <a:rPr lang="en-US" sz="2800" b="1" dirty="0">
                <a:solidFill>
                  <a:srgbClr val="C00000"/>
                </a:solidFill>
              </a:rPr>
              <a:t>Identity-based</a:t>
            </a:r>
          </a:p>
          <a:p>
            <a:pPr>
              <a:lnSpc>
                <a:spcPct val="90000"/>
              </a:lnSpc>
            </a:pPr>
            <a:r>
              <a:rPr lang="en-US" sz="1900" dirty="0">
                <a:solidFill>
                  <a:schemeClr val="tx1"/>
                </a:solidFill>
              </a:rPr>
              <a:t>Network Access Control</a:t>
            </a:r>
          </a:p>
        </p:txBody>
      </p:sp>
      <p:sp>
        <p:nvSpPr>
          <p:cNvPr id="7" name="TextBox 28"/>
          <p:cNvSpPr txBox="1">
            <a:spLocks noChangeArrowheads="1"/>
          </p:cNvSpPr>
          <p:nvPr/>
        </p:nvSpPr>
        <p:spPr bwMode="auto">
          <a:xfrm>
            <a:off x="6324600" y="4652963"/>
            <a:ext cx="3225800" cy="1138237"/>
          </a:xfrm>
          <a:prstGeom prst="rect">
            <a:avLst/>
          </a:prstGeom>
          <a:noFill/>
          <a:ln w="9525">
            <a:noFill/>
            <a:miter lim="800000"/>
            <a:headEnd/>
            <a:tailEnd/>
          </a:ln>
        </p:spPr>
        <p:txBody>
          <a:bodyPr/>
          <a:lstStyle/>
          <a:p>
            <a:pPr>
              <a:lnSpc>
                <a:spcPct val="90000"/>
              </a:lnSpc>
            </a:pPr>
            <a:r>
              <a:rPr lang="en-US" sz="2800" b="1" dirty="0">
                <a:solidFill>
                  <a:srgbClr val="C00000"/>
                </a:solidFill>
              </a:rPr>
              <a:t>Optimized</a:t>
            </a:r>
          </a:p>
          <a:p>
            <a:pPr>
              <a:lnSpc>
                <a:spcPct val="90000"/>
              </a:lnSpc>
            </a:pPr>
            <a:r>
              <a:rPr lang="en-US" sz="1900" dirty="0">
                <a:solidFill>
                  <a:schemeClr val="tx1"/>
                </a:solidFill>
              </a:rPr>
              <a:t>For collaborative, real time applications</a:t>
            </a:r>
          </a:p>
        </p:txBody>
      </p:sp>
      <p:sp>
        <p:nvSpPr>
          <p:cNvPr id="8" name="TextBox 29"/>
          <p:cNvSpPr txBox="1">
            <a:spLocks noChangeArrowheads="1"/>
          </p:cNvSpPr>
          <p:nvPr/>
        </p:nvSpPr>
        <p:spPr bwMode="auto">
          <a:xfrm>
            <a:off x="5992812" y="1371600"/>
            <a:ext cx="2846388" cy="1193800"/>
          </a:xfrm>
          <a:prstGeom prst="rect">
            <a:avLst/>
          </a:prstGeom>
          <a:noFill/>
          <a:ln w="9525">
            <a:noFill/>
            <a:miter lim="800000"/>
            <a:headEnd/>
            <a:tailEnd/>
          </a:ln>
        </p:spPr>
        <p:txBody>
          <a:bodyPr/>
          <a:lstStyle/>
          <a:p>
            <a:pPr>
              <a:lnSpc>
                <a:spcPct val="90000"/>
              </a:lnSpc>
            </a:pPr>
            <a:r>
              <a:rPr lang="en-US" sz="2800" b="1" dirty="0">
                <a:solidFill>
                  <a:srgbClr val="C00000"/>
                </a:solidFill>
              </a:rPr>
              <a:t>Secure</a:t>
            </a:r>
            <a:r>
              <a:rPr lang="en-US" sz="2600" b="1" dirty="0">
                <a:solidFill>
                  <a:srgbClr val="C00000"/>
                </a:solidFill>
              </a:rPr>
              <a:t> </a:t>
            </a:r>
          </a:p>
          <a:p>
            <a:pPr>
              <a:lnSpc>
                <a:spcPct val="90000"/>
              </a:lnSpc>
            </a:pPr>
            <a:r>
              <a:rPr lang="en-US" sz="1900" dirty="0">
                <a:solidFill>
                  <a:schemeClr val="tx1"/>
                </a:solidFill>
              </a:rPr>
              <a:t>Network &amp; Device </a:t>
            </a:r>
            <a:r>
              <a:rPr lang="en-US" sz="1900" dirty="0">
                <a:solidFill>
                  <a:schemeClr val="bg1"/>
                </a:solidFill>
              </a:rPr>
              <a:t>security</a:t>
            </a:r>
          </a:p>
        </p:txBody>
      </p:sp>
      <p:sp>
        <p:nvSpPr>
          <p:cNvPr id="9" name="Oval 8"/>
          <p:cNvSpPr/>
          <p:nvPr/>
        </p:nvSpPr>
        <p:spPr bwMode="auto">
          <a:xfrm>
            <a:off x="1371600" y="2057400"/>
            <a:ext cx="6278562" cy="2806700"/>
          </a:xfrm>
          <a:prstGeom prst="ellipse">
            <a:avLst/>
          </a:prstGeom>
          <a:ln w="57150">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lgn="l">
              <a:lnSpc>
                <a:spcPct val="90000"/>
              </a:lnSpc>
              <a:defRPr/>
            </a:pPr>
            <a:endParaRPr lang="en-US" dirty="0">
              <a:solidFill>
                <a:schemeClr val="tx2"/>
              </a:solidFill>
            </a:endParaRPr>
          </a:p>
        </p:txBody>
      </p:sp>
      <p:pic>
        <p:nvPicPr>
          <p:cNvPr id="10" name="Picture 3"/>
          <p:cNvPicPr>
            <a:picLocks noChangeAspect="1" noChangeArrowheads="1"/>
          </p:cNvPicPr>
          <p:nvPr/>
        </p:nvPicPr>
        <p:blipFill>
          <a:blip r:embed="rId3" cstate="print"/>
          <a:srcRect/>
          <a:stretch>
            <a:fillRect/>
          </a:stretch>
        </p:blipFill>
        <p:spPr bwMode="auto">
          <a:xfrm>
            <a:off x="1933574" y="2562225"/>
            <a:ext cx="3006129" cy="1920875"/>
          </a:xfrm>
          <a:prstGeom prst="rect">
            <a:avLst/>
          </a:prstGeom>
          <a:noFill/>
          <a:ln w="9525">
            <a:solidFill>
              <a:schemeClr val="accent1"/>
            </a:solid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875557" y="3011488"/>
            <a:ext cx="2533181" cy="1814512"/>
          </a:xfrm>
          <a:prstGeom prst="rect">
            <a:avLst/>
          </a:prstGeom>
          <a:noFill/>
          <a:ln w="9525">
            <a:solidFill>
              <a:schemeClr val="accent1"/>
            </a:solidFill>
            <a:miter lim="800000"/>
            <a:headEnd/>
            <a:tailEnd/>
          </a:ln>
        </p:spPr>
      </p:pic>
      <p:pic>
        <p:nvPicPr>
          <p:cNvPr id="12" name="Picture 1"/>
          <p:cNvPicPr>
            <a:picLocks noChangeAspect="1" noChangeArrowheads="1"/>
          </p:cNvPicPr>
          <p:nvPr/>
        </p:nvPicPr>
        <p:blipFill>
          <a:blip r:embed="rId5" cstate="print"/>
          <a:srcRect/>
          <a:stretch>
            <a:fillRect/>
          </a:stretch>
        </p:blipFill>
        <p:spPr bwMode="auto">
          <a:xfrm>
            <a:off x="3349625" y="1689100"/>
            <a:ext cx="2504214" cy="1301750"/>
          </a:xfrm>
          <a:prstGeom prst="rect">
            <a:avLst/>
          </a:prstGeom>
          <a:noFill/>
          <a:ln w="9525">
            <a:solidFill>
              <a:schemeClr val="accent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a:cs typeface="ＭＳ Ｐゴシック"/>
              </a:rPr>
              <a:t>Authenticated Network Access</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36</a:t>
            </a:fld>
            <a:endParaRPr lang="en-US" dirty="0"/>
          </a:p>
        </p:txBody>
      </p:sp>
      <p:sp>
        <p:nvSpPr>
          <p:cNvPr id="4" name="Rectangle 3"/>
          <p:cNvSpPr/>
          <p:nvPr>
            <p:custDataLst>
              <p:tags r:id="rId1"/>
            </p:custDataLst>
          </p:nvPr>
        </p:nvSpPr>
        <p:spPr bwMode="auto">
          <a:xfrm>
            <a:off x="165102" y="1464675"/>
            <a:ext cx="3889375" cy="3775328"/>
          </a:xfrm>
          <a:prstGeom prst="rect">
            <a:avLst/>
          </a:prstGeom>
          <a:solidFill>
            <a:srgbClr val="600E00"/>
          </a:solidFill>
          <a:ln w="9525" cap="flat" cmpd="sng" algn="ctr">
            <a:noFill/>
            <a:prstDash val="solid"/>
            <a:round/>
            <a:headEnd type="none" w="med" len="med"/>
            <a:tailEnd type="none" w="med" len="med"/>
          </a:ln>
          <a:effectLst/>
        </p:spPr>
        <p:txBody>
          <a:bodyPr lIns="0" tIns="0" rIns="0" bIns="0"/>
          <a:lstStyle/>
          <a:p>
            <a:pPr>
              <a:lnSpc>
                <a:spcPct val="90000"/>
              </a:lnSpc>
              <a:defRPr/>
            </a:pPr>
            <a:endParaRPr lang="en-GB" dirty="0">
              <a:solidFill>
                <a:srgbClr val="5C5C5C"/>
              </a:solidFill>
              <a:latin typeface="Arial" charset="0"/>
            </a:endParaRPr>
          </a:p>
        </p:txBody>
      </p:sp>
      <p:cxnSp>
        <p:nvCxnSpPr>
          <p:cNvPr id="6" name="Straight Connector 5"/>
          <p:cNvCxnSpPr/>
          <p:nvPr/>
        </p:nvCxnSpPr>
        <p:spPr bwMode="auto">
          <a:xfrm>
            <a:off x="153990" y="2689448"/>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cxnSp>
        <p:nvCxnSpPr>
          <p:cNvPr id="7" name="Straight Connector 6"/>
          <p:cNvCxnSpPr/>
          <p:nvPr/>
        </p:nvCxnSpPr>
        <p:spPr bwMode="auto">
          <a:xfrm>
            <a:off x="153990" y="3988175"/>
            <a:ext cx="3887787" cy="0"/>
          </a:xfrm>
          <a:prstGeom prst="line">
            <a:avLst/>
          </a:prstGeom>
          <a:gradFill>
            <a:gsLst>
              <a:gs pos="46000">
                <a:srgbClr val="780000"/>
              </a:gs>
              <a:gs pos="100000">
                <a:schemeClr val="accent1"/>
              </a:gs>
            </a:gsLst>
            <a:lin ang="5400000" scaled="1"/>
          </a:gradFill>
          <a:ln w="88900" cap="flat">
            <a:solidFill>
              <a:srgbClr val="FFFFFF">
                <a:alpha val="22000"/>
              </a:srgbClr>
            </a:solidFill>
            <a:prstDash val="solid"/>
            <a:miter lim="800000"/>
            <a:headEnd/>
            <a:tailEnd/>
          </a:ln>
        </p:spPr>
      </p:cxnSp>
      <p:pic>
        <p:nvPicPr>
          <p:cNvPr id="8" name="Picture 7" descr="cloud3_grey_grey"/>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329129" y="3028593"/>
            <a:ext cx="1736725" cy="131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cloud3_grey_grey"/>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5562612" y="3028593"/>
            <a:ext cx="1738313" cy="131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loud3_grey_grey"/>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7026292" y="3028593"/>
            <a:ext cx="1736725" cy="1314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0"/>
          <p:cNvSpPr/>
          <p:nvPr>
            <p:custDataLst>
              <p:tags r:id="rId2"/>
            </p:custDataLst>
          </p:nvPr>
        </p:nvSpPr>
        <p:spPr bwMode="auto">
          <a:xfrm>
            <a:off x="3449639" y="3575140"/>
            <a:ext cx="6594475" cy="2846377"/>
          </a:xfrm>
          <a:prstGeom prst="ellipse">
            <a:avLst/>
          </a:prstGeom>
          <a:gradFill rotWithShape="1">
            <a:gsLst>
              <a:gs pos="0">
                <a:srgbClr val="486984">
                  <a:alpha val="44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a:lnSpc>
                <a:spcPct val="90000"/>
              </a:lnSpc>
              <a:defRPr/>
            </a:pPr>
            <a:endParaRPr lang="en-US" sz="2000" dirty="0">
              <a:solidFill>
                <a:srgbClr val="5C5C5C"/>
              </a:solidFill>
              <a:latin typeface="Arial"/>
            </a:endParaRPr>
          </a:p>
        </p:txBody>
      </p:sp>
      <p:sp>
        <p:nvSpPr>
          <p:cNvPr id="12" name="Text Box 35"/>
          <p:cNvSpPr txBox="1">
            <a:spLocks noChangeArrowheads="1"/>
          </p:cNvSpPr>
          <p:nvPr>
            <p:custDataLst>
              <p:tags r:id="rId3"/>
            </p:custDataLst>
          </p:nvPr>
        </p:nvSpPr>
        <p:spPr bwMode="auto">
          <a:xfrm>
            <a:off x="6542088" y="1916426"/>
            <a:ext cx="1193800"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spcBef>
                <a:spcPct val="50000"/>
              </a:spcBef>
            </a:pPr>
            <a:r>
              <a:rPr lang="en-US" sz="1600" b="1" dirty="0">
                <a:solidFill>
                  <a:srgbClr val="000000"/>
                </a:solidFill>
              </a:rPr>
              <a:t>Identity Engines</a:t>
            </a:r>
          </a:p>
        </p:txBody>
      </p:sp>
      <p:pic>
        <p:nvPicPr>
          <p:cNvPr id="13" name="Picture 12" descr="rack_server_grey"/>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5289751" y="2467581"/>
            <a:ext cx="734823" cy="458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35"/>
          <p:cNvSpPr txBox="1">
            <a:spLocks noChangeArrowheads="1"/>
          </p:cNvSpPr>
          <p:nvPr>
            <p:custDataLst>
              <p:tags r:id="rId4"/>
            </p:custDataLst>
          </p:nvPr>
        </p:nvSpPr>
        <p:spPr bwMode="auto">
          <a:xfrm>
            <a:off x="4852734" y="1916426"/>
            <a:ext cx="1316418"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spcBef>
                <a:spcPct val="50000"/>
              </a:spcBef>
            </a:pPr>
            <a:r>
              <a:rPr lang="en-US" sz="1600" b="1" dirty="0">
                <a:solidFill>
                  <a:srgbClr val="000000"/>
                </a:solidFill>
              </a:rPr>
              <a:t>Corporate Directories</a:t>
            </a:r>
          </a:p>
        </p:txBody>
      </p:sp>
      <p:sp>
        <p:nvSpPr>
          <p:cNvPr id="15" name="Text Box 45"/>
          <p:cNvSpPr txBox="1">
            <a:spLocks noChangeArrowheads="1"/>
          </p:cNvSpPr>
          <p:nvPr>
            <p:custDataLst>
              <p:tags r:id="rId5"/>
            </p:custDataLst>
          </p:nvPr>
        </p:nvSpPr>
        <p:spPr bwMode="auto">
          <a:xfrm>
            <a:off x="4473575" y="3403750"/>
            <a:ext cx="122713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pPr>
            <a:r>
              <a:rPr lang="en-GB" sz="1400" dirty="0">
                <a:solidFill>
                  <a:srgbClr val="000000"/>
                </a:solidFill>
              </a:rPr>
              <a:t>Enterprise </a:t>
            </a:r>
          </a:p>
          <a:p>
            <a:pPr algn="ctr" eaLnBrk="1" hangingPunct="1">
              <a:lnSpc>
                <a:spcPct val="90000"/>
              </a:lnSpc>
            </a:pPr>
            <a:r>
              <a:rPr lang="en-GB" sz="1400" dirty="0">
                <a:solidFill>
                  <a:srgbClr val="000000"/>
                </a:solidFill>
              </a:rPr>
              <a:t>WLAN</a:t>
            </a:r>
          </a:p>
        </p:txBody>
      </p:sp>
      <p:pic>
        <p:nvPicPr>
          <p:cNvPr id="16" name="Picture 31" descr="pc_grey"/>
          <p:cNvPicPr>
            <a:picLocks noChangeAspect="1" noChangeArrowheads="1"/>
          </p:cNvPicPr>
          <p:nvPr>
            <p:custDataLst>
              <p:tags r:id="rId6"/>
            </p:custDataLst>
          </p:nvPr>
        </p:nvPicPr>
        <p:blipFill>
          <a:blip r:embed="rId24" cstate="email">
            <a:grayscl/>
          </a:blip>
          <a:srcRect/>
          <a:stretch>
            <a:fillRect/>
          </a:stretch>
        </p:blipFill>
        <p:spPr bwMode="auto">
          <a:xfrm>
            <a:off x="4635095" y="4628881"/>
            <a:ext cx="446109" cy="541741"/>
          </a:xfrm>
          <a:prstGeom prst="rect">
            <a:avLst/>
          </a:prstGeom>
          <a:noFill/>
          <a:ln w="9525">
            <a:noFill/>
            <a:miter lim="800000"/>
            <a:headEnd/>
            <a:tailEnd/>
          </a:ln>
          <a:effectLst>
            <a:glow rad="101600">
              <a:schemeClr val="accent3">
                <a:satMod val="175000"/>
                <a:alpha val="40000"/>
              </a:schemeClr>
            </a:glow>
          </a:effectLst>
        </p:spPr>
      </p:pic>
      <p:pic>
        <p:nvPicPr>
          <p:cNvPr id="17" name="Picture 28" descr="C:\TEMP\Output\hypervisor_grey.png"/>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6759581" y="2438400"/>
            <a:ext cx="836530" cy="644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41" descr="laptop_grey"/>
          <p:cNvPicPr>
            <a:picLocks noChangeAspect="1" noChangeArrowheads="1"/>
          </p:cNvPicPr>
          <p:nvPr>
            <p:custDataLst>
              <p:tags r:id="rId7"/>
            </p:custDataLst>
          </p:nvPr>
        </p:nvPicPr>
        <p:blipFill>
          <a:blip r:embed="rId26" cstate="email">
            <a:grayscl/>
          </a:blip>
          <a:srcRect/>
          <a:stretch>
            <a:fillRect/>
          </a:stretch>
        </p:blipFill>
        <p:spPr bwMode="auto">
          <a:xfrm>
            <a:off x="6781237" y="4251801"/>
            <a:ext cx="478553" cy="464152"/>
          </a:xfrm>
          <a:prstGeom prst="rect">
            <a:avLst/>
          </a:prstGeom>
          <a:noFill/>
          <a:ln w="9525">
            <a:noFill/>
            <a:miter lim="800000"/>
            <a:headEnd/>
            <a:tailEnd/>
          </a:ln>
          <a:effectLst>
            <a:glow rad="101600">
              <a:schemeClr val="accent3">
                <a:satMod val="175000"/>
                <a:alpha val="40000"/>
              </a:schemeClr>
            </a:glow>
          </a:effectLst>
        </p:spPr>
      </p:pic>
      <p:sp>
        <p:nvSpPr>
          <p:cNvPr id="19" name="Text Box 45"/>
          <p:cNvSpPr txBox="1">
            <a:spLocks noChangeArrowheads="1"/>
          </p:cNvSpPr>
          <p:nvPr>
            <p:custDataLst>
              <p:tags r:id="rId8"/>
            </p:custDataLst>
          </p:nvPr>
        </p:nvSpPr>
        <p:spPr bwMode="auto">
          <a:xfrm>
            <a:off x="5876927" y="3399655"/>
            <a:ext cx="1143583"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pPr>
            <a:r>
              <a:rPr lang="en-GB" sz="1400" dirty="0">
                <a:solidFill>
                  <a:srgbClr val="000000"/>
                </a:solidFill>
              </a:rPr>
              <a:t>Enterprise LAN</a:t>
            </a:r>
          </a:p>
        </p:txBody>
      </p:sp>
      <p:sp>
        <p:nvSpPr>
          <p:cNvPr id="20" name="Text Box 45"/>
          <p:cNvSpPr txBox="1">
            <a:spLocks noChangeArrowheads="1"/>
          </p:cNvSpPr>
          <p:nvPr>
            <p:custDataLst>
              <p:tags r:id="rId9"/>
            </p:custDataLst>
          </p:nvPr>
        </p:nvSpPr>
        <p:spPr bwMode="auto">
          <a:xfrm>
            <a:off x="7245350" y="3403750"/>
            <a:ext cx="122713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pPr>
            <a:r>
              <a:rPr lang="en-GB" sz="1400" dirty="0">
                <a:solidFill>
                  <a:srgbClr val="000000"/>
                </a:solidFill>
              </a:rPr>
              <a:t>Internet and VPN</a:t>
            </a:r>
          </a:p>
        </p:txBody>
      </p:sp>
      <p:grpSp>
        <p:nvGrpSpPr>
          <p:cNvPr id="21" name="Group 278"/>
          <p:cNvGrpSpPr>
            <a:grpSpLocks/>
          </p:cNvGrpSpPr>
          <p:nvPr/>
        </p:nvGrpSpPr>
        <p:grpSpPr bwMode="auto">
          <a:xfrm>
            <a:off x="5676900" y="4754817"/>
            <a:ext cx="1042988" cy="690851"/>
            <a:chOff x="5730800" y="5415482"/>
            <a:chExt cx="1167229" cy="719138"/>
          </a:xfrm>
        </p:grpSpPr>
        <p:sp>
          <p:nvSpPr>
            <p:cNvPr id="22" name="Oval 11"/>
            <p:cNvSpPr>
              <a:spLocks noChangeArrowheads="1"/>
            </p:cNvSpPr>
            <p:nvPr>
              <p:custDataLst>
                <p:tags r:id="rId19"/>
              </p:custDataLst>
            </p:nvPr>
          </p:nvSpPr>
          <p:spPr bwMode="auto">
            <a:xfrm>
              <a:off x="5730800" y="5751581"/>
              <a:ext cx="1167229" cy="3830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fontAlgn="auto">
                <a:lnSpc>
                  <a:spcPct val="90000"/>
                </a:lnSpc>
                <a:spcBef>
                  <a:spcPts val="0"/>
                </a:spcBef>
                <a:spcAft>
                  <a:spcPts val="0"/>
                </a:spcAft>
                <a:defRPr/>
              </a:pPr>
              <a:endParaRPr lang="en-US" kern="0" dirty="0">
                <a:solidFill>
                  <a:srgbClr val="515151"/>
                </a:solidFill>
                <a:latin typeface="Arial"/>
              </a:endParaRPr>
            </a:p>
          </p:txBody>
        </p:sp>
        <p:pic>
          <p:nvPicPr>
            <p:cNvPr id="23" name="Picture 110" descr="i-padwithFlare.png"/>
            <p:cNvPicPr>
              <a:picLocks noChangeAspect="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5939922" y="5415482"/>
              <a:ext cx="717683" cy="564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4" name="Group 245"/>
          <p:cNvGrpSpPr>
            <a:grpSpLocks/>
          </p:cNvGrpSpPr>
          <p:nvPr/>
        </p:nvGrpSpPr>
        <p:grpSpPr bwMode="auto">
          <a:xfrm>
            <a:off x="7885119" y="4440925"/>
            <a:ext cx="490537" cy="627718"/>
            <a:chOff x="7509814" y="4797152"/>
            <a:chExt cx="864557" cy="1080120"/>
          </a:xfrm>
        </p:grpSpPr>
        <p:sp>
          <p:nvSpPr>
            <p:cNvPr id="25" name="Oval 11"/>
            <p:cNvSpPr>
              <a:spLocks noChangeArrowheads="1"/>
            </p:cNvSpPr>
            <p:nvPr>
              <p:custDataLst>
                <p:tags r:id="rId18"/>
              </p:custDataLst>
            </p:nvPr>
          </p:nvSpPr>
          <p:spPr bwMode="auto">
            <a:xfrm>
              <a:off x="7509814" y="5632073"/>
              <a:ext cx="864557" cy="24519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fontAlgn="auto">
                <a:lnSpc>
                  <a:spcPct val="90000"/>
                </a:lnSpc>
                <a:spcBef>
                  <a:spcPts val="0"/>
                </a:spcBef>
                <a:spcAft>
                  <a:spcPts val="0"/>
                </a:spcAft>
                <a:defRPr/>
              </a:pPr>
              <a:endParaRPr lang="en-US" kern="0" dirty="0">
                <a:solidFill>
                  <a:srgbClr val="515151"/>
                </a:solidFill>
                <a:latin typeface="Arial"/>
              </a:endParaRPr>
            </a:p>
          </p:txBody>
        </p:sp>
        <p:pic>
          <p:nvPicPr>
            <p:cNvPr id="26" name="Picture 35" descr="prod-iphone"/>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668344" y="4797152"/>
              <a:ext cx="576759" cy="93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7" name="Rectangle 36"/>
          <p:cNvSpPr>
            <a:spLocks noChangeArrowheads="1"/>
          </p:cNvSpPr>
          <p:nvPr>
            <p:custDataLst>
              <p:tags r:id="rId10"/>
            </p:custDataLst>
          </p:nvPr>
        </p:nvSpPr>
        <p:spPr bwMode="auto">
          <a:xfrm>
            <a:off x="166688" y="1461068"/>
            <a:ext cx="3890962" cy="119050"/>
          </a:xfrm>
          <a:prstGeom prst="rect">
            <a:avLst/>
          </a:prstGeom>
          <a:gradFill rotWithShape="0">
            <a:gsLst>
              <a:gs pos="0">
                <a:schemeClr val="tx1">
                  <a:alpha val="43999"/>
                </a:schemeClr>
              </a:gs>
              <a:gs pos="100000">
                <a:schemeClr val="tx1">
                  <a:alpha val="0"/>
                </a:schemeClr>
              </a:gs>
            </a:gsLst>
            <a:lin ang="5400000"/>
          </a:gradFill>
          <a:ln>
            <a:noFill/>
          </a:ln>
          <a:extLst>
            <a:ext uri="{91240B29-F687-4F45-9708-019B960494DF}">
              <a14:hiddenLine xmlns="" xmlns:a14="http://schemas.microsoft.com/office/drawing/2010/main" w="9525" algn="ctr">
                <a:solidFill>
                  <a:srgbClr val="000000"/>
                </a:solidFill>
                <a:round/>
                <a:headEnd/>
                <a:tailEnd/>
              </a14:hiddenLine>
            </a:ext>
          </a:extLst>
        </p:spPr>
        <p:txBody>
          <a:bodyPr lIns="0" tIns="0" rIns="0" bIns="0"/>
          <a:lstStyle/>
          <a:p>
            <a:pPr>
              <a:lnSpc>
                <a:spcPct val="90000"/>
              </a:lnSpc>
            </a:pPr>
            <a:endParaRPr lang="en-US" dirty="0">
              <a:solidFill>
                <a:srgbClr val="5C5C5C"/>
              </a:solidFill>
            </a:endParaRPr>
          </a:p>
        </p:txBody>
      </p:sp>
      <p:sp>
        <p:nvSpPr>
          <p:cNvPr id="28" name="Rectangle 27"/>
          <p:cNvSpPr/>
          <p:nvPr>
            <p:custDataLst>
              <p:tags r:id="rId11"/>
            </p:custDataLst>
          </p:nvPr>
        </p:nvSpPr>
        <p:spPr>
          <a:xfrm>
            <a:off x="746767" y="1823994"/>
            <a:ext cx="2708669" cy="761666"/>
          </a:xfrm>
          <a:prstGeom prst="rect">
            <a:avLst/>
          </a:prstGeom>
          <a:effectLst/>
        </p:spPr>
        <p:txBody>
          <a:bodyPr lIns="0" tIns="0" rIns="0" bIns="0" anchor="ctr" anchorCtr="1"/>
          <a:lstStyle/>
          <a:p>
            <a:pPr algn="ctr">
              <a:lnSpc>
                <a:spcPct val="90000"/>
              </a:lnSpc>
              <a:defRPr/>
            </a:pPr>
            <a:r>
              <a:rPr lang="en-US" sz="2000" b="1" kern="0" spc="50" dirty="0">
                <a:ln w="13500">
                  <a:solidFill>
                    <a:srgbClr val="CC0000">
                      <a:shade val="2500"/>
                      <a:alpha val="6500"/>
                    </a:srgbClr>
                  </a:solidFill>
                  <a:prstDash val="solid"/>
                </a:ln>
                <a:solidFill>
                  <a:srgbClr val="FFFFFF"/>
                </a:solidFill>
                <a:latin typeface="Arial"/>
              </a:rPr>
              <a:t>Identity and Network</a:t>
            </a:r>
            <a:br>
              <a:rPr lang="en-US" sz="2000" b="1" kern="0" spc="50" dirty="0">
                <a:ln w="13500">
                  <a:solidFill>
                    <a:srgbClr val="CC0000">
                      <a:shade val="2500"/>
                      <a:alpha val="6500"/>
                    </a:srgbClr>
                  </a:solidFill>
                  <a:prstDash val="solid"/>
                </a:ln>
                <a:solidFill>
                  <a:srgbClr val="FFFFFF"/>
                </a:solidFill>
                <a:latin typeface="Arial"/>
              </a:rPr>
            </a:br>
            <a:r>
              <a:rPr lang="en-US" sz="2000" b="1" kern="0" spc="50" dirty="0">
                <a:ln w="13500">
                  <a:solidFill>
                    <a:srgbClr val="CC0000">
                      <a:shade val="2500"/>
                      <a:alpha val="6500"/>
                    </a:srgbClr>
                  </a:solidFill>
                  <a:prstDash val="solid"/>
                </a:ln>
                <a:solidFill>
                  <a:srgbClr val="FFFFFF"/>
                </a:solidFill>
                <a:latin typeface="Arial"/>
              </a:rPr>
              <a:t>Access Control</a:t>
            </a:r>
          </a:p>
        </p:txBody>
      </p:sp>
      <p:sp>
        <p:nvSpPr>
          <p:cNvPr id="29" name="Rectangle 28"/>
          <p:cNvSpPr/>
          <p:nvPr>
            <p:custDataLst>
              <p:tags r:id="rId12"/>
            </p:custDataLst>
          </p:nvPr>
        </p:nvSpPr>
        <p:spPr>
          <a:xfrm>
            <a:off x="611187" y="3018818"/>
            <a:ext cx="3008568" cy="761666"/>
          </a:xfrm>
          <a:prstGeom prst="rect">
            <a:avLst/>
          </a:prstGeom>
          <a:effectLst/>
        </p:spPr>
        <p:txBody>
          <a:bodyPr lIns="0" tIns="0" rIns="0" bIns="0" anchor="ctr" anchorCtr="1"/>
          <a:lstStyle/>
          <a:p>
            <a:pPr algn="ctr">
              <a:lnSpc>
                <a:spcPct val="90000"/>
              </a:lnSpc>
              <a:defRPr/>
            </a:pPr>
            <a:r>
              <a:rPr lang="en-GB" sz="2000" b="1" kern="0" spc="50" dirty="0">
                <a:ln w="13500">
                  <a:solidFill>
                    <a:srgbClr val="CC0000">
                      <a:shade val="2500"/>
                      <a:alpha val="6500"/>
                    </a:srgbClr>
                  </a:solidFill>
                  <a:prstDash val="solid"/>
                </a:ln>
                <a:solidFill>
                  <a:srgbClr val="FFFFFF"/>
                </a:solidFill>
                <a:latin typeface="Arial"/>
              </a:rPr>
              <a:t>Unified wired and wireless access</a:t>
            </a:r>
            <a:endParaRPr lang="en-US" sz="2000" b="1" kern="0" spc="50" dirty="0">
              <a:ln w="13500">
                <a:solidFill>
                  <a:srgbClr val="CC0000">
                    <a:shade val="2500"/>
                    <a:alpha val="6500"/>
                  </a:srgbClr>
                </a:solidFill>
                <a:prstDash val="solid"/>
              </a:ln>
              <a:solidFill>
                <a:srgbClr val="FFFFFF"/>
              </a:solidFill>
              <a:latin typeface="Arial"/>
            </a:endParaRPr>
          </a:p>
        </p:txBody>
      </p:sp>
      <p:sp>
        <p:nvSpPr>
          <p:cNvPr id="30" name="Rectangle 29"/>
          <p:cNvSpPr/>
          <p:nvPr>
            <p:custDataLst>
              <p:tags r:id="rId13"/>
            </p:custDataLst>
          </p:nvPr>
        </p:nvSpPr>
        <p:spPr>
          <a:xfrm>
            <a:off x="792491" y="4317545"/>
            <a:ext cx="2708669" cy="761666"/>
          </a:xfrm>
          <a:prstGeom prst="rect">
            <a:avLst/>
          </a:prstGeom>
          <a:effectLst/>
        </p:spPr>
        <p:txBody>
          <a:bodyPr lIns="0" tIns="0" rIns="0" bIns="0" anchor="ctr" anchorCtr="1"/>
          <a:lstStyle/>
          <a:p>
            <a:pPr algn="ctr">
              <a:lnSpc>
                <a:spcPct val="90000"/>
              </a:lnSpc>
              <a:defRPr/>
            </a:pPr>
            <a:r>
              <a:rPr lang="en-US" sz="2000" b="1" kern="0" spc="50" dirty="0">
                <a:ln w="13500">
                  <a:solidFill>
                    <a:srgbClr val="CC0000">
                      <a:shade val="2500"/>
                      <a:alpha val="6500"/>
                    </a:srgbClr>
                  </a:solidFill>
                  <a:prstDash val="solid"/>
                </a:ln>
                <a:solidFill>
                  <a:srgbClr val="FFFFFF"/>
                </a:solidFill>
                <a:latin typeface="Arial"/>
              </a:rPr>
              <a:t>BYOD and Guest access management</a:t>
            </a:r>
          </a:p>
        </p:txBody>
      </p:sp>
      <p:sp>
        <p:nvSpPr>
          <p:cNvPr id="31" name="Rectangle 42"/>
          <p:cNvSpPr>
            <a:spLocks noChangeArrowheads="1"/>
          </p:cNvSpPr>
          <p:nvPr>
            <p:custDataLst>
              <p:tags r:id="rId14"/>
            </p:custDataLst>
          </p:nvPr>
        </p:nvSpPr>
        <p:spPr bwMode="auto">
          <a:xfrm>
            <a:off x="152402" y="5200324"/>
            <a:ext cx="3890963" cy="46898"/>
          </a:xfrm>
          <a:prstGeom prst="rect">
            <a:avLst/>
          </a:prstGeom>
          <a:gradFill rotWithShape="0">
            <a:gsLst>
              <a:gs pos="0">
                <a:schemeClr val="tx1">
                  <a:alpha val="28000"/>
                </a:schemeClr>
              </a:gs>
              <a:gs pos="100000">
                <a:schemeClr val="tx1">
                  <a:alpha val="0"/>
                </a:schemeClr>
              </a:gs>
            </a:gsLst>
            <a:lin ang="16200000"/>
          </a:gradFill>
          <a:ln>
            <a:noFill/>
          </a:ln>
          <a:extLst>
            <a:ext uri="{91240B29-F687-4F45-9708-019B960494DF}">
              <a14:hiddenLine xmlns="" xmlns:a14="http://schemas.microsoft.com/office/drawing/2010/main" w="9525" algn="ctr">
                <a:solidFill>
                  <a:srgbClr val="000000"/>
                </a:solidFill>
                <a:round/>
                <a:headEnd/>
                <a:tailEnd/>
              </a14:hiddenLine>
            </a:ext>
          </a:extLst>
        </p:spPr>
        <p:txBody>
          <a:bodyPr lIns="0" tIns="0" rIns="0" bIns="0"/>
          <a:lstStyle/>
          <a:p>
            <a:pPr>
              <a:lnSpc>
                <a:spcPct val="90000"/>
              </a:lnSpc>
            </a:pPr>
            <a:endParaRPr lang="en-US" dirty="0">
              <a:solidFill>
                <a:srgbClr val="5C5C5C"/>
              </a:solidFill>
            </a:endParaRPr>
          </a:p>
        </p:txBody>
      </p:sp>
      <p:sp>
        <p:nvSpPr>
          <p:cNvPr id="32" name="TextBox 43"/>
          <p:cNvSpPr txBox="1">
            <a:spLocks noChangeArrowheads="1"/>
          </p:cNvSpPr>
          <p:nvPr>
            <p:custDataLst>
              <p:tags r:id="rId15"/>
            </p:custDataLst>
          </p:nvPr>
        </p:nvSpPr>
        <p:spPr bwMode="auto">
          <a:xfrm>
            <a:off x="4329130" y="1403348"/>
            <a:ext cx="4251325" cy="384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90000"/>
              </a:lnSpc>
            </a:pPr>
            <a:r>
              <a:rPr lang="en-US" sz="2000" b="1" dirty="0">
                <a:solidFill>
                  <a:srgbClr val="C00000"/>
                </a:solidFill>
              </a:rPr>
              <a:t>Avaya Identity Engines Portfolio</a:t>
            </a:r>
          </a:p>
        </p:txBody>
      </p:sp>
      <p:pic>
        <p:nvPicPr>
          <p:cNvPr id="33" name="Picture 12" descr="rack_server_grey"/>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986528" y="2460366"/>
            <a:ext cx="734822" cy="458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4" descr="phone_corp_blue"/>
          <p:cNvPicPr>
            <a:picLocks noChangeArrowheads="1"/>
          </p:cNvPicPr>
          <p:nvPr>
            <p:custDataLst>
              <p:tags r:id="rId16"/>
            </p:custDataLst>
          </p:nvPr>
        </p:nvPicPr>
        <p:blipFill>
          <a:blip r:embed="rId29" cstate="email">
            <a:grayscl/>
          </a:blip>
          <a:srcRect/>
          <a:stretch>
            <a:fillRect/>
          </a:stretch>
        </p:blipFill>
        <p:spPr bwMode="auto">
          <a:xfrm>
            <a:off x="5554875" y="4251799"/>
            <a:ext cx="428285" cy="362773"/>
          </a:xfrm>
          <a:prstGeom prst="rect">
            <a:avLst/>
          </a:prstGeom>
          <a:noFill/>
          <a:ln w="9525">
            <a:noFill/>
            <a:miter lim="800000"/>
            <a:headEnd/>
            <a:tailEnd/>
          </a:ln>
          <a:effectLst>
            <a:glow rad="101600">
              <a:schemeClr val="accent3">
                <a:satMod val="175000"/>
                <a:alpha val="40000"/>
              </a:schemeClr>
            </a:glow>
          </a:effectLst>
        </p:spPr>
      </p:pic>
      <p:pic>
        <p:nvPicPr>
          <p:cNvPr id="35" name="Picture 10" descr="cellphone_corp_blue"/>
          <p:cNvPicPr>
            <a:picLocks noChangeAspect="1" noChangeArrowheads="1"/>
          </p:cNvPicPr>
          <p:nvPr>
            <p:custDataLst>
              <p:tags r:id="rId17"/>
            </p:custDataLst>
          </p:nvPr>
        </p:nvPicPr>
        <p:blipFill>
          <a:blip r:embed="rId30" cstate="email">
            <a:grayscl/>
          </a:blip>
          <a:srcRect/>
          <a:stretch>
            <a:fillRect/>
          </a:stretch>
        </p:blipFill>
        <p:spPr bwMode="auto">
          <a:xfrm>
            <a:off x="7210461" y="4817419"/>
            <a:ext cx="355536" cy="389334"/>
          </a:xfrm>
          <a:prstGeom prst="rect">
            <a:avLst/>
          </a:prstGeom>
          <a:noFill/>
          <a:ln w="9525">
            <a:noFill/>
            <a:miter lim="800000"/>
            <a:headEnd/>
            <a:tailEnd/>
          </a:ln>
          <a:effectLst>
            <a:glow rad="101600">
              <a:schemeClr val="accent3">
                <a:satMod val="175000"/>
                <a:alpha val="40000"/>
              </a:schemeClr>
            </a:glo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Role-based Access…</a:t>
            </a:r>
            <a:r>
              <a:rPr lang="en-US" sz="3200" dirty="0"/>
              <a:t/>
            </a:r>
            <a:br>
              <a:rPr lang="en-US" sz="3200" dirty="0"/>
            </a:br>
            <a:r>
              <a:rPr lang="en-US" sz="2200" dirty="0"/>
              <a:t>with Identity Engines</a:t>
            </a:r>
          </a:p>
        </p:txBody>
      </p:sp>
      <p:sp>
        <p:nvSpPr>
          <p:cNvPr id="5" name="Slide Number Placeholder 4"/>
          <p:cNvSpPr>
            <a:spLocks noGrp="1"/>
          </p:cNvSpPr>
          <p:nvPr>
            <p:ph type="sldNum" sz="quarter" idx="4"/>
          </p:nvPr>
        </p:nvSpPr>
        <p:spPr/>
        <p:txBody>
          <a:bodyPr/>
          <a:lstStyle/>
          <a:p>
            <a:fld id="{C0097DC6-52A4-2345-88DE-585089D5FC74}" type="slidenum">
              <a:rPr lang="en-US"/>
              <a:pPr/>
              <a:t>37</a:t>
            </a:fld>
            <a:endParaRPr lang="en-US" dirty="0"/>
          </a:p>
        </p:txBody>
      </p:sp>
      <p:sp>
        <p:nvSpPr>
          <p:cNvPr id="4" name="TextBox 3"/>
          <p:cNvSpPr txBox="1"/>
          <p:nvPr/>
        </p:nvSpPr>
        <p:spPr>
          <a:xfrm>
            <a:off x="5376672" y="1143001"/>
            <a:ext cx="3561507" cy="2437741"/>
          </a:xfrm>
          <a:prstGeom prst="rect">
            <a:avLst/>
          </a:prstGeom>
          <a:solidFill>
            <a:schemeClr val="bg1">
              <a:lumMod val="95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identity = HR employee</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IF</a:t>
            </a:r>
          </a:p>
          <a:p>
            <a:pPr algn="ctr">
              <a:lnSpc>
                <a:spcPct val="90000"/>
              </a:lnSpc>
              <a:defRPr/>
            </a:pPr>
            <a:r>
              <a:rPr lang="en-US" sz="1400" b="1" dirty="0">
                <a:solidFill>
                  <a:schemeClr val="tx1"/>
                </a:solidFill>
              </a:rPr>
              <a:t>(</a:t>
            </a:r>
            <a:r>
              <a:rPr lang="en-US" sz="1400" b="1" dirty="0">
                <a:solidFill>
                  <a:srgbClr val="C00000"/>
                </a:solidFill>
              </a:rPr>
              <a:t>device = corp laptop</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IF</a:t>
            </a:r>
          </a:p>
          <a:p>
            <a:pPr algn="ctr">
              <a:lnSpc>
                <a:spcPct val="90000"/>
              </a:lnSpc>
              <a:defRPr/>
            </a:pPr>
            <a:r>
              <a:rPr lang="en-US" sz="1400" b="1" dirty="0">
                <a:solidFill>
                  <a:schemeClr val="tx1"/>
                </a:solidFill>
              </a:rPr>
              <a:t>(</a:t>
            </a:r>
            <a:r>
              <a:rPr lang="en-US" sz="1400" b="1" dirty="0">
                <a:solidFill>
                  <a:srgbClr val="C00000"/>
                </a:solidFill>
              </a:rPr>
              <a:t>medium = wired</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THEN GRANT</a:t>
            </a:r>
          </a:p>
          <a:p>
            <a:pPr algn="ctr">
              <a:lnSpc>
                <a:spcPct val="90000"/>
              </a:lnSpc>
              <a:defRPr/>
            </a:pPr>
            <a:r>
              <a:rPr lang="en-US" sz="1400" b="1" dirty="0">
                <a:solidFill>
                  <a:srgbClr val="C00000"/>
                </a:solidFill>
              </a:rPr>
              <a:t>FULL ACCESS</a:t>
            </a:r>
          </a:p>
        </p:txBody>
      </p:sp>
      <p:sp>
        <p:nvSpPr>
          <p:cNvPr id="6" name="TextBox 5"/>
          <p:cNvSpPr txBox="1"/>
          <p:nvPr/>
        </p:nvSpPr>
        <p:spPr>
          <a:xfrm>
            <a:off x="5385815" y="3730266"/>
            <a:ext cx="3550921" cy="2437741"/>
          </a:xfrm>
          <a:prstGeom prst="rect">
            <a:avLst/>
          </a:prstGeom>
          <a:solidFill>
            <a:schemeClr val="bg1">
              <a:lumMod val="95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identity = HR employee</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a:t>
            </a: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device = personal iPad</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IF</a:t>
            </a:r>
          </a:p>
          <a:p>
            <a:pPr algn="ctr">
              <a:lnSpc>
                <a:spcPct val="90000"/>
              </a:lnSpc>
              <a:defRPr/>
            </a:pPr>
            <a:r>
              <a:rPr lang="en-US" sz="1400" b="1" dirty="0">
                <a:solidFill>
                  <a:schemeClr val="tx1"/>
                </a:solidFill>
              </a:rPr>
              <a:t>(</a:t>
            </a:r>
            <a:r>
              <a:rPr lang="en-US" sz="1400" b="1" dirty="0">
                <a:solidFill>
                  <a:srgbClr val="C00000"/>
                </a:solidFill>
              </a:rPr>
              <a:t>medium = wireless</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THEN GRANT</a:t>
            </a:r>
          </a:p>
          <a:p>
            <a:pPr algn="ctr">
              <a:lnSpc>
                <a:spcPct val="90000"/>
              </a:lnSpc>
              <a:defRPr/>
            </a:pPr>
            <a:r>
              <a:rPr lang="en-US" sz="1400" b="1" dirty="0">
                <a:solidFill>
                  <a:srgbClr val="C00000"/>
                </a:solidFill>
              </a:rPr>
              <a:t>LIMITED ACCESS</a:t>
            </a:r>
          </a:p>
        </p:txBody>
      </p:sp>
      <p:sp>
        <p:nvSpPr>
          <p:cNvPr id="7" name="TextBox 6"/>
          <p:cNvSpPr txBox="1"/>
          <p:nvPr/>
        </p:nvSpPr>
        <p:spPr>
          <a:xfrm>
            <a:off x="365760" y="2484120"/>
            <a:ext cx="2148840" cy="1097280"/>
          </a:xfrm>
          <a:prstGeom prst="rect">
            <a:avLst/>
          </a:prstGeom>
          <a:noFill/>
        </p:spPr>
        <p:txBody>
          <a:bodyPr wrap="square" rtlCol="0">
            <a:noAutofit/>
          </a:bodyPr>
          <a:lstStyle/>
          <a:p>
            <a:pPr>
              <a:lnSpc>
                <a:spcPct val="90000"/>
              </a:lnSpc>
            </a:pPr>
            <a:r>
              <a:rPr lang="en-US" sz="2000" b="1" dirty="0">
                <a:solidFill>
                  <a:srgbClr val="C00000"/>
                </a:solidFill>
              </a:rPr>
              <a:t>Case 1</a:t>
            </a:r>
          </a:p>
          <a:p>
            <a:pPr>
              <a:lnSpc>
                <a:spcPct val="90000"/>
              </a:lnSpc>
            </a:pPr>
            <a:endParaRPr lang="en-US" sz="600" b="1" i="1" dirty="0"/>
          </a:p>
          <a:p>
            <a:pPr>
              <a:lnSpc>
                <a:spcPct val="90000"/>
              </a:lnSpc>
            </a:pPr>
            <a:r>
              <a:rPr lang="en-US" sz="1600" b="1" i="1" dirty="0">
                <a:solidFill>
                  <a:schemeClr val="tx1"/>
                </a:solidFill>
              </a:rPr>
              <a:t>Employee with</a:t>
            </a:r>
            <a:br>
              <a:rPr lang="en-US" sz="1600" b="1" i="1" dirty="0">
                <a:solidFill>
                  <a:schemeClr val="tx1"/>
                </a:solidFill>
              </a:rPr>
            </a:br>
            <a:r>
              <a:rPr lang="en-US" sz="1600" b="1" i="1" dirty="0">
                <a:solidFill>
                  <a:schemeClr val="tx1"/>
                </a:solidFill>
              </a:rPr>
              <a:t>corporate laptop</a:t>
            </a:r>
          </a:p>
        </p:txBody>
      </p:sp>
      <p:sp>
        <p:nvSpPr>
          <p:cNvPr id="8" name="TextBox 7"/>
          <p:cNvSpPr txBox="1"/>
          <p:nvPr/>
        </p:nvSpPr>
        <p:spPr>
          <a:xfrm>
            <a:off x="365760" y="4617720"/>
            <a:ext cx="2148840" cy="1097280"/>
          </a:xfrm>
          <a:prstGeom prst="rect">
            <a:avLst/>
          </a:prstGeom>
          <a:noFill/>
        </p:spPr>
        <p:txBody>
          <a:bodyPr wrap="square" rtlCol="0">
            <a:noAutofit/>
          </a:bodyPr>
          <a:lstStyle/>
          <a:p>
            <a:pPr>
              <a:lnSpc>
                <a:spcPct val="90000"/>
              </a:lnSpc>
            </a:pPr>
            <a:r>
              <a:rPr lang="en-US" sz="2000" b="1" dirty="0">
                <a:solidFill>
                  <a:srgbClr val="C00000"/>
                </a:solidFill>
              </a:rPr>
              <a:t>Case 2</a:t>
            </a:r>
          </a:p>
          <a:p>
            <a:pPr>
              <a:lnSpc>
                <a:spcPct val="90000"/>
              </a:lnSpc>
            </a:pPr>
            <a:endParaRPr lang="en-US" sz="600" b="1" i="1" dirty="0"/>
          </a:p>
          <a:p>
            <a:pPr>
              <a:lnSpc>
                <a:spcPct val="90000"/>
              </a:lnSpc>
            </a:pPr>
            <a:r>
              <a:rPr lang="en-US" sz="1600" b="1" i="1" dirty="0">
                <a:solidFill>
                  <a:schemeClr val="tx1"/>
                </a:solidFill>
              </a:rPr>
              <a:t>Employee</a:t>
            </a:r>
            <a:br>
              <a:rPr lang="en-US" sz="1600" b="1" i="1" dirty="0">
                <a:solidFill>
                  <a:schemeClr val="tx1"/>
                </a:solidFill>
              </a:rPr>
            </a:br>
            <a:r>
              <a:rPr lang="en-US" sz="1600" b="1" i="1" dirty="0">
                <a:solidFill>
                  <a:schemeClr val="tx1"/>
                </a:solidFill>
              </a:rPr>
              <a:t>with personal iPad</a:t>
            </a:r>
            <a:endParaRPr lang="en-US" sz="1400" i="1" dirty="0">
              <a:solidFill>
                <a:schemeClr val="tx1"/>
              </a:solidFill>
            </a:endParaRPr>
          </a:p>
        </p:txBody>
      </p:sp>
      <p:pic>
        <p:nvPicPr>
          <p:cNvPr id="9" name="Picture 2" descr="C:\Users\james\Desktop\guyAtComput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7128" y="1143000"/>
            <a:ext cx="3081528" cy="242572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381000" y="1295400"/>
            <a:ext cx="1813560" cy="914400"/>
          </a:xfrm>
          <a:prstGeom prst="rect">
            <a:avLst/>
          </a:prstGeom>
          <a:noFill/>
        </p:spPr>
        <p:txBody>
          <a:bodyPr wrap="none" rtlCol="0">
            <a:noAutofit/>
          </a:bodyPr>
          <a:lstStyle/>
          <a:p>
            <a:pPr marL="0" lvl="1">
              <a:lnSpc>
                <a:spcPct val="90000"/>
              </a:lnSpc>
            </a:pPr>
            <a:r>
              <a:rPr lang="en-US" b="1" dirty="0">
                <a:solidFill>
                  <a:schemeClr val="tx1"/>
                </a:solidFill>
              </a:rPr>
              <a:t>Identity Engines</a:t>
            </a:r>
          </a:p>
          <a:p>
            <a:pPr marL="0" lvl="1">
              <a:lnSpc>
                <a:spcPct val="90000"/>
              </a:lnSpc>
            </a:pPr>
            <a:r>
              <a:rPr lang="en-US" b="1" dirty="0">
                <a:solidFill>
                  <a:schemeClr val="tx1"/>
                </a:solidFill>
              </a:rPr>
              <a:t>Role-based</a:t>
            </a:r>
            <a:br>
              <a:rPr lang="en-US" b="1" dirty="0">
                <a:solidFill>
                  <a:schemeClr val="tx1"/>
                </a:solidFill>
              </a:rPr>
            </a:br>
            <a:r>
              <a:rPr lang="en-US" b="1" dirty="0">
                <a:solidFill>
                  <a:schemeClr val="tx1"/>
                </a:solidFill>
              </a:rPr>
              <a:t>Access</a:t>
            </a:r>
          </a:p>
          <a:p>
            <a:pPr>
              <a:lnSpc>
                <a:spcPct val="90000"/>
              </a:lnSpc>
            </a:pPr>
            <a:endParaRPr lang="en-US" dirty="0">
              <a:solidFill>
                <a:schemeClr val="tx1"/>
              </a:solidFill>
            </a:endParaRPr>
          </a:p>
        </p:txBody>
      </p:sp>
      <p:pic>
        <p:nvPicPr>
          <p:cNvPr id="11" name="Picture Placeholder 11" descr="4987029051_5b9aecd24c_b_crop.jpg"/>
          <p:cNvPicPr>
            <a:picLocks noChangeAspect="1"/>
          </p:cNvPicPr>
          <p:nvPr/>
        </p:nvPicPr>
        <p:blipFill>
          <a:blip r:embed="rId3" cstate="screen"/>
          <a:srcRect/>
          <a:stretch>
            <a:fillRect/>
          </a:stretch>
        </p:blipFill>
        <p:spPr bwMode="gray">
          <a:xfrm>
            <a:off x="2206058" y="3730266"/>
            <a:ext cx="3030233" cy="244749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Role-based Access…</a:t>
            </a:r>
            <a:br>
              <a:rPr lang="en-US" sz="2400" dirty="0"/>
            </a:br>
            <a:r>
              <a:rPr lang="en-US" sz="2000" dirty="0"/>
              <a:t>with Identity Engines</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38</a:t>
            </a:fld>
            <a:endParaRPr lang="en-US" dirty="0"/>
          </a:p>
        </p:txBody>
      </p:sp>
      <p:sp>
        <p:nvSpPr>
          <p:cNvPr id="4" name="TextBox 3"/>
          <p:cNvSpPr txBox="1"/>
          <p:nvPr/>
        </p:nvSpPr>
        <p:spPr>
          <a:xfrm>
            <a:off x="5425439" y="1143001"/>
            <a:ext cx="3512593" cy="2437741"/>
          </a:xfrm>
          <a:prstGeom prst="rect">
            <a:avLst/>
          </a:prstGeom>
          <a:solidFill>
            <a:schemeClr val="bg1">
              <a:lumMod val="95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identity = HR employee</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IF</a:t>
            </a:r>
          </a:p>
          <a:p>
            <a:pPr algn="ctr">
              <a:lnSpc>
                <a:spcPct val="90000"/>
              </a:lnSpc>
              <a:defRPr/>
            </a:pPr>
            <a:r>
              <a:rPr lang="en-US" sz="1400" b="1" dirty="0">
                <a:solidFill>
                  <a:schemeClr val="tx1"/>
                </a:solidFill>
              </a:rPr>
              <a:t>(</a:t>
            </a:r>
            <a:r>
              <a:rPr lang="en-US" sz="1400" b="1" dirty="0">
                <a:solidFill>
                  <a:srgbClr val="C00000"/>
                </a:solidFill>
              </a:rPr>
              <a:t>device = corp Windows PC</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THEN IF</a:t>
            </a:r>
          </a:p>
          <a:p>
            <a:pPr algn="ctr">
              <a:lnSpc>
                <a:spcPct val="90000"/>
              </a:lnSpc>
              <a:defRPr/>
            </a:pPr>
            <a:r>
              <a:rPr lang="en-US" sz="1400" b="1" dirty="0">
                <a:solidFill>
                  <a:schemeClr val="tx1"/>
                </a:solidFill>
              </a:rPr>
              <a:t>(</a:t>
            </a:r>
            <a:r>
              <a:rPr lang="en-US" sz="1400" b="1" dirty="0">
                <a:solidFill>
                  <a:srgbClr val="C00000"/>
                </a:solidFill>
              </a:rPr>
              <a:t>Complaint with reqs for</a:t>
            </a:r>
            <a:br>
              <a:rPr lang="en-US" sz="1400" b="1" dirty="0">
                <a:solidFill>
                  <a:srgbClr val="C00000"/>
                </a:solidFill>
              </a:rPr>
            </a:br>
            <a:r>
              <a:rPr lang="en-US" sz="1400" b="1" dirty="0">
                <a:solidFill>
                  <a:srgbClr val="C00000"/>
                </a:solidFill>
              </a:rPr>
              <a:t>Firewall + Anti-Virus + OS Updates</a:t>
            </a:r>
            <a:r>
              <a:rPr lang="en-US" sz="1400" b="1" dirty="0">
                <a:solidFill>
                  <a:schemeClr val="tx1"/>
                </a:solidFill>
              </a:rPr>
              <a:t>)</a:t>
            </a:r>
            <a:r>
              <a:rPr lang="en-US" sz="1400" b="1" dirty="0">
                <a:solidFill>
                  <a:schemeClr val="accent1"/>
                </a:solidFill>
              </a:rPr>
              <a:t/>
            </a:r>
            <a:br>
              <a:rPr lang="en-US" sz="1400" b="1" dirty="0">
                <a:solidFill>
                  <a:schemeClr val="accent1"/>
                </a:solidFill>
              </a:rPr>
            </a:b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GRANT</a:t>
            </a:r>
            <a:br>
              <a:rPr lang="en-US" sz="1400" b="1" dirty="0">
                <a:solidFill>
                  <a:schemeClr val="tx1">
                    <a:lumMod val="90000"/>
                    <a:lumOff val="10000"/>
                  </a:schemeClr>
                </a:solidFill>
              </a:rPr>
            </a:br>
            <a:r>
              <a:rPr lang="en-US" sz="1400" b="1" dirty="0">
                <a:solidFill>
                  <a:srgbClr val="C00000"/>
                </a:solidFill>
              </a:rPr>
              <a:t>CORPORATE ACCESS</a:t>
            </a:r>
          </a:p>
        </p:txBody>
      </p:sp>
      <p:sp>
        <p:nvSpPr>
          <p:cNvPr id="6" name="TextBox 5"/>
          <p:cNvSpPr txBox="1"/>
          <p:nvPr/>
        </p:nvSpPr>
        <p:spPr>
          <a:xfrm>
            <a:off x="5434584" y="3730266"/>
            <a:ext cx="3502152" cy="2437741"/>
          </a:xfrm>
          <a:prstGeom prst="rect">
            <a:avLst/>
          </a:prstGeom>
          <a:solidFill>
            <a:schemeClr val="bg1">
              <a:lumMod val="95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identity = HR employee</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AND </a:t>
            </a:r>
            <a:r>
              <a:rPr lang="en-US" sz="1400" b="1" dirty="0">
                <a:solidFill>
                  <a:schemeClr val="tx1"/>
                </a:solidFill>
              </a:rPr>
              <a:t>IF</a:t>
            </a:r>
            <a:br>
              <a:rPr lang="en-US" sz="1400" b="1" dirty="0">
                <a:solidFill>
                  <a:schemeClr val="tx1"/>
                </a:solidFill>
              </a:rPr>
            </a:br>
            <a:r>
              <a:rPr lang="en-US" sz="1400" b="1" dirty="0">
                <a:solidFill>
                  <a:schemeClr val="tx1"/>
                </a:solidFill>
              </a:rPr>
              <a:t>(</a:t>
            </a:r>
            <a:r>
              <a:rPr lang="en-US" sz="1400" b="1" dirty="0">
                <a:solidFill>
                  <a:srgbClr val="C00000"/>
                </a:solidFill>
              </a:rPr>
              <a:t>device = corp Windows PC</a:t>
            </a:r>
            <a:r>
              <a:rPr lang="en-US" sz="1400" b="1" dirty="0">
                <a:solidFill>
                  <a:schemeClr val="tx1"/>
                </a:solidFill>
              </a:rPr>
              <a:t>)</a:t>
            </a:r>
            <a:endParaRPr lang="en-US" sz="1400" b="1" dirty="0">
              <a:solidFill>
                <a:schemeClr val="accent1"/>
              </a:solidFill>
            </a:endParaRPr>
          </a:p>
          <a:p>
            <a:pPr algn="ctr">
              <a:lnSpc>
                <a:spcPct val="90000"/>
              </a:lnSpc>
              <a:defRPr/>
            </a:pP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THEN IF</a:t>
            </a:r>
          </a:p>
          <a:p>
            <a:pPr algn="ctr">
              <a:lnSpc>
                <a:spcPct val="90000"/>
              </a:lnSpc>
              <a:defRPr/>
            </a:pPr>
            <a:r>
              <a:rPr lang="en-US" sz="1400" b="1" dirty="0">
                <a:solidFill>
                  <a:schemeClr val="tx1"/>
                </a:solidFill>
              </a:rPr>
              <a:t>(</a:t>
            </a:r>
            <a:r>
              <a:rPr lang="en-US" sz="1400" b="1" dirty="0">
                <a:solidFill>
                  <a:srgbClr val="C00000"/>
                </a:solidFill>
              </a:rPr>
              <a:t>NOT-complaint with reqs for</a:t>
            </a:r>
            <a:br>
              <a:rPr lang="en-US" sz="1400" b="1" dirty="0">
                <a:solidFill>
                  <a:srgbClr val="C00000"/>
                </a:solidFill>
              </a:rPr>
            </a:br>
            <a:r>
              <a:rPr lang="en-US" sz="1400" b="1" dirty="0">
                <a:solidFill>
                  <a:srgbClr val="C00000"/>
                </a:solidFill>
              </a:rPr>
              <a:t>Firewall + Anti-Virus + OS Updates</a:t>
            </a:r>
            <a:r>
              <a:rPr lang="en-US" sz="1400" b="1" dirty="0">
                <a:solidFill>
                  <a:schemeClr val="tx1"/>
                </a:solidFill>
              </a:rPr>
              <a:t>)</a:t>
            </a:r>
            <a:r>
              <a:rPr lang="en-US" sz="1400" b="1" dirty="0">
                <a:solidFill>
                  <a:schemeClr val="accent1"/>
                </a:solidFill>
              </a:rPr>
              <a:t/>
            </a:r>
            <a:br>
              <a:rPr lang="en-US" sz="1400" b="1" dirty="0">
                <a:solidFill>
                  <a:schemeClr val="accent1"/>
                </a:solidFill>
              </a:rPr>
            </a:br>
            <a:endParaRPr lang="en-US" sz="1400" b="1" dirty="0">
              <a:solidFill>
                <a:schemeClr val="accent1"/>
              </a:solidFill>
            </a:endParaRPr>
          </a:p>
          <a:p>
            <a:pPr algn="ctr">
              <a:lnSpc>
                <a:spcPct val="90000"/>
              </a:lnSpc>
              <a:defRPr/>
            </a:pPr>
            <a:r>
              <a:rPr lang="en-US" sz="1400" b="1" dirty="0">
                <a:solidFill>
                  <a:schemeClr val="tx1">
                    <a:lumMod val="90000"/>
                    <a:lumOff val="10000"/>
                  </a:schemeClr>
                </a:solidFill>
              </a:rPr>
              <a:t>ISOLATE</a:t>
            </a:r>
            <a:br>
              <a:rPr lang="en-US" sz="1400" b="1" dirty="0">
                <a:solidFill>
                  <a:schemeClr val="tx1">
                    <a:lumMod val="90000"/>
                    <a:lumOff val="10000"/>
                  </a:schemeClr>
                </a:solidFill>
              </a:rPr>
            </a:br>
            <a:r>
              <a:rPr lang="en-US" sz="1400" b="1" dirty="0">
                <a:solidFill>
                  <a:srgbClr val="C00000"/>
                </a:solidFill>
              </a:rPr>
              <a:t>USER ON A REMEDIATION NETWORK</a:t>
            </a:r>
          </a:p>
        </p:txBody>
      </p:sp>
      <p:sp>
        <p:nvSpPr>
          <p:cNvPr id="7" name="TextBox 6"/>
          <p:cNvSpPr txBox="1"/>
          <p:nvPr/>
        </p:nvSpPr>
        <p:spPr>
          <a:xfrm>
            <a:off x="365760" y="2286000"/>
            <a:ext cx="2148840" cy="1097280"/>
          </a:xfrm>
          <a:prstGeom prst="rect">
            <a:avLst/>
          </a:prstGeom>
          <a:noFill/>
        </p:spPr>
        <p:txBody>
          <a:bodyPr wrap="square" rtlCol="0">
            <a:noAutofit/>
          </a:bodyPr>
          <a:lstStyle/>
          <a:p>
            <a:pPr>
              <a:lnSpc>
                <a:spcPct val="90000"/>
              </a:lnSpc>
            </a:pPr>
            <a:r>
              <a:rPr lang="en-US" sz="2000" b="1" dirty="0">
                <a:solidFill>
                  <a:srgbClr val="C00000"/>
                </a:solidFill>
              </a:rPr>
              <a:t>Case 1</a:t>
            </a:r>
          </a:p>
          <a:p>
            <a:pPr>
              <a:lnSpc>
                <a:spcPct val="90000"/>
              </a:lnSpc>
            </a:pPr>
            <a:endParaRPr lang="en-US" sz="600" b="1" i="1" dirty="0"/>
          </a:p>
          <a:p>
            <a:pPr>
              <a:lnSpc>
                <a:spcPct val="90000"/>
              </a:lnSpc>
            </a:pPr>
            <a:r>
              <a:rPr lang="en-US" sz="1600" b="1" i="1" dirty="0">
                <a:solidFill>
                  <a:schemeClr val="tx1"/>
                </a:solidFill>
              </a:rPr>
              <a:t>Employee complying with security health policy</a:t>
            </a:r>
          </a:p>
        </p:txBody>
      </p:sp>
      <p:sp>
        <p:nvSpPr>
          <p:cNvPr id="8" name="TextBox 7"/>
          <p:cNvSpPr txBox="1"/>
          <p:nvPr/>
        </p:nvSpPr>
        <p:spPr>
          <a:xfrm>
            <a:off x="381000" y="4419600"/>
            <a:ext cx="2148840" cy="1097280"/>
          </a:xfrm>
          <a:prstGeom prst="rect">
            <a:avLst/>
          </a:prstGeom>
          <a:noFill/>
        </p:spPr>
        <p:txBody>
          <a:bodyPr wrap="square" rtlCol="0">
            <a:noAutofit/>
          </a:bodyPr>
          <a:lstStyle/>
          <a:p>
            <a:pPr>
              <a:lnSpc>
                <a:spcPct val="90000"/>
              </a:lnSpc>
            </a:pPr>
            <a:r>
              <a:rPr lang="en-US" sz="2000" b="1" dirty="0">
                <a:solidFill>
                  <a:srgbClr val="C00000"/>
                </a:solidFill>
              </a:rPr>
              <a:t>Case 2</a:t>
            </a:r>
          </a:p>
          <a:p>
            <a:pPr>
              <a:lnSpc>
                <a:spcPct val="90000"/>
              </a:lnSpc>
            </a:pPr>
            <a:endParaRPr lang="en-US" sz="600" b="1" i="1" dirty="0"/>
          </a:p>
          <a:p>
            <a:pPr>
              <a:lnSpc>
                <a:spcPct val="90000"/>
              </a:lnSpc>
            </a:pPr>
            <a:r>
              <a:rPr lang="en-US" sz="1600" b="1" i="1" dirty="0">
                <a:solidFill>
                  <a:schemeClr val="tx1"/>
                </a:solidFill>
              </a:rPr>
              <a:t>Employee NOT complying with security health policy</a:t>
            </a:r>
            <a:endParaRPr lang="en-US" sz="1400" i="1" dirty="0">
              <a:solidFill>
                <a:schemeClr val="tx1"/>
              </a:solidFill>
            </a:endParaRPr>
          </a:p>
        </p:txBody>
      </p:sp>
      <p:pic>
        <p:nvPicPr>
          <p:cNvPr id="9" name="Picture 2" descr="C:\Users\james\Desktop\guyAtComput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5896" y="1143000"/>
            <a:ext cx="3081528" cy="242572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320040" y="1325880"/>
            <a:ext cx="1813560" cy="914400"/>
          </a:xfrm>
          <a:prstGeom prst="rect">
            <a:avLst/>
          </a:prstGeom>
          <a:noFill/>
        </p:spPr>
        <p:txBody>
          <a:bodyPr wrap="none" rtlCol="0">
            <a:noAutofit/>
          </a:bodyPr>
          <a:lstStyle/>
          <a:p>
            <a:pPr marL="0" lvl="1">
              <a:lnSpc>
                <a:spcPct val="90000"/>
              </a:lnSpc>
            </a:pPr>
            <a:r>
              <a:rPr lang="en-US" b="1" dirty="0">
                <a:solidFill>
                  <a:schemeClr val="tx1"/>
                </a:solidFill>
              </a:rPr>
              <a:t>Identity Engines</a:t>
            </a:r>
          </a:p>
          <a:p>
            <a:pPr marL="0" lvl="1">
              <a:lnSpc>
                <a:spcPct val="90000"/>
              </a:lnSpc>
            </a:pPr>
            <a:r>
              <a:rPr lang="en-US" b="1" dirty="0">
                <a:solidFill>
                  <a:schemeClr val="tx1"/>
                </a:solidFill>
              </a:rPr>
              <a:t>Posture with</a:t>
            </a:r>
          </a:p>
          <a:p>
            <a:pPr marL="0" lvl="1">
              <a:lnSpc>
                <a:spcPct val="90000"/>
              </a:lnSpc>
            </a:pPr>
            <a:r>
              <a:rPr lang="en-US" b="1" dirty="0">
                <a:solidFill>
                  <a:schemeClr val="tx1"/>
                </a:solidFill>
              </a:rPr>
              <a:t>MS-NAP</a:t>
            </a:r>
          </a:p>
          <a:p>
            <a:pPr>
              <a:lnSpc>
                <a:spcPct val="90000"/>
              </a:lnSpc>
            </a:pPr>
            <a:endParaRPr lang="en-US" dirty="0">
              <a:solidFill>
                <a:schemeClr val="tx1"/>
              </a:solidFill>
            </a:endParaRPr>
          </a:p>
        </p:txBody>
      </p:sp>
      <p:pic>
        <p:nvPicPr>
          <p:cNvPr id="11" name="Picture 2" descr="C:\Users\james\Desktop\guyAtComput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7608" y="3745992"/>
            <a:ext cx="3081528" cy="242572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cstate="print"/>
          <a:srcRect/>
          <a:stretch>
            <a:fillRect/>
          </a:stretch>
        </p:blipFill>
        <p:spPr bwMode="auto">
          <a:xfrm>
            <a:off x="3191067" y="4812305"/>
            <a:ext cx="1790152" cy="1038225"/>
          </a:xfrm>
          <a:prstGeom prst="rect">
            <a:avLst/>
          </a:prstGeom>
          <a:noFill/>
          <a:ln w="9525">
            <a:noFill/>
            <a:miter lim="800000"/>
            <a:headEnd/>
            <a:tailEnd/>
          </a:ln>
        </p:spPr>
      </p:pic>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4" name="Rectangle 33"/>
          <p:cNvSpPr/>
          <p:nvPr/>
        </p:nvSpPr>
        <p:spPr>
          <a:xfrm>
            <a:off x="0" y="5410200"/>
            <a:ext cx="1905000" cy="990600"/>
          </a:xfrm>
          <a:prstGeom prst="rect">
            <a:avLst/>
          </a:prstGeom>
          <a:solidFill>
            <a:schemeClr val="bg1"/>
          </a:solidFill>
        </p:spPr>
        <p:txBody>
          <a:bodyPr anchor="ctr" bIns="45720" lIns="91440" numCol="1" rIns="91440" rtlCol="0" tIns="45720" vert="horz">
            <a:normAutofit/>
          </a:bodyPr>
          <a:lstStyle/>
          <a:p>
            <a:pPr algn="ctr">
              <a:buClr>
                <a:srgbClr val="C00000"/>
              </a:buClr>
              <a:buFont typeface="Arial"/>
              <a:buChar char="•"/>
            </a:pPr>
            <a:endParaRPr dirty="0" kern="1200" lang="en-US"/>
          </a:p>
        </p:txBody>
      </p:sp>
      <p:sp>
        <p:nvSpPr>
          <p:cNvPr id="2" name="Title 1"/>
          <p:cNvSpPr>
            <a:spLocks noGrp="1"/>
          </p:cNvSpPr>
          <p:nvPr>
            <p:ph type="title"/>
          </p:nvPr>
        </p:nvSpPr>
        <p:spPr/>
        <p:txBody>
          <a:bodyPr>
            <a:noAutofit/>
          </a:bodyPr>
          <a:lstStyle/>
          <a:p>
            <a:r>
              <a:rPr dirty="0" lang="en-US" sz="2400">
                <a:ea typeface="ＭＳ Ｐゴシック"/>
                <a:cs typeface="ＭＳ Ｐゴシック"/>
              </a:rPr>
              <a:t>Identity Engines</a:t>
            </a:r>
            <a:br>
              <a:rPr dirty="0" lang="en-US" sz="2400">
                <a:ea typeface="ＭＳ Ｐゴシック"/>
                <a:cs typeface="ＭＳ Ｐゴシック"/>
              </a:rPr>
            </a:br>
            <a:r>
              <a:rPr dirty="0" lang="en-US" sz="2400">
                <a:ea typeface="ＭＳ Ｐゴシック"/>
                <a:cs typeface="ＭＳ Ｐゴシック"/>
              </a:rPr>
              <a:t>M</a:t>
            </a:r>
            <a:r>
              <a:rPr dirty="0" lang="en-US" sz="2000">
                <a:ea typeface="ＭＳ Ｐゴシック"/>
                <a:cs typeface="ＭＳ Ｐゴシック"/>
              </a:rPr>
              <a:t>odules</a:t>
            </a:r>
            <a:endParaRPr dirty="0" lang="en-US" sz="2400"/>
          </a:p>
        </p:txBody>
      </p:sp>
      <p:sp>
        <p:nvSpPr>
          <p:cNvPr id="5" name="Slide Number Placeholder 4"/>
          <p:cNvSpPr>
            <a:spLocks noGrp="1"/>
          </p:cNvSpPr>
          <p:nvPr>
            <p:ph idx="4" sz="quarter" type="sldNum"/>
          </p:nvPr>
        </p:nvSpPr>
        <p:spPr>
          <a:xfrm>
            <a:off x="3254375" y="6188075"/>
            <a:ext cx="2133600" cy="365125"/>
          </a:xfrm>
        </p:spPr>
        <p:txBody>
          <a:bodyPr/>
          <a:lstStyle/>
          <a:p>
            <a:fld id="{C0097DC6-52A4-2345-88DE-585089D5FC74}" type="slidenum">
              <a:rPr lang="en-US"/>
              <a:pPr/>
              <a:t>39</a:t>
            </a:fld>
            <a:endParaRPr dirty="0" lang="en-US"/>
          </a:p>
        </p:txBody>
      </p:sp>
      <p:pic>
        <p:nvPicPr>
          <p:cNvPr id="4" name="AutoShape 25"/>
          <p:cNvPicPr>
            <a:picLocks noChangeArrowheads="1"/>
          </p:cNvPicPr>
          <p:nvPr/>
        </p:nvPicPr>
        <p:blipFill>
          <a:blip cstate="print" r:embed="rId10">
            <a:grayscl/>
            <a:extLst>
              <a:ext uri="{28A0092B-C50C-407E-A947-70E740481C1C}">
                <a14:useLocalDpi xmlns:a14="http://schemas.microsoft.com/office/drawing/2010/main" xmlns="" val="0"/>
              </a:ext>
            </a:extLst>
          </a:blip>
          <a:srcRect/>
          <a:stretch>
            <a:fillRect/>
          </a:stretch>
        </p:blipFill>
        <p:spPr bwMode="auto">
          <a:xfrm rot="10800000">
            <a:off x="74618" y="1066800"/>
            <a:ext cx="2897181" cy="5093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a:spLocks noChangeAspect="1"/>
          </p:cNvSpPr>
          <p:nvPr/>
        </p:nvSpPr>
        <p:spPr bwMode="auto">
          <a:xfrm>
            <a:off x="2423913" y="1041400"/>
            <a:ext cx="6316862" cy="5207000"/>
          </a:xfrm>
          <a:prstGeom prst="roundRect">
            <a:avLst/>
          </a:prstGeom>
          <a:solidFill>
            <a:srgbClr val="C00000"/>
          </a:solidFill>
          <a:ln algn="ctr" cap="flat" cmpd="sng" w="9525">
            <a:no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dirty="0" i="0" kumimoji="0" lang="en-US" normalizeH="0" strike="noStrike" sz="1800" u="none">
              <a:ln>
                <a:noFill/>
              </a:ln>
              <a:solidFill>
                <a:schemeClr val="tx2"/>
              </a:solidFill>
              <a:effectLst/>
              <a:latin charset="0" pitchFamily="34" typeface="Arial"/>
            </a:endParaRPr>
          </a:p>
        </p:txBody>
      </p:sp>
      <p:pic>
        <p:nvPicPr>
          <p:cNvPr id="8" name="Picture 54"/>
          <p:cNvPicPr>
            <a:picLocks noChangeArrowheads="1" noChangeAspect="1"/>
          </p:cNvPicPr>
          <p:nvPr/>
        </p:nvPicPr>
        <p:blipFill>
          <a:blip cstate="print" r:embed="rId11">
            <a:extLst>
              <a:ext uri="{28A0092B-C50C-407E-A947-70E740481C1C}">
                <a14:useLocalDpi xmlns:a14="http://schemas.microsoft.com/office/drawing/2010/main" xmlns="" val="0"/>
              </a:ext>
            </a:extLst>
          </a:blip>
          <a:srcRect/>
          <a:stretch>
            <a:fillRect/>
          </a:stretch>
        </p:blipFill>
        <p:spPr bwMode="auto">
          <a:xfrm>
            <a:off x="257186" y="2378568"/>
            <a:ext cx="1020114" cy="60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algn="ctr" w="9525">
                <a:solidFill>
                  <a:srgbClr val="000000"/>
                </a:solidFill>
                <a:miter lim="800000"/>
                <a:headEnd/>
                <a:tailEnd/>
              </a14:hiddenLine>
            </a:ext>
          </a:extLst>
        </p:spPr>
      </p:pic>
      <p:pic>
        <p:nvPicPr>
          <p:cNvPr id="9" name="Picture 55"/>
          <p:cNvPicPr>
            <a:picLocks noChangeArrowheads="1" noChangeAspect="1"/>
          </p:cNvPicPr>
          <p:nvPr/>
        </p:nvPicPr>
        <p:blipFill>
          <a:blip cstate="print" r:embed="rId12">
            <a:extLst>
              <a:ext uri="{28A0092B-C50C-407E-A947-70E740481C1C}">
                <a14:useLocalDpi xmlns:a14="http://schemas.microsoft.com/office/drawing/2010/main" xmlns="" val="0"/>
              </a:ext>
            </a:extLst>
          </a:blip>
          <a:srcRect/>
          <a:stretch>
            <a:fillRect/>
          </a:stretch>
        </p:blipFill>
        <p:spPr bwMode="auto">
          <a:xfrm>
            <a:off x="257187" y="5323152"/>
            <a:ext cx="868179" cy="570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algn="ctr" w="9525">
                <a:solidFill>
                  <a:srgbClr val="000000"/>
                </a:solidFill>
                <a:miter lim="800000"/>
                <a:headEnd/>
                <a:tailEnd/>
              </a14:hiddenLine>
            </a:ext>
          </a:extLst>
        </p:spPr>
      </p:pic>
      <p:grpSp>
        <p:nvGrpSpPr>
          <p:cNvPr id="10" name="Group 13"/>
          <p:cNvGrpSpPr>
            <a:grpSpLocks noChangeAspect="1"/>
          </p:cNvGrpSpPr>
          <p:nvPr/>
        </p:nvGrpSpPr>
        <p:grpSpPr bwMode="auto">
          <a:xfrm>
            <a:off x="256605" y="5786294"/>
            <a:ext cx="1020695" cy="203840"/>
            <a:chOff x="569" y="3886"/>
            <a:chExt cx="676" cy="136"/>
          </a:xfrm>
        </p:grpSpPr>
        <p:pic>
          <p:nvPicPr>
            <p:cNvPr id="11" name="Picture 35"/>
            <p:cNvPicPr>
              <a:picLocks noChangeArrowheads="1" noChangeAspect="1"/>
            </p:cNvPicPr>
            <p:nvPr/>
          </p:nvPicPr>
          <p:blipFill>
            <a:blip cstate="print" r:embed="rId13">
              <a:extLst>
                <a:ext uri="{28A0092B-C50C-407E-A947-70E740481C1C}">
                  <a14:useLocalDpi xmlns:a14="http://schemas.microsoft.com/office/drawing/2010/main" xmlns="" val="0"/>
                </a:ext>
              </a:extLst>
            </a:blip>
            <a:srcRect r="838"/>
            <a:stretch>
              <a:fillRect/>
            </a:stretch>
          </p:blipFill>
          <p:spPr bwMode="auto">
            <a:xfrm>
              <a:off x="1123"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4"/>
            <p:cNvPicPr>
              <a:picLocks noChangeArrowheads="1" noChangeAspect="1"/>
            </p:cNvPicPr>
            <p:nvPr/>
          </p:nvPicPr>
          <p:blipFill>
            <a:blip cstate="print" r:embed="rId14">
              <a:extLst>
                <a:ext uri="{28A0092B-C50C-407E-A947-70E740481C1C}">
                  <a14:useLocalDpi xmlns:a14="http://schemas.microsoft.com/office/drawing/2010/main" xmlns="" val="0"/>
                </a:ext>
              </a:extLst>
            </a:blip>
            <a:srcRect/>
            <a:stretch>
              <a:fillRect/>
            </a:stretch>
          </p:blipFill>
          <p:spPr bwMode="auto">
            <a:xfrm>
              <a:off x="1009"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1"/>
            <p:cNvPicPr>
              <a:picLocks noChangeArrowheads="1" noChangeAspect="1"/>
            </p:cNvPicPr>
            <p:nvPr/>
          </p:nvPicPr>
          <p:blipFill>
            <a:blip cstate="print" r:embed="rId15">
              <a:extLst>
                <a:ext uri="{28A0092B-C50C-407E-A947-70E740481C1C}">
                  <a14:useLocalDpi xmlns:a14="http://schemas.microsoft.com/office/drawing/2010/main" xmlns="" val="0"/>
                </a:ext>
              </a:extLst>
            </a:blip>
            <a:srcRect t="2423"/>
            <a:stretch>
              <a:fillRect/>
            </a:stretch>
          </p:blipFill>
          <p:spPr bwMode="auto">
            <a:xfrm>
              <a:off x="901"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2"/>
            <p:cNvPicPr>
              <a:picLocks noChangeArrowheads="1" noChangeAspect="1"/>
            </p:cNvPicPr>
            <p:nvPr/>
          </p:nvPicPr>
          <p:blipFill>
            <a:blip cstate="print" r:embed="rId16">
              <a:extLst>
                <a:ext uri="{28A0092B-C50C-407E-A947-70E740481C1C}">
                  <a14:useLocalDpi xmlns:a14="http://schemas.microsoft.com/office/drawing/2010/main" xmlns="" val="0"/>
                </a:ext>
              </a:extLst>
            </a:blip>
            <a:srcRect r="2956" t="5948"/>
            <a:stretch>
              <a:fillRect/>
            </a:stretch>
          </p:blipFill>
          <p:spPr bwMode="auto">
            <a:xfrm>
              <a:off x="790"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3"/>
            <p:cNvPicPr>
              <a:picLocks noChangeArrowheads="1" noChangeAspect="1"/>
            </p:cNvPicPr>
            <p:nvPr/>
          </p:nvPicPr>
          <p:blipFill>
            <a:blip cstate="print" r:embed="rId17">
              <a:extLst>
                <a:ext uri="{28A0092B-C50C-407E-A947-70E740481C1C}">
                  <a14:useLocalDpi xmlns:a14="http://schemas.microsoft.com/office/drawing/2010/main" xmlns="" val="0"/>
                </a:ext>
              </a:extLst>
            </a:blip>
            <a:srcRect l="2582" r="3990" t="2643"/>
            <a:stretch>
              <a:fillRect/>
            </a:stretch>
          </p:blipFill>
          <p:spPr bwMode="auto">
            <a:xfrm>
              <a:off x="678"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0"/>
            <p:cNvPicPr>
              <a:picLocks noChangeArrowheads="1" noChangeAspect="1"/>
            </p:cNvPicPr>
            <p:nvPr/>
          </p:nvPicPr>
          <p:blipFill>
            <a:blip cstate="print" r:embed="rId18">
              <a:extLst>
                <a:ext uri="{28A0092B-C50C-407E-A947-70E740481C1C}">
                  <a14:useLocalDpi xmlns:a14="http://schemas.microsoft.com/office/drawing/2010/main" xmlns="" val="0"/>
                </a:ext>
              </a:extLst>
            </a:blip>
            <a:srcRect r="2582" t="1982"/>
            <a:stretch>
              <a:fillRect/>
            </a:stretch>
          </p:blipFill>
          <p:spPr bwMode="auto">
            <a:xfrm>
              <a:off x="569" y="3886"/>
              <a:ext cx="12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Picture 56"/>
          <p:cNvPicPr>
            <a:picLocks noChangeArrowheads="1" noChangeAspect="1"/>
          </p:cNvPicPr>
          <p:nvPr/>
        </p:nvPicPr>
        <p:blipFill>
          <a:blip cstate="print" r:embed="rId19">
            <a:extLst>
              <a:ext uri="{28A0092B-C50C-407E-A947-70E740481C1C}">
                <a14:useLocalDpi xmlns:a14="http://schemas.microsoft.com/office/drawing/2010/main" xmlns="" val="0"/>
              </a:ext>
            </a:extLst>
          </a:blip>
          <a:srcRect/>
          <a:stretch>
            <a:fillRect/>
          </a:stretch>
        </p:blipFill>
        <p:spPr bwMode="auto">
          <a:xfrm>
            <a:off x="257187" y="4316185"/>
            <a:ext cx="517315" cy="663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algn="ctr" w="9525">
                <a:solidFill>
                  <a:srgbClr val="000000"/>
                </a:solidFill>
                <a:miter lim="800000"/>
                <a:headEnd/>
                <a:tailEnd/>
              </a14:hiddenLine>
            </a:ext>
          </a:extLst>
        </p:spPr>
      </p:pic>
      <p:pic>
        <p:nvPicPr>
          <p:cNvPr id="18" name="Picture 58"/>
          <p:cNvPicPr>
            <a:picLocks noChangeArrowheads="1" noChangeAspect="1"/>
          </p:cNvPicPr>
          <p:nvPr/>
        </p:nvPicPr>
        <p:blipFill>
          <a:blip cstate="print" r:embed="rId20">
            <a:extLst>
              <a:ext uri="{28A0092B-C50C-407E-A947-70E740481C1C}">
                <a14:useLocalDpi xmlns:a14="http://schemas.microsoft.com/office/drawing/2010/main" xmlns="" val="0"/>
              </a:ext>
            </a:extLst>
          </a:blip>
          <a:srcRect/>
          <a:stretch>
            <a:fillRect/>
          </a:stretch>
        </p:blipFill>
        <p:spPr bwMode="auto">
          <a:xfrm>
            <a:off x="257187" y="3468939"/>
            <a:ext cx="634953" cy="538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algn="ctr" w="9525">
                <a:solidFill>
                  <a:srgbClr val="000000"/>
                </a:solidFill>
                <a:miter lim="800000"/>
                <a:headEnd/>
                <a:tailEnd/>
              </a14:hiddenLine>
            </a:ext>
          </a:extLst>
        </p:spPr>
      </p:pic>
      <p:pic>
        <p:nvPicPr>
          <p:cNvPr id="19" name="Picture 59"/>
          <p:cNvPicPr>
            <a:picLocks noChangeArrowheads="1" noChangeAspect="1"/>
          </p:cNvPicPr>
          <p:nvPr/>
        </p:nvPicPr>
        <p:blipFill>
          <a:blip cstate="print" r:embed="rId21">
            <a:extLst>
              <a:ext uri="{28A0092B-C50C-407E-A947-70E740481C1C}">
                <a14:useLocalDpi xmlns:a14="http://schemas.microsoft.com/office/drawing/2010/main" xmlns="" val="0"/>
              </a:ext>
            </a:extLst>
          </a:blip>
          <a:srcRect/>
          <a:stretch>
            <a:fillRect/>
          </a:stretch>
        </p:blipFill>
        <p:spPr bwMode="auto">
          <a:xfrm>
            <a:off x="257188" y="1344808"/>
            <a:ext cx="823075" cy="686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algn="ctr" w="9525">
                <a:solidFill>
                  <a:srgbClr val="000000"/>
                </a:solidFill>
                <a:miter lim="800000"/>
                <a:headEnd/>
                <a:tailEnd/>
              </a14:hiddenLine>
            </a:ext>
          </a:extLst>
        </p:spPr>
      </p:pic>
      <p:sp>
        <p:nvSpPr>
          <p:cNvPr id="20" name="Rectangle 19"/>
          <p:cNvSpPr/>
          <p:nvPr>
            <p:custDataLst>
              <p:tags r:id="rId1"/>
            </p:custDataLst>
          </p:nvPr>
        </p:nvSpPr>
        <p:spPr>
          <a:xfrm>
            <a:off x="270222" y="6519345"/>
            <a:ext cx="4153019" cy="313932"/>
          </a:xfrm>
          <a:prstGeom prst="rect">
            <a:avLst/>
          </a:prstGeom>
        </p:spPr>
        <p:txBody>
          <a:bodyPr wrap="square">
            <a:spAutoFit/>
          </a:bodyPr>
          <a:lstStyle/>
          <a:p>
            <a:pPr fontAlgn="auto">
              <a:spcBef>
                <a:spcPts val="0"/>
              </a:spcBef>
              <a:spcAft>
                <a:spcPts val="0"/>
              </a:spcAft>
              <a:defRPr/>
            </a:pPr>
            <a:r>
              <a:rPr dirty="0" kern="0" lang="en-GB" sz="800">
                <a:solidFill>
                  <a:schemeClr val="tx1">
                    <a:lumMod val="50000"/>
                    <a:lumOff val="50000"/>
                  </a:schemeClr>
                </a:solidFill>
              </a:rPr>
              <a:t>Third-party logos, images and registered trademarks belong to the respective owners.  Avaya is not an owner or licensee of the same</a:t>
            </a:r>
          </a:p>
        </p:txBody>
      </p:sp>
      <p:sp>
        <p:nvSpPr>
          <p:cNvPr id="21" name="Rectangle 41"/>
          <p:cNvSpPr txBox="1">
            <a:spLocks noChangeArrowheads="1"/>
          </p:cNvSpPr>
          <p:nvPr>
            <p:custDataLst>
              <p:tags r:id="rId2"/>
            </p:custDataLst>
          </p:nvPr>
        </p:nvSpPr>
        <p:spPr bwMode="auto">
          <a:xfrm>
            <a:off x="2764963" y="1067169"/>
            <a:ext cx="6040807" cy="4735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indent="-287338" marL="287338">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indent="-166688" marL="166688">
              <a:lnSpc>
                <a:spcPct val="90000"/>
              </a:lnSpc>
              <a:spcBef>
                <a:spcPts val="600"/>
              </a:spcBef>
              <a:buClr>
                <a:schemeClr val="bg1"/>
              </a:buClr>
              <a:buSzPct val="90000"/>
              <a:buFont charset="2" pitchFamily="18" typeface="Webdings"/>
              <a:buChar char="4"/>
            </a:pPr>
            <a:r>
              <a:rPr b="1" dirty="0" lang="en-US" sz="1600">
                <a:solidFill>
                  <a:schemeClr val="bg1"/>
                </a:solidFill>
                <a:latin typeface="+mn-lt"/>
              </a:rPr>
              <a:t>Ignition Server</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The core application of the Identity Engines portfolio</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Required for any deployment either as a single server or a High Availability pair of servers</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Authenticates and authorizes users and devices based on 802.1x and MAC authentication</a:t>
            </a:r>
          </a:p>
          <a:p>
            <a:pPr algn="l" eaLnBrk="1" hangingPunct="1" indent="-182563" lvl="1" marL="230188">
              <a:spcBef>
                <a:spcPts val="600"/>
              </a:spcBef>
              <a:buClr>
                <a:schemeClr val="bg1"/>
              </a:buClr>
              <a:buSzPct val="90000"/>
              <a:buFont charset="2" pitchFamily="18" typeface="Webdings"/>
              <a:buChar char="4"/>
            </a:pPr>
            <a:r>
              <a:rPr b="1" dirty="0" lang="en-US" sz="1600">
                <a:solidFill>
                  <a:schemeClr val="bg1"/>
                </a:solidFill>
                <a:latin typeface="+mn-lt"/>
              </a:rPr>
              <a:t>Ignition Guest Manager</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An application for creating and managing guest accounts by non technical personnel</a:t>
            </a:r>
          </a:p>
          <a:p>
            <a:pPr algn="l" eaLnBrk="1" hangingPunct="1" indent="-166688" marL="166688">
              <a:spcBef>
                <a:spcPts val="600"/>
              </a:spcBef>
              <a:buClr>
                <a:schemeClr val="bg1"/>
              </a:buClr>
              <a:buSzPct val="90000"/>
              <a:buFont charset="2" pitchFamily="18" typeface="Webdings"/>
              <a:buChar char="4"/>
            </a:pPr>
            <a:r>
              <a:rPr b="1" dirty="0" lang="en-US" sz="1600">
                <a:solidFill>
                  <a:schemeClr val="bg1"/>
                </a:solidFill>
                <a:latin typeface="+mn-lt"/>
              </a:rPr>
              <a:t>Ignition Access Portal</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Provides inline access for non 802.1x clients</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Performs profiling of user devices</a:t>
            </a:r>
          </a:p>
          <a:p>
            <a:pPr algn="l" eaLnBrk="1" hangingPunct="1" indent="-166688" marL="166688">
              <a:spcBef>
                <a:spcPts val="600"/>
              </a:spcBef>
              <a:buClr>
                <a:schemeClr val="bg1"/>
              </a:buClr>
              <a:buSzPct val="90000"/>
              <a:buFont charset="2" pitchFamily="18" typeface="Webdings"/>
              <a:buChar char="4"/>
            </a:pPr>
            <a:r>
              <a:rPr b="1" dirty="0" lang="en-US" sz="1600">
                <a:solidFill>
                  <a:schemeClr val="bg1"/>
                </a:solidFill>
                <a:latin typeface="+mn-lt"/>
              </a:rPr>
              <a:t>Ignition CASE Client</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Automates configuration of 802.1x and MS-NAP on Windows PC’s</a:t>
            </a:r>
          </a:p>
          <a:p>
            <a:pPr algn="l" eaLnBrk="1" hangingPunct="1" indent="-166688" marL="166688">
              <a:spcBef>
                <a:spcPts val="600"/>
              </a:spcBef>
              <a:buClr>
                <a:schemeClr val="bg1"/>
              </a:buClr>
              <a:buSzPct val="90000"/>
              <a:buFont charset="2" pitchFamily="18" typeface="Webdings"/>
              <a:buChar char="4"/>
            </a:pPr>
            <a:r>
              <a:rPr b="1" dirty="0" lang="en-US" sz="1600">
                <a:solidFill>
                  <a:schemeClr val="bg1"/>
                </a:solidFill>
                <a:latin typeface="+mn-lt"/>
              </a:rPr>
              <a:t>Ignition Posture</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Checks compliance with secure posture based on MS-NAP</a:t>
            </a:r>
          </a:p>
          <a:p>
            <a:pPr algn="l" eaLnBrk="1" hangingPunct="1" indent="-182563" lvl="1" marL="182563">
              <a:spcBef>
                <a:spcPts val="600"/>
              </a:spcBef>
              <a:buClr>
                <a:schemeClr val="bg1"/>
              </a:buClr>
              <a:buSzPct val="90000"/>
              <a:buFont charset="2" pitchFamily="18" typeface="Webdings"/>
              <a:buChar char="4"/>
            </a:pPr>
            <a:r>
              <a:rPr b="1" dirty="0" lang="en-US" sz="1600">
                <a:solidFill>
                  <a:schemeClr val="bg1"/>
                </a:solidFill>
                <a:latin typeface="+mn-lt"/>
              </a:rPr>
              <a:t>Ignition Analytics</a:t>
            </a:r>
          </a:p>
          <a:p>
            <a:pPr algn="l" eaLnBrk="1" hangingPunct="1" lvl="1" marL="506412">
              <a:spcBef>
                <a:spcPts val="600"/>
              </a:spcBef>
              <a:buClr>
                <a:schemeClr val="bg1"/>
              </a:buClr>
              <a:buSzPct val="90000"/>
              <a:buFont typeface="Arial"/>
              <a:buChar char="•"/>
            </a:pPr>
            <a:r>
              <a:rPr dirty="0" lang="en-US" sz="1400">
                <a:solidFill>
                  <a:schemeClr val="bg1"/>
                </a:solidFill>
                <a:latin typeface="+mn-lt"/>
              </a:rPr>
              <a:t>Reporting and statistics</a:t>
            </a:r>
          </a:p>
        </p:txBody>
      </p:sp>
      <p:sp>
        <p:nvSpPr>
          <p:cNvPr id="22" name="Text Box 22"/>
          <p:cNvSpPr txBox="1">
            <a:spLocks noChangeArrowheads="1"/>
          </p:cNvSpPr>
          <p:nvPr>
            <p:custDataLst>
              <p:tags r:id="rId3"/>
            </p:custDataLst>
          </p:nvPr>
        </p:nvSpPr>
        <p:spPr bwMode="auto">
          <a:xfrm>
            <a:off x="169764" y="1066800"/>
            <a:ext cx="1735948"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a:spcBef>
                <a:spcPct val="50000"/>
              </a:spcBef>
            </a:pPr>
            <a:r>
              <a:rPr b="1" dirty="0" lang="en-GB" sz="1300">
                <a:solidFill>
                  <a:srgbClr val="0D0D0D"/>
                </a:solidFill>
              </a:rPr>
              <a:t>Ignition Server</a:t>
            </a:r>
          </a:p>
        </p:txBody>
      </p:sp>
      <p:sp>
        <p:nvSpPr>
          <p:cNvPr id="23" name="Text Box 23"/>
          <p:cNvSpPr txBox="1">
            <a:spLocks noChangeArrowheads="1"/>
          </p:cNvSpPr>
          <p:nvPr>
            <p:custDataLst>
              <p:tags r:id="rId4"/>
            </p:custDataLst>
          </p:nvPr>
        </p:nvSpPr>
        <p:spPr bwMode="auto">
          <a:xfrm>
            <a:off x="168861" y="4045853"/>
            <a:ext cx="199343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a:spcBef>
                <a:spcPct val="50000"/>
              </a:spcBef>
            </a:pPr>
            <a:r>
              <a:rPr b="1" dirty="0" lang="en-GB" sz="1300">
                <a:solidFill>
                  <a:srgbClr val="0D0D0D"/>
                </a:solidFill>
              </a:rPr>
              <a:t>Ignition Posture</a:t>
            </a:r>
          </a:p>
        </p:txBody>
      </p:sp>
      <p:sp>
        <p:nvSpPr>
          <p:cNvPr id="24" name="Text Box 24"/>
          <p:cNvSpPr txBox="1">
            <a:spLocks noChangeArrowheads="1"/>
          </p:cNvSpPr>
          <p:nvPr>
            <p:custDataLst>
              <p:tags r:id="rId5"/>
            </p:custDataLst>
          </p:nvPr>
        </p:nvSpPr>
        <p:spPr bwMode="auto">
          <a:xfrm>
            <a:off x="176920" y="2087868"/>
            <a:ext cx="2407001"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a:spcBef>
                <a:spcPct val="50000"/>
              </a:spcBef>
              <a:spcAft>
                <a:spcPts val="500"/>
              </a:spcAft>
            </a:pPr>
            <a:r>
              <a:rPr b="1" dirty="0" lang="en-GB" sz="1300">
                <a:solidFill>
                  <a:srgbClr val="0D0D0D"/>
                </a:solidFill>
              </a:rPr>
              <a:t>Ignition Guest Manager</a:t>
            </a:r>
          </a:p>
        </p:txBody>
      </p:sp>
      <p:sp>
        <p:nvSpPr>
          <p:cNvPr id="25" name="Text Box 25"/>
          <p:cNvSpPr txBox="1">
            <a:spLocks noChangeArrowheads="1"/>
          </p:cNvSpPr>
          <p:nvPr>
            <p:custDataLst>
              <p:tags r:id="rId6"/>
            </p:custDataLst>
          </p:nvPr>
        </p:nvSpPr>
        <p:spPr bwMode="auto">
          <a:xfrm>
            <a:off x="156032" y="5039228"/>
            <a:ext cx="1929869"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a:spcBef>
                <a:spcPct val="50000"/>
              </a:spcBef>
            </a:pPr>
            <a:r>
              <a:rPr b="1" dirty="0" lang="en-GB" sz="1300">
                <a:solidFill>
                  <a:schemeClr val="tx1">
                    <a:lumMod val="95000"/>
                    <a:lumOff val="5000"/>
                  </a:schemeClr>
                </a:solidFill>
              </a:rPr>
              <a:t>Ignition Analytics</a:t>
            </a:r>
          </a:p>
        </p:txBody>
      </p:sp>
      <p:sp>
        <p:nvSpPr>
          <p:cNvPr id="26" name="Text Box 30"/>
          <p:cNvSpPr txBox="1">
            <a:spLocks noChangeArrowheads="1"/>
          </p:cNvSpPr>
          <p:nvPr>
            <p:custDataLst>
              <p:tags r:id="rId7"/>
            </p:custDataLst>
          </p:nvPr>
        </p:nvSpPr>
        <p:spPr bwMode="auto">
          <a:xfrm>
            <a:off x="168863" y="3058266"/>
            <a:ext cx="218458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2"/>
                </a:solidFill>
                <a:latin charset="0" pitchFamily="34" typeface="Arial"/>
                <a:cs charset="0" pitchFamily="34" typeface="Arial"/>
              </a:defRPr>
            </a:lvl1pPr>
            <a:lvl2pPr eaLnBrk="0" hangingPunct="0" indent="-285750" marL="742950">
              <a:defRPr>
                <a:solidFill>
                  <a:schemeClr val="tx2"/>
                </a:solidFill>
                <a:latin charset="0" pitchFamily="34" typeface="Arial"/>
                <a:cs charset="0" pitchFamily="34" typeface="Arial"/>
              </a:defRPr>
            </a:lvl2pPr>
            <a:lvl3pPr eaLnBrk="0" hangingPunct="0" indent="-228600" marL="1143000">
              <a:defRPr>
                <a:solidFill>
                  <a:schemeClr val="tx2"/>
                </a:solidFill>
                <a:latin charset="0" pitchFamily="34" typeface="Arial"/>
                <a:cs charset="0" pitchFamily="34" typeface="Arial"/>
              </a:defRPr>
            </a:lvl3pPr>
            <a:lvl4pPr eaLnBrk="0" hangingPunct="0" indent="-228600" marL="1600200">
              <a:defRPr>
                <a:solidFill>
                  <a:schemeClr val="tx2"/>
                </a:solidFill>
                <a:latin charset="0" pitchFamily="34" typeface="Arial"/>
                <a:cs charset="0" pitchFamily="34" typeface="Arial"/>
              </a:defRPr>
            </a:lvl4pPr>
            <a:lvl5pPr eaLnBrk="0" hangingPunct="0" indent="-228600" marL="2057400">
              <a:defRPr>
                <a:solidFill>
                  <a:schemeClr val="tx2"/>
                </a:solidFill>
                <a:latin charset="0" pitchFamily="34" typeface="Arial"/>
                <a:cs charset="0" pitchFamily="34" typeface="Arial"/>
              </a:defRPr>
            </a:lvl5pPr>
            <a:lvl6pPr eaLnBrk="0" fontAlgn="base" hangingPunct="0" indent="-228600" marL="2514600">
              <a:spcBef>
                <a:spcPct val="0"/>
              </a:spcBef>
              <a:spcAft>
                <a:spcPct val="0"/>
              </a:spcAft>
              <a:defRPr>
                <a:solidFill>
                  <a:schemeClr val="tx2"/>
                </a:solidFill>
                <a:latin charset="0" pitchFamily="34" typeface="Arial"/>
                <a:cs charset="0" pitchFamily="34" typeface="Arial"/>
              </a:defRPr>
            </a:lvl6pPr>
            <a:lvl7pPr eaLnBrk="0" fontAlgn="base" hangingPunct="0" indent="-228600" marL="2971800">
              <a:spcBef>
                <a:spcPct val="0"/>
              </a:spcBef>
              <a:spcAft>
                <a:spcPct val="0"/>
              </a:spcAft>
              <a:defRPr>
                <a:solidFill>
                  <a:schemeClr val="tx2"/>
                </a:solidFill>
                <a:latin charset="0" pitchFamily="34" typeface="Arial"/>
                <a:cs charset="0" pitchFamily="34" typeface="Arial"/>
              </a:defRPr>
            </a:lvl7pPr>
            <a:lvl8pPr eaLnBrk="0" fontAlgn="base" hangingPunct="0" indent="-228600" marL="3429000">
              <a:spcBef>
                <a:spcPct val="0"/>
              </a:spcBef>
              <a:spcAft>
                <a:spcPct val="0"/>
              </a:spcAft>
              <a:defRPr>
                <a:solidFill>
                  <a:schemeClr val="tx2"/>
                </a:solidFill>
                <a:latin charset="0" pitchFamily="34" typeface="Arial"/>
                <a:cs charset="0" pitchFamily="34" typeface="Arial"/>
              </a:defRPr>
            </a:lvl8pPr>
            <a:lvl9pPr eaLnBrk="0" fontAlgn="base" hangingPunct="0" indent="-228600" marL="3886200">
              <a:spcBef>
                <a:spcPct val="0"/>
              </a:spcBef>
              <a:spcAft>
                <a:spcPct val="0"/>
              </a:spcAft>
              <a:defRPr>
                <a:solidFill>
                  <a:schemeClr val="tx2"/>
                </a:solidFill>
                <a:latin charset="0" pitchFamily="34" typeface="Arial"/>
                <a:cs charset="0" pitchFamily="34" typeface="Arial"/>
              </a:defRPr>
            </a:lvl9pPr>
          </a:lstStyle>
          <a:p>
            <a:pPr algn="l" eaLnBrk="1" hangingPunct="1">
              <a:spcBef>
                <a:spcPct val="50000"/>
              </a:spcBef>
            </a:pPr>
            <a:r>
              <a:rPr b="1" dirty="0" lang="en-GB" sz="1300">
                <a:solidFill>
                  <a:srgbClr val="0D0D0D"/>
                </a:solidFill>
              </a:rPr>
              <a:t>Ignition Access Portal</a:t>
            </a:r>
            <a:br>
              <a:rPr b="1" dirty="0" lang="en-GB" sz="1300">
                <a:solidFill>
                  <a:srgbClr val="0D0D0D"/>
                </a:solidFill>
              </a:rPr>
            </a:br>
            <a:r>
              <a:rPr b="1" dirty="0" lang="en-GB" sz="1300">
                <a:solidFill>
                  <a:srgbClr val="0D0D0D"/>
                </a:solidFill>
              </a:rPr>
              <a:t>and </a:t>
            </a:r>
            <a:r>
              <a:rPr b="1" lang="en-GB" sz="1300">
                <a:solidFill>
                  <a:srgbClr val="0D0D0D"/>
                </a:solidFill>
              </a:rPr>
              <a:t>CASE Wizard</a:t>
            </a:r>
            <a:endParaRPr b="1" dirty="0" lang="en-GB" sz="1300">
              <a:solidFill>
                <a:srgbClr val="0D0D0D"/>
              </a:solidFill>
            </a:endParaRPr>
          </a:p>
        </p:txBody>
      </p:sp>
      <p:cxnSp>
        <p:nvCxnSpPr>
          <p:cNvPr id="27" name="Straight Connector 26"/>
          <p:cNvCxnSpPr/>
          <p:nvPr/>
        </p:nvCxnSpPr>
        <p:spPr bwMode="auto">
          <a:xfrm flipH="1" flipV="1">
            <a:off x="145069" y="3102412"/>
            <a:ext cx="1703168" cy="6654"/>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cxnSp>
        <p:nvCxnSpPr>
          <p:cNvPr id="28" name="Straight Connector 27"/>
          <p:cNvCxnSpPr/>
          <p:nvPr/>
        </p:nvCxnSpPr>
        <p:spPr bwMode="auto">
          <a:xfrm flipH="1">
            <a:off x="145070" y="4079776"/>
            <a:ext cx="1703167" cy="0"/>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cxnSp>
        <p:nvCxnSpPr>
          <p:cNvPr id="29" name="Straight Connector 28"/>
          <p:cNvCxnSpPr/>
          <p:nvPr/>
        </p:nvCxnSpPr>
        <p:spPr bwMode="auto">
          <a:xfrm flipH="1" flipV="1">
            <a:off x="145069" y="5074268"/>
            <a:ext cx="1703168" cy="15760"/>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cxnSp>
        <p:nvCxnSpPr>
          <p:cNvPr id="30" name="Straight Connector 29"/>
          <p:cNvCxnSpPr/>
          <p:nvPr/>
        </p:nvCxnSpPr>
        <p:spPr bwMode="auto">
          <a:xfrm flipH="1" flipV="1">
            <a:off x="146881" y="2124058"/>
            <a:ext cx="1701356" cy="14610"/>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cxnSp>
        <p:nvCxnSpPr>
          <p:cNvPr id="31" name="Straight Connector 30"/>
          <p:cNvCxnSpPr/>
          <p:nvPr/>
        </p:nvCxnSpPr>
        <p:spPr bwMode="auto">
          <a:xfrm flipH="1">
            <a:off x="144939" y="6030135"/>
            <a:ext cx="1846518" cy="8682"/>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cxnSp>
        <p:nvCxnSpPr>
          <p:cNvPr id="32" name="Straight Connector 31"/>
          <p:cNvCxnSpPr/>
          <p:nvPr/>
        </p:nvCxnSpPr>
        <p:spPr bwMode="auto">
          <a:xfrm flipH="1">
            <a:off x="152788" y="1102228"/>
            <a:ext cx="1864327" cy="1578"/>
          </a:xfrm>
          <a:prstGeom prst="line">
            <a:avLst/>
          </a:prstGeom>
          <a:solidFill>
            <a:schemeClr val="accent1"/>
          </a:solidFill>
          <a:ln algn="ctr" cap="flat" cmpd="sng" w="9525">
            <a:gradFill flip="none" rotWithShape="1">
              <a:gsLst>
                <a:gs pos="0">
                  <a:schemeClr val="bg2">
                    <a:lumMod val="10000"/>
                  </a:schemeClr>
                </a:gs>
                <a:gs pos="71000">
                  <a:schemeClr val="accent1">
                    <a:tint val="44500"/>
                    <a:satMod val="160000"/>
                  </a:schemeClr>
                </a:gs>
                <a:gs pos="100000">
                  <a:schemeClr val="bg1"/>
                </a:gs>
              </a:gsLst>
              <a:lin ang="10800000" scaled="1"/>
              <a:tileRect/>
            </a:gradFill>
            <a:prstDash val="solid"/>
            <a:round/>
            <a:headEnd len="med" type="none" w="med"/>
            <a:tailEnd len="med" type="none" w="med"/>
          </a:ln>
          <a:effectLst/>
        </p:spPr>
      </p:cxnSp>
      <p:sp>
        <p:nvSpPr>
          <p:cNvPr id="33" name="Rectangle 32"/>
          <p:cNvSpPr/>
          <p:nvPr/>
        </p:nvSpPr>
        <p:spPr>
          <a:xfrm>
            <a:off x="2133600" y="3518654"/>
            <a:ext cx="1828800" cy="914400"/>
          </a:xfrm>
          <a:prstGeom prst="rect">
            <a:avLst/>
          </a:prstGeom>
        </p:spPr>
        <p:txBody>
          <a:bodyPr anchor="ctr" bIns="45720" lIns="91440" numCol="1" rIns="91440" rtlCol="0" tIns="45720" vert="horz">
            <a:normAutofit/>
          </a:bodyPr>
          <a:lstStyle/>
          <a:p>
            <a:pPr algn="ctr">
              <a:buClr>
                <a:srgbClr val="C00000"/>
              </a:buClr>
              <a:buFont typeface="Arial"/>
              <a:buChar char="•"/>
            </a:pPr>
            <a:endParaRPr dirty="0" kern="1200" lang="en-US"/>
          </a:p>
        </p:txBody>
      </p:sp>
      <p:sp>
        <p:nvSpPr>
          <p:cNvPr id="35" name="Marcador de número de diapositiva 6"/>
          <p:cNvSpPr txBox="1">
            <a:spLocks/>
          </p:cNvSpPr>
          <p:nvPr/>
        </p:nvSpPr>
        <p:spPr>
          <a:xfrm>
            <a:off x="3505200" y="6416675"/>
            <a:ext cx="2133600" cy="365125"/>
          </a:xfrm>
          <a:prstGeom prst="rect">
            <a:avLst/>
          </a:prstGeom>
        </p:spPr>
        <p:txBody>
          <a:bodyPr anchor="ctr" bIns="45720" lIns="91440" rIns="91440" rtlCol="0" tIns="45720" vert="horz"/>
          <a:lstStyle>
            <a:lvl1pPr algn="ctr">
              <a:defRPr sz="1200">
                <a:solidFill>
                  <a:schemeClr val="bg1"/>
                </a:solidFill>
                <a:latin typeface="Gotham-Book"/>
                <a:cs typeface="Gotham-Book"/>
              </a:defRPr>
            </a:lvl1pPr>
          </a:lstStyle>
          <a:p>
            <a:pPr algn="ctr" defTabSz="914400" eaLnBrk="1" fontAlgn="auto" hangingPunct="1" indent="0" latinLnBrk="0" lvl="0" marL="0" marR="0" rtl="0">
              <a:lnSpc>
                <a:spcPct val="100000"/>
              </a:lnSpc>
              <a:spcBef>
                <a:spcPts val="0"/>
              </a:spcBef>
              <a:spcAft>
                <a:spcPts val="0"/>
              </a:spcAft>
              <a:buClrTx/>
              <a:buSzTx/>
              <a:buFontTx/>
              <a:buNone/>
              <a:tabLst/>
              <a:defRPr/>
            </a:pPr>
            <a:fld id="{C0097DC6-52A4-2345-88DE-585089D5FC74}" type="slidenum">
              <a:rPr b="0" baseline="0" cap="none" i="0" kern="1200" kumimoji="0" lang="en-US" noProof="0" normalizeH="0" spc="0" strike="noStrike" sz="1200" u="none">
                <a:ln>
                  <a:noFill/>
                </a:ln>
                <a:solidFill>
                  <a:schemeClr val="bg1"/>
                </a:solidFill>
                <a:effectLst/>
                <a:uLnTx/>
                <a:uFillTx/>
                <a:latin typeface="Gotham-Book"/>
                <a:ea typeface="+mn-ea"/>
                <a:cs typeface="Gotham-Book"/>
              </a:rPr>
              <a:pPr algn="ctr" defTabSz="914400" eaLnBrk="1" fontAlgn="auto" hangingPunct="1" indent="0" latinLnBrk="0" lvl="0" marL="0" marR="0" rtl="0">
                <a:lnSpc>
                  <a:spcPct val="100000"/>
                </a:lnSpc>
                <a:spcBef>
                  <a:spcPts val="0"/>
                </a:spcBef>
                <a:spcAft>
                  <a:spcPts val="0"/>
                </a:spcAft>
                <a:buClrTx/>
                <a:buSzTx/>
                <a:buFontTx/>
                <a:buNone/>
                <a:tabLst/>
                <a:defRPr/>
              </a:pPr>
              <a:t>39</a:t>
            </a:fld>
            <a:endParaRPr b="0" baseline="0" cap="none" dirty="0" i="0" kern="1200" kumimoji="0" lang="en-US" noProof="0" normalizeH="0" spc="0" strike="noStrike" sz="1200" u="none">
              <a:ln>
                <a:noFill/>
              </a:ln>
              <a:solidFill>
                <a:schemeClr val="bg1"/>
              </a:solidFill>
              <a:effectLst/>
              <a:uLnTx/>
              <a:uFillTx/>
              <a:latin typeface="Gotham-Book"/>
              <a:ea typeface="+mn-ea"/>
              <a:cs typeface="Gotham-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500" dirty="0"/>
              <a:t>APDS – Networking </a:t>
            </a:r>
            <a:br>
              <a:rPr lang="en-US" sz="2500" dirty="0"/>
            </a:br>
            <a:r>
              <a:rPr lang="en-US" sz="2000" dirty="0"/>
              <a:t>Prerequisites for Delta</a:t>
            </a:r>
            <a:endParaRPr lang="en-US" sz="2500" dirty="0"/>
          </a:p>
        </p:txBody>
      </p:sp>
      <p:sp>
        <p:nvSpPr>
          <p:cNvPr id="5" name="Content Placeholder 4"/>
          <p:cNvSpPr>
            <a:spLocks noGrp="1"/>
          </p:cNvSpPr>
          <p:nvPr>
            <p:ph sz="half" idx="1"/>
          </p:nvPr>
        </p:nvSpPr>
        <p:spPr/>
        <p:txBody>
          <a:bodyPr/>
          <a:lstStyle/>
          <a:p>
            <a:r>
              <a:rPr lang="en-US"/>
              <a:t>Successfully Completed APDS – Networking in 2011/2012</a:t>
            </a:r>
            <a:endParaRPr lang="en-US" dirty="0"/>
          </a:p>
        </p:txBody>
      </p:sp>
      <p:sp>
        <p:nvSpPr>
          <p:cNvPr id="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lang="en-US"/>
              <a:t>Identity Engines</a:t>
            </a:r>
            <a:br>
              <a:rPr dirty="0" lang="en-US"/>
            </a:br>
            <a:r>
              <a:rPr dirty="0" lang="en-US"/>
              <a:t>Ignition Server</a:t>
            </a:r>
          </a:p>
        </p:txBody>
      </p:sp>
      <p:sp>
        <p:nvSpPr>
          <p:cNvPr id="4" name="Rectangle 3"/>
          <p:cNvSpPr>
            <a:spLocks noChangeArrowheads="1" noGrp="1"/>
          </p:cNvSpPr>
          <p:nvPr>
            <p:ph idx="1" sz="half"/>
          </p:nvPr>
        </p:nvSpPr>
        <p:spPr/>
        <p:txBody>
          <a:bodyPr/>
          <a:lstStyle/>
          <a:p>
            <a:r>
              <a:rPr dirty="0" lang="en-US" sz="2000"/>
              <a:t>Centralized, standards-based policy engine.</a:t>
            </a:r>
          </a:p>
          <a:p>
            <a:r>
              <a:rPr dirty="0" lang="en-US" sz="2000"/>
              <a:t>Vendor Agnostic</a:t>
            </a:r>
          </a:p>
          <a:p>
            <a:r>
              <a:rPr dirty="0" lang="en-US" sz="2000"/>
              <a:t>Highly-available AAA appliance for identity-based</a:t>
            </a:r>
            <a:br>
              <a:rPr dirty="0" lang="en-US" sz="2000"/>
            </a:br>
            <a:r>
              <a:rPr dirty="0" lang="en-US" sz="2000"/>
              <a:t>network access control.</a:t>
            </a:r>
          </a:p>
          <a:p>
            <a:r>
              <a:rPr dirty="0" lang="en-US" sz="2000"/>
              <a:t>RADIUS integration with all enterprise network equipment.</a:t>
            </a:r>
          </a:p>
          <a:p>
            <a:r>
              <a:rPr dirty="0" lang="en-US" sz="2000"/>
              <a:t>Quick and deep integration with major directories.</a:t>
            </a:r>
          </a:p>
          <a:p>
            <a:r>
              <a:rPr dirty="0" lang="en-US" sz="2000"/>
              <a:t>Detailed logging and troubleshooting capabilities.</a:t>
            </a:r>
          </a:p>
          <a:p>
            <a:r>
              <a:rPr dirty="0" lang="en-US" sz="2000"/>
              <a:t>Hitless upgrades where appropriate.</a:t>
            </a:r>
          </a:p>
          <a:p>
            <a:r>
              <a:rPr dirty="0" lang="en-US" sz="2000"/>
              <a:t>VMware virtual appliance with support for VMware 4.x and 5.0</a:t>
            </a:r>
          </a:p>
          <a:p>
            <a:endParaRPr dirty="0" lang="en-US" sz="2000"/>
          </a:p>
        </p:txBody>
      </p:sp>
      <p:sp>
        <p:nvSpPr>
          <p:cNvPr id="5" name="Slide Number Placeholder 4"/>
          <p:cNvSpPr>
            <a:spLocks noGrp="1"/>
          </p:cNvSpPr>
          <p:nvPr>
            <p:ph idx="4" sz="quarter" type="sldNum"/>
          </p:nvPr>
        </p:nvSpPr>
        <p:spPr/>
        <p:txBody>
          <a:bodyPr/>
          <a:lstStyle/>
          <a:p>
            <a:fld id="{C0097DC6-52A4-2345-88DE-585089D5FC74}" type="slidenum">
              <a:rPr lang="en-US"/>
              <a:pPr/>
              <a:t>40</a:t>
            </a:fld>
            <a:endParaRPr dirty="0" lang="en-US"/>
          </a:p>
        </p:txBody>
      </p:sp>
      <p:grpSp>
        <p:nvGrpSpPr>
          <p:cNvPr id="6" name="Group 5"/>
          <p:cNvGrpSpPr/>
          <p:nvPr/>
        </p:nvGrpSpPr>
        <p:grpSpPr>
          <a:xfrm>
            <a:off x="1600200" y="4876800"/>
            <a:ext cx="7113319" cy="1158669"/>
            <a:chOff x="961900" y="4897750"/>
            <a:chExt cx="7113319" cy="1158669"/>
          </a:xfrm>
        </p:grpSpPr>
        <p:sp>
          <p:nvSpPr>
            <p:cNvPr id="7" name="Rectangle 6"/>
            <p:cNvSpPr/>
            <p:nvPr/>
          </p:nvSpPr>
          <p:spPr bwMode="auto">
            <a:xfrm>
              <a:off x="961900" y="4897750"/>
              <a:ext cx="7113319" cy="1158669"/>
            </a:xfrm>
            <a:prstGeom prst="rect">
              <a:avLst/>
            </a:prstGeom>
            <a:solidFill>
              <a:schemeClr val="bg1">
                <a:lumMod val="95000"/>
              </a:schemeClr>
            </a:solidFill>
            <a:ln algn="ctr" cap="flat" cmpd="sng" w="9525">
              <a:no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pic>
          <p:nvPicPr>
            <p:cNvPr id="8" name="Picture 4"/>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2679700" y="5016500"/>
              <a:ext cx="3721100" cy="912813"/>
            </a:xfrm>
            <a:prstGeom prst="rect">
              <a:avLst/>
            </a:prstGeom>
            <a:noFill/>
            <a:ln algn="ctr" w="9525">
              <a:noFill/>
              <a:miter lim="800000"/>
              <a:headEnd/>
              <a:tailEnd/>
            </a:ln>
          </p:spPr>
        </p:pic>
        <p:pic>
          <p:nvPicPr>
            <p:cNvPr id="9" name="Picture 5"/>
            <p:cNvPicPr>
              <a:picLocks noChangeArrowheads="1" noChangeAspect="1"/>
            </p:cNvPicPr>
            <p:nvPr/>
          </p:nvPicPr>
          <p:blipFill>
            <a:blip cstate="print" r:embed="rId4"/>
            <a:stretch>
              <a:fillRect/>
            </a:stretch>
          </p:blipFill>
          <p:spPr bwMode="auto">
            <a:xfrm>
              <a:off x="6477000" y="5016500"/>
              <a:ext cx="1447800" cy="914400"/>
            </a:xfrm>
            <a:prstGeom prst="rect">
              <a:avLst/>
            </a:prstGeom>
            <a:noFill/>
            <a:ln algn="ctr" w="9525">
              <a:noFill/>
              <a:miter lim="800000"/>
              <a:headEnd/>
              <a:tailEnd/>
            </a:ln>
          </p:spPr>
        </p:pic>
        <p:pic>
          <p:nvPicPr>
            <p:cNvPr id="10" name="Picture 6"/>
            <p:cNvPicPr>
              <a:picLocks noChangeArrowheads="1" noChangeAspect="1"/>
            </p:cNvPicPr>
            <p:nvPr/>
          </p:nvPicPr>
          <p:blipFill>
            <a:blip cstate="print" r:embed="rId5"/>
            <a:srcRect/>
            <a:stretch>
              <a:fillRect/>
            </a:stretch>
          </p:blipFill>
          <p:spPr bwMode="auto">
            <a:xfrm>
              <a:off x="1143000" y="5045075"/>
              <a:ext cx="1481138" cy="914400"/>
            </a:xfrm>
            <a:prstGeom prst="rect">
              <a:avLst/>
            </a:prstGeom>
            <a:noFill/>
            <a:ln algn="ctr" w="9525">
              <a:noFill/>
              <a:miter lim="800000"/>
              <a:headEnd/>
              <a:tailEnd/>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1676400" cy="5334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normAutofit fontScale="90000"/>
          </a:bodyPr>
          <a:lstStyle/>
          <a:p>
            <a:r>
              <a:rPr lang="en-US" sz="3200" dirty="0">
                <a:ea typeface="ＭＳ Ｐゴシック"/>
                <a:cs typeface="ＭＳ Ｐゴシック"/>
              </a:rPr>
              <a:t>Identity </a:t>
            </a:r>
            <a:r>
              <a:rPr lang="en-US" sz="2700" dirty="0">
                <a:ea typeface="ＭＳ Ｐゴシック"/>
                <a:cs typeface="ＭＳ Ｐゴシック"/>
              </a:rPr>
              <a:t>Engines</a:t>
            </a:r>
            <a:r>
              <a:rPr lang="en-US" sz="3200" dirty="0">
                <a:ea typeface="ＭＳ Ｐゴシック"/>
                <a:cs typeface="ＭＳ Ｐゴシック"/>
              </a:rPr>
              <a:t/>
            </a:r>
            <a:br>
              <a:rPr lang="en-US" sz="3200" dirty="0">
                <a:ea typeface="ＭＳ Ｐゴシック"/>
                <a:cs typeface="ＭＳ Ｐゴシック"/>
              </a:rPr>
            </a:br>
            <a:r>
              <a:rPr lang="en-US" sz="2200" dirty="0">
                <a:ea typeface="ＭＳ Ｐゴシック"/>
                <a:cs typeface="ＭＳ Ｐゴシック"/>
              </a:rPr>
              <a:t>Ignition Dashboard</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41</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45388" y="1583795"/>
            <a:ext cx="7912504" cy="4878405"/>
          </a:xfrm>
          <a:prstGeom prst="rect">
            <a:avLst/>
          </a:prstGeom>
          <a:noFill/>
          <a:ln w="9525">
            <a:solidFill>
              <a:schemeClr val="accent1"/>
            </a:solid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594118" y="674484"/>
            <a:ext cx="3295650" cy="1311861"/>
          </a:xfrm>
          <a:prstGeom prst="rect">
            <a:avLst/>
          </a:prstGeom>
          <a:noFill/>
          <a:ln w="12700">
            <a:solidFill>
              <a:schemeClr val="tx1"/>
            </a:solidFill>
            <a:miter lim="800000"/>
            <a:headEnd/>
            <a:tailEnd/>
          </a:ln>
        </p:spPr>
      </p:pic>
      <p:sp>
        <p:nvSpPr>
          <p:cNvPr id="7" name="TextBox 6"/>
          <p:cNvSpPr txBox="1"/>
          <p:nvPr/>
        </p:nvSpPr>
        <p:spPr>
          <a:xfrm>
            <a:off x="3165432" y="1194160"/>
            <a:ext cx="2092368" cy="307777"/>
          </a:xfrm>
          <a:prstGeom prst="rect">
            <a:avLst/>
          </a:prstGeom>
          <a:solidFill>
            <a:srgbClr val="C00000"/>
          </a:solidFill>
        </p:spPr>
        <p:txBody>
          <a:bodyPr wrap="none" rtlCol="0">
            <a:spAutoFit/>
          </a:bodyPr>
          <a:lstStyle/>
          <a:p>
            <a:r>
              <a:rPr lang="en-US" sz="1400" b="1" dirty="0">
                <a:solidFill>
                  <a:schemeClr val="bg1"/>
                </a:solidFill>
              </a:rPr>
              <a:t>MOUSE HOVER and CLICK</a:t>
            </a:r>
          </a:p>
        </p:txBody>
      </p:sp>
      <p:cxnSp>
        <p:nvCxnSpPr>
          <p:cNvPr id="8" name="Straight Arrow Connector 7"/>
          <p:cNvCxnSpPr/>
          <p:nvPr/>
        </p:nvCxnSpPr>
        <p:spPr>
          <a:xfrm flipV="1">
            <a:off x="5029200" y="1067485"/>
            <a:ext cx="869008" cy="227915"/>
          </a:xfrm>
          <a:prstGeom prst="straightConnector1">
            <a:avLst/>
          </a:prstGeom>
          <a:ln w="1016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Identity Engines</a:t>
            </a:r>
            <a:br>
              <a:rPr lang="en-US"/>
            </a:br>
            <a:r>
              <a:rPr lang="en-US"/>
              <a:t>Ignition Dashboard</a:t>
            </a:r>
            <a:endParaRPr lang="en-US" dirty="0"/>
          </a:p>
        </p:txBody>
      </p:sp>
      <p:sp>
        <p:nvSpPr>
          <p:cNvPr id="4" name="Content Placeholder 3"/>
          <p:cNvSpPr>
            <a:spLocks noGrp="1"/>
          </p:cNvSpPr>
          <p:nvPr>
            <p:ph sz="half" idx="1"/>
          </p:nvPr>
        </p:nvSpPr>
        <p:spPr/>
        <p:txBody>
          <a:bodyPr/>
          <a:lstStyle/>
          <a:p>
            <a:r>
              <a:rPr lang="en-GB" sz="2000" dirty="0"/>
              <a:t>Dashboard</a:t>
            </a:r>
          </a:p>
          <a:p>
            <a:pPr lvl="1"/>
            <a:r>
              <a:rPr lang="en-GB" sz="1800" dirty="0"/>
              <a:t>Ignition Dashboard is the front end GUI of the Ignition Server</a:t>
            </a:r>
          </a:p>
          <a:p>
            <a:pPr lvl="1"/>
            <a:r>
              <a:rPr lang="en-GB" sz="1800" dirty="0"/>
              <a:t>Light weight Java application for Windows</a:t>
            </a:r>
          </a:p>
          <a:p>
            <a:pPr lvl="1"/>
            <a:r>
              <a:rPr lang="en-GB" sz="1800" dirty="0"/>
              <a:t>Does not require a dedicated server</a:t>
            </a:r>
          </a:p>
          <a:p>
            <a:r>
              <a:rPr lang="en-GB" sz="2000" dirty="0"/>
              <a:t>Configuration</a:t>
            </a:r>
          </a:p>
          <a:p>
            <a:pPr lvl="1"/>
            <a:r>
              <a:rPr lang="en-GB" sz="1800" dirty="0"/>
              <a:t>This view allows the administrator to create, view or alter configuration information for authenticators, directories, local store, virtual mapping, provisioning and access policies to authentication and authorization</a:t>
            </a:r>
          </a:p>
          <a:p>
            <a:r>
              <a:rPr lang="en-GB" sz="2000" dirty="0"/>
              <a:t>Monitoring</a:t>
            </a:r>
          </a:p>
          <a:p>
            <a:pPr lvl="1"/>
            <a:r>
              <a:rPr lang="en-GB" sz="1800" dirty="0"/>
              <a:t>Monitors the stats and health of the system.  Also provides highly detailed logs on access, system and security information</a:t>
            </a:r>
          </a:p>
          <a:p>
            <a:r>
              <a:rPr lang="en-GB" sz="2000" dirty="0"/>
              <a:t>Troubleshooting</a:t>
            </a:r>
          </a:p>
          <a:p>
            <a:pPr lvl="1"/>
            <a:r>
              <a:rPr lang="en-GB" sz="1800" dirty="0"/>
              <a:t>Tools to test your network access and integration with the corporate directories</a:t>
            </a:r>
            <a:endParaRPr lang="en-US" sz="1800" dirty="0"/>
          </a:p>
        </p:txBody>
      </p:sp>
      <p:sp>
        <p:nvSpPr>
          <p:cNvPr id="5" name="Slide Number Placeholder 4"/>
          <p:cNvSpPr>
            <a:spLocks noGrp="1"/>
          </p:cNvSpPr>
          <p:nvPr>
            <p:ph type="sldNum" sz="quarter" idx="4"/>
          </p:nvPr>
        </p:nvSpPr>
        <p:spPr/>
        <p:txBody>
          <a:bodyPr/>
          <a:lstStyle/>
          <a:p>
            <a:fld id="{C0097DC6-52A4-2345-88DE-585089D5FC74}" type="slidenum">
              <a:rPr lang="en-US"/>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a:cs typeface="ＭＳ Ｐゴシック"/>
              </a:rPr>
              <a:t>Identity Engines</a:t>
            </a:r>
            <a:r>
              <a:rPr lang="en-US" sz="3200" dirty="0">
                <a:ea typeface="ＭＳ Ｐゴシック"/>
                <a:cs typeface="ＭＳ Ｐゴシック"/>
              </a:rPr>
              <a:t/>
            </a:r>
            <a:br>
              <a:rPr lang="en-US" sz="3200" dirty="0">
                <a:ea typeface="ＭＳ Ｐゴシック"/>
                <a:cs typeface="ＭＳ Ｐゴシック"/>
              </a:rPr>
            </a:br>
            <a:r>
              <a:rPr lang="en-US" sz="2200" dirty="0">
                <a:ea typeface="ＭＳ Ｐゴシック"/>
                <a:cs typeface="ＭＳ Ｐゴシック"/>
              </a:rPr>
              <a:t>Granular Policy Engines</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43</a:t>
            </a:fld>
            <a:endParaRPr lang="en-US" dirty="0"/>
          </a:p>
        </p:txBody>
      </p:sp>
      <p:pic>
        <p:nvPicPr>
          <p:cNvPr id="4" name="Picture 2"/>
          <p:cNvPicPr>
            <a:picLocks noChangeAspect="1" noChangeArrowheads="1"/>
          </p:cNvPicPr>
          <p:nvPr/>
        </p:nvPicPr>
        <p:blipFill>
          <a:blip r:embed="rId3" cstate="print"/>
          <a:srcRect r="39175" b="63029"/>
          <a:stretch>
            <a:fillRect/>
          </a:stretch>
        </p:blipFill>
        <p:spPr bwMode="auto">
          <a:xfrm>
            <a:off x="152400" y="2646362"/>
            <a:ext cx="8713517" cy="3754438"/>
          </a:xfrm>
          <a:prstGeom prst="rect">
            <a:avLst/>
          </a:prstGeom>
          <a:noFill/>
          <a:ln w="9525">
            <a:solidFill>
              <a:schemeClr val="accent1"/>
            </a:solidFill>
            <a:miter lim="800000"/>
            <a:headEnd/>
            <a:tailEnd/>
          </a:ln>
        </p:spPr>
      </p:pic>
      <p:sp>
        <p:nvSpPr>
          <p:cNvPr id="6" name="Content Placeholder 7"/>
          <p:cNvSpPr>
            <a:spLocks noGrp="1"/>
          </p:cNvSpPr>
          <p:nvPr>
            <p:ph idx="1"/>
          </p:nvPr>
        </p:nvSpPr>
        <p:spPr>
          <a:xfrm>
            <a:off x="327025" y="1003300"/>
            <a:ext cx="8229600" cy="4025900"/>
          </a:xfrm>
        </p:spPr>
        <p:txBody>
          <a:bodyPr/>
          <a:lstStyle/>
          <a:p>
            <a:pPr>
              <a:buFont typeface="Webdings" pitchFamily="18" charset="2"/>
              <a:buNone/>
              <a:defRPr/>
            </a:pPr>
            <a:r>
              <a:rPr lang="en-US" sz="1800" dirty="0"/>
              <a:t>	 				</a:t>
            </a:r>
            <a:r>
              <a:rPr lang="en-US" sz="1800" dirty="0">
                <a:latin typeface="+mn-lt"/>
              </a:rPr>
              <a:t>       Extensive access Logs</a:t>
            </a:r>
            <a:br>
              <a:rPr lang="en-US" sz="1800" dirty="0">
                <a:latin typeface="+mn-lt"/>
              </a:rPr>
            </a:br>
            <a:r>
              <a:rPr lang="en-US" sz="1800" dirty="0">
                <a:latin typeface="+mn-lt"/>
              </a:rPr>
              <a:t>				         for tracking and audit</a:t>
            </a:r>
          </a:p>
          <a:p>
            <a:pPr marL="0" indent="0">
              <a:buFont typeface="Webdings" pitchFamily="18" charset="2"/>
              <a:buNone/>
              <a:defRPr/>
            </a:pPr>
            <a:r>
              <a:rPr lang="en-US" sz="1800" dirty="0">
                <a:latin typeface="+mn-lt"/>
              </a:rPr>
              <a:t/>
            </a:r>
            <a:br>
              <a:rPr lang="en-US" sz="1800" dirty="0">
                <a:latin typeface="+mn-lt"/>
              </a:rPr>
            </a:br>
            <a:r>
              <a:rPr lang="en-US" sz="1800" dirty="0">
                <a:latin typeface="+mn-lt"/>
              </a:rPr>
              <a:t>Identity Engines through the policies, basically</a:t>
            </a:r>
            <a:br>
              <a:rPr lang="en-US" sz="1800" dirty="0">
                <a:latin typeface="+mn-lt"/>
              </a:rPr>
            </a:br>
            <a:r>
              <a:rPr lang="en-US" sz="1800" dirty="0">
                <a:latin typeface="+mn-lt"/>
              </a:rPr>
              <a:t>answers the question: Are you one of mine?</a:t>
            </a:r>
          </a:p>
        </p:txBody>
      </p:sp>
      <p:sp>
        <p:nvSpPr>
          <p:cNvPr id="7" name="Oval 8"/>
          <p:cNvSpPr>
            <a:spLocks noChangeArrowheads="1"/>
          </p:cNvSpPr>
          <p:nvPr/>
        </p:nvSpPr>
        <p:spPr bwMode="auto">
          <a:xfrm>
            <a:off x="5638800" y="4343400"/>
            <a:ext cx="3157537" cy="990600"/>
          </a:xfrm>
          <a:prstGeom prst="ellipse">
            <a:avLst/>
          </a:prstGeom>
          <a:noFill/>
          <a:ln w="50800" algn="ctr">
            <a:solidFill>
              <a:srgbClr val="C00000"/>
            </a:solidFill>
            <a:round/>
            <a:headEnd/>
            <a:tailEnd/>
          </a:ln>
        </p:spPr>
        <p:txBody>
          <a:bodyPr/>
          <a:lstStyle/>
          <a:p>
            <a:endParaRPr lang="en-US"/>
          </a:p>
        </p:txBody>
      </p:sp>
      <p:pic>
        <p:nvPicPr>
          <p:cNvPr id="8" name="Picture 4"/>
          <p:cNvPicPr>
            <a:picLocks noChangeAspect="1" noChangeArrowheads="1"/>
          </p:cNvPicPr>
          <p:nvPr/>
        </p:nvPicPr>
        <p:blipFill>
          <a:blip r:embed="rId4" cstate="print"/>
          <a:srcRect/>
          <a:stretch>
            <a:fillRect/>
          </a:stretch>
        </p:blipFill>
        <p:spPr bwMode="auto">
          <a:xfrm>
            <a:off x="7103978" y="0"/>
            <a:ext cx="2040021" cy="4267200"/>
          </a:xfrm>
          <a:prstGeom prst="rect">
            <a:avLst/>
          </a:prstGeom>
          <a:noFill/>
          <a:ln w="9525">
            <a:solidFill>
              <a:schemeClr val="accent1"/>
            </a:solidFill>
            <a:miter lim="800000"/>
            <a:headEnd/>
            <a:tailEnd/>
          </a:ln>
        </p:spPr>
      </p:pic>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lang="en-US" sz="2700">
                <a:ea typeface="ＭＳ Ｐゴシック"/>
                <a:cs typeface="ＭＳ Ｐゴシック"/>
              </a:rPr>
              <a:t>Identity Engines</a:t>
            </a:r>
            <a:r>
              <a:rPr dirty="0" lang="en-US">
                <a:ea typeface="ＭＳ Ｐゴシック"/>
                <a:cs typeface="ＭＳ Ｐゴシック"/>
              </a:rPr>
              <a:t/>
            </a:r>
            <a:br>
              <a:rPr dirty="0" lang="en-US">
                <a:ea typeface="ＭＳ Ｐゴシック"/>
                <a:cs typeface="ＭＳ Ｐゴシック"/>
              </a:rPr>
            </a:br>
            <a:r>
              <a:rPr dirty="0" lang="en-US" sz="2200">
                <a:ea typeface="ＭＳ Ｐゴシック"/>
                <a:cs typeface="ＭＳ Ｐゴシック"/>
              </a:rPr>
              <a:t>Guest Manager</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44</a:t>
            </a:fld>
            <a:endParaRPr dirty="0" lang="en-US"/>
          </a:p>
        </p:txBody>
      </p:sp>
      <p:sp>
        <p:nvSpPr>
          <p:cNvPr id="4" name="Content Placeholder 5"/>
          <p:cNvSpPr>
            <a:spLocks noGrp="1"/>
          </p:cNvSpPr>
          <p:nvPr>
            <p:ph idx="1"/>
          </p:nvPr>
        </p:nvSpPr>
        <p:spPr>
          <a:xfrm>
            <a:off x="184074" y="990600"/>
            <a:ext cx="4607382" cy="4802187"/>
          </a:xfrm>
        </p:spPr>
        <p:txBody>
          <a:bodyPr/>
          <a:lstStyle/>
          <a:p>
            <a:pPr defTabSz="1309688" indent="-296863" marL="296863">
              <a:lnSpc>
                <a:spcPct val="90000"/>
              </a:lnSpc>
              <a:buClr>
                <a:schemeClr val="accent1"/>
              </a:buClr>
              <a:buSzPct val="90000"/>
            </a:pPr>
            <a:r>
              <a:rPr dirty="0" lang="en-US" sz="1800">
                <a:latin typeface="+mn-lt"/>
              </a:rPr>
              <a:t>Guest Manager is a web app that lets non-technical staff create and manage temporary network accounts for visitors.</a:t>
            </a:r>
          </a:p>
          <a:p>
            <a:pPr defTabSz="1309688" indent="-296863" lvl="1" marL="639763">
              <a:lnSpc>
                <a:spcPct val="90000"/>
              </a:lnSpc>
              <a:buClr>
                <a:schemeClr val="accent1"/>
              </a:buClr>
              <a:buSzPct val="90000"/>
            </a:pPr>
            <a:r>
              <a:rPr dirty="0" lang="en-US" sz="1600">
                <a:latin typeface="+mn-lt"/>
              </a:rPr>
              <a:t>Front desk staff</a:t>
            </a:r>
          </a:p>
          <a:p>
            <a:pPr defTabSz="1309688" indent="-296863" lvl="1" marL="639763">
              <a:lnSpc>
                <a:spcPct val="90000"/>
              </a:lnSpc>
              <a:buClr>
                <a:schemeClr val="accent1"/>
              </a:buClr>
              <a:buSzPct val="90000"/>
            </a:pPr>
            <a:r>
              <a:rPr dirty="0" lang="en-US" sz="1600">
                <a:latin typeface="+mn-lt"/>
              </a:rPr>
              <a:t>Employees</a:t>
            </a:r>
          </a:p>
          <a:p>
            <a:pPr defTabSz="1309688" indent="-296863" lvl="1" marL="639763">
              <a:lnSpc>
                <a:spcPct val="90000"/>
              </a:lnSpc>
              <a:buClr>
                <a:schemeClr val="accent1"/>
              </a:buClr>
              <a:buSzPct val="90000"/>
            </a:pPr>
            <a:r>
              <a:rPr dirty="0" lang="en-US" sz="1600">
                <a:latin typeface="+mn-lt"/>
              </a:rPr>
              <a:t>Visitor self-service</a:t>
            </a:r>
          </a:p>
          <a:p>
            <a:pPr defTabSz="1309688" indent="-296863" marL="296863">
              <a:lnSpc>
                <a:spcPct val="90000"/>
              </a:lnSpc>
              <a:buClr>
                <a:schemeClr val="accent1"/>
              </a:buClr>
              <a:buSzPct val="90000"/>
            </a:pPr>
            <a:r>
              <a:rPr dirty="0" lang="en-US" sz="1800">
                <a:latin typeface="+mn-lt"/>
              </a:rPr>
              <a:t>Web-based UI automates provisioning / de-provisioning under 30 seconds</a:t>
            </a:r>
          </a:p>
          <a:p>
            <a:pPr defTabSz="1309688" indent="-296863" marL="296863">
              <a:lnSpc>
                <a:spcPct val="90000"/>
              </a:lnSpc>
              <a:buClr>
                <a:schemeClr val="accent1"/>
              </a:buClr>
              <a:buSzPct val="90000"/>
            </a:pPr>
            <a:r>
              <a:rPr dirty="0" lang="en-US" sz="1800">
                <a:latin typeface="+mn-lt"/>
              </a:rPr>
              <a:t>Eliminates calls to IT / Tech Support</a:t>
            </a:r>
          </a:p>
          <a:p>
            <a:pPr defTabSz="1309688" indent="-296863" marL="296863">
              <a:lnSpc>
                <a:spcPct val="90000"/>
              </a:lnSpc>
              <a:buClr>
                <a:schemeClr val="accent1"/>
              </a:buClr>
              <a:buSzPct val="90000"/>
            </a:pPr>
            <a:r>
              <a:rPr dirty="0" lang="en-US" sz="1800">
                <a:latin typeface="+mn-lt"/>
              </a:rPr>
              <a:t>Activation options</a:t>
            </a:r>
          </a:p>
          <a:p>
            <a:pPr eaLnBrk="1" hangingPunct="1" lvl="1">
              <a:lnSpc>
                <a:spcPct val="80000"/>
              </a:lnSpc>
            </a:pPr>
            <a:r>
              <a:rPr dirty="0" lang="en-US" sz="1600">
                <a:latin typeface="+mn-lt"/>
              </a:rPr>
              <a:t>Immediate activation</a:t>
            </a:r>
          </a:p>
          <a:p>
            <a:pPr eaLnBrk="1" hangingPunct="1" lvl="1">
              <a:lnSpc>
                <a:spcPct val="80000"/>
              </a:lnSpc>
            </a:pPr>
            <a:r>
              <a:rPr dirty="0" lang="en-US" sz="1600">
                <a:latin typeface="+mn-lt"/>
              </a:rPr>
              <a:t>Future activation</a:t>
            </a:r>
          </a:p>
          <a:p>
            <a:pPr eaLnBrk="1" hangingPunct="1" lvl="1">
              <a:lnSpc>
                <a:spcPct val="80000"/>
              </a:lnSpc>
            </a:pPr>
            <a:r>
              <a:rPr dirty="0" lang="en-US" sz="1600">
                <a:latin typeface="+mn-lt"/>
              </a:rPr>
              <a:t>Account duration time</a:t>
            </a:r>
          </a:p>
          <a:p>
            <a:pPr eaLnBrk="1" hangingPunct="1" lvl="1">
              <a:lnSpc>
                <a:spcPct val="80000"/>
              </a:lnSpc>
            </a:pPr>
            <a:r>
              <a:rPr dirty="0" lang="en-US" sz="1400">
                <a:latin typeface="+mn-lt"/>
              </a:rPr>
              <a:t>Activate on first login</a:t>
            </a:r>
          </a:p>
          <a:p>
            <a:pPr defTabSz="1309688" eaLnBrk="1" hangingPunct="1" indent="-296863" lvl="1" marL="296863">
              <a:lnSpc>
                <a:spcPct val="90000"/>
              </a:lnSpc>
              <a:spcBef>
                <a:spcPct val="55000"/>
              </a:spcBef>
              <a:buClr>
                <a:schemeClr val="accent1"/>
              </a:buClr>
              <a:buSzPct val="90000"/>
              <a:buFont charset="2" pitchFamily="18" typeface="Webdings"/>
              <a:buChar char="4"/>
            </a:pPr>
            <a:r>
              <a:rPr dirty="0" lang="en-US" sz="1800">
                <a:latin typeface="+mn-lt"/>
              </a:rPr>
              <a:t>Choose any access method to implement: wireless, wired, location etc.</a:t>
            </a:r>
          </a:p>
          <a:p>
            <a:pPr defTabSz="1309688" indent="-296863" marL="296863">
              <a:lnSpc>
                <a:spcPct val="90000"/>
              </a:lnSpc>
              <a:buClr>
                <a:schemeClr val="accent1"/>
              </a:buClr>
              <a:buSzPct val="90000"/>
            </a:pPr>
            <a:r>
              <a:rPr dirty="0" lang="en-US" sz="1800">
                <a:latin typeface="+mn-lt"/>
              </a:rPr>
              <a:t>Track Users: Guests, Consultants, Contractors.</a:t>
            </a:r>
          </a:p>
        </p:txBody>
      </p:sp>
      <p:pic>
        <p:nvPicPr>
          <p:cNvPr id="6" name="Picture 2"/>
          <p:cNvPicPr>
            <a:picLocks noChangeArrowheads="1" noChangeAspect="1"/>
          </p:cNvPicPr>
          <p:nvPr/>
        </p:nvPicPr>
        <p:blipFill>
          <a:blip cstate="print" r:embed="rId3"/>
          <a:srcRect/>
          <a:stretch>
            <a:fillRect/>
          </a:stretch>
        </p:blipFill>
        <p:spPr bwMode="auto">
          <a:xfrm>
            <a:off x="4751581" y="990600"/>
            <a:ext cx="4265612" cy="2217738"/>
          </a:xfrm>
          <a:prstGeom prst="rect">
            <a:avLst/>
          </a:prstGeom>
          <a:noFill/>
          <a:ln w="9525">
            <a:solidFill>
              <a:schemeClr val="accent1"/>
            </a:solidFill>
            <a:miter lim="800000"/>
            <a:headEnd/>
            <a:tailEnd/>
          </a:ln>
        </p:spPr>
      </p:pic>
      <p:pic>
        <p:nvPicPr>
          <p:cNvPr id="7" name="Picture 4"/>
          <p:cNvPicPr>
            <a:picLocks noChangeArrowheads="1" noChangeAspect="1"/>
          </p:cNvPicPr>
          <p:nvPr/>
        </p:nvPicPr>
        <p:blipFill>
          <a:blip cstate="print" r:embed="rId4"/>
          <a:stretch>
            <a:fillRect/>
          </a:stretch>
        </p:blipFill>
        <p:spPr bwMode="auto">
          <a:xfrm>
            <a:off x="5105400" y="3090863"/>
            <a:ext cx="3938588" cy="3149600"/>
          </a:xfrm>
          <a:prstGeom prst="rect">
            <a:avLst/>
          </a:prstGeom>
          <a:noFill/>
          <a:ln algn="ctr" w="9525">
            <a:solidFill>
              <a:schemeClr val="accent1"/>
            </a:solidFill>
            <a:miter lim="800000"/>
            <a:headEnd/>
            <a:tailEnd/>
          </a:ln>
        </p:spPr>
      </p:pic>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685800" eaLnBrk="0" fontAlgn="base" hangingPunct="0" lvl="0">
              <a:lnSpc>
                <a:spcPct val="90000"/>
              </a:lnSpc>
              <a:spcAft>
                <a:spcPct val="0"/>
              </a:spcAft>
              <a:defRPr/>
            </a:pPr>
            <a:r>
              <a:rPr dirty="0" kern="0" lang="en-US" sz="2700">
                <a:ea typeface="ＭＳ Ｐゴシック"/>
                <a:cs typeface="ＭＳ Ｐゴシック"/>
              </a:rPr>
              <a:t>Identity Engines</a:t>
            </a:r>
            <a:r>
              <a:rPr dirty="0" kern="0" lang="en-US" sz="3200">
                <a:ea typeface="ＭＳ Ｐゴシック"/>
                <a:cs typeface="ＭＳ Ｐゴシック"/>
              </a:rPr>
              <a:t/>
            </a:r>
            <a:br>
              <a:rPr dirty="0" kern="0" lang="en-US" sz="3200">
                <a:ea typeface="ＭＳ Ｐゴシック"/>
                <a:cs typeface="ＭＳ Ｐゴシック"/>
              </a:rPr>
            </a:br>
            <a:r>
              <a:rPr dirty="0" kern="0" lang="en-US" sz="2200">
                <a:ea typeface="ＭＳ Ｐゴシック"/>
                <a:cs typeface="ＭＳ Ｐゴシック"/>
              </a:rPr>
              <a:t>Guest Manager </a:t>
            </a:r>
            <a:r>
              <a:rPr dirty="0" err="1" kern="0" lang="en-US" sz="2200">
                <a:ea typeface="ＭＳ Ｐゴシック"/>
                <a:cs typeface="ＭＳ Ｐゴシック"/>
              </a:rPr>
              <a:t>Provisioners</a:t>
            </a:r>
            <a:endParaRPr dirty="0" kern="0" lang="en-US" sz="3200"/>
          </a:p>
        </p:txBody>
      </p:sp>
      <p:sp>
        <p:nvSpPr>
          <p:cNvPr id="5" name="Slide Number Placeholder 4"/>
          <p:cNvSpPr>
            <a:spLocks noGrp="1"/>
          </p:cNvSpPr>
          <p:nvPr>
            <p:ph idx="4" sz="quarter" type="sldNum"/>
          </p:nvPr>
        </p:nvSpPr>
        <p:spPr/>
        <p:txBody>
          <a:bodyPr/>
          <a:lstStyle/>
          <a:p>
            <a:fld id="{C0097DC6-52A4-2345-88DE-585089D5FC74}" type="slidenum">
              <a:rPr lang="en-US"/>
              <a:pPr/>
              <a:t>45</a:t>
            </a:fld>
            <a:endParaRPr dirty="0" lang="en-US"/>
          </a:p>
        </p:txBody>
      </p:sp>
      <p:pic>
        <p:nvPicPr>
          <p:cNvPr id="4" name="Picture 2"/>
          <p:cNvPicPr>
            <a:picLocks noChangeArrowheads="1" noChangeAspect="1" noGrp="1"/>
          </p:cNvPicPr>
          <p:nvPr>
            <p:ph idx="4294967295"/>
          </p:nvPr>
        </p:nvPicPr>
        <p:blipFill>
          <a:blip cstate="print" r:embed="rId3"/>
          <a:srcRect r="37"/>
          <a:stretch>
            <a:fillRect/>
          </a:stretch>
        </p:blipFill>
        <p:spPr>
          <a:xfrm>
            <a:off x="304800" y="1143000"/>
            <a:ext cx="3802928" cy="2150083"/>
          </a:xfrm>
          <a:prstGeom prst="rect">
            <a:avLst/>
          </a:prstGeom>
          <a:noFill/>
          <a:ln>
            <a:solidFill>
              <a:schemeClr val="accent1"/>
            </a:solidFill>
          </a:ln>
        </p:spPr>
      </p:pic>
      <p:pic>
        <p:nvPicPr>
          <p:cNvPr id="6" name="Picture 3"/>
          <p:cNvPicPr>
            <a:picLocks noChangeArrowheads="1" noChangeAspect="1"/>
          </p:cNvPicPr>
          <p:nvPr/>
        </p:nvPicPr>
        <p:blipFill>
          <a:blip cstate="print" r:embed="rId4"/>
          <a:srcRect/>
          <a:stretch>
            <a:fillRect/>
          </a:stretch>
        </p:blipFill>
        <p:spPr bwMode="auto">
          <a:xfrm>
            <a:off x="4216338" y="3527423"/>
            <a:ext cx="4813300" cy="2633662"/>
          </a:xfrm>
          <a:prstGeom prst="rect">
            <a:avLst/>
          </a:prstGeom>
          <a:noFill/>
          <a:ln w="9525">
            <a:solidFill>
              <a:schemeClr val="accent1"/>
            </a:solidFill>
            <a:miter lim="800000"/>
            <a:headEnd/>
            <a:tailEnd/>
          </a:ln>
          <a:effectLst/>
        </p:spPr>
      </p:pic>
      <p:sp>
        <p:nvSpPr>
          <p:cNvPr id="7" name="Rectangle 4"/>
          <p:cNvSpPr txBox="1">
            <a:spLocks noChangeArrowheads="1"/>
          </p:cNvSpPr>
          <p:nvPr/>
        </p:nvSpPr>
        <p:spPr bwMode="auto">
          <a:xfrm>
            <a:off x="4381500" y="1412875"/>
            <a:ext cx="4076700" cy="148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algn="ctr"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txBody>
          <a:bodyPr/>
          <a:lstStyle>
            <a:lvl1pPr algn="l" eaLnBrk="0" fontAlgn="base" hangingPunct="0" indent="-287338" marL="287338" rtl="0">
              <a:lnSpc>
                <a:spcPct val="90000"/>
              </a:lnSpc>
              <a:spcBef>
                <a:spcPct val="55000"/>
              </a:spcBef>
              <a:spcAft>
                <a:spcPct val="0"/>
              </a:spcAft>
              <a:buClr>
                <a:schemeClr val="accent2"/>
              </a:buClr>
              <a:buSzPct val="90000"/>
              <a:buFont charset="2" pitchFamily="18" typeface="Webdings"/>
              <a:buChar char="4"/>
              <a:defRPr sz="2400">
                <a:solidFill>
                  <a:schemeClr val="tx1"/>
                </a:solidFill>
                <a:latin typeface="+mn-lt"/>
                <a:ea typeface="+mn-ea"/>
                <a:cs typeface="+mn-cs"/>
              </a:defRPr>
            </a:lvl1pPr>
            <a:lvl2pPr algn="l" eaLnBrk="0" fontAlgn="base" hangingPunct="0" indent="-288925" marL="744538" rtl="0">
              <a:lnSpc>
                <a:spcPct val="90000"/>
              </a:lnSpc>
              <a:spcBef>
                <a:spcPct val="45000"/>
              </a:spcBef>
              <a:spcAft>
                <a:spcPct val="0"/>
              </a:spcAft>
              <a:buClr>
                <a:schemeClr val="tx2"/>
              </a:buClr>
              <a:buSzPct val="90000"/>
              <a:buFont charset="0" typeface="Arial"/>
              <a:buChar char="–"/>
              <a:defRPr sz="2200">
                <a:solidFill>
                  <a:schemeClr val="tx1"/>
                </a:solidFill>
                <a:latin typeface="+mn-lt"/>
              </a:defRPr>
            </a:lvl2pPr>
            <a:lvl3pPr algn="l" eaLnBrk="0" fontAlgn="base" hangingPunct="0" indent="-169863" marL="1028700" rtl="0">
              <a:lnSpc>
                <a:spcPct val="90000"/>
              </a:lnSpc>
              <a:spcBef>
                <a:spcPct val="45000"/>
              </a:spcBef>
              <a:spcAft>
                <a:spcPct val="0"/>
              </a:spcAft>
              <a:buClr>
                <a:schemeClr val="accent2"/>
              </a:buClr>
              <a:buSzPct val="90000"/>
              <a:buChar char="•"/>
              <a:defRPr sz="2000">
                <a:solidFill>
                  <a:schemeClr val="tx1"/>
                </a:solidFill>
                <a:latin typeface="+mn-lt"/>
              </a:defRPr>
            </a:lvl3pPr>
            <a:lvl4pPr algn="l" eaLnBrk="0" fontAlgn="base" hangingPunct="0" indent="-171450" marL="1314450" rtl="0">
              <a:lnSpc>
                <a:spcPct val="90000"/>
              </a:lnSpc>
              <a:spcBef>
                <a:spcPct val="45000"/>
              </a:spcBef>
              <a:spcAft>
                <a:spcPct val="0"/>
              </a:spcAft>
              <a:buClr>
                <a:schemeClr val="tx2"/>
              </a:buClr>
              <a:buSzPct val="90000"/>
              <a:buFont charset="0" typeface="Arial"/>
              <a:buChar char="–"/>
              <a:defRPr sz="1600">
                <a:solidFill>
                  <a:schemeClr val="tx1"/>
                </a:solidFill>
                <a:latin typeface="+mn-lt"/>
              </a:defRPr>
            </a:lvl4pPr>
            <a:lvl5pPr algn="l" eaLnBrk="0" fontAlgn="base" hangingPunct="0" indent="-176213" marL="16049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5pPr>
            <a:lvl6pPr algn="l" fontAlgn="base" indent="-176213" marL="20621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6pPr>
            <a:lvl7pPr algn="l" fontAlgn="base" indent="-176213" marL="25193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7pPr>
            <a:lvl8pPr algn="l" fontAlgn="base" indent="-176213" marL="29765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8pPr>
            <a:lvl9pPr algn="l" fontAlgn="base" indent="-176213" marL="34337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9pPr>
          </a:lstStyle>
          <a:p>
            <a:pPr defTabSz="1309688" eaLnBrk="1" hangingPunct="1" indent="0" marL="0">
              <a:buFont charset="2" pitchFamily="18" typeface="Webdings"/>
              <a:buNone/>
              <a:defRPr/>
            </a:pPr>
            <a:r>
              <a:rPr b="0" dirty="0" lang="en-US" sz="2000"/>
              <a:t>Option (A) – Internal Store</a:t>
            </a:r>
          </a:p>
          <a:p>
            <a:pPr defTabSz="1309688" eaLnBrk="1" hangingPunct="1" indent="-296863" marL="296863">
              <a:buClr>
                <a:srgbClr val="C00000"/>
              </a:buClr>
              <a:defRPr/>
            </a:pPr>
            <a:r>
              <a:rPr b="0" dirty="0" lang="en-US" sz="1800"/>
              <a:t>Create provisioner accounts from within Guest Manager</a:t>
            </a:r>
          </a:p>
          <a:p>
            <a:pPr defTabSz="1309688" eaLnBrk="1" hangingPunct="1" indent="-296863" marL="296863">
              <a:buClr>
                <a:srgbClr val="C00000"/>
              </a:buClr>
              <a:defRPr/>
            </a:pPr>
            <a:r>
              <a:rPr b="0" dirty="0" lang="en-US" sz="1800"/>
              <a:t>Simple username + password access</a:t>
            </a:r>
          </a:p>
        </p:txBody>
      </p:sp>
      <p:sp>
        <p:nvSpPr>
          <p:cNvPr id="8" name="Rectangle 4"/>
          <p:cNvSpPr txBox="1">
            <a:spLocks noChangeArrowheads="1"/>
          </p:cNvSpPr>
          <p:nvPr/>
        </p:nvSpPr>
        <p:spPr bwMode="auto">
          <a:xfrm>
            <a:off x="152400" y="3694438"/>
            <a:ext cx="4076700" cy="1944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algn="ctr"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txBody>
          <a:bodyPr/>
          <a:lstStyle>
            <a:lvl1pPr algn="l" eaLnBrk="0" fontAlgn="base" hangingPunct="0" indent="-287338" marL="287338" rtl="0">
              <a:lnSpc>
                <a:spcPct val="90000"/>
              </a:lnSpc>
              <a:spcBef>
                <a:spcPct val="55000"/>
              </a:spcBef>
              <a:spcAft>
                <a:spcPct val="0"/>
              </a:spcAft>
              <a:buClr>
                <a:schemeClr val="accent2"/>
              </a:buClr>
              <a:buSzPct val="90000"/>
              <a:buFont charset="2" pitchFamily="18" typeface="Webdings"/>
              <a:buChar char="4"/>
              <a:defRPr sz="2400">
                <a:solidFill>
                  <a:schemeClr val="tx1"/>
                </a:solidFill>
                <a:latin typeface="+mn-lt"/>
                <a:ea typeface="+mn-ea"/>
                <a:cs typeface="+mn-cs"/>
              </a:defRPr>
            </a:lvl1pPr>
            <a:lvl2pPr algn="l" eaLnBrk="0" fontAlgn="base" hangingPunct="0" indent="-288925" marL="744538" rtl="0">
              <a:lnSpc>
                <a:spcPct val="90000"/>
              </a:lnSpc>
              <a:spcBef>
                <a:spcPct val="45000"/>
              </a:spcBef>
              <a:spcAft>
                <a:spcPct val="0"/>
              </a:spcAft>
              <a:buClr>
                <a:schemeClr val="tx2"/>
              </a:buClr>
              <a:buSzPct val="90000"/>
              <a:buFont charset="0" typeface="Arial"/>
              <a:buChar char="–"/>
              <a:defRPr sz="2200">
                <a:solidFill>
                  <a:schemeClr val="tx1"/>
                </a:solidFill>
                <a:latin typeface="+mn-lt"/>
              </a:defRPr>
            </a:lvl2pPr>
            <a:lvl3pPr algn="l" eaLnBrk="0" fontAlgn="base" hangingPunct="0" indent="-169863" marL="1028700" rtl="0">
              <a:lnSpc>
                <a:spcPct val="90000"/>
              </a:lnSpc>
              <a:spcBef>
                <a:spcPct val="45000"/>
              </a:spcBef>
              <a:spcAft>
                <a:spcPct val="0"/>
              </a:spcAft>
              <a:buClr>
                <a:schemeClr val="accent2"/>
              </a:buClr>
              <a:buSzPct val="90000"/>
              <a:buChar char="•"/>
              <a:defRPr sz="2000">
                <a:solidFill>
                  <a:schemeClr val="tx1"/>
                </a:solidFill>
                <a:latin typeface="+mn-lt"/>
              </a:defRPr>
            </a:lvl3pPr>
            <a:lvl4pPr algn="l" eaLnBrk="0" fontAlgn="base" hangingPunct="0" indent="-171450" marL="1314450" rtl="0">
              <a:lnSpc>
                <a:spcPct val="90000"/>
              </a:lnSpc>
              <a:spcBef>
                <a:spcPct val="45000"/>
              </a:spcBef>
              <a:spcAft>
                <a:spcPct val="0"/>
              </a:spcAft>
              <a:buClr>
                <a:schemeClr val="tx2"/>
              </a:buClr>
              <a:buSzPct val="90000"/>
              <a:buFont charset="0" typeface="Arial"/>
              <a:buChar char="–"/>
              <a:defRPr sz="1600">
                <a:solidFill>
                  <a:schemeClr val="tx1"/>
                </a:solidFill>
                <a:latin typeface="+mn-lt"/>
              </a:defRPr>
            </a:lvl4pPr>
            <a:lvl5pPr algn="l" eaLnBrk="0" fontAlgn="base" hangingPunct="0" indent="-176213" marL="16049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5pPr>
            <a:lvl6pPr algn="l" fontAlgn="base" indent="-176213" marL="20621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6pPr>
            <a:lvl7pPr algn="l" fontAlgn="base" indent="-176213" marL="25193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7pPr>
            <a:lvl8pPr algn="l" fontAlgn="base" indent="-176213" marL="29765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8pPr>
            <a:lvl9pPr algn="l" fontAlgn="base" indent="-176213" marL="3433763" rtl="0">
              <a:lnSpc>
                <a:spcPct val="90000"/>
              </a:lnSpc>
              <a:spcBef>
                <a:spcPct val="45000"/>
              </a:spcBef>
              <a:spcAft>
                <a:spcPct val="0"/>
              </a:spcAft>
              <a:buClr>
                <a:schemeClr val="accent2"/>
              </a:buClr>
              <a:buSzPct val="90000"/>
              <a:buFont charset="0" typeface="Arial"/>
              <a:buChar char="&gt;"/>
              <a:defRPr sz="1600">
                <a:solidFill>
                  <a:schemeClr val="tx1"/>
                </a:solidFill>
                <a:latin typeface="+mn-lt"/>
              </a:defRPr>
            </a:lvl9pPr>
          </a:lstStyle>
          <a:p>
            <a:pPr defTabSz="1309688" eaLnBrk="1" hangingPunct="1" indent="0" marL="0">
              <a:buFont charset="2" pitchFamily="18" typeface="Webdings"/>
              <a:buNone/>
              <a:defRPr/>
            </a:pPr>
            <a:r>
              <a:rPr b="0" dirty="0" lang="en-US" sz="2000"/>
              <a:t>Option (B) – Single Sign-On</a:t>
            </a:r>
          </a:p>
          <a:p>
            <a:pPr defTabSz="1309688" eaLnBrk="1" hangingPunct="1" indent="-296863" marL="296863">
              <a:buClr>
                <a:srgbClr val="C00000"/>
              </a:buClr>
              <a:defRPr/>
            </a:pPr>
            <a:r>
              <a:rPr b="0" dirty="0" lang="en-US" sz="1800"/>
              <a:t>Create Ignition Server policy to allow external credentials (ex. Active Directory)</a:t>
            </a:r>
          </a:p>
          <a:p>
            <a:pPr defTabSz="1309688" eaLnBrk="1" hangingPunct="1" indent="-296863" marL="296863">
              <a:buClr>
                <a:srgbClr val="C00000"/>
              </a:buClr>
              <a:defRPr/>
            </a:pPr>
            <a:r>
              <a:rPr b="0" dirty="0" lang="en-US" sz="1800"/>
              <a:t>Tie AD users or groups to provisioning templates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a:cs typeface="ＭＳ Ｐゴシック"/>
              </a:rPr>
              <a:t>Identity Engines</a:t>
            </a:r>
            <a:r>
              <a:rPr lang="en-US" dirty="0">
                <a:ea typeface="ＭＳ Ｐゴシック"/>
                <a:cs typeface="ＭＳ Ｐゴシック"/>
              </a:rPr>
              <a:t/>
            </a:r>
            <a:br>
              <a:rPr lang="en-US" dirty="0">
                <a:ea typeface="ＭＳ Ｐゴシック"/>
                <a:cs typeface="ＭＳ Ｐゴシック"/>
              </a:rPr>
            </a:br>
            <a:r>
              <a:rPr lang="en-US" sz="2200" dirty="0">
                <a:ea typeface="ＭＳ Ｐゴシック"/>
                <a:cs typeface="ＭＳ Ｐゴシック"/>
              </a:rPr>
              <a:t>Microsoft NAP</a:t>
            </a:r>
            <a:endParaRPr lang="en-US" dirty="0"/>
          </a:p>
        </p:txBody>
      </p:sp>
      <p:pic>
        <p:nvPicPr>
          <p:cNvPr id="4" name="Snagit_PPT20BC"/>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346" y="1162419"/>
            <a:ext cx="2194760" cy="3579925"/>
          </a:xfrm>
          <a:prstGeom prst="rect">
            <a:avLst/>
          </a:prstGeom>
        </p:spPr>
      </p:pic>
      <p:pic>
        <p:nvPicPr>
          <p:cNvPr id="6" name="Snagit_PPT83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60042" y="1657131"/>
            <a:ext cx="1788559" cy="2414878"/>
          </a:xfrm>
          <a:prstGeom prst="rect">
            <a:avLst/>
          </a:prstGeom>
        </p:spPr>
      </p:pic>
      <p:pic>
        <p:nvPicPr>
          <p:cNvPr id="7" name="Snagit_PPTEFB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35251" y="1143000"/>
            <a:ext cx="2211569" cy="3599344"/>
          </a:xfrm>
          <a:prstGeom prst="rect">
            <a:avLst/>
          </a:prstGeom>
        </p:spPr>
      </p:pic>
      <p:pic>
        <p:nvPicPr>
          <p:cNvPr id="8" name="Snagit_PPT92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52106" y="2810539"/>
            <a:ext cx="1107936" cy="678455"/>
          </a:xfrm>
          <a:prstGeom prst="rect">
            <a:avLst/>
          </a:prstGeom>
        </p:spPr>
      </p:pic>
      <p:pic>
        <p:nvPicPr>
          <p:cNvPr id="9" name="Snagit_PPTDD6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48602" y="2729503"/>
            <a:ext cx="1186649" cy="704334"/>
          </a:xfrm>
          <a:prstGeom prst="rect">
            <a:avLst/>
          </a:prstGeom>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06220" y="4848391"/>
            <a:ext cx="4888338" cy="144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a:cs typeface="ＭＳ Ｐゴシック"/>
              </a:rPr>
              <a:t>Identity Engines</a:t>
            </a:r>
            <a:br>
              <a:rPr lang="en-US" sz="2400" dirty="0">
                <a:ea typeface="ＭＳ Ｐゴシック"/>
                <a:cs typeface="ＭＳ Ｐゴシック"/>
              </a:rPr>
            </a:br>
            <a:r>
              <a:rPr lang="en-US" sz="2000" dirty="0">
                <a:ea typeface="ＭＳ Ｐゴシック"/>
                <a:cs typeface="ＭＳ Ｐゴシック"/>
              </a:rPr>
              <a:t>Ignition Posture</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47</a:t>
            </a:fld>
            <a:endParaRPr lang="en-US" dirty="0"/>
          </a:p>
        </p:txBody>
      </p:sp>
      <p:sp>
        <p:nvSpPr>
          <p:cNvPr id="8" name="Rectangle 3"/>
          <p:cNvSpPr>
            <a:spLocks noGrp="1" noChangeArrowheads="1"/>
          </p:cNvSpPr>
          <p:nvPr>
            <p:ph idx="1"/>
          </p:nvPr>
        </p:nvSpPr>
        <p:spPr>
          <a:xfrm>
            <a:off x="457200" y="1325563"/>
            <a:ext cx="4368800" cy="4548187"/>
          </a:xfrm>
        </p:spPr>
        <p:txBody>
          <a:bodyPr/>
          <a:lstStyle/>
          <a:p>
            <a:r>
              <a:rPr lang="en-US" sz="2000" dirty="0">
                <a:latin typeface="+mn-lt"/>
              </a:rPr>
              <a:t>A Clientless solution</a:t>
            </a:r>
          </a:p>
          <a:p>
            <a:r>
              <a:rPr lang="en-US" sz="2000" dirty="0">
                <a:latin typeface="+mn-lt"/>
              </a:rPr>
              <a:t>Identity Engines Ignition Server can require that the health and security of end-user PCs be checked before it is allowed it to connect to the network</a:t>
            </a:r>
          </a:p>
          <a:p>
            <a:r>
              <a:rPr lang="en-US" sz="2000" dirty="0">
                <a:latin typeface="+mn-lt"/>
              </a:rPr>
              <a:t>Posture policies can also auto-remediate common problems.</a:t>
            </a:r>
          </a:p>
          <a:p>
            <a:r>
              <a:rPr lang="en-US" sz="2000" dirty="0">
                <a:latin typeface="+mn-lt"/>
              </a:rPr>
              <a:t>Uses Microsoft NAP</a:t>
            </a:r>
          </a:p>
          <a:p>
            <a:pPr lvl="1"/>
            <a:r>
              <a:rPr lang="en-US" sz="1800" dirty="0">
                <a:latin typeface="+mn-lt"/>
              </a:rPr>
              <a:t>Embedded System Health Agent and Enforcement Client Windows XP SP3 and higher</a:t>
            </a:r>
          </a:p>
          <a:p>
            <a:r>
              <a:rPr lang="en-US" sz="2000" dirty="0">
                <a:latin typeface="+mn-lt"/>
              </a:rPr>
              <a:t>Single license on Ignition Server to enable MS-NAP integration</a:t>
            </a:r>
          </a:p>
        </p:txBody>
      </p:sp>
      <p:pic>
        <p:nvPicPr>
          <p:cNvPr id="9" name="Picture 4"/>
          <p:cNvPicPr>
            <a:picLocks noChangeAspect="1" noChangeArrowheads="1"/>
          </p:cNvPicPr>
          <p:nvPr/>
        </p:nvPicPr>
        <p:blipFill>
          <a:blip r:embed="rId3" cstate="print"/>
          <a:srcRect/>
          <a:stretch>
            <a:fillRect/>
          </a:stretch>
        </p:blipFill>
        <p:spPr bwMode="auto">
          <a:xfrm>
            <a:off x="4953000" y="1322388"/>
            <a:ext cx="3883025" cy="4392612"/>
          </a:xfrm>
          <a:prstGeom prst="rect">
            <a:avLst/>
          </a:prstGeom>
          <a:noFill/>
          <a:ln w="9525">
            <a:solidFill>
              <a:schemeClr val="accent1"/>
            </a:solidFill>
            <a:miter lim="800000"/>
            <a:headEnd/>
            <a:tailEnd/>
          </a:ln>
        </p:spPr>
      </p:pic>
      <p:sp>
        <p:nvSpPr>
          <p:cNvPr id="10" name="Oval 6"/>
          <p:cNvSpPr>
            <a:spLocks noChangeArrowheads="1"/>
          </p:cNvSpPr>
          <p:nvPr/>
        </p:nvSpPr>
        <p:spPr bwMode="auto">
          <a:xfrm>
            <a:off x="4572000" y="1638300"/>
            <a:ext cx="2862263" cy="1176338"/>
          </a:xfrm>
          <a:prstGeom prst="ellipse">
            <a:avLst/>
          </a:prstGeom>
          <a:noFill/>
          <a:ln w="50800" algn="ctr">
            <a:solidFill>
              <a:srgbClr val="C00000"/>
            </a:solidFill>
            <a:round/>
            <a:headEnd/>
            <a:tailEnd/>
          </a:ln>
        </p:spPr>
        <p:txBody>
          <a:bodyPr/>
          <a:lstStyle/>
          <a:p>
            <a:endParaRPr lang="en-US"/>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dirty="0" kern="0" lang="en-US" sz="2400">
                <a:ea typeface="ＭＳ Ｐゴシック"/>
                <a:cs typeface="ＭＳ Ｐゴシック"/>
              </a:rPr>
              <a:t>Identity Engines</a:t>
            </a:r>
            <a:br>
              <a:rPr dirty="0" kern="0" lang="en-US" sz="2400">
                <a:ea typeface="ＭＳ Ｐゴシック"/>
                <a:cs typeface="ＭＳ Ｐゴシック"/>
              </a:rPr>
            </a:br>
            <a:r>
              <a:rPr dirty="0" kern="0" lang="en-US" sz="2000">
                <a:ea typeface="ＭＳ Ｐゴシック"/>
                <a:cs typeface="ＭＳ Ｐゴシック"/>
              </a:rPr>
              <a:t>Ignition Posture</a:t>
            </a:r>
            <a:endParaRPr dirty="0" lang="en-US" sz="2400"/>
          </a:p>
        </p:txBody>
      </p:sp>
      <p:sp>
        <p:nvSpPr>
          <p:cNvPr id="5" name="Slide Number Placeholder 4"/>
          <p:cNvSpPr>
            <a:spLocks noGrp="1"/>
          </p:cNvSpPr>
          <p:nvPr>
            <p:ph idx="4" sz="quarter" type="sldNum"/>
          </p:nvPr>
        </p:nvSpPr>
        <p:spPr/>
        <p:txBody>
          <a:bodyPr/>
          <a:lstStyle/>
          <a:p>
            <a:fld id="{C0097DC6-52A4-2345-88DE-585089D5FC74}" type="slidenum">
              <a:rPr lang="en-US"/>
              <a:pPr/>
              <a:t>48</a:t>
            </a:fld>
            <a:endParaRPr dirty="0" lang="en-US"/>
          </a:p>
        </p:txBody>
      </p:sp>
      <p:sp>
        <p:nvSpPr>
          <p:cNvPr id="4" name="AutoShape 3"/>
          <p:cNvSpPr>
            <a:spLocks noChangeArrowheads="1" noChangeAspect="1" noGrp="1"/>
          </p:cNvSpPr>
          <p:nvPr>
            <p:ph idx="4294967295"/>
          </p:nvPr>
        </p:nvSpPr>
        <p:spPr>
          <a:xfrm>
            <a:off x="304800" y="1524000"/>
            <a:ext cx="4259263" cy="4751387"/>
          </a:xfrm>
          <a:prstGeom prst="rect">
            <a:avLst/>
          </a:prstGeom>
        </p:spPr>
        <p:txBody>
          <a:bodyPr/>
          <a:lstStyle/>
          <a:p>
            <a:pPr>
              <a:buClr>
                <a:srgbClr val="C00000"/>
              </a:buClr>
              <a:buFont charset="2" pitchFamily="2" typeface="Wingdings"/>
              <a:buChar char="Ø"/>
            </a:pPr>
            <a:r>
              <a:rPr dirty="0" lang="en-US" sz="2000">
                <a:latin typeface="+mn-lt"/>
              </a:rPr>
              <a:t>Clear notification to end-user on access status.</a:t>
            </a:r>
          </a:p>
          <a:p>
            <a:pPr>
              <a:buClr>
                <a:srgbClr val="C00000"/>
              </a:buClr>
              <a:buFont charset="2" pitchFamily="2" typeface="Wingdings"/>
              <a:buChar char="Ø"/>
            </a:pPr>
            <a:r>
              <a:rPr dirty="0" lang="en-US" sz="2000">
                <a:latin typeface="+mn-lt"/>
              </a:rPr>
              <a:t>Auto-remediation capabilities.</a:t>
            </a:r>
          </a:p>
          <a:p>
            <a:pPr>
              <a:buClr>
                <a:srgbClr val="C00000"/>
              </a:buClr>
              <a:buFont charset="2" pitchFamily="2" typeface="Wingdings"/>
              <a:buChar char="Ø"/>
            </a:pPr>
            <a:r>
              <a:rPr dirty="0" lang="en-US" sz="2000">
                <a:latin typeface="+mn-lt"/>
              </a:rPr>
              <a:t>‘More Information’ to provide end-user with explicit details on what to do next (step-by-step instructions, host s/w etc…)</a:t>
            </a:r>
          </a:p>
          <a:p>
            <a:pPr>
              <a:buClr>
                <a:srgbClr val="C00000"/>
              </a:buClr>
              <a:buFont charset="2" pitchFamily="2" typeface="Wingdings"/>
              <a:buChar char="Ø"/>
            </a:pPr>
            <a:r>
              <a:rPr dirty="0" lang="en-US" sz="2000">
                <a:latin typeface="+mn-lt"/>
              </a:rPr>
              <a:t>Full details in Audit Logs.</a:t>
            </a:r>
          </a:p>
        </p:txBody>
      </p:sp>
      <p:pic>
        <p:nvPicPr>
          <p:cNvPr id="6" name="Picture 5"/>
          <p:cNvPicPr>
            <a:picLocks noChangeArrowheads="1" noChangeAspect="1"/>
          </p:cNvPicPr>
          <p:nvPr/>
        </p:nvPicPr>
        <p:blipFill>
          <a:blip cstate="print" r:embed="rId3"/>
          <a:srcRect b="47"/>
          <a:stretch>
            <a:fillRect/>
          </a:stretch>
        </p:blipFill>
        <p:spPr bwMode="auto">
          <a:xfrm>
            <a:off x="4835208" y="1534100"/>
            <a:ext cx="4024312" cy="3351213"/>
          </a:xfrm>
          <a:prstGeom prst="rect">
            <a:avLst/>
          </a:prstGeom>
          <a:noFill/>
          <a:ln w="9525">
            <a:noFill/>
            <a:miter lim="800000"/>
            <a:headEnd/>
            <a:tailEnd/>
          </a:ln>
        </p:spPr>
      </p:pic>
      <p:sp>
        <p:nvSpPr>
          <p:cNvPr id="7" name="TextBox 6"/>
          <p:cNvSpPr txBox="1"/>
          <p:nvPr/>
        </p:nvSpPr>
        <p:spPr>
          <a:xfrm>
            <a:off x="5925820" y="1216852"/>
            <a:ext cx="1772408" cy="369332"/>
          </a:xfrm>
          <a:prstGeom prst="rect">
            <a:avLst/>
          </a:prstGeom>
          <a:noFill/>
        </p:spPr>
        <p:txBody>
          <a:bodyPr rtlCol="0" wrap="none">
            <a:spAutoFit/>
          </a:bodyPr>
          <a:lstStyle/>
          <a:p>
            <a:r>
              <a:rPr dirty="0" lang="en-US"/>
              <a:t>User Notification</a:t>
            </a:r>
          </a:p>
        </p:txBody>
      </p:sp>
      <p:sp>
        <p:nvSpPr>
          <p:cNvPr id="8" name="TextBox 7"/>
          <p:cNvSpPr txBox="1"/>
          <p:nvPr/>
        </p:nvSpPr>
        <p:spPr>
          <a:xfrm>
            <a:off x="1174401" y="4419600"/>
            <a:ext cx="3205814" cy="369332"/>
          </a:xfrm>
          <a:prstGeom prst="rect">
            <a:avLst/>
          </a:prstGeom>
          <a:noFill/>
        </p:spPr>
        <p:txBody>
          <a:bodyPr rtlCol="0" wrap="none">
            <a:spAutoFit/>
          </a:bodyPr>
          <a:lstStyle/>
          <a:p>
            <a:r>
              <a:rPr dirty="0" lang="en-US"/>
              <a:t>Ignition Dashboard Posture Rule</a:t>
            </a:r>
          </a:p>
        </p:txBody>
      </p:sp>
      <p:pic>
        <p:nvPicPr>
          <p:cNvPr id="9" name="Picture 4"/>
          <p:cNvPicPr>
            <a:picLocks noChangeArrowheads="1" noChangeAspect="1"/>
          </p:cNvPicPr>
          <p:nvPr/>
        </p:nvPicPr>
        <p:blipFill>
          <a:blip cstate="print" r:embed="rId4"/>
          <a:srcRect/>
          <a:stretch>
            <a:fillRect/>
          </a:stretch>
        </p:blipFill>
        <p:spPr bwMode="auto">
          <a:xfrm>
            <a:off x="609600" y="4800600"/>
            <a:ext cx="4182614" cy="945580"/>
          </a:xfrm>
          <a:prstGeom prst="rect">
            <a:avLst/>
          </a:prstGeom>
          <a:noFill/>
          <a:ln w="9525">
            <a:noFill/>
            <a:miter lim="800000"/>
            <a:headEnd/>
            <a:tailEnd/>
          </a:ln>
          <a:effectLst/>
        </p:spPr>
      </p:pic>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5410200" cy="762000"/>
          </a:xfrm>
        </p:spPr>
        <p:txBody>
          <a:bodyPr>
            <a:noAutofit/>
          </a:bodyPr>
          <a:lstStyle/>
          <a:p>
            <a:r>
              <a:rPr dirty="0" lang="en-US">
                <a:ea typeface="ＭＳ Ｐゴシック"/>
                <a:cs typeface="ＭＳ Ｐゴシック"/>
              </a:rPr>
              <a:t>Identity Engines</a:t>
            </a:r>
            <a:r>
              <a:rPr dirty="0" lang="en-US" sz="2000">
                <a:ea typeface="ＭＳ Ｐゴシック"/>
                <a:cs typeface="ＭＳ Ｐゴシック"/>
              </a:rPr>
              <a:t/>
            </a:r>
            <a:br>
              <a:rPr dirty="0" lang="en-US" sz="2000">
                <a:ea typeface="ＭＳ Ｐゴシック"/>
                <a:cs typeface="ＭＳ Ｐゴシック"/>
              </a:rPr>
            </a:br>
            <a:r>
              <a:rPr dirty="0" lang="en-US" sz="2000">
                <a:ea typeface="ＭＳ Ｐゴシック"/>
                <a:cs typeface="ＭＳ Ｐゴシック"/>
              </a:rPr>
              <a:t>Ignition Analytics</a:t>
            </a:r>
            <a:endParaRPr dirty="0" lang="en-US" sz="2000"/>
          </a:p>
        </p:txBody>
      </p:sp>
      <p:sp>
        <p:nvSpPr>
          <p:cNvPr id="5" name="Slide Number Placeholder 4"/>
          <p:cNvSpPr>
            <a:spLocks noGrp="1"/>
          </p:cNvSpPr>
          <p:nvPr>
            <p:ph idx="4" sz="quarter" type="sldNum"/>
          </p:nvPr>
        </p:nvSpPr>
        <p:spPr/>
        <p:txBody>
          <a:bodyPr/>
          <a:lstStyle/>
          <a:p>
            <a:fld id="{C0097DC6-52A4-2345-88DE-585089D5FC74}" type="slidenum">
              <a:rPr lang="en-US"/>
              <a:pPr/>
              <a:t>49</a:t>
            </a:fld>
            <a:endParaRPr dirty="0" lang="en-US"/>
          </a:p>
        </p:txBody>
      </p:sp>
      <p:pic>
        <p:nvPicPr>
          <p:cNvPr id="4" name="Picture 4"/>
          <p:cNvPicPr>
            <a:picLocks noChangeArrowheads="1" noChangeAspect="1"/>
          </p:cNvPicPr>
          <p:nvPr/>
        </p:nvPicPr>
        <p:blipFill>
          <a:blip cstate="print" r:embed="rId3"/>
          <a:srcRect b="138"/>
          <a:stretch>
            <a:fillRect/>
          </a:stretch>
        </p:blipFill>
        <p:spPr bwMode="auto">
          <a:xfrm>
            <a:off x="3443288" y="4572000"/>
            <a:ext cx="5562600" cy="1712913"/>
          </a:xfrm>
          <a:prstGeom prst="rect">
            <a:avLst/>
          </a:prstGeom>
          <a:noFill/>
          <a:ln algn="ctr" w="9525">
            <a:solidFill>
              <a:schemeClr val="tx2">
                <a:lumMod val="25000"/>
              </a:schemeClr>
            </a:solidFill>
            <a:miter lim="800000"/>
            <a:headEnd/>
            <a:tailEnd/>
          </a:ln>
        </p:spPr>
      </p:pic>
      <p:sp>
        <p:nvSpPr>
          <p:cNvPr id="6" name="Rectangle 5"/>
          <p:cNvSpPr>
            <a:spLocks noChangeArrowheads="1"/>
          </p:cNvSpPr>
          <p:nvPr/>
        </p:nvSpPr>
        <p:spPr bwMode="auto">
          <a:xfrm>
            <a:off x="455613" y="1295400"/>
            <a:ext cx="5233987" cy="2895600"/>
          </a:xfrm>
          <a:prstGeom prst="rect">
            <a:avLst/>
          </a:prstGeom>
          <a:noFill/>
          <a:ln w="9525">
            <a:noFill/>
            <a:miter lim="800000"/>
            <a:headEnd/>
            <a:tailEnd/>
          </a:ln>
        </p:spPr>
        <p:txBody>
          <a:bodyPr/>
          <a:lstStyle/>
          <a:p>
            <a:pPr algn="l" indent="-287338" marL="287338">
              <a:lnSpc>
                <a:spcPct val="90000"/>
              </a:lnSpc>
              <a:spcBef>
                <a:spcPct val="55000"/>
              </a:spcBef>
              <a:buClr>
                <a:schemeClr val="accent1"/>
              </a:buClr>
              <a:buSzPct val="90000"/>
              <a:buFont charset="2" pitchFamily="18" typeface="Webdings"/>
              <a:buChar char="4"/>
              <a:defRPr/>
            </a:pPr>
            <a:r>
              <a:rPr dirty="0" lang="en-US" sz="2000">
                <a:solidFill>
                  <a:schemeClr val="tx2">
                    <a:lumMod val="25000"/>
                  </a:schemeClr>
                </a:solidFill>
              </a:rPr>
              <a:t>Identify device usage - Who are your top users? </a:t>
            </a:r>
          </a:p>
          <a:p>
            <a:pPr algn="l" indent="-287338" marL="287338">
              <a:lnSpc>
                <a:spcPct val="90000"/>
              </a:lnSpc>
              <a:spcBef>
                <a:spcPct val="55000"/>
              </a:spcBef>
              <a:buClr>
                <a:schemeClr val="accent1"/>
              </a:buClr>
              <a:buSzPct val="90000"/>
              <a:buFont charset="2" pitchFamily="18" typeface="Webdings"/>
              <a:buChar char="4"/>
              <a:defRPr/>
            </a:pPr>
            <a:r>
              <a:rPr dirty="0" lang="en-US" sz="2000">
                <a:solidFill>
                  <a:schemeClr val="tx2">
                    <a:lumMod val="25000"/>
                  </a:schemeClr>
                </a:solidFill>
              </a:rPr>
              <a:t>Create audit trails – Look for trends of usage, users, and devices.</a:t>
            </a:r>
          </a:p>
          <a:p>
            <a:pPr algn="l" indent="-287338" marL="287338">
              <a:lnSpc>
                <a:spcPct val="90000"/>
              </a:lnSpc>
              <a:spcBef>
                <a:spcPct val="55000"/>
              </a:spcBef>
              <a:buClr>
                <a:schemeClr val="accent1"/>
              </a:buClr>
              <a:buSzPct val="90000"/>
              <a:buFont charset="2" pitchFamily="18" typeface="Webdings"/>
              <a:buChar char="4"/>
              <a:defRPr/>
            </a:pPr>
            <a:r>
              <a:rPr dirty="0" lang="en-US" sz="2000">
                <a:solidFill>
                  <a:schemeClr val="tx2">
                    <a:lumMod val="25000"/>
                  </a:schemeClr>
                </a:solidFill>
              </a:rPr>
              <a:t>Increase visibility into activity level over time, identifying peak usage, lowest usage.</a:t>
            </a:r>
          </a:p>
          <a:p>
            <a:pPr algn="l" indent="-287338" marL="287338">
              <a:lnSpc>
                <a:spcPct val="90000"/>
              </a:lnSpc>
              <a:spcBef>
                <a:spcPct val="55000"/>
              </a:spcBef>
              <a:buClr>
                <a:schemeClr val="accent1"/>
              </a:buClr>
              <a:buSzPct val="90000"/>
              <a:buFont charset="2" pitchFamily="18" typeface="Webdings"/>
              <a:buChar char="4"/>
              <a:defRPr/>
            </a:pPr>
            <a:r>
              <a:rPr dirty="0" lang="en-US" sz="2000">
                <a:solidFill>
                  <a:schemeClr val="tx2">
                    <a:lumMod val="25000"/>
                  </a:schemeClr>
                </a:solidFill>
              </a:rPr>
              <a:t>Deliver flexible reporting formats for Ignition Server Reports Administrators and Report Users: PDF, HTML, RTF and XLS file formats.</a:t>
            </a:r>
          </a:p>
          <a:p>
            <a:pPr algn="l" indent="-287338" marL="287338">
              <a:lnSpc>
                <a:spcPct val="90000"/>
              </a:lnSpc>
              <a:spcBef>
                <a:spcPct val="55000"/>
              </a:spcBef>
              <a:buClr>
                <a:schemeClr val="accent1"/>
              </a:buClr>
              <a:buSzPct val="90000"/>
              <a:buFont charset="2" pitchFamily="18" typeface="Webdings"/>
              <a:buChar char="4"/>
              <a:defRPr/>
            </a:pPr>
            <a:r>
              <a:rPr dirty="0" lang="en-US" sz="2000">
                <a:solidFill>
                  <a:schemeClr val="tx2">
                    <a:lumMod val="25000"/>
                  </a:schemeClr>
                </a:solidFill>
              </a:rPr>
              <a:t>Supports both</a:t>
            </a:r>
            <a:br>
              <a:rPr dirty="0" lang="en-US" sz="2000">
                <a:solidFill>
                  <a:schemeClr val="tx2">
                    <a:lumMod val="25000"/>
                  </a:schemeClr>
                </a:solidFill>
              </a:rPr>
            </a:br>
            <a:r>
              <a:rPr dirty="0" lang="en-US" sz="2000">
                <a:solidFill>
                  <a:schemeClr val="tx2">
                    <a:lumMod val="25000"/>
                  </a:schemeClr>
                </a:solidFill>
              </a:rPr>
              <a:t>customized and</a:t>
            </a:r>
            <a:br>
              <a:rPr dirty="0" lang="en-US" sz="2000">
                <a:solidFill>
                  <a:schemeClr val="tx2">
                    <a:lumMod val="25000"/>
                  </a:schemeClr>
                </a:solidFill>
              </a:rPr>
            </a:br>
            <a:r>
              <a:rPr dirty="0" lang="en-US" sz="2000">
                <a:solidFill>
                  <a:schemeClr val="tx2">
                    <a:lumMod val="25000"/>
                  </a:schemeClr>
                </a:solidFill>
              </a:rPr>
              <a:t>pre-canned reporting.</a:t>
            </a:r>
          </a:p>
          <a:p>
            <a:pPr algn="l" indent="-287338" marL="287338">
              <a:lnSpc>
                <a:spcPct val="90000"/>
              </a:lnSpc>
              <a:spcBef>
                <a:spcPct val="55000"/>
              </a:spcBef>
              <a:buClr>
                <a:schemeClr val="accent1"/>
              </a:buClr>
              <a:buSzPct val="90000"/>
              <a:buFont charset="2" pitchFamily="18" typeface="Webdings"/>
              <a:buChar char="4"/>
              <a:defRPr/>
            </a:pPr>
            <a:endParaRPr dirty="0" lang="en-US" sz="2000">
              <a:solidFill>
                <a:schemeClr val="tx2">
                  <a:lumMod val="25000"/>
                </a:schemeClr>
              </a:solidFill>
            </a:endParaRPr>
          </a:p>
        </p:txBody>
      </p:sp>
      <p:grpSp>
        <p:nvGrpSpPr>
          <p:cNvPr id="7" name="Group 7"/>
          <p:cNvGrpSpPr>
            <a:grpSpLocks/>
          </p:cNvGrpSpPr>
          <p:nvPr/>
        </p:nvGrpSpPr>
        <p:grpSpPr bwMode="auto">
          <a:xfrm>
            <a:off x="5795963" y="1524000"/>
            <a:ext cx="2906712" cy="2393950"/>
            <a:chOff x="5791200" y="1828800"/>
            <a:chExt cx="2906713" cy="2393950"/>
          </a:xfrm>
        </p:grpSpPr>
        <p:pic>
          <p:nvPicPr>
            <p:cNvPr id="8" name="Picture 3"/>
            <p:cNvPicPr>
              <a:picLocks noChangeArrowheads="1" noChangeAspect="1"/>
            </p:cNvPicPr>
            <p:nvPr/>
          </p:nvPicPr>
          <p:blipFill>
            <a:blip cstate="print" r:embed="rId4"/>
            <a:srcRect/>
            <a:stretch>
              <a:fillRect/>
            </a:stretch>
          </p:blipFill>
          <p:spPr bwMode="auto">
            <a:xfrm>
              <a:off x="5791200" y="1828800"/>
              <a:ext cx="2906713" cy="2393950"/>
            </a:xfrm>
            <a:prstGeom prst="rect">
              <a:avLst/>
            </a:prstGeom>
            <a:noFill/>
            <a:ln algn="ctr" w="9525">
              <a:noFill/>
              <a:miter lim="800000"/>
              <a:headEnd/>
              <a:tailEnd/>
            </a:ln>
          </p:spPr>
        </p:pic>
        <p:pic>
          <p:nvPicPr>
            <p:cNvPr descr="avayargb.GIF" id="9" name="Picture 6"/>
            <p:cNvPicPr>
              <a:picLocks noChangeAspect="1"/>
            </p:cNvPicPr>
            <p:nvPr/>
          </p:nvPicPr>
          <p:blipFill>
            <a:blip cstate="print" r:embed="rId5"/>
            <a:srcRect/>
            <a:stretch>
              <a:fillRect/>
            </a:stretch>
          </p:blipFill>
          <p:spPr bwMode="auto">
            <a:xfrm>
              <a:off x="7990880" y="1879328"/>
              <a:ext cx="539552" cy="153447"/>
            </a:xfrm>
            <a:prstGeom prst="rect">
              <a:avLst/>
            </a:prstGeom>
            <a:noFill/>
            <a:ln w="9525">
              <a:noFill/>
              <a:miter lim="800000"/>
              <a:headEnd/>
              <a:tailEnd/>
            </a:ln>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4" name="Rectangle 143"/>
          <p:cNvSpPr/>
          <p:nvPr>
            <p:custDataLst>
              <p:tags r:id="rId2"/>
            </p:custDataLst>
          </p:nvPr>
        </p:nvSpPr>
        <p:spPr>
          <a:xfrm>
            <a:off x="0" y="975360"/>
            <a:ext cx="9144000" cy="5882640"/>
          </a:xfrm>
          <a:prstGeom prst="rect">
            <a:avLst/>
          </a:prstGeom>
          <a:blipFill>
            <a:blip cstate="print" r:embed="rId60"/>
            <a:stretch>
              <a:fillRect/>
            </a:stretch>
          </a:bli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p>
        </p:txBody>
      </p:sp>
      <p:sp>
        <p:nvSpPr>
          <p:cNvPr id="146" name="Rectangle 145"/>
          <p:cNvSpPr/>
          <p:nvPr>
            <p:custDataLst>
              <p:tags r:id="rId3"/>
            </p:custDataLst>
          </p:nvPr>
        </p:nvSpPr>
        <p:spPr>
          <a:xfrm>
            <a:off x="0" y="1198880"/>
            <a:ext cx="9144000" cy="5659120"/>
          </a:xfrm>
          <a:prstGeom prst="rect">
            <a:avLst/>
          </a:prstGeom>
          <a:gradFill>
            <a:gsLst>
              <a:gs pos="0">
                <a:schemeClr val="bg1"/>
              </a:gs>
              <a:gs pos="100000">
                <a:schemeClr val="bg1">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p>
        </p:txBody>
      </p:sp>
      <p:sp>
        <p:nvSpPr>
          <p:cNvPr id="2" name="Title 1"/>
          <p:cNvSpPr>
            <a:spLocks noGrp="1"/>
          </p:cNvSpPr>
          <p:nvPr>
            <p:ph type="title"/>
            <p:custDataLst>
              <p:tags r:id="rId4"/>
            </p:custDataLst>
          </p:nvPr>
        </p:nvSpPr>
        <p:spPr/>
        <p:txBody>
          <a:bodyPr>
            <a:noAutofit/>
          </a:bodyPr>
          <a:lstStyle/>
          <a:p>
            <a:r>
              <a:rPr dirty="0" lang="en-US" sz="2500"/>
              <a:t>Avaya Networking</a:t>
            </a:r>
            <a:br>
              <a:rPr dirty="0" lang="en-US" sz="2500"/>
            </a:br>
            <a:r>
              <a:rPr dirty="0" lang="en-US" sz="2000"/>
              <a:t>The Markets We Serve</a:t>
            </a:r>
            <a:endParaRPr dirty="0" lang="en-US" sz="2500"/>
          </a:p>
        </p:txBody>
      </p:sp>
      <p:sp>
        <p:nvSpPr>
          <p:cNvPr id="308" name="Oval 307"/>
          <p:cNvSpPr/>
          <p:nvPr>
            <p:custDataLst>
              <p:tags r:id="rId5"/>
            </p:custDataLst>
          </p:nvPr>
        </p:nvSpPr>
        <p:spPr>
          <a:xfrm>
            <a:off x="964097" y="1493362"/>
            <a:ext cx="7052928" cy="5024428"/>
          </a:xfrm>
          <a:prstGeom prst="ellipse">
            <a:avLst/>
          </a:prstGeom>
          <a:blipFill>
            <a:blip cstate="print" r:embed="rId60"/>
            <a:stretch>
              <a:fillRect/>
            </a:stretch>
          </a:blipFill>
          <a:ln w="19050">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p>
        </p:txBody>
      </p:sp>
      <p:sp>
        <p:nvSpPr>
          <p:cNvPr id="309" name="Oval 308"/>
          <p:cNvSpPr/>
          <p:nvPr>
            <p:custDataLst>
              <p:tags r:id="rId6"/>
            </p:custDataLst>
          </p:nvPr>
        </p:nvSpPr>
        <p:spPr>
          <a:xfrm>
            <a:off x="2057400" y="1592011"/>
            <a:ext cx="5400357" cy="3650549"/>
          </a:xfrm>
          <a:prstGeom prst="ellipse">
            <a:avLst/>
          </a:prstGeom>
          <a:blipFill>
            <a:blip cstate="print" r:embed="rId60"/>
            <a:stretch>
              <a:fillRect/>
            </a:stretch>
          </a:blipFill>
          <a:ln w="19050">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p>
        </p:txBody>
      </p:sp>
      <p:sp>
        <p:nvSpPr>
          <p:cNvPr id="310" name="Oval 309"/>
          <p:cNvSpPr/>
          <p:nvPr>
            <p:custDataLst>
              <p:tags r:id="rId7"/>
            </p:custDataLst>
          </p:nvPr>
        </p:nvSpPr>
        <p:spPr>
          <a:xfrm>
            <a:off x="3499856" y="1727991"/>
            <a:ext cx="3215982" cy="2009560"/>
          </a:xfrm>
          <a:prstGeom prst="ellipse">
            <a:avLst/>
          </a:prstGeom>
          <a:blipFill>
            <a:blip cstate="print" r:embed="rId60"/>
            <a:stretch>
              <a:fillRect/>
            </a:stretch>
          </a:blipFill>
          <a:ln w="19050">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dirty="0" lang="en-US" sz="2000"/>
          </a:p>
        </p:txBody>
      </p:sp>
      <p:sp>
        <p:nvSpPr>
          <p:cNvPr id="66" name="Rectangle 18"/>
          <p:cNvSpPr>
            <a:spLocks noChangeArrowheads="1"/>
          </p:cNvSpPr>
          <p:nvPr>
            <p:custDataLst>
              <p:tags r:id="rId8"/>
            </p:custDataLst>
          </p:nvPr>
        </p:nvSpPr>
        <p:spPr bwMode="auto">
          <a:xfrm>
            <a:off x="1867091" y="3763865"/>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WLAN 8100</a:t>
            </a:r>
          </a:p>
        </p:txBody>
      </p:sp>
      <p:sp>
        <p:nvSpPr>
          <p:cNvPr id="68" name="Rectangle 18"/>
          <p:cNvSpPr>
            <a:spLocks noChangeArrowheads="1"/>
          </p:cNvSpPr>
          <p:nvPr>
            <p:custDataLst>
              <p:tags r:id="rId9"/>
            </p:custDataLst>
          </p:nvPr>
        </p:nvSpPr>
        <p:spPr bwMode="auto">
          <a:xfrm>
            <a:off x="981032" y="4644813"/>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SR 4134</a:t>
            </a:r>
          </a:p>
        </p:txBody>
      </p:sp>
      <p:sp>
        <p:nvSpPr>
          <p:cNvPr id="72" name="Rectangle 18"/>
          <p:cNvSpPr>
            <a:spLocks noChangeArrowheads="1"/>
          </p:cNvSpPr>
          <p:nvPr>
            <p:custDataLst>
              <p:tags r:id="rId10"/>
            </p:custDataLst>
          </p:nvPr>
        </p:nvSpPr>
        <p:spPr bwMode="auto">
          <a:xfrm>
            <a:off x="4590472" y="2603640"/>
            <a:ext cx="914400"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VSP 9000</a:t>
            </a:r>
          </a:p>
        </p:txBody>
      </p:sp>
      <p:sp>
        <p:nvSpPr>
          <p:cNvPr id="76" name="Rectangle 18"/>
          <p:cNvSpPr>
            <a:spLocks noChangeArrowheads="1"/>
          </p:cNvSpPr>
          <p:nvPr>
            <p:custDataLst>
              <p:tags r:id="rId11"/>
            </p:custDataLst>
          </p:nvPr>
        </p:nvSpPr>
        <p:spPr bwMode="auto">
          <a:xfrm>
            <a:off x="5525583" y="4518366"/>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ERS 8000</a:t>
            </a:r>
          </a:p>
        </p:txBody>
      </p:sp>
      <p:sp>
        <p:nvSpPr>
          <p:cNvPr id="78" name="Rectangle 18"/>
          <p:cNvSpPr>
            <a:spLocks noChangeArrowheads="1"/>
          </p:cNvSpPr>
          <p:nvPr>
            <p:custDataLst>
              <p:tags r:id="rId12"/>
            </p:custDataLst>
          </p:nvPr>
        </p:nvSpPr>
        <p:spPr bwMode="auto">
          <a:xfrm>
            <a:off x="4294906" y="3393789"/>
            <a:ext cx="998849"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VSP 7000</a:t>
            </a:r>
          </a:p>
        </p:txBody>
      </p:sp>
      <p:sp>
        <p:nvSpPr>
          <p:cNvPr id="93" name="Rectangle 18"/>
          <p:cNvSpPr>
            <a:spLocks noChangeArrowheads="1"/>
          </p:cNvSpPr>
          <p:nvPr>
            <p:custDataLst>
              <p:tags r:id="rId13"/>
            </p:custDataLst>
          </p:nvPr>
        </p:nvSpPr>
        <p:spPr bwMode="auto">
          <a:xfrm>
            <a:off x="3254829" y="2165529"/>
            <a:ext cx="1088571" cy="523220"/>
          </a:xfrm>
          <a:prstGeom prst="rect">
            <a:avLst/>
          </a:prstGeom>
          <a:noFill/>
          <a:ln w="9525">
            <a:noFill/>
            <a:miter lim="800000"/>
            <a:headEnd/>
            <a:tailEnd/>
          </a:ln>
          <a:effectLst/>
        </p:spPr>
        <p:txBody>
          <a:bodyPr lIns="45720" rIns="45720" wrap="square">
            <a:spAutoFit/>
          </a:bodyPr>
          <a:lstStyle/>
          <a:p>
            <a:pPr algn="ctr" lvl="1" marL="0">
              <a:defRPr/>
            </a:pPr>
            <a:r>
              <a:rPr b="1" dirty="0" kern="0" lang="en-US" sz="1400">
                <a:ln w="6350">
                  <a:noFill/>
                </a:ln>
                <a:solidFill>
                  <a:schemeClr val="bg2">
                    <a:lumMod val="25000"/>
                  </a:schemeClr>
                </a:solidFill>
                <a:latin typeface="+mj-lt"/>
                <a:ea charset="-128" typeface="ＭＳ Ｐゴシック"/>
                <a:cs charset="-128" typeface="ＭＳ Ｐゴシック"/>
              </a:rPr>
              <a:t>Network Management</a:t>
            </a:r>
          </a:p>
        </p:txBody>
      </p:sp>
      <p:sp>
        <p:nvSpPr>
          <p:cNvPr id="111" name="Rectangle 18"/>
          <p:cNvSpPr>
            <a:spLocks noChangeArrowheads="1"/>
          </p:cNvSpPr>
          <p:nvPr>
            <p:custDataLst>
              <p:tags r:id="rId14"/>
            </p:custDataLst>
          </p:nvPr>
        </p:nvSpPr>
        <p:spPr bwMode="auto">
          <a:xfrm>
            <a:off x="2911760" y="4572039"/>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ERS 4000</a:t>
            </a:r>
          </a:p>
        </p:txBody>
      </p:sp>
      <p:grpSp>
        <p:nvGrpSpPr>
          <p:cNvPr id="3" name="Group 207"/>
          <p:cNvGrpSpPr/>
          <p:nvPr/>
        </p:nvGrpSpPr>
        <p:grpSpPr>
          <a:xfrm>
            <a:off x="166616" y="2418447"/>
            <a:ext cx="994525" cy="605364"/>
            <a:chOff x="409079" y="3739496"/>
            <a:chExt cx="1936628" cy="1178819"/>
          </a:xfrm>
        </p:grpSpPr>
        <p:pic>
          <p:nvPicPr>
            <p:cNvPr descr="i-padwithFlare.png" id="209" name="Picture 208"/>
            <p:cNvPicPr>
              <a:picLocks noChangeAspect="1"/>
            </p:cNvPicPr>
            <p:nvPr/>
          </p:nvPicPr>
          <p:blipFill>
            <a:blip cstate="print" r:embed="rId61"/>
            <a:stretch>
              <a:fillRect/>
            </a:stretch>
          </p:blipFill>
          <p:spPr>
            <a:xfrm>
              <a:off x="634272" y="3739496"/>
              <a:ext cx="1454797" cy="1143055"/>
            </a:xfrm>
            <a:prstGeom prst="rect">
              <a:avLst/>
            </a:prstGeom>
            <a:noFill/>
            <a:ln>
              <a:noFill/>
            </a:ln>
          </p:spPr>
        </p:pic>
        <p:sp>
          <p:nvSpPr>
            <p:cNvPr id="210" name="Oval 5"/>
            <p:cNvSpPr>
              <a:spLocks noChangeArrowheads="1"/>
            </p:cNvSpPr>
            <p:nvPr>
              <p:custDataLst>
                <p:tags r:id="rId57"/>
              </p:custDataLst>
            </p:nvPr>
          </p:nvSpPr>
          <p:spPr bwMode="auto">
            <a:xfrm>
              <a:off x="409079" y="4727649"/>
              <a:ext cx="1936628" cy="190666"/>
            </a:xfrm>
            <a:prstGeom prst="ellipse">
              <a:avLst/>
            </a:prstGeom>
            <a:gradFill rotWithShape="1">
              <a:gsLst>
                <a:gs pos="0">
                  <a:srgbClr val="000000">
                    <a:lumMod val="0"/>
                  </a:srgbClr>
                </a:gs>
                <a:gs pos="100000">
                  <a:srgbClr val="000000">
                    <a:gamma/>
                    <a:shade val="46275"/>
                    <a:invGamma/>
                    <a:alpha val="0"/>
                  </a:srgbClr>
                </a:gs>
              </a:gsLst>
              <a:path path="shape">
                <a:fillToRect b="50000" l="50000" r="50000" t="50000"/>
              </a:path>
            </a:gradFill>
            <a:ln algn="ctr" w="9525">
              <a:noFill/>
              <a:round/>
              <a:headEnd/>
              <a:tailEnd/>
            </a:ln>
            <a:effectLst/>
          </p:spPr>
          <p:txBody>
            <a:bodyPr anchor="ctr" bIns="0" lIns="0" rIns="0" tIns="0" wrap="none"/>
            <a:lstStyle/>
            <a:p>
              <a:pPr fontAlgn="auto">
                <a:spcBef>
                  <a:spcPts val="0"/>
                </a:spcBef>
                <a:spcAft>
                  <a:spcPts val="0"/>
                </a:spcAft>
                <a:defRPr/>
              </a:pPr>
              <a:endParaRPr dirty="0" kern="0" lang="en-US" sz="1000">
                <a:solidFill>
                  <a:sysClr lastClr="000000" val="windowText"/>
                </a:solidFill>
              </a:endParaRPr>
            </a:p>
          </p:txBody>
        </p:sp>
      </p:grpSp>
      <p:grpSp>
        <p:nvGrpSpPr>
          <p:cNvPr id="4" name="Group 218"/>
          <p:cNvGrpSpPr/>
          <p:nvPr/>
        </p:nvGrpSpPr>
        <p:grpSpPr>
          <a:xfrm>
            <a:off x="87870" y="4931165"/>
            <a:ext cx="976869" cy="639495"/>
            <a:chOff x="152971" y="2367184"/>
            <a:chExt cx="1725677" cy="1129693"/>
          </a:xfrm>
        </p:grpSpPr>
        <p:sp>
          <p:nvSpPr>
            <p:cNvPr id="220" name="Oval 5"/>
            <p:cNvSpPr>
              <a:spLocks noChangeArrowheads="1"/>
            </p:cNvSpPr>
            <p:nvPr>
              <p:custDataLst>
                <p:tags r:id="rId56"/>
              </p:custDataLst>
            </p:nvPr>
          </p:nvSpPr>
          <p:spPr bwMode="auto">
            <a:xfrm>
              <a:off x="152971" y="3297555"/>
              <a:ext cx="1725677" cy="169897"/>
            </a:xfrm>
            <a:prstGeom prst="ellipse">
              <a:avLst/>
            </a:prstGeom>
            <a:gradFill rotWithShape="1">
              <a:gsLst>
                <a:gs pos="0">
                  <a:srgbClr val="000000">
                    <a:lumMod val="0"/>
                  </a:srgbClr>
                </a:gs>
                <a:gs pos="100000">
                  <a:srgbClr val="000000">
                    <a:gamma/>
                    <a:shade val="46275"/>
                    <a:invGamma/>
                    <a:alpha val="0"/>
                  </a:srgbClr>
                </a:gs>
              </a:gsLst>
              <a:path path="shape">
                <a:fillToRect b="50000" l="50000" r="50000" t="50000"/>
              </a:path>
            </a:gradFill>
            <a:ln algn="ctr" w="9525">
              <a:noFill/>
              <a:round/>
              <a:headEnd/>
              <a:tailEnd/>
            </a:ln>
            <a:effectLst/>
          </p:spPr>
          <p:txBody>
            <a:bodyPr anchor="ctr" bIns="0" lIns="0" rIns="0" tIns="0" wrap="none"/>
            <a:lstStyle/>
            <a:p>
              <a:pPr fontAlgn="auto">
                <a:spcBef>
                  <a:spcPts val="0"/>
                </a:spcBef>
                <a:spcAft>
                  <a:spcPts val="0"/>
                </a:spcAft>
                <a:defRPr/>
              </a:pPr>
              <a:endParaRPr dirty="0" kern="0" lang="en-US" sz="1000">
                <a:solidFill>
                  <a:sysClr lastClr="000000" val="windowText"/>
                </a:solidFill>
              </a:endParaRPr>
            </a:p>
          </p:txBody>
        </p:sp>
        <p:pic>
          <p:nvPicPr>
            <p:cNvPr descr="C:\Users\Mel.DUARTE\Desktop\AvayaPhone.png" id="221" name="Picture 2"/>
            <p:cNvPicPr>
              <a:picLocks noChangeArrowheads="1" noChangeAspect="1"/>
            </p:cNvPicPr>
            <p:nvPr/>
          </p:nvPicPr>
          <p:blipFill>
            <a:blip cstate="print" r:embed="rId62">
              <a:extLst>
                <a:ext uri="{28A0092B-C50C-407E-A947-70E740481C1C}">
                  <a14:useLocalDpi xmlns:a14="http://schemas.microsoft.com/office/drawing/2010/main" xmlns="" val="0"/>
                </a:ext>
              </a:extLst>
            </a:blip>
            <a:srcRect/>
            <a:stretch>
              <a:fillRect/>
            </a:stretch>
          </p:blipFill>
          <p:spPr bwMode="auto">
            <a:xfrm>
              <a:off x="432613" y="2367184"/>
              <a:ext cx="1166393" cy="112969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oup 221"/>
          <p:cNvGrpSpPr/>
          <p:nvPr/>
        </p:nvGrpSpPr>
        <p:grpSpPr>
          <a:xfrm>
            <a:off x="7537498" y="1736777"/>
            <a:ext cx="1082166" cy="626688"/>
            <a:chOff x="-3127115" y="2682152"/>
            <a:chExt cx="2374279" cy="1374955"/>
          </a:xfrm>
        </p:grpSpPr>
        <p:grpSp>
          <p:nvGrpSpPr>
            <p:cNvPr id="6" name="Group 257"/>
            <p:cNvGrpSpPr/>
            <p:nvPr/>
          </p:nvGrpSpPr>
          <p:grpSpPr>
            <a:xfrm>
              <a:off x="-2746750" y="2682152"/>
              <a:ext cx="1719802" cy="1295741"/>
              <a:chOff x="-965201" y="3859213"/>
              <a:chExt cx="5097363" cy="3840480"/>
            </a:xfrm>
            <a:effectLst/>
          </p:grpSpPr>
          <p:grpSp>
            <p:nvGrpSpPr>
              <p:cNvPr id="7" name="Group 258"/>
              <p:cNvGrpSpPr/>
              <p:nvPr/>
            </p:nvGrpSpPr>
            <p:grpSpPr>
              <a:xfrm>
                <a:off x="-965201" y="3859213"/>
                <a:ext cx="5097363" cy="3840480"/>
                <a:chOff x="-965201" y="3859213"/>
                <a:chExt cx="5097363" cy="3840480"/>
              </a:xfrm>
            </p:grpSpPr>
            <p:pic>
              <p:nvPicPr>
                <p:cNvPr descr="041310TC5_300.V2.jpg" id="250" name="Picture 249"/>
                <p:cNvPicPr>
                  <a:picLocks noChangeAspect="1"/>
                </p:cNvPicPr>
                <p:nvPr/>
              </p:nvPicPr>
              <p:blipFill>
                <a:blip cstate="print" r:embed="rId63">
                  <a:clrChange>
                    <a:clrFrom>
                      <a:srgbClr val="FFFFFF"/>
                    </a:clrFrom>
                    <a:clrTo>
                      <a:srgbClr val="FFFFFF">
                        <a:alpha val="0"/>
                      </a:srgbClr>
                    </a:clrTo>
                  </a:clrChange>
                </a:blip>
                <a:stretch>
                  <a:fillRect/>
                </a:stretch>
              </p:blipFill>
              <p:spPr>
                <a:xfrm>
                  <a:off x="-965201" y="3859213"/>
                  <a:ext cx="5097363" cy="3840480"/>
                </a:xfrm>
                <a:prstGeom prst="rect">
                  <a:avLst/>
                </a:prstGeom>
                <a:effectLst/>
              </p:spPr>
            </p:pic>
            <p:pic>
              <p:nvPicPr>
                <p:cNvPr descr="C:\Users\james.DUARTE\Desktop\flare_interface_extract.png" id="251" name="Picture 2"/>
                <p:cNvPicPr>
                  <a:picLocks noChangeArrowheads="1" noChangeAspect="1"/>
                </p:cNvPicPr>
                <p:nvPr/>
              </p:nvPicPr>
              <p:blipFill>
                <a:blip cstate="print" r:embed="rId64"/>
                <a:stretch>
                  <a:fillRect/>
                </a:stretch>
              </p:blipFill>
              <p:spPr bwMode="auto">
                <a:xfrm>
                  <a:off x="-390916" y="4546008"/>
                  <a:ext cx="3948792" cy="2318543"/>
                </a:xfrm>
                <a:prstGeom prst="rect">
                  <a:avLst/>
                </a:prstGeom>
                <a:noFill/>
                <a:ln>
                  <a:noFill/>
                </a:ln>
              </p:spPr>
            </p:pic>
          </p:grpSp>
          <p:grpSp>
            <p:nvGrpSpPr>
              <p:cNvPr id="8" name="Group 259"/>
              <p:cNvGrpSpPr/>
              <p:nvPr/>
            </p:nvGrpSpPr>
            <p:grpSpPr>
              <a:xfrm>
                <a:off x="346050" y="5388079"/>
                <a:ext cx="2373961" cy="1076041"/>
                <a:chOff x="3628091" y="5571896"/>
                <a:chExt cx="2837400" cy="1286104"/>
              </a:xfrm>
            </p:grpSpPr>
            <p:grpSp>
              <p:nvGrpSpPr>
                <p:cNvPr id="9" name="Group 260"/>
                <p:cNvGrpSpPr/>
                <p:nvPr/>
              </p:nvGrpSpPr>
              <p:grpSpPr>
                <a:xfrm>
                  <a:off x="3647140" y="5571896"/>
                  <a:ext cx="967786" cy="659263"/>
                  <a:chOff x="-2732719" y="1816740"/>
                  <a:chExt cx="967786" cy="659263"/>
                </a:xfrm>
              </p:grpSpPr>
              <p:pic>
                <p:nvPicPr>
                  <p:cNvPr descr="vidwindow" id="248" name="Picture 31"/>
                  <p:cNvPicPr>
                    <a:picLocks noChangeArrowheads="1" noChangeAspect="1"/>
                  </p:cNvPicPr>
                  <p:nvPr/>
                </p:nvPicPr>
                <p:blipFill>
                  <a:blip cstate="screen" r:embed="rId65"/>
                  <a:srcRect/>
                  <a:stretch>
                    <a:fillRect/>
                  </a:stretch>
                </p:blipFill>
                <p:spPr bwMode="auto">
                  <a:xfrm>
                    <a:off x="-2732719" y="1816740"/>
                    <a:ext cx="967786" cy="659263"/>
                  </a:xfrm>
                  <a:prstGeom prst="rect">
                    <a:avLst/>
                  </a:prstGeom>
                  <a:noFill/>
                  <a:ln w="9525">
                    <a:noFill/>
                    <a:miter lim="800000"/>
                    <a:headEnd/>
                    <a:tailEnd/>
                  </a:ln>
                </p:spPr>
              </p:pic>
              <p:pic>
                <p:nvPicPr>
                  <p:cNvPr id="249" name="Picture 2"/>
                  <p:cNvPicPr>
                    <a:picLocks noChangeArrowheads="1" noChangeAspect="1"/>
                  </p:cNvPicPr>
                  <p:nvPr/>
                </p:nvPicPr>
                <p:blipFill>
                  <a:blip cstate="print" r:embed="rId66"/>
                  <a:srcRect/>
                  <a:stretch>
                    <a:fillRect/>
                  </a:stretch>
                </p:blipFill>
                <p:spPr bwMode="auto">
                  <a:xfrm>
                    <a:off x="-2660789" y="1869878"/>
                    <a:ext cx="819256" cy="525969"/>
                  </a:xfrm>
                  <a:prstGeom prst="rect">
                    <a:avLst/>
                  </a:prstGeom>
                  <a:noFill/>
                  <a:ln w="9525">
                    <a:noFill/>
                    <a:miter lim="800000"/>
                    <a:headEnd/>
                    <a:tailEnd/>
                  </a:ln>
                </p:spPr>
              </p:pic>
            </p:grpSp>
            <p:grpSp>
              <p:nvGrpSpPr>
                <p:cNvPr id="10" name="Group 33"/>
                <p:cNvGrpSpPr>
                  <a:grpSpLocks/>
                </p:cNvGrpSpPr>
                <p:nvPr/>
              </p:nvGrpSpPr>
              <p:grpSpPr bwMode="auto">
                <a:xfrm>
                  <a:off x="4574758" y="5571898"/>
                  <a:ext cx="967786" cy="659263"/>
                  <a:chOff x="2561" y="2099"/>
                  <a:chExt cx="1036" cy="732"/>
                </a:xfrm>
              </p:grpSpPr>
              <p:grpSp>
                <p:nvGrpSpPr>
                  <p:cNvPr id="11" name="Group 34"/>
                  <p:cNvGrpSpPr>
                    <a:grpSpLocks/>
                  </p:cNvGrpSpPr>
                  <p:nvPr/>
                </p:nvGrpSpPr>
                <p:grpSpPr bwMode="auto">
                  <a:xfrm>
                    <a:off x="2561" y="2099"/>
                    <a:ext cx="1036" cy="732"/>
                    <a:chOff x="1253" y="1710"/>
                    <a:chExt cx="1579" cy="1116"/>
                  </a:xfrm>
                </p:grpSpPr>
                <p:pic>
                  <p:nvPicPr>
                    <p:cNvPr descr="vidwindow" id="246" name="Picture 35"/>
                    <p:cNvPicPr>
                      <a:picLocks noChangeArrowheads="1" noChangeAspect="1"/>
                    </p:cNvPicPr>
                    <p:nvPr/>
                  </p:nvPicPr>
                  <p:blipFill>
                    <a:blip cstate="screen" r:embed="rId65"/>
                    <a:srcRect/>
                    <a:stretch>
                      <a:fillRect/>
                    </a:stretch>
                  </p:blipFill>
                  <p:spPr bwMode="auto">
                    <a:xfrm>
                      <a:off x="1253" y="1710"/>
                      <a:ext cx="1579" cy="1116"/>
                    </a:xfrm>
                    <a:prstGeom prst="rect">
                      <a:avLst/>
                    </a:prstGeom>
                    <a:noFill/>
                    <a:ln w="9525">
                      <a:noFill/>
                      <a:miter lim="800000"/>
                      <a:headEnd/>
                      <a:tailEnd/>
                    </a:ln>
                  </p:spPr>
                </p:pic>
                <p:pic>
                  <p:nvPicPr>
                    <p:cNvPr id="247" name="Picture 2"/>
                    <p:cNvPicPr>
                      <a:picLocks noChangeArrowheads="1" noChangeAspect="1"/>
                    </p:cNvPicPr>
                    <p:nvPr/>
                  </p:nvPicPr>
                  <p:blipFill>
                    <a:blip cstate="print" r:embed="rId66"/>
                    <a:srcRect/>
                    <a:stretch>
                      <a:fillRect/>
                    </a:stretch>
                  </p:blipFill>
                  <p:spPr bwMode="auto">
                    <a:xfrm>
                      <a:off x="1371" y="1800"/>
                      <a:ext cx="1336" cy="890"/>
                    </a:xfrm>
                    <a:prstGeom prst="rect">
                      <a:avLst/>
                    </a:prstGeom>
                    <a:noFill/>
                    <a:ln w="9525">
                      <a:noFill/>
                      <a:miter lim="800000"/>
                      <a:headEnd/>
                      <a:tailEnd/>
                    </a:ln>
                  </p:spPr>
                </p:pic>
              </p:grpSp>
              <p:grpSp>
                <p:nvGrpSpPr>
                  <p:cNvPr id="12" name="Group 275"/>
                  <p:cNvGrpSpPr>
                    <a:grpSpLocks/>
                  </p:cNvGrpSpPr>
                  <p:nvPr/>
                </p:nvGrpSpPr>
                <p:grpSpPr bwMode="auto">
                  <a:xfrm>
                    <a:off x="2561" y="2099"/>
                    <a:ext cx="1036" cy="732"/>
                    <a:chOff x="2561" y="2099"/>
                    <a:chExt cx="1036" cy="732"/>
                  </a:xfrm>
                </p:grpSpPr>
                <p:pic>
                  <p:nvPicPr>
                    <p:cNvPr descr="vidwindow" id="244" name="Picture 38"/>
                    <p:cNvPicPr>
                      <a:picLocks noChangeArrowheads="1" noChangeAspect="1"/>
                    </p:cNvPicPr>
                    <p:nvPr/>
                  </p:nvPicPr>
                  <p:blipFill>
                    <a:blip cstate="screen" r:embed="rId65"/>
                    <a:srcRect/>
                    <a:stretch>
                      <a:fillRect/>
                    </a:stretch>
                  </p:blipFill>
                  <p:spPr bwMode="auto">
                    <a:xfrm>
                      <a:off x="2561" y="2099"/>
                      <a:ext cx="1036" cy="732"/>
                    </a:xfrm>
                    <a:prstGeom prst="rect">
                      <a:avLst/>
                    </a:prstGeom>
                    <a:noFill/>
                    <a:ln w="9525">
                      <a:noFill/>
                      <a:miter lim="800000"/>
                      <a:headEnd/>
                      <a:tailEnd/>
                    </a:ln>
                  </p:spPr>
                </p:pic>
                <p:pic>
                  <p:nvPicPr>
                    <p:cNvPr id="245" name="Picture 2"/>
                    <p:cNvPicPr>
                      <a:picLocks noChangeArrowheads="1" noChangeAspect="1"/>
                    </p:cNvPicPr>
                    <p:nvPr/>
                  </p:nvPicPr>
                  <p:blipFill>
                    <a:blip cstate="print" r:embed="rId66"/>
                    <a:srcRect/>
                    <a:stretch>
                      <a:fillRect/>
                    </a:stretch>
                  </p:blipFill>
                  <p:spPr bwMode="auto">
                    <a:xfrm>
                      <a:off x="2638" y="2158"/>
                      <a:ext cx="877" cy="584"/>
                    </a:xfrm>
                    <a:prstGeom prst="rect">
                      <a:avLst/>
                    </a:prstGeom>
                    <a:noFill/>
                    <a:ln w="9525">
                      <a:noFill/>
                      <a:miter lim="800000"/>
                      <a:headEnd/>
                      <a:tailEnd/>
                    </a:ln>
                  </p:spPr>
                </p:pic>
              </p:grpSp>
              <p:pic>
                <p:nvPicPr>
                  <p:cNvPr id="243" name="Picture 3"/>
                  <p:cNvPicPr>
                    <a:picLocks noChangeArrowheads="1" noChangeAspect="1"/>
                  </p:cNvPicPr>
                  <p:nvPr/>
                </p:nvPicPr>
                <p:blipFill>
                  <a:blip cstate="print" r:embed="rId67"/>
                  <a:srcRect/>
                  <a:stretch>
                    <a:fillRect/>
                  </a:stretch>
                </p:blipFill>
                <p:spPr bwMode="auto">
                  <a:xfrm>
                    <a:off x="2637" y="2158"/>
                    <a:ext cx="881" cy="599"/>
                  </a:xfrm>
                  <a:prstGeom prst="rect">
                    <a:avLst/>
                  </a:prstGeom>
                  <a:noFill/>
                  <a:ln w="9525">
                    <a:noFill/>
                    <a:miter lim="800000"/>
                    <a:headEnd/>
                    <a:tailEnd/>
                  </a:ln>
                </p:spPr>
              </p:pic>
            </p:grpSp>
            <p:grpSp>
              <p:nvGrpSpPr>
                <p:cNvPr id="13" name="Group 41"/>
                <p:cNvGrpSpPr>
                  <a:grpSpLocks/>
                </p:cNvGrpSpPr>
                <p:nvPr/>
              </p:nvGrpSpPr>
              <p:grpSpPr bwMode="auto">
                <a:xfrm>
                  <a:off x="5497705" y="5571896"/>
                  <a:ext cx="967786" cy="659263"/>
                  <a:chOff x="3549" y="2099"/>
                  <a:chExt cx="1036" cy="732"/>
                </a:xfrm>
              </p:grpSpPr>
              <p:pic>
                <p:nvPicPr>
                  <p:cNvPr descr="vidwindow" id="239" name="Picture 42"/>
                  <p:cNvPicPr>
                    <a:picLocks noChangeArrowheads="1" noChangeAspect="1"/>
                  </p:cNvPicPr>
                  <p:nvPr/>
                </p:nvPicPr>
                <p:blipFill>
                  <a:blip cstate="screen" r:embed="rId65"/>
                  <a:srcRect/>
                  <a:stretch>
                    <a:fillRect/>
                  </a:stretch>
                </p:blipFill>
                <p:spPr bwMode="auto">
                  <a:xfrm>
                    <a:off x="3549" y="2099"/>
                    <a:ext cx="1036" cy="732"/>
                  </a:xfrm>
                  <a:prstGeom prst="rect">
                    <a:avLst/>
                  </a:prstGeom>
                  <a:noFill/>
                  <a:ln w="9525">
                    <a:noFill/>
                    <a:miter lim="800000"/>
                    <a:headEnd/>
                    <a:tailEnd/>
                  </a:ln>
                </p:spPr>
              </p:pic>
              <p:pic>
                <p:nvPicPr>
                  <p:cNvPr id="240" name="Picture 3"/>
                  <p:cNvPicPr>
                    <a:picLocks noChangeArrowheads="1" noChangeAspect="1"/>
                  </p:cNvPicPr>
                  <p:nvPr/>
                </p:nvPicPr>
                <p:blipFill>
                  <a:blip cstate="print" r:embed="rId68"/>
                  <a:srcRect/>
                  <a:stretch>
                    <a:fillRect/>
                  </a:stretch>
                </p:blipFill>
                <p:spPr bwMode="auto">
                  <a:xfrm>
                    <a:off x="3628" y="2150"/>
                    <a:ext cx="900" cy="629"/>
                  </a:xfrm>
                  <a:prstGeom prst="rect">
                    <a:avLst/>
                  </a:prstGeom>
                  <a:noFill/>
                  <a:ln w="9525">
                    <a:noFill/>
                    <a:miter lim="800000"/>
                    <a:headEnd/>
                    <a:tailEnd/>
                  </a:ln>
                </p:spPr>
              </p:pic>
            </p:grpSp>
            <p:grpSp>
              <p:nvGrpSpPr>
                <p:cNvPr id="14" name="Group 50"/>
                <p:cNvGrpSpPr>
                  <a:grpSpLocks/>
                </p:cNvGrpSpPr>
                <p:nvPr/>
              </p:nvGrpSpPr>
              <p:grpSpPr bwMode="auto">
                <a:xfrm>
                  <a:off x="3628091" y="6198737"/>
                  <a:ext cx="967786" cy="659263"/>
                  <a:chOff x="2537761" y="3262313"/>
                  <a:chExt cx="1644650" cy="1162050"/>
                </a:xfrm>
              </p:grpSpPr>
              <p:pic>
                <p:nvPicPr>
                  <p:cNvPr descr="C:\Users\Steve.DUARTE\Downloads\iStock_000000704962XSmall.jpg" id="237" name="Picture 58"/>
                  <p:cNvPicPr>
                    <a:picLocks noChangeArrowheads="1" noChangeAspect="1"/>
                  </p:cNvPicPr>
                  <p:nvPr/>
                </p:nvPicPr>
                <p:blipFill>
                  <a:blip cstate="screen" r:embed="rId69"/>
                  <a:srcRect/>
                  <a:stretch>
                    <a:fillRect/>
                  </a:stretch>
                </p:blipFill>
                <p:spPr bwMode="auto">
                  <a:xfrm>
                    <a:off x="2726164" y="3323771"/>
                    <a:ext cx="1290892" cy="856797"/>
                  </a:xfrm>
                  <a:prstGeom prst="rect">
                    <a:avLst/>
                  </a:prstGeom>
                  <a:noFill/>
                  <a:ln w="9525">
                    <a:noFill/>
                    <a:miter lim="800000"/>
                    <a:headEnd/>
                    <a:tailEnd/>
                  </a:ln>
                </p:spPr>
              </p:pic>
              <p:pic>
                <p:nvPicPr>
                  <p:cNvPr descr="vidwindow" id="238" name="Picture 45"/>
                  <p:cNvPicPr>
                    <a:picLocks noChangeArrowheads="1" noChangeAspect="1"/>
                  </p:cNvPicPr>
                  <p:nvPr/>
                </p:nvPicPr>
                <p:blipFill>
                  <a:blip cstate="screen" r:embed="rId65"/>
                  <a:srcRect/>
                  <a:stretch>
                    <a:fillRect/>
                  </a:stretch>
                </p:blipFill>
                <p:spPr bwMode="auto">
                  <a:xfrm>
                    <a:off x="2537761" y="3262313"/>
                    <a:ext cx="1644650" cy="1162050"/>
                  </a:xfrm>
                  <a:prstGeom prst="rect">
                    <a:avLst/>
                  </a:prstGeom>
                  <a:noFill/>
                  <a:ln w="9525">
                    <a:noFill/>
                    <a:miter lim="800000"/>
                    <a:headEnd/>
                    <a:tailEnd/>
                  </a:ln>
                </p:spPr>
              </p:pic>
            </p:grpSp>
            <p:grpSp>
              <p:nvGrpSpPr>
                <p:cNvPr id="15" name="Group 55"/>
                <p:cNvGrpSpPr>
                  <a:grpSpLocks/>
                </p:cNvGrpSpPr>
                <p:nvPr/>
              </p:nvGrpSpPr>
              <p:grpSpPr bwMode="auto">
                <a:xfrm>
                  <a:off x="5497705" y="6198737"/>
                  <a:ext cx="967786" cy="659263"/>
                  <a:chOff x="5634038" y="3262313"/>
                  <a:chExt cx="1644650" cy="1162050"/>
                </a:xfrm>
              </p:grpSpPr>
              <p:pic>
                <p:nvPicPr>
                  <p:cNvPr descr="C:\Projects\current\10-1002\girl2.jpg" id="235" name="Picture 61"/>
                  <p:cNvPicPr>
                    <a:picLocks noChangeArrowheads="1" noChangeAspect="1"/>
                  </p:cNvPicPr>
                  <p:nvPr/>
                </p:nvPicPr>
                <p:blipFill>
                  <a:blip cstate="screen" r:embed="rId70"/>
                  <a:srcRect/>
                  <a:stretch>
                    <a:fillRect/>
                  </a:stretch>
                </p:blipFill>
                <p:spPr bwMode="auto">
                  <a:xfrm>
                    <a:off x="5741308" y="3352800"/>
                    <a:ext cx="1420252" cy="812800"/>
                  </a:xfrm>
                  <a:prstGeom prst="rect">
                    <a:avLst/>
                  </a:prstGeom>
                  <a:noFill/>
                  <a:ln w="9525">
                    <a:noFill/>
                    <a:miter lim="800000"/>
                    <a:headEnd/>
                    <a:tailEnd/>
                  </a:ln>
                </p:spPr>
              </p:pic>
              <p:pic>
                <p:nvPicPr>
                  <p:cNvPr descr="vidwindow" id="236" name="Picture 56"/>
                  <p:cNvPicPr>
                    <a:picLocks noChangeArrowheads="1" noChangeAspect="1"/>
                  </p:cNvPicPr>
                  <p:nvPr/>
                </p:nvPicPr>
                <p:blipFill>
                  <a:blip cstate="screen" r:embed="rId65"/>
                  <a:srcRect/>
                  <a:stretch>
                    <a:fillRect/>
                  </a:stretch>
                </p:blipFill>
                <p:spPr bwMode="auto">
                  <a:xfrm>
                    <a:off x="5634038" y="3262313"/>
                    <a:ext cx="1644650" cy="1162050"/>
                  </a:xfrm>
                  <a:prstGeom prst="rect">
                    <a:avLst/>
                  </a:prstGeom>
                  <a:noFill/>
                  <a:ln w="9525">
                    <a:noFill/>
                    <a:miter lim="800000"/>
                    <a:headEnd/>
                    <a:tailEnd/>
                  </a:ln>
                </p:spPr>
              </p:pic>
            </p:grpSp>
            <p:grpSp>
              <p:nvGrpSpPr>
                <p:cNvPr id="16" name="Group 56"/>
                <p:cNvGrpSpPr>
                  <a:grpSpLocks/>
                </p:cNvGrpSpPr>
                <p:nvPr/>
              </p:nvGrpSpPr>
              <p:grpSpPr bwMode="auto">
                <a:xfrm>
                  <a:off x="4574759" y="6198737"/>
                  <a:ext cx="967786" cy="659263"/>
                  <a:chOff x="4065588" y="3262313"/>
                  <a:chExt cx="1644650" cy="1162050"/>
                </a:xfrm>
              </p:grpSpPr>
              <p:pic>
                <p:nvPicPr>
                  <p:cNvPr descr="C:\Projects\current\10-1002\girl1.jpg" id="233" name="Picture 60"/>
                  <p:cNvPicPr>
                    <a:picLocks noChangeArrowheads="1" noChangeAspect="1"/>
                  </p:cNvPicPr>
                  <p:nvPr/>
                </p:nvPicPr>
                <p:blipFill>
                  <a:blip cstate="screen" r:embed="rId71"/>
                  <a:srcRect/>
                  <a:stretch>
                    <a:fillRect/>
                  </a:stretch>
                </p:blipFill>
                <p:spPr bwMode="auto">
                  <a:xfrm>
                    <a:off x="4188392" y="3328988"/>
                    <a:ext cx="1384336" cy="871536"/>
                  </a:xfrm>
                  <a:prstGeom prst="rect">
                    <a:avLst/>
                  </a:prstGeom>
                  <a:noFill/>
                  <a:ln w="9525">
                    <a:noFill/>
                    <a:miter lim="800000"/>
                    <a:headEnd/>
                    <a:tailEnd/>
                  </a:ln>
                </p:spPr>
              </p:pic>
              <p:pic>
                <p:nvPicPr>
                  <p:cNvPr descr="vidwindow" id="234" name="Picture 52"/>
                  <p:cNvPicPr>
                    <a:picLocks noChangeArrowheads="1" noChangeAspect="1"/>
                  </p:cNvPicPr>
                  <p:nvPr/>
                </p:nvPicPr>
                <p:blipFill>
                  <a:blip cstate="screen" r:embed="rId65"/>
                  <a:srcRect/>
                  <a:stretch>
                    <a:fillRect/>
                  </a:stretch>
                </p:blipFill>
                <p:spPr bwMode="auto">
                  <a:xfrm>
                    <a:off x="4065588" y="3262313"/>
                    <a:ext cx="1644650" cy="1162050"/>
                  </a:xfrm>
                  <a:prstGeom prst="rect">
                    <a:avLst/>
                  </a:prstGeom>
                  <a:noFill/>
                  <a:ln w="9525">
                    <a:noFill/>
                    <a:miter lim="800000"/>
                    <a:headEnd/>
                    <a:tailEnd/>
                  </a:ln>
                </p:spPr>
              </p:pic>
            </p:grpSp>
          </p:grpSp>
        </p:grpSp>
        <p:sp>
          <p:nvSpPr>
            <p:cNvPr id="224" name="Oval 5"/>
            <p:cNvSpPr>
              <a:spLocks noChangeArrowheads="1"/>
            </p:cNvSpPr>
            <p:nvPr>
              <p:custDataLst>
                <p:tags r:id="rId55"/>
              </p:custDataLst>
            </p:nvPr>
          </p:nvSpPr>
          <p:spPr bwMode="auto">
            <a:xfrm>
              <a:off x="-3127115" y="3855830"/>
              <a:ext cx="2374279" cy="201277"/>
            </a:xfrm>
            <a:prstGeom prst="ellipse">
              <a:avLst/>
            </a:prstGeom>
            <a:gradFill rotWithShape="1">
              <a:gsLst>
                <a:gs pos="0">
                  <a:srgbClr val="000000">
                    <a:lumMod val="0"/>
                  </a:srgbClr>
                </a:gs>
                <a:gs pos="100000">
                  <a:srgbClr val="000000">
                    <a:gamma/>
                    <a:shade val="46275"/>
                    <a:invGamma/>
                    <a:alpha val="0"/>
                  </a:srgbClr>
                </a:gs>
              </a:gsLst>
              <a:path path="shape">
                <a:fillToRect b="50000" l="50000" r="50000" t="50000"/>
              </a:path>
            </a:gradFill>
            <a:ln algn="ctr" w="9525">
              <a:noFill/>
              <a:round/>
              <a:headEnd/>
              <a:tailEnd/>
            </a:ln>
            <a:effectLst/>
          </p:spPr>
          <p:txBody>
            <a:bodyPr anchor="ctr" bIns="0" lIns="0" rIns="0" tIns="0" wrap="none"/>
            <a:lstStyle/>
            <a:p>
              <a:pPr fontAlgn="auto">
                <a:spcBef>
                  <a:spcPts val="0"/>
                </a:spcBef>
                <a:spcAft>
                  <a:spcPts val="0"/>
                </a:spcAft>
                <a:defRPr/>
              </a:pPr>
              <a:endParaRPr dirty="0" kern="0" lang="en-US" sz="1000">
                <a:solidFill>
                  <a:sysClr lastClr="000000" val="windowText"/>
                </a:solidFill>
              </a:endParaRPr>
            </a:p>
          </p:txBody>
        </p:sp>
      </p:grpSp>
      <p:pic>
        <p:nvPicPr>
          <p:cNvPr descr="C:\Documents and Settings\singh45.GLOBAL\My Documents\A\Avaya Archive\Avaya Images\Files expanded\Secure Routers\4134_Left_pss5\4134_Left_pss5_LoRes.jpg" id="19458" name="Picture 2"/>
          <p:cNvPicPr>
            <a:picLocks noChangeArrowheads="1" noChangeAspect="1"/>
          </p:cNvPicPr>
          <p:nvPr/>
        </p:nvPicPr>
        <p:blipFill>
          <a:blip cstate="print" r:embed="rId72">
            <a:clrChange>
              <a:clrFrom>
                <a:srgbClr val="FFFFFF"/>
              </a:clrFrom>
              <a:clrTo>
                <a:srgbClr val="FFFFFF">
                  <a:alpha val="0"/>
                </a:srgbClr>
              </a:clrTo>
            </a:clrChange>
          </a:blip>
          <a:srcRect/>
          <a:stretch>
            <a:fillRect/>
          </a:stretch>
        </p:blipFill>
        <p:spPr bwMode="auto">
          <a:xfrm>
            <a:off x="1017550" y="4172825"/>
            <a:ext cx="1300034" cy="542342"/>
          </a:xfrm>
          <a:prstGeom prst="rect">
            <a:avLst/>
          </a:prstGeom>
          <a:noFill/>
        </p:spPr>
      </p:pic>
      <p:pic>
        <p:nvPicPr>
          <p:cNvPr descr="C:\Documents and Settings\singh45.GLOBAL\My Documents\A\Avaya Archive\Avaya Images\Files expanded\Secure Routers\2330_Right\2330_Right_LoRes.jpg" id="19459" name="Picture 3"/>
          <p:cNvPicPr>
            <a:picLocks noChangeArrowheads="1" noChangeAspect="1"/>
          </p:cNvPicPr>
          <p:nvPr>
            <p:custDataLst>
              <p:tags r:id="rId15"/>
            </p:custDataLst>
          </p:nvPr>
        </p:nvPicPr>
        <p:blipFill>
          <a:blip cstate="print" r:embed="rId73">
            <a:clrChange>
              <a:clrFrom>
                <a:srgbClr val="FFFFFF"/>
              </a:clrFrom>
              <a:clrTo>
                <a:srgbClr val="FFFFFF">
                  <a:alpha val="0"/>
                </a:srgbClr>
              </a:clrTo>
            </a:clrChange>
          </a:blip>
          <a:srcRect/>
          <a:stretch>
            <a:fillRect/>
          </a:stretch>
        </p:blipFill>
        <p:spPr bwMode="auto">
          <a:xfrm>
            <a:off x="1639602" y="5013504"/>
            <a:ext cx="1545543" cy="661990"/>
          </a:xfrm>
          <a:prstGeom prst="rect">
            <a:avLst/>
          </a:prstGeom>
          <a:noFill/>
          <a:effectLst>
            <a:outerShdw algn="tl" blurRad="50800" dir="2700000" dist="38100" rotWithShape="0">
              <a:prstClr val="black">
                <a:alpha val="40000"/>
              </a:prstClr>
            </a:outerShdw>
          </a:effectLst>
        </p:spPr>
      </p:pic>
      <p:pic>
        <p:nvPicPr>
          <p:cNvPr descr="C:\Documents and Settings\singh45.GLOBAL\My Documents\A\Avaya Archive\Avaya Images\Files expanded\VSP 9000\9000 - 9000 Left [lo-res] with logo.jpg" id="19460" name="Picture 4"/>
          <p:cNvPicPr>
            <a:picLocks noChangeArrowheads="1" noChangeAspect="1"/>
          </p:cNvPicPr>
          <p:nvPr/>
        </p:nvPicPr>
        <p:blipFill>
          <a:blip cstate="print" r:embed="rId74">
            <a:clrChange>
              <a:clrFrom>
                <a:srgbClr val="FFFFFF"/>
              </a:clrFrom>
              <a:clrTo>
                <a:srgbClr val="FFFFFF">
                  <a:alpha val="0"/>
                </a:srgbClr>
              </a:clrTo>
            </a:clrChange>
          </a:blip>
          <a:srcRect/>
          <a:stretch>
            <a:fillRect/>
          </a:stretch>
        </p:blipFill>
        <p:spPr bwMode="auto">
          <a:xfrm>
            <a:off x="4349371" y="1821410"/>
            <a:ext cx="1203016" cy="975683"/>
          </a:xfrm>
          <a:prstGeom prst="rect">
            <a:avLst/>
          </a:prstGeom>
          <a:noFill/>
          <a:effectLst/>
        </p:spPr>
      </p:pic>
      <p:pic>
        <p:nvPicPr>
          <p:cNvPr descr="C:\Documents and Settings\singh45.GLOBAL\My Documents\A\Avaya Archive\Avaya Images\For SalesPro\Hi res JPEGs resized to 1200 px\8000-8010_Left_HiRes.jpg" id="19462" name="Picture 6"/>
          <p:cNvPicPr>
            <a:picLocks noChangeArrowheads="1" noChangeAspect="1"/>
          </p:cNvPicPr>
          <p:nvPr>
            <p:custDataLst>
              <p:tags r:id="rId16"/>
            </p:custDataLst>
          </p:nvPr>
        </p:nvPicPr>
        <p:blipFill>
          <a:blip cstate="print" r:embed="rId75">
            <a:clrChange>
              <a:clrFrom>
                <a:srgbClr val="FFFFFF"/>
              </a:clrFrom>
              <a:clrTo>
                <a:srgbClr val="FFFFFF">
                  <a:alpha val="0"/>
                </a:srgbClr>
              </a:clrTo>
            </a:clrChange>
          </a:blip>
          <a:stretch>
            <a:fillRect/>
          </a:stretch>
        </p:blipFill>
        <p:spPr bwMode="auto">
          <a:xfrm>
            <a:off x="5965640" y="3476869"/>
            <a:ext cx="1072469" cy="1018804"/>
          </a:xfrm>
          <a:prstGeom prst="rect">
            <a:avLst/>
          </a:prstGeom>
          <a:noFill/>
          <a:effectLst>
            <a:outerShdw algn="bl" blurRad="76200" dir="18900000" kx="-1200000" rotWithShape="0" sy="23000">
              <a:prstClr val="black">
                <a:alpha val="20000"/>
              </a:prstClr>
            </a:outerShdw>
          </a:effectLst>
        </p:spPr>
      </p:pic>
      <p:pic>
        <p:nvPicPr>
          <p:cNvPr descr="C:\Documents and Settings\singh45.GLOBAL\My Documents\A\Avaya Archive\Avaya Images\VSP 7000 images\Initial round of images\7024XLSleft-1.jpg" id="19463" name="Picture 7"/>
          <p:cNvPicPr>
            <a:picLocks noChangeArrowheads="1" noChangeAspect="1"/>
          </p:cNvPicPr>
          <p:nvPr>
            <p:custDataLst>
              <p:tags r:id="rId17"/>
            </p:custDataLst>
          </p:nvPr>
        </p:nvPicPr>
        <p:blipFill>
          <a:blip cstate="print" r:embed="rId76">
            <a:clrChange>
              <a:clrFrom>
                <a:srgbClr val="FFFFFF"/>
              </a:clrFrom>
              <a:clrTo>
                <a:srgbClr val="FFFFFF">
                  <a:alpha val="0"/>
                </a:srgbClr>
              </a:clrTo>
            </a:clrChange>
          </a:blip>
          <a:srcRect/>
          <a:stretch>
            <a:fillRect/>
          </a:stretch>
        </p:blipFill>
        <p:spPr bwMode="auto">
          <a:xfrm>
            <a:off x="4177145" y="2789379"/>
            <a:ext cx="1385455" cy="923637"/>
          </a:xfrm>
          <a:prstGeom prst="rect">
            <a:avLst/>
          </a:prstGeom>
          <a:noFill/>
          <a:effectLst>
            <a:reflection algn="bl" blurRad="6350" dir="5400000" endA="300" endPos="35000" rotWithShape="0" stA="52000" sy="-100000"/>
          </a:effectLst>
        </p:spPr>
      </p:pic>
      <p:pic>
        <p:nvPicPr>
          <p:cNvPr descr="C:\Documents and Settings\singh45.GLOBAL\Local Settings\Temp\wzf793\Z-3500_JPEGS\3510GTpwr_left.jpg" id="19464" name="Picture 8"/>
          <p:cNvPicPr>
            <a:picLocks noChangeArrowheads="1" noChangeAspect="1"/>
          </p:cNvPicPr>
          <p:nvPr/>
        </p:nvPicPr>
        <p:blipFill>
          <a:blip cstate="print" r:embed="rId77">
            <a:clrChange>
              <a:clrFrom>
                <a:srgbClr val="FFFFFF"/>
              </a:clrFrom>
              <a:clrTo>
                <a:srgbClr val="FFFFFF">
                  <a:alpha val="0"/>
                </a:srgbClr>
              </a:clrTo>
            </a:clrChange>
          </a:blip>
          <a:srcRect/>
          <a:stretch>
            <a:fillRect/>
          </a:stretch>
        </p:blipFill>
        <p:spPr bwMode="auto">
          <a:xfrm>
            <a:off x="3119157" y="5489175"/>
            <a:ext cx="1757849" cy="801968"/>
          </a:xfrm>
          <a:prstGeom prst="rect">
            <a:avLst/>
          </a:prstGeom>
          <a:noFill/>
        </p:spPr>
      </p:pic>
      <p:pic>
        <p:nvPicPr>
          <p:cNvPr descr="Q:\Fabio\Avaya\2011\IAUG\Steve Bandroczak\Images\Dashboard_HomePage.png" id="82" name="Picture 4"/>
          <p:cNvPicPr>
            <a:picLocks noChangeArrowheads="1" noChangeAspect="1"/>
          </p:cNvPicPr>
          <p:nvPr>
            <p:custDataLst>
              <p:tags r:id="rId18"/>
            </p:custDataLst>
          </p:nvPr>
        </p:nvPicPr>
        <p:blipFill>
          <a:blip cstate="print" r:embed="rId78"/>
          <a:srcRect/>
          <a:stretch>
            <a:fillRect/>
          </a:stretch>
        </p:blipFill>
        <p:spPr bwMode="auto">
          <a:xfrm>
            <a:off x="3483304" y="1613183"/>
            <a:ext cx="596254" cy="540466"/>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pic>
        <p:nvPicPr>
          <p:cNvPr descr="New Image.TIF" id="91" name="Picture 90"/>
          <p:cNvPicPr>
            <a:picLocks noChangeAspect="1"/>
          </p:cNvPicPr>
          <p:nvPr/>
        </p:nvPicPr>
        <p:blipFill>
          <a:blip cstate="print" r:embed="rId79">
            <a:clrChange>
              <a:clrFrom>
                <a:srgbClr val="FFFFFF"/>
              </a:clrFrom>
              <a:clrTo>
                <a:srgbClr val="FFFFFF">
                  <a:alpha val="0"/>
                </a:srgbClr>
              </a:clrTo>
            </a:clrChange>
          </a:blip>
          <a:stretch>
            <a:fillRect/>
          </a:stretch>
        </p:blipFill>
        <p:spPr>
          <a:xfrm>
            <a:off x="1725324" y="3010839"/>
            <a:ext cx="1393449" cy="786524"/>
          </a:xfrm>
          <a:prstGeom prst="rect">
            <a:avLst/>
          </a:prstGeom>
        </p:spPr>
      </p:pic>
      <p:pic>
        <p:nvPicPr>
          <p:cNvPr id="94" name="Picture 4"/>
          <p:cNvPicPr>
            <a:picLocks noChangeArrowheads="1" noChangeAspect="1"/>
          </p:cNvPicPr>
          <p:nvPr/>
        </p:nvPicPr>
        <p:blipFill>
          <a:blip cstate="print" r:embed="rId80">
            <a:clrChange>
              <a:clrFrom>
                <a:srgbClr val="FEFEFE"/>
              </a:clrFrom>
              <a:clrTo>
                <a:srgbClr val="FEFEFE">
                  <a:alpha val="0"/>
                </a:srgbClr>
              </a:clrTo>
            </a:clrChange>
          </a:blip>
          <a:srcRect/>
          <a:stretch>
            <a:fillRect/>
          </a:stretch>
        </p:blipFill>
        <p:spPr bwMode="auto">
          <a:xfrm rot="10800000">
            <a:off x="6363221" y="5198344"/>
            <a:ext cx="325450" cy="148925"/>
          </a:xfrm>
          <a:prstGeom prst="rect">
            <a:avLst/>
          </a:prstGeom>
          <a:noFill/>
          <a:ln algn="ctr" w="9525">
            <a:noFill/>
            <a:miter lim="800000"/>
            <a:headEnd/>
            <a:tailEnd/>
          </a:ln>
        </p:spPr>
      </p:pic>
      <p:pic>
        <p:nvPicPr>
          <p:cNvPr id="95" name="Picture 290"/>
          <p:cNvPicPr>
            <a:picLocks noChangeArrowheads="1" noChangeAspect="1"/>
          </p:cNvPicPr>
          <p:nvPr>
            <p:custDataLst>
              <p:tags r:id="rId19"/>
            </p:custDataLst>
          </p:nvPr>
        </p:nvPicPr>
        <p:blipFill>
          <a:blip cstate="email" r:embed="rId81"/>
          <a:srcRect/>
          <a:stretch>
            <a:fillRect/>
          </a:stretch>
        </p:blipFill>
        <p:spPr bwMode="auto">
          <a:xfrm>
            <a:off x="6882669" y="4881508"/>
            <a:ext cx="533856" cy="381000"/>
          </a:xfrm>
          <a:prstGeom prst="rect">
            <a:avLst/>
          </a:prstGeom>
          <a:noFill/>
          <a:ln w="19050">
            <a:solidFill>
              <a:schemeClr val="tx2"/>
            </a:solidFill>
            <a:miter lim="800000"/>
            <a:headEnd/>
            <a:tailEnd/>
          </a:ln>
          <a:effectLst>
            <a:outerShdw algn="bl" blurRad="76200" dir="18900000" kx="-1200000" rotWithShape="0" sy="23000">
              <a:prstClr val="black">
                <a:alpha val="20000"/>
              </a:prstClr>
            </a:outerShdw>
          </a:effectLst>
        </p:spPr>
      </p:pic>
      <p:pic>
        <p:nvPicPr>
          <p:cNvPr descr="Avaya_3645-handsetonly_sm" id="96" name="Picture 22"/>
          <p:cNvPicPr>
            <a:picLocks noChangeArrowheads="1" noChangeAspect="1"/>
          </p:cNvPicPr>
          <p:nvPr/>
        </p:nvPicPr>
        <p:blipFill>
          <a:blip cstate="print" r:embed="rId82"/>
          <a:srcRect/>
          <a:stretch>
            <a:fillRect/>
          </a:stretch>
        </p:blipFill>
        <p:spPr bwMode="auto">
          <a:xfrm>
            <a:off x="8395002" y="3300995"/>
            <a:ext cx="294484" cy="789569"/>
          </a:xfrm>
          <a:prstGeom prst="rect">
            <a:avLst/>
          </a:prstGeom>
          <a:noFill/>
          <a:ln w="9525">
            <a:noFill/>
            <a:miter lim="800000"/>
            <a:headEnd/>
            <a:tailEnd/>
          </a:ln>
        </p:spPr>
      </p:pic>
      <p:grpSp>
        <p:nvGrpSpPr>
          <p:cNvPr id="17" name="Group 108"/>
          <p:cNvGrpSpPr/>
          <p:nvPr>
            <p:custDataLst>
              <p:tags r:id="rId20"/>
            </p:custDataLst>
          </p:nvPr>
        </p:nvGrpSpPr>
        <p:grpSpPr>
          <a:xfrm>
            <a:off x="4611448" y="3889437"/>
            <a:ext cx="1074457" cy="1084941"/>
            <a:chOff x="8894991" y="2578599"/>
            <a:chExt cx="1388695" cy="1385845"/>
          </a:xfrm>
        </p:grpSpPr>
        <p:pic>
          <p:nvPicPr>
            <p:cNvPr descr="5000 - 4616114517_bd8c5e8a31.JPG" id="98" name="Picture 97"/>
            <p:cNvPicPr>
              <a:picLocks noChangeAspect="1"/>
            </p:cNvPicPr>
            <p:nvPr/>
          </p:nvPicPr>
          <p:blipFill>
            <a:blip cstate="print" r:embed="rId83">
              <a:clrChange>
                <a:clrFrom>
                  <a:srgbClr val="F5F5F5"/>
                </a:clrFrom>
                <a:clrTo>
                  <a:srgbClr val="F5F5F5">
                    <a:alpha val="0"/>
                  </a:srgbClr>
                </a:clrTo>
              </a:clrChange>
            </a:blip>
            <a:stretch>
              <a:fillRect/>
            </a:stretch>
          </p:blipFill>
          <p:spPr>
            <a:xfrm flipH="1">
              <a:off x="8894991" y="3180782"/>
              <a:ext cx="1388695" cy="783662"/>
            </a:xfrm>
            <a:prstGeom prst="rect">
              <a:avLst/>
            </a:prstGeom>
            <a:effectLst>
              <a:outerShdw algn="tl" blurRad="50800" dir="2700000" dist="38100" rotWithShape="0">
                <a:prstClr val="black">
                  <a:alpha val="40000"/>
                </a:prstClr>
              </a:outerShdw>
            </a:effectLst>
          </p:spPr>
        </p:pic>
        <p:pic>
          <p:nvPicPr>
            <p:cNvPr descr="5000 - 4616114517_bd8c5e8a31.JPG" id="99" name="Picture 98"/>
            <p:cNvPicPr>
              <a:picLocks noChangeAspect="1"/>
            </p:cNvPicPr>
            <p:nvPr/>
          </p:nvPicPr>
          <p:blipFill>
            <a:blip cstate="print" r:embed="rId83">
              <a:clrChange>
                <a:clrFrom>
                  <a:srgbClr val="F5F5F5"/>
                </a:clrFrom>
                <a:clrTo>
                  <a:srgbClr val="F5F5F5">
                    <a:alpha val="0"/>
                  </a:srgbClr>
                </a:clrTo>
              </a:clrChange>
            </a:blip>
            <a:stretch>
              <a:fillRect/>
            </a:stretch>
          </p:blipFill>
          <p:spPr>
            <a:xfrm flipH="1">
              <a:off x="8894991" y="2972878"/>
              <a:ext cx="1388695" cy="783662"/>
            </a:xfrm>
            <a:prstGeom prst="rect">
              <a:avLst/>
            </a:prstGeom>
          </p:spPr>
        </p:pic>
        <p:pic>
          <p:nvPicPr>
            <p:cNvPr descr="5000 - 4616114517_bd8c5e8a31.JPG" id="100" name="Picture 99"/>
            <p:cNvPicPr>
              <a:picLocks noChangeAspect="1"/>
            </p:cNvPicPr>
            <p:nvPr/>
          </p:nvPicPr>
          <p:blipFill>
            <a:blip cstate="print" r:embed="rId83">
              <a:clrChange>
                <a:clrFrom>
                  <a:srgbClr val="F5F5F5"/>
                </a:clrFrom>
                <a:clrTo>
                  <a:srgbClr val="F5F5F5">
                    <a:alpha val="0"/>
                  </a:srgbClr>
                </a:clrTo>
              </a:clrChange>
            </a:blip>
            <a:stretch>
              <a:fillRect/>
            </a:stretch>
          </p:blipFill>
          <p:spPr>
            <a:xfrm flipH="1">
              <a:off x="8894991" y="2775738"/>
              <a:ext cx="1388695" cy="783662"/>
            </a:xfrm>
            <a:prstGeom prst="rect">
              <a:avLst/>
            </a:prstGeom>
          </p:spPr>
        </p:pic>
        <p:pic>
          <p:nvPicPr>
            <p:cNvPr descr="5000 - 4616114517_bd8c5e8a31.JPG" id="101" name="Picture 100"/>
            <p:cNvPicPr>
              <a:picLocks noChangeAspect="1"/>
            </p:cNvPicPr>
            <p:nvPr/>
          </p:nvPicPr>
          <p:blipFill>
            <a:blip cstate="print" r:embed="rId83">
              <a:clrChange>
                <a:clrFrom>
                  <a:srgbClr val="F5F5F5"/>
                </a:clrFrom>
                <a:clrTo>
                  <a:srgbClr val="F5F5F5">
                    <a:alpha val="0"/>
                  </a:srgbClr>
                </a:clrTo>
              </a:clrChange>
            </a:blip>
            <a:stretch>
              <a:fillRect/>
            </a:stretch>
          </p:blipFill>
          <p:spPr>
            <a:xfrm flipH="1">
              <a:off x="8894991" y="2578599"/>
              <a:ext cx="1388695" cy="783662"/>
            </a:xfrm>
            <a:prstGeom prst="rect">
              <a:avLst/>
            </a:prstGeom>
          </p:spPr>
        </p:pic>
      </p:grpSp>
      <p:grpSp>
        <p:nvGrpSpPr>
          <p:cNvPr id="18" name="Group 107"/>
          <p:cNvGrpSpPr/>
          <p:nvPr>
            <p:custDataLst>
              <p:tags r:id="rId21"/>
            </p:custDataLst>
          </p:nvPr>
        </p:nvGrpSpPr>
        <p:grpSpPr>
          <a:xfrm>
            <a:off x="3202080" y="3837708"/>
            <a:ext cx="981473" cy="748197"/>
            <a:chOff x="9302752" y="1240250"/>
            <a:chExt cx="1291516" cy="984549"/>
          </a:xfrm>
          <a:effectLst>
            <a:outerShdw algn="bl" blurRad="76200" dir="18900000" kx="-1200000" rotWithShape="0" sy="23000">
              <a:prstClr val="black">
                <a:alpha val="20000"/>
              </a:prstClr>
            </a:outerShdw>
          </a:effectLst>
        </p:grpSpPr>
        <p:pic>
          <p:nvPicPr>
            <p:cNvPr descr="FotoFlexer_Photo ers 4500 original size.jpg" id="85" name="Picture 84"/>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942973"/>
              <a:ext cx="1291516" cy="281826"/>
            </a:xfrm>
            <a:prstGeom prst="rect">
              <a:avLst/>
            </a:prstGeom>
            <a:effectLst>
              <a:outerShdw algn="tr" blurRad="50800" dir="8100000" dist="38100" rotWithShape="0">
                <a:prstClr val="black">
                  <a:alpha val="40000"/>
                </a:prstClr>
              </a:outerShdw>
            </a:effectLst>
          </p:spPr>
        </p:pic>
        <p:pic>
          <p:nvPicPr>
            <p:cNvPr descr="FotoFlexer_Photo ers 4500 original size.jpg" id="86" name="Picture 85"/>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842584"/>
              <a:ext cx="1291516" cy="281826"/>
            </a:xfrm>
            <a:prstGeom prst="rect">
              <a:avLst/>
            </a:prstGeom>
          </p:spPr>
        </p:pic>
        <p:pic>
          <p:nvPicPr>
            <p:cNvPr descr="FotoFlexer_Photo ers 4500 original size.jpg" id="87" name="Picture 86"/>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742195"/>
              <a:ext cx="1291516" cy="281826"/>
            </a:xfrm>
            <a:prstGeom prst="rect">
              <a:avLst/>
            </a:prstGeom>
          </p:spPr>
        </p:pic>
        <p:pic>
          <p:nvPicPr>
            <p:cNvPr descr="FotoFlexer_Photo ers 4500 original size.jpg" id="103" name="Picture 102"/>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641806"/>
              <a:ext cx="1291516" cy="281826"/>
            </a:xfrm>
            <a:prstGeom prst="rect">
              <a:avLst/>
            </a:prstGeom>
          </p:spPr>
        </p:pic>
        <p:pic>
          <p:nvPicPr>
            <p:cNvPr descr="FotoFlexer_Photo ers 4500 original size.jpg" id="104" name="Picture 103"/>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541417"/>
              <a:ext cx="1291516" cy="281826"/>
            </a:xfrm>
            <a:prstGeom prst="rect">
              <a:avLst/>
            </a:prstGeom>
          </p:spPr>
        </p:pic>
        <p:pic>
          <p:nvPicPr>
            <p:cNvPr descr="FotoFlexer_Photo ers 4500 original size.jpg" id="105" name="Picture 104"/>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441028"/>
              <a:ext cx="1291516" cy="281826"/>
            </a:xfrm>
            <a:prstGeom prst="rect">
              <a:avLst/>
            </a:prstGeom>
          </p:spPr>
        </p:pic>
        <p:pic>
          <p:nvPicPr>
            <p:cNvPr descr="FotoFlexer_Photo ers 4500 original size.jpg" id="106" name="Picture 105"/>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340639"/>
              <a:ext cx="1291516" cy="281826"/>
            </a:xfrm>
            <a:prstGeom prst="rect">
              <a:avLst/>
            </a:prstGeom>
          </p:spPr>
        </p:pic>
        <p:pic>
          <p:nvPicPr>
            <p:cNvPr descr="FotoFlexer_Photo ers 4500 original size.jpg" id="107" name="Picture 106"/>
            <p:cNvPicPr>
              <a:picLocks noChangeAspect="1"/>
            </p:cNvPicPr>
            <p:nvPr/>
          </p:nvPicPr>
          <p:blipFill>
            <a:blip cstate="print" r:embed="rId84">
              <a:clrChange>
                <a:clrFrom>
                  <a:srgbClr val="FFFFFF"/>
                </a:clrFrom>
                <a:clrTo>
                  <a:srgbClr val="FFFFFF">
                    <a:alpha val="0"/>
                  </a:srgbClr>
                </a:clrTo>
              </a:clrChange>
            </a:blip>
            <a:stretch>
              <a:fillRect/>
            </a:stretch>
          </p:blipFill>
          <p:spPr>
            <a:xfrm>
              <a:off x="9302752" y="1240250"/>
              <a:ext cx="1291516" cy="281826"/>
            </a:xfrm>
            <a:prstGeom prst="rect">
              <a:avLst/>
            </a:prstGeom>
          </p:spPr>
        </p:pic>
      </p:grpSp>
      <p:pic>
        <p:nvPicPr>
          <p:cNvPr descr="2500 - 4667167864_087f610ece.JPG" id="112" name="Picture 111"/>
          <p:cNvPicPr>
            <a:picLocks noChangeAspect="1"/>
          </p:cNvPicPr>
          <p:nvPr>
            <p:custDataLst>
              <p:tags r:id="rId22"/>
            </p:custDataLst>
          </p:nvPr>
        </p:nvPicPr>
        <p:blipFill>
          <a:blip cstate="print" r:embed="rId85">
            <a:clrChange>
              <a:clrFrom>
                <a:srgbClr val="F2F2F2"/>
              </a:clrFrom>
              <a:clrTo>
                <a:srgbClr val="F2F2F2">
                  <a:alpha val="0"/>
                </a:srgbClr>
              </a:clrTo>
            </a:clrChange>
          </a:blip>
          <a:stretch>
            <a:fillRect/>
          </a:stretch>
        </p:blipFill>
        <p:spPr>
          <a:xfrm>
            <a:off x="5020856" y="5361378"/>
            <a:ext cx="1527843" cy="862185"/>
          </a:xfrm>
          <a:prstGeom prst="rect">
            <a:avLst/>
          </a:prstGeom>
          <a:effectLst>
            <a:outerShdw algn="tl" blurRad="50800" dir="2700000" dist="38100" rotWithShape="0">
              <a:prstClr val="black">
                <a:alpha val="40000"/>
              </a:prstClr>
            </a:outerShdw>
          </a:effectLst>
        </p:spPr>
      </p:pic>
      <p:sp>
        <p:nvSpPr>
          <p:cNvPr id="137" name="Rectangle 18"/>
          <p:cNvSpPr>
            <a:spLocks noChangeArrowheads="1"/>
          </p:cNvSpPr>
          <p:nvPr>
            <p:custDataLst>
              <p:tags r:id="rId23"/>
            </p:custDataLst>
          </p:nvPr>
        </p:nvSpPr>
        <p:spPr bwMode="auto">
          <a:xfrm>
            <a:off x="247347" y="5582464"/>
            <a:ext cx="757193"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VoIP Desk Sets</a:t>
            </a:r>
          </a:p>
        </p:txBody>
      </p:sp>
      <p:sp>
        <p:nvSpPr>
          <p:cNvPr id="138" name="Rectangle 18"/>
          <p:cNvSpPr>
            <a:spLocks noChangeArrowheads="1"/>
          </p:cNvSpPr>
          <p:nvPr>
            <p:custDataLst>
              <p:tags r:id="rId24"/>
            </p:custDataLst>
          </p:nvPr>
        </p:nvSpPr>
        <p:spPr bwMode="auto">
          <a:xfrm>
            <a:off x="7470340" y="2343876"/>
            <a:ext cx="1416358"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Avaya Desktop Video Display</a:t>
            </a:r>
          </a:p>
        </p:txBody>
      </p:sp>
      <p:sp>
        <p:nvSpPr>
          <p:cNvPr id="139" name="Rectangle 18"/>
          <p:cNvSpPr>
            <a:spLocks noChangeArrowheads="1"/>
          </p:cNvSpPr>
          <p:nvPr>
            <p:custDataLst>
              <p:tags r:id="rId25"/>
            </p:custDataLst>
          </p:nvPr>
        </p:nvSpPr>
        <p:spPr bwMode="auto">
          <a:xfrm>
            <a:off x="-46655" y="3015822"/>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Flare on </a:t>
            </a:r>
            <a:r>
              <a:rPr b="1" dirty="0" err="1" kern="0" lang="en-US" sz="1100">
                <a:ln w="6350">
                  <a:noFill/>
                </a:ln>
                <a:solidFill>
                  <a:schemeClr val="tx1">
                    <a:lumMod val="75000"/>
                    <a:lumOff val="25000"/>
                  </a:schemeClr>
                </a:solidFill>
                <a:latin typeface="+mj-lt"/>
                <a:ea charset="-128" typeface="ＭＳ Ｐゴシック"/>
                <a:cs charset="-128" typeface="ＭＳ Ｐゴシック"/>
              </a:rPr>
              <a:t>iPad</a:t>
            </a:r>
            <a:endParaRPr b="1" dirty="0" kern="0" lang="en-US" sz="1100">
              <a:ln w="6350">
                <a:noFill/>
              </a:ln>
              <a:solidFill>
                <a:schemeClr val="tx1">
                  <a:lumMod val="75000"/>
                  <a:lumOff val="25000"/>
                </a:schemeClr>
              </a:solidFill>
              <a:latin typeface="+mj-lt"/>
              <a:ea charset="-128" typeface="ＭＳ Ｐゴシック"/>
              <a:cs charset="-128" typeface="ＭＳ Ｐゴシック"/>
            </a:endParaRPr>
          </a:p>
        </p:txBody>
      </p:sp>
      <p:sp>
        <p:nvSpPr>
          <p:cNvPr id="140" name="Rectangle 18"/>
          <p:cNvSpPr>
            <a:spLocks noChangeArrowheads="1"/>
          </p:cNvSpPr>
          <p:nvPr>
            <p:custDataLst>
              <p:tags r:id="rId26"/>
            </p:custDataLst>
          </p:nvPr>
        </p:nvSpPr>
        <p:spPr bwMode="auto">
          <a:xfrm>
            <a:off x="8173919" y="4106581"/>
            <a:ext cx="778212"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Wireless Sets</a:t>
            </a:r>
          </a:p>
        </p:txBody>
      </p:sp>
      <p:sp>
        <p:nvSpPr>
          <p:cNvPr id="110" name="Rectangle 18"/>
          <p:cNvSpPr>
            <a:spLocks noChangeArrowheads="1"/>
          </p:cNvSpPr>
          <p:nvPr>
            <p:custDataLst>
              <p:tags r:id="rId27"/>
            </p:custDataLst>
          </p:nvPr>
        </p:nvSpPr>
        <p:spPr bwMode="auto">
          <a:xfrm>
            <a:off x="4540046" y="4868302"/>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ERS 5000</a:t>
            </a:r>
          </a:p>
        </p:txBody>
      </p:sp>
      <p:sp>
        <p:nvSpPr>
          <p:cNvPr id="70" name="Rectangle 18"/>
          <p:cNvSpPr>
            <a:spLocks noChangeArrowheads="1"/>
          </p:cNvSpPr>
          <p:nvPr>
            <p:custDataLst>
              <p:tags r:id="rId28"/>
            </p:custDataLst>
          </p:nvPr>
        </p:nvSpPr>
        <p:spPr bwMode="auto">
          <a:xfrm>
            <a:off x="1919598" y="5505259"/>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AG 2330</a:t>
            </a:r>
          </a:p>
        </p:txBody>
      </p:sp>
      <p:sp>
        <p:nvSpPr>
          <p:cNvPr id="80" name="Rectangle 18"/>
          <p:cNvSpPr>
            <a:spLocks noChangeArrowheads="1"/>
          </p:cNvSpPr>
          <p:nvPr>
            <p:custDataLst>
              <p:tags r:id="rId29"/>
            </p:custDataLst>
          </p:nvPr>
        </p:nvSpPr>
        <p:spPr bwMode="auto">
          <a:xfrm>
            <a:off x="3141843" y="6106906"/>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ERS 3500</a:t>
            </a:r>
          </a:p>
        </p:txBody>
      </p:sp>
      <p:sp>
        <p:nvSpPr>
          <p:cNvPr id="97" name="Rectangle 18"/>
          <p:cNvSpPr>
            <a:spLocks noChangeArrowheads="1"/>
          </p:cNvSpPr>
          <p:nvPr>
            <p:custDataLst>
              <p:tags r:id="rId30"/>
            </p:custDataLst>
          </p:nvPr>
        </p:nvSpPr>
        <p:spPr bwMode="auto">
          <a:xfrm>
            <a:off x="6207523" y="5270194"/>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VPN Clients</a:t>
            </a:r>
          </a:p>
        </p:txBody>
      </p:sp>
      <p:sp>
        <p:nvSpPr>
          <p:cNvPr id="113" name="Rectangle 18"/>
          <p:cNvSpPr>
            <a:spLocks noChangeArrowheads="1"/>
          </p:cNvSpPr>
          <p:nvPr>
            <p:custDataLst>
              <p:tags r:id="rId31"/>
            </p:custDataLst>
          </p:nvPr>
        </p:nvSpPr>
        <p:spPr bwMode="auto">
          <a:xfrm>
            <a:off x="4902037" y="5959943"/>
            <a:ext cx="1416358" cy="261610"/>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ERS 2500</a:t>
            </a:r>
          </a:p>
        </p:txBody>
      </p:sp>
      <p:pic>
        <p:nvPicPr>
          <p:cNvPr descr="stock-photo-3382820-wireless-headset.jpg" id="121" name="Picture 120"/>
          <p:cNvPicPr>
            <a:picLocks noChangeAspect="1"/>
          </p:cNvPicPr>
          <p:nvPr/>
        </p:nvPicPr>
        <p:blipFill>
          <a:blip cstate="print" r:embed="rId86">
            <a:clrChange>
              <a:clrFrom>
                <a:srgbClr val="FFFFFF"/>
              </a:clrFrom>
              <a:clrTo>
                <a:srgbClr val="FFFFFF">
                  <a:alpha val="0"/>
                </a:srgbClr>
              </a:clrTo>
            </a:clrChange>
          </a:blip>
          <a:stretch>
            <a:fillRect/>
          </a:stretch>
        </p:blipFill>
        <p:spPr>
          <a:xfrm>
            <a:off x="7295587" y="5402481"/>
            <a:ext cx="701162" cy="1048982"/>
          </a:xfrm>
          <a:prstGeom prst="rect">
            <a:avLst/>
          </a:prstGeom>
        </p:spPr>
      </p:pic>
      <p:pic>
        <p:nvPicPr>
          <p:cNvPr descr="4306627555_3c32d639f1_z(1).jpg" id="126" name="Picture 125"/>
          <p:cNvPicPr>
            <a:picLocks noChangeAspect="1"/>
          </p:cNvPicPr>
          <p:nvPr/>
        </p:nvPicPr>
        <p:blipFill>
          <a:blip cstate="print" r:embed="rId87">
            <a:clrChange>
              <a:clrFrom>
                <a:srgbClr val="FFFFFF"/>
              </a:clrFrom>
              <a:clrTo>
                <a:srgbClr val="FFFFFF">
                  <a:alpha val="0"/>
                </a:srgbClr>
              </a:clrTo>
            </a:clrChange>
          </a:blip>
          <a:stretch>
            <a:fillRect/>
          </a:stretch>
        </p:blipFill>
        <p:spPr>
          <a:xfrm>
            <a:off x="7696450" y="5304707"/>
            <a:ext cx="1118606" cy="915858"/>
          </a:xfrm>
          <a:prstGeom prst="rect">
            <a:avLst/>
          </a:prstGeom>
        </p:spPr>
      </p:pic>
      <p:sp>
        <p:nvSpPr>
          <p:cNvPr id="131" name="Rectangle 18"/>
          <p:cNvSpPr>
            <a:spLocks noChangeArrowheads="1"/>
          </p:cNvSpPr>
          <p:nvPr>
            <p:custDataLst>
              <p:tags r:id="rId32"/>
            </p:custDataLst>
          </p:nvPr>
        </p:nvSpPr>
        <p:spPr bwMode="auto">
          <a:xfrm>
            <a:off x="7587420" y="6226340"/>
            <a:ext cx="778212"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Customer Care Sets</a:t>
            </a:r>
          </a:p>
        </p:txBody>
      </p:sp>
      <p:pic>
        <p:nvPicPr>
          <p:cNvPr descr="ffective-Ayaya-phones-for-your-business1.png" id="132" name="Picture 131"/>
          <p:cNvPicPr>
            <a:picLocks noChangeAspect="1"/>
          </p:cNvPicPr>
          <p:nvPr/>
        </p:nvPicPr>
        <p:blipFill>
          <a:blip cstate="print" r:embed="rId88">
            <a:clrChange>
              <a:clrFrom>
                <a:srgbClr val="FFFFFF"/>
              </a:clrFrom>
              <a:clrTo>
                <a:srgbClr val="FFFFFF">
                  <a:alpha val="0"/>
                </a:srgbClr>
              </a:clrTo>
            </a:clrChange>
          </a:blip>
          <a:stretch>
            <a:fillRect/>
          </a:stretch>
        </p:blipFill>
        <p:spPr>
          <a:xfrm>
            <a:off x="998007" y="5993158"/>
            <a:ext cx="1260871" cy="356842"/>
          </a:xfrm>
          <a:prstGeom prst="rect">
            <a:avLst/>
          </a:prstGeom>
        </p:spPr>
      </p:pic>
      <p:sp>
        <p:nvSpPr>
          <p:cNvPr id="141" name="Rectangle 18"/>
          <p:cNvSpPr>
            <a:spLocks noChangeArrowheads="1"/>
          </p:cNvSpPr>
          <p:nvPr>
            <p:custDataLst>
              <p:tags r:id="rId33"/>
            </p:custDataLst>
          </p:nvPr>
        </p:nvSpPr>
        <p:spPr bwMode="auto">
          <a:xfrm>
            <a:off x="1000115" y="6322434"/>
            <a:ext cx="994948"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tx1">
                    <a:lumMod val="75000"/>
                    <a:lumOff val="25000"/>
                  </a:schemeClr>
                </a:solidFill>
                <a:latin typeface="+mj-lt"/>
                <a:ea charset="-128" typeface="ＭＳ Ｐゴシック"/>
                <a:cs charset="-128" typeface="ＭＳ Ｐゴシック"/>
              </a:rPr>
              <a:t>Third party clients</a:t>
            </a:r>
          </a:p>
        </p:txBody>
      </p:sp>
      <p:sp>
        <p:nvSpPr>
          <p:cNvPr id="142" name="Rectangle 18"/>
          <p:cNvSpPr>
            <a:spLocks noChangeArrowheads="1"/>
          </p:cNvSpPr>
          <p:nvPr>
            <p:custDataLst>
              <p:tags r:id="rId34"/>
            </p:custDataLst>
          </p:nvPr>
        </p:nvSpPr>
        <p:spPr bwMode="auto">
          <a:xfrm>
            <a:off x="5293507" y="3193367"/>
            <a:ext cx="1107293" cy="430887"/>
          </a:xfrm>
          <a:prstGeom prst="rect">
            <a:avLst/>
          </a:prstGeom>
          <a:noFill/>
          <a:ln w="9525">
            <a:noFill/>
            <a:miter lim="800000"/>
            <a:headEnd/>
            <a:tailEnd/>
          </a:ln>
          <a:effectLst/>
        </p:spPr>
        <p:txBody>
          <a:bodyPr lIns="45720" rIns="45720" wrap="square">
            <a:spAutoFit/>
          </a:bodyPr>
          <a:lstStyle/>
          <a:p>
            <a:pPr algn="ctr" lvl="1" marL="0">
              <a:defRPr/>
            </a:pPr>
            <a:r>
              <a:rPr b="1" dirty="0" kern="0" lang="en-US" sz="1100">
                <a:ln w="6350">
                  <a:noFill/>
                </a:ln>
                <a:solidFill>
                  <a:schemeClr val="bg2">
                    <a:lumMod val="25000"/>
                  </a:schemeClr>
                </a:solidFill>
                <a:latin typeface="+mj-lt"/>
                <a:ea charset="-128" typeface="ＭＳ Ｐゴシック"/>
                <a:cs charset="-128" typeface="ＭＳ Ｐゴシック"/>
              </a:rPr>
              <a:t>Collaboration Pods</a:t>
            </a:r>
          </a:p>
        </p:txBody>
      </p:sp>
      <p:pic>
        <p:nvPicPr>
          <p:cNvPr id="143" name="Picture 2"/>
          <p:cNvPicPr>
            <a:picLocks noChangeArrowheads="1" noChangeAspect="1"/>
          </p:cNvPicPr>
          <p:nvPr/>
        </p:nvPicPr>
        <p:blipFill>
          <a:blip cstate="print" r:embed="rId89">
            <a:clrChange>
              <a:clrFrom>
                <a:srgbClr val="FFFFFF"/>
              </a:clrFrom>
              <a:clrTo>
                <a:srgbClr val="FFFFFF">
                  <a:alpha val="0"/>
                </a:srgbClr>
              </a:clrTo>
            </a:clrChange>
          </a:blip>
          <a:srcRect/>
          <a:stretch>
            <a:fillRect/>
          </a:stretch>
        </p:blipFill>
        <p:spPr bwMode="auto">
          <a:xfrm>
            <a:off x="5621054" y="2133600"/>
            <a:ext cx="471214" cy="1084420"/>
          </a:xfrm>
          <a:prstGeom prst="rect">
            <a:avLst/>
          </a:prstGeom>
          <a:noFill/>
          <a:ln w="9525">
            <a:noFill/>
            <a:miter lim="800000"/>
            <a:headEnd/>
            <a:tailEnd/>
          </a:ln>
        </p:spPr>
      </p:pic>
      <p:sp>
        <p:nvSpPr>
          <p:cNvPr id="345" name="Rectangle 344"/>
          <p:cNvSpPr/>
          <p:nvPr>
            <p:custDataLst>
              <p:tags r:id="rId35"/>
            </p:custDataLst>
          </p:nvPr>
        </p:nvSpPr>
        <p:spPr>
          <a:xfrm>
            <a:off x="2286000" y="2539425"/>
            <a:ext cx="1139483" cy="584775"/>
          </a:xfrm>
          <a:prstGeom prst="rect">
            <a:avLst/>
          </a:prstGeom>
        </p:spPr>
        <p:txBody>
          <a:bodyPr wrap="square">
            <a:spAutoFit/>
          </a:bodyPr>
          <a:lstStyle/>
          <a:p>
            <a:pPr algn="ctr"/>
            <a:r>
              <a:rPr b="1" dirty="0" lang="en-US" sz="1600">
                <a:ln w="6350">
                  <a:noFill/>
                  <a:prstDash val="solid"/>
                  <a:miter lim="800000"/>
                </a:ln>
                <a:solidFill>
                  <a:srgbClr val="C00000"/>
                </a:solidFill>
              </a:rPr>
              <a:t>Intelligent Edge</a:t>
            </a:r>
          </a:p>
        </p:txBody>
      </p:sp>
      <p:sp>
        <p:nvSpPr>
          <p:cNvPr id="343" name="Rectangle 342"/>
          <p:cNvSpPr/>
          <p:nvPr>
            <p:custDataLst>
              <p:tags r:id="rId36"/>
            </p:custDataLst>
          </p:nvPr>
        </p:nvSpPr>
        <p:spPr>
          <a:xfrm>
            <a:off x="3526274" y="2691825"/>
            <a:ext cx="1250003" cy="584775"/>
          </a:xfrm>
          <a:prstGeom prst="rect">
            <a:avLst/>
          </a:prstGeom>
        </p:spPr>
        <p:txBody>
          <a:bodyPr wrap="square">
            <a:spAutoFit/>
          </a:bodyPr>
          <a:lstStyle/>
          <a:p>
            <a:pPr algn="ctr"/>
            <a:r>
              <a:rPr b="1" dirty="0" lang="en-US" sz="1600">
                <a:ln w="6350">
                  <a:noFill/>
                  <a:prstDash val="solid"/>
                  <a:miter lim="800000"/>
                </a:ln>
                <a:solidFill>
                  <a:srgbClr val="C00000"/>
                </a:solidFill>
              </a:rPr>
              <a:t>Dynamic Data Center</a:t>
            </a:r>
          </a:p>
        </p:txBody>
      </p:sp>
      <p:sp>
        <p:nvSpPr>
          <p:cNvPr id="334" name="Rectangle 333"/>
          <p:cNvSpPr/>
          <p:nvPr>
            <p:custDataLst>
              <p:tags r:id="rId37"/>
            </p:custDataLst>
          </p:nvPr>
        </p:nvSpPr>
        <p:spPr>
          <a:xfrm>
            <a:off x="1632710" y="1990463"/>
            <a:ext cx="881889" cy="584775"/>
          </a:xfrm>
          <a:prstGeom prst="rect">
            <a:avLst/>
          </a:prstGeom>
        </p:spPr>
        <p:txBody>
          <a:bodyPr wrap="square">
            <a:spAutoFit/>
          </a:bodyPr>
          <a:lstStyle/>
          <a:p>
            <a:r>
              <a:rPr b="1" dirty="0" lang="en-US" sz="1600">
                <a:ln w="6350">
                  <a:noFill/>
                  <a:prstDash val="solid"/>
                  <a:miter lim="800000"/>
                </a:ln>
                <a:solidFill>
                  <a:srgbClr val="C00000"/>
                </a:solidFill>
              </a:rPr>
              <a:t>Unified</a:t>
            </a:r>
          </a:p>
          <a:p>
            <a:r>
              <a:rPr b="1" dirty="0" lang="en-US" sz="1600">
                <a:ln w="6350">
                  <a:noFill/>
                  <a:prstDash val="solid"/>
                  <a:miter lim="800000"/>
                </a:ln>
                <a:solidFill>
                  <a:srgbClr val="C00000"/>
                </a:solidFill>
              </a:rPr>
              <a:t>Branch</a:t>
            </a:r>
          </a:p>
        </p:txBody>
      </p:sp>
      <p:sp>
        <p:nvSpPr>
          <p:cNvPr id="114" name="Rectangle 113"/>
          <p:cNvSpPr/>
          <p:nvPr>
            <p:custDataLst>
              <p:tags r:id="rId38"/>
            </p:custDataLst>
          </p:nvPr>
        </p:nvSpPr>
        <p:spPr>
          <a:xfrm>
            <a:off x="265276" y="1524000"/>
            <a:ext cx="1411124" cy="584775"/>
          </a:xfrm>
          <a:prstGeom prst="rect">
            <a:avLst/>
          </a:prstGeom>
        </p:spPr>
        <p:txBody>
          <a:bodyPr wrap="square">
            <a:spAutoFit/>
          </a:bodyPr>
          <a:lstStyle/>
          <a:p>
            <a:r>
              <a:rPr b="1" dirty="0" lang="en-US" sz="1600">
                <a:ln w="6350">
                  <a:noFill/>
                  <a:prstDash val="solid"/>
                  <a:miter lim="800000"/>
                </a:ln>
                <a:solidFill>
                  <a:srgbClr val="C00000"/>
                </a:solidFill>
              </a:rPr>
              <a:t>Secure Mobile</a:t>
            </a:r>
          </a:p>
          <a:p>
            <a:r>
              <a:rPr b="1" dirty="0" lang="en-US" sz="1600">
                <a:ln w="6350">
                  <a:noFill/>
                  <a:prstDash val="solid"/>
                  <a:miter lim="800000"/>
                </a:ln>
                <a:solidFill>
                  <a:srgbClr val="C00000"/>
                </a:solidFill>
              </a:rPr>
              <a:t>Collaboration</a:t>
            </a:r>
          </a:p>
        </p:txBody>
      </p:sp>
      <p:grpSp>
        <p:nvGrpSpPr>
          <p:cNvPr id="20" name="Group 107"/>
          <p:cNvGrpSpPr/>
          <p:nvPr>
            <p:custDataLst>
              <p:tags r:id="rId39"/>
            </p:custDataLst>
          </p:nvPr>
        </p:nvGrpSpPr>
        <p:grpSpPr>
          <a:xfrm>
            <a:off x="4796127" y="1224787"/>
            <a:ext cx="692426" cy="704990"/>
            <a:chOff x="2729075" y="3857278"/>
            <a:chExt cx="581387" cy="591936"/>
          </a:xfrm>
        </p:grpSpPr>
        <p:grpSp>
          <p:nvGrpSpPr>
            <p:cNvPr id="21" name="Group 148"/>
            <p:cNvGrpSpPr>
              <a:grpSpLocks noChangeAspect="1"/>
            </p:cNvGrpSpPr>
            <p:nvPr/>
          </p:nvGrpSpPr>
          <p:grpSpPr>
            <a:xfrm>
              <a:off x="2729075" y="3857278"/>
              <a:ext cx="581387" cy="591936"/>
              <a:chOff x="9143992" y="1624260"/>
              <a:chExt cx="1092744" cy="1112574"/>
            </a:xfrm>
          </p:grpSpPr>
          <p:sp>
            <p:nvSpPr>
              <p:cNvPr id="117" name="Oval 21"/>
              <p:cNvSpPr>
                <a:spLocks noChangeArrowheads="1"/>
              </p:cNvSpPr>
              <p:nvPr>
                <p:custDataLst>
                  <p:tags r:id="rId52"/>
                </p:custDataLst>
              </p:nvPr>
            </p:nvSpPr>
            <p:spPr bwMode="invGray">
              <a:xfrm>
                <a:off x="9208798" y="1708219"/>
                <a:ext cx="941387" cy="942975"/>
              </a:xfrm>
              <a:prstGeom prst="ellipse">
                <a:avLst/>
              </a:prstGeom>
              <a:gradFill rotWithShape="1">
                <a:gsLst>
                  <a:gs pos="0">
                    <a:schemeClr val="accent1">
                      <a:lumMod val="75000"/>
                    </a:schemeClr>
                  </a:gs>
                  <a:gs pos="100000">
                    <a:srgbClr val="5E0000"/>
                  </a:gs>
                </a:gsLst>
                <a:lin ang="5400000" scaled="1"/>
              </a:gradFill>
              <a:ln algn="ctr" w="9525">
                <a:noFill/>
                <a:round/>
                <a:headEnd/>
                <a:tailEnd/>
              </a:ln>
            </p:spPr>
            <p:txBody>
              <a:bodyPr anchor="ctr" bIns="38411" lIns="76822" rIns="76822" tIns="38411" wrap="none"/>
              <a:lstStyle/>
              <a:p>
                <a:pPr>
                  <a:defRPr/>
                </a:pPr>
                <a:endParaRPr b="1" dirty="0" lang="en-US" sz="2800">
                  <a:solidFill>
                    <a:srgbClr val="FFFFFF"/>
                  </a:solidFill>
                  <a:latin charset="0" pitchFamily="34" typeface="Arial"/>
                  <a:ea charset="-127" pitchFamily="34" typeface="Gulim"/>
                  <a:cs charset="0" pitchFamily="34" typeface="Arial"/>
                </a:endParaRPr>
              </a:p>
            </p:txBody>
          </p:sp>
          <p:sp>
            <p:nvSpPr>
              <p:cNvPr id="118" name="Rectangle 284"/>
              <p:cNvSpPr>
                <a:spLocks noChangeArrowheads="1"/>
              </p:cNvSpPr>
              <p:nvPr>
                <p:custDataLst>
                  <p:tags r:id="rId53"/>
                </p:custDataLst>
              </p:nvPr>
            </p:nvSpPr>
            <p:spPr bwMode="gray">
              <a:xfrm>
                <a:off x="9283062" y="1923252"/>
                <a:ext cx="772407" cy="539994"/>
              </a:xfrm>
              <a:prstGeom prst="rect">
                <a:avLst/>
              </a:prstGeom>
              <a:noFill/>
              <a:ln w="9525">
                <a:noFill/>
                <a:miter lim="800000"/>
                <a:headEnd/>
                <a:tailEnd/>
              </a:ln>
            </p:spPr>
            <p:txBody>
              <a:bodyPr anchor="ctr" bIns="32271" lIns="64541" rIns="64541" tIns="32271" wrap="square">
                <a:spAutoFit/>
              </a:bodyPr>
              <a:lstStyle/>
              <a:p>
                <a:pPr algn="ctr">
                  <a:lnSpc>
                    <a:spcPct val="90000"/>
                  </a:lnSpc>
                </a:pPr>
                <a:endParaRPr dirty="0" lang="en-US" sz="2000">
                  <a:solidFill>
                    <a:srgbClr val="FFFFFF"/>
                  </a:solidFill>
                  <a:latin charset="0" pitchFamily="34" typeface="Arial"/>
                </a:endParaRPr>
              </a:p>
            </p:txBody>
          </p:sp>
          <p:pic>
            <p:nvPicPr>
              <p:cNvPr descr="C:\Documents and Settings\rgould\Desktop\reflection.png" id="119" name="Picture 3"/>
              <p:cNvPicPr>
                <a:picLocks noChangeArrowheads="1" noChangeAspect="1"/>
              </p:cNvPicPr>
              <p:nvPr>
                <p:custDataLst>
                  <p:tags r:id="rId54"/>
                </p:custDataLst>
              </p:nvPr>
            </p:nvPicPr>
            <p:blipFill>
              <a:blip cstate="print" r:embed="rId90"/>
              <a:srcRect/>
              <a:stretch>
                <a:fillRect/>
              </a:stretch>
            </p:blipFill>
            <p:spPr bwMode="auto">
              <a:xfrm>
                <a:off x="9143992" y="1624260"/>
                <a:ext cx="1092744" cy="1112574"/>
              </a:xfrm>
              <a:prstGeom prst="rect">
                <a:avLst/>
              </a:prstGeom>
              <a:noFill/>
              <a:ln w="9525">
                <a:noFill/>
                <a:miter lim="800000"/>
                <a:headEnd/>
                <a:tailEnd/>
              </a:ln>
            </p:spPr>
          </p:pic>
        </p:grpSp>
        <p:pic>
          <p:nvPicPr>
            <p:cNvPr descr="C:\Users\ldicostanzo\Desktop\avaya-aacc.png" id="116" name="Picture 3"/>
            <p:cNvPicPr>
              <a:picLocks noChangeArrowheads="1" noChangeAspect="1"/>
            </p:cNvPicPr>
            <p:nvPr/>
          </p:nvPicPr>
          <p:blipFill>
            <a:blip cstate="print" r:embed="rId91"/>
            <a:srcRect/>
            <a:stretch>
              <a:fillRect/>
            </a:stretch>
          </p:blipFill>
          <p:spPr bwMode="auto">
            <a:xfrm>
              <a:off x="2826588" y="4067720"/>
              <a:ext cx="395651" cy="151973"/>
            </a:xfrm>
            <a:prstGeom prst="rect">
              <a:avLst/>
            </a:prstGeom>
            <a:noFill/>
            <a:ln w="9525">
              <a:noFill/>
              <a:miter lim="800000"/>
              <a:headEnd/>
              <a:tailEnd/>
            </a:ln>
            <a:effectLst>
              <a:outerShdw algn="l" blurRad="50800" dist="25400" rotWithShape="0">
                <a:prstClr val="black">
                  <a:alpha val="40000"/>
                </a:prstClr>
              </a:outerShdw>
            </a:effectLst>
          </p:spPr>
        </p:pic>
      </p:grpSp>
      <p:grpSp>
        <p:nvGrpSpPr>
          <p:cNvPr id="22" name="Group 109"/>
          <p:cNvGrpSpPr/>
          <p:nvPr/>
        </p:nvGrpSpPr>
        <p:grpSpPr>
          <a:xfrm>
            <a:off x="4166684" y="1214489"/>
            <a:ext cx="692426" cy="704990"/>
            <a:chOff x="-581388" y="3442411"/>
            <a:chExt cx="581389" cy="591936"/>
          </a:xfrm>
        </p:grpSpPr>
        <p:grpSp>
          <p:nvGrpSpPr>
            <p:cNvPr id="23" name="Group 148"/>
            <p:cNvGrpSpPr>
              <a:grpSpLocks noChangeAspect="1"/>
            </p:cNvGrpSpPr>
            <p:nvPr/>
          </p:nvGrpSpPr>
          <p:grpSpPr>
            <a:xfrm>
              <a:off x="-581388" y="3442411"/>
              <a:ext cx="581389" cy="591936"/>
              <a:chOff x="9143994" y="1624260"/>
              <a:chExt cx="1092747" cy="1112574"/>
            </a:xfrm>
          </p:grpSpPr>
          <p:sp>
            <p:nvSpPr>
              <p:cNvPr id="123" name="Oval 21"/>
              <p:cNvSpPr>
                <a:spLocks noChangeArrowheads="1"/>
              </p:cNvSpPr>
              <p:nvPr>
                <p:custDataLst>
                  <p:tags r:id="rId49"/>
                </p:custDataLst>
              </p:nvPr>
            </p:nvSpPr>
            <p:spPr bwMode="invGray">
              <a:xfrm>
                <a:off x="9208798" y="1708219"/>
                <a:ext cx="941387" cy="942975"/>
              </a:xfrm>
              <a:prstGeom prst="ellipse">
                <a:avLst/>
              </a:prstGeom>
              <a:gradFill rotWithShape="1">
                <a:gsLst>
                  <a:gs pos="0">
                    <a:schemeClr val="accent1">
                      <a:lumMod val="75000"/>
                    </a:schemeClr>
                  </a:gs>
                  <a:gs pos="100000">
                    <a:srgbClr val="5E0000"/>
                  </a:gs>
                </a:gsLst>
                <a:lin ang="5400000" scaled="1"/>
              </a:gradFill>
              <a:ln algn="ctr" w="9525">
                <a:noFill/>
                <a:round/>
                <a:headEnd/>
                <a:tailEnd/>
              </a:ln>
            </p:spPr>
            <p:txBody>
              <a:bodyPr anchor="ctr" bIns="38411" lIns="76822" rIns="76822" tIns="38411" wrap="none"/>
              <a:lstStyle/>
              <a:p>
                <a:pPr>
                  <a:defRPr/>
                </a:pPr>
                <a:endParaRPr b="1" dirty="0" lang="en-US" sz="2800">
                  <a:solidFill>
                    <a:srgbClr val="FFFFFF"/>
                  </a:solidFill>
                  <a:latin charset="0" pitchFamily="34" typeface="Arial"/>
                  <a:ea charset="-127" pitchFamily="34" typeface="Gulim"/>
                  <a:cs charset="0" pitchFamily="34" typeface="Arial"/>
                </a:endParaRPr>
              </a:p>
            </p:txBody>
          </p:sp>
          <p:sp>
            <p:nvSpPr>
              <p:cNvPr id="124" name="Rectangle 284"/>
              <p:cNvSpPr>
                <a:spLocks noChangeArrowheads="1"/>
              </p:cNvSpPr>
              <p:nvPr>
                <p:custDataLst>
                  <p:tags r:id="rId50"/>
                </p:custDataLst>
              </p:nvPr>
            </p:nvSpPr>
            <p:spPr bwMode="gray">
              <a:xfrm>
                <a:off x="9283062" y="1923252"/>
                <a:ext cx="772408" cy="539994"/>
              </a:xfrm>
              <a:prstGeom prst="rect">
                <a:avLst/>
              </a:prstGeom>
              <a:noFill/>
              <a:ln w="9525">
                <a:noFill/>
                <a:miter lim="800000"/>
                <a:headEnd/>
                <a:tailEnd/>
              </a:ln>
            </p:spPr>
            <p:txBody>
              <a:bodyPr anchor="ctr" bIns="32271" lIns="64541" rIns="64541" tIns="32271" wrap="square">
                <a:spAutoFit/>
              </a:bodyPr>
              <a:lstStyle/>
              <a:p>
                <a:pPr algn="ctr">
                  <a:lnSpc>
                    <a:spcPct val="90000"/>
                  </a:lnSpc>
                </a:pPr>
                <a:endParaRPr dirty="0" lang="en-US" sz="2000">
                  <a:solidFill>
                    <a:srgbClr val="FFFFFF"/>
                  </a:solidFill>
                  <a:latin charset="0" pitchFamily="34" typeface="Arial"/>
                </a:endParaRPr>
              </a:p>
            </p:txBody>
          </p:sp>
          <p:pic>
            <p:nvPicPr>
              <p:cNvPr descr="C:\Documents and Settings\rgould\Desktop\reflection.png" id="125" name="Picture 3"/>
              <p:cNvPicPr>
                <a:picLocks noChangeArrowheads="1" noChangeAspect="1"/>
              </p:cNvPicPr>
              <p:nvPr>
                <p:custDataLst>
                  <p:tags r:id="rId51"/>
                </p:custDataLst>
              </p:nvPr>
            </p:nvPicPr>
            <p:blipFill>
              <a:blip cstate="print" r:embed="rId90"/>
              <a:srcRect/>
              <a:stretch>
                <a:fillRect/>
              </a:stretch>
            </p:blipFill>
            <p:spPr bwMode="auto">
              <a:xfrm>
                <a:off x="9143994" y="1624260"/>
                <a:ext cx="1092747" cy="1112574"/>
              </a:xfrm>
              <a:prstGeom prst="rect">
                <a:avLst/>
              </a:prstGeom>
              <a:noFill/>
              <a:ln w="9525">
                <a:noFill/>
                <a:miter lim="800000"/>
                <a:headEnd/>
                <a:tailEnd/>
              </a:ln>
            </p:spPr>
          </p:pic>
        </p:grpSp>
        <p:pic>
          <p:nvPicPr>
            <p:cNvPr descr="aura_isolated" id="122" name="Picture 25"/>
            <p:cNvPicPr>
              <a:picLocks noChangeArrowheads="1" noChangeAspect="1"/>
            </p:cNvPicPr>
            <p:nvPr/>
          </p:nvPicPr>
          <p:blipFill>
            <a:blip cstate="print" r:embed="rId92"/>
            <a:srcRect/>
            <a:stretch>
              <a:fillRect/>
            </a:stretch>
          </p:blipFill>
          <p:spPr bwMode="gray">
            <a:xfrm>
              <a:off x="-460522" y="3658194"/>
              <a:ext cx="329593" cy="145949"/>
            </a:xfrm>
            <a:prstGeom prst="rect">
              <a:avLst/>
            </a:prstGeom>
            <a:noFill/>
            <a:ln w="9525">
              <a:noFill/>
              <a:miter lim="800000"/>
              <a:headEnd/>
              <a:tailEnd/>
            </a:ln>
          </p:spPr>
        </p:pic>
      </p:grpSp>
      <p:grpSp>
        <p:nvGrpSpPr>
          <p:cNvPr id="24" name="Group 116"/>
          <p:cNvGrpSpPr/>
          <p:nvPr/>
        </p:nvGrpSpPr>
        <p:grpSpPr>
          <a:xfrm>
            <a:off x="5418789" y="1383025"/>
            <a:ext cx="692426" cy="704990"/>
            <a:chOff x="4046640" y="3891144"/>
            <a:chExt cx="581390" cy="591936"/>
          </a:xfrm>
        </p:grpSpPr>
        <p:grpSp>
          <p:nvGrpSpPr>
            <p:cNvPr id="25" name="Group 148"/>
            <p:cNvGrpSpPr>
              <a:grpSpLocks noChangeAspect="1"/>
            </p:cNvGrpSpPr>
            <p:nvPr/>
          </p:nvGrpSpPr>
          <p:grpSpPr>
            <a:xfrm>
              <a:off x="4046640" y="3891144"/>
              <a:ext cx="581390" cy="591936"/>
              <a:chOff x="9143998" y="1624260"/>
              <a:chExt cx="1092747" cy="1112574"/>
            </a:xfrm>
          </p:grpSpPr>
          <p:sp>
            <p:nvSpPr>
              <p:cNvPr id="134" name="Oval 21"/>
              <p:cNvSpPr>
                <a:spLocks noChangeArrowheads="1"/>
              </p:cNvSpPr>
              <p:nvPr>
                <p:custDataLst>
                  <p:tags r:id="rId46"/>
                </p:custDataLst>
              </p:nvPr>
            </p:nvSpPr>
            <p:spPr bwMode="invGray">
              <a:xfrm>
                <a:off x="9208798" y="1708219"/>
                <a:ext cx="941387" cy="942975"/>
              </a:xfrm>
              <a:prstGeom prst="ellipse">
                <a:avLst/>
              </a:prstGeom>
              <a:gradFill rotWithShape="1">
                <a:gsLst>
                  <a:gs pos="0">
                    <a:schemeClr val="accent1">
                      <a:lumMod val="75000"/>
                    </a:schemeClr>
                  </a:gs>
                  <a:gs pos="100000">
                    <a:srgbClr val="5E0000"/>
                  </a:gs>
                </a:gsLst>
                <a:lin ang="5400000" scaled="1"/>
              </a:gradFill>
              <a:ln algn="ctr" w="9525">
                <a:noFill/>
                <a:round/>
                <a:headEnd/>
                <a:tailEnd/>
              </a:ln>
            </p:spPr>
            <p:txBody>
              <a:bodyPr anchor="ctr" bIns="38411" lIns="76822" rIns="76822" tIns="38411" wrap="none"/>
              <a:lstStyle/>
              <a:p>
                <a:pPr>
                  <a:defRPr/>
                </a:pPr>
                <a:endParaRPr b="1" dirty="0" lang="en-US" sz="2800">
                  <a:solidFill>
                    <a:srgbClr val="FFFFFF"/>
                  </a:solidFill>
                  <a:latin charset="0" pitchFamily="34" typeface="Arial"/>
                  <a:ea charset="-127" pitchFamily="34" typeface="Gulim"/>
                  <a:cs charset="0" pitchFamily="34" typeface="Arial"/>
                </a:endParaRPr>
              </a:p>
            </p:txBody>
          </p:sp>
          <p:sp>
            <p:nvSpPr>
              <p:cNvPr id="135" name="Rectangle 284"/>
              <p:cNvSpPr>
                <a:spLocks noChangeArrowheads="1"/>
              </p:cNvSpPr>
              <p:nvPr>
                <p:custDataLst>
                  <p:tags r:id="rId47"/>
                </p:custDataLst>
              </p:nvPr>
            </p:nvSpPr>
            <p:spPr bwMode="gray">
              <a:xfrm>
                <a:off x="9283062" y="1923252"/>
                <a:ext cx="772408" cy="539994"/>
              </a:xfrm>
              <a:prstGeom prst="rect">
                <a:avLst/>
              </a:prstGeom>
              <a:noFill/>
              <a:ln w="9525">
                <a:noFill/>
                <a:miter lim="800000"/>
                <a:headEnd/>
                <a:tailEnd/>
              </a:ln>
            </p:spPr>
            <p:txBody>
              <a:bodyPr anchor="ctr" bIns="32271" lIns="64541" rIns="64541" tIns="32271" wrap="square">
                <a:spAutoFit/>
              </a:bodyPr>
              <a:lstStyle/>
              <a:p>
                <a:pPr algn="ctr">
                  <a:lnSpc>
                    <a:spcPct val="90000"/>
                  </a:lnSpc>
                </a:pPr>
                <a:endParaRPr dirty="0" lang="en-US" sz="2000">
                  <a:solidFill>
                    <a:srgbClr val="FFFFFF"/>
                  </a:solidFill>
                  <a:latin charset="0" pitchFamily="34" typeface="Arial"/>
                </a:endParaRPr>
              </a:p>
            </p:txBody>
          </p:sp>
          <p:pic>
            <p:nvPicPr>
              <p:cNvPr descr="C:\Documents and Settings\rgould\Desktop\reflection.png" id="136" name="Picture 3"/>
              <p:cNvPicPr>
                <a:picLocks noChangeArrowheads="1" noChangeAspect="1"/>
              </p:cNvPicPr>
              <p:nvPr>
                <p:custDataLst>
                  <p:tags r:id="rId48"/>
                </p:custDataLst>
              </p:nvPr>
            </p:nvPicPr>
            <p:blipFill>
              <a:blip cstate="print" r:embed="rId90"/>
              <a:srcRect/>
              <a:stretch>
                <a:fillRect/>
              </a:stretch>
            </p:blipFill>
            <p:spPr bwMode="auto">
              <a:xfrm>
                <a:off x="9143998" y="1624260"/>
                <a:ext cx="1092747" cy="1112574"/>
              </a:xfrm>
              <a:prstGeom prst="rect">
                <a:avLst/>
              </a:prstGeom>
              <a:noFill/>
              <a:ln w="9525">
                <a:noFill/>
                <a:miter lim="800000"/>
                <a:headEnd/>
                <a:tailEnd/>
              </a:ln>
            </p:spPr>
          </p:pic>
        </p:grpSp>
        <p:pic>
          <p:nvPicPr>
            <p:cNvPr descr="avaya_flare" id="133" name="Picture 10"/>
            <p:cNvPicPr>
              <a:picLocks noChangeArrowheads="1" noChangeAspect="1"/>
            </p:cNvPicPr>
            <p:nvPr/>
          </p:nvPicPr>
          <p:blipFill>
            <a:blip cstate="print" r:embed="rId93">
              <a:duotone>
                <a:srgbClr val="F2F2F2">
                  <a:shade val="45000"/>
                  <a:satMod val="135000"/>
                </a:srgbClr>
                <a:prstClr val="white"/>
              </a:duotone>
              <a:lum bright="40000" contrast="40000"/>
            </a:blip>
            <a:srcRect/>
            <a:stretch>
              <a:fillRect/>
            </a:stretch>
          </p:blipFill>
          <p:spPr bwMode="auto">
            <a:xfrm>
              <a:off x="4175754" y="4070775"/>
              <a:ext cx="336945" cy="194202"/>
            </a:xfrm>
            <a:prstGeom prst="rect">
              <a:avLst/>
            </a:prstGeom>
            <a:noFill/>
            <a:ln w="9525">
              <a:noFill/>
              <a:miter lim="800000"/>
              <a:headEnd/>
              <a:tailEnd/>
            </a:ln>
          </p:spPr>
        </p:pic>
      </p:grpSp>
      <p:grpSp>
        <p:nvGrpSpPr>
          <p:cNvPr id="26" name="Group 183"/>
          <p:cNvGrpSpPr>
            <a:grpSpLocks noChangeAspect="1"/>
          </p:cNvGrpSpPr>
          <p:nvPr/>
        </p:nvGrpSpPr>
        <p:grpSpPr>
          <a:xfrm>
            <a:off x="6513644" y="2006969"/>
            <a:ext cx="706984" cy="704990"/>
            <a:chOff x="-3199316" y="930009"/>
            <a:chExt cx="2827934" cy="2819960"/>
          </a:xfrm>
        </p:grpSpPr>
        <p:grpSp>
          <p:nvGrpSpPr>
            <p:cNvPr id="27" name="Group 148"/>
            <p:cNvGrpSpPr>
              <a:grpSpLocks noChangeAspect="1"/>
            </p:cNvGrpSpPr>
            <p:nvPr/>
          </p:nvGrpSpPr>
          <p:grpSpPr>
            <a:xfrm>
              <a:off x="-3199316" y="930009"/>
              <a:ext cx="2769704" cy="2819960"/>
              <a:chOff x="9143994" y="1624260"/>
              <a:chExt cx="1092747" cy="1112574"/>
            </a:xfrm>
          </p:grpSpPr>
          <p:sp>
            <p:nvSpPr>
              <p:cNvPr id="188" name="Oval 21"/>
              <p:cNvSpPr>
                <a:spLocks noChangeArrowheads="1"/>
              </p:cNvSpPr>
              <p:nvPr>
                <p:custDataLst>
                  <p:tags r:id="rId43"/>
                </p:custDataLst>
              </p:nvPr>
            </p:nvSpPr>
            <p:spPr bwMode="invGray">
              <a:xfrm>
                <a:off x="9208798" y="1708219"/>
                <a:ext cx="941387" cy="942975"/>
              </a:xfrm>
              <a:prstGeom prst="ellipse">
                <a:avLst/>
              </a:prstGeom>
              <a:gradFill rotWithShape="1">
                <a:gsLst>
                  <a:gs pos="0">
                    <a:schemeClr val="accent1">
                      <a:lumMod val="75000"/>
                    </a:schemeClr>
                  </a:gs>
                  <a:gs pos="100000">
                    <a:srgbClr val="5E0000"/>
                  </a:gs>
                </a:gsLst>
                <a:lin ang="5400000" scaled="1"/>
              </a:gradFill>
              <a:ln algn="ctr" w="9525">
                <a:noFill/>
                <a:round/>
                <a:headEnd/>
                <a:tailEnd/>
              </a:ln>
            </p:spPr>
            <p:txBody>
              <a:bodyPr anchor="ctr" bIns="38411" lIns="76822" rIns="76822" tIns="38411" wrap="none"/>
              <a:lstStyle/>
              <a:p>
                <a:pPr>
                  <a:defRPr/>
                </a:pPr>
                <a:endParaRPr b="1" dirty="0" lang="en-US" sz="2800">
                  <a:solidFill>
                    <a:srgbClr val="FFFFFF"/>
                  </a:solidFill>
                  <a:latin charset="0" pitchFamily="34" typeface="Arial"/>
                  <a:ea charset="-127" pitchFamily="34" typeface="Gulim"/>
                  <a:cs charset="0" pitchFamily="34" typeface="Arial"/>
                </a:endParaRPr>
              </a:p>
            </p:txBody>
          </p:sp>
          <p:sp>
            <p:nvSpPr>
              <p:cNvPr id="189" name="Rectangle 284"/>
              <p:cNvSpPr>
                <a:spLocks noChangeArrowheads="1"/>
              </p:cNvSpPr>
              <p:nvPr>
                <p:custDataLst>
                  <p:tags r:id="rId44"/>
                </p:custDataLst>
              </p:nvPr>
            </p:nvSpPr>
            <p:spPr bwMode="gray">
              <a:xfrm>
                <a:off x="9283062" y="1923252"/>
                <a:ext cx="772408" cy="539994"/>
              </a:xfrm>
              <a:prstGeom prst="rect">
                <a:avLst/>
              </a:prstGeom>
              <a:noFill/>
              <a:ln w="9525">
                <a:noFill/>
                <a:miter lim="800000"/>
                <a:headEnd/>
                <a:tailEnd/>
              </a:ln>
            </p:spPr>
            <p:txBody>
              <a:bodyPr anchor="ctr" bIns="32271" lIns="64541" rIns="64541" tIns="32271" wrap="square">
                <a:spAutoFit/>
              </a:bodyPr>
              <a:lstStyle/>
              <a:p>
                <a:pPr algn="ctr">
                  <a:lnSpc>
                    <a:spcPct val="90000"/>
                  </a:lnSpc>
                </a:pPr>
                <a:endParaRPr dirty="0" lang="en-US" sz="2000">
                  <a:solidFill>
                    <a:srgbClr val="FFFFFF"/>
                  </a:solidFill>
                  <a:latin charset="0" pitchFamily="34" typeface="Arial"/>
                </a:endParaRPr>
              </a:p>
            </p:txBody>
          </p:sp>
          <p:pic>
            <p:nvPicPr>
              <p:cNvPr descr="C:\Documents and Settings\rgould\Desktop\reflection.png" id="190" name="Picture 3"/>
              <p:cNvPicPr>
                <a:picLocks noChangeArrowheads="1" noChangeAspect="1"/>
              </p:cNvPicPr>
              <p:nvPr>
                <p:custDataLst>
                  <p:tags r:id="rId45"/>
                </p:custDataLst>
              </p:nvPr>
            </p:nvPicPr>
            <p:blipFill>
              <a:blip cstate="print" r:embed="rId90"/>
              <a:srcRect/>
              <a:stretch>
                <a:fillRect/>
              </a:stretch>
            </p:blipFill>
            <p:spPr bwMode="auto">
              <a:xfrm>
                <a:off x="9143994" y="1624260"/>
                <a:ext cx="1092747" cy="1112574"/>
              </a:xfrm>
              <a:prstGeom prst="rect">
                <a:avLst/>
              </a:prstGeom>
              <a:noFill/>
              <a:ln w="9525">
                <a:noFill/>
                <a:miter lim="800000"/>
                <a:headEnd/>
                <a:tailEnd/>
              </a:ln>
            </p:spPr>
          </p:pic>
        </p:grpSp>
        <p:pic>
          <p:nvPicPr>
            <p:cNvPr descr="aura_isolated" id="186" name="Picture 25"/>
            <p:cNvPicPr>
              <a:picLocks noChangeArrowheads="1" noChangeAspect="1"/>
            </p:cNvPicPr>
            <p:nvPr/>
          </p:nvPicPr>
          <p:blipFill>
            <a:blip cstate="print" r:embed="rId92"/>
            <a:srcRect b="64514"/>
            <a:stretch>
              <a:fillRect/>
            </a:stretch>
          </p:blipFill>
          <p:spPr bwMode="gray">
            <a:xfrm>
              <a:off x="-2623517" y="1957991"/>
              <a:ext cx="1570162" cy="246729"/>
            </a:xfrm>
            <a:prstGeom prst="rect">
              <a:avLst/>
            </a:prstGeom>
            <a:noFill/>
            <a:ln w="9525">
              <a:noFill/>
              <a:miter lim="800000"/>
              <a:headEnd/>
              <a:tailEnd/>
            </a:ln>
          </p:spPr>
        </p:pic>
        <p:pic>
          <p:nvPicPr>
            <p:cNvPr descr="IDE Button Text.png" id="187" name="Picture 186"/>
            <p:cNvPicPr>
              <a:picLocks noChangeAspect="1"/>
            </p:cNvPicPr>
            <p:nvPr/>
          </p:nvPicPr>
          <p:blipFill>
            <a:blip cstate="print" r:embed="rId94"/>
            <a:stretch>
              <a:fillRect/>
            </a:stretch>
          </p:blipFill>
          <p:spPr>
            <a:xfrm>
              <a:off x="-3128166" y="1879600"/>
              <a:ext cx="2756784" cy="1248619"/>
            </a:xfrm>
            <a:prstGeom prst="rect">
              <a:avLst/>
            </a:prstGeom>
          </p:spPr>
        </p:pic>
      </p:grpSp>
      <p:grpSp>
        <p:nvGrpSpPr>
          <p:cNvPr id="28" name="Group 191"/>
          <p:cNvGrpSpPr>
            <a:grpSpLocks noChangeAspect="1"/>
          </p:cNvGrpSpPr>
          <p:nvPr/>
        </p:nvGrpSpPr>
        <p:grpSpPr>
          <a:xfrm>
            <a:off x="6970845" y="2474329"/>
            <a:ext cx="701991" cy="704990"/>
            <a:chOff x="-3199321" y="930009"/>
            <a:chExt cx="2807967" cy="2819960"/>
          </a:xfrm>
        </p:grpSpPr>
        <p:grpSp>
          <p:nvGrpSpPr>
            <p:cNvPr id="29" name="Group 148"/>
            <p:cNvGrpSpPr>
              <a:grpSpLocks noChangeAspect="1"/>
            </p:cNvGrpSpPr>
            <p:nvPr/>
          </p:nvGrpSpPr>
          <p:grpSpPr>
            <a:xfrm>
              <a:off x="-3199321" y="930009"/>
              <a:ext cx="2769704" cy="2819960"/>
              <a:chOff x="9143992" y="1624260"/>
              <a:chExt cx="1092747" cy="1112574"/>
            </a:xfrm>
          </p:grpSpPr>
          <p:sp>
            <p:nvSpPr>
              <p:cNvPr id="172" name="Oval 21"/>
              <p:cNvSpPr>
                <a:spLocks noChangeArrowheads="1"/>
              </p:cNvSpPr>
              <p:nvPr>
                <p:custDataLst>
                  <p:tags r:id="rId40"/>
                </p:custDataLst>
              </p:nvPr>
            </p:nvSpPr>
            <p:spPr bwMode="invGray">
              <a:xfrm>
                <a:off x="9208798" y="1708219"/>
                <a:ext cx="941387" cy="942975"/>
              </a:xfrm>
              <a:prstGeom prst="ellipse">
                <a:avLst/>
              </a:prstGeom>
              <a:gradFill rotWithShape="1">
                <a:gsLst>
                  <a:gs pos="0">
                    <a:schemeClr val="accent1">
                      <a:lumMod val="75000"/>
                    </a:schemeClr>
                  </a:gs>
                  <a:gs pos="100000">
                    <a:srgbClr val="5E0000"/>
                  </a:gs>
                </a:gsLst>
                <a:lin ang="5400000" scaled="1"/>
              </a:gradFill>
              <a:ln algn="ctr" w="9525">
                <a:noFill/>
                <a:round/>
                <a:headEnd/>
                <a:tailEnd/>
              </a:ln>
            </p:spPr>
            <p:txBody>
              <a:bodyPr anchor="ctr" bIns="38411" lIns="76822" rIns="76822" tIns="38411" wrap="none"/>
              <a:lstStyle/>
              <a:p>
                <a:pPr>
                  <a:defRPr/>
                </a:pPr>
                <a:endParaRPr b="1" dirty="0" lang="en-US" sz="2800">
                  <a:solidFill>
                    <a:srgbClr val="FFFFFF"/>
                  </a:solidFill>
                  <a:latin charset="0" pitchFamily="34" typeface="Arial"/>
                  <a:ea charset="-127" pitchFamily="34" typeface="Gulim"/>
                  <a:cs charset="0" pitchFamily="34" typeface="Arial"/>
                </a:endParaRPr>
              </a:p>
            </p:txBody>
          </p:sp>
          <p:sp>
            <p:nvSpPr>
              <p:cNvPr id="173" name="Rectangle 284"/>
              <p:cNvSpPr>
                <a:spLocks noChangeArrowheads="1"/>
              </p:cNvSpPr>
              <p:nvPr>
                <p:custDataLst>
                  <p:tags r:id="rId41"/>
                </p:custDataLst>
              </p:nvPr>
            </p:nvSpPr>
            <p:spPr bwMode="gray">
              <a:xfrm>
                <a:off x="9283061" y="1923252"/>
                <a:ext cx="772407" cy="539994"/>
              </a:xfrm>
              <a:prstGeom prst="rect">
                <a:avLst/>
              </a:prstGeom>
              <a:noFill/>
              <a:ln w="9525">
                <a:noFill/>
                <a:miter lim="800000"/>
                <a:headEnd/>
                <a:tailEnd/>
              </a:ln>
            </p:spPr>
            <p:txBody>
              <a:bodyPr anchor="ctr" bIns="32271" lIns="64541" rIns="64541" tIns="32271" wrap="square">
                <a:spAutoFit/>
              </a:bodyPr>
              <a:lstStyle/>
              <a:p>
                <a:pPr algn="ctr">
                  <a:lnSpc>
                    <a:spcPct val="90000"/>
                  </a:lnSpc>
                </a:pPr>
                <a:endParaRPr dirty="0" lang="en-US" sz="2000">
                  <a:solidFill>
                    <a:srgbClr val="FFFFFF"/>
                  </a:solidFill>
                  <a:latin charset="0" pitchFamily="34" typeface="Arial"/>
                </a:endParaRPr>
              </a:p>
            </p:txBody>
          </p:sp>
          <p:pic>
            <p:nvPicPr>
              <p:cNvPr descr="C:\Documents and Settings\rgould\Desktop\reflection.png" id="174" name="Picture 3"/>
              <p:cNvPicPr>
                <a:picLocks noChangeArrowheads="1" noChangeAspect="1"/>
              </p:cNvPicPr>
              <p:nvPr>
                <p:custDataLst>
                  <p:tags r:id="rId42"/>
                </p:custDataLst>
              </p:nvPr>
            </p:nvPicPr>
            <p:blipFill>
              <a:blip cstate="print" r:embed="rId90"/>
              <a:srcRect/>
              <a:stretch>
                <a:fillRect/>
              </a:stretch>
            </p:blipFill>
            <p:spPr bwMode="auto">
              <a:xfrm>
                <a:off x="9143992" y="1624260"/>
                <a:ext cx="1092747" cy="1112574"/>
              </a:xfrm>
              <a:prstGeom prst="rect">
                <a:avLst/>
              </a:prstGeom>
              <a:noFill/>
              <a:ln w="9525">
                <a:noFill/>
                <a:miter lim="800000"/>
                <a:headEnd/>
                <a:tailEnd/>
              </a:ln>
            </p:spPr>
          </p:pic>
        </p:grpSp>
        <p:pic>
          <p:nvPicPr>
            <p:cNvPr descr="aura_isolated" id="171" name="Picture 25"/>
            <p:cNvPicPr>
              <a:picLocks noChangeArrowheads="1" noChangeAspect="1"/>
            </p:cNvPicPr>
            <p:nvPr/>
          </p:nvPicPr>
          <p:blipFill>
            <a:blip cstate="print" r:embed="rId92"/>
            <a:srcRect b="64514"/>
            <a:stretch>
              <a:fillRect/>
            </a:stretch>
          </p:blipFill>
          <p:spPr bwMode="gray">
            <a:xfrm>
              <a:off x="-2623517" y="1957991"/>
              <a:ext cx="1570162" cy="246729"/>
            </a:xfrm>
            <a:prstGeom prst="rect">
              <a:avLst/>
            </a:prstGeom>
            <a:noFill/>
            <a:ln w="9525">
              <a:noFill/>
              <a:miter lim="800000"/>
              <a:headEnd/>
              <a:tailEnd/>
            </a:ln>
          </p:spPr>
        </p:pic>
        <p:pic>
          <p:nvPicPr>
            <p:cNvPr descr="IP Office  Button Text.png" id="191" name="Picture 190"/>
            <p:cNvPicPr>
              <a:picLocks noChangeAspect="1"/>
            </p:cNvPicPr>
            <p:nvPr/>
          </p:nvPicPr>
          <p:blipFill>
            <a:blip cstate="print" r:embed="rId95"/>
            <a:stretch>
              <a:fillRect/>
            </a:stretch>
          </p:blipFill>
          <p:spPr>
            <a:xfrm>
              <a:off x="-3137899" y="1881664"/>
              <a:ext cx="2746545" cy="881856"/>
            </a:xfrm>
            <a:prstGeom prst="rect">
              <a:avLst/>
            </a:prstGeom>
          </p:spPr>
        </p:pic>
      </p:grpSp>
      <p:pic>
        <p:nvPicPr>
          <p:cNvPr descr="C:\Documents and Settings\weaverj\Desktop\Avaya Aura Conferencing ICON.png" id="1026" name="Picture 2"/>
          <p:cNvPicPr>
            <a:picLocks noChangeArrowheads="1" noChangeAspect="1"/>
          </p:cNvPicPr>
          <p:nvPr/>
        </p:nvPicPr>
        <p:blipFill>
          <a:blip cstate="print" r:embed="rId96"/>
          <a:srcRect/>
          <a:stretch>
            <a:fillRect/>
          </a:stretch>
        </p:blipFill>
        <p:spPr bwMode="auto">
          <a:xfrm>
            <a:off x="5995988" y="1618933"/>
            <a:ext cx="706437" cy="712787"/>
          </a:xfrm>
          <a:prstGeom prst="rect">
            <a:avLst/>
          </a:prstGeom>
          <a:noFill/>
        </p:spPr>
      </p:pic>
    </p:spTree>
    <p:custDataLst>
      <p:tags r:id="rId1"/>
    </p:custData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343"/>
                                        </p:tgtEl>
                                        <p:attrNameLst>
                                          <p:attrName>style.visibility</p:attrName>
                                        </p:attrNameLst>
                                      </p:cBhvr>
                                      <p:to>
                                        <p:strVal val="visible"/>
                                      </p:to>
                                    </p:set>
                                    <p:animEffect filter="fade" transition="in">
                                      <p:cBhvr>
                                        <p:cTn dur="1000" id="7"/>
                                        <p:tgtEl>
                                          <p:spTgt spid="343"/>
                                        </p:tgtEl>
                                      </p:cBhvr>
                                    </p:animEffect>
                                    <p:anim calcmode="lin" valueType="num">
                                      <p:cBhvr>
                                        <p:cTn dur="1000" fill="hold" id="8"/>
                                        <p:tgtEl>
                                          <p:spTgt spid="343"/>
                                        </p:tgtEl>
                                        <p:attrNameLst>
                                          <p:attrName>ppt_x</p:attrName>
                                        </p:attrNameLst>
                                      </p:cBhvr>
                                      <p:tavLst>
                                        <p:tav tm="0">
                                          <p:val>
                                            <p:strVal val="#ppt_x"/>
                                          </p:val>
                                        </p:tav>
                                        <p:tav tm="100000">
                                          <p:val>
                                            <p:strVal val="#ppt_x"/>
                                          </p:val>
                                        </p:tav>
                                      </p:tavLst>
                                    </p:anim>
                                    <p:anim calcmode="lin" valueType="num">
                                      <p:cBhvr>
                                        <p:cTn dur="1000" fill="hold" id="9"/>
                                        <p:tgtEl>
                                          <p:spTgt spid="343"/>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310"/>
                                        </p:tgtEl>
                                        <p:attrNameLst>
                                          <p:attrName>style.visibility</p:attrName>
                                        </p:attrNameLst>
                                      </p:cBhvr>
                                      <p:to>
                                        <p:strVal val="visible"/>
                                      </p:to>
                                    </p:set>
                                    <p:animEffect filter="fade" transition="in">
                                      <p:cBhvr>
                                        <p:cTn dur="1000" id="12"/>
                                        <p:tgtEl>
                                          <p:spTgt spid="310"/>
                                        </p:tgtEl>
                                      </p:cBhvr>
                                    </p:animEffect>
                                    <p:anim calcmode="lin" valueType="num">
                                      <p:cBhvr>
                                        <p:cTn dur="1000" fill="hold" id="13"/>
                                        <p:tgtEl>
                                          <p:spTgt spid="310"/>
                                        </p:tgtEl>
                                        <p:attrNameLst>
                                          <p:attrName>ppt_x</p:attrName>
                                        </p:attrNameLst>
                                      </p:cBhvr>
                                      <p:tavLst>
                                        <p:tav tm="0">
                                          <p:val>
                                            <p:strVal val="#ppt_x"/>
                                          </p:val>
                                        </p:tav>
                                        <p:tav tm="100000">
                                          <p:val>
                                            <p:strVal val="#ppt_x"/>
                                          </p:val>
                                        </p:tav>
                                      </p:tavLst>
                                    </p:anim>
                                    <p:anim calcmode="lin" valueType="num">
                                      <p:cBhvr>
                                        <p:cTn dur="1000" fill="hold" id="14"/>
                                        <p:tgtEl>
                                          <p:spTgt spid="310"/>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0"/>
                                  </p:stCondLst>
                                  <p:childTnLst>
                                    <p:set>
                                      <p:cBhvr>
                                        <p:cTn dur="1" fill="hold" id="16">
                                          <p:stCondLst>
                                            <p:cond delay="0"/>
                                          </p:stCondLst>
                                        </p:cTn>
                                        <p:tgtEl>
                                          <p:spTgt spid="72"/>
                                        </p:tgtEl>
                                        <p:attrNameLst>
                                          <p:attrName>style.visibility</p:attrName>
                                        </p:attrNameLst>
                                      </p:cBhvr>
                                      <p:to>
                                        <p:strVal val="visible"/>
                                      </p:to>
                                    </p:set>
                                    <p:animEffect filter="fade" transition="in">
                                      <p:cBhvr>
                                        <p:cTn dur="1000" id="17"/>
                                        <p:tgtEl>
                                          <p:spTgt spid="72"/>
                                        </p:tgtEl>
                                      </p:cBhvr>
                                    </p:animEffect>
                                    <p:anim calcmode="lin" valueType="num">
                                      <p:cBhvr>
                                        <p:cTn dur="1000" fill="hold" id="18"/>
                                        <p:tgtEl>
                                          <p:spTgt spid="72"/>
                                        </p:tgtEl>
                                        <p:attrNameLst>
                                          <p:attrName>ppt_x</p:attrName>
                                        </p:attrNameLst>
                                      </p:cBhvr>
                                      <p:tavLst>
                                        <p:tav tm="0">
                                          <p:val>
                                            <p:strVal val="#ppt_x"/>
                                          </p:val>
                                        </p:tav>
                                        <p:tav tm="100000">
                                          <p:val>
                                            <p:strVal val="#ppt_x"/>
                                          </p:val>
                                        </p:tav>
                                      </p:tavLst>
                                    </p:anim>
                                    <p:anim calcmode="lin" valueType="num">
                                      <p:cBhvr>
                                        <p:cTn dur="1000" fill="hold" id="19"/>
                                        <p:tgtEl>
                                          <p:spTgt spid="72"/>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78"/>
                                        </p:tgtEl>
                                        <p:attrNameLst>
                                          <p:attrName>style.visibility</p:attrName>
                                        </p:attrNameLst>
                                      </p:cBhvr>
                                      <p:to>
                                        <p:strVal val="visible"/>
                                      </p:to>
                                    </p:set>
                                    <p:animEffect filter="fade" transition="in">
                                      <p:cBhvr>
                                        <p:cTn dur="1000" id="22"/>
                                        <p:tgtEl>
                                          <p:spTgt spid="78"/>
                                        </p:tgtEl>
                                      </p:cBhvr>
                                    </p:animEffect>
                                    <p:anim calcmode="lin" valueType="num">
                                      <p:cBhvr>
                                        <p:cTn dur="1000" fill="hold" id="23"/>
                                        <p:tgtEl>
                                          <p:spTgt spid="78"/>
                                        </p:tgtEl>
                                        <p:attrNameLst>
                                          <p:attrName>ppt_x</p:attrName>
                                        </p:attrNameLst>
                                      </p:cBhvr>
                                      <p:tavLst>
                                        <p:tav tm="0">
                                          <p:val>
                                            <p:strVal val="#ppt_x"/>
                                          </p:val>
                                        </p:tav>
                                        <p:tav tm="100000">
                                          <p:val>
                                            <p:strVal val="#ppt_x"/>
                                          </p:val>
                                        </p:tav>
                                      </p:tavLst>
                                    </p:anim>
                                    <p:anim calcmode="lin" valueType="num">
                                      <p:cBhvr>
                                        <p:cTn dur="1000" fill="hold" id="24"/>
                                        <p:tgtEl>
                                          <p:spTgt spid="78"/>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19460"/>
                                        </p:tgtEl>
                                        <p:attrNameLst>
                                          <p:attrName>style.visibility</p:attrName>
                                        </p:attrNameLst>
                                      </p:cBhvr>
                                      <p:to>
                                        <p:strVal val="visible"/>
                                      </p:to>
                                    </p:set>
                                    <p:animEffect filter="fade" transition="in">
                                      <p:cBhvr>
                                        <p:cTn dur="1000" id="27"/>
                                        <p:tgtEl>
                                          <p:spTgt spid="19460"/>
                                        </p:tgtEl>
                                      </p:cBhvr>
                                    </p:animEffect>
                                    <p:anim calcmode="lin" valueType="num">
                                      <p:cBhvr>
                                        <p:cTn dur="1000" fill="hold" id="28"/>
                                        <p:tgtEl>
                                          <p:spTgt spid="19460"/>
                                        </p:tgtEl>
                                        <p:attrNameLst>
                                          <p:attrName>ppt_x</p:attrName>
                                        </p:attrNameLst>
                                      </p:cBhvr>
                                      <p:tavLst>
                                        <p:tav tm="0">
                                          <p:val>
                                            <p:strVal val="#ppt_x"/>
                                          </p:val>
                                        </p:tav>
                                        <p:tav tm="100000">
                                          <p:val>
                                            <p:strVal val="#ppt_x"/>
                                          </p:val>
                                        </p:tav>
                                      </p:tavLst>
                                    </p:anim>
                                    <p:anim calcmode="lin" valueType="num">
                                      <p:cBhvr>
                                        <p:cTn dur="1000" fill="hold" id="29"/>
                                        <p:tgtEl>
                                          <p:spTgt spid="19460"/>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82"/>
                                        </p:tgtEl>
                                        <p:attrNameLst>
                                          <p:attrName>style.visibility</p:attrName>
                                        </p:attrNameLst>
                                      </p:cBhvr>
                                      <p:to>
                                        <p:strVal val="visible"/>
                                      </p:to>
                                    </p:set>
                                    <p:animEffect filter="fade" transition="in">
                                      <p:cBhvr>
                                        <p:cTn dur="1000" id="32"/>
                                        <p:tgtEl>
                                          <p:spTgt spid="82"/>
                                        </p:tgtEl>
                                      </p:cBhvr>
                                    </p:animEffect>
                                    <p:anim calcmode="lin" valueType="num">
                                      <p:cBhvr>
                                        <p:cTn dur="1000" fill="hold" id="33"/>
                                        <p:tgtEl>
                                          <p:spTgt spid="82"/>
                                        </p:tgtEl>
                                        <p:attrNameLst>
                                          <p:attrName>ppt_x</p:attrName>
                                        </p:attrNameLst>
                                      </p:cBhvr>
                                      <p:tavLst>
                                        <p:tav tm="0">
                                          <p:val>
                                            <p:strVal val="#ppt_x"/>
                                          </p:val>
                                        </p:tav>
                                        <p:tav tm="100000">
                                          <p:val>
                                            <p:strVal val="#ppt_x"/>
                                          </p:val>
                                        </p:tav>
                                      </p:tavLst>
                                    </p:anim>
                                    <p:anim calcmode="lin" valueType="num">
                                      <p:cBhvr>
                                        <p:cTn dur="1000" fill="hold" id="34"/>
                                        <p:tgtEl>
                                          <p:spTgt spid="82"/>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1000" id="37"/>
                                        <p:tgtEl>
                                          <p:spTgt spid="20"/>
                                        </p:tgtEl>
                                      </p:cBhvr>
                                    </p:animEffect>
                                    <p:anim calcmode="lin" valueType="num">
                                      <p:cBhvr>
                                        <p:cTn dur="1000" fill="hold" id="38"/>
                                        <p:tgtEl>
                                          <p:spTgt spid="20"/>
                                        </p:tgtEl>
                                        <p:attrNameLst>
                                          <p:attrName>ppt_x</p:attrName>
                                        </p:attrNameLst>
                                      </p:cBhvr>
                                      <p:tavLst>
                                        <p:tav tm="0">
                                          <p:val>
                                            <p:strVal val="#ppt_x"/>
                                          </p:val>
                                        </p:tav>
                                        <p:tav tm="100000">
                                          <p:val>
                                            <p:strVal val="#ppt_x"/>
                                          </p:val>
                                        </p:tav>
                                      </p:tavLst>
                                    </p:anim>
                                    <p:anim calcmode="lin" valueType="num">
                                      <p:cBhvr>
                                        <p:cTn dur="1000" fill="hold" id="39"/>
                                        <p:tgtEl>
                                          <p:spTgt spid="20"/>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22"/>
                                        </p:tgtEl>
                                        <p:attrNameLst>
                                          <p:attrName>style.visibility</p:attrName>
                                        </p:attrNameLst>
                                      </p:cBhvr>
                                      <p:to>
                                        <p:strVal val="visible"/>
                                      </p:to>
                                    </p:set>
                                    <p:animEffect filter="fade" transition="in">
                                      <p:cBhvr>
                                        <p:cTn dur="1000" id="42"/>
                                        <p:tgtEl>
                                          <p:spTgt spid="22"/>
                                        </p:tgtEl>
                                      </p:cBhvr>
                                    </p:animEffect>
                                    <p:anim calcmode="lin" valueType="num">
                                      <p:cBhvr>
                                        <p:cTn dur="1000" fill="hold" id="43"/>
                                        <p:tgtEl>
                                          <p:spTgt spid="22"/>
                                        </p:tgtEl>
                                        <p:attrNameLst>
                                          <p:attrName>ppt_x</p:attrName>
                                        </p:attrNameLst>
                                      </p:cBhvr>
                                      <p:tavLst>
                                        <p:tav tm="0">
                                          <p:val>
                                            <p:strVal val="#ppt_x"/>
                                          </p:val>
                                        </p:tav>
                                        <p:tav tm="100000">
                                          <p:val>
                                            <p:strVal val="#ppt_x"/>
                                          </p:val>
                                        </p:tav>
                                      </p:tavLst>
                                    </p:anim>
                                    <p:anim calcmode="lin" valueType="num">
                                      <p:cBhvr>
                                        <p:cTn dur="1000" fill="hold" id="44"/>
                                        <p:tgtEl>
                                          <p:spTgt spid="22"/>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0"/>
                                  </p:stCondLst>
                                  <p:childTnLst>
                                    <p:set>
                                      <p:cBhvr>
                                        <p:cTn dur="1" fill="hold" id="51">
                                          <p:stCondLst>
                                            <p:cond delay="0"/>
                                          </p:stCondLst>
                                        </p:cTn>
                                        <p:tgtEl>
                                          <p:spTgt spid="26"/>
                                        </p:tgtEl>
                                        <p:attrNameLst>
                                          <p:attrName>style.visibility</p:attrName>
                                        </p:attrNameLst>
                                      </p:cBhvr>
                                      <p:to>
                                        <p:strVal val="visible"/>
                                      </p:to>
                                    </p:set>
                                    <p:animEffect filter="fade" transition="in">
                                      <p:cBhvr>
                                        <p:cTn dur="1000" id="52"/>
                                        <p:tgtEl>
                                          <p:spTgt spid="26"/>
                                        </p:tgtEl>
                                      </p:cBhvr>
                                    </p:animEffect>
                                    <p:anim calcmode="lin" valueType="num">
                                      <p:cBhvr>
                                        <p:cTn dur="1000" fill="hold" id="53"/>
                                        <p:tgtEl>
                                          <p:spTgt spid="26"/>
                                        </p:tgtEl>
                                        <p:attrNameLst>
                                          <p:attrName>ppt_x</p:attrName>
                                        </p:attrNameLst>
                                      </p:cBhvr>
                                      <p:tavLst>
                                        <p:tav tm="0">
                                          <p:val>
                                            <p:strVal val="#ppt_x"/>
                                          </p:val>
                                        </p:tav>
                                        <p:tav tm="100000">
                                          <p:val>
                                            <p:strVal val="#ppt_x"/>
                                          </p:val>
                                        </p:tav>
                                      </p:tavLst>
                                    </p:anim>
                                    <p:anim calcmode="lin" valueType="num">
                                      <p:cBhvr>
                                        <p:cTn dur="1000" fill="hold" id="54"/>
                                        <p:tgtEl>
                                          <p:spTgt spid="26"/>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0"/>
                                  </p:stCondLst>
                                  <p:childTnLst>
                                    <p:set>
                                      <p:cBhvr>
                                        <p:cTn dur="1" fill="hold" id="56">
                                          <p:stCondLst>
                                            <p:cond delay="0"/>
                                          </p:stCondLst>
                                        </p:cTn>
                                        <p:tgtEl>
                                          <p:spTgt spid="1026"/>
                                        </p:tgtEl>
                                        <p:attrNameLst>
                                          <p:attrName>style.visibility</p:attrName>
                                        </p:attrNameLst>
                                      </p:cBhvr>
                                      <p:to>
                                        <p:strVal val="visible"/>
                                      </p:to>
                                    </p:set>
                                    <p:animEffect filter="fade" transition="in">
                                      <p:cBhvr>
                                        <p:cTn dur="1000" id="57"/>
                                        <p:tgtEl>
                                          <p:spTgt spid="1026"/>
                                        </p:tgtEl>
                                      </p:cBhvr>
                                    </p:animEffect>
                                    <p:anim calcmode="lin" valueType="num">
                                      <p:cBhvr>
                                        <p:cTn dur="1000" fill="hold" id="58"/>
                                        <p:tgtEl>
                                          <p:spTgt spid="1026"/>
                                        </p:tgtEl>
                                        <p:attrNameLst>
                                          <p:attrName>ppt_x</p:attrName>
                                        </p:attrNameLst>
                                      </p:cBhvr>
                                      <p:tavLst>
                                        <p:tav tm="0">
                                          <p:val>
                                            <p:strVal val="#ppt_x"/>
                                          </p:val>
                                        </p:tav>
                                        <p:tav tm="100000">
                                          <p:val>
                                            <p:strVal val="#ppt_x"/>
                                          </p:val>
                                        </p:tav>
                                      </p:tavLst>
                                    </p:anim>
                                    <p:anim calcmode="lin" valueType="num">
                                      <p:cBhvr>
                                        <p:cTn dur="1000" fill="hold" id="59"/>
                                        <p:tgtEl>
                                          <p:spTgt spid="1026"/>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19463"/>
                                        </p:tgtEl>
                                        <p:attrNameLst>
                                          <p:attrName>style.visibility</p:attrName>
                                        </p:attrNameLst>
                                      </p:cBhvr>
                                      <p:to>
                                        <p:strVal val="visible"/>
                                      </p:to>
                                    </p:set>
                                    <p:animEffect filter="fade" transition="in">
                                      <p:cBhvr>
                                        <p:cTn dur="1000" id="62"/>
                                        <p:tgtEl>
                                          <p:spTgt spid="19463"/>
                                        </p:tgtEl>
                                      </p:cBhvr>
                                    </p:animEffect>
                                    <p:anim calcmode="lin" valueType="num">
                                      <p:cBhvr>
                                        <p:cTn dur="1000" fill="hold" id="63"/>
                                        <p:tgtEl>
                                          <p:spTgt spid="19463"/>
                                        </p:tgtEl>
                                        <p:attrNameLst>
                                          <p:attrName>ppt_x</p:attrName>
                                        </p:attrNameLst>
                                      </p:cBhvr>
                                      <p:tavLst>
                                        <p:tav tm="0">
                                          <p:val>
                                            <p:strVal val="#ppt_x"/>
                                          </p:val>
                                        </p:tav>
                                        <p:tav tm="100000">
                                          <p:val>
                                            <p:strVal val="#ppt_x"/>
                                          </p:val>
                                        </p:tav>
                                      </p:tavLst>
                                    </p:anim>
                                    <p:anim calcmode="lin" valueType="num">
                                      <p:cBhvr>
                                        <p:cTn dur="1000" fill="hold" id="64"/>
                                        <p:tgtEl>
                                          <p:spTgt spid="19463"/>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93"/>
                                        </p:tgtEl>
                                        <p:attrNameLst>
                                          <p:attrName>style.visibility</p:attrName>
                                        </p:attrNameLst>
                                      </p:cBhvr>
                                      <p:to>
                                        <p:strVal val="visible"/>
                                      </p:to>
                                    </p:set>
                                    <p:animEffect filter="fade" transition="in">
                                      <p:cBhvr>
                                        <p:cTn dur="1000" id="67"/>
                                        <p:tgtEl>
                                          <p:spTgt spid="93"/>
                                        </p:tgtEl>
                                      </p:cBhvr>
                                    </p:animEffect>
                                    <p:anim calcmode="lin" valueType="num">
                                      <p:cBhvr>
                                        <p:cTn dur="1000" fill="hold" id="68"/>
                                        <p:tgtEl>
                                          <p:spTgt spid="93"/>
                                        </p:tgtEl>
                                        <p:attrNameLst>
                                          <p:attrName>ppt_x</p:attrName>
                                        </p:attrNameLst>
                                      </p:cBhvr>
                                      <p:tavLst>
                                        <p:tav tm="0">
                                          <p:val>
                                            <p:strVal val="#ppt_x"/>
                                          </p:val>
                                        </p:tav>
                                        <p:tav tm="100000">
                                          <p:val>
                                            <p:strVal val="#ppt_x"/>
                                          </p:val>
                                        </p:tav>
                                      </p:tavLst>
                                    </p:anim>
                                    <p:anim calcmode="lin" valueType="num">
                                      <p:cBhvr>
                                        <p:cTn dur="1000" fill="hold" id="69"/>
                                        <p:tgtEl>
                                          <p:spTgt spid="93"/>
                                        </p:tgtEl>
                                        <p:attrNameLst>
                                          <p:attrName>ppt_y</p:attrName>
                                        </p:attrNameLst>
                                      </p:cBhvr>
                                      <p:tavLst>
                                        <p:tav tm="0">
                                          <p:val>
                                            <p:strVal val="#ppt_y-.1"/>
                                          </p:val>
                                        </p:tav>
                                        <p:tav tm="100000">
                                          <p:val>
                                            <p:strVal val="#ppt_y"/>
                                          </p:val>
                                        </p:tav>
                                      </p:tavLst>
                                    </p:anim>
                                  </p:childTnLst>
                                </p:cTn>
                              </p:par>
                              <p:par>
                                <p:cTn fill="hold" id="70" nodeType="withEffect" presetClass="entr" presetID="47" presetSubtype="0">
                                  <p:stCondLst>
                                    <p:cond delay="0"/>
                                  </p:stCondLst>
                                  <p:childTnLst>
                                    <p:set>
                                      <p:cBhvr>
                                        <p:cTn dur="1" fill="hold" id="71">
                                          <p:stCondLst>
                                            <p:cond delay="0"/>
                                          </p:stCondLst>
                                        </p:cTn>
                                        <p:tgtEl>
                                          <p:spTgt spid="143"/>
                                        </p:tgtEl>
                                        <p:attrNameLst>
                                          <p:attrName>style.visibility</p:attrName>
                                        </p:attrNameLst>
                                      </p:cBhvr>
                                      <p:to>
                                        <p:strVal val="visible"/>
                                      </p:to>
                                    </p:set>
                                    <p:animEffect filter="fade" transition="in">
                                      <p:cBhvr>
                                        <p:cTn dur="1000" id="72"/>
                                        <p:tgtEl>
                                          <p:spTgt spid="143"/>
                                        </p:tgtEl>
                                      </p:cBhvr>
                                    </p:animEffect>
                                    <p:anim calcmode="lin" valueType="num">
                                      <p:cBhvr>
                                        <p:cTn dur="1000" fill="hold" id="73"/>
                                        <p:tgtEl>
                                          <p:spTgt spid="143"/>
                                        </p:tgtEl>
                                        <p:attrNameLst>
                                          <p:attrName>ppt_x</p:attrName>
                                        </p:attrNameLst>
                                      </p:cBhvr>
                                      <p:tavLst>
                                        <p:tav tm="0">
                                          <p:val>
                                            <p:strVal val="#ppt_x"/>
                                          </p:val>
                                        </p:tav>
                                        <p:tav tm="100000">
                                          <p:val>
                                            <p:strVal val="#ppt_x"/>
                                          </p:val>
                                        </p:tav>
                                      </p:tavLst>
                                    </p:anim>
                                    <p:anim calcmode="lin" valueType="num">
                                      <p:cBhvr>
                                        <p:cTn dur="1000" fill="hold" id="74"/>
                                        <p:tgtEl>
                                          <p:spTgt spid="143"/>
                                        </p:tgtEl>
                                        <p:attrNameLst>
                                          <p:attrName>ppt_y</p:attrName>
                                        </p:attrNameLst>
                                      </p:cBhvr>
                                      <p:tavLst>
                                        <p:tav tm="0">
                                          <p:val>
                                            <p:strVal val="#ppt_y-.1"/>
                                          </p:val>
                                        </p:tav>
                                        <p:tav tm="100000">
                                          <p:val>
                                            <p:strVal val="#ppt_y"/>
                                          </p:val>
                                        </p:tav>
                                      </p:tavLst>
                                    </p:anim>
                                  </p:childTnLst>
                                </p:cTn>
                              </p:par>
                              <p:par>
                                <p:cTn fill="hold" grpId="0" id="75" nodeType="withEffect" presetClass="entr" presetID="47" presetSubtype="0">
                                  <p:stCondLst>
                                    <p:cond delay="0"/>
                                  </p:stCondLst>
                                  <p:childTnLst>
                                    <p:set>
                                      <p:cBhvr>
                                        <p:cTn dur="1" fill="hold" id="76">
                                          <p:stCondLst>
                                            <p:cond delay="0"/>
                                          </p:stCondLst>
                                        </p:cTn>
                                        <p:tgtEl>
                                          <p:spTgt spid="142"/>
                                        </p:tgtEl>
                                        <p:attrNameLst>
                                          <p:attrName>style.visibility</p:attrName>
                                        </p:attrNameLst>
                                      </p:cBhvr>
                                      <p:to>
                                        <p:strVal val="visible"/>
                                      </p:to>
                                    </p:set>
                                    <p:animEffect filter="fade" transition="in">
                                      <p:cBhvr>
                                        <p:cTn dur="1000" id="77"/>
                                        <p:tgtEl>
                                          <p:spTgt spid="142"/>
                                        </p:tgtEl>
                                      </p:cBhvr>
                                    </p:animEffect>
                                    <p:anim calcmode="lin" valueType="num">
                                      <p:cBhvr>
                                        <p:cTn dur="1000" fill="hold" id="78"/>
                                        <p:tgtEl>
                                          <p:spTgt spid="142"/>
                                        </p:tgtEl>
                                        <p:attrNameLst>
                                          <p:attrName>ppt_x</p:attrName>
                                        </p:attrNameLst>
                                      </p:cBhvr>
                                      <p:tavLst>
                                        <p:tav tm="0">
                                          <p:val>
                                            <p:strVal val="#ppt_x"/>
                                          </p:val>
                                        </p:tav>
                                        <p:tav tm="100000">
                                          <p:val>
                                            <p:strVal val="#ppt_x"/>
                                          </p:val>
                                        </p:tav>
                                      </p:tavLst>
                                    </p:anim>
                                    <p:anim calcmode="lin" valueType="num">
                                      <p:cBhvr>
                                        <p:cTn dur="1000" fill="hold" id="79"/>
                                        <p:tgtEl>
                                          <p:spTgt spid="142"/>
                                        </p:tgtEl>
                                        <p:attrNameLst>
                                          <p:attrName>ppt_y</p:attrName>
                                        </p:attrNameLst>
                                      </p:cBhvr>
                                      <p:tavLst>
                                        <p:tav tm="0">
                                          <p:val>
                                            <p:strVal val="#ppt_y-.1"/>
                                          </p:val>
                                        </p:tav>
                                        <p:tav tm="100000">
                                          <p:val>
                                            <p:strVal val="#ppt_y"/>
                                          </p:val>
                                        </p:tav>
                                      </p:tavLst>
                                    </p:anim>
                                  </p:childTnLst>
                                </p:cTn>
                              </p:par>
                            </p:childTnLst>
                          </p:cTn>
                        </p:par>
                      </p:childTnLst>
                    </p:cTn>
                  </p:par>
                  <p:par>
                    <p:cTn fill="hold" id="80">
                      <p:stCondLst>
                        <p:cond delay="indefinite"/>
                      </p:stCondLst>
                      <p:childTnLst>
                        <p:par>
                          <p:cTn fill="hold" id="81">
                            <p:stCondLst>
                              <p:cond delay="0"/>
                            </p:stCondLst>
                            <p:childTnLst>
                              <p:par>
                                <p:cTn fill="hold" grpId="0" id="82" nodeType="clickEffect" presetClass="entr" presetID="47" presetSubtype="0">
                                  <p:stCondLst>
                                    <p:cond delay="0"/>
                                  </p:stCondLst>
                                  <p:childTnLst>
                                    <p:set>
                                      <p:cBhvr>
                                        <p:cTn dur="1" fill="hold" id="83">
                                          <p:stCondLst>
                                            <p:cond delay="0"/>
                                          </p:stCondLst>
                                        </p:cTn>
                                        <p:tgtEl>
                                          <p:spTgt spid="309"/>
                                        </p:tgtEl>
                                        <p:attrNameLst>
                                          <p:attrName>style.visibility</p:attrName>
                                        </p:attrNameLst>
                                      </p:cBhvr>
                                      <p:to>
                                        <p:strVal val="visible"/>
                                      </p:to>
                                    </p:set>
                                    <p:animEffect filter="fade" transition="in">
                                      <p:cBhvr>
                                        <p:cTn dur="1000" id="84"/>
                                        <p:tgtEl>
                                          <p:spTgt spid="309"/>
                                        </p:tgtEl>
                                      </p:cBhvr>
                                    </p:animEffect>
                                    <p:anim calcmode="lin" valueType="num">
                                      <p:cBhvr>
                                        <p:cTn dur="1000" fill="hold" id="85"/>
                                        <p:tgtEl>
                                          <p:spTgt spid="309"/>
                                        </p:tgtEl>
                                        <p:attrNameLst>
                                          <p:attrName>ppt_x</p:attrName>
                                        </p:attrNameLst>
                                      </p:cBhvr>
                                      <p:tavLst>
                                        <p:tav tm="0">
                                          <p:val>
                                            <p:strVal val="#ppt_x"/>
                                          </p:val>
                                        </p:tav>
                                        <p:tav tm="100000">
                                          <p:val>
                                            <p:strVal val="#ppt_x"/>
                                          </p:val>
                                        </p:tav>
                                      </p:tavLst>
                                    </p:anim>
                                    <p:anim calcmode="lin" valueType="num">
                                      <p:cBhvr>
                                        <p:cTn dur="1000" fill="hold" id="86"/>
                                        <p:tgtEl>
                                          <p:spTgt spid="309"/>
                                        </p:tgtEl>
                                        <p:attrNameLst>
                                          <p:attrName>ppt_y</p:attrName>
                                        </p:attrNameLst>
                                      </p:cBhvr>
                                      <p:tavLst>
                                        <p:tav tm="0">
                                          <p:val>
                                            <p:strVal val="#ppt_y-.1"/>
                                          </p:val>
                                        </p:tav>
                                        <p:tav tm="100000">
                                          <p:val>
                                            <p:strVal val="#ppt_y"/>
                                          </p:val>
                                        </p:tav>
                                      </p:tavLst>
                                    </p:anim>
                                  </p:childTnLst>
                                </p:cTn>
                              </p:par>
                              <p:par>
                                <p:cTn fill="hold" grpId="0" id="87" nodeType="withEffect" presetClass="entr" presetID="47" presetSubtype="0">
                                  <p:stCondLst>
                                    <p:cond delay="0"/>
                                  </p:stCondLst>
                                  <p:childTnLst>
                                    <p:set>
                                      <p:cBhvr>
                                        <p:cTn dur="1" fill="hold" id="88">
                                          <p:stCondLst>
                                            <p:cond delay="0"/>
                                          </p:stCondLst>
                                        </p:cTn>
                                        <p:tgtEl>
                                          <p:spTgt spid="345"/>
                                        </p:tgtEl>
                                        <p:attrNameLst>
                                          <p:attrName>style.visibility</p:attrName>
                                        </p:attrNameLst>
                                      </p:cBhvr>
                                      <p:to>
                                        <p:strVal val="visible"/>
                                      </p:to>
                                    </p:set>
                                    <p:animEffect filter="fade" transition="in">
                                      <p:cBhvr>
                                        <p:cTn dur="1000" id="89"/>
                                        <p:tgtEl>
                                          <p:spTgt spid="345"/>
                                        </p:tgtEl>
                                      </p:cBhvr>
                                    </p:animEffect>
                                    <p:anim calcmode="lin" valueType="num">
                                      <p:cBhvr>
                                        <p:cTn dur="1000" fill="hold" id="90"/>
                                        <p:tgtEl>
                                          <p:spTgt spid="345"/>
                                        </p:tgtEl>
                                        <p:attrNameLst>
                                          <p:attrName>ppt_x</p:attrName>
                                        </p:attrNameLst>
                                      </p:cBhvr>
                                      <p:tavLst>
                                        <p:tav tm="0">
                                          <p:val>
                                            <p:strVal val="#ppt_x"/>
                                          </p:val>
                                        </p:tav>
                                        <p:tav tm="100000">
                                          <p:val>
                                            <p:strVal val="#ppt_x"/>
                                          </p:val>
                                        </p:tav>
                                      </p:tavLst>
                                    </p:anim>
                                    <p:anim calcmode="lin" valueType="num">
                                      <p:cBhvr>
                                        <p:cTn dur="1000" fill="hold" id="91"/>
                                        <p:tgtEl>
                                          <p:spTgt spid="345"/>
                                        </p:tgtEl>
                                        <p:attrNameLst>
                                          <p:attrName>ppt_y</p:attrName>
                                        </p:attrNameLst>
                                      </p:cBhvr>
                                      <p:tavLst>
                                        <p:tav tm="0">
                                          <p:val>
                                            <p:strVal val="#ppt_y-.1"/>
                                          </p:val>
                                        </p:tav>
                                        <p:tav tm="100000">
                                          <p:val>
                                            <p:strVal val="#ppt_y"/>
                                          </p:val>
                                        </p:tav>
                                      </p:tavLst>
                                    </p:anim>
                                  </p:childTnLst>
                                </p:cTn>
                              </p:par>
                              <p:par>
                                <p:cTn fill="hold" id="92" nodeType="withEffect" presetClass="entr" presetID="47" presetSubtype="0">
                                  <p:stCondLst>
                                    <p:cond delay="0"/>
                                  </p:stCondLst>
                                  <p:childTnLst>
                                    <p:set>
                                      <p:cBhvr>
                                        <p:cTn dur="1" fill="hold" id="93">
                                          <p:stCondLst>
                                            <p:cond delay="0"/>
                                          </p:stCondLst>
                                        </p:cTn>
                                        <p:tgtEl>
                                          <p:spTgt spid="18"/>
                                        </p:tgtEl>
                                        <p:attrNameLst>
                                          <p:attrName>style.visibility</p:attrName>
                                        </p:attrNameLst>
                                      </p:cBhvr>
                                      <p:to>
                                        <p:strVal val="visible"/>
                                      </p:to>
                                    </p:set>
                                    <p:animEffect filter="fade" transition="in">
                                      <p:cBhvr>
                                        <p:cTn dur="1000" id="94"/>
                                        <p:tgtEl>
                                          <p:spTgt spid="18"/>
                                        </p:tgtEl>
                                      </p:cBhvr>
                                    </p:animEffect>
                                    <p:anim calcmode="lin" valueType="num">
                                      <p:cBhvr>
                                        <p:cTn dur="1000" fill="hold" id="95"/>
                                        <p:tgtEl>
                                          <p:spTgt spid="18"/>
                                        </p:tgtEl>
                                        <p:attrNameLst>
                                          <p:attrName>ppt_x</p:attrName>
                                        </p:attrNameLst>
                                      </p:cBhvr>
                                      <p:tavLst>
                                        <p:tav tm="0">
                                          <p:val>
                                            <p:strVal val="#ppt_x"/>
                                          </p:val>
                                        </p:tav>
                                        <p:tav tm="100000">
                                          <p:val>
                                            <p:strVal val="#ppt_x"/>
                                          </p:val>
                                        </p:tav>
                                      </p:tavLst>
                                    </p:anim>
                                    <p:anim calcmode="lin" valueType="num">
                                      <p:cBhvr>
                                        <p:cTn dur="1000" fill="hold" id="96"/>
                                        <p:tgtEl>
                                          <p:spTgt spid="18"/>
                                        </p:tgtEl>
                                        <p:attrNameLst>
                                          <p:attrName>ppt_y</p:attrName>
                                        </p:attrNameLst>
                                      </p:cBhvr>
                                      <p:tavLst>
                                        <p:tav tm="0">
                                          <p:val>
                                            <p:strVal val="#ppt_y-.1"/>
                                          </p:val>
                                        </p:tav>
                                        <p:tav tm="100000">
                                          <p:val>
                                            <p:strVal val="#ppt_y"/>
                                          </p:val>
                                        </p:tav>
                                      </p:tavLst>
                                    </p:anim>
                                  </p:childTnLst>
                                </p:cTn>
                              </p:par>
                              <p:par>
                                <p:cTn fill="hold" grpId="0" id="97" nodeType="withEffect" presetClass="entr" presetID="47" presetSubtype="0">
                                  <p:stCondLst>
                                    <p:cond delay="0"/>
                                  </p:stCondLst>
                                  <p:childTnLst>
                                    <p:set>
                                      <p:cBhvr>
                                        <p:cTn dur="1" fill="hold" id="98">
                                          <p:stCondLst>
                                            <p:cond delay="0"/>
                                          </p:stCondLst>
                                        </p:cTn>
                                        <p:tgtEl>
                                          <p:spTgt spid="111"/>
                                        </p:tgtEl>
                                        <p:attrNameLst>
                                          <p:attrName>style.visibility</p:attrName>
                                        </p:attrNameLst>
                                      </p:cBhvr>
                                      <p:to>
                                        <p:strVal val="visible"/>
                                      </p:to>
                                    </p:set>
                                    <p:animEffect filter="fade" transition="in">
                                      <p:cBhvr>
                                        <p:cTn dur="1000" id="99"/>
                                        <p:tgtEl>
                                          <p:spTgt spid="111"/>
                                        </p:tgtEl>
                                      </p:cBhvr>
                                    </p:animEffect>
                                    <p:anim calcmode="lin" valueType="num">
                                      <p:cBhvr>
                                        <p:cTn dur="1000" fill="hold" id="100"/>
                                        <p:tgtEl>
                                          <p:spTgt spid="111"/>
                                        </p:tgtEl>
                                        <p:attrNameLst>
                                          <p:attrName>ppt_x</p:attrName>
                                        </p:attrNameLst>
                                      </p:cBhvr>
                                      <p:tavLst>
                                        <p:tav tm="0">
                                          <p:val>
                                            <p:strVal val="#ppt_x"/>
                                          </p:val>
                                        </p:tav>
                                        <p:tav tm="100000">
                                          <p:val>
                                            <p:strVal val="#ppt_x"/>
                                          </p:val>
                                        </p:tav>
                                      </p:tavLst>
                                    </p:anim>
                                    <p:anim calcmode="lin" valueType="num">
                                      <p:cBhvr>
                                        <p:cTn dur="1000" fill="hold" id="101"/>
                                        <p:tgtEl>
                                          <p:spTgt spid="111"/>
                                        </p:tgtEl>
                                        <p:attrNameLst>
                                          <p:attrName>ppt_y</p:attrName>
                                        </p:attrNameLst>
                                      </p:cBhvr>
                                      <p:tavLst>
                                        <p:tav tm="0">
                                          <p:val>
                                            <p:strVal val="#ppt_y-.1"/>
                                          </p:val>
                                        </p:tav>
                                        <p:tav tm="100000">
                                          <p:val>
                                            <p:strVal val="#ppt_y"/>
                                          </p:val>
                                        </p:tav>
                                      </p:tavLst>
                                    </p:anim>
                                  </p:childTnLst>
                                </p:cTn>
                              </p:par>
                              <p:par>
                                <p:cTn fill="hold" grpId="0" id="102" nodeType="withEffect" presetClass="entr" presetID="47" presetSubtype="0">
                                  <p:stCondLst>
                                    <p:cond delay="0"/>
                                  </p:stCondLst>
                                  <p:childTnLst>
                                    <p:set>
                                      <p:cBhvr>
                                        <p:cTn dur="1" fill="hold" id="103">
                                          <p:stCondLst>
                                            <p:cond delay="0"/>
                                          </p:stCondLst>
                                        </p:cTn>
                                        <p:tgtEl>
                                          <p:spTgt spid="110"/>
                                        </p:tgtEl>
                                        <p:attrNameLst>
                                          <p:attrName>style.visibility</p:attrName>
                                        </p:attrNameLst>
                                      </p:cBhvr>
                                      <p:to>
                                        <p:strVal val="visible"/>
                                      </p:to>
                                    </p:set>
                                    <p:animEffect filter="fade" transition="in">
                                      <p:cBhvr>
                                        <p:cTn dur="1000" id="104"/>
                                        <p:tgtEl>
                                          <p:spTgt spid="110"/>
                                        </p:tgtEl>
                                      </p:cBhvr>
                                    </p:animEffect>
                                    <p:anim calcmode="lin" valueType="num">
                                      <p:cBhvr>
                                        <p:cTn dur="1000" fill="hold" id="105"/>
                                        <p:tgtEl>
                                          <p:spTgt spid="110"/>
                                        </p:tgtEl>
                                        <p:attrNameLst>
                                          <p:attrName>ppt_x</p:attrName>
                                        </p:attrNameLst>
                                      </p:cBhvr>
                                      <p:tavLst>
                                        <p:tav tm="0">
                                          <p:val>
                                            <p:strVal val="#ppt_x"/>
                                          </p:val>
                                        </p:tav>
                                        <p:tav tm="100000">
                                          <p:val>
                                            <p:strVal val="#ppt_x"/>
                                          </p:val>
                                        </p:tav>
                                      </p:tavLst>
                                    </p:anim>
                                    <p:anim calcmode="lin" valueType="num">
                                      <p:cBhvr>
                                        <p:cTn dur="1000" fill="hold" id="106"/>
                                        <p:tgtEl>
                                          <p:spTgt spid="110"/>
                                        </p:tgtEl>
                                        <p:attrNameLst>
                                          <p:attrName>ppt_y</p:attrName>
                                        </p:attrNameLst>
                                      </p:cBhvr>
                                      <p:tavLst>
                                        <p:tav tm="0">
                                          <p:val>
                                            <p:strVal val="#ppt_y-.1"/>
                                          </p:val>
                                        </p:tav>
                                        <p:tav tm="100000">
                                          <p:val>
                                            <p:strVal val="#ppt_y"/>
                                          </p:val>
                                        </p:tav>
                                      </p:tavLst>
                                    </p:anim>
                                  </p:childTnLst>
                                </p:cTn>
                              </p:par>
                              <p:par>
                                <p:cTn fill="hold" id="107" nodeType="withEffect" presetClass="entr" presetID="47" presetSubtype="0">
                                  <p:stCondLst>
                                    <p:cond delay="0"/>
                                  </p:stCondLst>
                                  <p:childTnLst>
                                    <p:set>
                                      <p:cBhvr>
                                        <p:cTn dur="1" fill="hold" id="108">
                                          <p:stCondLst>
                                            <p:cond delay="0"/>
                                          </p:stCondLst>
                                        </p:cTn>
                                        <p:tgtEl>
                                          <p:spTgt spid="17"/>
                                        </p:tgtEl>
                                        <p:attrNameLst>
                                          <p:attrName>style.visibility</p:attrName>
                                        </p:attrNameLst>
                                      </p:cBhvr>
                                      <p:to>
                                        <p:strVal val="visible"/>
                                      </p:to>
                                    </p:set>
                                    <p:animEffect filter="fade" transition="in">
                                      <p:cBhvr>
                                        <p:cTn dur="1000" id="109"/>
                                        <p:tgtEl>
                                          <p:spTgt spid="17"/>
                                        </p:tgtEl>
                                      </p:cBhvr>
                                    </p:animEffect>
                                    <p:anim calcmode="lin" valueType="num">
                                      <p:cBhvr>
                                        <p:cTn dur="1000" fill="hold" id="110"/>
                                        <p:tgtEl>
                                          <p:spTgt spid="17"/>
                                        </p:tgtEl>
                                        <p:attrNameLst>
                                          <p:attrName>ppt_x</p:attrName>
                                        </p:attrNameLst>
                                      </p:cBhvr>
                                      <p:tavLst>
                                        <p:tav tm="0">
                                          <p:val>
                                            <p:strVal val="#ppt_x"/>
                                          </p:val>
                                        </p:tav>
                                        <p:tav tm="100000">
                                          <p:val>
                                            <p:strVal val="#ppt_x"/>
                                          </p:val>
                                        </p:tav>
                                      </p:tavLst>
                                    </p:anim>
                                    <p:anim calcmode="lin" valueType="num">
                                      <p:cBhvr>
                                        <p:cTn dur="1000" fill="hold" id="111"/>
                                        <p:tgtEl>
                                          <p:spTgt spid="17"/>
                                        </p:tgtEl>
                                        <p:attrNameLst>
                                          <p:attrName>ppt_y</p:attrName>
                                        </p:attrNameLst>
                                      </p:cBhvr>
                                      <p:tavLst>
                                        <p:tav tm="0">
                                          <p:val>
                                            <p:strVal val="#ppt_y-.1"/>
                                          </p:val>
                                        </p:tav>
                                        <p:tav tm="100000">
                                          <p:val>
                                            <p:strVal val="#ppt_y"/>
                                          </p:val>
                                        </p:tav>
                                      </p:tavLst>
                                    </p:anim>
                                  </p:childTnLst>
                                </p:cTn>
                              </p:par>
                              <p:par>
                                <p:cTn fill="hold" grpId="0" id="112" nodeType="withEffect" presetClass="entr" presetID="47" presetSubtype="0">
                                  <p:stCondLst>
                                    <p:cond delay="0"/>
                                  </p:stCondLst>
                                  <p:childTnLst>
                                    <p:set>
                                      <p:cBhvr>
                                        <p:cTn dur="1" fill="hold" id="113">
                                          <p:stCondLst>
                                            <p:cond delay="0"/>
                                          </p:stCondLst>
                                        </p:cTn>
                                        <p:tgtEl>
                                          <p:spTgt spid="76"/>
                                        </p:tgtEl>
                                        <p:attrNameLst>
                                          <p:attrName>style.visibility</p:attrName>
                                        </p:attrNameLst>
                                      </p:cBhvr>
                                      <p:to>
                                        <p:strVal val="visible"/>
                                      </p:to>
                                    </p:set>
                                    <p:animEffect filter="fade" transition="in">
                                      <p:cBhvr>
                                        <p:cTn dur="1000" id="114"/>
                                        <p:tgtEl>
                                          <p:spTgt spid="76"/>
                                        </p:tgtEl>
                                      </p:cBhvr>
                                    </p:animEffect>
                                    <p:anim calcmode="lin" valueType="num">
                                      <p:cBhvr>
                                        <p:cTn dur="1000" fill="hold" id="115"/>
                                        <p:tgtEl>
                                          <p:spTgt spid="76"/>
                                        </p:tgtEl>
                                        <p:attrNameLst>
                                          <p:attrName>ppt_x</p:attrName>
                                        </p:attrNameLst>
                                      </p:cBhvr>
                                      <p:tavLst>
                                        <p:tav tm="0">
                                          <p:val>
                                            <p:strVal val="#ppt_x"/>
                                          </p:val>
                                        </p:tav>
                                        <p:tav tm="100000">
                                          <p:val>
                                            <p:strVal val="#ppt_x"/>
                                          </p:val>
                                        </p:tav>
                                      </p:tavLst>
                                    </p:anim>
                                    <p:anim calcmode="lin" valueType="num">
                                      <p:cBhvr>
                                        <p:cTn dur="1000" fill="hold" id="116"/>
                                        <p:tgtEl>
                                          <p:spTgt spid="76"/>
                                        </p:tgtEl>
                                        <p:attrNameLst>
                                          <p:attrName>ppt_y</p:attrName>
                                        </p:attrNameLst>
                                      </p:cBhvr>
                                      <p:tavLst>
                                        <p:tav tm="0">
                                          <p:val>
                                            <p:strVal val="#ppt_y-.1"/>
                                          </p:val>
                                        </p:tav>
                                        <p:tav tm="100000">
                                          <p:val>
                                            <p:strVal val="#ppt_y"/>
                                          </p:val>
                                        </p:tav>
                                      </p:tavLst>
                                    </p:anim>
                                  </p:childTnLst>
                                </p:cTn>
                              </p:par>
                              <p:par>
                                <p:cTn fill="hold" id="117" nodeType="withEffect" presetClass="entr" presetID="47" presetSubtype="0">
                                  <p:stCondLst>
                                    <p:cond delay="0"/>
                                  </p:stCondLst>
                                  <p:childTnLst>
                                    <p:set>
                                      <p:cBhvr>
                                        <p:cTn dur="1" fill="hold" id="118">
                                          <p:stCondLst>
                                            <p:cond delay="0"/>
                                          </p:stCondLst>
                                        </p:cTn>
                                        <p:tgtEl>
                                          <p:spTgt spid="19462"/>
                                        </p:tgtEl>
                                        <p:attrNameLst>
                                          <p:attrName>style.visibility</p:attrName>
                                        </p:attrNameLst>
                                      </p:cBhvr>
                                      <p:to>
                                        <p:strVal val="visible"/>
                                      </p:to>
                                    </p:set>
                                    <p:animEffect filter="fade" transition="in">
                                      <p:cBhvr>
                                        <p:cTn dur="1000" id="119"/>
                                        <p:tgtEl>
                                          <p:spTgt spid="19462"/>
                                        </p:tgtEl>
                                      </p:cBhvr>
                                    </p:animEffect>
                                    <p:anim calcmode="lin" valueType="num">
                                      <p:cBhvr>
                                        <p:cTn dur="1000" fill="hold" id="120"/>
                                        <p:tgtEl>
                                          <p:spTgt spid="19462"/>
                                        </p:tgtEl>
                                        <p:attrNameLst>
                                          <p:attrName>ppt_x</p:attrName>
                                        </p:attrNameLst>
                                      </p:cBhvr>
                                      <p:tavLst>
                                        <p:tav tm="0">
                                          <p:val>
                                            <p:strVal val="#ppt_x"/>
                                          </p:val>
                                        </p:tav>
                                        <p:tav tm="100000">
                                          <p:val>
                                            <p:strVal val="#ppt_x"/>
                                          </p:val>
                                        </p:tav>
                                      </p:tavLst>
                                    </p:anim>
                                    <p:anim calcmode="lin" valueType="num">
                                      <p:cBhvr>
                                        <p:cTn dur="1000" fill="hold" id="121"/>
                                        <p:tgtEl>
                                          <p:spTgt spid="19462"/>
                                        </p:tgtEl>
                                        <p:attrNameLst>
                                          <p:attrName>ppt_y</p:attrName>
                                        </p:attrNameLst>
                                      </p:cBhvr>
                                      <p:tavLst>
                                        <p:tav tm="0">
                                          <p:val>
                                            <p:strVal val="#ppt_y-.1"/>
                                          </p:val>
                                        </p:tav>
                                        <p:tav tm="100000">
                                          <p:val>
                                            <p:strVal val="#ppt_y"/>
                                          </p:val>
                                        </p:tav>
                                      </p:tavLst>
                                    </p:anim>
                                  </p:childTnLst>
                                </p:cTn>
                              </p:par>
                              <p:par>
                                <p:cTn fill="hold" grpId="0" id="122" nodeType="withEffect" presetClass="entr" presetID="47" presetSubtype="0">
                                  <p:stCondLst>
                                    <p:cond delay="0"/>
                                  </p:stCondLst>
                                  <p:childTnLst>
                                    <p:set>
                                      <p:cBhvr>
                                        <p:cTn dur="1" fill="hold" id="123">
                                          <p:stCondLst>
                                            <p:cond delay="0"/>
                                          </p:stCondLst>
                                        </p:cTn>
                                        <p:tgtEl>
                                          <p:spTgt spid="66"/>
                                        </p:tgtEl>
                                        <p:attrNameLst>
                                          <p:attrName>style.visibility</p:attrName>
                                        </p:attrNameLst>
                                      </p:cBhvr>
                                      <p:to>
                                        <p:strVal val="visible"/>
                                      </p:to>
                                    </p:set>
                                    <p:animEffect filter="fade" transition="in">
                                      <p:cBhvr>
                                        <p:cTn dur="1000" id="124"/>
                                        <p:tgtEl>
                                          <p:spTgt spid="66"/>
                                        </p:tgtEl>
                                      </p:cBhvr>
                                    </p:animEffect>
                                    <p:anim calcmode="lin" valueType="num">
                                      <p:cBhvr>
                                        <p:cTn dur="1000" fill="hold" id="125"/>
                                        <p:tgtEl>
                                          <p:spTgt spid="66"/>
                                        </p:tgtEl>
                                        <p:attrNameLst>
                                          <p:attrName>ppt_x</p:attrName>
                                        </p:attrNameLst>
                                      </p:cBhvr>
                                      <p:tavLst>
                                        <p:tav tm="0">
                                          <p:val>
                                            <p:strVal val="#ppt_x"/>
                                          </p:val>
                                        </p:tav>
                                        <p:tav tm="100000">
                                          <p:val>
                                            <p:strVal val="#ppt_x"/>
                                          </p:val>
                                        </p:tav>
                                      </p:tavLst>
                                    </p:anim>
                                    <p:anim calcmode="lin" valueType="num">
                                      <p:cBhvr>
                                        <p:cTn dur="1000" fill="hold" id="126"/>
                                        <p:tgtEl>
                                          <p:spTgt spid="66"/>
                                        </p:tgtEl>
                                        <p:attrNameLst>
                                          <p:attrName>ppt_y</p:attrName>
                                        </p:attrNameLst>
                                      </p:cBhvr>
                                      <p:tavLst>
                                        <p:tav tm="0">
                                          <p:val>
                                            <p:strVal val="#ppt_y-.1"/>
                                          </p:val>
                                        </p:tav>
                                        <p:tav tm="100000">
                                          <p:val>
                                            <p:strVal val="#ppt_y"/>
                                          </p:val>
                                        </p:tav>
                                      </p:tavLst>
                                    </p:anim>
                                  </p:childTnLst>
                                </p:cTn>
                              </p:par>
                              <p:par>
                                <p:cTn fill="hold" id="127" nodeType="withEffect" presetClass="entr" presetID="47" presetSubtype="0">
                                  <p:stCondLst>
                                    <p:cond delay="0"/>
                                  </p:stCondLst>
                                  <p:childTnLst>
                                    <p:set>
                                      <p:cBhvr>
                                        <p:cTn dur="1" fill="hold" id="128">
                                          <p:stCondLst>
                                            <p:cond delay="0"/>
                                          </p:stCondLst>
                                        </p:cTn>
                                        <p:tgtEl>
                                          <p:spTgt spid="91"/>
                                        </p:tgtEl>
                                        <p:attrNameLst>
                                          <p:attrName>style.visibility</p:attrName>
                                        </p:attrNameLst>
                                      </p:cBhvr>
                                      <p:to>
                                        <p:strVal val="visible"/>
                                      </p:to>
                                    </p:set>
                                    <p:animEffect filter="fade" transition="in">
                                      <p:cBhvr>
                                        <p:cTn dur="1000" id="129"/>
                                        <p:tgtEl>
                                          <p:spTgt spid="91"/>
                                        </p:tgtEl>
                                      </p:cBhvr>
                                    </p:animEffect>
                                    <p:anim calcmode="lin" valueType="num">
                                      <p:cBhvr>
                                        <p:cTn dur="1000" fill="hold" id="130"/>
                                        <p:tgtEl>
                                          <p:spTgt spid="91"/>
                                        </p:tgtEl>
                                        <p:attrNameLst>
                                          <p:attrName>ppt_x</p:attrName>
                                        </p:attrNameLst>
                                      </p:cBhvr>
                                      <p:tavLst>
                                        <p:tav tm="0">
                                          <p:val>
                                            <p:strVal val="#ppt_x"/>
                                          </p:val>
                                        </p:tav>
                                        <p:tav tm="100000">
                                          <p:val>
                                            <p:strVal val="#ppt_x"/>
                                          </p:val>
                                        </p:tav>
                                      </p:tavLst>
                                    </p:anim>
                                    <p:anim calcmode="lin" valueType="num">
                                      <p:cBhvr>
                                        <p:cTn dur="1000" fill="hold" id="131"/>
                                        <p:tgtEl>
                                          <p:spTgt spid="91"/>
                                        </p:tgtEl>
                                        <p:attrNameLst>
                                          <p:attrName>ppt_y</p:attrName>
                                        </p:attrNameLst>
                                      </p:cBhvr>
                                      <p:tavLst>
                                        <p:tav tm="0">
                                          <p:val>
                                            <p:strVal val="#ppt_y-.1"/>
                                          </p:val>
                                        </p:tav>
                                        <p:tav tm="100000">
                                          <p:val>
                                            <p:strVal val="#ppt_y"/>
                                          </p:val>
                                        </p:tav>
                                      </p:tavLst>
                                    </p:anim>
                                  </p:childTnLst>
                                </p:cTn>
                              </p:par>
                              <p:par>
                                <p:cTn fill="hold" id="132" nodeType="withEffect" presetClass="entr" presetID="47" presetSubtype="0">
                                  <p:stCondLst>
                                    <p:cond delay="0"/>
                                  </p:stCondLst>
                                  <p:childTnLst>
                                    <p:set>
                                      <p:cBhvr>
                                        <p:cTn dur="1" fill="hold" id="133">
                                          <p:stCondLst>
                                            <p:cond delay="0"/>
                                          </p:stCondLst>
                                        </p:cTn>
                                        <p:tgtEl>
                                          <p:spTgt spid="4"/>
                                        </p:tgtEl>
                                        <p:attrNameLst>
                                          <p:attrName>style.visibility</p:attrName>
                                        </p:attrNameLst>
                                      </p:cBhvr>
                                      <p:to>
                                        <p:strVal val="visible"/>
                                      </p:to>
                                    </p:set>
                                    <p:animEffect filter="fade" transition="in">
                                      <p:cBhvr>
                                        <p:cTn dur="1000" id="134"/>
                                        <p:tgtEl>
                                          <p:spTgt spid="4"/>
                                        </p:tgtEl>
                                      </p:cBhvr>
                                    </p:animEffect>
                                    <p:anim calcmode="lin" valueType="num">
                                      <p:cBhvr>
                                        <p:cTn dur="1000" fill="hold" id="135"/>
                                        <p:tgtEl>
                                          <p:spTgt spid="4"/>
                                        </p:tgtEl>
                                        <p:attrNameLst>
                                          <p:attrName>ppt_x</p:attrName>
                                        </p:attrNameLst>
                                      </p:cBhvr>
                                      <p:tavLst>
                                        <p:tav tm="0">
                                          <p:val>
                                            <p:strVal val="#ppt_x"/>
                                          </p:val>
                                        </p:tav>
                                        <p:tav tm="100000">
                                          <p:val>
                                            <p:strVal val="#ppt_x"/>
                                          </p:val>
                                        </p:tav>
                                      </p:tavLst>
                                    </p:anim>
                                    <p:anim calcmode="lin" valueType="num">
                                      <p:cBhvr>
                                        <p:cTn dur="1000" fill="hold" id="136"/>
                                        <p:tgtEl>
                                          <p:spTgt spid="4"/>
                                        </p:tgtEl>
                                        <p:attrNameLst>
                                          <p:attrName>ppt_y</p:attrName>
                                        </p:attrNameLst>
                                      </p:cBhvr>
                                      <p:tavLst>
                                        <p:tav tm="0">
                                          <p:val>
                                            <p:strVal val="#ppt_y-.1"/>
                                          </p:val>
                                        </p:tav>
                                        <p:tav tm="100000">
                                          <p:val>
                                            <p:strVal val="#ppt_y"/>
                                          </p:val>
                                        </p:tav>
                                      </p:tavLst>
                                    </p:anim>
                                  </p:childTnLst>
                                </p:cTn>
                              </p:par>
                              <p:par>
                                <p:cTn fill="hold" grpId="0" id="137" nodeType="withEffect" presetClass="entr" presetID="47" presetSubtype="0">
                                  <p:stCondLst>
                                    <p:cond delay="0"/>
                                  </p:stCondLst>
                                  <p:childTnLst>
                                    <p:set>
                                      <p:cBhvr>
                                        <p:cTn dur="1" fill="hold" id="138">
                                          <p:stCondLst>
                                            <p:cond delay="0"/>
                                          </p:stCondLst>
                                        </p:cTn>
                                        <p:tgtEl>
                                          <p:spTgt spid="137"/>
                                        </p:tgtEl>
                                        <p:attrNameLst>
                                          <p:attrName>style.visibility</p:attrName>
                                        </p:attrNameLst>
                                      </p:cBhvr>
                                      <p:to>
                                        <p:strVal val="visible"/>
                                      </p:to>
                                    </p:set>
                                    <p:animEffect filter="fade" transition="in">
                                      <p:cBhvr>
                                        <p:cTn dur="1000" id="139"/>
                                        <p:tgtEl>
                                          <p:spTgt spid="137"/>
                                        </p:tgtEl>
                                      </p:cBhvr>
                                    </p:animEffect>
                                    <p:anim calcmode="lin" valueType="num">
                                      <p:cBhvr>
                                        <p:cTn dur="1000" fill="hold" id="140"/>
                                        <p:tgtEl>
                                          <p:spTgt spid="137"/>
                                        </p:tgtEl>
                                        <p:attrNameLst>
                                          <p:attrName>ppt_x</p:attrName>
                                        </p:attrNameLst>
                                      </p:cBhvr>
                                      <p:tavLst>
                                        <p:tav tm="0">
                                          <p:val>
                                            <p:strVal val="#ppt_x"/>
                                          </p:val>
                                        </p:tav>
                                        <p:tav tm="100000">
                                          <p:val>
                                            <p:strVal val="#ppt_x"/>
                                          </p:val>
                                        </p:tav>
                                      </p:tavLst>
                                    </p:anim>
                                    <p:anim calcmode="lin" valueType="num">
                                      <p:cBhvr>
                                        <p:cTn dur="1000" fill="hold" id="141"/>
                                        <p:tgtEl>
                                          <p:spTgt spid="137"/>
                                        </p:tgtEl>
                                        <p:attrNameLst>
                                          <p:attrName>ppt_y</p:attrName>
                                        </p:attrNameLst>
                                      </p:cBhvr>
                                      <p:tavLst>
                                        <p:tav tm="0">
                                          <p:val>
                                            <p:strVal val="#ppt_y-.1"/>
                                          </p:val>
                                        </p:tav>
                                        <p:tav tm="100000">
                                          <p:val>
                                            <p:strVal val="#ppt_y"/>
                                          </p:val>
                                        </p:tav>
                                      </p:tavLst>
                                    </p:anim>
                                  </p:childTnLst>
                                </p:cTn>
                              </p:par>
                              <p:par>
                                <p:cTn fill="hold" id="142" nodeType="withEffect" presetClass="entr" presetID="47" presetSubtype="0">
                                  <p:stCondLst>
                                    <p:cond delay="0"/>
                                  </p:stCondLst>
                                  <p:childTnLst>
                                    <p:set>
                                      <p:cBhvr>
                                        <p:cTn dur="1" fill="hold" id="143">
                                          <p:stCondLst>
                                            <p:cond delay="0"/>
                                          </p:stCondLst>
                                        </p:cTn>
                                        <p:tgtEl>
                                          <p:spTgt spid="3"/>
                                        </p:tgtEl>
                                        <p:attrNameLst>
                                          <p:attrName>style.visibility</p:attrName>
                                        </p:attrNameLst>
                                      </p:cBhvr>
                                      <p:to>
                                        <p:strVal val="visible"/>
                                      </p:to>
                                    </p:set>
                                    <p:animEffect filter="fade" transition="in">
                                      <p:cBhvr>
                                        <p:cTn dur="1000" id="144"/>
                                        <p:tgtEl>
                                          <p:spTgt spid="3"/>
                                        </p:tgtEl>
                                      </p:cBhvr>
                                    </p:animEffect>
                                    <p:anim calcmode="lin" valueType="num">
                                      <p:cBhvr>
                                        <p:cTn dur="1000" fill="hold" id="145"/>
                                        <p:tgtEl>
                                          <p:spTgt spid="3"/>
                                        </p:tgtEl>
                                        <p:attrNameLst>
                                          <p:attrName>ppt_x</p:attrName>
                                        </p:attrNameLst>
                                      </p:cBhvr>
                                      <p:tavLst>
                                        <p:tav tm="0">
                                          <p:val>
                                            <p:strVal val="#ppt_x"/>
                                          </p:val>
                                        </p:tav>
                                        <p:tav tm="100000">
                                          <p:val>
                                            <p:strVal val="#ppt_x"/>
                                          </p:val>
                                        </p:tav>
                                      </p:tavLst>
                                    </p:anim>
                                    <p:anim calcmode="lin" valueType="num">
                                      <p:cBhvr>
                                        <p:cTn dur="1000" fill="hold" id="146"/>
                                        <p:tgtEl>
                                          <p:spTgt spid="3"/>
                                        </p:tgtEl>
                                        <p:attrNameLst>
                                          <p:attrName>ppt_y</p:attrName>
                                        </p:attrNameLst>
                                      </p:cBhvr>
                                      <p:tavLst>
                                        <p:tav tm="0">
                                          <p:val>
                                            <p:strVal val="#ppt_y-.1"/>
                                          </p:val>
                                        </p:tav>
                                        <p:tav tm="100000">
                                          <p:val>
                                            <p:strVal val="#ppt_y"/>
                                          </p:val>
                                        </p:tav>
                                      </p:tavLst>
                                    </p:anim>
                                  </p:childTnLst>
                                </p:cTn>
                              </p:par>
                              <p:par>
                                <p:cTn fill="hold" grpId="0" id="147" nodeType="withEffect" presetClass="entr" presetID="47" presetSubtype="0">
                                  <p:stCondLst>
                                    <p:cond delay="0"/>
                                  </p:stCondLst>
                                  <p:childTnLst>
                                    <p:set>
                                      <p:cBhvr>
                                        <p:cTn dur="1" fill="hold" id="148">
                                          <p:stCondLst>
                                            <p:cond delay="0"/>
                                          </p:stCondLst>
                                        </p:cTn>
                                        <p:tgtEl>
                                          <p:spTgt spid="139"/>
                                        </p:tgtEl>
                                        <p:attrNameLst>
                                          <p:attrName>style.visibility</p:attrName>
                                        </p:attrNameLst>
                                      </p:cBhvr>
                                      <p:to>
                                        <p:strVal val="visible"/>
                                      </p:to>
                                    </p:set>
                                    <p:animEffect filter="fade" transition="in">
                                      <p:cBhvr>
                                        <p:cTn dur="1000" id="149"/>
                                        <p:tgtEl>
                                          <p:spTgt spid="139"/>
                                        </p:tgtEl>
                                      </p:cBhvr>
                                    </p:animEffect>
                                    <p:anim calcmode="lin" valueType="num">
                                      <p:cBhvr>
                                        <p:cTn dur="1000" fill="hold" id="150"/>
                                        <p:tgtEl>
                                          <p:spTgt spid="139"/>
                                        </p:tgtEl>
                                        <p:attrNameLst>
                                          <p:attrName>ppt_x</p:attrName>
                                        </p:attrNameLst>
                                      </p:cBhvr>
                                      <p:tavLst>
                                        <p:tav tm="0">
                                          <p:val>
                                            <p:strVal val="#ppt_x"/>
                                          </p:val>
                                        </p:tav>
                                        <p:tav tm="100000">
                                          <p:val>
                                            <p:strVal val="#ppt_x"/>
                                          </p:val>
                                        </p:tav>
                                      </p:tavLst>
                                    </p:anim>
                                    <p:anim calcmode="lin" valueType="num">
                                      <p:cBhvr>
                                        <p:cTn dur="1000" fill="hold" id="151"/>
                                        <p:tgtEl>
                                          <p:spTgt spid="139"/>
                                        </p:tgtEl>
                                        <p:attrNameLst>
                                          <p:attrName>ppt_y</p:attrName>
                                        </p:attrNameLst>
                                      </p:cBhvr>
                                      <p:tavLst>
                                        <p:tav tm="0">
                                          <p:val>
                                            <p:strVal val="#ppt_y-.1"/>
                                          </p:val>
                                        </p:tav>
                                        <p:tav tm="100000">
                                          <p:val>
                                            <p:strVal val="#ppt_y"/>
                                          </p:val>
                                        </p:tav>
                                      </p:tavLst>
                                    </p:anim>
                                  </p:childTnLst>
                                </p:cTn>
                              </p:par>
                              <p:par>
                                <p:cTn fill="hold" grpId="0" id="152" nodeType="withEffect" presetClass="entr" presetID="47" presetSubtype="0">
                                  <p:stCondLst>
                                    <p:cond delay="0"/>
                                  </p:stCondLst>
                                  <p:childTnLst>
                                    <p:set>
                                      <p:cBhvr>
                                        <p:cTn dur="1" fill="hold" id="153">
                                          <p:stCondLst>
                                            <p:cond delay="0"/>
                                          </p:stCondLst>
                                        </p:cTn>
                                        <p:tgtEl>
                                          <p:spTgt spid="138"/>
                                        </p:tgtEl>
                                        <p:attrNameLst>
                                          <p:attrName>style.visibility</p:attrName>
                                        </p:attrNameLst>
                                      </p:cBhvr>
                                      <p:to>
                                        <p:strVal val="visible"/>
                                      </p:to>
                                    </p:set>
                                    <p:animEffect filter="fade" transition="in">
                                      <p:cBhvr>
                                        <p:cTn dur="1000" id="154"/>
                                        <p:tgtEl>
                                          <p:spTgt spid="138"/>
                                        </p:tgtEl>
                                      </p:cBhvr>
                                    </p:animEffect>
                                    <p:anim calcmode="lin" valueType="num">
                                      <p:cBhvr>
                                        <p:cTn dur="1000" fill="hold" id="155"/>
                                        <p:tgtEl>
                                          <p:spTgt spid="138"/>
                                        </p:tgtEl>
                                        <p:attrNameLst>
                                          <p:attrName>ppt_x</p:attrName>
                                        </p:attrNameLst>
                                      </p:cBhvr>
                                      <p:tavLst>
                                        <p:tav tm="0">
                                          <p:val>
                                            <p:strVal val="#ppt_x"/>
                                          </p:val>
                                        </p:tav>
                                        <p:tav tm="100000">
                                          <p:val>
                                            <p:strVal val="#ppt_x"/>
                                          </p:val>
                                        </p:tav>
                                      </p:tavLst>
                                    </p:anim>
                                    <p:anim calcmode="lin" valueType="num">
                                      <p:cBhvr>
                                        <p:cTn dur="1000" fill="hold" id="156"/>
                                        <p:tgtEl>
                                          <p:spTgt spid="138"/>
                                        </p:tgtEl>
                                        <p:attrNameLst>
                                          <p:attrName>ppt_y</p:attrName>
                                        </p:attrNameLst>
                                      </p:cBhvr>
                                      <p:tavLst>
                                        <p:tav tm="0">
                                          <p:val>
                                            <p:strVal val="#ppt_y-.1"/>
                                          </p:val>
                                        </p:tav>
                                        <p:tav tm="100000">
                                          <p:val>
                                            <p:strVal val="#ppt_y"/>
                                          </p:val>
                                        </p:tav>
                                      </p:tavLst>
                                    </p:anim>
                                  </p:childTnLst>
                                </p:cTn>
                              </p:par>
                              <p:par>
                                <p:cTn fill="hold" id="157" nodeType="withEffect" presetClass="entr" presetID="47" presetSubtype="0">
                                  <p:stCondLst>
                                    <p:cond delay="0"/>
                                  </p:stCondLst>
                                  <p:childTnLst>
                                    <p:set>
                                      <p:cBhvr>
                                        <p:cTn dur="1" fill="hold" id="158">
                                          <p:stCondLst>
                                            <p:cond delay="0"/>
                                          </p:stCondLst>
                                        </p:cTn>
                                        <p:tgtEl>
                                          <p:spTgt spid="5"/>
                                        </p:tgtEl>
                                        <p:attrNameLst>
                                          <p:attrName>style.visibility</p:attrName>
                                        </p:attrNameLst>
                                      </p:cBhvr>
                                      <p:to>
                                        <p:strVal val="visible"/>
                                      </p:to>
                                    </p:set>
                                    <p:animEffect filter="fade" transition="in">
                                      <p:cBhvr>
                                        <p:cTn dur="1000" id="159"/>
                                        <p:tgtEl>
                                          <p:spTgt spid="5"/>
                                        </p:tgtEl>
                                      </p:cBhvr>
                                    </p:animEffect>
                                    <p:anim calcmode="lin" valueType="num">
                                      <p:cBhvr>
                                        <p:cTn dur="1000" fill="hold" id="160"/>
                                        <p:tgtEl>
                                          <p:spTgt spid="5"/>
                                        </p:tgtEl>
                                        <p:attrNameLst>
                                          <p:attrName>ppt_x</p:attrName>
                                        </p:attrNameLst>
                                      </p:cBhvr>
                                      <p:tavLst>
                                        <p:tav tm="0">
                                          <p:val>
                                            <p:strVal val="#ppt_x"/>
                                          </p:val>
                                        </p:tav>
                                        <p:tav tm="100000">
                                          <p:val>
                                            <p:strVal val="#ppt_x"/>
                                          </p:val>
                                        </p:tav>
                                      </p:tavLst>
                                    </p:anim>
                                    <p:anim calcmode="lin" valueType="num">
                                      <p:cBhvr>
                                        <p:cTn dur="1000" fill="hold" id="161"/>
                                        <p:tgtEl>
                                          <p:spTgt spid="5"/>
                                        </p:tgtEl>
                                        <p:attrNameLst>
                                          <p:attrName>ppt_y</p:attrName>
                                        </p:attrNameLst>
                                      </p:cBhvr>
                                      <p:tavLst>
                                        <p:tav tm="0">
                                          <p:val>
                                            <p:strVal val="#ppt_y-.1"/>
                                          </p:val>
                                        </p:tav>
                                        <p:tav tm="100000">
                                          <p:val>
                                            <p:strVal val="#ppt_y"/>
                                          </p:val>
                                        </p:tav>
                                      </p:tavLst>
                                    </p:anim>
                                  </p:childTnLst>
                                </p:cTn>
                              </p:par>
                              <p:par>
                                <p:cTn fill="hold" id="162" nodeType="withEffect" presetClass="entr" presetID="47" presetSubtype="0">
                                  <p:stCondLst>
                                    <p:cond delay="0"/>
                                  </p:stCondLst>
                                  <p:childTnLst>
                                    <p:set>
                                      <p:cBhvr>
                                        <p:cTn dur="1" fill="hold" id="163">
                                          <p:stCondLst>
                                            <p:cond delay="0"/>
                                          </p:stCondLst>
                                        </p:cTn>
                                        <p:tgtEl>
                                          <p:spTgt spid="96"/>
                                        </p:tgtEl>
                                        <p:attrNameLst>
                                          <p:attrName>style.visibility</p:attrName>
                                        </p:attrNameLst>
                                      </p:cBhvr>
                                      <p:to>
                                        <p:strVal val="visible"/>
                                      </p:to>
                                    </p:set>
                                    <p:animEffect filter="fade" transition="in">
                                      <p:cBhvr>
                                        <p:cTn dur="1000" id="164"/>
                                        <p:tgtEl>
                                          <p:spTgt spid="96"/>
                                        </p:tgtEl>
                                      </p:cBhvr>
                                    </p:animEffect>
                                    <p:anim calcmode="lin" valueType="num">
                                      <p:cBhvr>
                                        <p:cTn dur="1000" fill="hold" id="165"/>
                                        <p:tgtEl>
                                          <p:spTgt spid="96"/>
                                        </p:tgtEl>
                                        <p:attrNameLst>
                                          <p:attrName>ppt_x</p:attrName>
                                        </p:attrNameLst>
                                      </p:cBhvr>
                                      <p:tavLst>
                                        <p:tav tm="0">
                                          <p:val>
                                            <p:strVal val="#ppt_x"/>
                                          </p:val>
                                        </p:tav>
                                        <p:tav tm="100000">
                                          <p:val>
                                            <p:strVal val="#ppt_x"/>
                                          </p:val>
                                        </p:tav>
                                      </p:tavLst>
                                    </p:anim>
                                    <p:anim calcmode="lin" valueType="num">
                                      <p:cBhvr>
                                        <p:cTn dur="1000" fill="hold" id="166"/>
                                        <p:tgtEl>
                                          <p:spTgt spid="96"/>
                                        </p:tgtEl>
                                        <p:attrNameLst>
                                          <p:attrName>ppt_y</p:attrName>
                                        </p:attrNameLst>
                                      </p:cBhvr>
                                      <p:tavLst>
                                        <p:tav tm="0">
                                          <p:val>
                                            <p:strVal val="#ppt_y-.1"/>
                                          </p:val>
                                        </p:tav>
                                        <p:tav tm="100000">
                                          <p:val>
                                            <p:strVal val="#ppt_y"/>
                                          </p:val>
                                        </p:tav>
                                      </p:tavLst>
                                    </p:anim>
                                  </p:childTnLst>
                                </p:cTn>
                              </p:par>
                              <p:par>
                                <p:cTn fill="hold" grpId="0" id="167" nodeType="withEffect" presetClass="entr" presetID="47" presetSubtype="0">
                                  <p:stCondLst>
                                    <p:cond delay="0"/>
                                  </p:stCondLst>
                                  <p:childTnLst>
                                    <p:set>
                                      <p:cBhvr>
                                        <p:cTn dur="1" fill="hold" id="168">
                                          <p:stCondLst>
                                            <p:cond delay="0"/>
                                          </p:stCondLst>
                                        </p:cTn>
                                        <p:tgtEl>
                                          <p:spTgt spid="140"/>
                                        </p:tgtEl>
                                        <p:attrNameLst>
                                          <p:attrName>style.visibility</p:attrName>
                                        </p:attrNameLst>
                                      </p:cBhvr>
                                      <p:to>
                                        <p:strVal val="visible"/>
                                      </p:to>
                                    </p:set>
                                    <p:animEffect filter="fade" transition="in">
                                      <p:cBhvr>
                                        <p:cTn dur="1000" id="169"/>
                                        <p:tgtEl>
                                          <p:spTgt spid="140"/>
                                        </p:tgtEl>
                                      </p:cBhvr>
                                    </p:animEffect>
                                    <p:anim calcmode="lin" valueType="num">
                                      <p:cBhvr>
                                        <p:cTn dur="1000" fill="hold" id="170"/>
                                        <p:tgtEl>
                                          <p:spTgt spid="140"/>
                                        </p:tgtEl>
                                        <p:attrNameLst>
                                          <p:attrName>ppt_x</p:attrName>
                                        </p:attrNameLst>
                                      </p:cBhvr>
                                      <p:tavLst>
                                        <p:tav tm="0">
                                          <p:val>
                                            <p:strVal val="#ppt_x"/>
                                          </p:val>
                                        </p:tav>
                                        <p:tav tm="100000">
                                          <p:val>
                                            <p:strVal val="#ppt_x"/>
                                          </p:val>
                                        </p:tav>
                                      </p:tavLst>
                                    </p:anim>
                                    <p:anim calcmode="lin" valueType="num">
                                      <p:cBhvr>
                                        <p:cTn dur="1000" fill="hold" id="171"/>
                                        <p:tgtEl>
                                          <p:spTgt spid="140"/>
                                        </p:tgtEl>
                                        <p:attrNameLst>
                                          <p:attrName>ppt_y</p:attrName>
                                        </p:attrNameLst>
                                      </p:cBhvr>
                                      <p:tavLst>
                                        <p:tav tm="0">
                                          <p:val>
                                            <p:strVal val="#ppt_y-.1"/>
                                          </p:val>
                                        </p:tav>
                                        <p:tav tm="100000">
                                          <p:val>
                                            <p:strVal val="#ppt_y"/>
                                          </p:val>
                                        </p:tav>
                                      </p:tavLst>
                                    </p:anim>
                                  </p:childTnLst>
                                </p:cTn>
                              </p:par>
                              <p:par>
                                <p:cTn fill="hold" grpId="0" id="172" nodeType="withEffect" presetClass="entr" presetID="47" presetSubtype="0">
                                  <p:stCondLst>
                                    <p:cond delay="0"/>
                                  </p:stCondLst>
                                  <p:childTnLst>
                                    <p:set>
                                      <p:cBhvr>
                                        <p:cTn dur="1" fill="hold" id="173">
                                          <p:stCondLst>
                                            <p:cond delay="0"/>
                                          </p:stCondLst>
                                        </p:cTn>
                                        <p:tgtEl>
                                          <p:spTgt spid="131"/>
                                        </p:tgtEl>
                                        <p:attrNameLst>
                                          <p:attrName>style.visibility</p:attrName>
                                        </p:attrNameLst>
                                      </p:cBhvr>
                                      <p:to>
                                        <p:strVal val="visible"/>
                                      </p:to>
                                    </p:set>
                                    <p:animEffect filter="fade" transition="in">
                                      <p:cBhvr>
                                        <p:cTn dur="1000" id="174"/>
                                        <p:tgtEl>
                                          <p:spTgt spid="131"/>
                                        </p:tgtEl>
                                      </p:cBhvr>
                                    </p:animEffect>
                                    <p:anim calcmode="lin" valueType="num">
                                      <p:cBhvr>
                                        <p:cTn dur="1000" fill="hold" id="175"/>
                                        <p:tgtEl>
                                          <p:spTgt spid="131"/>
                                        </p:tgtEl>
                                        <p:attrNameLst>
                                          <p:attrName>ppt_x</p:attrName>
                                        </p:attrNameLst>
                                      </p:cBhvr>
                                      <p:tavLst>
                                        <p:tav tm="0">
                                          <p:val>
                                            <p:strVal val="#ppt_x"/>
                                          </p:val>
                                        </p:tav>
                                        <p:tav tm="100000">
                                          <p:val>
                                            <p:strVal val="#ppt_x"/>
                                          </p:val>
                                        </p:tav>
                                      </p:tavLst>
                                    </p:anim>
                                    <p:anim calcmode="lin" valueType="num">
                                      <p:cBhvr>
                                        <p:cTn dur="1000" fill="hold" id="176"/>
                                        <p:tgtEl>
                                          <p:spTgt spid="131"/>
                                        </p:tgtEl>
                                        <p:attrNameLst>
                                          <p:attrName>ppt_y</p:attrName>
                                        </p:attrNameLst>
                                      </p:cBhvr>
                                      <p:tavLst>
                                        <p:tav tm="0">
                                          <p:val>
                                            <p:strVal val="#ppt_y-.1"/>
                                          </p:val>
                                        </p:tav>
                                        <p:tav tm="100000">
                                          <p:val>
                                            <p:strVal val="#ppt_y"/>
                                          </p:val>
                                        </p:tav>
                                      </p:tavLst>
                                    </p:anim>
                                  </p:childTnLst>
                                </p:cTn>
                              </p:par>
                              <p:par>
                                <p:cTn fill="hold" id="177" nodeType="withEffect" presetClass="entr" presetID="47" presetSubtype="0">
                                  <p:stCondLst>
                                    <p:cond delay="0"/>
                                  </p:stCondLst>
                                  <p:childTnLst>
                                    <p:set>
                                      <p:cBhvr>
                                        <p:cTn dur="1" fill="hold" id="178">
                                          <p:stCondLst>
                                            <p:cond delay="0"/>
                                          </p:stCondLst>
                                        </p:cTn>
                                        <p:tgtEl>
                                          <p:spTgt spid="126"/>
                                        </p:tgtEl>
                                        <p:attrNameLst>
                                          <p:attrName>style.visibility</p:attrName>
                                        </p:attrNameLst>
                                      </p:cBhvr>
                                      <p:to>
                                        <p:strVal val="visible"/>
                                      </p:to>
                                    </p:set>
                                    <p:animEffect filter="fade" transition="in">
                                      <p:cBhvr>
                                        <p:cTn dur="1000" id="179"/>
                                        <p:tgtEl>
                                          <p:spTgt spid="126"/>
                                        </p:tgtEl>
                                      </p:cBhvr>
                                    </p:animEffect>
                                    <p:anim calcmode="lin" valueType="num">
                                      <p:cBhvr>
                                        <p:cTn dur="1000" fill="hold" id="180"/>
                                        <p:tgtEl>
                                          <p:spTgt spid="126"/>
                                        </p:tgtEl>
                                        <p:attrNameLst>
                                          <p:attrName>ppt_x</p:attrName>
                                        </p:attrNameLst>
                                      </p:cBhvr>
                                      <p:tavLst>
                                        <p:tav tm="0">
                                          <p:val>
                                            <p:strVal val="#ppt_x"/>
                                          </p:val>
                                        </p:tav>
                                        <p:tav tm="100000">
                                          <p:val>
                                            <p:strVal val="#ppt_x"/>
                                          </p:val>
                                        </p:tav>
                                      </p:tavLst>
                                    </p:anim>
                                    <p:anim calcmode="lin" valueType="num">
                                      <p:cBhvr>
                                        <p:cTn dur="1000" fill="hold" id="181"/>
                                        <p:tgtEl>
                                          <p:spTgt spid="126"/>
                                        </p:tgtEl>
                                        <p:attrNameLst>
                                          <p:attrName>ppt_y</p:attrName>
                                        </p:attrNameLst>
                                      </p:cBhvr>
                                      <p:tavLst>
                                        <p:tav tm="0">
                                          <p:val>
                                            <p:strVal val="#ppt_y-.1"/>
                                          </p:val>
                                        </p:tav>
                                        <p:tav tm="100000">
                                          <p:val>
                                            <p:strVal val="#ppt_y"/>
                                          </p:val>
                                        </p:tav>
                                      </p:tavLst>
                                    </p:anim>
                                  </p:childTnLst>
                                </p:cTn>
                              </p:par>
                              <p:par>
                                <p:cTn fill="hold" id="182" nodeType="withEffect" presetClass="entr" presetID="47" presetSubtype="0">
                                  <p:stCondLst>
                                    <p:cond delay="0"/>
                                  </p:stCondLst>
                                  <p:childTnLst>
                                    <p:set>
                                      <p:cBhvr>
                                        <p:cTn dur="1" fill="hold" id="183">
                                          <p:stCondLst>
                                            <p:cond delay="0"/>
                                          </p:stCondLst>
                                        </p:cTn>
                                        <p:tgtEl>
                                          <p:spTgt spid="121"/>
                                        </p:tgtEl>
                                        <p:attrNameLst>
                                          <p:attrName>style.visibility</p:attrName>
                                        </p:attrNameLst>
                                      </p:cBhvr>
                                      <p:to>
                                        <p:strVal val="visible"/>
                                      </p:to>
                                    </p:set>
                                    <p:animEffect filter="fade" transition="in">
                                      <p:cBhvr>
                                        <p:cTn dur="1000" id="184"/>
                                        <p:tgtEl>
                                          <p:spTgt spid="121"/>
                                        </p:tgtEl>
                                      </p:cBhvr>
                                    </p:animEffect>
                                    <p:anim calcmode="lin" valueType="num">
                                      <p:cBhvr>
                                        <p:cTn dur="1000" fill="hold" id="185"/>
                                        <p:tgtEl>
                                          <p:spTgt spid="121"/>
                                        </p:tgtEl>
                                        <p:attrNameLst>
                                          <p:attrName>ppt_x</p:attrName>
                                        </p:attrNameLst>
                                      </p:cBhvr>
                                      <p:tavLst>
                                        <p:tav tm="0">
                                          <p:val>
                                            <p:strVal val="#ppt_x"/>
                                          </p:val>
                                        </p:tav>
                                        <p:tav tm="100000">
                                          <p:val>
                                            <p:strVal val="#ppt_x"/>
                                          </p:val>
                                        </p:tav>
                                      </p:tavLst>
                                    </p:anim>
                                    <p:anim calcmode="lin" valueType="num">
                                      <p:cBhvr>
                                        <p:cTn dur="1000" fill="hold" id="186"/>
                                        <p:tgtEl>
                                          <p:spTgt spid="121"/>
                                        </p:tgtEl>
                                        <p:attrNameLst>
                                          <p:attrName>ppt_y</p:attrName>
                                        </p:attrNameLst>
                                      </p:cBhvr>
                                      <p:tavLst>
                                        <p:tav tm="0">
                                          <p:val>
                                            <p:strVal val="#ppt_y-.1"/>
                                          </p:val>
                                        </p:tav>
                                        <p:tav tm="100000">
                                          <p:val>
                                            <p:strVal val="#ppt_y"/>
                                          </p:val>
                                        </p:tav>
                                      </p:tavLst>
                                    </p:anim>
                                  </p:childTnLst>
                                </p:cTn>
                              </p:par>
                              <p:par>
                                <p:cTn fill="hold" grpId="0" id="187" nodeType="withEffect" presetClass="entr" presetID="47" presetSubtype="0">
                                  <p:stCondLst>
                                    <p:cond delay="0"/>
                                  </p:stCondLst>
                                  <p:childTnLst>
                                    <p:set>
                                      <p:cBhvr>
                                        <p:cTn dur="1" fill="hold" id="188">
                                          <p:stCondLst>
                                            <p:cond delay="0"/>
                                          </p:stCondLst>
                                        </p:cTn>
                                        <p:tgtEl>
                                          <p:spTgt spid="141"/>
                                        </p:tgtEl>
                                        <p:attrNameLst>
                                          <p:attrName>style.visibility</p:attrName>
                                        </p:attrNameLst>
                                      </p:cBhvr>
                                      <p:to>
                                        <p:strVal val="visible"/>
                                      </p:to>
                                    </p:set>
                                    <p:animEffect filter="fade" transition="in">
                                      <p:cBhvr>
                                        <p:cTn dur="1000" id="189"/>
                                        <p:tgtEl>
                                          <p:spTgt spid="141"/>
                                        </p:tgtEl>
                                      </p:cBhvr>
                                    </p:animEffect>
                                    <p:anim calcmode="lin" valueType="num">
                                      <p:cBhvr>
                                        <p:cTn dur="1000" fill="hold" id="190"/>
                                        <p:tgtEl>
                                          <p:spTgt spid="141"/>
                                        </p:tgtEl>
                                        <p:attrNameLst>
                                          <p:attrName>ppt_x</p:attrName>
                                        </p:attrNameLst>
                                      </p:cBhvr>
                                      <p:tavLst>
                                        <p:tav tm="0">
                                          <p:val>
                                            <p:strVal val="#ppt_x"/>
                                          </p:val>
                                        </p:tav>
                                        <p:tav tm="100000">
                                          <p:val>
                                            <p:strVal val="#ppt_x"/>
                                          </p:val>
                                        </p:tav>
                                      </p:tavLst>
                                    </p:anim>
                                    <p:anim calcmode="lin" valueType="num">
                                      <p:cBhvr>
                                        <p:cTn dur="1000" fill="hold" id="191"/>
                                        <p:tgtEl>
                                          <p:spTgt spid="141"/>
                                        </p:tgtEl>
                                        <p:attrNameLst>
                                          <p:attrName>ppt_y</p:attrName>
                                        </p:attrNameLst>
                                      </p:cBhvr>
                                      <p:tavLst>
                                        <p:tav tm="0">
                                          <p:val>
                                            <p:strVal val="#ppt_y-.1"/>
                                          </p:val>
                                        </p:tav>
                                        <p:tav tm="100000">
                                          <p:val>
                                            <p:strVal val="#ppt_y"/>
                                          </p:val>
                                        </p:tav>
                                      </p:tavLst>
                                    </p:anim>
                                  </p:childTnLst>
                                </p:cTn>
                              </p:par>
                              <p:par>
                                <p:cTn fill="hold" id="192" nodeType="withEffect" presetClass="entr" presetID="47" presetSubtype="0">
                                  <p:stCondLst>
                                    <p:cond delay="0"/>
                                  </p:stCondLst>
                                  <p:childTnLst>
                                    <p:set>
                                      <p:cBhvr>
                                        <p:cTn dur="1" fill="hold" id="193">
                                          <p:stCondLst>
                                            <p:cond delay="0"/>
                                          </p:stCondLst>
                                        </p:cTn>
                                        <p:tgtEl>
                                          <p:spTgt spid="132"/>
                                        </p:tgtEl>
                                        <p:attrNameLst>
                                          <p:attrName>style.visibility</p:attrName>
                                        </p:attrNameLst>
                                      </p:cBhvr>
                                      <p:to>
                                        <p:strVal val="visible"/>
                                      </p:to>
                                    </p:set>
                                    <p:animEffect filter="fade" transition="in">
                                      <p:cBhvr>
                                        <p:cTn dur="1000" id="194"/>
                                        <p:tgtEl>
                                          <p:spTgt spid="132"/>
                                        </p:tgtEl>
                                      </p:cBhvr>
                                    </p:animEffect>
                                    <p:anim calcmode="lin" valueType="num">
                                      <p:cBhvr>
                                        <p:cTn dur="1000" fill="hold" id="195"/>
                                        <p:tgtEl>
                                          <p:spTgt spid="132"/>
                                        </p:tgtEl>
                                        <p:attrNameLst>
                                          <p:attrName>ppt_x</p:attrName>
                                        </p:attrNameLst>
                                      </p:cBhvr>
                                      <p:tavLst>
                                        <p:tav tm="0">
                                          <p:val>
                                            <p:strVal val="#ppt_x"/>
                                          </p:val>
                                        </p:tav>
                                        <p:tav tm="100000">
                                          <p:val>
                                            <p:strVal val="#ppt_x"/>
                                          </p:val>
                                        </p:tav>
                                      </p:tavLst>
                                    </p:anim>
                                    <p:anim calcmode="lin" valueType="num">
                                      <p:cBhvr>
                                        <p:cTn dur="1000" fill="hold" id="196"/>
                                        <p:tgtEl>
                                          <p:spTgt spid="132"/>
                                        </p:tgtEl>
                                        <p:attrNameLst>
                                          <p:attrName>ppt_y</p:attrName>
                                        </p:attrNameLst>
                                      </p:cBhvr>
                                      <p:tavLst>
                                        <p:tav tm="0">
                                          <p:val>
                                            <p:strVal val="#ppt_y-.1"/>
                                          </p:val>
                                        </p:tav>
                                        <p:tav tm="100000">
                                          <p:val>
                                            <p:strVal val="#ppt_y"/>
                                          </p:val>
                                        </p:tav>
                                      </p:tavLst>
                                    </p:anim>
                                  </p:childTnLst>
                                </p:cTn>
                              </p:par>
                            </p:childTnLst>
                          </p:cTn>
                        </p:par>
                      </p:childTnLst>
                    </p:cTn>
                  </p:par>
                  <p:par>
                    <p:cTn fill="hold" id="197">
                      <p:stCondLst>
                        <p:cond delay="indefinite"/>
                      </p:stCondLst>
                      <p:childTnLst>
                        <p:par>
                          <p:cTn fill="hold" id="198">
                            <p:stCondLst>
                              <p:cond delay="0"/>
                            </p:stCondLst>
                            <p:childTnLst>
                              <p:par>
                                <p:cTn fill="hold" grpId="0" id="199" nodeType="clickEffect" presetClass="entr" presetID="47" presetSubtype="0">
                                  <p:stCondLst>
                                    <p:cond delay="0"/>
                                  </p:stCondLst>
                                  <p:childTnLst>
                                    <p:set>
                                      <p:cBhvr>
                                        <p:cTn dur="1" fill="hold" id="200">
                                          <p:stCondLst>
                                            <p:cond delay="0"/>
                                          </p:stCondLst>
                                        </p:cTn>
                                        <p:tgtEl>
                                          <p:spTgt spid="308"/>
                                        </p:tgtEl>
                                        <p:attrNameLst>
                                          <p:attrName>style.visibility</p:attrName>
                                        </p:attrNameLst>
                                      </p:cBhvr>
                                      <p:to>
                                        <p:strVal val="visible"/>
                                      </p:to>
                                    </p:set>
                                    <p:animEffect filter="fade" transition="in">
                                      <p:cBhvr>
                                        <p:cTn dur="1000" id="201"/>
                                        <p:tgtEl>
                                          <p:spTgt spid="308"/>
                                        </p:tgtEl>
                                      </p:cBhvr>
                                    </p:animEffect>
                                    <p:anim calcmode="lin" valueType="num">
                                      <p:cBhvr>
                                        <p:cTn dur="1000" fill="hold" id="202"/>
                                        <p:tgtEl>
                                          <p:spTgt spid="308"/>
                                        </p:tgtEl>
                                        <p:attrNameLst>
                                          <p:attrName>ppt_x</p:attrName>
                                        </p:attrNameLst>
                                      </p:cBhvr>
                                      <p:tavLst>
                                        <p:tav tm="0">
                                          <p:val>
                                            <p:strVal val="#ppt_x"/>
                                          </p:val>
                                        </p:tav>
                                        <p:tav tm="100000">
                                          <p:val>
                                            <p:strVal val="#ppt_x"/>
                                          </p:val>
                                        </p:tav>
                                      </p:tavLst>
                                    </p:anim>
                                    <p:anim calcmode="lin" valueType="num">
                                      <p:cBhvr>
                                        <p:cTn dur="1000" fill="hold" id="203"/>
                                        <p:tgtEl>
                                          <p:spTgt spid="308"/>
                                        </p:tgtEl>
                                        <p:attrNameLst>
                                          <p:attrName>ppt_y</p:attrName>
                                        </p:attrNameLst>
                                      </p:cBhvr>
                                      <p:tavLst>
                                        <p:tav tm="0">
                                          <p:val>
                                            <p:strVal val="#ppt_y-.1"/>
                                          </p:val>
                                        </p:tav>
                                        <p:tav tm="100000">
                                          <p:val>
                                            <p:strVal val="#ppt_y"/>
                                          </p:val>
                                        </p:tav>
                                      </p:tavLst>
                                    </p:anim>
                                  </p:childTnLst>
                                </p:cTn>
                              </p:par>
                              <p:par>
                                <p:cTn fill="hold" id="204" nodeType="withEffect" presetClass="entr" presetID="47" presetSubtype="0">
                                  <p:stCondLst>
                                    <p:cond delay="0"/>
                                  </p:stCondLst>
                                  <p:childTnLst>
                                    <p:set>
                                      <p:cBhvr>
                                        <p:cTn dur="1" fill="hold" id="205">
                                          <p:stCondLst>
                                            <p:cond delay="0"/>
                                          </p:stCondLst>
                                        </p:cTn>
                                        <p:tgtEl>
                                          <p:spTgt spid="28"/>
                                        </p:tgtEl>
                                        <p:attrNameLst>
                                          <p:attrName>style.visibility</p:attrName>
                                        </p:attrNameLst>
                                      </p:cBhvr>
                                      <p:to>
                                        <p:strVal val="visible"/>
                                      </p:to>
                                    </p:set>
                                    <p:animEffect filter="fade" transition="in">
                                      <p:cBhvr>
                                        <p:cTn dur="1000" id="206"/>
                                        <p:tgtEl>
                                          <p:spTgt spid="28"/>
                                        </p:tgtEl>
                                      </p:cBhvr>
                                    </p:animEffect>
                                    <p:anim calcmode="lin" valueType="num">
                                      <p:cBhvr>
                                        <p:cTn dur="1000" fill="hold" id="207"/>
                                        <p:tgtEl>
                                          <p:spTgt spid="28"/>
                                        </p:tgtEl>
                                        <p:attrNameLst>
                                          <p:attrName>ppt_x</p:attrName>
                                        </p:attrNameLst>
                                      </p:cBhvr>
                                      <p:tavLst>
                                        <p:tav tm="0">
                                          <p:val>
                                            <p:strVal val="#ppt_x"/>
                                          </p:val>
                                        </p:tav>
                                        <p:tav tm="100000">
                                          <p:val>
                                            <p:strVal val="#ppt_x"/>
                                          </p:val>
                                        </p:tav>
                                      </p:tavLst>
                                    </p:anim>
                                    <p:anim calcmode="lin" valueType="num">
                                      <p:cBhvr>
                                        <p:cTn dur="1000" fill="hold" id="208"/>
                                        <p:tgtEl>
                                          <p:spTgt spid="28"/>
                                        </p:tgtEl>
                                        <p:attrNameLst>
                                          <p:attrName>ppt_y</p:attrName>
                                        </p:attrNameLst>
                                      </p:cBhvr>
                                      <p:tavLst>
                                        <p:tav tm="0">
                                          <p:val>
                                            <p:strVal val="#ppt_y-.1"/>
                                          </p:val>
                                        </p:tav>
                                        <p:tav tm="100000">
                                          <p:val>
                                            <p:strVal val="#ppt_y"/>
                                          </p:val>
                                        </p:tav>
                                      </p:tavLst>
                                    </p:anim>
                                  </p:childTnLst>
                                </p:cTn>
                              </p:par>
                              <p:par>
                                <p:cTn fill="hold" grpId="0" id="209" nodeType="withEffect" presetClass="entr" presetID="47" presetSubtype="0">
                                  <p:stCondLst>
                                    <p:cond delay="0"/>
                                  </p:stCondLst>
                                  <p:childTnLst>
                                    <p:set>
                                      <p:cBhvr>
                                        <p:cTn dur="1" fill="hold" id="210">
                                          <p:stCondLst>
                                            <p:cond delay="0"/>
                                          </p:stCondLst>
                                        </p:cTn>
                                        <p:tgtEl>
                                          <p:spTgt spid="334"/>
                                        </p:tgtEl>
                                        <p:attrNameLst>
                                          <p:attrName>style.visibility</p:attrName>
                                        </p:attrNameLst>
                                      </p:cBhvr>
                                      <p:to>
                                        <p:strVal val="visible"/>
                                      </p:to>
                                    </p:set>
                                    <p:animEffect filter="fade" transition="in">
                                      <p:cBhvr>
                                        <p:cTn dur="1000" id="211"/>
                                        <p:tgtEl>
                                          <p:spTgt spid="334"/>
                                        </p:tgtEl>
                                      </p:cBhvr>
                                    </p:animEffect>
                                    <p:anim calcmode="lin" valueType="num">
                                      <p:cBhvr>
                                        <p:cTn dur="1000" fill="hold" id="212"/>
                                        <p:tgtEl>
                                          <p:spTgt spid="334"/>
                                        </p:tgtEl>
                                        <p:attrNameLst>
                                          <p:attrName>ppt_x</p:attrName>
                                        </p:attrNameLst>
                                      </p:cBhvr>
                                      <p:tavLst>
                                        <p:tav tm="0">
                                          <p:val>
                                            <p:strVal val="#ppt_x"/>
                                          </p:val>
                                        </p:tav>
                                        <p:tav tm="100000">
                                          <p:val>
                                            <p:strVal val="#ppt_x"/>
                                          </p:val>
                                        </p:tav>
                                      </p:tavLst>
                                    </p:anim>
                                    <p:anim calcmode="lin" valueType="num">
                                      <p:cBhvr>
                                        <p:cTn dur="1000" fill="hold" id="213"/>
                                        <p:tgtEl>
                                          <p:spTgt spid="334"/>
                                        </p:tgtEl>
                                        <p:attrNameLst>
                                          <p:attrName>ppt_y</p:attrName>
                                        </p:attrNameLst>
                                      </p:cBhvr>
                                      <p:tavLst>
                                        <p:tav tm="0">
                                          <p:val>
                                            <p:strVal val="#ppt_y-.1"/>
                                          </p:val>
                                        </p:tav>
                                        <p:tav tm="100000">
                                          <p:val>
                                            <p:strVal val="#ppt_y"/>
                                          </p:val>
                                        </p:tav>
                                      </p:tavLst>
                                    </p:anim>
                                  </p:childTnLst>
                                </p:cTn>
                              </p:par>
                              <p:par>
                                <p:cTn fill="hold" grpId="0" id="214" nodeType="withEffect" presetClass="entr" presetID="47" presetSubtype="0">
                                  <p:stCondLst>
                                    <p:cond delay="0"/>
                                  </p:stCondLst>
                                  <p:childTnLst>
                                    <p:set>
                                      <p:cBhvr>
                                        <p:cTn dur="1" fill="hold" id="215">
                                          <p:stCondLst>
                                            <p:cond delay="0"/>
                                          </p:stCondLst>
                                        </p:cTn>
                                        <p:tgtEl>
                                          <p:spTgt spid="68"/>
                                        </p:tgtEl>
                                        <p:attrNameLst>
                                          <p:attrName>style.visibility</p:attrName>
                                        </p:attrNameLst>
                                      </p:cBhvr>
                                      <p:to>
                                        <p:strVal val="visible"/>
                                      </p:to>
                                    </p:set>
                                    <p:animEffect filter="fade" transition="in">
                                      <p:cBhvr>
                                        <p:cTn dur="1000" id="216"/>
                                        <p:tgtEl>
                                          <p:spTgt spid="68"/>
                                        </p:tgtEl>
                                      </p:cBhvr>
                                    </p:animEffect>
                                    <p:anim calcmode="lin" valueType="num">
                                      <p:cBhvr>
                                        <p:cTn dur="1000" fill="hold" id="217"/>
                                        <p:tgtEl>
                                          <p:spTgt spid="68"/>
                                        </p:tgtEl>
                                        <p:attrNameLst>
                                          <p:attrName>ppt_x</p:attrName>
                                        </p:attrNameLst>
                                      </p:cBhvr>
                                      <p:tavLst>
                                        <p:tav tm="0">
                                          <p:val>
                                            <p:strVal val="#ppt_x"/>
                                          </p:val>
                                        </p:tav>
                                        <p:tav tm="100000">
                                          <p:val>
                                            <p:strVal val="#ppt_x"/>
                                          </p:val>
                                        </p:tav>
                                      </p:tavLst>
                                    </p:anim>
                                    <p:anim calcmode="lin" valueType="num">
                                      <p:cBhvr>
                                        <p:cTn dur="1000" fill="hold" id="218"/>
                                        <p:tgtEl>
                                          <p:spTgt spid="68"/>
                                        </p:tgtEl>
                                        <p:attrNameLst>
                                          <p:attrName>ppt_y</p:attrName>
                                        </p:attrNameLst>
                                      </p:cBhvr>
                                      <p:tavLst>
                                        <p:tav tm="0">
                                          <p:val>
                                            <p:strVal val="#ppt_y-.1"/>
                                          </p:val>
                                        </p:tav>
                                        <p:tav tm="100000">
                                          <p:val>
                                            <p:strVal val="#ppt_y"/>
                                          </p:val>
                                        </p:tav>
                                      </p:tavLst>
                                    </p:anim>
                                  </p:childTnLst>
                                </p:cTn>
                              </p:par>
                              <p:par>
                                <p:cTn fill="hold" id="219" nodeType="withEffect" presetClass="entr" presetID="47" presetSubtype="0">
                                  <p:stCondLst>
                                    <p:cond delay="0"/>
                                  </p:stCondLst>
                                  <p:childTnLst>
                                    <p:set>
                                      <p:cBhvr>
                                        <p:cTn dur="1" fill="hold" id="220">
                                          <p:stCondLst>
                                            <p:cond delay="0"/>
                                          </p:stCondLst>
                                        </p:cTn>
                                        <p:tgtEl>
                                          <p:spTgt spid="19458"/>
                                        </p:tgtEl>
                                        <p:attrNameLst>
                                          <p:attrName>style.visibility</p:attrName>
                                        </p:attrNameLst>
                                      </p:cBhvr>
                                      <p:to>
                                        <p:strVal val="visible"/>
                                      </p:to>
                                    </p:set>
                                    <p:animEffect filter="fade" transition="in">
                                      <p:cBhvr>
                                        <p:cTn dur="1000" id="221"/>
                                        <p:tgtEl>
                                          <p:spTgt spid="19458"/>
                                        </p:tgtEl>
                                      </p:cBhvr>
                                    </p:animEffect>
                                    <p:anim calcmode="lin" valueType="num">
                                      <p:cBhvr>
                                        <p:cTn dur="1000" fill="hold" id="222"/>
                                        <p:tgtEl>
                                          <p:spTgt spid="19458"/>
                                        </p:tgtEl>
                                        <p:attrNameLst>
                                          <p:attrName>ppt_x</p:attrName>
                                        </p:attrNameLst>
                                      </p:cBhvr>
                                      <p:tavLst>
                                        <p:tav tm="0">
                                          <p:val>
                                            <p:strVal val="#ppt_x"/>
                                          </p:val>
                                        </p:tav>
                                        <p:tav tm="100000">
                                          <p:val>
                                            <p:strVal val="#ppt_x"/>
                                          </p:val>
                                        </p:tav>
                                      </p:tavLst>
                                    </p:anim>
                                    <p:anim calcmode="lin" valueType="num">
                                      <p:cBhvr>
                                        <p:cTn dur="1000" fill="hold" id="223"/>
                                        <p:tgtEl>
                                          <p:spTgt spid="19458"/>
                                        </p:tgtEl>
                                        <p:attrNameLst>
                                          <p:attrName>ppt_y</p:attrName>
                                        </p:attrNameLst>
                                      </p:cBhvr>
                                      <p:tavLst>
                                        <p:tav tm="0">
                                          <p:val>
                                            <p:strVal val="#ppt_y-.1"/>
                                          </p:val>
                                        </p:tav>
                                        <p:tav tm="100000">
                                          <p:val>
                                            <p:strVal val="#ppt_y"/>
                                          </p:val>
                                        </p:tav>
                                      </p:tavLst>
                                    </p:anim>
                                  </p:childTnLst>
                                </p:cTn>
                              </p:par>
                              <p:par>
                                <p:cTn fill="hold" grpId="0" id="224" nodeType="withEffect" presetClass="entr" presetID="47" presetSubtype="0">
                                  <p:stCondLst>
                                    <p:cond delay="0"/>
                                  </p:stCondLst>
                                  <p:childTnLst>
                                    <p:set>
                                      <p:cBhvr>
                                        <p:cTn dur="1" fill="hold" id="225">
                                          <p:stCondLst>
                                            <p:cond delay="0"/>
                                          </p:stCondLst>
                                        </p:cTn>
                                        <p:tgtEl>
                                          <p:spTgt spid="70"/>
                                        </p:tgtEl>
                                        <p:attrNameLst>
                                          <p:attrName>style.visibility</p:attrName>
                                        </p:attrNameLst>
                                      </p:cBhvr>
                                      <p:to>
                                        <p:strVal val="visible"/>
                                      </p:to>
                                    </p:set>
                                    <p:animEffect filter="fade" transition="in">
                                      <p:cBhvr>
                                        <p:cTn dur="1000" id="226"/>
                                        <p:tgtEl>
                                          <p:spTgt spid="70"/>
                                        </p:tgtEl>
                                      </p:cBhvr>
                                    </p:animEffect>
                                    <p:anim calcmode="lin" valueType="num">
                                      <p:cBhvr>
                                        <p:cTn dur="1000" fill="hold" id="227"/>
                                        <p:tgtEl>
                                          <p:spTgt spid="70"/>
                                        </p:tgtEl>
                                        <p:attrNameLst>
                                          <p:attrName>ppt_x</p:attrName>
                                        </p:attrNameLst>
                                      </p:cBhvr>
                                      <p:tavLst>
                                        <p:tav tm="0">
                                          <p:val>
                                            <p:strVal val="#ppt_x"/>
                                          </p:val>
                                        </p:tav>
                                        <p:tav tm="100000">
                                          <p:val>
                                            <p:strVal val="#ppt_x"/>
                                          </p:val>
                                        </p:tav>
                                      </p:tavLst>
                                    </p:anim>
                                    <p:anim calcmode="lin" valueType="num">
                                      <p:cBhvr>
                                        <p:cTn dur="1000" fill="hold" id="228"/>
                                        <p:tgtEl>
                                          <p:spTgt spid="70"/>
                                        </p:tgtEl>
                                        <p:attrNameLst>
                                          <p:attrName>ppt_y</p:attrName>
                                        </p:attrNameLst>
                                      </p:cBhvr>
                                      <p:tavLst>
                                        <p:tav tm="0">
                                          <p:val>
                                            <p:strVal val="#ppt_y-.1"/>
                                          </p:val>
                                        </p:tav>
                                        <p:tav tm="100000">
                                          <p:val>
                                            <p:strVal val="#ppt_y"/>
                                          </p:val>
                                        </p:tav>
                                      </p:tavLst>
                                    </p:anim>
                                  </p:childTnLst>
                                </p:cTn>
                              </p:par>
                              <p:par>
                                <p:cTn fill="hold" id="229" nodeType="withEffect" presetClass="entr" presetID="47" presetSubtype="0">
                                  <p:stCondLst>
                                    <p:cond delay="0"/>
                                  </p:stCondLst>
                                  <p:childTnLst>
                                    <p:set>
                                      <p:cBhvr>
                                        <p:cTn dur="1" fill="hold" id="230">
                                          <p:stCondLst>
                                            <p:cond delay="0"/>
                                          </p:stCondLst>
                                        </p:cTn>
                                        <p:tgtEl>
                                          <p:spTgt spid="19459"/>
                                        </p:tgtEl>
                                        <p:attrNameLst>
                                          <p:attrName>style.visibility</p:attrName>
                                        </p:attrNameLst>
                                      </p:cBhvr>
                                      <p:to>
                                        <p:strVal val="visible"/>
                                      </p:to>
                                    </p:set>
                                    <p:animEffect filter="fade" transition="in">
                                      <p:cBhvr>
                                        <p:cTn dur="1000" id="231"/>
                                        <p:tgtEl>
                                          <p:spTgt spid="19459"/>
                                        </p:tgtEl>
                                      </p:cBhvr>
                                    </p:animEffect>
                                    <p:anim calcmode="lin" valueType="num">
                                      <p:cBhvr>
                                        <p:cTn dur="1000" fill="hold" id="232"/>
                                        <p:tgtEl>
                                          <p:spTgt spid="19459"/>
                                        </p:tgtEl>
                                        <p:attrNameLst>
                                          <p:attrName>ppt_x</p:attrName>
                                        </p:attrNameLst>
                                      </p:cBhvr>
                                      <p:tavLst>
                                        <p:tav tm="0">
                                          <p:val>
                                            <p:strVal val="#ppt_x"/>
                                          </p:val>
                                        </p:tav>
                                        <p:tav tm="100000">
                                          <p:val>
                                            <p:strVal val="#ppt_x"/>
                                          </p:val>
                                        </p:tav>
                                      </p:tavLst>
                                    </p:anim>
                                    <p:anim calcmode="lin" valueType="num">
                                      <p:cBhvr>
                                        <p:cTn dur="1000" fill="hold" id="233"/>
                                        <p:tgtEl>
                                          <p:spTgt spid="19459"/>
                                        </p:tgtEl>
                                        <p:attrNameLst>
                                          <p:attrName>ppt_y</p:attrName>
                                        </p:attrNameLst>
                                      </p:cBhvr>
                                      <p:tavLst>
                                        <p:tav tm="0">
                                          <p:val>
                                            <p:strVal val="#ppt_y-.1"/>
                                          </p:val>
                                        </p:tav>
                                        <p:tav tm="100000">
                                          <p:val>
                                            <p:strVal val="#ppt_y"/>
                                          </p:val>
                                        </p:tav>
                                      </p:tavLst>
                                    </p:anim>
                                  </p:childTnLst>
                                </p:cTn>
                              </p:par>
                              <p:par>
                                <p:cTn fill="hold" grpId="0" id="234" nodeType="withEffect" presetClass="entr" presetID="47" presetSubtype="0">
                                  <p:stCondLst>
                                    <p:cond delay="0"/>
                                  </p:stCondLst>
                                  <p:childTnLst>
                                    <p:set>
                                      <p:cBhvr>
                                        <p:cTn dur="1" fill="hold" id="235">
                                          <p:stCondLst>
                                            <p:cond delay="0"/>
                                          </p:stCondLst>
                                        </p:cTn>
                                        <p:tgtEl>
                                          <p:spTgt spid="80"/>
                                        </p:tgtEl>
                                        <p:attrNameLst>
                                          <p:attrName>style.visibility</p:attrName>
                                        </p:attrNameLst>
                                      </p:cBhvr>
                                      <p:to>
                                        <p:strVal val="visible"/>
                                      </p:to>
                                    </p:set>
                                    <p:animEffect filter="fade" transition="in">
                                      <p:cBhvr>
                                        <p:cTn dur="1000" id="236"/>
                                        <p:tgtEl>
                                          <p:spTgt spid="80"/>
                                        </p:tgtEl>
                                      </p:cBhvr>
                                    </p:animEffect>
                                    <p:anim calcmode="lin" valueType="num">
                                      <p:cBhvr>
                                        <p:cTn dur="1000" fill="hold" id="237"/>
                                        <p:tgtEl>
                                          <p:spTgt spid="80"/>
                                        </p:tgtEl>
                                        <p:attrNameLst>
                                          <p:attrName>ppt_x</p:attrName>
                                        </p:attrNameLst>
                                      </p:cBhvr>
                                      <p:tavLst>
                                        <p:tav tm="0">
                                          <p:val>
                                            <p:strVal val="#ppt_x"/>
                                          </p:val>
                                        </p:tav>
                                        <p:tav tm="100000">
                                          <p:val>
                                            <p:strVal val="#ppt_x"/>
                                          </p:val>
                                        </p:tav>
                                      </p:tavLst>
                                    </p:anim>
                                    <p:anim calcmode="lin" valueType="num">
                                      <p:cBhvr>
                                        <p:cTn dur="1000" fill="hold" id="238"/>
                                        <p:tgtEl>
                                          <p:spTgt spid="80"/>
                                        </p:tgtEl>
                                        <p:attrNameLst>
                                          <p:attrName>ppt_y</p:attrName>
                                        </p:attrNameLst>
                                      </p:cBhvr>
                                      <p:tavLst>
                                        <p:tav tm="0">
                                          <p:val>
                                            <p:strVal val="#ppt_y-.1"/>
                                          </p:val>
                                        </p:tav>
                                        <p:tav tm="100000">
                                          <p:val>
                                            <p:strVal val="#ppt_y"/>
                                          </p:val>
                                        </p:tav>
                                      </p:tavLst>
                                    </p:anim>
                                  </p:childTnLst>
                                </p:cTn>
                              </p:par>
                              <p:par>
                                <p:cTn fill="hold" id="239" nodeType="withEffect" presetClass="entr" presetID="47" presetSubtype="0">
                                  <p:stCondLst>
                                    <p:cond delay="0"/>
                                  </p:stCondLst>
                                  <p:childTnLst>
                                    <p:set>
                                      <p:cBhvr>
                                        <p:cTn dur="1" fill="hold" id="240">
                                          <p:stCondLst>
                                            <p:cond delay="0"/>
                                          </p:stCondLst>
                                        </p:cTn>
                                        <p:tgtEl>
                                          <p:spTgt spid="19464"/>
                                        </p:tgtEl>
                                        <p:attrNameLst>
                                          <p:attrName>style.visibility</p:attrName>
                                        </p:attrNameLst>
                                      </p:cBhvr>
                                      <p:to>
                                        <p:strVal val="visible"/>
                                      </p:to>
                                    </p:set>
                                    <p:animEffect filter="fade" transition="in">
                                      <p:cBhvr>
                                        <p:cTn dur="1000" id="241"/>
                                        <p:tgtEl>
                                          <p:spTgt spid="19464"/>
                                        </p:tgtEl>
                                      </p:cBhvr>
                                    </p:animEffect>
                                    <p:anim calcmode="lin" valueType="num">
                                      <p:cBhvr>
                                        <p:cTn dur="1000" fill="hold" id="242"/>
                                        <p:tgtEl>
                                          <p:spTgt spid="19464"/>
                                        </p:tgtEl>
                                        <p:attrNameLst>
                                          <p:attrName>ppt_x</p:attrName>
                                        </p:attrNameLst>
                                      </p:cBhvr>
                                      <p:tavLst>
                                        <p:tav tm="0">
                                          <p:val>
                                            <p:strVal val="#ppt_x"/>
                                          </p:val>
                                        </p:tav>
                                        <p:tav tm="100000">
                                          <p:val>
                                            <p:strVal val="#ppt_x"/>
                                          </p:val>
                                        </p:tav>
                                      </p:tavLst>
                                    </p:anim>
                                    <p:anim calcmode="lin" valueType="num">
                                      <p:cBhvr>
                                        <p:cTn dur="1000" fill="hold" id="243"/>
                                        <p:tgtEl>
                                          <p:spTgt spid="19464"/>
                                        </p:tgtEl>
                                        <p:attrNameLst>
                                          <p:attrName>ppt_y</p:attrName>
                                        </p:attrNameLst>
                                      </p:cBhvr>
                                      <p:tavLst>
                                        <p:tav tm="0">
                                          <p:val>
                                            <p:strVal val="#ppt_y-.1"/>
                                          </p:val>
                                        </p:tav>
                                        <p:tav tm="100000">
                                          <p:val>
                                            <p:strVal val="#ppt_y"/>
                                          </p:val>
                                        </p:tav>
                                      </p:tavLst>
                                    </p:anim>
                                  </p:childTnLst>
                                </p:cTn>
                              </p:par>
                              <p:par>
                                <p:cTn fill="hold" grpId="0" id="244" nodeType="withEffect" presetClass="entr" presetID="47" presetSubtype="0">
                                  <p:stCondLst>
                                    <p:cond delay="0"/>
                                  </p:stCondLst>
                                  <p:childTnLst>
                                    <p:set>
                                      <p:cBhvr>
                                        <p:cTn dur="1" fill="hold" id="245">
                                          <p:stCondLst>
                                            <p:cond delay="0"/>
                                          </p:stCondLst>
                                        </p:cTn>
                                        <p:tgtEl>
                                          <p:spTgt spid="113"/>
                                        </p:tgtEl>
                                        <p:attrNameLst>
                                          <p:attrName>style.visibility</p:attrName>
                                        </p:attrNameLst>
                                      </p:cBhvr>
                                      <p:to>
                                        <p:strVal val="visible"/>
                                      </p:to>
                                    </p:set>
                                    <p:animEffect filter="fade" transition="in">
                                      <p:cBhvr>
                                        <p:cTn dur="1000" id="246"/>
                                        <p:tgtEl>
                                          <p:spTgt spid="113"/>
                                        </p:tgtEl>
                                      </p:cBhvr>
                                    </p:animEffect>
                                    <p:anim calcmode="lin" valueType="num">
                                      <p:cBhvr>
                                        <p:cTn dur="1000" fill="hold" id="247"/>
                                        <p:tgtEl>
                                          <p:spTgt spid="113"/>
                                        </p:tgtEl>
                                        <p:attrNameLst>
                                          <p:attrName>ppt_x</p:attrName>
                                        </p:attrNameLst>
                                      </p:cBhvr>
                                      <p:tavLst>
                                        <p:tav tm="0">
                                          <p:val>
                                            <p:strVal val="#ppt_x"/>
                                          </p:val>
                                        </p:tav>
                                        <p:tav tm="100000">
                                          <p:val>
                                            <p:strVal val="#ppt_x"/>
                                          </p:val>
                                        </p:tav>
                                      </p:tavLst>
                                    </p:anim>
                                    <p:anim calcmode="lin" valueType="num">
                                      <p:cBhvr>
                                        <p:cTn dur="1000" fill="hold" id="248"/>
                                        <p:tgtEl>
                                          <p:spTgt spid="113"/>
                                        </p:tgtEl>
                                        <p:attrNameLst>
                                          <p:attrName>ppt_y</p:attrName>
                                        </p:attrNameLst>
                                      </p:cBhvr>
                                      <p:tavLst>
                                        <p:tav tm="0">
                                          <p:val>
                                            <p:strVal val="#ppt_y-.1"/>
                                          </p:val>
                                        </p:tav>
                                        <p:tav tm="100000">
                                          <p:val>
                                            <p:strVal val="#ppt_y"/>
                                          </p:val>
                                        </p:tav>
                                      </p:tavLst>
                                    </p:anim>
                                  </p:childTnLst>
                                </p:cTn>
                              </p:par>
                              <p:par>
                                <p:cTn fill="hold" id="249" nodeType="withEffect" presetClass="entr" presetID="47" presetSubtype="0">
                                  <p:stCondLst>
                                    <p:cond delay="0"/>
                                  </p:stCondLst>
                                  <p:childTnLst>
                                    <p:set>
                                      <p:cBhvr>
                                        <p:cTn dur="1" fill="hold" id="250">
                                          <p:stCondLst>
                                            <p:cond delay="0"/>
                                          </p:stCondLst>
                                        </p:cTn>
                                        <p:tgtEl>
                                          <p:spTgt spid="112"/>
                                        </p:tgtEl>
                                        <p:attrNameLst>
                                          <p:attrName>style.visibility</p:attrName>
                                        </p:attrNameLst>
                                      </p:cBhvr>
                                      <p:to>
                                        <p:strVal val="visible"/>
                                      </p:to>
                                    </p:set>
                                    <p:animEffect filter="fade" transition="in">
                                      <p:cBhvr>
                                        <p:cTn dur="1000" id="251"/>
                                        <p:tgtEl>
                                          <p:spTgt spid="112"/>
                                        </p:tgtEl>
                                      </p:cBhvr>
                                    </p:animEffect>
                                    <p:anim calcmode="lin" valueType="num">
                                      <p:cBhvr>
                                        <p:cTn dur="1000" fill="hold" id="252"/>
                                        <p:tgtEl>
                                          <p:spTgt spid="112"/>
                                        </p:tgtEl>
                                        <p:attrNameLst>
                                          <p:attrName>ppt_x</p:attrName>
                                        </p:attrNameLst>
                                      </p:cBhvr>
                                      <p:tavLst>
                                        <p:tav tm="0">
                                          <p:val>
                                            <p:strVal val="#ppt_x"/>
                                          </p:val>
                                        </p:tav>
                                        <p:tav tm="100000">
                                          <p:val>
                                            <p:strVal val="#ppt_x"/>
                                          </p:val>
                                        </p:tav>
                                      </p:tavLst>
                                    </p:anim>
                                    <p:anim calcmode="lin" valueType="num">
                                      <p:cBhvr>
                                        <p:cTn dur="1000" fill="hold" id="253"/>
                                        <p:tgtEl>
                                          <p:spTgt spid="112"/>
                                        </p:tgtEl>
                                        <p:attrNameLst>
                                          <p:attrName>ppt_y</p:attrName>
                                        </p:attrNameLst>
                                      </p:cBhvr>
                                      <p:tavLst>
                                        <p:tav tm="0">
                                          <p:val>
                                            <p:strVal val="#ppt_y-.1"/>
                                          </p:val>
                                        </p:tav>
                                        <p:tav tm="100000">
                                          <p:val>
                                            <p:strVal val="#ppt_y"/>
                                          </p:val>
                                        </p:tav>
                                      </p:tavLst>
                                    </p:anim>
                                  </p:childTnLst>
                                </p:cTn>
                              </p:par>
                              <p:par>
                                <p:cTn fill="hold" grpId="0" id="254" nodeType="withEffect" presetClass="entr" presetID="47" presetSubtype="0">
                                  <p:stCondLst>
                                    <p:cond delay="0"/>
                                  </p:stCondLst>
                                  <p:childTnLst>
                                    <p:set>
                                      <p:cBhvr>
                                        <p:cTn dur="1" fill="hold" id="255">
                                          <p:stCondLst>
                                            <p:cond delay="0"/>
                                          </p:stCondLst>
                                        </p:cTn>
                                        <p:tgtEl>
                                          <p:spTgt spid="97"/>
                                        </p:tgtEl>
                                        <p:attrNameLst>
                                          <p:attrName>style.visibility</p:attrName>
                                        </p:attrNameLst>
                                      </p:cBhvr>
                                      <p:to>
                                        <p:strVal val="visible"/>
                                      </p:to>
                                    </p:set>
                                    <p:animEffect filter="fade" transition="in">
                                      <p:cBhvr>
                                        <p:cTn dur="1000" id="256"/>
                                        <p:tgtEl>
                                          <p:spTgt spid="97"/>
                                        </p:tgtEl>
                                      </p:cBhvr>
                                    </p:animEffect>
                                    <p:anim calcmode="lin" valueType="num">
                                      <p:cBhvr>
                                        <p:cTn dur="1000" fill="hold" id="257"/>
                                        <p:tgtEl>
                                          <p:spTgt spid="97"/>
                                        </p:tgtEl>
                                        <p:attrNameLst>
                                          <p:attrName>ppt_x</p:attrName>
                                        </p:attrNameLst>
                                      </p:cBhvr>
                                      <p:tavLst>
                                        <p:tav tm="0">
                                          <p:val>
                                            <p:strVal val="#ppt_x"/>
                                          </p:val>
                                        </p:tav>
                                        <p:tav tm="100000">
                                          <p:val>
                                            <p:strVal val="#ppt_x"/>
                                          </p:val>
                                        </p:tav>
                                      </p:tavLst>
                                    </p:anim>
                                    <p:anim calcmode="lin" valueType="num">
                                      <p:cBhvr>
                                        <p:cTn dur="1000" fill="hold" id="258"/>
                                        <p:tgtEl>
                                          <p:spTgt spid="97"/>
                                        </p:tgtEl>
                                        <p:attrNameLst>
                                          <p:attrName>ppt_y</p:attrName>
                                        </p:attrNameLst>
                                      </p:cBhvr>
                                      <p:tavLst>
                                        <p:tav tm="0">
                                          <p:val>
                                            <p:strVal val="#ppt_y-.1"/>
                                          </p:val>
                                        </p:tav>
                                        <p:tav tm="100000">
                                          <p:val>
                                            <p:strVal val="#ppt_y"/>
                                          </p:val>
                                        </p:tav>
                                      </p:tavLst>
                                    </p:anim>
                                  </p:childTnLst>
                                </p:cTn>
                              </p:par>
                              <p:par>
                                <p:cTn fill="hold" id="259" nodeType="withEffect" presetClass="entr" presetID="47" presetSubtype="0">
                                  <p:stCondLst>
                                    <p:cond delay="0"/>
                                  </p:stCondLst>
                                  <p:childTnLst>
                                    <p:set>
                                      <p:cBhvr>
                                        <p:cTn dur="1" fill="hold" id="260">
                                          <p:stCondLst>
                                            <p:cond delay="0"/>
                                          </p:stCondLst>
                                        </p:cTn>
                                        <p:tgtEl>
                                          <p:spTgt spid="95"/>
                                        </p:tgtEl>
                                        <p:attrNameLst>
                                          <p:attrName>style.visibility</p:attrName>
                                        </p:attrNameLst>
                                      </p:cBhvr>
                                      <p:to>
                                        <p:strVal val="visible"/>
                                      </p:to>
                                    </p:set>
                                    <p:animEffect filter="fade" transition="in">
                                      <p:cBhvr>
                                        <p:cTn dur="1000" id="261"/>
                                        <p:tgtEl>
                                          <p:spTgt spid="95"/>
                                        </p:tgtEl>
                                      </p:cBhvr>
                                    </p:animEffect>
                                    <p:anim calcmode="lin" valueType="num">
                                      <p:cBhvr>
                                        <p:cTn dur="1000" fill="hold" id="262"/>
                                        <p:tgtEl>
                                          <p:spTgt spid="95"/>
                                        </p:tgtEl>
                                        <p:attrNameLst>
                                          <p:attrName>ppt_x</p:attrName>
                                        </p:attrNameLst>
                                      </p:cBhvr>
                                      <p:tavLst>
                                        <p:tav tm="0">
                                          <p:val>
                                            <p:strVal val="#ppt_x"/>
                                          </p:val>
                                        </p:tav>
                                        <p:tav tm="100000">
                                          <p:val>
                                            <p:strVal val="#ppt_x"/>
                                          </p:val>
                                        </p:tav>
                                      </p:tavLst>
                                    </p:anim>
                                    <p:anim calcmode="lin" valueType="num">
                                      <p:cBhvr>
                                        <p:cTn dur="1000" fill="hold" id="263"/>
                                        <p:tgtEl>
                                          <p:spTgt spid="95"/>
                                        </p:tgtEl>
                                        <p:attrNameLst>
                                          <p:attrName>ppt_y</p:attrName>
                                        </p:attrNameLst>
                                      </p:cBhvr>
                                      <p:tavLst>
                                        <p:tav tm="0">
                                          <p:val>
                                            <p:strVal val="#ppt_y-.1"/>
                                          </p:val>
                                        </p:tav>
                                        <p:tav tm="100000">
                                          <p:val>
                                            <p:strVal val="#ppt_y"/>
                                          </p:val>
                                        </p:tav>
                                      </p:tavLst>
                                    </p:anim>
                                  </p:childTnLst>
                                </p:cTn>
                              </p:par>
                              <p:par>
                                <p:cTn fill="hold" id="264" nodeType="withEffect" presetClass="entr" presetID="47" presetSubtype="0">
                                  <p:stCondLst>
                                    <p:cond delay="0"/>
                                  </p:stCondLst>
                                  <p:childTnLst>
                                    <p:set>
                                      <p:cBhvr>
                                        <p:cTn dur="1" fill="hold" id="265">
                                          <p:stCondLst>
                                            <p:cond delay="0"/>
                                          </p:stCondLst>
                                        </p:cTn>
                                        <p:tgtEl>
                                          <p:spTgt spid="94"/>
                                        </p:tgtEl>
                                        <p:attrNameLst>
                                          <p:attrName>style.visibility</p:attrName>
                                        </p:attrNameLst>
                                      </p:cBhvr>
                                      <p:to>
                                        <p:strVal val="visible"/>
                                      </p:to>
                                    </p:set>
                                    <p:animEffect filter="fade" transition="in">
                                      <p:cBhvr>
                                        <p:cTn dur="1000" id="266"/>
                                        <p:tgtEl>
                                          <p:spTgt spid="94"/>
                                        </p:tgtEl>
                                      </p:cBhvr>
                                    </p:animEffect>
                                    <p:anim calcmode="lin" valueType="num">
                                      <p:cBhvr>
                                        <p:cTn dur="1000" fill="hold" id="267"/>
                                        <p:tgtEl>
                                          <p:spTgt spid="94"/>
                                        </p:tgtEl>
                                        <p:attrNameLst>
                                          <p:attrName>ppt_x</p:attrName>
                                        </p:attrNameLst>
                                      </p:cBhvr>
                                      <p:tavLst>
                                        <p:tav tm="0">
                                          <p:val>
                                            <p:strVal val="#ppt_x"/>
                                          </p:val>
                                        </p:tav>
                                        <p:tav tm="100000">
                                          <p:val>
                                            <p:strVal val="#ppt_x"/>
                                          </p:val>
                                        </p:tav>
                                      </p:tavLst>
                                    </p:anim>
                                    <p:anim calcmode="lin" valueType="num">
                                      <p:cBhvr>
                                        <p:cTn dur="1000" fill="hold" id="268"/>
                                        <p:tgtEl>
                                          <p:spTgt spid="94"/>
                                        </p:tgtEl>
                                        <p:attrNameLst>
                                          <p:attrName>ppt_y</p:attrName>
                                        </p:attrNameLst>
                                      </p:cBhvr>
                                      <p:tavLst>
                                        <p:tav tm="0">
                                          <p:val>
                                            <p:strVal val="#ppt_y-.1"/>
                                          </p:val>
                                        </p:tav>
                                        <p:tav tm="100000">
                                          <p:val>
                                            <p:strVal val="#ppt_y"/>
                                          </p:val>
                                        </p:tav>
                                      </p:tavLst>
                                    </p:anim>
                                  </p:childTnLst>
                                </p:cTn>
                              </p:par>
                              <p:par>
                                <p:cTn fill="hold" grpId="0" id="269" nodeType="withEffect" presetClass="entr" presetID="47" presetSubtype="0">
                                  <p:stCondLst>
                                    <p:cond delay="0"/>
                                  </p:stCondLst>
                                  <p:childTnLst>
                                    <p:set>
                                      <p:cBhvr>
                                        <p:cTn dur="1" fill="hold" id="270">
                                          <p:stCondLst>
                                            <p:cond delay="0"/>
                                          </p:stCondLst>
                                        </p:cTn>
                                        <p:tgtEl>
                                          <p:spTgt spid="114"/>
                                        </p:tgtEl>
                                        <p:attrNameLst>
                                          <p:attrName>style.visibility</p:attrName>
                                        </p:attrNameLst>
                                      </p:cBhvr>
                                      <p:to>
                                        <p:strVal val="visible"/>
                                      </p:to>
                                    </p:set>
                                    <p:animEffect filter="fade" transition="in">
                                      <p:cBhvr>
                                        <p:cTn dur="1000" id="271"/>
                                        <p:tgtEl>
                                          <p:spTgt spid="114"/>
                                        </p:tgtEl>
                                      </p:cBhvr>
                                    </p:animEffect>
                                    <p:anim calcmode="lin" valueType="num">
                                      <p:cBhvr>
                                        <p:cTn dur="1000" fill="hold" id="272"/>
                                        <p:tgtEl>
                                          <p:spTgt spid="114"/>
                                        </p:tgtEl>
                                        <p:attrNameLst>
                                          <p:attrName>ppt_x</p:attrName>
                                        </p:attrNameLst>
                                      </p:cBhvr>
                                      <p:tavLst>
                                        <p:tav tm="0">
                                          <p:val>
                                            <p:strVal val="#ppt_x"/>
                                          </p:val>
                                        </p:tav>
                                        <p:tav tm="100000">
                                          <p:val>
                                            <p:strVal val="#ppt_x"/>
                                          </p:val>
                                        </p:tav>
                                      </p:tavLst>
                                    </p:anim>
                                    <p:anim calcmode="lin" valueType="num">
                                      <p:cBhvr>
                                        <p:cTn dur="1000" fill="hold" id="273"/>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08"/>
      <p:bldP animBg="1" grpId="0" spid="309"/>
      <p:bldP animBg="1" grpId="0" spid="310"/>
      <p:bldP grpId="0" spid="66"/>
      <p:bldP grpId="0" spid="68"/>
      <p:bldP grpId="0" spid="72"/>
      <p:bldP grpId="0" spid="76"/>
      <p:bldP grpId="0" spid="78"/>
      <p:bldP grpId="0" spid="93"/>
      <p:bldP grpId="0" spid="111"/>
      <p:bldP grpId="0" spid="137"/>
      <p:bldP grpId="0" spid="138"/>
      <p:bldP grpId="0" spid="139"/>
      <p:bldP grpId="0" spid="140"/>
      <p:bldP grpId="0" spid="110"/>
      <p:bldP grpId="0" spid="70"/>
      <p:bldP grpId="0" spid="80"/>
      <p:bldP grpId="0" spid="97"/>
      <p:bldP grpId="0" spid="113"/>
      <p:bldP grpId="0" spid="131"/>
      <p:bldP grpId="0" spid="141"/>
      <p:bldP grpId="0" spid="142"/>
      <p:bldP grpId="0" spid="345"/>
      <p:bldP grpId="0" spid="343"/>
      <p:bldP grpId="0" spid="334"/>
      <p:bldP grpId="0" spid="114"/>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172200" cy="762000"/>
          </a:xfrm>
        </p:spPr>
        <p:txBody>
          <a:bodyPr>
            <a:noAutofit/>
          </a:bodyPr>
          <a:lstStyle/>
          <a:p>
            <a:r>
              <a:rPr lang="en-US" sz="2400" dirty="0">
                <a:ea typeface="ＭＳ Ｐゴシック"/>
                <a:cs typeface="ＭＳ Ｐゴシック"/>
              </a:rPr>
              <a:t>Identity Engines What’s New in 8.0?</a:t>
            </a:r>
            <a:br>
              <a:rPr lang="en-US" sz="2400" dirty="0">
                <a:ea typeface="ＭＳ Ｐゴシック"/>
                <a:cs typeface="ＭＳ Ｐゴシック"/>
              </a:rPr>
            </a:br>
            <a:r>
              <a:rPr lang="en-US" sz="2000" dirty="0">
                <a:ea typeface="ＭＳ Ｐゴシック"/>
                <a:cs typeface="ＭＳ Ｐゴシック"/>
              </a:rPr>
              <a:t>Ignition Access Portal  (formerly Captive Portal)</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50</a:t>
            </a:fld>
            <a:endParaRPr lang="en-US" dirty="0"/>
          </a:p>
        </p:txBody>
      </p:sp>
      <p:pic>
        <p:nvPicPr>
          <p:cNvPr id="4" name="Picture 2"/>
          <p:cNvPicPr>
            <a:picLocks noChangeAspect="1" noChangeArrowheads="1"/>
          </p:cNvPicPr>
          <p:nvPr/>
        </p:nvPicPr>
        <p:blipFill>
          <a:blip r:embed="rId4" cstate="print"/>
          <a:srcRect/>
          <a:stretch>
            <a:fillRect/>
          </a:stretch>
        </p:blipFill>
        <p:spPr bwMode="auto">
          <a:xfrm>
            <a:off x="5054600" y="1263396"/>
            <a:ext cx="3852266" cy="1681189"/>
          </a:xfrm>
          <a:prstGeom prst="rect">
            <a:avLst/>
          </a:prstGeom>
          <a:noFill/>
          <a:ln w="9525">
            <a:solidFill>
              <a:srgbClr val="C00000"/>
            </a:solidFill>
            <a:miter lim="800000"/>
            <a:headEnd/>
            <a:tailEnd/>
          </a:ln>
        </p:spPr>
      </p:pic>
      <p:sp>
        <p:nvSpPr>
          <p:cNvPr id="6" name="Rectangle 12"/>
          <p:cNvSpPr txBox="1">
            <a:spLocks noChangeArrowheads="1"/>
          </p:cNvSpPr>
          <p:nvPr>
            <p:custDataLst>
              <p:tags r:id="rId1"/>
            </p:custDataLst>
          </p:nvPr>
        </p:nvSpPr>
        <p:spPr>
          <a:xfrm>
            <a:off x="258763" y="1143000"/>
            <a:ext cx="4770437" cy="5334000"/>
          </a:xfrm>
          <a:prstGeom prst="rect">
            <a:avLst/>
          </a:prstGeom>
        </p:spPr>
        <p:txBody>
          <a:bodyPr/>
          <a:lstStyle/>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Extends network access to guest users</a:t>
            </a:r>
            <a:br>
              <a:rPr kumimoji="0" lang="en-US" b="0" i="0" u="none" strike="noStrike" kern="0" cap="none" spc="0" normalizeH="0" baseline="0" noProof="0" dirty="0">
                <a:ln>
                  <a:noFill/>
                </a:ln>
                <a:solidFill>
                  <a:srgbClr val="323232"/>
                </a:solidFill>
                <a:effectLst/>
                <a:uLnTx/>
                <a:uFillTx/>
                <a:latin typeface="+mn-lt"/>
                <a:ea typeface="+mn-ea"/>
                <a:cs typeface="+mn-cs"/>
              </a:rPr>
            </a:br>
            <a:r>
              <a:rPr kumimoji="0" lang="en-US" b="0" i="0" u="none" strike="noStrike" kern="0" cap="none" spc="0" normalizeH="0" baseline="0" noProof="0" dirty="0">
                <a:ln>
                  <a:noFill/>
                </a:ln>
                <a:solidFill>
                  <a:srgbClr val="323232"/>
                </a:solidFill>
                <a:effectLst/>
                <a:uLnTx/>
                <a:uFillTx/>
                <a:latin typeface="+mn-lt"/>
                <a:ea typeface="+mn-ea"/>
                <a:cs typeface="+mn-cs"/>
              </a:rPr>
              <a:t>and devices, employee’s non-802.1x</a:t>
            </a:r>
            <a:r>
              <a:rPr kumimoji="0" lang="en-US" b="0" i="0" u="none" strike="noStrike" kern="0" cap="none" spc="0" normalizeH="0" noProof="0" dirty="0">
                <a:ln>
                  <a:noFill/>
                </a:ln>
                <a:solidFill>
                  <a:srgbClr val="323232"/>
                </a:solidFill>
                <a:effectLst/>
                <a:uLnTx/>
                <a:uFillTx/>
                <a:latin typeface="+mn-lt"/>
                <a:ea typeface="+mn-ea"/>
                <a:cs typeface="+mn-cs"/>
              </a:rPr>
              <a:t> wired or wireless devices,</a:t>
            </a:r>
            <a:r>
              <a:rPr kumimoji="0" lang="en-US" b="0" i="0" u="none" strike="noStrike" kern="0" cap="none" spc="0" normalizeH="0" baseline="0" noProof="0" dirty="0">
                <a:ln>
                  <a:noFill/>
                </a:ln>
                <a:solidFill>
                  <a:srgbClr val="323232"/>
                </a:solidFill>
                <a:effectLst/>
                <a:uLnTx/>
                <a:uFillTx/>
                <a:latin typeface="+mn-lt"/>
                <a:ea typeface="+mn-ea"/>
                <a:cs typeface="+mn-cs"/>
              </a:rPr>
              <a:t> BYOD on-boarding,</a:t>
            </a:r>
            <a:br>
              <a:rPr kumimoji="0" lang="en-US" b="0" i="0" u="none" strike="noStrike" kern="0" cap="none" spc="0" normalizeH="0" baseline="0" noProof="0" dirty="0">
                <a:ln>
                  <a:noFill/>
                </a:ln>
                <a:solidFill>
                  <a:srgbClr val="323232"/>
                </a:solidFill>
                <a:effectLst/>
                <a:uLnTx/>
                <a:uFillTx/>
                <a:latin typeface="+mn-lt"/>
                <a:ea typeface="+mn-ea"/>
                <a:cs typeface="+mn-cs"/>
              </a:rPr>
            </a:br>
            <a:r>
              <a:rPr kumimoji="0" lang="en-US" b="0" i="0" u="none" strike="noStrike" kern="0" cap="none" spc="0" normalizeH="0" baseline="0" noProof="0" dirty="0">
                <a:ln>
                  <a:noFill/>
                </a:ln>
                <a:solidFill>
                  <a:srgbClr val="323232"/>
                </a:solidFill>
                <a:effectLst/>
                <a:uLnTx/>
                <a:uFillTx/>
                <a:latin typeface="+mn-lt"/>
                <a:ea typeface="+mn-ea"/>
                <a:cs typeface="+mn-cs"/>
              </a:rPr>
              <a:t>and CASE Client hosting.</a:t>
            </a:r>
          </a:p>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A single license allows deployment of multiple Access Portals for different usecases</a:t>
            </a:r>
            <a:r>
              <a:rPr kumimoji="0" lang="en-US" b="0" i="0" u="none" strike="noStrike" kern="0" cap="none" spc="0" normalizeH="0" noProof="0" dirty="0">
                <a:ln>
                  <a:noFill/>
                </a:ln>
                <a:solidFill>
                  <a:srgbClr val="323232"/>
                </a:solidFill>
                <a:effectLst/>
                <a:uLnTx/>
                <a:uFillTx/>
                <a:latin typeface="+mn-lt"/>
                <a:ea typeface="+mn-ea"/>
                <a:cs typeface="+mn-cs"/>
              </a:rPr>
              <a:t> all</a:t>
            </a:r>
            <a:r>
              <a:rPr kumimoji="0" lang="en-US" b="0" i="0" u="none" strike="noStrike" kern="0" cap="none" spc="0" normalizeH="0" baseline="0" noProof="0" dirty="0">
                <a:ln>
                  <a:noFill/>
                </a:ln>
                <a:solidFill>
                  <a:srgbClr val="323232"/>
                </a:solidFill>
                <a:effectLst/>
                <a:uLnTx/>
                <a:uFillTx/>
                <a:latin typeface="+mn-lt"/>
                <a:ea typeface="+mn-ea"/>
                <a:cs typeface="+mn-cs"/>
              </a:rPr>
              <a:t> against one Ignition Server instance (or HA-pair)</a:t>
            </a:r>
          </a:p>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lang="en-US" kern="0" dirty="0">
                <a:solidFill>
                  <a:srgbClr val="323232"/>
                </a:solidFill>
                <a:latin typeface="+mn-lt"/>
              </a:rPr>
              <a:t>A Virtual Appliance for </a:t>
            </a:r>
            <a:r>
              <a:rPr lang="en-US" kern="0" dirty="0" err="1">
                <a:solidFill>
                  <a:srgbClr val="323232"/>
                </a:solidFill>
                <a:latin typeface="+mn-lt"/>
              </a:rPr>
              <a:t>Vmware</a:t>
            </a:r>
            <a:r>
              <a:rPr lang="en-US" kern="0" dirty="0">
                <a:solidFill>
                  <a:srgbClr val="323232"/>
                </a:solidFill>
                <a:latin typeface="+mn-lt"/>
              </a:rPr>
              <a:t> </a:t>
            </a:r>
          </a:p>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lang="en-US" kern="0" dirty="0" err="1">
                <a:solidFill>
                  <a:srgbClr val="323232"/>
                </a:solidFill>
                <a:latin typeface="+mn-lt"/>
              </a:rPr>
              <a:t>ESXi</a:t>
            </a:r>
            <a:r>
              <a:rPr lang="en-US" kern="0" dirty="0">
                <a:solidFill>
                  <a:srgbClr val="323232"/>
                </a:solidFill>
                <a:latin typeface="+mn-lt"/>
              </a:rPr>
              <a:t> 4.x and 5.0</a:t>
            </a:r>
          </a:p>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lang="en-US" kern="0" dirty="0">
                <a:solidFill>
                  <a:srgbClr val="323232"/>
                </a:solidFill>
                <a:latin typeface="+mn-lt"/>
              </a:rPr>
              <a:t>Based on pfSense and Free BSD technology</a:t>
            </a:r>
          </a:p>
          <a:p>
            <a:pPr marL="342900" lvl="0" indent="-342900" algn="l">
              <a:lnSpc>
                <a:spcPct val="95000"/>
              </a:lnSpc>
              <a:spcBef>
                <a:spcPct val="55000"/>
              </a:spcBef>
              <a:buClr>
                <a:srgbClr val="CC0000"/>
              </a:buClr>
              <a:buFont typeface="Webdings" pitchFamily="18" charset="2"/>
              <a:buChar char="4"/>
              <a:defRPr/>
            </a:pPr>
            <a:r>
              <a:rPr lang="en-US" kern="0" dirty="0">
                <a:solidFill>
                  <a:srgbClr val="323232"/>
                </a:solidFill>
                <a:latin typeface="+mn-lt"/>
              </a:rPr>
              <a:t>Capable of running other services like DHCP Server or Relay, DNS forwarder etc</a:t>
            </a:r>
          </a:p>
          <a:p>
            <a:pPr marL="342900" marR="0" lvl="0" indent="-3429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Requires 3 Interfaces:</a:t>
            </a:r>
            <a:r>
              <a:rPr kumimoji="0" lang="en-US" b="0" i="0" u="none" strike="noStrike" kern="0" cap="none" spc="0" normalizeH="0" noProof="0" dirty="0">
                <a:ln>
                  <a:noFill/>
                </a:ln>
                <a:solidFill>
                  <a:srgbClr val="323232"/>
                </a:solidFill>
                <a:effectLst/>
                <a:uLnTx/>
                <a:uFillTx/>
                <a:latin typeface="+mn-lt"/>
                <a:ea typeface="+mn-ea"/>
                <a:cs typeface="+mn-cs"/>
              </a:rPr>
              <a:t> Admin; In; Out</a:t>
            </a:r>
            <a:endParaRPr kumimoji="0" lang="en-US" b="0" i="0" u="none" strike="noStrike" kern="0" cap="none" spc="0" normalizeH="0" baseline="0" noProof="0" dirty="0">
              <a:ln>
                <a:noFill/>
              </a:ln>
              <a:solidFill>
                <a:srgbClr val="323232"/>
              </a:solidFill>
              <a:effectLst/>
              <a:uLnTx/>
              <a:uFillTx/>
              <a:latin typeface="+mn-lt"/>
              <a:ea typeface="+mn-ea"/>
              <a:cs typeface="+mn-cs"/>
            </a:endParaRPr>
          </a:p>
          <a:p>
            <a:pPr marL="114300" indent="-228600" algn="l">
              <a:lnSpc>
                <a:spcPts val="1200"/>
              </a:lnSpc>
              <a:spcBef>
                <a:spcPts val="600"/>
              </a:spcBef>
              <a:buClr>
                <a:srgbClr val="CC0000"/>
              </a:buClr>
              <a:buFont typeface="Webdings" pitchFamily="18" charset="2"/>
              <a:buChar char="4"/>
              <a:tabLst>
                <a:tab pos="1143000" algn="l"/>
              </a:tabLst>
              <a:defRPr/>
            </a:pPr>
            <a:endParaRPr kumimoji="0" lang="en-US" sz="1400" b="0" i="0" u="none" strike="noStrike" kern="0" cap="none" spc="0" normalizeH="0" baseline="0" noProof="0" dirty="0">
              <a:ln>
                <a:noFill/>
              </a:ln>
              <a:solidFill>
                <a:srgbClr val="323232"/>
              </a:solidFill>
              <a:effectLst/>
              <a:uLnTx/>
              <a:uFillTx/>
              <a:latin typeface="+mn-lt"/>
              <a:ea typeface="+mn-ea"/>
              <a:cs typeface="+mn-cs"/>
            </a:endParaRPr>
          </a:p>
        </p:txBody>
      </p:sp>
      <p:pic>
        <p:nvPicPr>
          <p:cNvPr id="7" name="Picture 2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16500" y="3219196"/>
            <a:ext cx="3976898" cy="2505456"/>
          </a:xfrm>
          <a:prstGeom prst="rect">
            <a:avLst/>
          </a:prstGeom>
          <a:noFill/>
          <a:ln>
            <a:solidFill>
              <a:srgbClr val="C0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591628"/>
            <a:ext cx="1676400" cy="762000"/>
          </a:xfrm>
          <a:prstGeom prst="rect">
            <a:avLst/>
          </a:prstGeom>
          <a:solidFill>
            <a:schemeClr val="bg1"/>
          </a:solidFill>
          <a:ln>
            <a:solidFill>
              <a:schemeClr val="bg1"/>
            </a:solidFill>
          </a:ln>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a:xfrm>
            <a:off x="533400" y="76200"/>
            <a:ext cx="6096000" cy="762000"/>
          </a:xfrm>
        </p:spPr>
        <p:txBody>
          <a:bodyPr>
            <a:noAutofit/>
          </a:bodyPr>
          <a:lstStyle/>
          <a:p>
            <a:r>
              <a:rPr lang="en-US" sz="2400" dirty="0">
                <a:ea typeface="ＭＳ Ｐゴシック"/>
                <a:cs typeface="ＭＳ Ｐゴシック"/>
              </a:rPr>
              <a:t>Identity Engines What’s New in 8.0?</a:t>
            </a:r>
            <a:br>
              <a:rPr lang="en-US" sz="2400" dirty="0">
                <a:ea typeface="ＭＳ Ｐゴシック"/>
                <a:cs typeface="ＭＳ Ｐゴシック"/>
              </a:rPr>
            </a:br>
            <a:r>
              <a:rPr lang="en-US" sz="2000" dirty="0">
                <a:ea typeface="ＭＳ Ｐゴシック"/>
                <a:cs typeface="ＭＳ Ｐゴシック"/>
              </a:rPr>
              <a:t>Ignition Access Portal (formerly Captive Portal)</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51</a:t>
            </a:fld>
            <a:endParaRPr lang="en-US" dirty="0"/>
          </a:p>
        </p:txBody>
      </p:sp>
      <p:sp>
        <p:nvSpPr>
          <p:cNvPr id="4" name="Rectangle 12"/>
          <p:cNvSpPr txBox="1">
            <a:spLocks noChangeArrowheads="1"/>
          </p:cNvSpPr>
          <p:nvPr>
            <p:custDataLst>
              <p:tags r:id="rId1"/>
            </p:custDataLst>
          </p:nvPr>
        </p:nvSpPr>
        <p:spPr>
          <a:xfrm>
            <a:off x="182563" y="965281"/>
            <a:ext cx="4427537" cy="5206919"/>
          </a:xfrm>
          <a:prstGeom prst="rect">
            <a:avLst/>
          </a:prstGeom>
        </p:spPr>
        <p:txBody>
          <a:bodyPr/>
          <a:lstStyle/>
          <a:p>
            <a:pPr marL="228600" marR="0" lvl="0" indent="-2286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Captive Portal (customizable) on the</a:t>
            </a:r>
            <a:r>
              <a:rPr kumimoji="0" lang="en-US" b="0" i="0" u="none" strike="noStrike" kern="0" cap="none" spc="0" normalizeH="0" noProof="0" dirty="0">
                <a:ln>
                  <a:noFill/>
                </a:ln>
                <a:solidFill>
                  <a:srgbClr val="323232"/>
                </a:solidFill>
                <a:effectLst/>
                <a:uLnTx/>
                <a:uFillTx/>
                <a:latin typeface="+mn-lt"/>
                <a:ea typeface="+mn-ea"/>
                <a:cs typeface="+mn-cs"/>
              </a:rPr>
              <a:t> </a:t>
            </a:r>
            <a:r>
              <a:rPr kumimoji="0" lang="en-US" b="0" i="0" u="none" strike="noStrike" kern="0" cap="none" spc="0" normalizeH="0" baseline="0" noProof="0" dirty="0">
                <a:ln>
                  <a:noFill/>
                </a:ln>
                <a:solidFill>
                  <a:srgbClr val="323232"/>
                </a:solidFill>
                <a:effectLst/>
                <a:uLnTx/>
                <a:uFillTx/>
                <a:latin typeface="+mn-lt"/>
                <a:ea typeface="+mn-ea"/>
                <a:cs typeface="+mn-cs"/>
              </a:rPr>
              <a:t>IN interface</a:t>
            </a:r>
            <a:r>
              <a:rPr kumimoji="0" lang="en-US" b="0" i="0" u="none" strike="noStrike" kern="0" cap="none" spc="0" normalizeH="0" noProof="0" dirty="0">
                <a:ln>
                  <a:noFill/>
                </a:ln>
                <a:solidFill>
                  <a:srgbClr val="323232"/>
                </a:solidFill>
                <a:effectLst/>
                <a:uLnTx/>
                <a:uFillTx/>
                <a:latin typeface="+mn-lt"/>
                <a:ea typeface="+mn-ea"/>
                <a:cs typeface="+mn-cs"/>
              </a:rPr>
              <a:t> </a:t>
            </a:r>
            <a:r>
              <a:rPr kumimoji="0" lang="en-US" b="0" i="0" u="none" strike="noStrike" kern="0" cap="none" spc="0" normalizeH="0" baseline="0" noProof="0" dirty="0">
                <a:ln>
                  <a:noFill/>
                </a:ln>
                <a:solidFill>
                  <a:srgbClr val="323232"/>
                </a:solidFill>
                <a:effectLst/>
                <a:uLnTx/>
                <a:uFillTx/>
                <a:latin typeface="+mn-lt"/>
                <a:ea typeface="+mn-ea"/>
                <a:cs typeface="+mn-cs"/>
              </a:rPr>
              <a:t>for wired and wireless users</a:t>
            </a:r>
          </a:p>
          <a:p>
            <a:pPr marL="228600" marR="0" lvl="0" indent="-2286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User opens browser and enters corporate </a:t>
            </a:r>
            <a:r>
              <a:rPr kumimoji="0" lang="en-US" b="0" i="0" u="none" strike="noStrike" kern="0" cap="none" spc="0" normalizeH="0" noProof="0" dirty="0">
                <a:ln>
                  <a:noFill/>
                </a:ln>
                <a:solidFill>
                  <a:srgbClr val="323232"/>
                </a:solidFill>
                <a:effectLst/>
                <a:uLnTx/>
                <a:uFillTx/>
                <a:latin typeface="+mn-lt"/>
                <a:ea typeface="+mn-ea"/>
                <a:cs typeface="+mn-cs"/>
              </a:rPr>
              <a:t>or guest account credentials</a:t>
            </a:r>
            <a:endParaRPr kumimoji="0" lang="en-US" b="0" i="0" u="none" strike="noStrike" kern="0" cap="none" spc="0" normalizeH="0" baseline="0" noProof="0" dirty="0">
              <a:ln>
                <a:noFill/>
              </a:ln>
              <a:solidFill>
                <a:srgbClr val="323232"/>
              </a:solidFill>
              <a:effectLst/>
              <a:uLnTx/>
              <a:uFillTx/>
              <a:latin typeface="+mn-lt"/>
              <a:ea typeface="+mn-ea"/>
              <a:cs typeface="+mn-cs"/>
            </a:endParaRPr>
          </a:p>
          <a:p>
            <a:pPr marL="228600" marR="0" lvl="0" indent="-2286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baseline="0" noProof="0" dirty="0">
                <a:ln>
                  <a:noFill/>
                </a:ln>
                <a:solidFill>
                  <a:srgbClr val="323232"/>
                </a:solidFill>
                <a:effectLst/>
                <a:uLnTx/>
                <a:uFillTx/>
                <a:latin typeface="+mn-lt"/>
                <a:ea typeface="+mn-ea"/>
                <a:cs typeface="+mn-cs"/>
              </a:rPr>
              <a:t>User authentication</a:t>
            </a:r>
            <a:r>
              <a:rPr kumimoji="0" lang="en-US" b="0" i="0" u="none" strike="noStrike" kern="0" cap="none" spc="0" normalizeH="0" noProof="0" dirty="0">
                <a:ln>
                  <a:noFill/>
                </a:ln>
                <a:solidFill>
                  <a:srgbClr val="323232"/>
                </a:solidFill>
                <a:effectLst/>
                <a:uLnTx/>
                <a:uFillTx/>
                <a:latin typeface="+mn-lt"/>
                <a:ea typeface="+mn-ea"/>
                <a:cs typeface="+mn-cs"/>
              </a:rPr>
              <a:t> against the Ignition Server leveraging the Identity Routing capabilities across federated directories</a:t>
            </a:r>
          </a:p>
          <a:p>
            <a:pPr marL="228600" indent="-228600" algn="l">
              <a:lnSpc>
                <a:spcPct val="95000"/>
              </a:lnSpc>
              <a:spcBef>
                <a:spcPct val="55000"/>
              </a:spcBef>
              <a:buClr>
                <a:srgbClr val="CC0000"/>
              </a:buClr>
              <a:buFont typeface="Webdings" pitchFamily="18" charset="2"/>
              <a:buChar char="4"/>
              <a:defRPr/>
            </a:pPr>
            <a:r>
              <a:rPr lang="en-US" kern="0" dirty="0">
                <a:solidFill>
                  <a:srgbClr val="323232"/>
                </a:solidFill>
              </a:rPr>
              <a:t>Upon successful authentication, grants inline access to </a:t>
            </a:r>
            <a:r>
              <a:rPr lang="en-US" u="sng" kern="0" dirty="0">
                <a:solidFill>
                  <a:srgbClr val="323232"/>
                </a:solidFill>
              </a:rPr>
              <a:t>non-802.1x </a:t>
            </a:r>
            <a:r>
              <a:rPr lang="en-US" kern="0" dirty="0">
                <a:solidFill>
                  <a:srgbClr val="323232"/>
                </a:solidFill>
              </a:rPr>
              <a:t>users</a:t>
            </a:r>
          </a:p>
          <a:p>
            <a:pPr marL="228600" marR="0" lvl="0" indent="-228600" algn="l" defTabSz="914400" rtl="0" eaLnBrk="1" fontAlgn="base" latinLnBrk="0" hangingPunct="1">
              <a:lnSpc>
                <a:spcPct val="95000"/>
              </a:lnSpc>
              <a:spcBef>
                <a:spcPct val="55000"/>
              </a:spcBef>
              <a:spcAft>
                <a:spcPct val="0"/>
              </a:spcAft>
              <a:buClr>
                <a:srgbClr val="CC0000"/>
              </a:buClr>
              <a:buSzTx/>
              <a:buFont typeface="Webdings" pitchFamily="18" charset="2"/>
              <a:buChar char="4"/>
              <a:tabLst/>
              <a:defRPr/>
            </a:pPr>
            <a:r>
              <a:rPr kumimoji="0" lang="en-US" b="0" i="0" u="none" strike="noStrike" kern="0" cap="none" spc="0" normalizeH="0" noProof="0" dirty="0">
                <a:ln>
                  <a:noFill/>
                </a:ln>
                <a:solidFill>
                  <a:srgbClr val="323232"/>
                </a:solidFill>
                <a:effectLst/>
                <a:uLnTx/>
                <a:uFillTx/>
                <a:latin typeface="+mn-lt"/>
                <a:ea typeface="+mn-ea"/>
                <a:cs typeface="+mn-cs"/>
              </a:rPr>
              <a:t>If enabled, performs profiling of user devices and sends device FINGERPRINT to the Ignition server</a:t>
            </a:r>
          </a:p>
          <a:p>
            <a:pPr marL="685800" lvl="1" indent="-228600" algn="l">
              <a:lnSpc>
                <a:spcPct val="95000"/>
              </a:lnSpc>
              <a:spcBef>
                <a:spcPct val="55000"/>
              </a:spcBef>
              <a:buClr>
                <a:srgbClr val="CC0000"/>
              </a:buClr>
              <a:buFont typeface="Webdings" pitchFamily="18" charset="2"/>
              <a:buChar char="4"/>
              <a:defRPr/>
            </a:pPr>
            <a:r>
              <a:rPr lang="en-US" sz="1600" kern="0" dirty="0">
                <a:solidFill>
                  <a:srgbClr val="323232"/>
                </a:solidFill>
                <a:latin typeface="+mn-lt"/>
              </a:rPr>
              <a:t>Devices Type, Devices Sub-Type, Device OS, Devices OS Version</a:t>
            </a:r>
          </a:p>
          <a:p>
            <a:pPr marL="228600" lvl="0" indent="-228600" algn="l">
              <a:lnSpc>
                <a:spcPct val="95000"/>
              </a:lnSpc>
              <a:spcBef>
                <a:spcPct val="55000"/>
              </a:spcBef>
              <a:buClr>
                <a:srgbClr val="CC0000"/>
              </a:buClr>
              <a:buFont typeface="Webdings" pitchFamily="18" charset="2"/>
              <a:buChar char="4"/>
              <a:defRPr/>
            </a:pPr>
            <a:r>
              <a:rPr kumimoji="0" lang="en-US" b="0" i="0" u="none" strike="noStrike" kern="0" cap="none" spc="0" normalizeH="0" noProof="0" dirty="0">
                <a:ln>
                  <a:noFill/>
                </a:ln>
                <a:solidFill>
                  <a:srgbClr val="323232"/>
                </a:solidFill>
                <a:effectLst/>
                <a:uLnTx/>
                <a:uFillTx/>
                <a:latin typeface="+mn-lt"/>
                <a:ea typeface="+mn-ea"/>
                <a:cs typeface="+mn-cs"/>
              </a:rPr>
              <a:t>If trusted, Ignition server automatically  creates a device </a:t>
            </a:r>
            <a:r>
              <a:rPr lang="en-US" kern="0" dirty="0">
                <a:solidFill>
                  <a:srgbClr val="323232"/>
                </a:solidFill>
              </a:rPr>
              <a:t>fingerprint </a:t>
            </a:r>
            <a:r>
              <a:rPr kumimoji="0" lang="en-US" b="0" i="0" u="none" strike="noStrike" kern="0" cap="none" spc="0" normalizeH="0" noProof="0" dirty="0">
                <a:ln>
                  <a:noFill/>
                </a:ln>
                <a:solidFill>
                  <a:srgbClr val="323232"/>
                </a:solidFill>
                <a:effectLst/>
                <a:uLnTx/>
                <a:uFillTx/>
                <a:latin typeface="+mn-lt"/>
                <a:ea typeface="+mn-ea"/>
                <a:cs typeface="+mn-cs"/>
              </a:rPr>
              <a:t>records</a:t>
            </a:r>
            <a:endParaRPr kumimoji="0" lang="en-US" b="0" i="0" u="none" strike="noStrike" kern="0" cap="none" spc="0" normalizeH="0" baseline="0" noProof="0" dirty="0">
              <a:ln>
                <a:noFill/>
              </a:ln>
              <a:solidFill>
                <a:srgbClr val="323232"/>
              </a:solidFill>
              <a:effectLst/>
              <a:uLnTx/>
              <a:uFillTx/>
              <a:latin typeface="+mn-lt"/>
              <a:ea typeface="+mn-ea"/>
              <a:cs typeface="+mn-cs"/>
            </a:endParaRPr>
          </a:p>
        </p:txBody>
      </p:sp>
      <p:grpSp>
        <p:nvGrpSpPr>
          <p:cNvPr id="6" name="Group 5"/>
          <p:cNvGrpSpPr/>
          <p:nvPr/>
        </p:nvGrpSpPr>
        <p:grpSpPr>
          <a:xfrm>
            <a:off x="4530345" y="990600"/>
            <a:ext cx="4575555" cy="2000742"/>
            <a:chOff x="4174745" y="1326658"/>
            <a:chExt cx="4575555" cy="2000742"/>
          </a:xfrm>
        </p:grpSpPr>
        <p:pic>
          <p:nvPicPr>
            <p:cNvPr id="7" name="Picture 17" descr="img_0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74745" y="1326658"/>
              <a:ext cx="4575555" cy="2000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8"/>
            <p:cNvSpPr txBox="1">
              <a:spLocks noChangeArrowheads="1"/>
            </p:cNvSpPr>
            <p:nvPr>
              <p:custDataLst>
                <p:tags r:id="rId2"/>
              </p:custDataLst>
            </p:nvPr>
          </p:nvSpPr>
          <p:spPr bwMode="auto">
            <a:xfrm>
              <a:off x="4382011" y="1550125"/>
              <a:ext cx="4228589" cy="155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0" tIns="0" rIns="0" bIns="0">
              <a:spAutoFit/>
            </a:bodyPr>
            <a:lstStyle>
              <a:lvl1pPr marL="234950" indent="-234950" eaLnBrk="0" hangingPunct="0">
                <a:tabLst>
                  <a:tab pos="228600" algn="l"/>
                </a:tabLst>
                <a:defRPr>
                  <a:solidFill>
                    <a:schemeClr val="tx2"/>
                  </a:solidFill>
                  <a:latin typeface="Arial" pitchFamily="34" charset="0"/>
                  <a:cs typeface="Arial" pitchFamily="34" charset="0"/>
                </a:defRPr>
              </a:lvl1pPr>
              <a:lvl2pPr marL="742950" indent="-285750" eaLnBrk="0" hangingPunct="0">
                <a:tabLst>
                  <a:tab pos="228600" algn="l"/>
                </a:tabLst>
                <a:defRPr>
                  <a:solidFill>
                    <a:schemeClr val="tx2"/>
                  </a:solidFill>
                  <a:latin typeface="Arial" pitchFamily="34" charset="0"/>
                  <a:cs typeface="Arial" pitchFamily="34" charset="0"/>
                </a:defRPr>
              </a:lvl2pPr>
              <a:lvl3pPr marL="1143000" indent="-228600" eaLnBrk="0" hangingPunct="0">
                <a:tabLst>
                  <a:tab pos="228600" algn="l"/>
                </a:tabLst>
                <a:defRPr>
                  <a:solidFill>
                    <a:schemeClr val="tx2"/>
                  </a:solidFill>
                  <a:latin typeface="Arial" pitchFamily="34" charset="0"/>
                  <a:cs typeface="Arial" pitchFamily="34" charset="0"/>
                </a:defRPr>
              </a:lvl3pPr>
              <a:lvl4pPr marL="1600200" indent="-228600" eaLnBrk="0" hangingPunct="0">
                <a:tabLst>
                  <a:tab pos="228600" algn="l"/>
                </a:tabLst>
                <a:defRPr>
                  <a:solidFill>
                    <a:schemeClr val="tx2"/>
                  </a:solidFill>
                  <a:latin typeface="Arial" pitchFamily="34" charset="0"/>
                  <a:cs typeface="Arial" pitchFamily="34" charset="0"/>
                </a:defRPr>
              </a:lvl4pPr>
              <a:lvl5pPr marL="2057400" indent="-228600" eaLnBrk="0" hangingPunct="0">
                <a:tabLst>
                  <a:tab pos="228600" algn="l"/>
                </a:tabLst>
                <a:defRPr>
                  <a:solidFill>
                    <a:schemeClr val="tx2"/>
                  </a:solidFill>
                  <a:latin typeface="Arial" pitchFamily="34" charset="0"/>
                  <a:cs typeface="Arial" pitchFamily="34" charset="0"/>
                </a:defRPr>
              </a:lvl5pPr>
              <a:lvl6pPr marL="2514600" indent="-228600" eaLnBrk="0" fontAlgn="base" hangingPunct="0">
                <a:spcBef>
                  <a:spcPct val="0"/>
                </a:spcBef>
                <a:spcAft>
                  <a:spcPct val="0"/>
                </a:spcAft>
                <a:tabLst>
                  <a:tab pos="228600" algn="l"/>
                </a:tabLst>
                <a:defRPr>
                  <a:solidFill>
                    <a:schemeClr val="tx2"/>
                  </a:solidFill>
                  <a:latin typeface="Arial" pitchFamily="34" charset="0"/>
                  <a:cs typeface="Arial" pitchFamily="34" charset="0"/>
                </a:defRPr>
              </a:lvl6pPr>
              <a:lvl7pPr marL="2971800" indent="-228600" eaLnBrk="0" fontAlgn="base" hangingPunct="0">
                <a:spcBef>
                  <a:spcPct val="0"/>
                </a:spcBef>
                <a:spcAft>
                  <a:spcPct val="0"/>
                </a:spcAft>
                <a:tabLst>
                  <a:tab pos="228600" algn="l"/>
                </a:tabLst>
                <a:defRPr>
                  <a:solidFill>
                    <a:schemeClr val="tx2"/>
                  </a:solidFill>
                  <a:latin typeface="Arial" pitchFamily="34" charset="0"/>
                  <a:cs typeface="Arial" pitchFamily="34" charset="0"/>
                </a:defRPr>
              </a:lvl7pPr>
              <a:lvl8pPr marL="3429000" indent="-228600" eaLnBrk="0" fontAlgn="base" hangingPunct="0">
                <a:spcBef>
                  <a:spcPct val="0"/>
                </a:spcBef>
                <a:spcAft>
                  <a:spcPct val="0"/>
                </a:spcAft>
                <a:tabLst>
                  <a:tab pos="228600" algn="l"/>
                </a:tabLst>
                <a:defRPr>
                  <a:solidFill>
                    <a:schemeClr val="tx2"/>
                  </a:solidFill>
                  <a:latin typeface="Arial" pitchFamily="34" charset="0"/>
                  <a:cs typeface="Arial" pitchFamily="34" charset="0"/>
                </a:defRPr>
              </a:lvl8pPr>
              <a:lvl9pPr marL="3886200" indent="-228600" eaLnBrk="0" fontAlgn="base" hangingPunct="0">
                <a:spcBef>
                  <a:spcPct val="0"/>
                </a:spcBef>
                <a:spcAft>
                  <a:spcPct val="0"/>
                </a:spcAft>
                <a:tabLst>
                  <a:tab pos="228600" algn="l"/>
                </a:tabLst>
                <a:defRPr>
                  <a:solidFill>
                    <a:schemeClr val="tx2"/>
                  </a:solidFill>
                  <a:latin typeface="Arial" pitchFamily="34" charset="0"/>
                  <a:cs typeface="Arial" pitchFamily="34" charset="0"/>
                </a:defRPr>
              </a:lvl9pPr>
            </a:lstStyle>
            <a:p>
              <a:pPr marL="114300" indent="-114300" algn="l" eaLnBrk="1" hangingPunct="1">
                <a:spcBef>
                  <a:spcPct val="55000"/>
                </a:spcBef>
                <a:buClr>
                  <a:srgbClr val="FFFFFF"/>
                </a:buClr>
                <a:buSzPct val="90000"/>
                <a:buFont typeface="Webdings" pitchFamily="18" charset="2"/>
                <a:buChar char="4"/>
                <a:tabLst/>
              </a:pPr>
              <a:r>
                <a:rPr lang="en-US" sz="1400" dirty="0">
                  <a:solidFill>
                    <a:srgbClr val="FFFFFF"/>
                  </a:solidFill>
                </a:rPr>
                <a:t>Serves as a Captive Portal for  non-802.1x clients</a:t>
              </a:r>
            </a:p>
            <a:p>
              <a:pPr marL="114300" indent="-114300" algn="l" eaLnBrk="1" hangingPunct="1">
                <a:spcBef>
                  <a:spcPct val="55000"/>
                </a:spcBef>
                <a:buClr>
                  <a:srgbClr val="FFFFFF"/>
                </a:buClr>
                <a:buSzPct val="90000"/>
                <a:buFont typeface="Webdings" pitchFamily="18" charset="2"/>
                <a:buChar char="4"/>
                <a:tabLst/>
              </a:pPr>
              <a:r>
                <a:rPr lang="en-US" sz="1400" dirty="0">
                  <a:solidFill>
                    <a:srgbClr val="FFFFFF"/>
                  </a:solidFill>
                </a:rPr>
                <a:t>Unifies Wired and Wireless access</a:t>
              </a:r>
            </a:p>
            <a:p>
              <a:pPr marL="114300" indent="-114300" algn="l" eaLnBrk="1" hangingPunct="1">
                <a:spcBef>
                  <a:spcPct val="55000"/>
                </a:spcBef>
                <a:buClr>
                  <a:srgbClr val="FFFFFF"/>
                </a:buClr>
                <a:buSzPct val="90000"/>
                <a:buFont typeface="Webdings" pitchFamily="18" charset="2"/>
                <a:buChar char="4"/>
                <a:tabLst/>
              </a:pPr>
              <a:r>
                <a:rPr lang="en-US" sz="1400" dirty="0">
                  <a:solidFill>
                    <a:srgbClr val="FFFFFF"/>
                  </a:solidFill>
                </a:rPr>
                <a:t>Performs device fingerprinting</a:t>
              </a:r>
            </a:p>
            <a:p>
              <a:pPr marL="114300" indent="-114300" algn="l" eaLnBrk="1" hangingPunct="1">
                <a:spcBef>
                  <a:spcPct val="55000"/>
                </a:spcBef>
                <a:buClr>
                  <a:srgbClr val="FFFFFF"/>
                </a:buClr>
                <a:buSzPct val="90000"/>
                <a:buFont typeface="Webdings" pitchFamily="18" charset="2"/>
                <a:buChar char="4"/>
                <a:tabLst/>
              </a:pPr>
              <a:r>
                <a:rPr lang="en-US" sz="1400" dirty="0">
                  <a:solidFill>
                    <a:srgbClr val="FFFFFF"/>
                  </a:solidFill>
                </a:rPr>
                <a:t>BYOD On-boarding</a:t>
              </a:r>
            </a:p>
            <a:p>
              <a:pPr marL="114300" indent="-114300" algn="l" eaLnBrk="1" hangingPunct="1">
                <a:spcBef>
                  <a:spcPct val="55000"/>
                </a:spcBef>
                <a:buClr>
                  <a:srgbClr val="FFFFFF"/>
                </a:buClr>
                <a:buSzPct val="90000"/>
                <a:buFont typeface="Webdings" pitchFamily="18" charset="2"/>
                <a:buChar char="4"/>
                <a:tabLst/>
              </a:pPr>
              <a:r>
                <a:rPr lang="en-US" sz="1400" dirty="0">
                  <a:solidFill>
                    <a:srgbClr val="FFFFFF"/>
                  </a:solidFill>
                </a:rPr>
                <a:t>Hosting place for the CASE Client</a:t>
              </a:r>
            </a:p>
          </p:txBody>
        </p:sp>
      </p:grpSp>
      <p:grpSp>
        <p:nvGrpSpPr>
          <p:cNvPr id="9" name="Group 8"/>
          <p:cNvGrpSpPr/>
          <p:nvPr/>
        </p:nvGrpSpPr>
        <p:grpSpPr>
          <a:xfrm>
            <a:off x="4616451" y="3042142"/>
            <a:ext cx="3497762" cy="3000374"/>
            <a:chOff x="2495550" y="1647825"/>
            <a:chExt cx="4152900" cy="3562350"/>
          </a:xfrm>
        </p:grpSpPr>
        <p:pic>
          <p:nvPicPr>
            <p:cNvPr id="10" name="Picture 2"/>
            <p:cNvPicPr>
              <a:picLocks noChangeAspect="1" noChangeArrowheads="1"/>
            </p:cNvPicPr>
            <p:nvPr/>
          </p:nvPicPr>
          <p:blipFill>
            <a:blip r:embed="rId6" cstate="print"/>
            <a:srcRect/>
            <a:stretch>
              <a:fillRect/>
            </a:stretch>
          </p:blipFill>
          <p:spPr bwMode="auto">
            <a:xfrm>
              <a:off x="2495550" y="1647825"/>
              <a:ext cx="4152900" cy="3562350"/>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2719832" y="1832237"/>
              <a:ext cx="3706368" cy="2380067"/>
            </a:xfrm>
            <a:prstGeom prst="rect">
              <a:avLst/>
            </a:prstGeom>
            <a:noFill/>
            <a:ln w="9525">
              <a:noFill/>
              <a:miter lim="800000"/>
              <a:headEnd/>
              <a:tailEnd/>
            </a:ln>
          </p:spPr>
        </p:pic>
      </p:grpSp>
      <p:pic>
        <p:nvPicPr>
          <p:cNvPr id="12" name="Picture 3"/>
          <p:cNvPicPr>
            <a:picLocks noChangeAspect="1" noChangeArrowheads="1"/>
          </p:cNvPicPr>
          <p:nvPr/>
        </p:nvPicPr>
        <p:blipFill>
          <a:blip r:embed="rId8" cstate="print"/>
          <a:srcRect/>
          <a:stretch>
            <a:fillRect/>
          </a:stretch>
        </p:blipFill>
        <p:spPr bwMode="auto">
          <a:xfrm>
            <a:off x="6718300" y="4473770"/>
            <a:ext cx="2336800" cy="1659276"/>
          </a:xfrm>
          <a:prstGeom prst="rect">
            <a:avLst/>
          </a:prstGeom>
          <a:noFill/>
          <a:ln w="9525">
            <a:noFill/>
            <a:miter lim="800000"/>
            <a:headEnd/>
            <a:tailEnd/>
          </a:ln>
          <a:effectLst/>
        </p:spPr>
      </p:pic>
      <p:sp>
        <p:nvSpPr>
          <p:cNvPr id="13" name="Rectangle 12"/>
          <p:cNvSpPr/>
          <p:nvPr/>
        </p:nvSpPr>
        <p:spPr>
          <a:xfrm>
            <a:off x="-685800" y="5181600"/>
            <a:ext cx="685800" cy="457200"/>
          </a:xfrm>
          <a:prstGeom prst="rect">
            <a:avLst/>
          </a:prstGeom>
        </p:spPr>
        <p:txBody>
          <a:bodyPr vert="horz" lIns="91440" tIns="45720" rIns="91440" bIns="45720" numCol="1" rtlCol="0" anchor="ctr">
            <a:normAutofit/>
          </a:bodyPr>
          <a:lstStyle/>
          <a:p>
            <a:pPr algn="ctr">
              <a:buClr>
                <a:srgbClr val="C00000"/>
              </a:buClr>
              <a:buFont typeface="Arial"/>
              <a:buChar char="•"/>
            </a:pPr>
            <a:endParaRPr lang="en-US" kern="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172200" cy="762000"/>
          </a:xfrm>
        </p:spPr>
        <p:txBody>
          <a:bodyPr>
            <a:noAutofit/>
          </a:bodyPr>
          <a:lstStyle/>
          <a:p>
            <a:r>
              <a:rPr lang="en-US" sz="2400" dirty="0">
                <a:ea typeface="ＭＳ Ｐゴシック"/>
                <a:cs typeface="ＭＳ Ｐゴシック"/>
              </a:rPr>
              <a:t>Identity Engines What’s New in 8.0?</a:t>
            </a:r>
            <a:r>
              <a:rPr lang="en-US" sz="2400" dirty="0"/>
              <a:t/>
            </a:r>
            <a:br>
              <a:rPr lang="en-US" sz="2400" dirty="0"/>
            </a:br>
            <a:r>
              <a:rPr lang="en-US" sz="2000" dirty="0"/>
              <a:t>Access Portal Architecture</a:t>
            </a:r>
            <a:endParaRPr lang="en-US" sz="2400" dirty="0"/>
          </a:p>
        </p:txBody>
      </p:sp>
      <p:sp>
        <p:nvSpPr>
          <p:cNvPr id="4" name="Rectangle 14"/>
          <p:cNvSpPr>
            <a:spLocks noChangeArrowheads="1"/>
          </p:cNvSpPr>
          <p:nvPr/>
        </p:nvSpPr>
        <p:spPr bwMode="ltGray">
          <a:xfrm>
            <a:off x="990600" y="1092200"/>
            <a:ext cx="2590800" cy="342900"/>
          </a:xfrm>
          <a:prstGeom prst="rect">
            <a:avLst/>
          </a:prstGeom>
          <a:solidFill>
            <a:srgbClr val="7A7A81"/>
          </a:solidFill>
          <a:ln w="9525">
            <a:noFill/>
            <a:miter lim="800000"/>
            <a:headEnd/>
            <a:tailEnd/>
          </a:ln>
        </p:spPr>
        <p:txBody>
          <a:bodyPr wrap="none" anchor="ctr"/>
          <a:lstStyle/>
          <a:p>
            <a:pPr algn="ctr">
              <a:spcBef>
                <a:spcPct val="50000"/>
              </a:spcBef>
              <a:buClr>
                <a:srgbClr val="FF7200"/>
              </a:buClr>
            </a:pPr>
            <a:r>
              <a:rPr lang="en-US" sz="1200" b="1" dirty="0">
                <a:solidFill>
                  <a:srgbClr val="FFFFFF"/>
                </a:solidFill>
                <a:cs typeface="Arial" pitchFamily="34" charset="0"/>
              </a:rPr>
              <a:t>Access &amp; Core Layer</a:t>
            </a:r>
          </a:p>
        </p:txBody>
      </p:sp>
      <p:sp>
        <p:nvSpPr>
          <p:cNvPr id="6" name="Rectangle 14"/>
          <p:cNvSpPr>
            <a:spLocks noChangeArrowheads="1"/>
          </p:cNvSpPr>
          <p:nvPr/>
        </p:nvSpPr>
        <p:spPr bwMode="ltGray">
          <a:xfrm>
            <a:off x="3924300" y="1092200"/>
            <a:ext cx="2514600" cy="342900"/>
          </a:xfrm>
          <a:prstGeom prst="rect">
            <a:avLst/>
          </a:prstGeom>
          <a:solidFill>
            <a:schemeClr val="accent2">
              <a:lumMod val="75000"/>
            </a:schemeClr>
          </a:solidFill>
          <a:ln w="9525">
            <a:noFill/>
            <a:miter lim="800000"/>
            <a:headEnd/>
            <a:tailEnd/>
          </a:ln>
        </p:spPr>
        <p:txBody>
          <a:bodyPr wrap="none" anchor="ctr"/>
          <a:lstStyle/>
          <a:p>
            <a:pPr algn="ctr">
              <a:spcBef>
                <a:spcPct val="50000"/>
              </a:spcBef>
              <a:buClr>
                <a:srgbClr val="FF7200"/>
              </a:buClr>
            </a:pPr>
            <a:r>
              <a:rPr lang="en-US" sz="1200" b="1" dirty="0">
                <a:solidFill>
                  <a:srgbClr val="FFFFFF"/>
                </a:solidFill>
                <a:cs typeface="Arial" pitchFamily="34" charset="0"/>
              </a:rPr>
              <a:t>Policy Decision</a:t>
            </a:r>
          </a:p>
        </p:txBody>
      </p:sp>
      <p:sp>
        <p:nvSpPr>
          <p:cNvPr id="7" name="Rectangle 14"/>
          <p:cNvSpPr>
            <a:spLocks noChangeArrowheads="1"/>
          </p:cNvSpPr>
          <p:nvPr/>
        </p:nvSpPr>
        <p:spPr bwMode="ltGray">
          <a:xfrm>
            <a:off x="6781800" y="1092200"/>
            <a:ext cx="2209800" cy="342900"/>
          </a:xfrm>
          <a:prstGeom prst="rect">
            <a:avLst/>
          </a:prstGeom>
          <a:solidFill>
            <a:srgbClr val="7A7A81"/>
          </a:solidFill>
          <a:ln w="9525">
            <a:noFill/>
            <a:miter lim="800000"/>
            <a:headEnd/>
            <a:tailEnd/>
          </a:ln>
        </p:spPr>
        <p:txBody>
          <a:bodyPr wrap="none" anchor="ctr"/>
          <a:lstStyle/>
          <a:p>
            <a:pPr algn="ctr">
              <a:spcBef>
                <a:spcPct val="50000"/>
              </a:spcBef>
              <a:buClr>
                <a:srgbClr val="FF7200"/>
              </a:buClr>
            </a:pPr>
            <a:r>
              <a:rPr lang="en-US" sz="1200" b="1" dirty="0">
                <a:solidFill>
                  <a:srgbClr val="FFFFFF"/>
                </a:solidFill>
                <a:cs typeface="Arial" pitchFamily="34" charset="0"/>
              </a:rPr>
              <a:t>Identity Routing</a:t>
            </a:r>
          </a:p>
        </p:txBody>
      </p:sp>
      <p:sp>
        <p:nvSpPr>
          <p:cNvPr id="8" name="Line 24"/>
          <p:cNvSpPr>
            <a:spLocks noChangeShapeType="1"/>
          </p:cNvSpPr>
          <p:nvPr/>
        </p:nvSpPr>
        <p:spPr bwMode="auto">
          <a:xfrm>
            <a:off x="5105400" y="3911600"/>
            <a:ext cx="0" cy="381000"/>
          </a:xfrm>
          <a:prstGeom prst="line">
            <a:avLst/>
          </a:prstGeom>
          <a:noFill/>
          <a:ln w="9525">
            <a:solidFill>
              <a:srgbClr val="000000"/>
            </a:solidFill>
            <a:round/>
            <a:headEnd type="triangle" w="med" len="med"/>
            <a:tailEnd type="triangle" w="med" len="med"/>
          </a:ln>
        </p:spPr>
        <p:txBody>
          <a:bodyPr/>
          <a:lstStyle/>
          <a:p>
            <a:endParaRPr lang="en-US"/>
          </a:p>
        </p:txBody>
      </p:sp>
      <p:grpSp>
        <p:nvGrpSpPr>
          <p:cNvPr id="9" name="Group 22"/>
          <p:cNvGrpSpPr>
            <a:grpSpLocks/>
          </p:cNvGrpSpPr>
          <p:nvPr/>
        </p:nvGrpSpPr>
        <p:grpSpPr bwMode="auto">
          <a:xfrm>
            <a:off x="7467600" y="1625600"/>
            <a:ext cx="914400" cy="774700"/>
            <a:chOff x="3306" y="1584"/>
            <a:chExt cx="576" cy="488"/>
          </a:xfrm>
        </p:grpSpPr>
        <p:sp>
          <p:nvSpPr>
            <p:cNvPr id="10" name="Text Box 5"/>
            <p:cNvSpPr txBox="1">
              <a:spLocks noChangeArrowheads="1"/>
            </p:cNvSpPr>
            <p:nvPr/>
          </p:nvSpPr>
          <p:spPr bwMode="auto">
            <a:xfrm>
              <a:off x="3306" y="1917"/>
              <a:ext cx="576" cy="155"/>
            </a:xfrm>
            <a:prstGeom prst="rect">
              <a:avLst/>
            </a:prstGeom>
            <a:noFill/>
            <a:ln w="9525">
              <a:noFill/>
              <a:miter lim="800000"/>
              <a:headEnd/>
              <a:tailEnd/>
            </a:ln>
          </p:spPr>
          <p:txBody>
            <a:bodyPr lIns="0" rIns="0">
              <a:spAutoFit/>
            </a:bodyPr>
            <a:lstStyle/>
            <a:p>
              <a:r>
                <a:rPr lang="en-CA" sz="1000" b="0" dirty="0">
                  <a:solidFill>
                    <a:schemeClr val="tx1"/>
                  </a:solidFill>
                  <a:cs typeface="Arial" pitchFamily="34" charset="0"/>
                </a:rPr>
                <a:t>LDAP</a:t>
              </a:r>
              <a:endParaRPr lang="en-US" sz="1000" b="0" dirty="0">
                <a:solidFill>
                  <a:schemeClr val="tx1"/>
                </a:solidFill>
                <a:cs typeface="Arial" pitchFamily="34" charset="0"/>
              </a:endParaRPr>
            </a:p>
          </p:txBody>
        </p:sp>
        <p:pic>
          <p:nvPicPr>
            <p:cNvPr id="11" name="Picture 14" descr="directory_grey"/>
            <p:cNvPicPr>
              <a:picLocks noChangeAspect="1" noChangeArrowheads="1"/>
            </p:cNvPicPr>
            <p:nvPr/>
          </p:nvPicPr>
          <p:blipFill>
            <a:blip r:embed="rId3" cstate="print"/>
            <a:srcRect/>
            <a:stretch>
              <a:fillRect/>
            </a:stretch>
          </p:blipFill>
          <p:spPr bwMode="auto">
            <a:xfrm>
              <a:off x="3456" y="1584"/>
              <a:ext cx="269" cy="314"/>
            </a:xfrm>
            <a:prstGeom prst="rect">
              <a:avLst/>
            </a:prstGeom>
            <a:noFill/>
            <a:ln w="9525">
              <a:noFill/>
              <a:miter lim="800000"/>
              <a:headEnd/>
              <a:tailEnd/>
            </a:ln>
          </p:spPr>
        </p:pic>
      </p:grpSp>
      <p:grpSp>
        <p:nvGrpSpPr>
          <p:cNvPr id="12" name="Group 20"/>
          <p:cNvGrpSpPr>
            <a:grpSpLocks/>
          </p:cNvGrpSpPr>
          <p:nvPr/>
        </p:nvGrpSpPr>
        <p:grpSpPr bwMode="auto">
          <a:xfrm>
            <a:off x="7467600" y="2463800"/>
            <a:ext cx="914400" cy="831850"/>
            <a:chOff x="3306" y="1584"/>
            <a:chExt cx="576" cy="524"/>
          </a:xfrm>
        </p:grpSpPr>
        <p:sp>
          <p:nvSpPr>
            <p:cNvPr id="13" name="Text Box 3"/>
            <p:cNvSpPr txBox="1">
              <a:spLocks noChangeArrowheads="1"/>
            </p:cNvSpPr>
            <p:nvPr/>
          </p:nvSpPr>
          <p:spPr bwMode="auto">
            <a:xfrm>
              <a:off x="3306" y="1953"/>
              <a:ext cx="576" cy="155"/>
            </a:xfrm>
            <a:prstGeom prst="rect">
              <a:avLst/>
            </a:prstGeom>
            <a:noFill/>
            <a:ln w="9525">
              <a:noFill/>
              <a:miter lim="800000"/>
              <a:headEnd/>
              <a:tailEnd/>
            </a:ln>
          </p:spPr>
          <p:txBody>
            <a:bodyPr lIns="0" rIns="0">
              <a:spAutoFit/>
            </a:bodyPr>
            <a:lstStyle/>
            <a:p>
              <a:r>
                <a:rPr lang="en-CA" sz="1000" b="0">
                  <a:solidFill>
                    <a:schemeClr val="tx1"/>
                  </a:solidFill>
                  <a:cs typeface="Arial" pitchFamily="34" charset="0"/>
                </a:rPr>
                <a:t>Kerberos</a:t>
              </a:r>
              <a:endParaRPr lang="en-US" sz="1000" b="0">
                <a:solidFill>
                  <a:schemeClr val="tx1"/>
                </a:solidFill>
                <a:cs typeface="Arial" pitchFamily="34" charset="0"/>
              </a:endParaRPr>
            </a:p>
          </p:txBody>
        </p:sp>
        <p:pic>
          <p:nvPicPr>
            <p:cNvPr id="14" name="Picture 12" descr="database_grey"/>
            <p:cNvPicPr>
              <a:picLocks noChangeAspect="1" noChangeArrowheads="1"/>
            </p:cNvPicPr>
            <p:nvPr/>
          </p:nvPicPr>
          <p:blipFill>
            <a:blip r:embed="rId4" cstate="print"/>
            <a:srcRect/>
            <a:stretch>
              <a:fillRect/>
            </a:stretch>
          </p:blipFill>
          <p:spPr bwMode="auto">
            <a:xfrm>
              <a:off x="3456" y="1584"/>
              <a:ext cx="280" cy="347"/>
            </a:xfrm>
            <a:prstGeom prst="rect">
              <a:avLst/>
            </a:prstGeom>
            <a:noFill/>
            <a:ln w="9525">
              <a:noFill/>
              <a:miter lim="800000"/>
              <a:headEnd/>
              <a:tailEnd/>
            </a:ln>
          </p:spPr>
        </p:pic>
      </p:grpSp>
      <p:sp>
        <p:nvSpPr>
          <p:cNvPr id="15" name="Rectangle 14"/>
          <p:cNvSpPr>
            <a:spLocks noChangeArrowheads="1"/>
          </p:cNvSpPr>
          <p:nvPr/>
        </p:nvSpPr>
        <p:spPr bwMode="ltGray">
          <a:xfrm>
            <a:off x="4038600" y="4343400"/>
            <a:ext cx="2171700" cy="1435100"/>
          </a:xfrm>
          <a:prstGeom prst="rect">
            <a:avLst/>
          </a:prstGeom>
          <a:solidFill>
            <a:schemeClr val="accent2">
              <a:lumMod val="20000"/>
              <a:lumOff val="80000"/>
            </a:schemeClr>
          </a:solidFill>
          <a:ln w="9525">
            <a:noFill/>
            <a:miter lim="800000"/>
            <a:headEnd/>
            <a:tailEnd/>
          </a:ln>
        </p:spPr>
        <p:txBody>
          <a:bodyPr wrap="none"/>
          <a:lstStyle/>
          <a:p>
            <a:pPr>
              <a:spcBef>
                <a:spcPct val="50000"/>
              </a:spcBef>
              <a:buClr>
                <a:srgbClr val="FF7200"/>
              </a:buClr>
            </a:pPr>
            <a:endParaRPr lang="en-US" sz="1200" dirty="0">
              <a:solidFill>
                <a:srgbClr val="FFFFFF"/>
              </a:solidFill>
              <a:cs typeface="Arial" pitchFamily="34" charset="0"/>
            </a:endParaRPr>
          </a:p>
        </p:txBody>
      </p:sp>
      <p:grpSp>
        <p:nvGrpSpPr>
          <p:cNvPr id="16" name="Group 22"/>
          <p:cNvGrpSpPr>
            <a:grpSpLocks/>
          </p:cNvGrpSpPr>
          <p:nvPr/>
        </p:nvGrpSpPr>
        <p:grpSpPr bwMode="auto">
          <a:xfrm>
            <a:off x="7467600" y="3321050"/>
            <a:ext cx="914400" cy="774700"/>
            <a:chOff x="3306" y="1584"/>
            <a:chExt cx="576" cy="488"/>
          </a:xfrm>
        </p:grpSpPr>
        <p:sp>
          <p:nvSpPr>
            <p:cNvPr id="17" name="Text Box 5"/>
            <p:cNvSpPr txBox="1">
              <a:spLocks noChangeArrowheads="1"/>
            </p:cNvSpPr>
            <p:nvPr/>
          </p:nvSpPr>
          <p:spPr bwMode="auto">
            <a:xfrm>
              <a:off x="3306" y="1917"/>
              <a:ext cx="576" cy="155"/>
            </a:xfrm>
            <a:prstGeom prst="rect">
              <a:avLst/>
            </a:prstGeom>
            <a:noFill/>
            <a:ln w="9525">
              <a:noFill/>
              <a:miter lim="800000"/>
              <a:headEnd/>
              <a:tailEnd/>
            </a:ln>
          </p:spPr>
          <p:txBody>
            <a:bodyPr lIns="0" rIns="0">
              <a:spAutoFit/>
            </a:bodyPr>
            <a:lstStyle/>
            <a:p>
              <a:r>
                <a:rPr lang="en-CA" sz="1000" b="0">
                  <a:solidFill>
                    <a:schemeClr val="tx1"/>
                  </a:solidFill>
                  <a:cs typeface="Arial" pitchFamily="34" charset="0"/>
                </a:rPr>
                <a:t>Active Directory</a:t>
              </a:r>
              <a:endParaRPr lang="en-US" sz="1000" b="0">
                <a:solidFill>
                  <a:schemeClr val="tx1"/>
                </a:solidFill>
                <a:cs typeface="Arial" pitchFamily="34" charset="0"/>
              </a:endParaRPr>
            </a:p>
          </p:txBody>
        </p:sp>
        <p:pic>
          <p:nvPicPr>
            <p:cNvPr id="18" name="Picture 14" descr="directory_grey"/>
            <p:cNvPicPr>
              <a:picLocks noChangeAspect="1" noChangeArrowheads="1"/>
            </p:cNvPicPr>
            <p:nvPr/>
          </p:nvPicPr>
          <p:blipFill>
            <a:blip r:embed="rId3" cstate="print"/>
            <a:srcRect/>
            <a:stretch>
              <a:fillRect/>
            </a:stretch>
          </p:blipFill>
          <p:spPr bwMode="auto">
            <a:xfrm>
              <a:off x="3456" y="1584"/>
              <a:ext cx="269" cy="314"/>
            </a:xfrm>
            <a:prstGeom prst="rect">
              <a:avLst/>
            </a:prstGeom>
            <a:noFill/>
            <a:ln w="9525">
              <a:noFill/>
              <a:miter lim="800000"/>
              <a:headEnd/>
              <a:tailEnd/>
            </a:ln>
          </p:spPr>
        </p:pic>
      </p:grpSp>
      <p:grpSp>
        <p:nvGrpSpPr>
          <p:cNvPr id="19" name="Group 21"/>
          <p:cNvGrpSpPr>
            <a:grpSpLocks/>
          </p:cNvGrpSpPr>
          <p:nvPr/>
        </p:nvGrpSpPr>
        <p:grpSpPr bwMode="auto">
          <a:xfrm>
            <a:off x="7467600" y="5140326"/>
            <a:ext cx="914400" cy="928688"/>
            <a:chOff x="3306" y="1584"/>
            <a:chExt cx="576" cy="585"/>
          </a:xfrm>
        </p:grpSpPr>
        <p:sp>
          <p:nvSpPr>
            <p:cNvPr id="20" name="Text Box 3"/>
            <p:cNvSpPr txBox="1">
              <a:spLocks noChangeArrowheads="1"/>
            </p:cNvSpPr>
            <p:nvPr/>
          </p:nvSpPr>
          <p:spPr bwMode="auto">
            <a:xfrm>
              <a:off x="3306" y="1917"/>
              <a:ext cx="576" cy="252"/>
            </a:xfrm>
            <a:prstGeom prst="rect">
              <a:avLst/>
            </a:prstGeom>
            <a:noFill/>
            <a:ln w="9525">
              <a:noFill/>
              <a:miter lim="800000"/>
              <a:headEnd/>
              <a:tailEnd/>
            </a:ln>
          </p:spPr>
          <p:txBody>
            <a:bodyPr lIns="0" rIns="0">
              <a:spAutoFit/>
            </a:bodyPr>
            <a:lstStyle/>
            <a:p>
              <a:r>
                <a:rPr lang="en-CA" sz="1000" b="0">
                  <a:solidFill>
                    <a:schemeClr val="tx1"/>
                  </a:solidFill>
                  <a:cs typeface="Arial" pitchFamily="34" charset="0"/>
                </a:rPr>
                <a:t>Multi-factor Authentication</a:t>
              </a:r>
              <a:endParaRPr lang="en-US" sz="1000" b="0">
                <a:solidFill>
                  <a:schemeClr val="tx1"/>
                </a:solidFill>
                <a:cs typeface="Arial" pitchFamily="34" charset="0"/>
              </a:endParaRPr>
            </a:p>
          </p:txBody>
        </p:sp>
        <p:pic>
          <p:nvPicPr>
            <p:cNvPr id="21" name="Picture 12" descr="secure_grey"/>
            <p:cNvPicPr>
              <a:picLocks noChangeAspect="1" noChangeArrowheads="1"/>
            </p:cNvPicPr>
            <p:nvPr/>
          </p:nvPicPr>
          <p:blipFill>
            <a:blip r:embed="rId5" cstate="print"/>
            <a:srcRect/>
            <a:stretch>
              <a:fillRect/>
            </a:stretch>
          </p:blipFill>
          <p:spPr bwMode="auto">
            <a:xfrm>
              <a:off x="3456" y="1584"/>
              <a:ext cx="269" cy="314"/>
            </a:xfrm>
            <a:prstGeom prst="rect">
              <a:avLst/>
            </a:prstGeom>
            <a:noFill/>
            <a:ln w="9525">
              <a:noFill/>
              <a:miter lim="800000"/>
              <a:headEnd/>
              <a:tailEnd/>
            </a:ln>
          </p:spPr>
        </p:pic>
      </p:grpSp>
      <p:sp>
        <p:nvSpPr>
          <p:cNvPr id="22" name="Rectangle 14"/>
          <p:cNvSpPr>
            <a:spLocks noChangeArrowheads="1"/>
          </p:cNvSpPr>
          <p:nvPr/>
        </p:nvSpPr>
        <p:spPr bwMode="ltGray">
          <a:xfrm>
            <a:off x="4038600" y="4470400"/>
            <a:ext cx="2171700" cy="228600"/>
          </a:xfrm>
          <a:prstGeom prst="rect">
            <a:avLst/>
          </a:prstGeom>
          <a:solidFill>
            <a:srgbClr val="C00000"/>
          </a:solidFill>
          <a:ln w="9525">
            <a:noFill/>
            <a:miter lim="800000"/>
            <a:headEnd/>
            <a:tailEnd/>
          </a:ln>
        </p:spPr>
        <p:txBody>
          <a:bodyPr wrap="none" tIns="18288" bIns="18288"/>
          <a:lstStyle/>
          <a:p>
            <a:pPr algn="ctr">
              <a:spcBef>
                <a:spcPct val="50000"/>
              </a:spcBef>
              <a:buClr>
                <a:srgbClr val="FF7200"/>
              </a:buClr>
            </a:pPr>
            <a:r>
              <a:rPr lang="en-US" sz="1200" b="1" dirty="0">
                <a:solidFill>
                  <a:srgbClr val="FFFFFF"/>
                </a:solidFill>
                <a:cs typeface="Arial" pitchFamily="34" charset="0"/>
              </a:rPr>
              <a:t>Guest Management</a:t>
            </a:r>
          </a:p>
        </p:txBody>
      </p:sp>
      <p:sp>
        <p:nvSpPr>
          <p:cNvPr id="23" name="Rectangle 14"/>
          <p:cNvSpPr>
            <a:spLocks noChangeArrowheads="1"/>
          </p:cNvSpPr>
          <p:nvPr/>
        </p:nvSpPr>
        <p:spPr bwMode="ltGray">
          <a:xfrm>
            <a:off x="4038600" y="4787900"/>
            <a:ext cx="2171700" cy="228600"/>
          </a:xfrm>
          <a:prstGeom prst="rect">
            <a:avLst/>
          </a:prstGeom>
          <a:solidFill>
            <a:srgbClr val="C00000"/>
          </a:solidFill>
          <a:ln w="9525">
            <a:noFill/>
            <a:miter lim="800000"/>
            <a:headEnd/>
            <a:tailEnd/>
          </a:ln>
        </p:spPr>
        <p:txBody>
          <a:bodyPr wrap="none" tIns="18288" bIns="18288"/>
          <a:lstStyle/>
          <a:p>
            <a:pPr algn="ctr">
              <a:spcBef>
                <a:spcPct val="50000"/>
              </a:spcBef>
              <a:buClr>
                <a:srgbClr val="FF7200"/>
              </a:buClr>
            </a:pPr>
            <a:r>
              <a:rPr lang="en-US" sz="1200" b="1" dirty="0">
                <a:solidFill>
                  <a:srgbClr val="FFFFFF"/>
                </a:solidFill>
                <a:cs typeface="Arial" pitchFamily="34" charset="0"/>
              </a:rPr>
              <a:t>Posture Assessment</a:t>
            </a:r>
          </a:p>
        </p:txBody>
      </p:sp>
      <p:sp>
        <p:nvSpPr>
          <p:cNvPr id="24" name="Rectangle 14"/>
          <p:cNvSpPr>
            <a:spLocks noChangeArrowheads="1"/>
          </p:cNvSpPr>
          <p:nvPr/>
        </p:nvSpPr>
        <p:spPr bwMode="ltGray">
          <a:xfrm>
            <a:off x="4038600" y="5422900"/>
            <a:ext cx="2171700" cy="228600"/>
          </a:xfrm>
          <a:prstGeom prst="rect">
            <a:avLst/>
          </a:prstGeom>
          <a:solidFill>
            <a:srgbClr val="C00000"/>
          </a:solidFill>
          <a:ln w="9525">
            <a:noFill/>
            <a:miter lim="800000"/>
            <a:headEnd/>
            <a:tailEnd/>
          </a:ln>
        </p:spPr>
        <p:txBody>
          <a:bodyPr wrap="none" tIns="18288" bIns="18288"/>
          <a:lstStyle/>
          <a:p>
            <a:pPr algn="ctr">
              <a:spcBef>
                <a:spcPct val="50000"/>
              </a:spcBef>
              <a:buClr>
                <a:srgbClr val="FF7200"/>
              </a:buClr>
            </a:pPr>
            <a:r>
              <a:rPr lang="en-US" sz="1200" b="1" dirty="0">
                <a:solidFill>
                  <a:srgbClr val="FFFFFF"/>
                </a:solidFill>
                <a:cs typeface="Arial" pitchFamily="34" charset="0"/>
              </a:rPr>
              <a:t>Reporting and Analytics</a:t>
            </a:r>
          </a:p>
        </p:txBody>
      </p:sp>
      <p:sp>
        <p:nvSpPr>
          <p:cNvPr id="25" name="Line 24"/>
          <p:cNvSpPr>
            <a:spLocks noChangeShapeType="1"/>
          </p:cNvSpPr>
          <p:nvPr/>
        </p:nvSpPr>
        <p:spPr bwMode="auto">
          <a:xfrm flipH="1">
            <a:off x="5562600" y="2120900"/>
            <a:ext cx="2019300" cy="952500"/>
          </a:xfrm>
          <a:prstGeom prst="line">
            <a:avLst/>
          </a:prstGeom>
          <a:noFill/>
          <a:ln w="9525">
            <a:solidFill>
              <a:srgbClr val="000000"/>
            </a:solidFill>
            <a:round/>
            <a:headEnd type="triangle" w="med" len="med"/>
            <a:tailEnd type="triangle" w="med" len="med"/>
          </a:ln>
        </p:spPr>
        <p:txBody>
          <a:bodyPr/>
          <a:lstStyle/>
          <a:p>
            <a:endParaRPr lang="en-US">
              <a:solidFill>
                <a:schemeClr val="tx1"/>
              </a:solidFill>
            </a:endParaRPr>
          </a:p>
        </p:txBody>
      </p:sp>
      <p:sp>
        <p:nvSpPr>
          <p:cNvPr id="26" name="Line 24"/>
          <p:cNvSpPr>
            <a:spLocks noChangeShapeType="1"/>
          </p:cNvSpPr>
          <p:nvPr/>
        </p:nvSpPr>
        <p:spPr bwMode="auto">
          <a:xfrm flipH="1">
            <a:off x="5562600" y="2921000"/>
            <a:ext cx="2019300" cy="304800"/>
          </a:xfrm>
          <a:prstGeom prst="line">
            <a:avLst/>
          </a:prstGeom>
          <a:noFill/>
          <a:ln w="9525">
            <a:solidFill>
              <a:srgbClr val="000000"/>
            </a:solidFill>
            <a:round/>
            <a:headEnd type="triangle" w="med" len="med"/>
            <a:tailEnd type="triangle" w="med" len="med"/>
          </a:ln>
        </p:spPr>
        <p:txBody>
          <a:bodyPr/>
          <a:lstStyle/>
          <a:p>
            <a:endParaRPr lang="en-US">
              <a:solidFill>
                <a:schemeClr val="tx1"/>
              </a:solidFill>
            </a:endParaRPr>
          </a:p>
        </p:txBody>
      </p:sp>
      <p:sp>
        <p:nvSpPr>
          <p:cNvPr id="27" name="Line 24"/>
          <p:cNvSpPr>
            <a:spLocks noChangeShapeType="1"/>
          </p:cNvSpPr>
          <p:nvPr/>
        </p:nvSpPr>
        <p:spPr bwMode="auto">
          <a:xfrm flipH="1" flipV="1">
            <a:off x="5562600" y="3530600"/>
            <a:ext cx="2019300" cy="190500"/>
          </a:xfrm>
          <a:prstGeom prst="line">
            <a:avLst/>
          </a:prstGeom>
          <a:noFill/>
          <a:ln w="9525">
            <a:solidFill>
              <a:srgbClr val="000000"/>
            </a:solidFill>
            <a:round/>
            <a:headEnd type="triangle" w="med" len="med"/>
            <a:tailEnd type="triangle" w="med" len="med"/>
          </a:ln>
        </p:spPr>
        <p:txBody>
          <a:bodyPr/>
          <a:lstStyle/>
          <a:p>
            <a:endParaRPr lang="en-US">
              <a:solidFill>
                <a:schemeClr val="tx1"/>
              </a:solidFill>
            </a:endParaRPr>
          </a:p>
        </p:txBody>
      </p:sp>
      <p:sp>
        <p:nvSpPr>
          <p:cNvPr id="28" name="Line 24"/>
          <p:cNvSpPr>
            <a:spLocks noChangeShapeType="1"/>
          </p:cNvSpPr>
          <p:nvPr/>
        </p:nvSpPr>
        <p:spPr bwMode="auto">
          <a:xfrm flipH="1" flipV="1">
            <a:off x="5562600" y="3683000"/>
            <a:ext cx="2057400" cy="838200"/>
          </a:xfrm>
          <a:prstGeom prst="line">
            <a:avLst/>
          </a:prstGeom>
          <a:noFill/>
          <a:ln w="9525">
            <a:solidFill>
              <a:srgbClr val="000000"/>
            </a:solidFill>
            <a:round/>
            <a:headEnd type="triangle" w="med" len="med"/>
            <a:tailEnd type="triangle" w="med" len="med"/>
          </a:ln>
        </p:spPr>
        <p:txBody>
          <a:bodyPr/>
          <a:lstStyle/>
          <a:p>
            <a:endParaRPr lang="en-US">
              <a:solidFill>
                <a:schemeClr val="tx1"/>
              </a:solidFill>
            </a:endParaRPr>
          </a:p>
        </p:txBody>
      </p:sp>
      <p:sp>
        <p:nvSpPr>
          <p:cNvPr id="29" name="Line 24"/>
          <p:cNvSpPr>
            <a:spLocks noChangeShapeType="1"/>
          </p:cNvSpPr>
          <p:nvPr/>
        </p:nvSpPr>
        <p:spPr bwMode="auto">
          <a:xfrm>
            <a:off x="3124200" y="3530600"/>
            <a:ext cx="1524000" cy="0"/>
          </a:xfrm>
          <a:prstGeom prst="line">
            <a:avLst/>
          </a:prstGeom>
          <a:noFill/>
          <a:ln w="9525">
            <a:solidFill>
              <a:srgbClr val="000000"/>
            </a:solidFill>
            <a:round/>
            <a:headEnd type="triangle" w="med" len="med"/>
            <a:tailEnd type="triangle" w="med" len="med"/>
          </a:ln>
        </p:spPr>
        <p:txBody>
          <a:bodyPr/>
          <a:lstStyle/>
          <a:p>
            <a:endParaRPr lang="en-US"/>
          </a:p>
        </p:txBody>
      </p:sp>
      <p:sp>
        <p:nvSpPr>
          <p:cNvPr id="30" name="TextBox 157"/>
          <p:cNvSpPr txBox="1">
            <a:spLocks noChangeArrowheads="1"/>
          </p:cNvSpPr>
          <p:nvPr/>
        </p:nvSpPr>
        <p:spPr bwMode="auto">
          <a:xfrm rot="-5400000">
            <a:off x="4383089" y="2109787"/>
            <a:ext cx="1143000" cy="276225"/>
          </a:xfrm>
          <a:prstGeom prst="rect">
            <a:avLst/>
          </a:prstGeom>
          <a:noFill/>
          <a:ln w="9525">
            <a:noFill/>
            <a:miter lim="800000"/>
            <a:headEnd/>
            <a:tailEnd/>
          </a:ln>
        </p:spPr>
        <p:txBody>
          <a:bodyPr>
            <a:spAutoFit/>
          </a:bodyPr>
          <a:lstStyle/>
          <a:p>
            <a:pPr>
              <a:spcBef>
                <a:spcPct val="50000"/>
              </a:spcBef>
              <a:buClr>
                <a:srgbClr val="FF7200"/>
              </a:buClr>
            </a:pPr>
            <a:r>
              <a:rPr lang="en-US" sz="1200" dirty="0">
                <a:solidFill>
                  <a:srgbClr val="000000"/>
                </a:solidFill>
                <a:cs typeface="Arial" pitchFamily="34" charset="0"/>
              </a:rPr>
              <a:t>RADIUS</a:t>
            </a:r>
          </a:p>
        </p:txBody>
      </p:sp>
      <p:grpSp>
        <p:nvGrpSpPr>
          <p:cNvPr id="31" name="Group 22"/>
          <p:cNvGrpSpPr>
            <a:grpSpLocks/>
          </p:cNvGrpSpPr>
          <p:nvPr/>
        </p:nvGrpSpPr>
        <p:grpSpPr bwMode="auto">
          <a:xfrm>
            <a:off x="7467600" y="4216401"/>
            <a:ext cx="914400" cy="928688"/>
            <a:chOff x="3306" y="1584"/>
            <a:chExt cx="576" cy="585"/>
          </a:xfrm>
        </p:grpSpPr>
        <p:sp>
          <p:nvSpPr>
            <p:cNvPr id="32" name="Text Box 5"/>
            <p:cNvSpPr txBox="1">
              <a:spLocks noChangeArrowheads="1"/>
            </p:cNvSpPr>
            <p:nvPr/>
          </p:nvSpPr>
          <p:spPr bwMode="auto">
            <a:xfrm>
              <a:off x="3306" y="1917"/>
              <a:ext cx="576" cy="252"/>
            </a:xfrm>
            <a:prstGeom prst="rect">
              <a:avLst/>
            </a:prstGeom>
            <a:noFill/>
            <a:ln w="9525">
              <a:noFill/>
              <a:miter lim="800000"/>
              <a:headEnd/>
              <a:tailEnd/>
            </a:ln>
          </p:spPr>
          <p:txBody>
            <a:bodyPr lIns="0" rIns="0">
              <a:spAutoFit/>
            </a:bodyPr>
            <a:lstStyle/>
            <a:p>
              <a:r>
                <a:rPr lang="en-CA" sz="1000" b="0">
                  <a:solidFill>
                    <a:schemeClr val="tx1"/>
                  </a:solidFill>
                  <a:cs typeface="Arial" pitchFamily="34" charset="0"/>
                </a:rPr>
                <a:t>Novell/Oracle Directory</a:t>
              </a:r>
              <a:endParaRPr lang="en-US" sz="1000" b="0">
                <a:solidFill>
                  <a:schemeClr val="tx1"/>
                </a:solidFill>
                <a:cs typeface="Arial" pitchFamily="34" charset="0"/>
              </a:endParaRPr>
            </a:p>
          </p:txBody>
        </p:sp>
        <p:pic>
          <p:nvPicPr>
            <p:cNvPr id="33" name="Picture 14" descr="directory_grey"/>
            <p:cNvPicPr>
              <a:picLocks noChangeAspect="1" noChangeArrowheads="1"/>
            </p:cNvPicPr>
            <p:nvPr/>
          </p:nvPicPr>
          <p:blipFill>
            <a:blip r:embed="rId3" cstate="print"/>
            <a:srcRect/>
            <a:stretch>
              <a:fillRect/>
            </a:stretch>
          </p:blipFill>
          <p:spPr bwMode="auto">
            <a:xfrm>
              <a:off x="3456" y="1584"/>
              <a:ext cx="269" cy="314"/>
            </a:xfrm>
            <a:prstGeom prst="rect">
              <a:avLst/>
            </a:prstGeom>
            <a:noFill/>
            <a:ln w="9525">
              <a:noFill/>
              <a:miter lim="800000"/>
              <a:headEnd/>
              <a:tailEnd/>
            </a:ln>
          </p:spPr>
        </p:pic>
      </p:grpSp>
      <p:sp>
        <p:nvSpPr>
          <p:cNvPr id="34" name="Line 24"/>
          <p:cNvSpPr>
            <a:spLocks noChangeShapeType="1"/>
          </p:cNvSpPr>
          <p:nvPr/>
        </p:nvSpPr>
        <p:spPr bwMode="auto">
          <a:xfrm flipH="1" flipV="1">
            <a:off x="5562600" y="3911600"/>
            <a:ext cx="1930400" cy="1384300"/>
          </a:xfrm>
          <a:prstGeom prst="line">
            <a:avLst/>
          </a:prstGeom>
          <a:noFill/>
          <a:ln w="9525">
            <a:solidFill>
              <a:srgbClr val="000000"/>
            </a:solidFill>
            <a:round/>
            <a:headEnd type="triangle" w="med" len="med"/>
            <a:tailEnd type="triangle" w="med" len="med"/>
          </a:ln>
        </p:spPr>
        <p:txBody>
          <a:bodyPr/>
          <a:lstStyle/>
          <a:p>
            <a:endParaRPr lang="en-US">
              <a:solidFill>
                <a:schemeClr val="tx1"/>
              </a:solidFill>
            </a:endParaRPr>
          </a:p>
        </p:txBody>
      </p:sp>
      <p:grpSp>
        <p:nvGrpSpPr>
          <p:cNvPr id="35" name="Group 2"/>
          <p:cNvGrpSpPr>
            <a:grpSpLocks/>
          </p:cNvGrpSpPr>
          <p:nvPr/>
        </p:nvGrpSpPr>
        <p:grpSpPr bwMode="auto">
          <a:xfrm>
            <a:off x="76200" y="2082800"/>
            <a:ext cx="990600" cy="2362200"/>
            <a:chOff x="685800" y="2895600"/>
            <a:chExt cx="990600" cy="2362200"/>
          </a:xfrm>
        </p:grpSpPr>
        <p:grpSp>
          <p:nvGrpSpPr>
            <p:cNvPr id="36" name="Group 1"/>
            <p:cNvGrpSpPr>
              <a:grpSpLocks/>
            </p:cNvGrpSpPr>
            <p:nvPr/>
          </p:nvGrpSpPr>
          <p:grpSpPr bwMode="auto">
            <a:xfrm>
              <a:off x="685800" y="2895600"/>
              <a:ext cx="685800" cy="2362200"/>
              <a:chOff x="685800" y="2895600"/>
              <a:chExt cx="685800" cy="2362200"/>
            </a:xfrm>
          </p:grpSpPr>
          <p:sp>
            <p:nvSpPr>
              <p:cNvPr id="38" name="Rounded Rectangle 37"/>
              <p:cNvSpPr/>
              <p:nvPr/>
            </p:nvSpPr>
            <p:spPr>
              <a:xfrm>
                <a:off x="685800" y="2895600"/>
                <a:ext cx="685800" cy="2362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b="0" dirty="0"/>
              </a:p>
            </p:txBody>
          </p:sp>
          <p:pic>
            <p:nvPicPr>
              <p:cNvPr id="39" name="Picture 44" descr="avaya_flare2_sm"/>
              <p:cNvPicPr>
                <a:picLocks noChangeAspect="1" noChangeArrowheads="1"/>
              </p:cNvPicPr>
              <p:nvPr/>
            </p:nvPicPr>
            <p:blipFill>
              <a:blip r:embed="rId6" cstate="print"/>
              <a:srcRect/>
              <a:stretch>
                <a:fillRect/>
              </a:stretch>
            </p:blipFill>
            <p:spPr bwMode="auto">
              <a:xfrm>
                <a:off x="758825" y="3422650"/>
                <a:ext cx="457200" cy="333375"/>
              </a:xfrm>
              <a:prstGeom prst="rect">
                <a:avLst/>
              </a:prstGeom>
              <a:noFill/>
              <a:ln w="9525">
                <a:noFill/>
                <a:miter lim="800000"/>
                <a:headEnd/>
                <a:tailEnd/>
              </a:ln>
            </p:spPr>
          </p:pic>
          <p:pic>
            <p:nvPicPr>
              <p:cNvPr id="40" name="Picture 5" descr="laptop"/>
              <p:cNvPicPr>
                <a:picLocks noChangeAspect="1" noChangeArrowheads="1"/>
              </p:cNvPicPr>
              <p:nvPr/>
            </p:nvPicPr>
            <p:blipFill>
              <a:blip r:embed="rId7" cstate="print"/>
              <a:srcRect/>
              <a:stretch>
                <a:fillRect/>
              </a:stretch>
            </p:blipFill>
            <p:spPr bwMode="auto">
              <a:xfrm>
                <a:off x="757238" y="4594225"/>
                <a:ext cx="461962" cy="358775"/>
              </a:xfrm>
              <a:prstGeom prst="rect">
                <a:avLst/>
              </a:prstGeom>
              <a:noFill/>
              <a:ln w="9525">
                <a:noFill/>
                <a:miter lim="800000"/>
                <a:headEnd/>
                <a:tailEnd/>
              </a:ln>
            </p:spPr>
          </p:pic>
        </p:grpSp>
        <p:sp>
          <p:nvSpPr>
            <p:cNvPr id="37" name="Text Box 3"/>
            <p:cNvSpPr txBox="1">
              <a:spLocks noChangeArrowheads="1"/>
            </p:cNvSpPr>
            <p:nvPr/>
          </p:nvSpPr>
          <p:spPr bwMode="auto">
            <a:xfrm>
              <a:off x="762000" y="2971800"/>
              <a:ext cx="914400" cy="215900"/>
            </a:xfrm>
            <a:prstGeom prst="rect">
              <a:avLst/>
            </a:prstGeom>
            <a:noFill/>
            <a:ln w="9525">
              <a:noFill/>
              <a:miter lim="800000"/>
              <a:headEnd/>
              <a:tailEnd/>
            </a:ln>
          </p:spPr>
          <p:txBody>
            <a:bodyPr lIns="0" rIns="0">
              <a:spAutoFit/>
            </a:bodyPr>
            <a:lstStyle/>
            <a:p>
              <a:r>
                <a:rPr lang="en-CA" sz="800">
                  <a:cs typeface="Arial" pitchFamily="34" charset="0"/>
                </a:rPr>
                <a:t>End-points</a:t>
              </a:r>
              <a:endParaRPr lang="en-US" sz="800">
                <a:cs typeface="Arial" pitchFamily="34" charset="0"/>
              </a:endParaRPr>
            </a:p>
          </p:txBody>
        </p:sp>
      </p:grpSp>
      <p:sp>
        <p:nvSpPr>
          <p:cNvPr id="41" name="Rounded Rectangle 40"/>
          <p:cNvSpPr/>
          <p:nvPr/>
        </p:nvSpPr>
        <p:spPr bwMode="auto">
          <a:xfrm>
            <a:off x="4648200" y="3073400"/>
            <a:ext cx="914400" cy="838200"/>
          </a:xfrm>
          <a:prstGeom prst="roundRect">
            <a:avLst>
              <a:gd name="adj" fmla="val 5303"/>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600" b="0" dirty="0"/>
              <a:t>Ignition</a:t>
            </a:r>
            <a:br>
              <a:rPr lang="en-US" sz="1600" b="0" dirty="0"/>
            </a:br>
            <a:r>
              <a:rPr lang="en-US" sz="1600" b="0" dirty="0"/>
              <a:t>Server</a:t>
            </a:r>
          </a:p>
        </p:txBody>
      </p:sp>
      <p:sp>
        <p:nvSpPr>
          <p:cNvPr id="42" name="Rectangle 14"/>
          <p:cNvSpPr>
            <a:spLocks noChangeArrowheads="1"/>
          </p:cNvSpPr>
          <p:nvPr/>
        </p:nvSpPr>
        <p:spPr bwMode="ltGray">
          <a:xfrm>
            <a:off x="4038600" y="5105400"/>
            <a:ext cx="2171700" cy="228600"/>
          </a:xfrm>
          <a:prstGeom prst="rect">
            <a:avLst/>
          </a:prstGeom>
          <a:solidFill>
            <a:srgbClr val="C00000"/>
          </a:solidFill>
          <a:ln w="9525">
            <a:noFill/>
            <a:miter lim="800000"/>
            <a:headEnd/>
            <a:tailEnd/>
          </a:ln>
        </p:spPr>
        <p:txBody>
          <a:bodyPr wrap="none" tIns="18288" bIns="18288"/>
          <a:lstStyle/>
          <a:p>
            <a:pPr algn="ctr">
              <a:spcBef>
                <a:spcPct val="50000"/>
              </a:spcBef>
              <a:buClr>
                <a:srgbClr val="FF7200"/>
              </a:buClr>
            </a:pPr>
            <a:r>
              <a:rPr lang="en-US" sz="1200" b="1" dirty="0">
                <a:solidFill>
                  <a:srgbClr val="FFFFFF"/>
                </a:solidFill>
                <a:cs typeface="Arial" pitchFamily="34" charset="0"/>
              </a:rPr>
              <a:t>Access Portal</a:t>
            </a:r>
          </a:p>
        </p:txBody>
      </p:sp>
      <p:sp>
        <p:nvSpPr>
          <p:cNvPr id="43" name="Text Box 3"/>
          <p:cNvSpPr txBox="1">
            <a:spLocks noChangeArrowheads="1"/>
          </p:cNvSpPr>
          <p:nvPr/>
        </p:nvSpPr>
        <p:spPr bwMode="auto">
          <a:xfrm>
            <a:off x="1193800" y="2133600"/>
            <a:ext cx="914400" cy="246221"/>
          </a:xfrm>
          <a:prstGeom prst="rect">
            <a:avLst/>
          </a:prstGeom>
          <a:noFill/>
          <a:ln w="9525">
            <a:noFill/>
            <a:miter lim="800000"/>
            <a:headEnd/>
            <a:tailEnd/>
          </a:ln>
        </p:spPr>
        <p:txBody>
          <a:bodyPr lIns="0" rIns="0">
            <a:spAutoFit/>
          </a:bodyPr>
          <a:lstStyle/>
          <a:p>
            <a:r>
              <a:rPr lang="en-CA" sz="1000" b="0" dirty="0">
                <a:solidFill>
                  <a:schemeClr val="tx1"/>
                </a:solidFill>
                <a:cs typeface="Arial" pitchFamily="34" charset="0"/>
              </a:rPr>
              <a:t>Wireless</a:t>
            </a:r>
            <a:endParaRPr lang="en-US" sz="1000" b="0" dirty="0">
              <a:solidFill>
                <a:schemeClr val="tx1"/>
              </a:solidFill>
              <a:cs typeface="Arial" pitchFamily="34" charset="0"/>
            </a:endParaRPr>
          </a:p>
        </p:txBody>
      </p:sp>
      <p:pic>
        <p:nvPicPr>
          <p:cNvPr id="44" name="Picture 12" descr="wap_grey"/>
          <p:cNvPicPr>
            <a:picLocks noChangeAspect="1" noChangeArrowheads="1"/>
          </p:cNvPicPr>
          <p:nvPr/>
        </p:nvPicPr>
        <p:blipFill>
          <a:blip r:embed="rId8" cstate="print"/>
          <a:srcRect/>
          <a:stretch>
            <a:fillRect/>
          </a:stretch>
        </p:blipFill>
        <p:spPr bwMode="auto">
          <a:xfrm>
            <a:off x="1403350" y="1778000"/>
            <a:ext cx="550863" cy="387350"/>
          </a:xfrm>
          <a:prstGeom prst="rect">
            <a:avLst/>
          </a:prstGeom>
          <a:noFill/>
          <a:ln w="9525">
            <a:noFill/>
            <a:miter lim="800000"/>
            <a:headEnd/>
            <a:tailEnd/>
          </a:ln>
        </p:spPr>
      </p:pic>
      <p:sp>
        <p:nvSpPr>
          <p:cNvPr id="45" name="Text Box 3"/>
          <p:cNvSpPr txBox="1">
            <a:spLocks noChangeArrowheads="1"/>
          </p:cNvSpPr>
          <p:nvPr/>
        </p:nvSpPr>
        <p:spPr bwMode="auto">
          <a:xfrm>
            <a:off x="2247900" y="3708400"/>
            <a:ext cx="914400" cy="246221"/>
          </a:xfrm>
          <a:prstGeom prst="rect">
            <a:avLst/>
          </a:prstGeom>
          <a:noFill/>
          <a:ln w="9525">
            <a:noFill/>
            <a:miter lim="800000"/>
            <a:headEnd/>
            <a:tailEnd/>
          </a:ln>
        </p:spPr>
        <p:txBody>
          <a:bodyPr lIns="0" rIns="0">
            <a:spAutoFit/>
          </a:bodyPr>
          <a:lstStyle/>
          <a:p>
            <a:pPr algn="ctr"/>
            <a:r>
              <a:rPr lang="en-CA" sz="1000" b="0" dirty="0">
                <a:solidFill>
                  <a:schemeClr val="tx1"/>
                </a:solidFill>
                <a:cs typeface="Arial" pitchFamily="34" charset="0"/>
              </a:rPr>
              <a:t>OUT</a:t>
            </a:r>
            <a:endParaRPr lang="en-US" sz="1000" b="0" dirty="0">
              <a:solidFill>
                <a:schemeClr val="tx1"/>
              </a:solidFill>
              <a:cs typeface="Arial" pitchFamily="34" charset="0"/>
            </a:endParaRPr>
          </a:p>
        </p:txBody>
      </p:sp>
      <p:pic>
        <p:nvPicPr>
          <p:cNvPr id="46" name="Picture 12" descr="vpn_switch_grey"/>
          <p:cNvPicPr>
            <a:picLocks noChangeAspect="1" noChangeArrowheads="1"/>
          </p:cNvPicPr>
          <p:nvPr/>
        </p:nvPicPr>
        <p:blipFill>
          <a:blip r:embed="rId9" cstate="print"/>
          <a:srcRect/>
          <a:stretch>
            <a:fillRect/>
          </a:stretch>
        </p:blipFill>
        <p:spPr bwMode="auto">
          <a:xfrm>
            <a:off x="2581275" y="3206750"/>
            <a:ext cx="539750" cy="517525"/>
          </a:xfrm>
          <a:prstGeom prst="rect">
            <a:avLst/>
          </a:prstGeom>
          <a:noFill/>
          <a:ln w="9525">
            <a:noFill/>
            <a:miter lim="800000"/>
            <a:headEnd/>
            <a:tailEnd/>
          </a:ln>
        </p:spPr>
      </p:pic>
      <p:sp>
        <p:nvSpPr>
          <p:cNvPr id="47" name="Text Box 3"/>
          <p:cNvSpPr txBox="1">
            <a:spLocks noChangeArrowheads="1"/>
          </p:cNvSpPr>
          <p:nvPr/>
        </p:nvSpPr>
        <p:spPr bwMode="auto">
          <a:xfrm>
            <a:off x="1143000" y="4267200"/>
            <a:ext cx="914400" cy="246221"/>
          </a:xfrm>
          <a:prstGeom prst="rect">
            <a:avLst/>
          </a:prstGeom>
          <a:noFill/>
          <a:ln w="9525">
            <a:noFill/>
            <a:miter lim="800000"/>
            <a:headEnd/>
            <a:tailEnd/>
          </a:ln>
        </p:spPr>
        <p:txBody>
          <a:bodyPr lIns="0" rIns="0">
            <a:spAutoFit/>
          </a:bodyPr>
          <a:lstStyle/>
          <a:p>
            <a:r>
              <a:rPr lang="en-CA" sz="1000" b="0" dirty="0">
                <a:solidFill>
                  <a:schemeClr val="tx1"/>
                </a:solidFill>
                <a:cs typeface="Arial" pitchFamily="34" charset="0"/>
              </a:rPr>
              <a:t>Wired</a:t>
            </a:r>
            <a:endParaRPr lang="en-US" sz="1000" b="0" dirty="0">
              <a:solidFill>
                <a:schemeClr val="tx1"/>
              </a:solidFill>
              <a:cs typeface="Arial" pitchFamily="34" charset="0"/>
            </a:endParaRPr>
          </a:p>
        </p:txBody>
      </p:sp>
      <p:pic>
        <p:nvPicPr>
          <p:cNvPr id="48" name="Picture 12" descr="small-l3-switch_grey"/>
          <p:cNvPicPr>
            <a:picLocks noChangeAspect="1" noChangeArrowheads="1"/>
          </p:cNvPicPr>
          <p:nvPr/>
        </p:nvPicPr>
        <p:blipFill>
          <a:blip r:embed="rId10" cstate="print"/>
          <a:srcRect/>
          <a:stretch>
            <a:fillRect/>
          </a:stretch>
        </p:blipFill>
        <p:spPr bwMode="auto">
          <a:xfrm>
            <a:off x="1403353" y="4000500"/>
            <a:ext cx="550863" cy="387350"/>
          </a:xfrm>
          <a:prstGeom prst="rect">
            <a:avLst/>
          </a:prstGeom>
          <a:noFill/>
          <a:ln w="9525">
            <a:noFill/>
            <a:miter lim="800000"/>
            <a:headEnd/>
            <a:tailEnd/>
          </a:ln>
        </p:spPr>
      </p:pic>
      <p:sp>
        <p:nvSpPr>
          <p:cNvPr id="49" name="Rounded Rectangle 48"/>
          <p:cNvSpPr/>
          <p:nvPr/>
        </p:nvSpPr>
        <p:spPr>
          <a:xfrm>
            <a:off x="7315200" y="1524000"/>
            <a:ext cx="1066800" cy="4572000"/>
          </a:xfrm>
          <a:prstGeom prst="roundRect">
            <a:avLst/>
          </a:prstGeom>
          <a:solidFill>
            <a:schemeClr val="accent3">
              <a:alpha val="4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1000" b="0" dirty="0">
              <a:solidFill>
                <a:schemeClr val="tx1"/>
              </a:solidFill>
            </a:endParaRPr>
          </a:p>
        </p:txBody>
      </p:sp>
      <p:sp>
        <p:nvSpPr>
          <p:cNvPr id="50" name="Text Box 3"/>
          <p:cNvSpPr txBox="1">
            <a:spLocks noChangeArrowheads="1"/>
          </p:cNvSpPr>
          <p:nvPr/>
        </p:nvSpPr>
        <p:spPr bwMode="auto">
          <a:xfrm rot="-5400000">
            <a:off x="2026444" y="3271044"/>
            <a:ext cx="914400" cy="214312"/>
          </a:xfrm>
          <a:prstGeom prst="rect">
            <a:avLst/>
          </a:prstGeom>
          <a:noFill/>
          <a:ln w="9525">
            <a:noFill/>
            <a:miter lim="800000"/>
            <a:headEnd/>
            <a:tailEnd/>
          </a:ln>
        </p:spPr>
        <p:txBody>
          <a:bodyPr lIns="0" rIns="0">
            <a:spAutoFit/>
          </a:bodyPr>
          <a:lstStyle/>
          <a:p>
            <a:pPr algn="ctr"/>
            <a:r>
              <a:rPr lang="en-CA" sz="1000" dirty="0">
                <a:solidFill>
                  <a:schemeClr val="tx1"/>
                </a:solidFill>
                <a:cs typeface="Arial" pitchFamily="34" charset="0"/>
              </a:rPr>
              <a:t>IN</a:t>
            </a:r>
            <a:endParaRPr lang="en-US" sz="1000" dirty="0">
              <a:solidFill>
                <a:schemeClr val="tx1"/>
              </a:solidFill>
              <a:cs typeface="Arial" pitchFamily="34" charset="0"/>
            </a:endParaRPr>
          </a:p>
        </p:txBody>
      </p:sp>
      <p:cxnSp>
        <p:nvCxnSpPr>
          <p:cNvPr id="51" name="Elbow Connector 50"/>
          <p:cNvCxnSpPr>
            <a:endCxn id="50" idx="0"/>
          </p:cNvCxnSpPr>
          <p:nvPr/>
        </p:nvCxnSpPr>
        <p:spPr>
          <a:xfrm>
            <a:off x="1954213" y="1971675"/>
            <a:ext cx="422275" cy="1406525"/>
          </a:xfrm>
          <a:prstGeom prst="bentConnector3">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1632744" y="3661569"/>
            <a:ext cx="854075" cy="211137"/>
          </a:xfrm>
          <a:prstGeom prst="bentConnector3">
            <a:avLst>
              <a:gd name="adj1" fmla="val 169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 Box 3"/>
          <p:cNvSpPr txBox="1">
            <a:spLocks noChangeArrowheads="1"/>
          </p:cNvSpPr>
          <p:nvPr/>
        </p:nvSpPr>
        <p:spPr bwMode="auto">
          <a:xfrm rot="-5400000">
            <a:off x="2788444" y="3178969"/>
            <a:ext cx="914400" cy="246062"/>
          </a:xfrm>
          <a:prstGeom prst="rect">
            <a:avLst/>
          </a:prstGeom>
          <a:noFill/>
          <a:ln w="9525">
            <a:noFill/>
            <a:miter lim="800000"/>
            <a:headEnd/>
            <a:tailEnd/>
          </a:ln>
        </p:spPr>
        <p:txBody>
          <a:bodyPr lIns="0" rIns="0">
            <a:spAutoFit/>
          </a:bodyPr>
          <a:lstStyle/>
          <a:p>
            <a:pPr algn="ctr"/>
            <a:r>
              <a:rPr lang="en-CA" sz="1000" dirty="0">
                <a:solidFill>
                  <a:schemeClr val="tx1"/>
                </a:solidFill>
                <a:cs typeface="Arial" pitchFamily="34" charset="0"/>
              </a:rPr>
              <a:t>ADMIN</a:t>
            </a:r>
            <a:endParaRPr lang="en-US" sz="1000" dirty="0">
              <a:solidFill>
                <a:schemeClr val="tx1"/>
              </a:solidFill>
              <a:cs typeface="Arial" pitchFamily="34" charset="0"/>
            </a:endParaRPr>
          </a:p>
        </p:txBody>
      </p:sp>
      <p:cxnSp>
        <p:nvCxnSpPr>
          <p:cNvPr id="54" name="Elbow Connector 53"/>
          <p:cNvCxnSpPr/>
          <p:nvPr/>
        </p:nvCxnSpPr>
        <p:spPr>
          <a:xfrm rot="5400000">
            <a:off x="1513682" y="4212432"/>
            <a:ext cx="1797050" cy="915986"/>
          </a:xfrm>
          <a:prstGeom prst="bentConnector3">
            <a:avLst>
              <a:gd name="adj1" fmla="val 100177"/>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5" name="Picture 82"/>
          <p:cNvPicPr>
            <a:picLocks noChangeAspect="1" noChangeArrowheads="1"/>
          </p:cNvPicPr>
          <p:nvPr/>
        </p:nvPicPr>
        <p:blipFill>
          <a:blip r:embed="rId11" cstate="print"/>
          <a:srcRect/>
          <a:stretch>
            <a:fillRect/>
          </a:stretch>
        </p:blipFill>
        <p:spPr bwMode="auto">
          <a:xfrm>
            <a:off x="863600" y="5173663"/>
            <a:ext cx="1112838" cy="693737"/>
          </a:xfrm>
          <a:prstGeom prst="rect">
            <a:avLst/>
          </a:prstGeom>
          <a:noFill/>
          <a:ln w="9525">
            <a:noFill/>
            <a:miter lim="800000"/>
            <a:headEnd/>
            <a:tailEnd/>
          </a:ln>
        </p:spPr>
      </p:pic>
      <p:sp>
        <p:nvSpPr>
          <p:cNvPr id="56" name="Text Box 3"/>
          <p:cNvSpPr txBox="1">
            <a:spLocks noChangeArrowheads="1"/>
          </p:cNvSpPr>
          <p:nvPr/>
        </p:nvSpPr>
        <p:spPr bwMode="auto">
          <a:xfrm>
            <a:off x="949325" y="5335865"/>
            <a:ext cx="914400" cy="369332"/>
          </a:xfrm>
          <a:prstGeom prst="rect">
            <a:avLst/>
          </a:prstGeom>
          <a:noFill/>
          <a:ln w="9525">
            <a:noFill/>
            <a:miter lim="800000"/>
            <a:headEnd/>
            <a:tailEnd/>
          </a:ln>
        </p:spPr>
        <p:txBody>
          <a:bodyPr lIns="0" rIns="0">
            <a:spAutoFit/>
          </a:bodyPr>
          <a:lstStyle/>
          <a:p>
            <a:pPr algn="ctr"/>
            <a:r>
              <a:rPr lang="en-CA" sz="900" b="0" dirty="0">
                <a:solidFill>
                  <a:schemeClr val="tx1"/>
                </a:solidFill>
                <a:cs typeface="Arial" pitchFamily="34" charset="0"/>
              </a:rPr>
              <a:t>Corporate</a:t>
            </a:r>
          </a:p>
          <a:p>
            <a:pPr algn="ctr"/>
            <a:r>
              <a:rPr lang="en-CA" sz="900" dirty="0">
                <a:solidFill>
                  <a:schemeClr val="tx1"/>
                </a:solidFill>
                <a:cs typeface="Arial" pitchFamily="34" charset="0"/>
              </a:rPr>
              <a:t>Network</a:t>
            </a:r>
            <a:endParaRPr lang="en-US" sz="900" b="0" dirty="0">
              <a:solidFill>
                <a:schemeClr val="tx1"/>
              </a:solidFill>
              <a:cs typeface="Arial" pitchFamily="34" charset="0"/>
            </a:endParaRPr>
          </a:p>
        </p:txBody>
      </p:sp>
      <p:sp>
        <p:nvSpPr>
          <p:cNvPr id="57" name="Text Box 3"/>
          <p:cNvSpPr txBox="1">
            <a:spLocks noChangeArrowheads="1"/>
          </p:cNvSpPr>
          <p:nvPr/>
        </p:nvSpPr>
        <p:spPr bwMode="auto">
          <a:xfrm>
            <a:off x="2425700" y="2730500"/>
            <a:ext cx="914400" cy="461665"/>
          </a:xfrm>
          <a:prstGeom prst="rect">
            <a:avLst/>
          </a:prstGeom>
          <a:noFill/>
          <a:ln>
            <a:noFill/>
          </a:ln>
          <a:extLst>
            <a:ext uri="{909E8E84-426E-40DD-AFC4-6F175D3DCCD1}"/>
            <a:ext uri="{91240B29-F687-4F45-9708-019B960494DF}"/>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CA" sz="1200" b="1" dirty="0"/>
              <a:t>Access Portal</a:t>
            </a:r>
            <a:endParaRPr lang="en-US" sz="1200" b="1" dirty="0"/>
          </a:p>
        </p:txBody>
      </p:sp>
      <p:sp>
        <p:nvSpPr>
          <p:cNvPr id="58" name="Text Box 3"/>
          <p:cNvSpPr txBox="1">
            <a:spLocks noChangeArrowheads="1"/>
          </p:cNvSpPr>
          <p:nvPr/>
        </p:nvSpPr>
        <p:spPr bwMode="auto">
          <a:xfrm rot="-5400000">
            <a:off x="1581944" y="3191590"/>
            <a:ext cx="914400" cy="246221"/>
          </a:xfrm>
          <a:prstGeom prst="rect">
            <a:avLst/>
          </a:prstGeom>
          <a:noFill/>
          <a:ln w="9525">
            <a:noFill/>
            <a:miter lim="800000"/>
            <a:headEnd/>
            <a:tailEnd/>
          </a:ln>
        </p:spPr>
        <p:txBody>
          <a:bodyPr lIns="0" rIns="0">
            <a:spAutoFit/>
          </a:bodyPr>
          <a:lstStyle/>
          <a:p>
            <a:pPr algn="ctr"/>
            <a:r>
              <a:rPr lang="en-CA" sz="1000" dirty="0">
                <a:solidFill>
                  <a:schemeClr val="tx1"/>
                </a:solidFill>
                <a:cs typeface="Arial" pitchFamily="34" charset="0"/>
              </a:rPr>
              <a:t>HTTP Capturing</a:t>
            </a:r>
            <a:endParaRPr lang="en-US" sz="1000" dirty="0">
              <a:solidFill>
                <a:schemeClr val="tx1"/>
              </a:solidFill>
              <a:cs typeface="Arial" pitchFamily="34" charset="0"/>
            </a:endParaRPr>
          </a:p>
        </p:txBody>
      </p:sp>
      <p:cxnSp>
        <p:nvCxnSpPr>
          <p:cNvPr id="59" name="Elbow Connector 58"/>
          <p:cNvCxnSpPr>
            <a:endCxn id="41" idx="0"/>
          </p:cNvCxnSpPr>
          <p:nvPr/>
        </p:nvCxnSpPr>
        <p:spPr>
          <a:xfrm rot="16200000" flipH="1">
            <a:off x="2744788" y="712787"/>
            <a:ext cx="1295400" cy="3425825"/>
          </a:xfrm>
          <a:prstGeom prst="bentConnector3">
            <a:avLst>
              <a:gd name="adj1" fmla="val -17647"/>
            </a:avLst>
          </a:prstGeom>
          <a:ln>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 Box 3"/>
          <p:cNvSpPr txBox="1">
            <a:spLocks noChangeArrowheads="1"/>
          </p:cNvSpPr>
          <p:nvPr/>
        </p:nvSpPr>
        <p:spPr bwMode="auto">
          <a:xfrm>
            <a:off x="2514600" y="1549400"/>
            <a:ext cx="914400" cy="553998"/>
          </a:xfrm>
          <a:prstGeom prst="rect">
            <a:avLst/>
          </a:prstGeom>
          <a:noFill/>
          <a:ln w="9525">
            <a:noFill/>
            <a:miter lim="800000"/>
            <a:headEnd/>
            <a:tailEnd/>
          </a:ln>
        </p:spPr>
        <p:txBody>
          <a:bodyPr lIns="0" rIns="0">
            <a:spAutoFit/>
          </a:bodyPr>
          <a:lstStyle/>
          <a:p>
            <a:pPr algn="ctr"/>
            <a:r>
              <a:rPr lang="en-CA" sz="1000" dirty="0">
                <a:solidFill>
                  <a:schemeClr val="tx1"/>
                </a:solidFill>
                <a:cs typeface="Arial" pitchFamily="34" charset="0"/>
              </a:rPr>
              <a:t>802.1X Authentication for Employees</a:t>
            </a:r>
            <a:endParaRPr lang="en-US" sz="1000" dirty="0">
              <a:solidFill>
                <a:schemeClr val="tx1"/>
              </a:solidFill>
              <a:cs typeface="Arial" pitchFamily="34" charset="0"/>
            </a:endParaRPr>
          </a:p>
        </p:txBody>
      </p:sp>
      <p:sp>
        <p:nvSpPr>
          <p:cNvPr id="61" name="TextBox 157"/>
          <p:cNvSpPr txBox="1">
            <a:spLocks noChangeArrowheads="1"/>
          </p:cNvSpPr>
          <p:nvPr/>
        </p:nvSpPr>
        <p:spPr bwMode="auto">
          <a:xfrm>
            <a:off x="3886200" y="3500438"/>
            <a:ext cx="1143000" cy="276225"/>
          </a:xfrm>
          <a:prstGeom prst="rect">
            <a:avLst/>
          </a:prstGeom>
          <a:noFill/>
          <a:ln w="9525">
            <a:noFill/>
            <a:miter lim="800000"/>
            <a:headEnd/>
            <a:tailEnd/>
          </a:ln>
        </p:spPr>
        <p:txBody>
          <a:bodyPr>
            <a:spAutoFit/>
          </a:bodyPr>
          <a:lstStyle/>
          <a:p>
            <a:pPr>
              <a:spcBef>
                <a:spcPct val="50000"/>
              </a:spcBef>
              <a:buClr>
                <a:srgbClr val="FF7200"/>
              </a:buClr>
            </a:pPr>
            <a:r>
              <a:rPr lang="en-US" sz="1200" dirty="0">
                <a:solidFill>
                  <a:srgbClr val="000000"/>
                </a:solidFill>
                <a:cs typeface="Arial" pitchFamily="34" charset="0"/>
              </a:rPr>
              <a:t>RADIUS</a:t>
            </a:r>
          </a:p>
        </p:txBody>
      </p:sp>
      <p:cxnSp>
        <p:nvCxnSpPr>
          <p:cNvPr id="62" name="Elbow Connector 23551"/>
          <p:cNvCxnSpPr/>
          <p:nvPr/>
        </p:nvCxnSpPr>
        <p:spPr>
          <a:xfrm rot="5400000" flipH="1" flipV="1">
            <a:off x="2830513" y="2570162"/>
            <a:ext cx="666750" cy="2968625"/>
          </a:xfrm>
          <a:prstGeom prst="bentConnector4">
            <a:avLst>
              <a:gd name="adj1" fmla="val -34286"/>
              <a:gd name="adj2" fmla="val 54638"/>
            </a:avLst>
          </a:prstGeom>
          <a:ln>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 Box 3"/>
          <p:cNvSpPr txBox="1">
            <a:spLocks noChangeArrowheads="1"/>
          </p:cNvSpPr>
          <p:nvPr/>
        </p:nvSpPr>
        <p:spPr bwMode="auto">
          <a:xfrm>
            <a:off x="1828800" y="4584700"/>
            <a:ext cx="914400" cy="553998"/>
          </a:xfrm>
          <a:prstGeom prst="rect">
            <a:avLst/>
          </a:prstGeom>
          <a:noFill/>
          <a:ln w="9525">
            <a:noFill/>
            <a:miter lim="800000"/>
            <a:headEnd/>
            <a:tailEnd/>
          </a:ln>
        </p:spPr>
        <p:txBody>
          <a:bodyPr lIns="0" rIns="0">
            <a:spAutoFit/>
          </a:bodyPr>
          <a:lstStyle/>
          <a:p>
            <a:pPr algn="ctr"/>
            <a:r>
              <a:rPr lang="en-CA" sz="1000" dirty="0">
                <a:solidFill>
                  <a:schemeClr val="tx1"/>
                </a:solidFill>
                <a:cs typeface="Arial" pitchFamily="34" charset="0"/>
              </a:rPr>
              <a:t>802.1X Authentication for Employees</a:t>
            </a:r>
            <a:endParaRPr lang="en-US" sz="1000" dirty="0">
              <a:solidFill>
                <a:schemeClr val="tx1"/>
              </a:solidFill>
              <a:cs typeface="Arial" pitchFamily="34" charset="0"/>
            </a:endParaRPr>
          </a:p>
        </p:txBody>
      </p:sp>
      <p:sp>
        <p:nvSpPr>
          <p:cNvPr id="64" name="Text Box 3"/>
          <p:cNvSpPr txBox="1">
            <a:spLocks noChangeArrowheads="1"/>
          </p:cNvSpPr>
          <p:nvPr/>
        </p:nvSpPr>
        <p:spPr bwMode="auto">
          <a:xfrm rot="16200000">
            <a:off x="-272257" y="3215482"/>
            <a:ext cx="2341563" cy="254000"/>
          </a:xfrm>
          <a:prstGeom prst="rect">
            <a:avLst/>
          </a:prstGeom>
          <a:noFill/>
          <a:ln>
            <a:noFill/>
          </a:ln>
          <a:extLst>
            <a:ext uri="{909E8E84-426E-40DD-AFC4-6F175D3DCCD1}"/>
            <a:ext uri="{91240B29-F687-4F45-9708-019B960494DF}"/>
          </a:extLst>
        </p:spPr>
        <p:txBody>
          <a:bodyPr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CA" sz="1050" b="1" dirty="0"/>
              <a:t>D E V I C E   P R O F I L I N G</a:t>
            </a:r>
            <a:endParaRPr lang="en-US" sz="1050" b="1" dirty="0"/>
          </a:p>
        </p:txBody>
      </p:sp>
      <p:pic>
        <p:nvPicPr>
          <p:cNvPr id="65" name="Picture 83"/>
          <p:cNvPicPr>
            <a:picLocks noChangeAspect="1" noChangeArrowheads="1"/>
          </p:cNvPicPr>
          <p:nvPr/>
        </p:nvPicPr>
        <p:blipFill>
          <a:blip r:embed="rId12" cstate="print"/>
          <a:srcRect/>
          <a:stretch>
            <a:fillRect/>
          </a:stretch>
        </p:blipFill>
        <p:spPr bwMode="auto">
          <a:xfrm>
            <a:off x="152400" y="3051175"/>
            <a:ext cx="476250" cy="609600"/>
          </a:xfrm>
          <a:prstGeom prst="rect">
            <a:avLst/>
          </a:prstGeom>
          <a:noFill/>
          <a:ln w="9525">
            <a:noFill/>
            <a:miter lim="800000"/>
            <a:headEnd/>
            <a:tailEnd/>
          </a:ln>
        </p:spPr>
      </p:pic>
      <p:sp>
        <p:nvSpPr>
          <p:cNvPr id="66" name="Rectangle 14"/>
          <p:cNvSpPr>
            <a:spLocks noChangeArrowheads="1"/>
          </p:cNvSpPr>
          <p:nvPr/>
        </p:nvSpPr>
        <p:spPr bwMode="ltGray">
          <a:xfrm rot="-5400000">
            <a:off x="4248150" y="3282950"/>
            <a:ext cx="4724400" cy="342900"/>
          </a:xfrm>
          <a:prstGeom prst="rect">
            <a:avLst/>
          </a:prstGeom>
          <a:solidFill>
            <a:srgbClr val="C00000"/>
          </a:solidFill>
          <a:ln w="9525">
            <a:noFill/>
            <a:miter lim="800000"/>
            <a:headEnd/>
            <a:tailEnd/>
          </a:ln>
        </p:spPr>
        <p:txBody>
          <a:bodyPr wrap="none" anchor="ctr"/>
          <a:lstStyle/>
          <a:p>
            <a:pPr algn="ctr">
              <a:spcBef>
                <a:spcPct val="50000"/>
              </a:spcBef>
              <a:buClr>
                <a:srgbClr val="FF7200"/>
              </a:buClr>
            </a:pPr>
            <a:r>
              <a:rPr lang="en-US" sz="1200" b="1" dirty="0">
                <a:solidFill>
                  <a:schemeClr val="bg1"/>
                </a:solidFill>
                <a:cs typeface="Arial" pitchFamily="34" charset="0"/>
              </a:rPr>
              <a:t>Abstracted and Identity Routing</a:t>
            </a:r>
          </a:p>
        </p:txBody>
      </p:sp>
      <p:sp>
        <p:nvSpPr>
          <p:cNvPr id="67" name="Rectangle 14"/>
          <p:cNvSpPr>
            <a:spLocks noChangeArrowheads="1"/>
          </p:cNvSpPr>
          <p:nvPr/>
        </p:nvSpPr>
        <p:spPr bwMode="ltGray">
          <a:xfrm rot="-5400000">
            <a:off x="1390650" y="3282950"/>
            <a:ext cx="4724400" cy="342900"/>
          </a:xfrm>
          <a:prstGeom prst="rect">
            <a:avLst/>
          </a:prstGeom>
          <a:solidFill>
            <a:srgbClr val="C00000"/>
          </a:solidFill>
          <a:ln w="9525">
            <a:noFill/>
            <a:miter lim="800000"/>
            <a:headEnd/>
            <a:tailEnd/>
          </a:ln>
        </p:spPr>
        <p:txBody>
          <a:bodyPr wrap="none" anchor="ctr"/>
          <a:lstStyle/>
          <a:p>
            <a:pPr algn="ctr">
              <a:spcBef>
                <a:spcPct val="50000"/>
              </a:spcBef>
              <a:buClr>
                <a:srgbClr val="FF7200"/>
              </a:buClr>
            </a:pPr>
            <a:r>
              <a:rPr lang="en-US" sz="1200" b="1" dirty="0" err="1">
                <a:solidFill>
                  <a:srgbClr val="FFFFFF"/>
                </a:solidFill>
                <a:cs typeface="Arial" pitchFamily="34" charset="0"/>
              </a:rPr>
              <a:t>Managerment</a:t>
            </a:r>
            <a:r>
              <a:rPr lang="en-US" sz="1200" b="1" dirty="0">
                <a:solidFill>
                  <a:srgbClr val="FFFFFF"/>
                </a:solidFill>
                <a:cs typeface="Arial" pitchFamily="34" charset="0"/>
              </a:rPr>
              <a:t> and Session Provisioning</a:t>
            </a:r>
          </a:p>
        </p:txBody>
      </p:sp>
      <p:sp>
        <p:nvSpPr>
          <p:cNvPr id="68" name="Slide Number Placeholder 4"/>
          <p:cNvSpPr>
            <a:spLocks noGrp="1"/>
          </p:cNvSpPr>
          <p:nvPr>
            <p:ph type="sldNum" sz="quarter" idx="4"/>
          </p:nvPr>
        </p:nvSpPr>
        <p:spPr>
          <a:xfrm>
            <a:off x="3505200" y="6416675"/>
            <a:ext cx="2133600" cy="365125"/>
          </a:xfrm>
        </p:spPr>
        <p:txBody>
          <a:bodyPr/>
          <a:lstStyle/>
          <a:p>
            <a:fld id="{C0097DC6-52A4-2345-88DE-585089D5FC74}" type="slidenum">
              <a:rPr lang="en-US"/>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Slide Number Placeholder 4"/>
          <p:cNvSpPr>
            <a:spLocks noGrp="1"/>
          </p:cNvSpPr>
          <p:nvPr>
            <p:ph idx="4" sz="quarter" type="sldNum"/>
          </p:nvPr>
        </p:nvSpPr>
        <p:spPr/>
        <p:txBody>
          <a:bodyPr/>
          <a:lstStyle/>
          <a:p>
            <a:fld id="{C0097DC6-52A4-2345-88DE-585089D5FC74}" type="slidenum">
              <a:rPr lang="en-US"/>
              <a:pPr/>
              <a:t>53</a:t>
            </a:fld>
            <a:endParaRPr dirty="0" lang="en-US"/>
          </a:p>
        </p:txBody>
      </p:sp>
      <p:pic>
        <p:nvPicPr>
          <p:cNvPr id="4" name="Picture 2"/>
          <p:cNvPicPr>
            <a:picLocks noChangeArrowheads="1" noChangeAspect="1"/>
          </p:cNvPicPr>
          <p:nvPr/>
        </p:nvPicPr>
        <p:blipFill>
          <a:blip cstate="print" r:embed="rId3">
            <a:clrChange>
              <a:clrFrom>
                <a:srgbClr val="000000"/>
              </a:clrFrom>
              <a:clrTo>
                <a:srgbClr val="000000">
                  <a:alpha val="0"/>
                </a:srgbClr>
              </a:clrTo>
            </a:clrChange>
          </a:blip>
          <a:srcRect b="62"/>
          <a:stretch>
            <a:fillRect/>
          </a:stretch>
        </p:blipFill>
        <p:spPr bwMode="auto">
          <a:xfrm>
            <a:off x="76200" y="1079662"/>
            <a:ext cx="4721629" cy="3794166"/>
          </a:xfrm>
          <a:prstGeom prst="rect">
            <a:avLst/>
          </a:prstGeom>
          <a:noFill/>
          <a:ln w="28575">
            <a:solidFill>
              <a:srgbClr val="C00000"/>
            </a:solidFill>
            <a:miter lim="800000"/>
            <a:headEnd/>
            <a:tailEnd/>
          </a:ln>
        </p:spPr>
      </p:pic>
      <p:pic>
        <p:nvPicPr>
          <p:cNvPr id="6" name="Picture 2"/>
          <p:cNvPicPr>
            <a:picLocks noChangeArrowheads="1" noChangeAspect="1"/>
          </p:cNvPicPr>
          <p:nvPr/>
        </p:nvPicPr>
        <p:blipFill>
          <a:blip cstate="print" r:embed="rId4">
            <a:clrChange>
              <a:clrFrom>
                <a:srgbClr val="000000"/>
              </a:clrFrom>
              <a:clrTo>
                <a:srgbClr val="000000">
                  <a:alpha val="0"/>
                </a:srgbClr>
              </a:clrTo>
            </a:clrChange>
          </a:blip>
          <a:srcRect b="32" r="13"/>
          <a:stretch>
            <a:fillRect/>
          </a:stretch>
        </p:blipFill>
        <p:spPr bwMode="auto">
          <a:xfrm>
            <a:off x="3675239" y="2824343"/>
            <a:ext cx="5292808" cy="3486017"/>
          </a:xfrm>
          <a:prstGeom prst="rect">
            <a:avLst/>
          </a:prstGeom>
          <a:noFill/>
          <a:ln w="9525">
            <a:solidFill>
              <a:srgbClr val="C00000"/>
            </a:solidFill>
            <a:miter lim="800000"/>
            <a:headEnd/>
            <a:tailEnd/>
          </a:ln>
        </p:spPr>
      </p:pic>
      <p:pic>
        <p:nvPicPr>
          <p:cNvPr id="7" name="Picture 3"/>
          <p:cNvPicPr>
            <a:picLocks noChangeArrowheads="1" noChangeAspect="1"/>
          </p:cNvPicPr>
          <p:nvPr/>
        </p:nvPicPr>
        <p:blipFill>
          <a:blip cstate="print" r:embed="rId5"/>
          <a:srcRect b="274" r="117"/>
          <a:stretch>
            <a:fillRect/>
          </a:stretch>
        </p:blipFill>
        <p:spPr bwMode="auto">
          <a:xfrm>
            <a:off x="6021237" y="2311587"/>
            <a:ext cx="3013616" cy="905607"/>
          </a:xfrm>
          <a:prstGeom prst="rect">
            <a:avLst/>
          </a:prstGeom>
          <a:noFill/>
          <a:ln w="31750">
            <a:solidFill>
              <a:srgbClr val="C00000"/>
            </a:solidFill>
            <a:miter lim="800000"/>
            <a:headEnd/>
            <a:tailEnd/>
          </a:ln>
        </p:spPr>
      </p:pic>
      <p:sp>
        <p:nvSpPr>
          <p:cNvPr id="8" name="TextBox 7"/>
          <p:cNvSpPr txBox="1"/>
          <p:nvPr/>
        </p:nvSpPr>
        <p:spPr>
          <a:xfrm>
            <a:off x="4809510" y="1273314"/>
            <a:ext cx="3158837" cy="707886"/>
          </a:xfrm>
          <a:prstGeom prst="rect">
            <a:avLst/>
          </a:prstGeom>
          <a:noFill/>
        </p:spPr>
        <p:txBody>
          <a:bodyPr rtlCol="0" wrap="square">
            <a:spAutoFit/>
          </a:bodyPr>
          <a:lstStyle/>
          <a:p>
            <a:pPr algn="l"/>
            <a:r>
              <a:rPr b="1" dirty="0" lang="en-US" sz="2000">
                <a:solidFill>
                  <a:schemeClr val="tx1"/>
                </a:solidFill>
              </a:rPr>
              <a:t>Distributing 802.1x Configuration</a:t>
            </a:r>
          </a:p>
        </p:txBody>
      </p:sp>
      <p:sp>
        <p:nvSpPr>
          <p:cNvPr id="9" name="TextBox 8"/>
          <p:cNvSpPr txBox="1"/>
          <p:nvPr/>
        </p:nvSpPr>
        <p:spPr>
          <a:xfrm>
            <a:off x="381000" y="5007114"/>
            <a:ext cx="3158837" cy="707886"/>
          </a:xfrm>
          <a:prstGeom prst="rect">
            <a:avLst/>
          </a:prstGeom>
          <a:noFill/>
        </p:spPr>
        <p:txBody>
          <a:bodyPr rtlCol="0" wrap="square">
            <a:spAutoFit/>
          </a:bodyPr>
          <a:lstStyle/>
          <a:p>
            <a:pPr algn="r"/>
            <a:r>
              <a:rPr b="1" dirty="0" lang="en-US" sz="2000">
                <a:solidFill>
                  <a:schemeClr val="tx1"/>
                </a:solidFill>
              </a:rPr>
              <a:t>Distributing MAS-NAP Configuration</a:t>
            </a:r>
          </a:p>
        </p:txBody>
      </p:sp>
      <p:sp>
        <p:nvSpPr>
          <p:cNvPr id="10" name="Title 11"/>
          <p:cNvSpPr>
            <a:spLocks noGrp="1"/>
          </p:cNvSpPr>
          <p:nvPr>
            <p:ph type="title"/>
          </p:nvPr>
        </p:nvSpPr>
        <p:spPr/>
        <p:txBody>
          <a:bodyPr>
            <a:noAutofit/>
          </a:bodyPr>
          <a:lstStyle/>
          <a:p>
            <a:r>
              <a:rPr dirty="0" lang="en-US" sz="2400">
                <a:ea typeface="ＭＳ Ｐゴシック"/>
                <a:cs typeface="ＭＳ Ｐゴシック"/>
              </a:rPr>
              <a:t>Identity Engines</a:t>
            </a:r>
            <a:br>
              <a:rPr dirty="0" lang="en-US" sz="2400">
                <a:ea typeface="ＭＳ Ｐゴシック"/>
                <a:cs typeface="ＭＳ Ｐゴシック"/>
              </a:rPr>
            </a:br>
            <a:r>
              <a:rPr dirty="0" lang="en-US" sz="2000">
                <a:ea typeface="ＭＳ Ｐゴシック"/>
                <a:cs typeface="ＭＳ Ｐゴシック"/>
              </a:rPr>
              <a:t>Leveraging Windows Group Policies</a:t>
            </a:r>
            <a:endParaRPr dirty="0" lang="en-US" sz="2400"/>
          </a:p>
        </p:txBody>
      </p:sp>
    </p:spTree>
  </p:cSld>
  <p:clrMapOvr>
    <a:masterClrMapping/>
  </p:clrMapOvr>
  <p:timing>
    <p:tnLst>
      <p:par>
        <p:cTn dur="indefinite" id="1" nodeType="tmRoot" restart="never"/>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Identity Engines What’s New in 8.0?</a:t>
            </a:r>
            <a:br>
              <a:rPr lang="en-US"/>
            </a:br>
            <a:r>
              <a:rPr lang="en-US"/>
              <a:t>Ignition CASE Client</a:t>
            </a:r>
            <a:endParaRPr lang="en-US" dirty="0"/>
          </a:p>
        </p:txBody>
      </p:sp>
      <p:sp>
        <p:nvSpPr>
          <p:cNvPr id="4" name="Content Placeholder 3"/>
          <p:cNvSpPr>
            <a:spLocks noGrp="1" noChangeArrowheads="1"/>
          </p:cNvSpPr>
          <p:nvPr>
            <p:ph sz="half" idx="1"/>
          </p:nvPr>
        </p:nvSpPr>
        <p:spPr>
          <a:xfrm>
            <a:off x="536030" y="1161288"/>
            <a:ext cx="6321970" cy="4553712"/>
          </a:xfrm>
        </p:spPr>
        <p:txBody>
          <a:bodyPr/>
          <a:lstStyle/>
          <a:p>
            <a:r>
              <a:rPr lang="en-US" sz="1600" dirty="0"/>
              <a:t>CASE = Client for Accessing the Secure Enterprise</a:t>
            </a:r>
          </a:p>
          <a:p>
            <a:pPr lvl="1"/>
            <a:r>
              <a:rPr lang="en-US" sz="1400" dirty="0"/>
              <a:t>A transient client to automate configuration of managed and un-managed Windows devices:</a:t>
            </a:r>
          </a:p>
          <a:p>
            <a:pPr lvl="2"/>
            <a:r>
              <a:rPr lang="en-US" sz="1200" dirty="0"/>
              <a:t>Auto-</a:t>
            </a:r>
            <a:r>
              <a:rPr lang="en-US" sz="1200" dirty="0" err="1"/>
              <a:t>config</a:t>
            </a:r>
            <a:r>
              <a:rPr lang="en-US" sz="1200" dirty="0"/>
              <a:t> of 802.1x</a:t>
            </a:r>
          </a:p>
          <a:p>
            <a:pPr lvl="2"/>
            <a:r>
              <a:rPr lang="en-US" sz="1200" dirty="0"/>
              <a:t>Auto-</a:t>
            </a:r>
            <a:r>
              <a:rPr lang="en-US" sz="1200" dirty="0" err="1"/>
              <a:t>config</a:t>
            </a:r>
            <a:r>
              <a:rPr lang="en-US" sz="1200" dirty="0"/>
              <a:t> of MS-NAP</a:t>
            </a:r>
          </a:p>
          <a:p>
            <a:pPr lvl="1"/>
            <a:r>
              <a:rPr lang="en-US" sz="1400" dirty="0"/>
              <a:t>CASE Administration Console</a:t>
            </a:r>
          </a:p>
          <a:p>
            <a:pPr lvl="1"/>
            <a:r>
              <a:rPr lang="en-US" sz="1400" dirty="0"/>
              <a:t>A Windows application</a:t>
            </a:r>
          </a:p>
          <a:p>
            <a:pPr lvl="1"/>
            <a:r>
              <a:rPr lang="en-US" sz="1400" dirty="0"/>
              <a:t>The administrator tool to customize</a:t>
            </a:r>
            <a:br>
              <a:rPr lang="en-US" sz="1400" dirty="0"/>
            </a:br>
            <a:r>
              <a:rPr lang="en-US" sz="1400" dirty="0"/>
              <a:t>the CASE deployment packages</a:t>
            </a:r>
          </a:p>
          <a:p>
            <a:r>
              <a:rPr lang="en-US" sz="1600" dirty="0"/>
              <a:t>CASE  Profile</a:t>
            </a:r>
          </a:p>
          <a:p>
            <a:pPr lvl="1"/>
            <a:r>
              <a:rPr lang="en-US" sz="1400" dirty="0"/>
              <a:t>Set of network and security settings that</a:t>
            </a:r>
            <a:br>
              <a:rPr lang="en-US" sz="1400" dirty="0"/>
            </a:br>
            <a:r>
              <a:rPr lang="en-US" sz="1400" dirty="0"/>
              <a:t>allows a user to connect to a particular</a:t>
            </a:r>
            <a:br>
              <a:rPr lang="en-US" sz="1400" dirty="0"/>
            </a:br>
            <a:r>
              <a:rPr lang="en-US" sz="1400" dirty="0"/>
              <a:t>defined network</a:t>
            </a:r>
          </a:p>
          <a:p>
            <a:pPr lvl="1"/>
            <a:r>
              <a:rPr lang="en-US" sz="1400" dirty="0"/>
              <a:t>This profile is saved as an XML file and bundled into a CASE package, which in turn applies the settings to the user’s computer system. </a:t>
            </a:r>
          </a:p>
          <a:p>
            <a:r>
              <a:rPr lang="en-US" sz="1600" dirty="0"/>
              <a:t>CASE Deployment Package</a:t>
            </a:r>
          </a:p>
          <a:p>
            <a:pPr lvl="1"/>
            <a:r>
              <a:rPr lang="en-US" sz="1400" dirty="0"/>
              <a:t>The CASE components, packaged as a web application that you can install on your web server or the Access Portal</a:t>
            </a:r>
          </a:p>
        </p:txBody>
      </p:sp>
      <p:sp>
        <p:nvSpPr>
          <p:cNvPr id="5" name="Slide Number Placeholder 4"/>
          <p:cNvSpPr>
            <a:spLocks noGrp="1"/>
          </p:cNvSpPr>
          <p:nvPr>
            <p:ph type="sldNum" sz="quarter" idx="4"/>
          </p:nvPr>
        </p:nvSpPr>
        <p:spPr/>
        <p:txBody>
          <a:bodyPr/>
          <a:lstStyle/>
          <a:p>
            <a:fld id="{C0097DC6-52A4-2345-88DE-585089D5FC74}" type="slidenum">
              <a:rPr lang="en-US"/>
              <a:pPr/>
              <a:t>54</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334000" y="1831348"/>
            <a:ext cx="3232870" cy="251205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ＭＳ Ｐゴシック"/>
                <a:cs typeface="ＭＳ Ｐゴシック"/>
              </a:rPr>
              <a:t>Ignition CASE Client</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55</a:t>
            </a:fld>
            <a:endParaRPr lang="en-US" dirty="0"/>
          </a:p>
        </p:txBody>
      </p:sp>
      <p:sp>
        <p:nvSpPr>
          <p:cNvPr id="4" name="Content Placeholder 5"/>
          <p:cNvSpPr>
            <a:spLocks noGrp="1"/>
          </p:cNvSpPr>
          <p:nvPr>
            <p:ph idx="4294967295"/>
          </p:nvPr>
        </p:nvSpPr>
        <p:spPr>
          <a:xfrm>
            <a:off x="392239" y="1143000"/>
            <a:ext cx="8077200" cy="4751387"/>
          </a:xfrm>
          <a:prstGeom prst="rect">
            <a:avLst/>
          </a:prstGeom>
        </p:spPr>
        <p:txBody>
          <a:bodyPr/>
          <a:lstStyle/>
          <a:p>
            <a:pPr>
              <a:buClr>
                <a:srgbClr val="C00000"/>
              </a:buClr>
              <a:buFont typeface="Wingdings" pitchFamily="2" charset="2"/>
              <a:buChar char="Ø"/>
            </a:pPr>
            <a:r>
              <a:rPr lang="en-US" sz="2000" dirty="0">
                <a:latin typeface="+mn-lt"/>
              </a:rPr>
              <a:t>CASE Client</a:t>
            </a:r>
          </a:p>
          <a:p>
            <a:pPr lvl="1"/>
            <a:r>
              <a:rPr lang="en-US" sz="1800" dirty="0">
                <a:latin typeface="+mn-lt"/>
              </a:rPr>
              <a:t>Dissolvable client that automates configuration of managed and unmanaged user Windows devices:</a:t>
            </a:r>
          </a:p>
          <a:p>
            <a:pPr lvl="2"/>
            <a:r>
              <a:rPr lang="en-US" sz="1800" dirty="0">
                <a:latin typeface="+mn-lt"/>
              </a:rPr>
              <a:t>Auto-config of 802.1x</a:t>
            </a:r>
          </a:p>
          <a:p>
            <a:pPr lvl="2"/>
            <a:r>
              <a:rPr lang="en-US" sz="1800" dirty="0">
                <a:latin typeface="+mn-lt"/>
              </a:rPr>
              <a:t>Auto-config of MS-NAP</a:t>
            </a:r>
          </a:p>
          <a:p>
            <a:pPr lvl="1"/>
            <a:r>
              <a:rPr lang="en-US" sz="1800" dirty="0">
                <a:latin typeface="+mn-lt"/>
              </a:rPr>
              <a:t>Multiple packages</a:t>
            </a:r>
          </a:p>
          <a:p>
            <a:pPr lvl="1"/>
            <a:r>
              <a:rPr lang="en-US" sz="1800" dirty="0">
                <a:latin typeface="+mn-lt"/>
              </a:rPr>
              <a:t>Wired and/or Wireless</a:t>
            </a:r>
          </a:p>
          <a:p>
            <a:pPr lvl="1"/>
            <a:r>
              <a:rPr lang="en-US" sz="1800" dirty="0">
                <a:latin typeface="+mn-lt"/>
              </a:rPr>
              <a:t>Revertible or permanent configuration</a:t>
            </a:r>
          </a:p>
        </p:txBody>
      </p:sp>
      <p:pic>
        <p:nvPicPr>
          <p:cNvPr id="6" name="Picture 6"/>
          <p:cNvPicPr>
            <a:picLocks noChangeAspect="1" noChangeArrowheads="1"/>
          </p:cNvPicPr>
          <p:nvPr/>
        </p:nvPicPr>
        <p:blipFill>
          <a:blip r:embed="rId3" cstate="print"/>
          <a:srcRect/>
          <a:stretch>
            <a:fillRect/>
          </a:stretch>
        </p:blipFill>
        <p:spPr bwMode="auto">
          <a:xfrm>
            <a:off x="1471739" y="3839527"/>
            <a:ext cx="7093014" cy="2182924"/>
          </a:xfrm>
          <a:prstGeom prst="rect">
            <a:avLst/>
          </a:prstGeom>
          <a:noFill/>
          <a:ln w="9525">
            <a:solidFill>
              <a:srgbClr val="C00000"/>
            </a:solid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562600" y="2743200"/>
            <a:ext cx="3324225" cy="1333500"/>
          </a:xfrm>
          <a:prstGeom prst="rect">
            <a:avLst/>
          </a:prstGeom>
          <a:noFill/>
          <a:ln w="9525">
            <a:solidFill>
              <a:srgbClr val="C00000"/>
            </a:solid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5791200" cy="762000"/>
          </a:xfrm>
        </p:spPr>
        <p:txBody>
          <a:bodyPr>
            <a:noAutofit/>
          </a:bodyPr>
          <a:lstStyle/>
          <a:p>
            <a:r>
              <a:rPr lang="en-US" sz="2400" dirty="0">
                <a:ea typeface="ＭＳ Ｐゴシック"/>
                <a:cs typeface="ＭＳ Ｐゴシック"/>
              </a:rPr>
              <a:t>Identity Engines What’s New in 8.0?</a:t>
            </a:r>
            <a:br>
              <a:rPr lang="en-US" sz="2400" dirty="0">
                <a:ea typeface="ＭＳ Ｐゴシック"/>
                <a:cs typeface="ＭＳ Ｐゴシック"/>
              </a:rPr>
            </a:br>
            <a:r>
              <a:rPr lang="en-US" sz="2000" dirty="0">
                <a:ea typeface="ＭＳ Ｐゴシック"/>
                <a:cs typeface="ＭＳ Ｐゴシック"/>
              </a:rPr>
              <a:t>Additional Enhancements</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56</a:t>
            </a:fld>
            <a:endParaRPr lang="en-US" dirty="0"/>
          </a:p>
        </p:txBody>
      </p:sp>
      <p:sp>
        <p:nvSpPr>
          <p:cNvPr id="4" name="Content Placeholder 5"/>
          <p:cNvSpPr>
            <a:spLocks noGrp="1"/>
          </p:cNvSpPr>
          <p:nvPr>
            <p:ph idx="4294967295"/>
          </p:nvPr>
        </p:nvSpPr>
        <p:spPr>
          <a:xfrm>
            <a:off x="457200" y="1192213"/>
            <a:ext cx="8077200" cy="4751387"/>
          </a:xfrm>
          <a:prstGeom prst="rect">
            <a:avLst/>
          </a:prstGeom>
        </p:spPr>
        <p:txBody>
          <a:bodyPr/>
          <a:lstStyle/>
          <a:p>
            <a:pPr>
              <a:buClr>
                <a:srgbClr val="C00000"/>
              </a:buClr>
              <a:buFont typeface="Wingdings" pitchFamily="2" charset="2"/>
              <a:buChar char="Ø"/>
            </a:pPr>
            <a:r>
              <a:rPr lang="en-US" sz="2000" dirty="0">
                <a:latin typeface="+mn-lt"/>
              </a:rPr>
              <a:t>Ignition Server as a RADIUS Proxy</a:t>
            </a:r>
          </a:p>
          <a:p>
            <a:pPr lvl="1"/>
            <a:r>
              <a:rPr lang="en-US" sz="1600" dirty="0">
                <a:latin typeface="+mn-lt"/>
              </a:rPr>
              <a:t>Ignition Server as a Forwarder (i.e. proxy server)</a:t>
            </a:r>
          </a:p>
          <a:p>
            <a:pPr lvl="1"/>
            <a:r>
              <a:rPr lang="en-US" sz="1600" dirty="0">
                <a:latin typeface="+mn-lt"/>
              </a:rPr>
              <a:t>Responsible for forwarding authentication</a:t>
            </a:r>
          </a:p>
          <a:p>
            <a:pPr lvl="1"/>
            <a:r>
              <a:rPr lang="en-US" sz="1600" dirty="0">
                <a:latin typeface="+mn-lt"/>
              </a:rPr>
              <a:t>requests to another Radius server</a:t>
            </a:r>
          </a:p>
          <a:p>
            <a:pPr lvl="1"/>
            <a:r>
              <a:rPr lang="en-US" sz="1600" dirty="0">
                <a:latin typeface="+mn-lt"/>
              </a:rPr>
              <a:t>RADIUS Proxy added as a directory services</a:t>
            </a:r>
          </a:p>
          <a:p>
            <a:pPr>
              <a:buClr>
                <a:srgbClr val="C00000"/>
              </a:buClr>
              <a:buFont typeface="Wingdings" pitchFamily="2" charset="2"/>
              <a:buChar char="Ø"/>
            </a:pPr>
            <a:r>
              <a:rPr lang="en-US" sz="2000" dirty="0">
                <a:latin typeface="+mn-lt"/>
              </a:rPr>
              <a:t>Bulk load of Authenticators</a:t>
            </a:r>
          </a:p>
          <a:p>
            <a:pPr lvl="1"/>
            <a:r>
              <a:rPr lang="en-US" sz="1600" dirty="0">
                <a:latin typeface="+mn-lt"/>
              </a:rPr>
              <a:t>Import of CSV files containing Authenticators data</a:t>
            </a:r>
          </a:p>
          <a:p>
            <a:pPr>
              <a:buClr>
                <a:srgbClr val="C00000"/>
              </a:buClr>
              <a:buFont typeface="Wingdings" pitchFamily="2" charset="2"/>
              <a:buChar char="Ø"/>
            </a:pPr>
            <a:r>
              <a:rPr lang="en-US" sz="2000" dirty="0">
                <a:latin typeface="+mn-lt"/>
              </a:rPr>
              <a:t>Guest Manager</a:t>
            </a:r>
          </a:p>
          <a:p>
            <a:pPr lvl="1"/>
            <a:r>
              <a:rPr lang="en-US" sz="1600" dirty="0">
                <a:latin typeface="+mn-lt"/>
              </a:rPr>
              <a:t>Facility for configuration export and import</a:t>
            </a:r>
          </a:p>
          <a:p>
            <a:pPr>
              <a:buClr>
                <a:srgbClr val="C00000"/>
              </a:buClr>
              <a:buFont typeface="Wingdings" pitchFamily="2" charset="2"/>
              <a:buChar char="Ø"/>
            </a:pPr>
            <a:r>
              <a:rPr lang="en-US" sz="2000" dirty="0">
                <a:latin typeface="+mn-lt"/>
              </a:rPr>
              <a:t>Enhancements around type handling of RADIUS Framed-IP-Address attribute for “Avaya IP Office Total Care” support infrastructure deployment</a:t>
            </a:r>
          </a:p>
          <a:p>
            <a:pPr>
              <a:buClr>
                <a:srgbClr val="C00000"/>
              </a:buClr>
              <a:buFont typeface="Wingdings" pitchFamily="2" charset="2"/>
              <a:buChar char="Ø"/>
            </a:pPr>
            <a:r>
              <a:rPr lang="en-US" sz="2000" dirty="0">
                <a:latin typeface="+mn-lt"/>
              </a:rPr>
              <a:t>Ignition Server support for VMware 5.0</a:t>
            </a:r>
          </a:p>
          <a:p>
            <a:pPr>
              <a:buClr>
                <a:srgbClr val="C00000"/>
              </a:buClr>
              <a:buFont typeface="Wingdings" pitchFamily="2" charset="2"/>
              <a:buChar char="Ø"/>
            </a:pPr>
            <a:r>
              <a:rPr lang="en-US" sz="2000" dirty="0">
                <a:latin typeface="+mn-lt"/>
              </a:rPr>
              <a:t>Added Avaya as a vendor on the Vendors/VSAs group</a:t>
            </a:r>
            <a:endParaRPr lang="en-US" sz="1800" dirty="0">
              <a:latin typeface="+mn-lt"/>
            </a:endParaRPr>
          </a:p>
        </p:txBody>
      </p:sp>
      <p:grpSp>
        <p:nvGrpSpPr>
          <p:cNvPr id="6" name="Group 5"/>
          <p:cNvGrpSpPr/>
          <p:nvPr/>
        </p:nvGrpSpPr>
        <p:grpSpPr>
          <a:xfrm>
            <a:off x="6047168" y="1066800"/>
            <a:ext cx="2868232" cy="2781300"/>
            <a:chOff x="5602668" y="2630931"/>
            <a:chExt cx="3167283" cy="3635353"/>
          </a:xfrm>
        </p:grpSpPr>
        <p:pic>
          <p:nvPicPr>
            <p:cNvPr id="7" name="Picture 2"/>
            <p:cNvPicPr>
              <a:picLocks noChangeAspect="1" noChangeArrowheads="1"/>
            </p:cNvPicPr>
            <p:nvPr/>
          </p:nvPicPr>
          <p:blipFill>
            <a:blip r:embed="rId3" cstate="print"/>
            <a:srcRect/>
            <a:stretch>
              <a:fillRect/>
            </a:stretch>
          </p:blipFill>
          <p:spPr bwMode="auto">
            <a:xfrm>
              <a:off x="5602668" y="2630931"/>
              <a:ext cx="3167283" cy="3635353"/>
            </a:xfrm>
            <a:prstGeom prst="rect">
              <a:avLst/>
            </a:prstGeom>
            <a:noFill/>
            <a:ln w="9525">
              <a:noFill/>
              <a:miter lim="800000"/>
              <a:headEnd/>
              <a:tailEnd/>
            </a:ln>
          </p:spPr>
        </p:pic>
        <p:sp>
          <p:nvSpPr>
            <p:cNvPr id="8" name="Oval 7"/>
            <p:cNvSpPr/>
            <p:nvPr/>
          </p:nvSpPr>
          <p:spPr bwMode="auto">
            <a:xfrm>
              <a:off x="5689600" y="5664200"/>
              <a:ext cx="2946400" cy="406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pitchFamily="34" charset="0"/>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VPN Gateway Portfolio</a:t>
            </a:r>
            <a:br>
              <a:rPr lang="en-GB" dirty="0"/>
            </a:br>
            <a:r>
              <a:rPr lang="en-GB" sz="2200" dirty="0"/>
              <a:t>VPN Gateway for VMware</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57</a:t>
            </a:fld>
            <a:endParaRPr lang="en-US" dirty="0"/>
          </a:p>
        </p:txBody>
      </p:sp>
      <p:sp>
        <p:nvSpPr>
          <p:cNvPr id="6" name="Text Box 36"/>
          <p:cNvSpPr txBox="1">
            <a:spLocks noChangeArrowheads="1"/>
          </p:cNvSpPr>
          <p:nvPr/>
        </p:nvSpPr>
        <p:spPr bwMode="auto">
          <a:xfrm>
            <a:off x="674621" y="1042661"/>
            <a:ext cx="3600400" cy="353943"/>
          </a:xfrm>
          <a:prstGeom prst="rect">
            <a:avLst/>
          </a:prstGeom>
          <a:noFill/>
          <a:ln w="9525">
            <a:noFill/>
            <a:miter lim="800000"/>
            <a:headEnd/>
            <a:tailEnd/>
          </a:ln>
        </p:spPr>
        <p:txBody>
          <a:bodyPr wrap="square">
            <a:spAutoFit/>
          </a:bodyPr>
          <a:lstStyle/>
          <a:p>
            <a:pPr algn="ctr">
              <a:lnSpc>
                <a:spcPct val="85000"/>
              </a:lnSpc>
              <a:spcBef>
                <a:spcPct val="50000"/>
              </a:spcBef>
            </a:pPr>
            <a:r>
              <a:rPr lang="en-GB" sz="2000" b="1" dirty="0">
                <a:solidFill>
                  <a:srgbClr val="C00000"/>
                </a:solidFill>
                <a:cs typeface="Arial" pitchFamily="34" charset="0"/>
              </a:rPr>
              <a:t>VPN Gateway for VMware</a:t>
            </a:r>
          </a:p>
        </p:txBody>
      </p:sp>
      <p:sp>
        <p:nvSpPr>
          <p:cNvPr id="8" name="AutoShape 25"/>
          <p:cNvSpPr>
            <a:spLocks noChangeArrowheads="1"/>
          </p:cNvSpPr>
          <p:nvPr/>
        </p:nvSpPr>
        <p:spPr bwMode="auto">
          <a:xfrm>
            <a:off x="1157178" y="1509487"/>
            <a:ext cx="3580319" cy="4120885"/>
          </a:xfrm>
          <a:prstGeom prst="roundRect">
            <a:avLst>
              <a:gd name="adj" fmla="val 4598"/>
            </a:avLst>
          </a:prstGeom>
          <a:gradFill flip="none" rotWithShape="1">
            <a:gsLst>
              <a:gs pos="0">
                <a:srgbClr val="C00000">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000" b="1" dirty="0">
              <a:latin typeface="Arial" charset="0"/>
            </a:endParaRPr>
          </a:p>
        </p:txBody>
      </p:sp>
      <p:sp>
        <p:nvSpPr>
          <p:cNvPr id="9" name="AutoShape 25"/>
          <p:cNvSpPr>
            <a:spLocks noChangeArrowheads="1"/>
          </p:cNvSpPr>
          <p:nvPr/>
        </p:nvSpPr>
        <p:spPr bwMode="auto">
          <a:xfrm flipH="1">
            <a:off x="4325530" y="1516744"/>
            <a:ext cx="3600450" cy="4067192"/>
          </a:xfrm>
          <a:prstGeom prst="roundRect">
            <a:avLst>
              <a:gd name="adj" fmla="val 4598"/>
            </a:avLst>
          </a:prstGeom>
          <a:gradFill flip="none" rotWithShape="1">
            <a:gsLst>
              <a:gs pos="0">
                <a:schemeClr val="accent2">
                  <a:alpha val="60000"/>
                </a:scheme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000" b="1" dirty="0">
              <a:latin typeface="Arial" charset="0"/>
            </a:endParaRPr>
          </a:p>
        </p:txBody>
      </p:sp>
      <p:pic>
        <p:nvPicPr>
          <p:cNvPr id="10" name="Picture 15" descr="server_grey"/>
          <p:cNvPicPr>
            <a:picLocks noChangeAspect="1" noChangeArrowheads="1"/>
          </p:cNvPicPr>
          <p:nvPr/>
        </p:nvPicPr>
        <p:blipFill>
          <a:blip r:embed="rId3" cstate="print"/>
          <a:srcRect/>
          <a:stretch>
            <a:fillRect/>
          </a:stretch>
        </p:blipFill>
        <p:spPr bwMode="auto">
          <a:xfrm>
            <a:off x="4230851" y="4549901"/>
            <a:ext cx="619284" cy="153683"/>
          </a:xfrm>
          <a:prstGeom prst="rect">
            <a:avLst/>
          </a:prstGeom>
          <a:noFill/>
          <a:ln w="9525">
            <a:noFill/>
            <a:miter lim="800000"/>
            <a:headEnd/>
            <a:tailEnd/>
          </a:ln>
        </p:spPr>
      </p:pic>
      <p:pic>
        <p:nvPicPr>
          <p:cNvPr id="11" name="Picture 16" descr="server_grey"/>
          <p:cNvPicPr>
            <a:picLocks noChangeAspect="1" noChangeArrowheads="1"/>
          </p:cNvPicPr>
          <p:nvPr/>
        </p:nvPicPr>
        <p:blipFill>
          <a:blip r:embed="rId3" cstate="print"/>
          <a:srcRect/>
          <a:stretch>
            <a:fillRect/>
          </a:stretch>
        </p:blipFill>
        <p:spPr bwMode="auto">
          <a:xfrm>
            <a:off x="4161908" y="3278149"/>
            <a:ext cx="757170" cy="189293"/>
          </a:xfrm>
          <a:prstGeom prst="rect">
            <a:avLst/>
          </a:prstGeom>
          <a:noFill/>
          <a:ln w="9525">
            <a:noFill/>
            <a:miter lim="800000"/>
            <a:headEnd/>
            <a:tailEnd/>
          </a:ln>
        </p:spPr>
      </p:pic>
      <p:sp>
        <p:nvSpPr>
          <p:cNvPr id="12" name="Text Box 21"/>
          <p:cNvSpPr txBox="1">
            <a:spLocks noChangeArrowheads="1"/>
          </p:cNvSpPr>
          <p:nvPr/>
        </p:nvSpPr>
        <p:spPr bwMode="auto">
          <a:xfrm>
            <a:off x="5644804" y="3278149"/>
            <a:ext cx="1960572" cy="584775"/>
          </a:xfrm>
          <a:prstGeom prst="rect">
            <a:avLst/>
          </a:prstGeom>
          <a:noFill/>
          <a:ln w="9525">
            <a:noFill/>
            <a:miter lim="800000"/>
            <a:headEnd/>
            <a:tailEnd/>
          </a:ln>
        </p:spPr>
        <p:txBody>
          <a:bodyPr wrap="square">
            <a:spAutoFit/>
          </a:bodyPr>
          <a:lstStyle/>
          <a:p>
            <a:pPr>
              <a:spcBef>
                <a:spcPct val="50000"/>
              </a:spcBef>
            </a:pPr>
            <a:r>
              <a:rPr lang="en-US" sz="1600" b="1" dirty="0">
                <a:solidFill>
                  <a:srgbClr val="0A3F70"/>
                </a:solidFill>
                <a:latin typeface="Calibri" pitchFamily="34" charset="0"/>
                <a:cs typeface="Arial" pitchFamily="34" charset="0"/>
              </a:rPr>
              <a:t>VPN Gateway 3070 for VMware</a:t>
            </a:r>
          </a:p>
        </p:txBody>
      </p:sp>
      <p:sp>
        <p:nvSpPr>
          <p:cNvPr id="13" name="Text Box 25"/>
          <p:cNvSpPr txBox="1">
            <a:spLocks noChangeArrowheads="1"/>
          </p:cNvSpPr>
          <p:nvPr/>
        </p:nvSpPr>
        <p:spPr bwMode="auto">
          <a:xfrm>
            <a:off x="3711818" y="3497619"/>
            <a:ext cx="1657350" cy="738664"/>
          </a:xfrm>
          <a:prstGeom prst="rect">
            <a:avLst/>
          </a:prstGeom>
          <a:noFill/>
          <a:ln w="9525">
            <a:noFill/>
            <a:miter lim="800000"/>
            <a:headEnd/>
            <a:tailEnd/>
          </a:ln>
        </p:spPr>
        <p:txBody>
          <a:bodyPr>
            <a:spAutoFit/>
          </a:bodyPr>
          <a:lstStyle/>
          <a:p>
            <a:pPr algn="ctr">
              <a:spcBef>
                <a:spcPct val="50000"/>
              </a:spcBef>
            </a:pPr>
            <a:r>
              <a:rPr lang="en-US" sz="1400" b="1" dirty="0">
                <a:solidFill>
                  <a:srgbClr val="0A3F70"/>
                </a:solidFill>
                <a:latin typeface="Calibri" pitchFamily="34" charset="0"/>
                <a:cs typeface="Arial" pitchFamily="34" charset="0"/>
              </a:rPr>
              <a:t>10 - 1000 concurrent IPsec/SSL Sessions</a:t>
            </a:r>
          </a:p>
        </p:txBody>
      </p:sp>
      <p:sp>
        <p:nvSpPr>
          <p:cNvPr id="14" name="Text Box 26"/>
          <p:cNvSpPr txBox="1">
            <a:spLocks noChangeArrowheads="1"/>
          </p:cNvSpPr>
          <p:nvPr/>
        </p:nvSpPr>
        <p:spPr bwMode="auto">
          <a:xfrm>
            <a:off x="3711818" y="4755727"/>
            <a:ext cx="1657350" cy="523220"/>
          </a:xfrm>
          <a:prstGeom prst="rect">
            <a:avLst/>
          </a:prstGeom>
          <a:noFill/>
          <a:ln w="9525">
            <a:noFill/>
            <a:miter lim="800000"/>
            <a:headEnd/>
            <a:tailEnd/>
          </a:ln>
        </p:spPr>
        <p:txBody>
          <a:bodyPr>
            <a:spAutoFit/>
          </a:bodyPr>
          <a:lstStyle/>
          <a:p>
            <a:pPr algn="ctr">
              <a:spcBef>
                <a:spcPct val="50000"/>
              </a:spcBef>
            </a:pPr>
            <a:r>
              <a:rPr lang="en-US" sz="1400" b="1" dirty="0">
                <a:solidFill>
                  <a:srgbClr val="0A3F70"/>
                </a:solidFill>
                <a:latin typeface="Calibri" pitchFamily="34" charset="0"/>
                <a:cs typeface="Arial" pitchFamily="34" charset="0"/>
              </a:rPr>
              <a:t>10 - 250 concurrent IPsec/SSL Sessions</a:t>
            </a:r>
          </a:p>
        </p:txBody>
      </p:sp>
      <p:pic>
        <p:nvPicPr>
          <p:cNvPr id="15" name="Picture 19" descr="ICON_VirtAppliance_Q109_Comm.png"/>
          <p:cNvPicPr>
            <a:picLocks noChangeAspect="1"/>
          </p:cNvPicPr>
          <p:nvPr/>
        </p:nvPicPr>
        <p:blipFill>
          <a:blip r:embed="rId4" cstate="print"/>
          <a:srcRect/>
          <a:stretch>
            <a:fillRect/>
          </a:stretch>
        </p:blipFill>
        <p:spPr bwMode="auto">
          <a:xfrm>
            <a:off x="1428843" y="3023616"/>
            <a:ext cx="1243838" cy="1144751"/>
          </a:xfrm>
          <a:prstGeom prst="rect">
            <a:avLst/>
          </a:prstGeom>
          <a:noFill/>
          <a:ln w="9525">
            <a:noFill/>
            <a:miter lim="800000"/>
            <a:headEnd/>
            <a:tailEnd/>
          </a:ln>
        </p:spPr>
      </p:pic>
      <p:sp>
        <p:nvSpPr>
          <p:cNvPr id="16" name="Text Box 21"/>
          <p:cNvSpPr txBox="1">
            <a:spLocks noChangeArrowheads="1"/>
          </p:cNvSpPr>
          <p:nvPr/>
        </p:nvSpPr>
        <p:spPr bwMode="auto">
          <a:xfrm>
            <a:off x="5644804" y="4549901"/>
            <a:ext cx="1960572" cy="584775"/>
          </a:xfrm>
          <a:prstGeom prst="rect">
            <a:avLst/>
          </a:prstGeom>
          <a:noFill/>
          <a:ln w="9525">
            <a:noFill/>
            <a:miter lim="800000"/>
            <a:headEnd/>
            <a:tailEnd/>
          </a:ln>
        </p:spPr>
        <p:txBody>
          <a:bodyPr wrap="square">
            <a:spAutoFit/>
          </a:bodyPr>
          <a:lstStyle/>
          <a:p>
            <a:pPr>
              <a:spcBef>
                <a:spcPct val="50000"/>
              </a:spcBef>
            </a:pPr>
            <a:r>
              <a:rPr lang="en-US" sz="1600" b="1" dirty="0">
                <a:solidFill>
                  <a:srgbClr val="0A3F70"/>
                </a:solidFill>
                <a:latin typeface="Calibri" pitchFamily="34" charset="0"/>
                <a:cs typeface="Arial" pitchFamily="34" charset="0"/>
              </a:rPr>
              <a:t>VPN Gateway 3050 for VMware</a:t>
            </a:r>
          </a:p>
        </p:txBody>
      </p:sp>
      <p:pic>
        <p:nvPicPr>
          <p:cNvPr id="17" name="Picture 16" descr="server_grey"/>
          <p:cNvPicPr>
            <a:picLocks noChangeAspect="1" noChangeArrowheads="1"/>
          </p:cNvPicPr>
          <p:nvPr/>
        </p:nvPicPr>
        <p:blipFill>
          <a:blip r:embed="rId3" cstate="print"/>
          <a:srcRect/>
          <a:stretch>
            <a:fillRect/>
          </a:stretch>
        </p:blipFill>
        <p:spPr bwMode="auto">
          <a:xfrm>
            <a:off x="4108693" y="1966005"/>
            <a:ext cx="863600" cy="215900"/>
          </a:xfrm>
          <a:prstGeom prst="rect">
            <a:avLst/>
          </a:prstGeom>
          <a:noFill/>
          <a:ln w="9525">
            <a:noFill/>
            <a:miter lim="800000"/>
            <a:headEnd/>
            <a:tailEnd/>
          </a:ln>
        </p:spPr>
      </p:pic>
      <p:sp>
        <p:nvSpPr>
          <p:cNvPr id="18" name="Text Box 21"/>
          <p:cNvSpPr txBox="1">
            <a:spLocks noChangeArrowheads="1"/>
          </p:cNvSpPr>
          <p:nvPr/>
        </p:nvSpPr>
        <p:spPr bwMode="auto">
          <a:xfrm>
            <a:off x="5644804" y="1966005"/>
            <a:ext cx="2342018" cy="584775"/>
          </a:xfrm>
          <a:prstGeom prst="rect">
            <a:avLst/>
          </a:prstGeom>
          <a:noFill/>
          <a:ln w="9525">
            <a:noFill/>
            <a:miter lim="800000"/>
            <a:headEnd/>
            <a:tailEnd/>
          </a:ln>
        </p:spPr>
        <p:txBody>
          <a:bodyPr wrap="square">
            <a:spAutoFit/>
          </a:bodyPr>
          <a:lstStyle/>
          <a:p>
            <a:pPr>
              <a:spcBef>
                <a:spcPct val="50000"/>
              </a:spcBef>
            </a:pPr>
            <a:r>
              <a:rPr lang="en-US" sz="1600" b="1" dirty="0">
                <a:solidFill>
                  <a:srgbClr val="0A3F70"/>
                </a:solidFill>
                <a:latin typeface="Calibri" pitchFamily="34" charset="0"/>
                <a:cs typeface="Arial" pitchFamily="34" charset="0"/>
              </a:rPr>
              <a:t>VPN Gateway 3090 for VMware</a:t>
            </a:r>
          </a:p>
        </p:txBody>
      </p:sp>
      <p:sp>
        <p:nvSpPr>
          <p:cNvPr id="19" name="Text Box 25"/>
          <p:cNvSpPr txBox="1">
            <a:spLocks noChangeArrowheads="1"/>
          </p:cNvSpPr>
          <p:nvPr/>
        </p:nvSpPr>
        <p:spPr bwMode="auto">
          <a:xfrm>
            <a:off x="3443055" y="2224373"/>
            <a:ext cx="2194877" cy="738664"/>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0A3F70"/>
                </a:solidFill>
                <a:latin typeface="Calibri" pitchFamily="34" charset="0"/>
                <a:cs typeface="Arial" pitchFamily="34" charset="0"/>
              </a:rPr>
              <a:t>10 - 5000 concurrent IPsec/SSL Portal Sessions. 3000 w/ NetDirect</a:t>
            </a:r>
          </a:p>
        </p:txBody>
      </p:sp>
      <p:sp>
        <p:nvSpPr>
          <p:cNvPr id="20" name="5-Point Star 19"/>
          <p:cNvSpPr/>
          <p:nvPr/>
        </p:nvSpPr>
        <p:spPr bwMode="auto">
          <a:xfrm>
            <a:off x="7292839" y="1896935"/>
            <a:ext cx="144016" cy="144016"/>
          </a:xfrm>
          <a:prstGeom prst="star5">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pitchFamily="34" charset="0"/>
            </a:endParaRPr>
          </a:p>
        </p:txBody>
      </p:sp>
      <p:sp>
        <p:nvSpPr>
          <p:cNvPr id="21" name="5-Point Star 20"/>
          <p:cNvSpPr/>
          <p:nvPr/>
        </p:nvSpPr>
        <p:spPr bwMode="auto">
          <a:xfrm>
            <a:off x="2654613" y="6379029"/>
            <a:ext cx="161145" cy="129033"/>
          </a:xfrm>
          <a:prstGeom prst="star5">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pitchFamily="34" charset="0"/>
            </a:endParaRPr>
          </a:p>
        </p:txBody>
      </p:sp>
      <p:sp>
        <p:nvSpPr>
          <p:cNvPr id="22" name="Text Box 35"/>
          <p:cNvSpPr txBox="1">
            <a:spLocks noChangeArrowheads="1"/>
          </p:cNvSpPr>
          <p:nvPr/>
        </p:nvSpPr>
        <p:spPr bwMode="auto">
          <a:xfrm>
            <a:off x="2895600" y="5867400"/>
            <a:ext cx="3294742"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sz="1000" b="1" dirty="0">
                <a:solidFill>
                  <a:schemeClr val="tx1"/>
                </a:solidFill>
              </a:rPr>
              <a:t>AVG R9.0 – released August , 2012</a:t>
            </a:r>
          </a:p>
        </p:txBody>
      </p:sp>
      <p:sp>
        <p:nvSpPr>
          <p:cNvPr id="23" name="5-Point Star 22"/>
          <p:cNvSpPr/>
          <p:nvPr/>
        </p:nvSpPr>
        <p:spPr bwMode="auto">
          <a:xfrm>
            <a:off x="3437384" y="5867400"/>
            <a:ext cx="144016" cy="144016"/>
          </a:xfrm>
          <a:prstGeom prst="star5">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a:ln>
                <a:noFill/>
              </a:ln>
              <a:solidFill>
                <a:schemeClr val="tx2"/>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AVG 9.0 Content</a:t>
            </a:r>
          </a:p>
        </p:txBody>
      </p:sp>
      <p:sp>
        <p:nvSpPr>
          <p:cNvPr id="5" name="Slide Number Placeholder 4"/>
          <p:cNvSpPr>
            <a:spLocks noGrp="1"/>
          </p:cNvSpPr>
          <p:nvPr>
            <p:ph type="sldNum" sz="quarter" idx="4"/>
          </p:nvPr>
        </p:nvSpPr>
        <p:spPr/>
        <p:txBody>
          <a:bodyPr/>
          <a:lstStyle/>
          <a:p>
            <a:fld id="{C0097DC6-52A4-2345-88DE-585089D5FC74}" type="slidenum">
              <a:rPr lang="en-US"/>
              <a:pPr/>
              <a:t>58</a:t>
            </a:fld>
            <a:endParaRPr lang="en-US" dirty="0"/>
          </a:p>
        </p:txBody>
      </p:sp>
      <p:sp>
        <p:nvSpPr>
          <p:cNvPr id="6" name="Rectangle 3"/>
          <p:cNvSpPr txBox="1">
            <a:spLocks noChangeArrowheads="1"/>
          </p:cNvSpPr>
          <p:nvPr/>
        </p:nvSpPr>
        <p:spPr bwMode="auto">
          <a:xfrm>
            <a:off x="548640" y="1143000"/>
            <a:ext cx="8263830" cy="4967287"/>
          </a:xfrm>
          <a:prstGeom prst="rect">
            <a:avLst/>
          </a:prstGeom>
          <a:noFill/>
          <a:ln w="9525">
            <a:noFill/>
            <a:miter lim="800000"/>
            <a:headEnd/>
            <a:tailEnd/>
          </a:ln>
          <a:effectLst/>
        </p:spPr>
        <p:txBody>
          <a:bodyPr lIns="0" tIns="0" rIns="0" bIns="0"/>
          <a:lstStyle/>
          <a:p>
            <a:pPr marL="171450" indent="-171450"/>
            <a:r>
              <a:rPr lang="en-US" dirty="0">
                <a:solidFill>
                  <a:schemeClr val="tx1"/>
                </a:solidFill>
              </a:rPr>
              <a:t>The AVG 9.0 release merged some capabilities already delivered in previous 8.x service packs along with several new UC/CC focused features. </a:t>
            </a:r>
          </a:p>
          <a:p>
            <a:pPr marL="171450" indent="-171450"/>
            <a:endParaRPr lang="en-US" sz="1600" dirty="0">
              <a:solidFill>
                <a:schemeClr val="tx1"/>
              </a:solidFill>
            </a:endParaRPr>
          </a:p>
          <a:p>
            <a:pPr marL="628650" lvl="1" indent="-171450">
              <a:buFont typeface="Arial" pitchFamily="34" charset="0"/>
              <a:buChar char="•"/>
            </a:pPr>
            <a:r>
              <a:rPr lang="en-US" dirty="0">
                <a:solidFill>
                  <a:schemeClr val="tx1"/>
                </a:solidFill>
              </a:rPr>
              <a:t>Backward compatible with AVG 3050 and 3070</a:t>
            </a:r>
          </a:p>
          <a:p>
            <a:pPr marL="628650" lvl="1" indent="-171450"/>
            <a:endParaRPr lang="en-US" sz="1600" dirty="0">
              <a:solidFill>
                <a:schemeClr val="tx1"/>
              </a:solidFill>
            </a:endParaRPr>
          </a:p>
          <a:p>
            <a:pPr marL="1085850" lvl="2" indent="-171450">
              <a:buFont typeface="Arial" pitchFamily="34" charset="0"/>
              <a:buChar char="•"/>
            </a:pPr>
            <a:r>
              <a:rPr lang="en-US" sz="1600" dirty="0">
                <a:solidFill>
                  <a:schemeClr val="tx1"/>
                </a:solidFill>
              </a:rPr>
              <a:t>Increased VM scaling 5000 users</a:t>
            </a:r>
          </a:p>
          <a:p>
            <a:pPr marL="1085850" lvl="2" indent="-171450">
              <a:buFont typeface="Arial" pitchFamily="34" charset="0"/>
              <a:buChar char="•"/>
            </a:pPr>
            <a:r>
              <a:rPr lang="en-US" sz="1600" dirty="0">
                <a:solidFill>
                  <a:schemeClr val="tx1"/>
                </a:solidFill>
              </a:rPr>
              <a:t>SPO 9.0 for UC/CC solutions</a:t>
            </a:r>
          </a:p>
          <a:p>
            <a:pPr marL="1085850" lvl="2" indent="-171450">
              <a:buFont typeface="Arial" pitchFamily="34" charset="0"/>
              <a:buChar char="•"/>
            </a:pPr>
            <a:r>
              <a:rPr lang="en-US" sz="1600" dirty="0">
                <a:solidFill>
                  <a:schemeClr val="tx1"/>
                </a:solidFill>
              </a:rPr>
              <a:t>L2TP/IPSec support for Android 2.6, 3.x, 4.x, iOS 4.0/5.0</a:t>
            </a:r>
          </a:p>
          <a:p>
            <a:pPr marL="1085850" lvl="2" indent="-171450">
              <a:buFont typeface="Arial" pitchFamily="34" charset="0"/>
              <a:buChar char="•"/>
            </a:pPr>
            <a:r>
              <a:rPr lang="en-US" sz="1600" dirty="0">
                <a:solidFill>
                  <a:schemeClr val="tx1"/>
                </a:solidFill>
              </a:rPr>
              <a:t>Net Direct Mac OS X 10.7 and 10.8</a:t>
            </a:r>
          </a:p>
          <a:p>
            <a:pPr marL="1085850" lvl="2" indent="-171450">
              <a:buFont typeface="Arial" pitchFamily="34" charset="0"/>
              <a:buChar char="•"/>
            </a:pPr>
            <a:r>
              <a:rPr lang="en-US" sz="1600" dirty="0">
                <a:solidFill>
                  <a:schemeClr val="tx1"/>
                </a:solidFill>
              </a:rPr>
              <a:t>Two-factor authentication for AVC (server side GRIP)</a:t>
            </a:r>
          </a:p>
          <a:p>
            <a:pPr marL="1085850" lvl="2" indent="-171450">
              <a:buFont typeface="Arial" pitchFamily="34" charset="0"/>
              <a:buChar char="•"/>
            </a:pPr>
            <a:r>
              <a:rPr lang="en-US" sz="1600" dirty="0">
                <a:solidFill>
                  <a:schemeClr val="tx1"/>
                </a:solidFill>
              </a:rPr>
              <a:t>Support of IP Office SSL for management (</a:t>
            </a:r>
            <a:r>
              <a:rPr lang="en-US" sz="1600" dirty="0" err="1">
                <a:solidFill>
                  <a:schemeClr val="tx1"/>
                </a:solidFill>
              </a:rPr>
              <a:t>IPOffice</a:t>
            </a:r>
            <a:r>
              <a:rPr lang="en-US" sz="1600" dirty="0">
                <a:solidFill>
                  <a:schemeClr val="tx1"/>
                </a:solidFill>
              </a:rPr>
              <a:t> 8.1) </a:t>
            </a:r>
          </a:p>
          <a:p>
            <a:pPr marL="1085850" lvl="2" indent="-171450">
              <a:buFont typeface="Arial" pitchFamily="34" charset="0"/>
              <a:buChar char="•"/>
            </a:pPr>
            <a:r>
              <a:rPr lang="en-US" sz="1600" dirty="0">
                <a:solidFill>
                  <a:schemeClr val="tx1"/>
                </a:solidFill>
              </a:rPr>
              <a:t>AES 256 support for IPsec </a:t>
            </a:r>
          </a:p>
          <a:p>
            <a:pPr marL="1085850" lvl="2" indent="-171450">
              <a:buFont typeface="Arial" pitchFamily="34" charset="0"/>
              <a:buChar char="•"/>
            </a:pPr>
            <a:r>
              <a:rPr lang="en-US" sz="1600" dirty="0">
                <a:solidFill>
                  <a:schemeClr val="tx1"/>
                </a:solidFill>
              </a:rPr>
              <a:t>OVF Support </a:t>
            </a:r>
          </a:p>
          <a:p>
            <a:pPr marL="1085850" lvl="2" indent="-171450">
              <a:buFont typeface="Arial" pitchFamily="34" charset="0"/>
              <a:buChar char="•"/>
            </a:pPr>
            <a:r>
              <a:rPr lang="en-US" sz="1600" dirty="0">
                <a:solidFill>
                  <a:schemeClr val="tx1"/>
                </a:solidFill>
              </a:rPr>
              <a:t>RADIUS Group binding and authorization </a:t>
            </a:r>
          </a:p>
          <a:p>
            <a:pPr marL="1085850" lvl="2" indent="-171450">
              <a:buFont typeface="Arial" pitchFamily="34" charset="0"/>
              <a:buChar char="•"/>
            </a:pPr>
            <a:r>
              <a:rPr lang="en-US" sz="1600" dirty="0" err="1">
                <a:solidFill>
                  <a:schemeClr val="tx1"/>
                </a:solidFill>
              </a:rPr>
              <a:t>Syslog</a:t>
            </a:r>
            <a:r>
              <a:rPr lang="en-US" sz="1600" dirty="0">
                <a:solidFill>
                  <a:schemeClr val="tx1"/>
                </a:solidFill>
              </a:rPr>
              <a:t> reporting group </a:t>
            </a:r>
          </a:p>
          <a:p>
            <a:pPr marL="1085850" lvl="2" indent="-171450">
              <a:buFont typeface="Arial" pitchFamily="34" charset="0"/>
              <a:buChar char="•"/>
            </a:pPr>
            <a:r>
              <a:rPr lang="en-US" sz="1600" dirty="0">
                <a:solidFill>
                  <a:schemeClr val="tx1"/>
                </a:solidFill>
              </a:rPr>
              <a:t>Ability to disable DNS messages from VPNG to DNS server </a:t>
            </a:r>
          </a:p>
          <a:p>
            <a:pPr marL="1085850" lvl="2" indent="-171450">
              <a:buFont typeface="Arial" pitchFamily="34" charset="0"/>
              <a:buChar char="•"/>
            </a:pPr>
            <a:r>
              <a:rPr lang="en-US" sz="1600" dirty="0">
                <a:solidFill>
                  <a:schemeClr val="tx1"/>
                </a:solidFill>
              </a:rPr>
              <a:t>Disable new login for </a:t>
            </a:r>
            <a:r>
              <a:rPr lang="en-US" sz="1600" dirty="0" err="1">
                <a:solidFill>
                  <a:schemeClr val="tx1"/>
                </a:solidFill>
              </a:rPr>
              <a:t>Ipsec</a:t>
            </a:r>
            <a:r>
              <a:rPr lang="en-US" sz="1600" dirty="0">
                <a:solidFill>
                  <a:schemeClr val="tx1"/>
                </a:solidFill>
              </a:rPr>
              <a:t> </a:t>
            </a:r>
          </a:p>
          <a:p>
            <a:pPr marL="1085850" lvl="2" indent="-171450">
              <a:buFont typeface="Arial" pitchFamily="34" charset="0"/>
              <a:buChar char="•"/>
            </a:pPr>
            <a:r>
              <a:rPr lang="en-US" sz="1600" dirty="0" err="1">
                <a:solidFill>
                  <a:schemeClr val="tx1"/>
                </a:solidFill>
              </a:rPr>
              <a:t>JavaRDP</a:t>
            </a:r>
            <a:r>
              <a:rPr lang="en-US" sz="1600" dirty="0">
                <a:solidFill>
                  <a:schemeClr val="tx1"/>
                </a:solidFill>
              </a:rPr>
              <a:t> Upgrade </a:t>
            </a:r>
          </a:p>
          <a:p>
            <a:pPr marL="287338" indent="-287338">
              <a:lnSpc>
                <a:spcPct val="100000"/>
              </a:lnSpc>
              <a:spcBef>
                <a:spcPts val="0"/>
              </a:spcBef>
              <a:buClr>
                <a:schemeClr val="accent2"/>
              </a:buClr>
              <a:buSzPct val="90000"/>
              <a:buFont typeface="Webdings" pitchFamily="18" charset="2"/>
              <a:buNone/>
              <a:defRPr/>
            </a:pPr>
            <a:endParaRPr lang="en-US" sz="1600" kern="0" dirty="0">
              <a:solidFill>
                <a:schemeClr val="tx1"/>
              </a:solidFill>
              <a:latin typeface="+mn-lt"/>
            </a:endParaRPr>
          </a:p>
        </p:txBody>
      </p:sp>
      <p:sp>
        <p:nvSpPr>
          <p:cNvPr id="7" name="5-Point Star 6"/>
          <p:cNvSpPr/>
          <p:nvPr/>
        </p:nvSpPr>
        <p:spPr bwMode="auto">
          <a:xfrm>
            <a:off x="467544" y="1682136"/>
            <a:ext cx="432048" cy="360040"/>
          </a:xfrm>
          <a:prstGeom prst="star5">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Hardware Specifications</a:t>
            </a:r>
          </a:p>
        </p:txBody>
      </p:sp>
      <p:sp>
        <p:nvSpPr>
          <p:cNvPr id="5" name="Slide Number Placeholder 4"/>
          <p:cNvSpPr>
            <a:spLocks noGrp="1"/>
          </p:cNvSpPr>
          <p:nvPr>
            <p:ph type="sldNum" sz="quarter" idx="4"/>
          </p:nvPr>
        </p:nvSpPr>
        <p:spPr/>
        <p:txBody>
          <a:bodyPr/>
          <a:lstStyle/>
          <a:p>
            <a:fld id="{C0097DC6-52A4-2345-88DE-585089D5FC74}" type="slidenum">
              <a:rPr lang="en-US"/>
              <a:pPr/>
              <a:t>59</a:t>
            </a:fld>
            <a:endParaRPr lang="en-US" dirty="0"/>
          </a:p>
        </p:txBody>
      </p:sp>
      <p:sp>
        <p:nvSpPr>
          <p:cNvPr id="8" name="Rectangle 7"/>
          <p:cNvSpPr/>
          <p:nvPr/>
        </p:nvSpPr>
        <p:spPr>
          <a:xfrm rot="10800000" flipV="1">
            <a:off x="76200" y="5486400"/>
            <a:ext cx="1295400" cy="838199"/>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96312019"/>
              </p:ext>
            </p:extLst>
          </p:nvPr>
        </p:nvGraphicFramePr>
        <p:xfrm>
          <a:off x="468312" y="1295400"/>
          <a:ext cx="8218488" cy="4607560"/>
        </p:xfrm>
        <a:graphic>
          <a:graphicData uri="http://schemas.openxmlformats.org/drawingml/2006/table">
            <a:tbl>
              <a:tblPr firstRow="1" bandRow="1">
                <a:tableStyleId>{5C22544A-7EE6-4342-B048-85BDC9FD1C3A}</a:tableStyleId>
              </a:tblPr>
              <a:tblGrid>
                <a:gridCol w="2351088"/>
                <a:gridCol w="1905000"/>
                <a:gridCol w="1981200"/>
                <a:gridCol w="1981200"/>
              </a:tblGrid>
              <a:tr h="142240">
                <a:tc>
                  <a:txBody>
                    <a:bodyPr/>
                    <a:lstStyle/>
                    <a:p>
                      <a:endParaRPr lang="en-US" sz="1600" dirty="0"/>
                    </a:p>
                  </a:txBody>
                  <a:tcPr>
                    <a:solidFill>
                      <a:srgbClr val="C00000"/>
                    </a:solidFill>
                  </a:tcPr>
                </a:tc>
                <a:tc>
                  <a:txBody>
                    <a:bodyPr/>
                    <a:lstStyle/>
                    <a:p>
                      <a:pPr algn="ctr"/>
                      <a:r>
                        <a:rPr lang="en-US" sz="1800" b="1" dirty="0"/>
                        <a:t>3050 VM</a:t>
                      </a:r>
                    </a:p>
                  </a:txBody>
                  <a:tcPr>
                    <a:solidFill>
                      <a:srgbClr val="C00000"/>
                    </a:solidFill>
                  </a:tcPr>
                </a:tc>
                <a:tc>
                  <a:txBody>
                    <a:bodyPr/>
                    <a:lstStyle/>
                    <a:p>
                      <a:pPr algn="ctr"/>
                      <a:r>
                        <a:rPr lang="en-US" sz="1800" b="1" dirty="0"/>
                        <a:t>3070 VM</a:t>
                      </a:r>
                    </a:p>
                  </a:txBody>
                  <a:tcPr>
                    <a:solidFill>
                      <a:srgbClr val="C00000"/>
                    </a:solidFill>
                  </a:tcPr>
                </a:tc>
                <a:tc>
                  <a:txBody>
                    <a:bodyPr/>
                    <a:lstStyle/>
                    <a:p>
                      <a:pPr algn="ctr"/>
                      <a:r>
                        <a:rPr lang="en-US" sz="1800" b="1" dirty="0"/>
                        <a:t>3090 VM</a:t>
                      </a:r>
                    </a:p>
                  </a:txBody>
                  <a:tcPr>
                    <a:solidFill>
                      <a:srgbClr val="C00000"/>
                    </a:solidFill>
                  </a:tcPr>
                </a:tc>
              </a:tr>
              <a:tr h="370840">
                <a:tc>
                  <a:txBody>
                    <a:bodyPr/>
                    <a:lstStyle/>
                    <a:p>
                      <a:r>
                        <a:rPr lang="en-US" sz="1800" dirty="0"/>
                        <a:t>Number of CPUs</a:t>
                      </a:r>
                    </a:p>
                  </a:txBody>
                  <a:tcPr>
                    <a:solidFill>
                      <a:schemeClr val="accent2">
                        <a:lumMod val="40000"/>
                        <a:lumOff val="60000"/>
                      </a:schemeClr>
                    </a:solidFill>
                  </a:tcPr>
                </a:tc>
                <a:tc>
                  <a:txBody>
                    <a:bodyPr/>
                    <a:lstStyle/>
                    <a:p>
                      <a:pPr algn="ctr"/>
                      <a:r>
                        <a:rPr lang="en-US" sz="1600" b="1" dirty="0"/>
                        <a:t>2</a:t>
                      </a:r>
                    </a:p>
                  </a:txBody>
                  <a:tcPr>
                    <a:solidFill>
                      <a:schemeClr val="accent2">
                        <a:lumMod val="40000"/>
                        <a:lumOff val="60000"/>
                      </a:schemeClr>
                    </a:solidFill>
                  </a:tcPr>
                </a:tc>
                <a:tc>
                  <a:txBody>
                    <a:bodyPr/>
                    <a:lstStyle/>
                    <a:p>
                      <a:pPr algn="ctr"/>
                      <a:r>
                        <a:rPr lang="en-US" sz="1600" b="1" dirty="0"/>
                        <a:t>4</a:t>
                      </a:r>
                    </a:p>
                  </a:txBody>
                  <a:tcPr>
                    <a:solidFill>
                      <a:schemeClr val="accent2">
                        <a:lumMod val="40000"/>
                        <a:lumOff val="60000"/>
                      </a:schemeClr>
                    </a:solidFill>
                  </a:tcPr>
                </a:tc>
                <a:tc>
                  <a:txBody>
                    <a:bodyPr/>
                    <a:lstStyle/>
                    <a:p>
                      <a:pPr algn="ctr"/>
                      <a:r>
                        <a:rPr lang="en-US" sz="1600" b="1" dirty="0"/>
                        <a:t>8</a:t>
                      </a:r>
                    </a:p>
                  </a:txBody>
                  <a:tcPr>
                    <a:solidFill>
                      <a:schemeClr val="accent2">
                        <a:lumMod val="40000"/>
                        <a:lumOff val="60000"/>
                      </a:schemeClr>
                    </a:solidFill>
                  </a:tcPr>
                </a:tc>
              </a:tr>
              <a:tr h="370840">
                <a:tc>
                  <a:txBody>
                    <a:bodyPr/>
                    <a:lstStyle/>
                    <a:p>
                      <a:r>
                        <a:rPr lang="en-US" sz="1800" dirty="0"/>
                        <a:t>Minimum CPU Speed</a:t>
                      </a:r>
                    </a:p>
                  </a:txBody>
                  <a:tcPr>
                    <a:solidFill>
                      <a:schemeClr val="accent2">
                        <a:lumMod val="20000"/>
                        <a:lumOff val="80000"/>
                      </a:schemeClr>
                    </a:solidFill>
                  </a:tcPr>
                </a:tc>
                <a:tc>
                  <a:txBody>
                    <a:bodyPr/>
                    <a:lstStyle/>
                    <a:p>
                      <a:pPr algn="ctr"/>
                      <a:r>
                        <a:rPr lang="en-US" sz="1600" b="1" dirty="0"/>
                        <a:t>2.0 GHz</a:t>
                      </a:r>
                    </a:p>
                  </a:txBody>
                  <a:tcPr>
                    <a:solidFill>
                      <a:schemeClr val="accent2">
                        <a:lumMod val="20000"/>
                        <a:lumOff val="80000"/>
                      </a:schemeClr>
                    </a:solidFill>
                  </a:tcPr>
                </a:tc>
                <a:tc>
                  <a:txBody>
                    <a:bodyPr/>
                    <a:lstStyle/>
                    <a:p>
                      <a:pPr algn="ctr"/>
                      <a:r>
                        <a:rPr lang="en-US" sz="1600" b="1" dirty="0"/>
                        <a:t>2.0 GHz</a:t>
                      </a:r>
                    </a:p>
                  </a:txBody>
                  <a:tcPr>
                    <a:solidFill>
                      <a:schemeClr val="accent2">
                        <a:lumMod val="20000"/>
                        <a:lumOff val="80000"/>
                      </a:schemeClr>
                    </a:solidFill>
                  </a:tcPr>
                </a:tc>
                <a:tc>
                  <a:txBody>
                    <a:bodyPr/>
                    <a:lstStyle/>
                    <a:p>
                      <a:pPr algn="ctr"/>
                      <a:r>
                        <a:rPr lang="en-US" sz="1600" b="1" dirty="0"/>
                        <a:t>2.0</a:t>
                      </a:r>
                      <a:r>
                        <a:rPr lang="en-US" sz="1600" b="1" baseline="0" dirty="0"/>
                        <a:t> GHz</a:t>
                      </a:r>
                      <a:endParaRPr lang="en-US" sz="1600" b="1" dirty="0"/>
                    </a:p>
                  </a:txBody>
                  <a:tcPr>
                    <a:solidFill>
                      <a:schemeClr val="accent2">
                        <a:lumMod val="20000"/>
                        <a:lumOff val="80000"/>
                      </a:schemeClr>
                    </a:solidFill>
                  </a:tcPr>
                </a:tc>
              </a:tr>
              <a:tr h="370840">
                <a:tc>
                  <a:txBody>
                    <a:bodyPr/>
                    <a:lstStyle/>
                    <a:p>
                      <a:r>
                        <a:rPr lang="en-US" sz="1800" dirty="0"/>
                        <a:t>Memory Size</a:t>
                      </a:r>
                    </a:p>
                  </a:txBody>
                  <a:tcPr>
                    <a:solidFill>
                      <a:schemeClr val="accent2">
                        <a:lumMod val="40000"/>
                        <a:lumOff val="60000"/>
                      </a:schemeClr>
                    </a:solidFill>
                  </a:tcPr>
                </a:tc>
                <a:tc>
                  <a:txBody>
                    <a:bodyPr/>
                    <a:lstStyle/>
                    <a:p>
                      <a:pPr algn="ctr"/>
                      <a:r>
                        <a:rPr lang="en-US" sz="1600" b="1" dirty="0"/>
                        <a:t>1 GB</a:t>
                      </a:r>
                    </a:p>
                  </a:txBody>
                  <a:tcPr>
                    <a:solidFill>
                      <a:schemeClr val="accent2">
                        <a:lumMod val="40000"/>
                        <a:lumOff val="60000"/>
                      </a:schemeClr>
                    </a:solidFill>
                  </a:tcPr>
                </a:tc>
                <a:tc>
                  <a:txBody>
                    <a:bodyPr/>
                    <a:lstStyle/>
                    <a:p>
                      <a:pPr algn="ctr"/>
                      <a:r>
                        <a:rPr lang="en-US" sz="1600" b="1" dirty="0"/>
                        <a:t>2 GB</a:t>
                      </a:r>
                    </a:p>
                  </a:txBody>
                  <a:tcPr>
                    <a:solidFill>
                      <a:schemeClr val="accent2">
                        <a:lumMod val="40000"/>
                        <a:lumOff val="60000"/>
                      </a:schemeClr>
                    </a:solidFill>
                  </a:tcPr>
                </a:tc>
                <a:tc>
                  <a:txBody>
                    <a:bodyPr/>
                    <a:lstStyle/>
                    <a:p>
                      <a:pPr algn="ctr"/>
                      <a:r>
                        <a:rPr lang="en-US" sz="1600" b="1" dirty="0"/>
                        <a:t>4 GB</a:t>
                      </a:r>
                    </a:p>
                  </a:txBody>
                  <a:tcPr>
                    <a:solidFill>
                      <a:schemeClr val="accent2">
                        <a:lumMod val="40000"/>
                        <a:lumOff val="60000"/>
                      </a:schemeClr>
                    </a:solidFill>
                  </a:tcPr>
                </a:tc>
              </a:tr>
              <a:tr h="370840">
                <a:tc>
                  <a:txBody>
                    <a:bodyPr/>
                    <a:lstStyle/>
                    <a:p>
                      <a:r>
                        <a:rPr lang="en-US" sz="1800" dirty="0"/>
                        <a:t>HDD Controller Type</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r>
              <a:tr h="370840">
                <a:tc>
                  <a:txBody>
                    <a:bodyPr/>
                    <a:lstStyle/>
                    <a:p>
                      <a:r>
                        <a:rPr lang="en-US" sz="1800" dirty="0"/>
                        <a:t>HDD Type</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r>
              <a:tr h="370840">
                <a:tc>
                  <a:txBody>
                    <a:bodyPr/>
                    <a:lstStyle/>
                    <a:p>
                      <a:r>
                        <a:rPr lang="en-US" sz="1800" dirty="0"/>
                        <a:t>HDD Size</a:t>
                      </a:r>
                    </a:p>
                  </a:txBody>
                  <a:tcPr>
                    <a:solidFill>
                      <a:schemeClr val="accent2">
                        <a:lumMod val="20000"/>
                        <a:lumOff val="80000"/>
                      </a:schemeClr>
                    </a:solidFill>
                  </a:tcPr>
                </a:tc>
                <a:tc>
                  <a:txBody>
                    <a:bodyPr/>
                    <a:lstStyle/>
                    <a:p>
                      <a:pPr algn="ctr"/>
                      <a:r>
                        <a:rPr lang="en-US" sz="1600" b="1" dirty="0"/>
                        <a:t>20 GB</a:t>
                      </a:r>
                    </a:p>
                  </a:txBody>
                  <a:tcPr>
                    <a:solidFill>
                      <a:schemeClr val="accent2">
                        <a:lumMod val="20000"/>
                        <a:lumOff val="80000"/>
                      </a:schemeClr>
                    </a:solidFill>
                  </a:tcPr>
                </a:tc>
                <a:tc>
                  <a:txBody>
                    <a:bodyPr/>
                    <a:lstStyle/>
                    <a:p>
                      <a:pPr algn="ctr"/>
                      <a:r>
                        <a:rPr lang="en-US" sz="1600" b="1" dirty="0"/>
                        <a:t>40 GB</a:t>
                      </a:r>
                    </a:p>
                  </a:txBody>
                  <a:tcPr>
                    <a:solidFill>
                      <a:schemeClr val="accent2">
                        <a:lumMod val="20000"/>
                        <a:lumOff val="80000"/>
                      </a:schemeClr>
                    </a:solidFill>
                  </a:tcPr>
                </a:tc>
                <a:tc>
                  <a:txBody>
                    <a:bodyPr/>
                    <a:lstStyle/>
                    <a:p>
                      <a:pPr algn="ctr"/>
                      <a:r>
                        <a:rPr lang="en-US" sz="1600" b="1" dirty="0"/>
                        <a:t>40 GB</a:t>
                      </a:r>
                    </a:p>
                  </a:txBody>
                  <a:tcPr>
                    <a:solidFill>
                      <a:schemeClr val="accent2">
                        <a:lumMod val="20000"/>
                        <a:lumOff val="80000"/>
                      </a:schemeClr>
                    </a:solidFill>
                  </a:tcPr>
                </a:tc>
              </a:tr>
              <a:tr h="370840">
                <a:tc>
                  <a:txBody>
                    <a:bodyPr/>
                    <a:lstStyle/>
                    <a:p>
                      <a:r>
                        <a:rPr lang="en-US" sz="1800" dirty="0"/>
                        <a:t>Number of HDD</a:t>
                      </a:r>
                    </a:p>
                  </a:txBody>
                  <a:tcPr>
                    <a:solidFill>
                      <a:schemeClr val="accent2">
                        <a:lumMod val="40000"/>
                        <a:lumOff val="60000"/>
                      </a:schemeClr>
                    </a:solidFill>
                  </a:tcPr>
                </a:tc>
                <a:tc>
                  <a:txBody>
                    <a:bodyPr/>
                    <a:lstStyle/>
                    <a:p>
                      <a:pPr algn="ctr"/>
                      <a:r>
                        <a:rPr lang="en-US" sz="1600" b="1" dirty="0"/>
                        <a:t>1</a:t>
                      </a:r>
                    </a:p>
                  </a:txBody>
                  <a:tcPr>
                    <a:solidFill>
                      <a:schemeClr val="accent2">
                        <a:lumMod val="40000"/>
                        <a:lumOff val="60000"/>
                      </a:schemeClr>
                    </a:solidFill>
                  </a:tcPr>
                </a:tc>
                <a:tc>
                  <a:txBody>
                    <a:bodyPr/>
                    <a:lstStyle/>
                    <a:p>
                      <a:pPr algn="ctr"/>
                      <a:r>
                        <a:rPr lang="en-US" sz="1600" b="1" dirty="0"/>
                        <a:t>1</a:t>
                      </a:r>
                    </a:p>
                  </a:txBody>
                  <a:tcPr>
                    <a:solidFill>
                      <a:schemeClr val="accent2">
                        <a:lumMod val="40000"/>
                        <a:lumOff val="60000"/>
                      </a:schemeClr>
                    </a:solidFill>
                  </a:tcPr>
                </a:tc>
                <a:tc>
                  <a:txBody>
                    <a:bodyPr/>
                    <a:lstStyle/>
                    <a:p>
                      <a:pPr algn="ctr"/>
                      <a:r>
                        <a:rPr lang="en-US" sz="1600" b="1" dirty="0"/>
                        <a:t>1</a:t>
                      </a:r>
                    </a:p>
                  </a:txBody>
                  <a:tcPr>
                    <a:solidFill>
                      <a:schemeClr val="accent2">
                        <a:lumMod val="40000"/>
                        <a:lumOff val="60000"/>
                      </a:schemeClr>
                    </a:solidFill>
                  </a:tcPr>
                </a:tc>
              </a:tr>
              <a:tr h="370840">
                <a:tc>
                  <a:txBody>
                    <a:bodyPr/>
                    <a:lstStyle/>
                    <a:p>
                      <a:r>
                        <a:rPr lang="en-US" sz="1800" dirty="0"/>
                        <a:t>Ethernet card type/Vendor</a:t>
                      </a:r>
                    </a:p>
                  </a:txBody>
                  <a:tcPr>
                    <a:solidFill>
                      <a:schemeClr val="accent2">
                        <a:lumMod val="20000"/>
                        <a:lumOff val="80000"/>
                      </a:schemeClr>
                    </a:solidFill>
                  </a:tcPr>
                </a:tc>
                <a:tc>
                  <a:txBody>
                    <a:bodyPr/>
                    <a:lstStyle/>
                    <a:p>
                      <a:pPr algn="ctr"/>
                      <a:r>
                        <a:rPr lang="en-US" sz="1600" b="1" dirty="0"/>
                        <a:t>Intel E1000</a:t>
                      </a:r>
                    </a:p>
                  </a:txBody>
                  <a:tcPr>
                    <a:solidFill>
                      <a:schemeClr val="accent2">
                        <a:lumMod val="20000"/>
                        <a:lumOff val="80000"/>
                      </a:schemeClr>
                    </a:solidFill>
                  </a:tcPr>
                </a:tc>
                <a:tc>
                  <a:txBody>
                    <a:bodyPr/>
                    <a:lstStyle/>
                    <a:p>
                      <a:pPr algn="ctr"/>
                      <a:r>
                        <a:rPr lang="en-US" sz="1600" b="1" dirty="0"/>
                        <a:t>Intel</a:t>
                      </a:r>
                      <a:r>
                        <a:rPr lang="en-US" sz="1600" b="1" baseline="0" dirty="0"/>
                        <a:t> E1000</a:t>
                      </a:r>
                      <a:endParaRPr lang="en-US" sz="1600" b="1" dirty="0"/>
                    </a:p>
                  </a:txBody>
                  <a:tcPr>
                    <a:solidFill>
                      <a:schemeClr val="accent2">
                        <a:lumMod val="20000"/>
                        <a:lumOff val="80000"/>
                      </a:schemeClr>
                    </a:solidFill>
                  </a:tcPr>
                </a:tc>
                <a:tc>
                  <a:txBody>
                    <a:bodyPr/>
                    <a:lstStyle/>
                    <a:p>
                      <a:pPr algn="ctr"/>
                      <a:r>
                        <a:rPr lang="en-US" sz="1600" b="1" dirty="0"/>
                        <a:t>Intel</a:t>
                      </a:r>
                      <a:r>
                        <a:rPr lang="en-US" sz="1600" b="1" baseline="0" dirty="0"/>
                        <a:t> E1000</a:t>
                      </a:r>
                      <a:endParaRPr lang="en-US" sz="1600" b="1" dirty="0"/>
                    </a:p>
                  </a:txBody>
                  <a:tcPr>
                    <a:solidFill>
                      <a:schemeClr val="accent2">
                        <a:lumMod val="20000"/>
                        <a:lumOff val="80000"/>
                      </a:schemeClr>
                    </a:solidFill>
                  </a:tcPr>
                </a:tc>
              </a:tr>
              <a:tr h="370840">
                <a:tc>
                  <a:txBody>
                    <a:bodyPr/>
                    <a:lstStyle/>
                    <a:p>
                      <a:r>
                        <a:rPr lang="en-US" sz="1800" dirty="0"/>
                        <a:t>Number of Ethernet port</a:t>
                      </a:r>
                    </a:p>
                  </a:txBody>
                  <a:tcPr>
                    <a:solidFill>
                      <a:schemeClr val="accent2">
                        <a:lumMod val="40000"/>
                        <a:lumOff val="60000"/>
                      </a:schemeClr>
                    </a:solidFill>
                  </a:tcPr>
                </a:tc>
                <a:tc>
                  <a:txBody>
                    <a:bodyPr/>
                    <a:lstStyle/>
                    <a:p>
                      <a:pPr algn="ctr"/>
                      <a:r>
                        <a:rPr lang="en-US" sz="1600" b="1" dirty="0"/>
                        <a:t>4</a:t>
                      </a:r>
                    </a:p>
                  </a:txBody>
                  <a:tcPr>
                    <a:solidFill>
                      <a:schemeClr val="accent2">
                        <a:lumMod val="40000"/>
                        <a:lumOff val="60000"/>
                      </a:schemeClr>
                    </a:solidFill>
                  </a:tcPr>
                </a:tc>
                <a:tc>
                  <a:txBody>
                    <a:bodyPr/>
                    <a:lstStyle/>
                    <a:p>
                      <a:pPr algn="ctr"/>
                      <a:r>
                        <a:rPr lang="en-US" sz="1600" b="1" dirty="0"/>
                        <a:t>4</a:t>
                      </a:r>
                    </a:p>
                  </a:txBody>
                  <a:tcPr>
                    <a:solidFill>
                      <a:schemeClr val="accent2">
                        <a:lumMod val="40000"/>
                        <a:lumOff val="60000"/>
                      </a:schemeClr>
                    </a:solidFill>
                  </a:tcPr>
                </a:tc>
                <a:tc>
                  <a:txBody>
                    <a:bodyPr/>
                    <a:lstStyle/>
                    <a:p>
                      <a:pPr algn="ctr"/>
                      <a:r>
                        <a:rPr lang="en-US" sz="1600" b="1" dirty="0"/>
                        <a:t>4</a:t>
                      </a:r>
                    </a:p>
                  </a:txBody>
                  <a:tcPr>
                    <a:solidFill>
                      <a:schemeClr val="accent2">
                        <a:lumMod val="40000"/>
                        <a:lumOff val="60000"/>
                      </a:schemeClr>
                    </a:solidFill>
                  </a:tcPr>
                </a:tc>
              </a:tr>
              <a:tr h="261302">
                <a:tc>
                  <a:txBody>
                    <a:bodyPr/>
                    <a:lstStyle/>
                    <a:p>
                      <a:r>
                        <a:rPr lang="en-US" sz="1800" dirty="0"/>
                        <a:t>Ethernet speed</a:t>
                      </a:r>
                    </a:p>
                  </a:txBody>
                  <a:tcPr>
                    <a:solidFill>
                      <a:schemeClr val="accent2">
                        <a:lumMod val="40000"/>
                        <a:lumOff val="60000"/>
                      </a:schemeClr>
                    </a:solidFill>
                  </a:tcPr>
                </a:tc>
                <a:tc>
                  <a:txBody>
                    <a:bodyPr/>
                    <a:lstStyle/>
                    <a:p>
                      <a:pPr algn="ctr"/>
                      <a:r>
                        <a:rPr lang="en-US" sz="1600" b="1" dirty="0"/>
                        <a:t>1 gig</a:t>
                      </a:r>
                    </a:p>
                  </a:txBody>
                  <a:tcPr>
                    <a:solidFill>
                      <a:schemeClr val="accent2">
                        <a:lumMod val="40000"/>
                        <a:lumOff val="60000"/>
                      </a:schemeClr>
                    </a:solidFill>
                  </a:tcPr>
                </a:tc>
                <a:tc>
                  <a:txBody>
                    <a:bodyPr/>
                    <a:lstStyle/>
                    <a:p>
                      <a:pPr algn="ctr"/>
                      <a:r>
                        <a:rPr lang="en-US" sz="1600" b="1" dirty="0"/>
                        <a:t>1 gig</a:t>
                      </a:r>
                    </a:p>
                  </a:txBody>
                  <a:tcPr>
                    <a:solidFill>
                      <a:schemeClr val="accent2">
                        <a:lumMod val="40000"/>
                        <a:lumOff val="60000"/>
                      </a:schemeClr>
                    </a:solidFill>
                  </a:tcPr>
                </a:tc>
                <a:tc>
                  <a:txBody>
                    <a:bodyPr/>
                    <a:lstStyle/>
                    <a:p>
                      <a:pPr algn="ctr"/>
                      <a:r>
                        <a:rPr lang="en-US" sz="1600" b="1" dirty="0"/>
                        <a:t>1 gig</a:t>
                      </a:r>
                    </a:p>
                  </a:txBody>
                  <a:tcP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Dynamic Data Center</a:t>
            </a:r>
          </a:p>
        </p:txBody>
      </p:sp>
      <p:sp>
        <p:nvSpPr>
          <p:cNvPr id="8" name="Content Placeholder 7"/>
          <p:cNvSpPr>
            <a:spLocks noGrp="1"/>
          </p:cNvSpPr>
          <p:nvPr>
            <p:ph type="subTitle" idx="1"/>
          </p:nvPr>
        </p:nvSpPr>
        <p:spPr/>
        <p:txBody>
          <a:bodyPr/>
          <a:lstStyle/>
          <a:p>
            <a:endParaRPr lang="en-US"/>
          </a:p>
          <a:p>
            <a:endParaRPr lang="en-US" dirty="0"/>
          </a:p>
        </p:txBody>
      </p:sp>
      <p:sp>
        <p:nvSpPr>
          <p:cNvPr id="9"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VPN Gateways</a:t>
            </a:r>
          </a:p>
        </p:txBody>
      </p:sp>
      <p:sp>
        <p:nvSpPr>
          <p:cNvPr id="5" name="Slide Number Placeholder 4"/>
          <p:cNvSpPr>
            <a:spLocks noGrp="1"/>
          </p:cNvSpPr>
          <p:nvPr>
            <p:ph type="sldNum" sz="quarter" idx="4"/>
          </p:nvPr>
        </p:nvSpPr>
        <p:spPr/>
        <p:txBody>
          <a:bodyPr/>
          <a:lstStyle/>
          <a:p>
            <a:fld id="{C0097DC6-52A4-2345-88DE-585089D5FC74}" type="slidenum">
              <a:rPr lang="en-US"/>
              <a:pPr/>
              <a:t>60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496312019"/>
              </p:ext>
            </p:extLst>
          </p:nvPr>
        </p:nvGraphicFramePr>
        <p:xfrm>
          <a:off x="468312" y="1219200"/>
          <a:ext cx="8218488" cy="4434840"/>
        </p:xfrm>
        <a:graphic>
          <a:graphicData uri="http://schemas.openxmlformats.org/drawingml/2006/table">
            <a:tbl>
              <a:tblPr firstRow="1" bandRow="1">
                <a:tableStyleId>{5C22544A-7EE6-4342-B048-85BDC9FD1C3A}</a:tableStyleId>
              </a:tblPr>
              <a:tblGrid>
                <a:gridCol w="2884488"/>
                <a:gridCol w="1752600"/>
                <a:gridCol w="1676400"/>
                <a:gridCol w="1905000"/>
              </a:tblGrid>
              <a:tr h="142240">
                <a:tc>
                  <a:txBody>
                    <a:bodyPr/>
                    <a:lstStyle/>
                    <a:p>
                      <a:r>
                        <a:rPr lang="en-US" sz="1600" dirty="0"/>
                        <a:t>System Specifications</a:t>
                      </a:r>
                    </a:p>
                  </a:txBody>
                  <a:tcPr>
                    <a:solidFill>
                      <a:srgbClr val="C00000"/>
                    </a:solidFill>
                  </a:tcPr>
                </a:tc>
                <a:tc>
                  <a:txBody>
                    <a:bodyPr/>
                    <a:lstStyle/>
                    <a:p>
                      <a:pPr algn="ctr"/>
                      <a:r>
                        <a:rPr lang="en-US" sz="1800" b="1" dirty="0"/>
                        <a:t>3050 VM</a:t>
                      </a:r>
                    </a:p>
                  </a:txBody>
                  <a:tcPr>
                    <a:solidFill>
                      <a:srgbClr val="C00000"/>
                    </a:solidFill>
                  </a:tcPr>
                </a:tc>
                <a:tc>
                  <a:txBody>
                    <a:bodyPr/>
                    <a:lstStyle/>
                    <a:p>
                      <a:pPr algn="ctr"/>
                      <a:r>
                        <a:rPr lang="en-US" sz="1800" b="1" dirty="0"/>
                        <a:t>3070 VM</a:t>
                      </a:r>
                    </a:p>
                  </a:txBody>
                  <a:tcPr>
                    <a:solidFill>
                      <a:srgbClr val="C00000"/>
                    </a:solidFill>
                  </a:tcPr>
                </a:tc>
                <a:tc>
                  <a:txBody>
                    <a:bodyPr/>
                    <a:lstStyle/>
                    <a:p>
                      <a:pPr algn="ctr"/>
                      <a:r>
                        <a:rPr lang="en-US" sz="1800" b="1" dirty="0"/>
                        <a:t>3090 VM</a:t>
                      </a:r>
                    </a:p>
                  </a:txBody>
                  <a:tcPr>
                    <a:solidFill>
                      <a:srgbClr val="C00000"/>
                    </a:solidFill>
                  </a:tcPr>
                </a:tc>
              </a:tr>
              <a:tr h="370840">
                <a:tc>
                  <a:txBody>
                    <a:bodyPr/>
                    <a:lstStyle/>
                    <a:p>
                      <a:r>
                        <a:rPr lang="en-US" sz="1600" dirty="0"/>
                        <a:t>Maximum Concurrent VPN Sessions</a:t>
                      </a:r>
                    </a:p>
                  </a:txBody>
                  <a:tcPr>
                    <a:solidFill>
                      <a:schemeClr val="accent2">
                        <a:lumMod val="40000"/>
                        <a:lumOff val="60000"/>
                      </a:schemeClr>
                    </a:solidFill>
                  </a:tcPr>
                </a:tc>
                <a:tc>
                  <a:txBody>
                    <a:bodyPr/>
                    <a:lstStyle/>
                    <a:p>
                      <a:pPr algn="ctr"/>
                      <a:r>
                        <a:rPr lang="en-US" sz="1600" b="1" dirty="0"/>
                        <a:t>10-250</a:t>
                      </a:r>
                    </a:p>
                    <a:p>
                      <a:pPr algn="ctr"/>
                      <a:r>
                        <a:rPr lang="en-US" sz="1600" b="1" dirty="0"/>
                        <a:t>Blended support for  SSL and IPSec VPN Users</a:t>
                      </a:r>
                    </a:p>
                  </a:txBody>
                  <a:tcPr>
                    <a:solidFill>
                      <a:schemeClr val="accent2">
                        <a:lumMod val="40000"/>
                        <a:lumOff val="60000"/>
                      </a:schemeClr>
                    </a:solidFill>
                  </a:tcPr>
                </a:tc>
                <a:tc>
                  <a:txBody>
                    <a:bodyPr/>
                    <a:lstStyle/>
                    <a:p>
                      <a:pPr algn="ctr"/>
                      <a:r>
                        <a:rPr lang="en-US" sz="1600" b="1" dirty="0"/>
                        <a:t>10-1000</a:t>
                      </a:r>
                    </a:p>
                    <a:p>
                      <a:pPr algn="ctr"/>
                      <a:r>
                        <a:rPr lang="en-US" sz="1600" b="1" dirty="0"/>
                        <a:t>Blended support for  SSL and IPSec VPN Users</a:t>
                      </a:r>
                    </a:p>
                  </a:txBody>
                  <a:tcPr>
                    <a:solidFill>
                      <a:schemeClr val="accent2">
                        <a:lumMod val="40000"/>
                        <a:lumOff val="60000"/>
                      </a:schemeClr>
                    </a:solidFill>
                  </a:tcPr>
                </a:tc>
                <a:tc>
                  <a:txBody>
                    <a:bodyPr/>
                    <a:lstStyle/>
                    <a:p>
                      <a:pPr algn="ctr"/>
                      <a:r>
                        <a:rPr lang="en-US" sz="1600" b="1" dirty="0"/>
                        <a:t>10-5000 SSL</a:t>
                      </a:r>
                    </a:p>
                    <a:p>
                      <a:pPr algn="ctr"/>
                      <a:r>
                        <a:rPr lang="en-US" sz="1600" b="1" dirty="0"/>
                        <a:t>(3000 w/ </a:t>
                      </a:r>
                      <a:r>
                        <a:rPr lang="en-US" sz="1600" b="1" dirty="0" err="1"/>
                        <a:t>NetDirect</a:t>
                      </a:r>
                      <a:r>
                        <a:rPr lang="en-US" sz="1600" b="1" dirty="0"/>
                        <a:t>)</a:t>
                      </a:r>
                    </a:p>
                  </a:txBody>
                  <a:tcPr>
                    <a:solidFill>
                      <a:schemeClr val="accent2">
                        <a:lumMod val="40000"/>
                        <a:lumOff val="60000"/>
                      </a:schemeClr>
                    </a:solidFill>
                  </a:tcPr>
                </a:tc>
              </a:tr>
              <a:tr h="370840">
                <a:tc>
                  <a:txBody>
                    <a:bodyPr/>
                    <a:lstStyle/>
                    <a:p>
                      <a:r>
                        <a:rPr lang="en-US" sz="1600" dirty="0"/>
                        <a:t>Deployment positioning</a:t>
                      </a:r>
                    </a:p>
                  </a:txBody>
                  <a:tcPr>
                    <a:solidFill>
                      <a:schemeClr val="accent2">
                        <a:lumMod val="20000"/>
                        <a:lumOff val="80000"/>
                      </a:schemeClr>
                    </a:solidFill>
                  </a:tcPr>
                </a:tc>
                <a:tc>
                  <a:txBody>
                    <a:bodyPr/>
                    <a:lstStyle/>
                    <a:p>
                      <a:pPr algn="ctr"/>
                      <a:r>
                        <a:rPr lang="en-US" sz="1600" b="1" dirty="0"/>
                        <a:t>Entry-level  virtual appliance solution for </a:t>
                      </a:r>
                      <a:r>
                        <a:rPr lang="en-US" sz="1600" b="1" dirty="0" err="1"/>
                        <a:t>VMWare</a:t>
                      </a:r>
                      <a:r>
                        <a:rPr lang="en-US" sz="1600" b="1" dirty="0"/>
                        <a:t> systems</a:t>
                      </a:r>
                    </a:p>
                  </a:txBody>
                  <a:tcPr>
                    <a:solidFill>
                      <a:schemeClr val="accent2">
                        <a:lumMod val="20000"/>
                        <a:lumOff val="80000"/>
                      </a:schemeClr>
                    </a:solidFill>
                  </a:tcPr>
                </a:tc>
                <a:tc>
                  <a:txBody>
                    <a:bodyPr/>
                    <a:lstStyle/>
                    <a:p>
                      <a:pPr algn="ctr"/>
                      <a:r>
                        <a:rPr lang="en-US" sz="1600" b="1" dirty="0"/>
                        <a:t>Expanded appliance solution for </a:t>
                      </a:r>
                      <a:r>
                        <a:rPr lang="en-US" sz="1600" b="1" dirty="0" err="1"/>
                        <a:t>VMWare</a:t>
                      </a:r>
                      <a:r>
                        <a:rPr lang="en-US" sz="1600" b="1" dirty="0"/>
                        <a:t> systems</a:t>
                      </a:r>
                    </a:p>
                  </a:txBody>
                  <a:tcPr>
                    <a:solidFill>
                      <a:schemeClr val="accent2">
                        <a:lumMod val="20000"/>
                        <a:lumOff val="80000"/>
                      </a:schemeClr>
                    </a:solidFill>
                  </a:tcPr>
                </a:tc>
                <a:tc>
                  <a:txBody>
                    <a:bodyPr/>
                    <a:lstStyle/>
                    <a:p>
                      <a:pPr algn="ctr"/>
                      <a:r>
                        <a:rPr lang="en-US" sz="1600" b="1" dirty="0"/>
                        <a:t> Large</a:t>
                      </a:r>
                      <a:r>
                        <a:rPr lang="en-US" sz="1600" b="1" baseline="0" dirty="0"/>
                        <a:t> concurrent user base</a:t>
                      </a:r>
                      <a:endParaRPr lang="en-US" sz="1600" b="1" dirty="0"/>
                    </a:p>
                  </a:txBody>
                  <a:tcPr>
                    <a:solidFill>
                      <a:schemeClr val="accent2">
                        <a:lumMod val="20000"/>
                        <a:lumOff val="80000"/>
                      </a:schemeClr>
                    </a:solidFill>
                  </a:tcPr>
                </a:tc>
              </a:tr>
              <a:tr h="370840">
                <a:tc>
                  <a:txBody>
                    <a:bodyPr/>
                    <a:lstStyle/>
                    <a:p>
                      <a:r>
                        <a:rPr lang="en-US" sz="1800" dirty="0"/>
                        <a:t>CPU</a:t>
                      </a:r>
                    </a:p>
                  </a:txBody>
                  <a:tcPr>
                    <a:solidFill>
                      <a:schemeClr val="accent2">
                        <a:lumMod val="40000"/>
                        <a:lumOff val="60000"/>
                      </a:schemeClr>
                    </a:solidFill>
                  </a:tcPr>
                </a:tc>
                <a:tc>
                  <a:txBody>
                    <a:bodyPr/>
                    <a:lstStyle/>
                    <a:p>
                      <a:r>
                        <a:rPr lang="en-US" sz="1600" b="1" dirty="0"/>
                        <a:t>2 - </a:t>
                      </a:r>
                      <a:r>
                        <a:rPr lang="en-US" sz="1600" b="1" kern="1200" baseline="0" dirty="0">
                          <a:solidFill>
                            <a:schemeClr val="dk1"/>
                          </a:solidFill>
                          <a:latin typeface="+mn-lt"/>
                          <a:ea typeface="+mn-ea"/>
                          <a:cs typeface="+mn-cs"/>
                        </a:rPr>
                        <a:t>x86 2.0 GHz P4—equivalent</a:t>
                      </a:r>
                    </a:p>
                    <a:p>
                      <a:r>
                        <a:rPr lang="en-US" sz="1600" b="1" kern="1200" baseline="0" dirty="0">
                          <a:solidFill>
                            <a:schemeClr val="dk1"/>
                          </a:solidFill>
                          <a:latin typeface="+mn-lt"/>
                          <a:ea typeface="+mn-ea"/>
                          <a:cs typeface="+mn-cs"/>
                        </a:rPr>
                        <a:t>processor</a:t>
                      </a:r>
                      <a:endParaRPr lang="en-US" sz="1600" b="1" dirty="0"/>
                    </a:p>
                  </a:txBody>
                  <a:tcPr>
                    <a:solidFill>
                      <a:schemeClr val="accent2">
                        <a:lumMod val="40000"/>
                        <a:lumOff val="60000"/>
                      </a:schemeClr>
                    </a:solidFill>
                  </a:tcPr>
                </a:tc>
                <a:tc>
                  <a:txBody>
                    <a:bodyPr/>
                    <a:lstStyle/>
                    <a:p>
                      <a:r>
                        <a:rPr lang="en-US" sz="1600" b="1" dirty="0"/>
                        <a:t>4 - </a:t>
                      </a:r>
                      <a:r>
                        <a:rPr lang="en-US" sz="1600" b="1" kern="1200" baseline="0" dirty="0">
                          <a:solidFill>
                            <a:schemeClr val="dk1"/>
                          </a:solidFill>
                          <a:latin typeface="+mn-lt"/>
                          <a:ea typeface="+mn-ea"/>
                          <a:cs typeface="+mn-cs"/>
                        </a:rPr>
                        <a:t>x86 2.0 GHz P4—equivalent</a:t>
                      </a:r>
                    </a:p>
                    <a:p>
                      <a:r>
                        <a:rPr lang="en-US" sz="1600" b="1" kern="1200" baseline="0" dirty="0">
                          <a:solidFill>
                            <a:schemeClr val="dk1"/>
                          </a:solidFill>
                          <a:latin typeface="+mn-lt"/>
                          <a:ea typeface="+mn-ea"/>
                          <a:cs typeface="+mn-cs"/>
                        </a:rPr>
                        <a:t>processor</a:t>
                      </a:r>
                      <a:endParaRPr lang="en-US" sz="1600" b="1" dirty="0"/>
                    </a:p>
                  </a:txBody>
                  <a:tcPr>
                    <a:solidFill>
                      <a:schemeClr val="accent2">
                        <a:lumMod val="40000"/>
                        <a:lumOff val="60000"/>
                      </a:schemeClr>
                    </a:solidFill>
                  </a:tcPr>
                </a:tc>
                <a:tc>
                  <a:txBody>
                    <a:bodyPr/>
                    <a:lstStyle/>
                    <a:p>
                      <a:pPr algn="ctr"/>
                      <a:r>
                        <a:rPr lang="en-US" sz="1600" b="1" dirty="0"/>
                        <a:t>8 -</a:t>
                      </a:r>
                      <a:r>
                        <a:rPr lang="en-US" sz="1600" b="1" kern="1200" baseline="0" dirty="0">
                          <a:solidFill>
                            <a:schemeClr val="dk1"/>
                          </a:solidFill>
                          <a:latin typeface="+mn-lt"/>
                          <a:ea typeface="+mn-ea"/>
                          <a:cs typeface="+mn-cs"/>
                        </a:rPr>
                        <a:t>Minimum 2GHz processor</a:t>
                      </a:r>
                      <a:endParaRPr lang="en-US" sz="1600" b="1" dirty="0"/>
                    </a:p>
                  </a:txBody>
                  <a:tcPr>
                    <a:solidFill>
                      <a:schemeClr val="accent2">
                        <a:lumMod val="40000"/>
                        <a:lumOff val="60000"/>
                      </a:schemeClr>
                    </a:solidFill>
                  </a:tcPr>
                </a:tc>
              </a:tr>
              <a:tr h="370840">
                <a:tc>
                  <a:txBody>
                    <a:bodyPr/>
                    <a:lstStyle/>
                    <a:p>
                      <a:r>
                        <a:rPr lang="en-US" sz="1800" dirty="0"/>
                        <a:t>Memory</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c>
                  <a:txBody>
                    <a:bodyPr/>
                    <a:lstStyle/>
                    <a:p>
                      <a:pPr algn="ctr"/>
                      <a:r>
                        <a:rPr lang="en-US" sz="1600" b="1" dirty="0"/>
                        <a:t>LSI Logic Parallel</a:t>
                      </a:r>
                    </a:p>
                  </a:txBody>
                  <a:tcPr>
                    <a:solidFill>
                      <a:schemeClr val="accent2">
                        <a:lumMod val="20000"/>
                        <a:lumOff val="80000"/>
                      </a:schemeClr>
                    </a:solidFill>
                  </a:tcPr>
                </a:tc>
              </a:tr>
              <a:tr h="370840">
                <a:tc>
                  <a:txBody>
                    <a:bodyPr/>
                    <a:lstStyle/>
                    <a:p>
                      <a:r>
                        <a:rPr lang="en-US" sz="1800" dirty="0"/>
                        <a:t>On-board interfaces</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c>
                  <a:txBody>
                    <a:bodyPr/>
                    <a:lstStyle/>
                    <a:p>
                      <a:pPr algn="ctr"/>
                      <a:r>
                        <a:rPr lang="en-US" sz="1600" b="1" dirty="0"/>
                        <a:t>SCSI</a:t>
                      </a:r>
                    </a:p>
                  </a:txBody>
                  <a:tcPr>
                    <a:solidFill>
                      <a:schemeClr val="accent2">
                        <a:lumMod val="40000"/>
                        <a:lumOff val="60000"/>
                      </a:schemeClr>
                    </a:solidFill>
                  </a:tcPr>
                </a:tc>
              </a:tr>
              <a:tr h="370840">
                <a:tc>
                  <a:txBody>
                    <a:bodyPr/>
                    <a:lstStyle/>
                    <a:p>
                      <a:r>
                        <a:rPr lang="en-US" sz="1800" dirty="0"/>
                        <a:t>Drives</a:t>
                      </a:r>
                    </a:p>
                  </a:txBody>
                  <a:tcPr>
                    <a:solidFill>
                      <a:schemeClr val="accent2">
                        <a:lumMod val="20000"/>
                        <a:lumOff val="80000"/>
                      </a:schemeClr>
                    </a:solidFill>
                  </a:tcPr>
                </a:tc>
                <a:tc>
                  <a:txBody>
                    <a:bodyPr/>
                    <a:lstStyle/>
                    <a:p>
                      <a:pPr algn="ctr"/>
                      <a:r>
                        <a:rPr lang="en-US" sz="1600" b="1" dirty="0"/>
                        <a:t>20 GB</a:t>
                      </a:r>
                    </a:p>
                  </a:txBody>
                  <a:tcPr>
                    <a:solidFill>
                      <a:schemeClr val="accent2">
                        <a:lumMod val="20000"/>
                        <a:lumOff val="80000"/>
                      </a:schemeClr>
                    </a:solidFill>
                  </a:tcPr>
                </a:tc>
                <a:tc>
                  <a:txBody>
                    <a:bodyPr/>
                    <a:lstStyle/>
                    <a:p>
                      <a:pPr algn="ctr"/>
                      <a:r>
                        <a:rPr lang="en-US" sz="1600" b="1" dirty="0"/>
                        <a:t>20 GB</a:t>
                      </a:r>
                    </a:p>
                  </a:txBody>
                  <a:tcPr>
                    <a:solidFill>
                      <a:schemeClr val="accent2">
                        <a:lumMod val="20000"/>
                        <a:lumOff val="80000"/>
                      </a:schemeClr>
                    </a:solidFill>
                  </a:tcPr>
                </a:tc>
                <a:tc>
                  <a:txBody>
                    <a:bodyPr/>
                    <a:lstStyle/>
                    <a:p>
                      <a:pPr algn="ctr"/>
                      <a:r>
                        <a:rPr lang="en-US" sz="1600" b="1" dirty="0"/>
                        <a:t>40 GB</a:t>
                      </a:r>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6200" y="5791200"/>
            <a:ext cx="1143000" cy="5334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a:xfrm>
            <a:off x="457200" y="0"/>
            <a:ext cx="7620000" cy="762000"/>
          </a:xfrm>
        </p:spPr>
        <p:txBody>
          <a:bodyPr>
            <a:normAutofit fontScale="90000"/>
          </a:bodyPr>
          <a:lstStyle/>
          <a:p>
            <a:r>
              <a:rPr lang="en-US" sz="2700" dirty="0"/>
              <a:t>Simplified AACC Remote Agent Solutions</a:t>
            </a:r>
            <a:br>
              <a:rPr lang="en-US" sz="2700" dirty="0"/>
            </a:br>
            <a:r>
              <a:rPr lang="en-US" sz="2200" dirty="0"/>
              <a:t>SPO for Remote Agents: Deployed fast, secure, at low cost </a:t>
            </a:r>
          </a:p>
        </p:txBody>
      </p:sp>
      <p:sp>
        <p:nvSpPr>
          <p:cNvPr id="6" name="Slide Number Placeholder 3"/>
          <p:cNvSpPr txBox="1">
            <a:spLocks/>
          </p:cNvSpPr>
          <p:nvPr/>
        </p:nvSpPr>
        <p:spPr bwMode="auto">
          <a:xfrm>
            <a:off x="8362950" y="6596063"/>
            <a:ext cx="169863" cy="174625"/>
          </a:xfrm>
          <a:prstGeom prst="rect">
            <a:avLst/>
          </a:prstGeom>
          <a:noFill/>
          <a:ln w="9525">
            <a:noFill/>
            <a:miter lim="800000"/>
            <a:headEnd/>
            <a:tailEnd/>
          </a:ln>
          <a:effectLst/>
        </p:spPr>
        <p:txBody>
          <a:bodyPr lIns="0" tIns="0" rIns="0" bIns="0"/>
          <a:lstStyle/>
          <a:p>
            <a:pPr algn="r">
              <a:defRPr/>
            </a:pPr>
            <a:fld id="{449504B6-ED7D-41A3-9ECD-A1016C2FFC7D}" type="slidenum">
              <a:rPr lang="en-US" sz="800" b="1">
                <a:solidFill>
                  <a:srgbClr val="988888"/>
                </a:solidFill>
                <a:cs typeface="+mn-cs"/>
              </a:rPr>
              <a:pPr algn="r">
                <a:defRPr/>
              </a:pPr>
              <a:t>61</a:t>
            </a:fld>
            <a:endParaRPr lang="en-US" sz="800" b="1" dirty="0">
              <a:solidFill>
                <a:srgbClr val="988888"/>
              </a:solidFill>
              <a:cs typeface="+mn-cs"/>
            </a:endParaRPr>
          </a:p>
        </p:txBody>
      </p:sp>
      <p:sp>
        <p:nvSpPr>
          <p:cNvPr id="7" name="Text Box 12"/>
          <p:cNvSpPr txBox="1">
            <a:spLocks noChangeArrowheads="1"/>
          </p:cNvSpPr>
          <p:nvPr/>
        </p:nvSpPr>
        <p:spPr bwMode="auto">
          <a:xfrm>
            <a:off x="152400" y="5984875"/>
            <a:ext cx="1098550" cy="339725"/>
          </a:xfrm>
          <a:prstGeom prst="rect">
            <a:avLst/>
          </a:prstGeom>
          <a:noFill/>
          <a:ln w="9525">
            <a:noFill/>
            <a:miter lim="800000"/>
            <a:headEnd/>
            <a:tailEnd/>
          </a:ln>
        </p:spPr>
        <p:txBody>
          <a:bodyPr wrap="none">
            <a:spAutoFit/>
          </a:bodyPr>
          <a:lstStyle/>
          <a:p>
            <a:r>
              <a:rPr lang="en-US" sz="800" b="1" dirty="0"/>
              <a:t>Tele-worker</a:t>
            </a:r>
          </a:p>
          <a:p>
            <a:r>
              <a:rPr lang="en-US" sz="800" b="1" dirty="0"/>
              <a:t>Remote CC agents</a:t>
            </a:r>
          </a:p>
        </p:txBody>
      </p:sp>
      <p:sp>
        <p:nvSpPr>
          <p:cNvPr id="9" name="Text Box 23"/>
          <p:cNvSpPr txBox="1">
            <a:spLocks noChangeArrowheads="1"/>
          </p:cNvSpPr>
          <p:nvPr/>
        </p:nvSpPr>
        <p:spPr bwMode="auto">
          <a:xfrm>
            <a:off x="5576249" y="4923169"/>
            <a:ext cx="1583849" cy="563231"/>
          </a:xfrm>
          <a:prstGeom prst="rect">
            <a:avLst/>
          </a:prstGeom>
          <a:noFill/>
          <a:ln w="9525">
            <a:noFill/>
            <a:miter lim="800000"/>
            <a:headEnd/>
            <a:tailEnd/>
          </a:ln>
        </p:spPr>
        <p:txBody>
          <a:bodyPr>
            <a:spAutoFit/>
          </a:bodyPr>
          <a:lstStyle/>
          <a:p>
            <a:pPr algn="ctr"/>
            <a:r>
              <a:rPr lang="en-US" sz="1200" b="1" dirty="0"/>
              <a:t>Avaya VPN</a:t>
            </a:r>
          </a:p>
          <a:p>
            <a:pPr algn="ctr"/>
            <a:r>
              <a:rPr lang="en-US" sz="1200" b="1" dirty="0"/>
              <a:t>Gateway</a:t>
            </a:r>
          </a:p>
          <a:p>
            <a:pPr algn="ctr"/>
            <a:r>
              <a:rPr lang="en-US" sz="1000" dirty="0"/>
              <a:t>(HA Cluster)</a:t>
            </a:r>
          </a:p>
        </p:txBody>
      </p:sp>
      <p:sp>
        <p:nvSpPr>
          <p:cNvPr id="11" name="Text Box 12"/>
          <p:cNvSpPr txBox="1">
            <a:spLocks noChangeArrowheads="1"/>
          </p:cNvSpPr>
          <p:nvPr/>
        </p:nvSpPr>
        <p:spPr bwMode="auto">
          <a:xfrm>
            <a:off x="2794534" y="5878781"/>
            <a:ext cx="897914" cy="218262"/>
          </a:xfrm>
          <a:prstGeom prst="rect">
            <a:avLst/>
          </a:prstGeom>
          <a:noFill/>
          <a:ln w="9525">
            <a:noFill/>
            <a:miter lim="800000"/>
            <a:headEnd/>
            <a:tailEnd/>
          </a:ln>
        </p:spPr>
        <p:txBody>
          <a:bodyPr wrap="none">
            <a:spAutoFit/>
          </a:bodyPr>
          <a:lstStyle/>
          <a:p>
            <a:r>
              <a:rPr lang="en-US" sz="1000" b="1" dirty="0"/>
              <a:t>SOHO router</a:t>
            </a:r>
          </a:p>
        </p:txBody>
      </p:sp>
      <p:grpSp>
        <p:nvGrpSpPr>
          <p:cNvPr id="12" name="Group 8"/>
          <p:cNvGrpSpPr>
            <a:grpSpLocks/>
          </p:cNvGrpSpPr>
          <p:nvPr/>
        </p:nvGrpSpPr>
        <p:grpSpPr bwMode="auto">
          <a:xfrm>
            <a:off x="3950125" y="5375275"/>
            <a:ext cx="1476588" cy="805171"/>
            <a:chOff x="360" y="3024"/>
            <a:chExt cx="1100" cy="731"/>
          </a:xfrm>
        </p:grpSpPr>
        <p:pic>
          <p:nvPicPr>
            <p:cNvPr id="13" name="Picture 9" descr="cloud3_grey_grey"/>
            <p:cNvPicPr>
              <a:picLocks noChangeAspect="1" noChangeArrowheads="1"/>
            </p:cNvPicPr>
            <p:nvPr/>
          </p:nvPicPr>
          <p:blipFill>
            <a:blip r:embed="rId3" cstate="print"/>
            <a:srcRect/>
            <a:stretch>
              <a:fillRect/>
            </a:stretch>
          </p:blipFill>
          <p:spPr bwMode="auto">
            <a:xfrm>
              <a:off x="360" y="3024"/>
              <a:ext cx="1100" cy="731"/>
            </a:xfrm>
            <a:prstGeom prst="rect">
              <a:avLst/>
            </a:prstGeom>
            <a:noFill/>
            <a:ln w="9525">
              <a:noFill/>
              <a:miter lim="800000"/>
              <a:headEnd/>
              <a:tailEnd/>
            </a:ln>
          </p:spPr>
        </p:pic>
        <p:pic>
          <p:nvPicPr>
            <p:cNvPr id="14" name="Picture 10" descr="internet2"/>
            <p:cNvPicPr>
              <a:picLocks noChangeAspect="1" noChangeArrowheads="1"/>
            </p:cNvPicPr>
            <p:nvPr/>
          </p:nvPicPr>
          <p:blipFill>
            <a:blip r:embed="rId4" cstate="print"/>
            <a:srcRect/>
            <a:stretch>
              <a:fillRect/>
            </a:stretch>
          </p:blipFill>
          <p:spPr bwMode="auto">
            <a:xfrm>
              <a:off x="610" y="3090"/>
              <a:ext cx="554" cy="559"/>
            </a:xfrm>
            <a:prstGeom prst="rect">
              <a:avLst/>
            </a:prstGeom>
            <a:noFill/>
            <a:ln w="9525">
              <a:noFill/>
              <a:miter lim="800000"/>
              <a:headEnd/>
              <a:tailEnd/>
            </a:ln>
          </p:spPr>
        </p:pic>
      </p:grpSp>
      <p:pic>
        <p:nvPicPr>
          <p:cNvPr id="15" name="Picture 53" descr="business copy"/>
          <p:cNvPicPr>
            <a:picLocks noChangeAspect="1" noChangeArrowheads="1"/>
          </p:cNvPicPr>
          <p:nvPr/>
        </p:nvPicPr>
        <p:blipFill>
          <a:blip r:embed="rId5" cstate="print">
            <a:clrChange>
              <a:clrFrom>
                <a:srgbClr val="053AD2"/>
              </a:clrFrom>
              <a:clrTo>
                <a:srgbClr val="053AD2">
                  <a:alpha val="0"/>
                </a:srgbClr>
              </a:clrTo>
            </a:clrChange>
          </a:blip>
          <a:srcRect/>
          <a:stretch>
            <a:fillRect/>
          </a:stretch>
        </p:blipFill>
        <p:spPr bwMode="auto">
          <a:xfrm>
            <a:off x="6896123" y="5433435"/>
            <a:ext cx="1162768" cy="672048"/>
          </a:xfrm>
          <a:prstGeom prst="rect">
            <a:avLst/>
          </a:prstGeom>
          <a:noFill/>
          <a:ln w="9525">
            <a:noFill/>
            <a:miter lim="800000"/>
            <a:headEnd/>
            <a:tailEnd/>
          </a:ln>
        </p:spPr>
      </p:pic>
      <p:sp>
        <p:nvSpPr>
          <p:cNvPr id="16" name="Text Box 12"/>
          <p:cNvSpPr txBox="1">
            <a:spLocks noChangeArrowheads="1"/>
          </p:cNvSpPr>
          <p:nvPr/>
        </p:nvSpPr>
        <p:spPr bwMode="auto">
          <a:xfrm>
            <a:off x="8028384" y="5573043"/>
            <a:ext cx="377026" cy="230832"/>
          </a:xfrm>
          <a:prstGeom prst="rect">
            <a:avLst/>
          </a:prstGeom>
          <a:noFill/>
          <a:ln w="9525">
            <a:noFill/>
            <a:miter lim="800000"/>
            <a:headEnd/>
            <a:tailEnd/>
          </a:ln>
        </p:spPr>
        <p:txBody>
          <a:bodyPr wrap="none">
            <a:spAutoFit/>
          </a:bodyPr>
          <a:lstStyle/>
          <a:p>
            <a:r>
              <a:rPr lang="en-US" sz="1000" b="1" dirty="0"/>
              <a:t>HQ</a:t>
            </a:r>
          </a:p>
        </p:txBody>
      </p:sp>
      <p:sp>
        <p:nvSpPr>
          <p:cNvPr id="17" name="Freeform 10"/>
          <p:cNvSpPr>
            <a:spLocks/>
          </p:cNvSpPr>
          <p:nvPr/>
        </p:nvSpPr>
        <p:spPr bwMode="auto">
          <a:xfrm rot="10800000">
            <a:off x="1574744" y="5786161"/>
            <a:ext cx="4301365" cy="151052"/>
          </a:xfrm>
          <a:custGeom>
            <a:avLst/>
            <a:gdLst>
              <a:gd name="T0" fmla="*/ 0 w 912"/>
              <a:gd name="T1" fmla="*/ 2147483647 h 266"/>
              <a:gd name="T2" fmla="*/ 2147483647 w 912"/>
              <a:gd name="T3" fmla="*/ 2147483647 h 266"/>
              <a:gd name="T4" fmla="*/ 2147483647 w 912"/>
              <a:gd name="T5" fmla="*/ 2147483647 h 266"/>
              <a:gd name="T6" fmla="*/ 2147483647 w 912"/>
              <a:gd name="T7" fmla="*/ 2147483647 h 266"/>
              <a:gd name="T8" fmla="*/ 0 60000 65536"/>
              <a:gd name="T9" fmla="*/ 0 60000 65536"/>
              <a:gd name="T10" fmla="*/ 0 60000 65536"/>
              <a:gd name="T11" fmla="*/ 0 60000 65536"/>
              <a:gd name="T12" fmla="*/ 0 w 912"/>
              <a:gd name="T13" fmla="*/ 0 h 266"/>
              <a:gd name="T14" fmla="*/ 912 w 912"/>
              <a:gd name="T15" fmla="*/ 266 h 266"/>
            </a:gdLst>
            <a:ahLst/>
            <a:cxnLst>
              <a:cxn ang="T8">
                <a:pos x="T0" y="T1"/>
              </a:cxn>
              <a:cxn ang="T9">
                <a:pos x="T2" y="T3"/>
              </a:cxn>
              <a:cxn ang="T10">
                <a:pos x="T4" y="T5"/>
              </a:cxn>
              <a:cxn ang="T11">
                <a:pos x="T6" y="T7"/>
              </a:cxn>
            </a:cxnLst>
            <a:rect l="T12" t="T13" r="T14" b="T15"/>
            <a:pathLst>
              <a:path w="912" h="266">
                <a:moveTo>
                  <a:pt x="0" y="256"/>
                </a:moveTo>
                <a:cubicBezTo>
                  <a:pt x="51" y="252"/>
                  <a:pt x="209" y="266"/>
                  <a:pt x="308" y="229"/>
                </a:cubicBezTo>
                <a:cubicBezTo>
                  <a:pt x="394" y="198"/>
                  <a:pt x="507" y="64"/>
                  <a:pt x="592" y="32"/>
                </a:cubicBezTo>
                <a:cubicBezTo>
                  <a:pt x="677" y="0"/>
                  <a:pt x="845" y="19"/>
                  <a:pt x="912" y="16"/>
                </a:cubicBezTo>
              </a:path>
            </a:pathLst>
          </a:custGeom>
          <a:noFill/>
          <a:ln w="50800">
            <a:solidFill>
              <a:srgbClr val="0033CC"/>
            </a:solidFill>
            <a:round/>
            <a:headEnd type="none" w="med" len="med"/>
            <a:tailEnd type="none" w="med" len="med"/>
          </a:ln>
        </p:spPr>
        <p:txBody>
          <a:bodyPr/>
          <a:lstStyle/>
          <a:p>
            <a:endParaRPr lang="en-US" dirty="0"/>
          </a:p>
        </p:txBody>
      </p:sp>
      <p:pic>
        <p:nvPicPr>
          <p:cNvPr id="18" name="Picture 15" descr="server_grey"/>
          <p:cNvPicPr>
            <a:picLocks noChangeAspect="1" noChangeArrowheads="1"/>
          </p:cNvPicPr>
          <p:nvPr/>
        </p:nvPicPr>
        <p:blipFill>
          <a:blip r:embed="rId6" cstate="print"/>
          <a:srcRect/>
          <a:stretch>
            <a:fillRect/>
          </a:stretch>
        </p:blipFill>
        <p:spPr bwMode="auto">
          <a:xfrm>
            <a:off x="2858734" y="5786161"/>
            <a:ext cx="776103" cy="151052"/>
          </a:xfrm>
          <a:prstGeom prst="rect">
            <a:avLst/>
          </a:prstGeom>
          <a:noFill/>
          <a:ln w="9525">
            <a:noFill/>
            <a:miter lim="800000"/>
            <a:headEnd/>
            <a:tailEnd/>
          </a:ln>
        </p:spPr>
      </p:pic>
      <p:pic>
        <p:nvPicPr>
          <p:cNvPr id="19" name="Picture 9" descr="teleworker"/>
          <p:cNvPicPr>
            <a:picLocks noChangeAspect="1" noChangeArrowheads="1"/>
          </p:cNvPicPr>
          <p:nvPr/>
        </p:nvPicPr>
        <p:blipFill>
          <a:blip r:embed="rId7" cstate="print"/>
          <a:srcRect/>
          <a:stretch>
            <a:fillRect/>
          </a:stretch>
        </p:blipFill>
        <p:spPr bwMode="auto">
          <a:xfrm>
            <a:off x="2024140" y="5608012"/>
            <a:ext cx="778457" cy="497471"/>
          </a:xfrm>
          <a:prstGeom prst="rect">
            <a:avLst/>
          </a:prstGeom>
          <a:noFill/>
          <a:ln w="9525">
            <a:noFill/>
            <a:miter lim="800000"/>
            <a:headEnd/>
            <a:tailEnd/>
          </a:ln>
        </p:spPr>
      </p:pic>
      <p:pic>
        <p:nvPicPr>
          <p:cNvPr id="20" name="Picture 26"/>
          <p:cNvPicPr>
            <a:picLocks noChangeAspect="1" noChangeArrowheads="1"/>
          </p:cNvPicPr>
          <p:nvPr/>
        </p:nvPicPr>
        <p:blipFill>
          <a:blip r:embed="rId8" cstate="print"/>
          <a:srcRect/>
          <a:stretch>
            <a:fillRect/>
          </a:stretch>
        </p:blipFill>
        <p:spPr bwMode="auto">
          <a:xfrm>
            <a:off x="1497629" y="5627028"/>
            <a:ext cx="526511" cy="459556"/>
          </a:xfrm>
          <a:prstGeom prst="rect">
            <a:avLst/>
          </a:prstGeom>
          <a:noFill/>
          <a:ln w="9525">
            <a:noFill/>
            <a:miter lim="800000"/>
            <a:headEnd/>
            <a:tailEnd/>
          </a:ln>
        </p:spPr>
      </p:pic>
      <p:sp>
        <p:nvSpPr>
          <p:cNvPr id="21" name="Text Box 16"/>
          <p:cNvSpPr txBox="1">
            <a:spLocks noChangeArrowheads="1"/>
          </p:cNvSpPr>
          <p:nvPr/>
        </p:nvSpPr>
        <p:spPr bwMode="auto">
          <a:xfrm>
            <a:off x="107504" y="4902267"/>
            <a:ext cx="915733" cy="215444"/>
          </a:xfrm>
          <a:prstGeom prst="rect">
            <a:avLst/>
          </a:prstGeom>
          <a:noFill/>
          <a:ln w="9525">
            <a:noFill/>
            <a:miter lim="800000"/>
            <a:headEnd/>
            <a:tailEnd/>
          </a:ln>
        </p:spPr>
        <p:txBody>
          <a:bodyPr>
            <a:spAutoFit/>
          </a:bodyPr>
          <a:lstStyle/>
          <a:p>
            <a:pPr algn="ctr"/>
            <a:r>
              <a:rPr lang="en-US" sz="800" b="1" dirty="0"/>
              <a:t>SPO</a:t>
            </a:r>
          </a:p>
        </p:txBody>
      </p:sp>
      <p:sp>
        <p:nvSpPr>
          <p:cNvPr id="22" name="TextBox 73"/>
          <p:cNvSpPr txBox="1">
            <a:spLocks noChangeArrowheads="1"/>
          </p:cNvSpPr>
          <p:nvPr/>
        </p:nvSpPr>
        <p:spPr bwMode="auto">
          <a:xfrm>
            <a:off x="5724128" y="5961467"/>
            <a:ext cx="1139817" cy="230832"/>
          </a:xfrm>
          <a:prstGeom prst="rect">
            <a:avLst/>
          </a:prstGeom>
          <a:noFill/>
          <a:ln w="9525">
            <a:noFill/>
            <a:miter lim="800000"/>
            <a:headEnd/>
            <a:tailEnd/>
          </a:ln>
        </p:spPr>
        <p:txBody>
          <a:bodyPr wrap="square">
            <a:spAutoFit/>
          </a:bodyPr>
          <a:lstStyle/>
          <a:p>
            <a:r>
              <a:rPr lang="en-US" sz="1000" b="1" dirty="0"/>
              <a:t>SSL tunnel</a:t>
            </a:r>
          </a:p>
        </p:txBody>
      </p:sp>
      <p:cxnSp>
        <p:nvCxnSpPr>
          <p:cNvPr id="23" name="Straight Arrow Connector 74"/>
          <p:cNvCxnSpPr>
            <a:cxnSpLocks noChangeShapeType="1"/>
            <a:stCxn id="22" idx="1"/>
          </p:cNvCxnSpPr>
          <p:nvPr/>
        </p:nvCxnSpPr>
        <p:spPr bwMode="auto">
          <a:xfrm flipH="1" flipV="1">
            <a:off x="5580112" y="5817451"/>
            <a:ext cx="144016" cy="259432"/>
          </a:xfrm>
          <a:prstGeom prst="straightConnector1">
            <a:avLst/>
          </a:prstGeom>
          <a:noFill/>
          <a:ln w="25400" algn="ctr">
            <a:solidFill>
              <a:schemeClr val="tx1"/>
            </a:solidFill>
            <a:round/>
            <a:headEnd/>
            <a:tailEnd type="arrow" w="med" len="med"/>
          </a:ln>
        </p:spPr>
      </p:cxnSp>
      <p:pic>
        <p:nvPicPr>
          <p:cNvPr id="24" name="Picture 4"/>
          <p:cNvPicPr>
            <a:picLocks noChangeAspect="1" noChangeArrowheads="1"/>
          </p:cNvPicPr>
          <p:nvPr/>
        </p:nvPicPr>
        <p:blipFill>
          <a:blip r:embed="rId9" cstate="print"/>
          <a:srcRect/>
          <a:stretch>
            <a:fillRect/>
          </a:stretch>
        </p:blipFill>
        <p:spPr bwMode="auto">
          <a:xfrm rot="512997">
            <a:off x="929595" y="5703096"/>
            <a:ext cx="571500" cy="350837"/>
          </a:xfrm>
          <a:prstGeom prst="rect">
            <a:avLst/>
          </a:prstGeom>
          <a:noFill/>
          <a:ln w="9525" algn="ctr">
            <a:noFill/>
            <a:miter lim="800000"/>
            <a:headEnd/>
            <a:tailEnd/>
          </a:ln>
        </p:spPr>
      </p:pic>
      <p:sp>
        <p:nvSpPr>
          <p:cNvPr id="25" name="Content Placeholder 5"/>
          <p:cNvSpPr>
            <a:spLocks noGrp="1"/>
          </p:cNvSpPr>
          <p:nvPr>
            <p:ph idx="1"/>
          </p:nvPr>
        </p:nvSpPr>
        <p:spPr>
          <a:xfrm>
            <a:off x="228600" y="990600"/>
            <a:ext cx="8915400" cy="3508232"/>
          </a:xfrm>
        </p:spPr>
        <p:txBody>
          <a:bodyPr>
            <a:normAutofit/>
          </a:bodyPr>
          <a:lstStyle/>
          <a:p>
            <a:r>
              <a:rPr lang="en-US" sz="1800" dirty="0">
                <a:latin typeface="+mn-lt"/>
              </a:rPr>
              <a:t>Contact Center customers are asking for secure, virtualized environments for rapid deployment of remote agents, with more security,  and at lower cost.</a:t>
            </a:r>
          </a:p>
          <a:p>
            <a:r>
              <a:rPr lang="en-US" sz="1800" b="1" dirty="0">
                <a:latin typeface="+mn-lt"/>
              </a:rPr>
              <a:t>Solution</a:t>
            </a:r>
            <a:r>
              <a:rPr lang="en-US" sz="1800" dirty="0">
                <a:latin typeface="+mn-lt"/>
              </a:rPr>
              <a:t> – Avaya VPN Gateway and Secure Portable Office (SPO) for AACC Remote Agents</a:t>
            </a:r>
          </a:p>
          <a:p>
            <a:pPr lvl="1"/>
            <a:r>
              <a:rPr lang="en-US" sz="1600" dirty="0">
                <a:latin typeface="+mn-lt"/>
              </a:rPr>
              <a:t>Preconfigured SPO can be shipped over night or downloaded from AVG. </a:t>
            </a:r>
          </a:p>
          <a:p>
            <a:pPr lvl="2"/>
            <a:r>
              <a:rPr lang="en-US" sz="1400" dirty="0">
                <a:latin typeface="+mn-lt"/>
              </a:rPr>
              <a:t>Avaya Basic– contains basic software with Avaya 2050 IP </a:t>
            </a:r>
            <a:r>
              <a:rPr lang="en-US" sz="1400" dirty="0" err="1">
                <a:latin typeface="+mn-lt"/>
              </a:rPr>
              <a:t>Softphone</a:t>
            </a:r>
            <a:r>
              <a:rPr lang="en-US" sz="1400" dirty="0">
                <a:latin typeface="+mn-lt"/>
              </a:rPr>
              <a:t> and JRE 7</a:t>
            </a:r>
          </a:p>
          <a:p>
            <a:pPr lvl="2"/>
            <a:r>
              <a:rPr lang="en-US" sz="1400" dirty="0">
                <a:latin typeface="+mn-lt"/>
              </a:rPr>
              <a:t>Avaya Contact Center (ACC)– contains all the applications / software of Avaya Basic , plus</a:t>
            </a:r>
          </a:p>
          <a:p>
            <a:pPr lvl="2">
              <a:buNone/>
            </a:pPr>
            <a:r>
              <a:rPr lang="en-US" sz="1400" dirty="0">
                <a:latin typeface="+mn-lt"/>
              </a:rPr>
              <a:t>         Avaya Contact Center Express Desktop 5.0 and Avaya One-X Client.</a:t>
            </a:r>
          </a:p>
          <a:p>
            <a:pPr lvl="1"/>
            <a:r>
              <a:rPr lang="en-US" sz="1600" dirty="0">
                <a:latin typeface="+mn-lt"/>
              </a:rPr>
              <a:t>SPO virtual desktop uses separate memory space, supports cache clearing.</a:t>
            </a:r>
          </a:p>
          <a:p>
            <a:pPr lvl="1"/>
            <a:r>
              <a:rPr lang="en-US" sz="1600" dirty="0">
                <a:latin typeface="+mn-lt"/>
              </a:rPr>
              <a:t>Can be bundled AACC applications – is customizable.</a:t>
            </a:r>
          </a:p>
          <a:p>
            <a:pPr lvl="1"/>
            <a:r>
              <a:rPr lang="en-US" sz="1600" dirty="0">
                <a:latin typeface="+mn-lt"/>
              </a:rPr>
              <a:t>Bundled VPN Client. Secure virtual environment automatically launched when USB is inserted.</a:t>
            </a:r>
          </a:p>
          <a:p>
            <a:pPr lvl="1"/>
            <a:endParaRPr lang="en-US" sz="1200" dirty="0"/>
          </a:p>
        </p:txBody>
      </p:sp>
      <p:pic>
        <p:nvPicPr>
          <p:cNvPr id="26" name="Picture 1"/>
          <p:cNvPicPr>
            <a:picLocks noChangeAspect="1" noChangeArrowheads="1"/>
          </p:cNvPicPr>
          <p:nvPr/>
        </p:nvPicPr>
        <p:blipFill>
          <a:blip r:embed="rId10" cstate="print"/>
          <a:srcRect/>
          <a:stretch>
            <a:fillRect/>
          </a:stretch>
        </p:blipFill>
        <p:spPr bwMode="auto">
          <a:xfrm>
            <a:off x="5715000" y="5433963"/>
            <a:ext cx="1333500" cy="476250"/>
          </a:xfrm>
          <a:prstGeom prst="rect">
            <a:avLst/>
          </a:prstGeom>
          <a:noFill/>
          <a:ln w="9525">
            <a:noFill/>
            <a:miter lim="800000"/>
            <a:headEnd/>
            <a:tailEnd/>
          </a:ln>
          <a:effectLst/>
        </p:spPr>
      </p:pic>
      <p:pic>
        <p:nvPicPr>
          <p:cNvPr id="27" name="Picture 2"/>
          <p:cNvPicPr>
            <a:picLocks noChangeAspect="1" noChangeArrowheads="1"/>
          </p:cNvPicPr>
          <p:nvPr/>
        </p:nvPicPr>
        <p:blipFill>
          <a:blip r:embed="rId11" cstate="print"/>
          <a:srcRect/>
          <a:stretch>
            <a:fillRect/>
          </a:stretch>
        </p:blipFill>
        <p:spPr bwMode="auto">
          <a:xfrm>
            <a:off x="179512" y="5126877"/>
            <a:ext cx="720080" cy="816723"/>
          </a:xfrm>
          <a:prstGeom prst="rect">
            <a:avLst/>
          </a:prstGeom>
          <a:noFill/>
          <a:ln w="9525">
            <a:noFill/>
            <a:miter lim="800000"/>
            <a:headEnd/>
            <a:tailEnd/>
          </a:ln>
        </p:spPr>
      </p:pic>
      <p:grpSp>
        <p:nvGrpSpPr>
          <p:cNvPr id="28" name="Group 27"/>
          <p:cNvGrpSpPr/>
          <p:nvPr/>
        </p:nvGrpSpPr>
        <p:grpSpPr>
          <a:xfrm>
            <a:off x="6876256" y="3902224"/>
            <a:ext cx="1944216" cy="1584176"/>
            <a:chOff x="6876256" y="4005064"/>
            <a:chExt cx="1944216" cy="1584176"/>
          </a:xfrm>
        </p:grpSpPr>
        <p:sp>
          <p:nvSpPr>
            <p:cNvPr id="29" name="Rounded Rectangle 28"/>
            <p:cNvSpPr/>
            <p:nvPr/>
          </p:nvSpPr>
          <p:spPr bwMode="auto">
            <a:xfrm>
              <a:off x="6876256" y="4005064"/>
              <a:ext cx="1944216" cy="1584176"/>
            </a:xfrm>
            <a:prstGeom prst="roundRect">
              <a:avLst/>
            </a:prstGeom>
            <a:solidFill>
              <a:schemeClr val="accent2">
                <a:alpha val="31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pitchFamily="34" charset="0"/>
              </a:endParaRPr>
            </a:p>
          </p:txBody>
        </p:sp>
        <p:pic>
          <p:nvPicPr>
            <p:cNvPr id="30" name="Picture 1" descr="F:\AACC.jpg"/>
            <p:cNvPicPr>
              <a:picLocks noChangeAspect="1" noChangeArrowheads="1"/>
            </p:cNvPicPr>
            <p:nvPr/>
          </p:nvPicPr>
          <p:blipFill>
            <a:blip r:embed="rId12" cstate="print"/>
            <a:srcRect/>
            <a:stretch>
              <a:fillRect/>
            </a:stretch>
          </p:blipFill>
          <p:spPr bwMode="auto">
            <a:xfrm>
              <a:off x="7235788" y="4461682"/>
              <a:ext cx="538614" cy="525571"/>
            </a:xfrm>
            <a:prstGeom prst="rect">
              <a:avLst/>
            </a:prstGeom>
            <a:noFill/>
            <a:ln w="9525">
              <a:noFill/>
              <a:miter lim="800000"/>
              <a:headEnd/>
              <a:tailEnd/>
            </a:ln>
          </p:spPr>
        </p:pic>
        <p:grpSp>
          <p:nvGrpSpPr>
            <p:cNvPr id="35" name="Group 30"/>
            <p:cNvGrpSpPr>
              <a:grpSpLocks/>
            </p:cNvGrpSpPr>
            <p:nvPr/>
          </p:nvGrpSpPr>
          <p:grpSpPr bwMode="auto">
            <a:xfrm>
              <a:off x="7919864" y="4463035"/>
              <a:ext cx="500822" cy="449330"/>
              <a:chOff x="381000" y="4800600"/>
              <a:chExt cx="1775651" cy="990600"/>
            </a:xfrm>
          </p:grpSpPr>
          <p:sp>
            <p:nvSpPr>
              <p:cNvPr id="37" name="AutoShape 22"/>
              <p:cNvSpPr>
                <a:spLocks/>
              </p:cNvSpPr>
              <p:nvPr/>
            </p:nvSpPr>
            <p:spPr bwMode="auto">
              <a:xfrm>
                <a:off x="381000" y="4800600"/>
                <a:ext cx="1675332" cy="990600"/>
              </a:xfrm>
              <a:prstGeom prst="roundRect">
                <a:avLst>
                  <a:gd name="adj" fmla="val 14867"/>
                </a:avLst>
              </a:prstGeom>
              <a:ln>
                <a:headEnd/>
                <a:tailEnd/>
              </a:ln>
              <a:effectLst>
                <a:glow rad="228600">
                  <a:schemeClr val="accent1">
                    <a:satMod val="175000"/>
                    <a:alpha val="40000"/>
                  </a:schemeClr>
                </a:glow>
                <a:outerShdw blurRad="50800" dist="38100" dir="8100000" algn="bl" rotWithShape="0">
                  <a:srgbClr val="000000">
                    <a:alpha val="43000"/>
                  </a:srgbClr>
                </a:outerShdw>
              </a:effectLst>
            </p:spPr>
            <p:style>
              <a:lnRef idx="1">
                <a:schemeClr val="accent3"/>
              </a:lnRef>
              <a:fillRef idx="3">
                <a:schemeClr val="accent3"/>
              </a:fillRef>
              <a:effectRef idx="2">
                <a:schemeClr val="accent3"/>
              </a:effectRef>
              <a:fontRef idx="minor">
                <a:schemeClr val="lt1"/>
              </a:fontRef>
            </p:style>
            <p:txBody>
              <a:bodyPr lIns="38094" tIns="38094" rIns="89756" bIns="38094" anchor="ctr"/>
              <a:lstStyle/>
              <a:p>
                <a:pPr eaLnBrk="1" hangingPunct="1">
                  <a:spcBef>
                    <a:spcPct val="0"/>
                  </a:spcBef>
                  <a:buClrTx/>
                  <a:buSzTx/>
                  <a:buFontTx/>
                  <a:buNone/>
                  <a:defRPr/>
                </a:pPr>
                <a:endParaRPr lang="en-US" sz="1400" b="0" dirty="0">
                  <a:solidFill>
                    <a:schemeClr val="tx1"/>
                  </a:solidFill>
                  <a:cs typeface="Arial" pitchFamily="34" charset="0"/>
                </a:endParaRPr>
              </a:p>
            </p:txBody>
          </p:sp>
          <p:pic>
            <p:nvPicPr>
              <p:cNvPr id="38" name="Picture 8" descr="4C_AuraPrimary.jpg"/>
              <p:cNvPicPr>
                <a:picLocks noChangeAspect="1"/>
              </p:cNvPicPr>
              <p:nvPr/>
            </p:nvPicPr>
            <p:blipFill>
              <a:blip r:embed="rId13" cstate="print">
                <a:clrChange>
                  <a:clrFrom>
                    <a:srgbClr val="FFFFFF"/>
                  </a:clrFrom>
                  <a:clrTo>
                    <a:srgbClr val="FFFFFF">
                      <a:alpha val="0"/>
                    </a:srgbClr>
                  </a:clrTo>
                </a:clrChange>
              </a:blip>
              <a:srcRect b="-343"/>
              <a:stretch>
                <a:fillRect/>
              </a:stretch>
            </p:blipFill>
            <p:spPr bwMode="auto">
              <a:xfrm>
                <a:off x="381000" y="4876800"/>
                <a:ext cx="1775651" cy="787282"/>
              </a:xfrm>
              <a:prstGeom prst="rect">
                <a:avLst/>
              </a:prstGeom>
              <a:noFill/>
              <a:ln w="9525">
                <a:noFill/>
                <a:miter lim="800000"/>
                <a:headEnd/>
                <a:tailEnd/>
              </a:ln>
            </p:spPr>
          </p:pic>
        </p:grpSp>
        <p:pic>
          <p:nvPicPr>
            <p:cNvPr id="32" name="Picture 4" descr="IPO500"/>
            <p:cNvPicPr>
              <a:picLocks noChangeAspect="1" noChangeArrowheads="1"/>
            </p:cNvPicPr>
            <p:nvPr/>
          </p:nvPicPr>
          <p:blipFill>
            <a:blip r:embed="rId14" cstate="print">
              <a:clrChange>
                <a:clrFrom>
                  <a:srgbClr val="FDFDFD"/>
                </a:clrFrom>
                <a:clrTo>
                  <a:srgbClr val="FDFDFD">
                    <a:alpha val="0"/>
                  </a:srgbClr>
                </a:clrTo>
              </a:clrChange>
            </a:blip>
            <a:srcRect/>
            <a:stretch>
              <a:fillRect/>
            </a:stretch>
          </p:blipFill>
          <p:spPr bwMode="auto">
            <a:xfrm>
              <a:off x="7271792" y="5137030"/>
              <a:ext cx="1241733" cy="212386"/>
            </a:xfrm>
            <a:prstGeom prst="rect">
              <a:avLst/>
            </a:prstGeom>
            <a:noFill/>
            <a:ln w="9525">
              <a:noFill/>
              <a:miter lim="800000"/>
              <a:headEnd/>
              <a:tailEnd/>
            </a:ln>
          </p:spPr>
        </p:pic>
        <p:sp>
          <p:nvSpPr>
            <p:cNvPr id="33" name="TextBox 32"/>
            <p:cNvSpPr txBox="1"/>
            <p:nvPr/>
          </p:nvSpPr>
          <p:spPr>
            <a:xfrm>
              <a:off x="7452320" y="5361695"/>
              <a:ext cx="872355" cy="211258"/>
            </a:xfrm>
            <a:prstGeom prst="rect">
              <a:avLst/>
            </a:prstGeom>
            <a:noFill/>
          </p:spPr>
          <p:txBody>
            <a:bodyPr wrap="none">
              <a:spAutoFit/>
            </a:bodyPr>
            <a:lstStyle/>
            <a:p>
              <a:pPr>
                <a:defRPr/>
              </a:pPr>
              <a:r>
                <a:rPr lang="en-GB" sz="800" b="1" dirty="0">
                  <a:solidFill>
                    <a:schemeClr val="tx1"/>
                  </a:solidFill>
                </a:rPr>
                <a:t> IP Office CPE</a:t>
              </a:r>
            </a:p>
          </p:txBody>
        </p:sp>
        <p:sp>
          <p:nvSpPr>
            <p:cNvPr id="34" name="TextBox 33"/>
            <p:cNvSpPr txBox="1"/>
            <p:nvPr/>
          </p:nvSpPr>
          <p:spPr>
            <a:xfrm>
              <a:off x="7236296" y="4106572"/>
              <a:ext cx="1224136" cy="258532"/>
            </a:xfrm>
            <a:prstGeom prst="rect">
              <a:avLst/>
            </a:prstGeom>
            <a:noFill/>
          </p:spPr>
          <p:txBody>
            <a:bodyPr wrap="square" rtlCol="0">
              <a:spAutoFit/>
            </a:bodyPr>
            <a:lstStyle/>
            <a:p>
              <a:pPr algn="ctr"/>
              <a:r>
                <a:rPr lang="en-US" sz="1200" u="sng" dirty="0">
                  <a:solidFill>
                    <a:schemeClr val="tx1"/>
                  </a:solidFill>
                </a:rPr>
                <a:t>Design Options</a:t>
              </a:r>
            </a:p>
          </p:txBody>
        </p:sp>
      </p:grpSp>
      <p:graphicFrame>
        <p:nvGraphicFramePr>
          <p:cNvPr id="39" name="Table 38"/>
          <p:cNvGraphicFramePr>
            <a:graphicFrameLocks noGrp="1"/>
          </p:cNvGraphicFramePr>
          <p:nvPr/>
        </p:nvGraphicFramePr>
        <p:xfrm>
          <a:off x="1043608" y="4028057"/>
          <a:ext cx="1296144" cy="1248793"/>
        </p:xfrm>
        <a:graphic>
          <a:graphicData uri="http://schemas.openxmlformats.org/drawingml/2006/table">
            <a:tbl>
              <a:tblPr firstRow="1" bandRow="1">
                <a:tableStyleId>{5C22544A-7EE6-4342-B048-85BDC9FD1C3A}</a:tableStyleId>
              </a:tblPr>
              <a:tblGrid>
                <a:gridCol w="1296144"/>
              </a:tblGrid>
              <a:tr h="269638">
                <a:tc>
                  <a:txBody>
                    <a:bodyPr/>
                    <a:lstStyle/>
                    <a:p>
                      <a:pPr algn="ctr"/>
                      <a:r>
                        <a:rPr lang="en-US" sz="800" b="1" dirty="0"/>
                        <a:t>AVG_9.0_SPO_CC_FCS-RC1</a:t>
                      </a:r>
                    </a:p>
                  </a:txBody>
                  <a:tcPr>
                    <a:solidFill>
                      <a:schemeClr val="accent2"/>
                    </a:solidFill>
                  </a:tcPr>
                </a:tc>
              </a:tr>
              <a:tr h="214625">
                <a:tc>
                  <a:txBody>
                    <a:bodyPr/>
                    <a:lstStyle/>
                    <a:p>
                      <a:r>
                        <a:rPr lang="en-US" sz="800" b="1" dirty="0"/>
                        <a:t>SPO</a:t>
                      </a:r>
                    </a:p>
                  </a:txBody>
                  <a:tcPr>
                    <a:solidFill>
                      <a:schemeClr val="accent2">
                        <a:lumMod val="60000"/>
                        <a:lumOff val="40000"/>
                      </a:schemeClr>
                    </a:solidFill>
                  </a:tcPr>
                </a:tc>
              </a:tr>
              <a:tr h="214625">
                <a:tc>
                  <a:txBody>
                    <a:bodyPr/>
                    <a:lstStyle/>
                    <a:p>
                      <a:r>
                        <a:rPr lang="en-US" sz="800" b="1" dirty="0"/>
                        <a:t>Net Direct</a:t>
                      </a:r>
                    </a:p>
                  </a:txBody>
                  <a:tcPr>
                    <a:solidFill>
                      <a:schemeClr val="accent2">
                        <a:lumMod val="40000"/>
                        <a:lumOff val="60000"/>
                      </a:schemeClr>
                    </a:solidFill>
                  </a:tcPr>
                </a:tc>
              </a:tr>
              <a:tr h="269638">
                <a:tc>
                  <a:txBody>
                    <a:bodyPr/>
                    <a:lstStyle/>
                    <a:p>
                      <a:r>
                        <a:rPr lang="en-US" sz="800" b="1" dirty="0"/>
                        <a:t>CC Remote Agent</a:t>
                      </a:r>
                      <a:r>
                        <a:rPr lang="en-US" sz="800" b="1" baseline="0" dirty="0"/>
                        <a:t> Desktop</a:t>
                      </a:r>
                      <a:endParaRPr lang="en-US" sz="800" b="1" dirty="0"/>
                    </a:p>
                  </a:txBody>
                  <a:tcPr>
                    <a:solidFill>
                      <a:schemeClr val="accent2">
                        <a:lumMod val="60000"/>
                        <a:lumOff val="40000"/>
                      </a:schemeClr>
                    </a:solidFill>
                  </a:tcPr>
                </a:tc>
              </a:tr>
              <a:tr h="214625">
                <a:tc>
                  <a:txBody>
                    <a:bodyPr/>
                    <a:lstStyle/>
                    <a:p>
                      <a:r>
                        <a:rPr lang="en-US" sz="800" b="1" dirty="0"/>
                        <a:t>One-X Remote Agent</a:t>
                      </a:r>
                    </a:p>
                  </a:txBody>
                  <a:tcPr>
                    <a:solidFill>
                      <a:schemeClr val="accent2">
                        <a:lumMod val="40000"/>
                        <a:lumOff val="60000"/>
                      </a:schemeClr>
                    </a:solidFill>
                  </a:tcPr>
                </a:tc>
              </a:tr>
            </a:tbl>
          </a:graphicData>
        </a:graphic>
      </p:graphicFrame>
      <p:graphicFrame>
        <p:nvGraphicFramePr>
          <p:cNvPr id="40" name="Table 39"/>
          <p:cNvGraphicFramePr>
            <a:graphicFrameLocks noGrp="1"/>
          </p:cNvGraphicFramePr>
          <p:nvPr/>
        </p:nvGraphicFramePr>
        <p:xfrm>
          <a:off x="2411760" y="4030231"/>
          <a:ext cx="1368152" cy="1177770"/>
        </p:xfrm>
        <a:graphic>
          <a:graphicData uri="http://schemas.openxmlformats.org/drawingml/2006/table">
            <a:tbl>
              <a:tblPr firstRow="1" bandRow="1">
                <a:tableStyleId>{5C22544A-7EE6-4342-B048-85BDC9FD1C3A}</a:tableStyleId>
              </a:tblPr>
              <a:tblGrid>
                <a:gridCol w="1368152"/>
              </a:tblGrid>
              <a:tr h="280830">
                <a:tc>
                  <a:txBody>
                    <a:bodyPr/>
                    <a:lstStyle/>
                    <a:p>
                      <a:pPr algn="ctr"/>
                      <a:r>
                        <a:rPr lang="en-US" sz="800" dirty="0"/>
                        <a:t>AVG_9.0_SPO_BASIC_FCS-RC1</a:t>
                      </a:r>
                    </a:p>
                  </a:txBody>
                  <a:tcPr>
                    <a:solidFill>
                      <a:schemeClr val="accent2"/>
                    </a:solidFill>
                  </a:tcPr>
                </a:tc>
              </a:tr>
              <a:tr h="280830">
                <a:tc>
                  <a:txBody>
                    <a:bodyPr/>
                    <a:lstStyle/>
                    <a:p>
                      <a:r>
                        <a:rPr lang="en-US" sz="800" b="1" dirty="0"/>
                        <a:t>SPO</a:t>
                      </a:r>
                    </a:p>
                  </a:txBody>
                  <a:tcPr>
                    <a:solidFill>
                      <a:schemeClr val="accent2">
                        <a:lumMod val="60000"/>
                        <a:lumOff val="40000"/>
                      </a:schemeClr>
                    </a:solidFill>
                  </a:tcPr>
                </a:tc>
              </a:tr>
              <a:tr h="280830">
                <a:tc>
                  <a:txBody>
                    <a:bodyPr/>
                    <a:lstStyle/>
                    <a:p>
                      <a:r>
                        <a:rPr lang="en-US" sz="800" b="1" dirty="0"/>
                        <a:t>Net Direct</a:t>
                      </a:r>
                    </a:p>
                  </a:txBody>
                  <a:tcPr>
                    <a:solidFill>
                      <a:schemeClr val="accent2">
                        <a:lumMod val="40000"/>
                        <a:lumOff val="60000"/>
                      </a:schemeClr>
                    </a:solidFill>
                  </a:tcPr>
                </a:tc>
              </a:tr>
              <a:tr h="280830">
                <a:tc>
                  <a:txBody>
                    <a:bodyPr/>
                    <a:lstStyle/>
                    <a:p>
                      <a:r>
                        <a:rPr lang="en-US" sz="800" b="1" dirty="0"/>
                        <a:t>I2050</a:t>
                      </a:r>
                    </a:p>
                  </a:txBody>
                  <a:tcPr>
                    <a:solidFill>
                      <a:schemeClr val="accent2">
                        <a:lumMod val="60000"/>
                        <a:lumOff val="40000"/>
                      </a:schemeClr>
                    </a:solidFill>
                  </a:tcPr>
                </a:tc>
              </a:tr>
            </a:tbl>
          </a:graphicData>
        </a:graphic>
      </p:graphicFrame>
      <p:graphicFrame>
        <p:nvGraphicFramePr>
          <p:cNvPr id="41" name="Table 40"/>
          <p:cNvGraphicFramePr>
            <a:graphicFrameLocks noGrp="1"/>
          </p:cNvGraphicFramePr>
          <p:nvPr/>
        </p:nvGraphicFramePr>
        <p:xfrm>
          <a:off x="3851920" y="4030231"/>
          <a:ext cx="1440160" cy="1155927"/>
        </p:xfrm>
        <a:graphic>
          <a:graphicData uri="http://schemas.openxmlformats.org/drawingml/2006/table">
            <a:tbl>
              <a:tblPr firstRow="1" bandRow="1">
                <a:tableStyleId>{5C22544A-7EE6-4342-B048-85BDC9FD1C3A}</a:tableStyleId>
              </a:tblPr>
              <a:tblGrid>
                <a:gridCol w="1440160"/>
              </a:tblGrid>
              <a:tr h="331481">
                <a:tc>
                  <a:txBody>
                    <a:bodyPr/>
                    <a:lstStyle/>
                    <a:p>
                      <a:pPr algn="ctr"/>
                      <a:r>
                        <a:rPr lang="en-US" sz="800" dirty="0"/>
                        <a:t> SPO One- X </a:t>
                      </a:r>
                      <a:r>
                        <a:rPr lang="en-US" sz="800" dirty="0" err="1"/>
                        <a:t>Comm</a:t>
                      </a:r>
                      <a:endParaRPr lang="en-US" sz="800" dirty="0"/>
                    </a:p>
                    <a:p>
                      <a:pPr algn="ctr"/>
                      <a:r>
                        <a:rPr lang="en-US" sz="800" dirty="0"/>
                        <a:t>AVG_9.1_&lt;filename </a:t>
                      </a:r>
                      <a:r>
                        <a:rPr lang="en-US" sz="800" dirty="0" err="1"/>
                        <a:t>tbd</a:t>
                      </a:r>
                      <a:r>
                        <a:rPr lang="en-US" sz="800" dirty="0"/>
                        <a:t>&gt;</a:t>
                      </a:r>
                    </a:p>
                  </a:txBody>
                  <a:tcPr>
                    <a:solidFill>
                      <a:schemeClr val="accent2"/>
                    </a:solidFill>
                  </a:tcPr>
                </a:tc>
              </a:tr>
              <a:tr h="273549">
                <a:tc>
                  <a:txBody>
                    <a:bodyPr/>
                    <a:lstStyle/>
                    <a:p>
                      <a:r>
                        <a:rPr lang="en-US" sz="800" b="1" dirty="0"/>
                        <a:t>SPO</a:t>
                      </a:r>
                    </a:p>
                  </a:txBody>
                  <a:tcPr>
                    <a:solidFill>
                      <a:schemeClr val="accent2">
                        <a:lumMod val="60000"/>
                        <a:lumOff val="40000"/>
                      </a:schemeClr>
                    </a:solidFill>
                  </a:tcPr>
                </a:tc>
              </a:tr>
              <a:tr h="273549">
                <a:tc>
                  <a:txBody>
                    <a:bodyPr/>
                    <a:lstStyle/>
                    <a:p>
                      <a:r>
                        <a:rPr lang="en-US" sz="800" b="1" dirty="0"/>
                        <a:t>Net Direct</a:t>
                      </a:r>
                    </a:p>
                  </a:txBody>
                  <a:tcPr>
                    <a:solidFill>
                      <a:schemeClr val="accent2">
                        <a:lumMod val="40000"/>
                        <a:lumOff val="60000"/>
                      </a:schemeClr>
                    </a:solidFill>
                  </a:tcPr>
                </a:tc>
              </a:tr>
              <a:tr h="273549">
                <a:tc>
                  <a:txBody>
                    <a:bodyPr/>
                    <a:lstStyle/>
                    <a:p>
                      <a:r>
                        <a:rPr lang="en-US" sz="800" b="1" dirty="0"/>
                        <a:t>One-X Communicator</a:t>
                      </a:r>
                    </a:p>
                  </a:txBody>
                  <a:tcPr>
                    <a:solidFill>
                      <a:schemeClr val="accent2">
                        <a:lumMod val="60000"/>
                        <a:lumOff val="40000"/>
                      </a:schemeClr>
                    </a:solidFill>
                  </a:tcPr>
                </a:tc>
              </a:tr>
            </a:tbl>
          </a:graphicData>
        </a:graphic>
      </p:graphicFrame>
      <p:sp>
        <p:nvSpPr>
          <p:cNvPr id="36"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Unified Branch</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Details Avaya Secure Router 4134</a:t>
            </a:r>
            <a:r>
              <a:rPr lang="en-US" dirty="0"/>
              <a:t> </a:t>
            </a:r>
            <a:br>
              <a:rPr lang="en-US" dirty="0"/>
            </a:br>
            <a:r>
              <a:rPr lang="en-US" sz="2200" dirty="0"/>
              <a:t>Mid-range / Small Campus</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63</a:t>
            </a:fld>
            <a:endParaRPr lang="en-US" dirty="0"/>
          </a:p>
        </p:txBody>
      </p:sp>
      <p:sp>
        <p:nvSpPr>
          <p:cNvPr id="59" name="Rectangle 58"/>
          <p:cNvSpPr/>
          <p:nvPr/>
        </p:nvSpPr>
        <p:spPr>
          <a:xfrm>
            <a:off x="0" y="5562600"/>
            <a:ext cx="1600200" cy="7620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grpSp>
        <p:nvGrpSpPr>
          <p:cNvPr id="60" name="Group 59"/>
          <p:cNvGrpSpPr/>
          <p:nvPr>
            <p:custDataLst>
              <p:tags r:id="rId1"/>
            </p:custDataLst>
          </p:nvPr>
        </p:nvGrpSpPr>
        <p:grpSpPr>
          <a:xfrm>
            <a:off x="5430838" y="5802439"/>
            <a:ext cx="3186888" cy="576263"/>
            <a:chOff x="5430838" y="5802439"/>
            <a:chExt cx="3186888" cy="576263"/>
          </a:xfrm>
        </p:grpSpPr>
        <p:pic>
          <p:nvPicPr>
            <p:cNvPr id="61" name="Picture 2"/>
            <p:cNvPicPr>
              <a:picLocks noChangeAspect="1" noChangeArrowheads="1"/>
            </p:cNvPicPr>
            <p:nvPr/>
          </p:nvPicPr>
          <p:blipFill>
            <a:blip r:embed="rId8" cstate="print"/>
            <a:srcRect/>
            <a:stretch>
              <a:fillRect/>
            </a:stretch>
          </p:blipFill>
          <p:spPr bwMode="ltGray">
            <a:xfrm>
              <a:off x="5430838" y="5802439"/>
              <a:ext cx="1447800" cy="576263"/>
            </a:xfrm>
            <a:prstGeom prst="rect">
              <a:avLst/>
            </a:prstGeom>
            <a:noFill/>
            <a:ln w="9525" algn="ctr">
              <a:noFill/>
              <a:miter lim="800000"/>
              <a:headEnd/>
              <a:tailEnd/>
            </a:ln>
          </p:spPr>
        </p:pic>
        <p:sp>
          <p:nvSpPr>
            <p:cNvPr id="62" name="Text Box 37"/>
            <p:cNvSpPr txBox="1">
              <a:spLocks noChangeArrowheads="1"/>
            </p:cNvSpPr>
            <p:nvPr/>
          </p:nvSpPr>
          <p:spPr bwMode="auto">
            <a:xfrm>
              <a:off x="6629400" y="5988954"/>
              <a:ext cx="1988326" cy="335646"/>
            </a:xfrm>
            <a:prstGeom prst="rect">
              <a:avLst/>
            </a:prstGeom>
            <a:noFill/>
            <a:ln w="9525" algn="ctr">
              <a:noFill/>
              <a:miter lim="800000"/>
              <a:headEnd/>
              <a:tailEnd/>
            </a:ln>
          </p:spPr>
          <p:txBody>
            <a:bodyPr wrap="square" tIns="90000" bIns="90000">
              <a:spAutoFit/>
            </a:bodyPr>
            <a:lstStyle/>
            <a:p>
              <a:pPr fontAlgn="base">
                <a:spcBef>
                  <a:spcPct val="0"/>
                </a:spcBef>
                <a:spcAft>
                  <a:spcPct val="0"/>
                </a:spcAft>
              </a:pPr>
              <a:r>
                <a:rPr lang="en-US" sz="1000" dirty="0">
                  <a:solidFill>
                    <a:srgbClr val="000000"/>
                  </a:solidFill>
                </a:rPr>
                <a:t>4134 Services Module</a:t>
              </a:r>
            </a:p>
          </p:txBody>
        </p:sp>
      </p:grpSp>
      <p:pic>
        <p:nvPicPr>
          <p:cNvPr id="63" name="Picture 62" descr="4134_Front_pss5_HiRes.png"/>
          <p:cNvPicPr>
            <a:picLocks noChangeAspect="1"/>
          </p:cNvPicPr>
          <p:nvPr>
            <p:custDataLst>
              <p:tags r:id="rId2"/>
            </p:custDataLst>
          </p:nvPr>
        </p:nvPicPr>
        <p:blipFill>
          <a:blip r:embed="rId9" cstate="print"/>
          <a:stretch>
            <a:fillRect/>
          </a:stretch>
        </p:blipFill>
        <p:spPr>
          <a:xfrm>
            <a:off x="839560" y="1758772"/>
            <a:ext cx="3529592" cy="987554"/>
          </a:xfrm>
          <a:prstGeom prst="rect">
            <a:avLst/>
          </a:prstGeom>
        </p:spPr>
      </p:pic>
      <p:sp>
        <p:nvSpPr>
          <p:cNvPr id="64" name="Rectangle 41"/>
          <p:cNvSpPr>
            <a:spLocks noChangeArrowheads="1"/>
          </p:cNvSpPr>
          <p:nvPr/>
        </p:nvSpPr>
        <p:spPr bwMode="ltGray">
          <a:xfrm>
            <a:off x="179512" y="1132568"/>
            <a:ext cx="4849688" cy="2239962"/>
          </a:xfrm>
          <a:prstGeom prst="roundRect">
            <a:avLst>
              <a:gd name="adj" fmla="val 6244"/>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65" name="Text Placeholder 16"/>
          <p:cNvSpPr txBox="1">
            <a:spLocks/>
          </p:cNvSpPr>
          <p:nvPr>
            <p:custDataLst>
              <p:tags r:id="rId3"/>
            </p:custDataLst>
          </p:nvPr>
        </p:nvSpPr>
        <p:spPr>
          <a:xfrm>
            <a:off x="5408588" y="1132568"/>
            <a:ext cx="3511685" cy="4522440"/>
          </a:xfrm>
          <a:prstGeom prst="roundRect">
            <a:avLst>
              <a:gd name="adj" fmla="val 4885"/>
            </a:avLst>
          </a:prstGeom>
          <a:gradFill>
            <a:gsLst>
              <a:gs pos="0">
                <a:schemeClr val="bg1">
                  <a:lumMod val="85000"/>
                </a:schemeClr>
              </a:gs>
              <a:gs pos="65000">
                <a:schemeClr val="accent4">
                  <a:tint val="32000"/>
                  <a:satMod val="250000"/>
                </a:schemeClr>
              </a:gs>
              <a:gs pos="100000">
                <a:schemeClr val="accent4">
                  <a:tint val="23000"/>
                  <a:satMod val="300000"/>
                </a:schemeClr>
              </a:gs>
            </a:gsLst>
          </a:gradFill>
          <a:ln>
            <a:noFill/>
          </a:ln>
        </p:spPr>
        <p:style>
          <a:lnRef idx="1">
            <a:schemeClr val="accent4"/>
          </a:lnRef>
          <a:fillRef idx="2">
            <a:schemeClr val="accent4"/>
          </a:fillRef>
          <a:effectRef idx="1">
            <a:schemeClr val="accent4"/>
          </a:effectRef>
          <a:fontRef idx="none"/>
        </p:style>
        <p:txBody>
          <a:bodyPr tIns="0" anchor="t"/>
          <a:lstStyle>
            <a:lvl1pPr marL="72000" indent="0" algn="l" rtl="0" eaLnBrk="1" fontAlgn="base" hangingPunct="1">
              <a:lnSpc>
                <a:spcPct val="100000"/>
              </a:lnSpc>
              <a:spcBef>
                <a:spcPts val="600"/>
              </a:spcBef>
              <a:spcAft>
                <a:spcPct val="0"/>
              </a:spcAft>
              <a:buClr>
                <a:schemeClr val="accent2"/>
              </a:buClr>
              <a:buSzPct val="90000"/>
              <a:buFont typeface="Arial" pitchFamily="34" charset="0"/>
              <a:buNone/>
              <a:defRPr sz="1800">
                <a:solidFill>
                  <a:schemeClr val="tx1"/>
                </a:solidFill>
                <a:latin typeface="+mn-lt"/>
                <a:ea typeface="+mn-ea"/>
                <a:cs typeface="+mn-cs"/>
              </a:defRPr>
            </a:lvl1pPr>
            <a:lvl2pPr marL="252000" indent="-252000" algn="l" rtl="0" eaLnBrk="1" fontAlgn="base" hangingPunct="1">
              <a:lnSpc>
                <a:spcPct val="100000"/>
              </a:lnSpc>
              <a:spcBef>
                <a:spcPts val="600"/>
              </a:spcBef>
              <a:spcAft>
                <a:spcPct val="0"/>
              </a:spcAft>
              <a:buClr>
                <a:schemeClr val="accent1"/>
              </a:buClr>
              <a:buSzPct val="100000"/>
              <a:buFont typeface="Webdings" pitchFamily="18" charset="2"/>
              <a:buChar char=""/>
              <a:defRPr sz="1800">
                <a:solidFill>
                  <a:schemeClr val="tx1"/>
                </a:solidFill>
                <a:latin typeface="+mn-lt"/>
              </a:defRPr>
            </a:lvl2pPr>
            <a:lvl3pPr marL="54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3pPr>
            <a:lvl4pPr marL="72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4pPr>
            <a:lvl5pPr marL="90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5pPr>
            <a:lvl6pPr marL="20621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a:lstStyle>
          <a:p>
            <a:pPr marL="0" lvl="1" indent="0">
              <a:buClr>
                <a:srgbClr val="CC0000"/>
              </a:buClr>
              <a:buNone/>
            </a:pPr>
            <a:r>
              <a:rPr lang="en-US" sz="1400" b="1" dirty="0">
                <a:solidFill>
                  <a:srgbClr val="000000"/>
                </a:solidFill>
              </a:rPr>
              <a:t>Software and Services</a:t>
            </a:r>
          </a:p>
          <a:p>
            <a:pPr lvl="1">
              <a:buClr>
                <a:srgbClr val="CC0000"/>
              </a:buClr>
            </a:pPr>
            <a:r>
              <a:rPr lang="en-US" sz="1200" dirty="0">
                <a:solidFill>
                  <a:srgbClr val="000000"/>
                </a:solidFill>
              </a:rPr>
              <a:t>IPv4, IPv6 and Multicast Routing</a:t>
            </a:r>
          </a:p>
          <a:p>
            <a:pPr lvl="1">
              <a:buClr>
                <a:srgbClr val="CC0000"/>
              </a:buClr>
            </a:pPr>
            <a:r>
              <a:rPr lang="en-US" sz="1200" dirty="0">
                <a:solidFill>
                  <a:srgbClr val="000000"/>
                </a:solidFill>
              </a:rPr>
              <a:t>Frame Relay (MLFR), PPP (MLPPP), HDLC</a:t>
            </a:r>
          </a:p>
          <a:p>
            <a:pPr lvl="1">
              <a:buClr>
                <a:srgbClr val="CC0000"/>
              </a:buClr>
            </a:pPr>
            <a:r>
              <a:rPr lang="en-US" sz="1200" dirty="0">
                <a:solidFill>
                  <a:srgbClr val="000000"/>
                </a:solidFill>
              </a:rPr>
              <a:t>MPLS L2-VPN (Ethernet, PPP, HDLC)</a:t>
            </a:r>
          </a:p>
          <a:p>
            <a:pPr lvl="1">
              <a:buClr>
                <a:srgbClr val="CC0000"/>
              </a:buClr>
            </a:pPr>
            <a:r>
              <a:rPr lang="en-US" sz="1200" dirty="0">
                <a:solidFill>
                  <a:srgbClr val="000000"/>
                </a:solidFill>
              </a:rPr>
              <a:t>L2/3 Ethernet Switching (incl. PoE)</a:t>
            </a:r>
          </a:p>
          <a:p>
            <a:pPr lvl="1">
              <a:buClr>
                <a:srgbClr val="CC0000"/>
              </a:buClr>
            </a:pPr>
            <a:r>
              <a:rPr lang="en-US" sz="1200" dirty="0">
                <a:solidFill>
                  <a:srgbClr val="000000"/>
                </a:solidFill>
              </a:rPr>
              <a:t>Security Services</a:t>
            </a:r>
          </a:p>
          <a:p>
            <a:pPr lvl="2">
              <a:buClr>
                <a:srgbClr val="CC0000"/>
              </a:buClr>
            </a:pPr>
            <a:r>
              <a:rPr lang="en-US" sz="1200" dirty="0">
                <a:solidFill>
                  <a:srgbClr val="000000"/>
                </a:solidFill>
              </a:rPr>
              <a:t>Firewall, IPsec VPNs, NAT</a:t>
            </a:r>
          </a:p>
          <a:p>
            <a:pPr lvl="2">
              <a:buClr>
                <a:srgbClr val="CC0000"/>
              </a:buClr>
            </a:pPr>
            <a:r>
              <a:rPr lang="en-US" sz="1200" dirty="0">
                <a:solidFill>
                  <a:srgbClr val="000000"/>
                </a:solidFill>
              </a:rPr>
              <a:t>Hardware Encryption Module</a:t>
            </a:r>
          </a:p>
          <a:p>
            <a:pPr lvl="1">
              <a:buClr>
                <a:srgbClr val="CC0000"/>
              </a:buClr>
            </a:pPr>
            <a:r>
              <a:rPr lang="en-US" sz="1200" dirty="0">
                <a:solidFill>
                  <a:srgbClr val="000000"/>
                </a:solidFill>
              </a:rPr>
              <a:t>SIP Gateway and Survivability</a:t>
            </a:r>
          </a:p>
          <a:p>
            <a:pPr marL="0" lvl="1" indent="0">
              <a:buClr>
                <a:srgbClr val="CC0000"/>
              </a:buClr>
              <a:buNone/>
            </a:pPr>
            <a:r>
              <a:rPr lang="en-US" sz="1400" b="1" dirty="0">
                <a:solidFill>
                  <a:srgbClr val="000000"/>
                </a:solidFill>
              </a:rPr>
              <a:t>Reliability</a:t>
            </a:r>
          </a:p>
          <a:p>
            <a:pPr lvl="1">
              <a:buClr>
                <a:srgbClr val="CC0000"/>
              </a:buClr>
            </a:pPr>
            <a:r>
              <a:rPr lang="en-US" sz="1200" dirty="0">
                <a:solidFill>
                  <a:srgbClr val="000000"/>
                </a:solidFill>
              </a:rPr>
              <a:t>Port Resiliency (MLPPP, MLFR, 802.1ad)</a:t>
            </a:r>
          </a:p>
          <a:p>
            <a:pPr lvl="1">
              <a:buClr>
                <a:srgbClr val="CC0000"/>
              </a:buClr>
            </a:pPr>
            <a:r>
              <a:rPr lang="en-US" sz="1200" dirty="0">
                <a:solidFill>
                  <a:srgbClr val="000000"/>
                </a:solidFill>
              </a:rPr>
              <a:t>Platform Resiliency</a:t>
            </a:r>
          </a:p>
          <a:p>
            <a:pPr lvl="2">
              <a:buClr>
                <a:srgbClr val="CC0000"/>
              </a:buClr>
            </a:pPr>
            <a:r>
              <a:rPr lang="en-US" sz="1200" dirty="0">
                <a:solidFill>
                  <a:srgbClr val="000000"/>
                </a:solidFill>
              </a:rPr>
              <a:t>VRRP, BGP multi-homing</a:t>
            </a:r>
          </a:p>
          <a:p>
            <a:pPr lvl="1">
              <a:buClr>
                <a:srgbClr val="CC0000"/>
              </a:buClr>
            </a:pPr>
            <a:r>
              <a:rPr lang="en-US" sz="1200" dirty="0">
                <a:solidFill>
                  <a:srgbClr val="000000"/>
                </a:solidFill>
              </a:rPr>
              <a:t>Platform Redundancy</a:t>
            </a:r>
          </a:p>
          <a:p>
            <a:pPr lvl="2">
              <a:buClr>
                <a:srgbClr val="CC0000"/>
              </a:buClr>
            </a:pPr>
            <a:r>
              <a:rPr lang="en-US" sz="1200" dirty="0">
                <a:solidFill>
                  <a:srgbClr val="000000"/>
                </a:solidFill>
              </a:rPr>
              <a:t>All slots are hot swappable</a:t>
            </a:r>
          </a:p>
          <a:p>
            <a:pPr lvl="1">
              <a:buClr>
                <a:srgbClr val="CC0000"/>
              </a:buClr>
            </a:pPr>
            <a:r>
              <a:rPr lang="en-US" sz="1200" dirty="0">
                <a:solidFill>
                  <a:srgbClr val="000000"/>
                </a:solidFill>
              </a:rPr>
              <a:t>MPLS Fast Reroute</a:t>
            </a:r>
          </a:p>
          <a:p>
            <a:pPr lvl="1">
              <a:buClr>
                <a:srgbClr val="CC0000"/>
              </a:buClr>
            </a:pPr>
            <a:r>
              <a:rPr lang="en-US" sz="1200" dirty="0">
                <a:solidFill>
                  <a:srgbClr val="000000"/>
                </a:solidFill>
              </a:rPr>
              <a:t>Survivable SIP Gateway</a:t>
            </a:r>
          </a:p>
        </p:txBody>
      </p:sp>
      <p:grpSp>
        <p:nvGrpSpPr>
          <p:cNvPr id="66" name="Group 65"/>
          <p:cNvGrpSpPr/>
          <p:nvPr>
            <p:custDataLst>
              <p:tags r:id="rId4"/>
            </p:custDataLst>
          </p:nvPr>
        </p:nvGrpSpPr>
        <p:grpSpPr>
          <a:xfrm>
            <a:off x="152400" y="3521408"/>
            <a:ext cx="1543050" cy="2819400"/>
            <a:chOff x="152400" y="3521408"/>
            <a:chExt cx="1543050" cy="2819400"/>
          </a:xfrm>
        </p:grpSpPr>
        <p:sp>
          <p:nvSpPr>
            <p:cNvPr id="67" name="Rectangle 3"/>
            <p:cNvSpPr>
              <a:spLocks noChangeArrowheads="1"/>
            </p:cNvSpPr>
            <p:nvPr/>
          </p:nvSpPr>
          <p:spPr bwMode="ltGray">
            <a:xfrm>
              <a:off x="533400" y="3587883"/>
              <a:ext cx="762000" cy="369332"/>
            </a:xfrm>
            <a:prstGeom prst="rect">
              <a:avLst/>
            </a:prstGeom>
            <a:noFill/>
            <a:ln w="9525" algn="ctr">
              <a:noFill/>
              <a:miter lim="800000"/>
              <a:headEnd/>
              <a:tailEnd/>
            </a:ln>
          </p:spPr>
          <p:txBody>
            <a:bodyPr wrap="square">
              <a:spAutoFit/>
            </a:bodyPr>
            <a:lstStyle/>
            <a:p>
              <a:pPr algn="ctr" fontAlgn="base">
                <a:spcBef>
                  <a:spcPct val="25000"/>
                </a:spcBef>
                <a:spcAft>
                  <a:spcPct val="0"/>
                </a:spcAft>
                <a:buClr>
                  <a:srgbClr val="FF7200"/>
                </a:buClr>
              </a:pPr>
              <a:r>
                <a:rPr lang="en-US" b="1" dirty="0">
                  <a:solidFill>
                    <a:srgbClr val="000000"/>
                  </a:solidFill>
                </a:rPr>
                <a:t>WAN</a:t>
              </a:r>
              <a:endParaRPr lang="en-US" sz="1400" dirty="0">
                <a:solidFill>
                  <a:srgbClr val="000000"/>
                </a:solidFill>
              </a:endParaRPr>
            </a:p>
          </p:txBody>
        </p:sp>
        <p:pic>
          <p:nvPicPr>
            <p:cNvPr id="68" name="Picture 7" descr="N8pT1E1L"/>
            <p:cNvPicPr>
              <a:picLocks noChangeAspect="1" noChangeArrowheads="1"/>
            </p:cNvPicPr>
            <p:nvPr/>
          </p:nvPicPr>
          <p:blipFill>
            <a:blip r:embed="rId10" cstate="print"/>
            <a:srcRect/>
            <a:stretch>
              <a:fillRect/>
            </a:stretch>
          </p:blipFill>
          <p:spPr bwMode="auto">
            <a:xfrm>
              <a:off x="457200" y="4054814"/>
              <a:ext cx="914400" cy="280987"/>
            </a:xfrm>
            <a:prstGeom prst="rect">
              <a:avLst/>
            </a:prstGeom>
            <a:noFill/>
            <a:ln w="9525">
              <a:noFill/>
              <a:miter lim="800000"/>
              <a:headEnd/>
              <a:tailEnd/>
            </a:ln>
          </p:spPr>
        </p:pic>
        <p:pic>
          <p:nvPicPr>
            <p:cNvPr id="69" name="Picture 9" descr="DS3L"/>
            <p:cNvPicPr>
              <a:picLocks noChangeAspect="1" noChangeArrowheads="1"/>
            </p:cNvPicPr>
            <p:nvPr/>
          </p:nvPicPr>
          <p:blipFill>
            <a:blip r:embed="rId11" cstate="print"/>
            <a:srcRect/>
            <a:stretch>
              <a:fillRect/>
            </a:stretch>
          </p:blipFill>
          <p:spPr bwMode="auto">
            <a:xfrm rot="228844">
              <a:off x="456406" y="4512008"/>
              <a:ext cx="915988" cy="320675"/>
            </a:xfrm>
            <a:prstGeom prst="rect">
              <a:avLst/>
            </a:prstGeom>
            <a:noFill/>
            <a:ln w="9525">
              <a:noFill/>
              <a:miter lim="800000"/>
              <a:headEnd/>
              <a:tailEnd/>
            </a:ln>
          </p:spPr>
        </p:pic>
        <p:pic>
          <p:nvPicPr>
            <p:cNvPr id="70" name="Picture 14" descr="2T1E1L"/>
            <p:cNvPicPr>
              <a:picLocks noChangeAspect="1" noChangeArrowheads="1"/>
            </p:cNvPicPr>
            <p:nvPr/>
          </p:nvPicPr>
          <p:blipFill>
            <a:blip r:embed="rId12" cstate="print"/>
            <a:srcRect/>
            <a:stretch>
              <a:fillRect/>
            </a:stretch>
          </p:blipFill>
          <p:spPr bwMode="auto">
            <a:xfrm>
              <a:off x="228600" y="5197809"/>
              <a:ext cx="609600" cy="209550"/>
            </a:xfrm>
            <a:prstGeom prst="rect">
              <a:avLst/>
            </a:prstGeom>
            <a:noFill/>
            <a:ln w="9525">
              <a:noFill/>
              <a:miter lim="800000"/>
              <a:headEnd/>
              <a:tailEnd/>
            </a:ln>
          </p:spPr>
        </p:pic>
        <p:pic>
          <p:nvPicPr>
            <p:cNvPr id="71" name="Picture 15" descr="SerialL"/>
            <p:cNvPicPr>
              <a:picLocks noChangeAspect="1" noChangeArrowheads="1"/>
            </p:cNvPicPr>
            <p:nvPr/>
          </p:nvPicPr>
          <p:blipFill>
            <a:blip r:embed="rId13" cstate="print"/>
            <a:srcRect/>
            <a:stretch>
              <a:fillRect/>
            </a:stretch>
          </p:blipFill>
          <p:spPr bwMode="auto">
            <a:xfrm>
              <a:off x="990600" y="5197810"/>
              <a:ext cx="609600" cy="257175"/>
            </a:xfrm>
            <a:prstGeom prst="rect">
              <a:avLst/>
            </a:prstGeom>
            <a:noFill/>
            <a:ln w="9525">
              <a:noFill/>
              <a:miter lim="800000"/>
              <a:headEnd/>
              <a:tailEnd/>
            </a:ln>
          </p:spPr>
        </p:pic>
        <p:pic>
          <p:nvPicPr>
            <p:cNvPr id="72" name="Picture 16" descr="2T1E1L"/>
            <p:cNvPicPr>
              <a:picLocks noChangeAspect="1" noChangeArrowheads="1"/>
            </p:cNvPicPr>
            <p:nvPr/>
          </p:nvPicPr>
          <p:blipFill>
            <a:blip r:embed="rId12" cstate="print"/>
            <a:srcRect/>
            <a:stretch>
              <a:fillRect/>
            </a:stretch>
          </p:blipFill>
          <p:spPr bwMode="auto">
            <a:xfrm>
              <a:off x="228600" y="5731212"/>
              <a:ext cx="609600" cy="209550"/>
            </a:xfrm>
            <a:prstGeom prst="rect">
              <a:avLst/>
            </a:prstGeom>
            <a:noFill/>
            <a:ln w="9525">
              <a:noFill/>
              <a:miter lim="800000"/>
              <a:headEnd/>
              <a:tailEnd/>
            </a:ln>
          </p:spPr>
        </p:pic>
        <p:pic>
          <p:nvPicPr>
            <p:cNvPr id="73" name="Picture 24" descr="2T1E1L"/>
            <p:cNvPicPr>
              <a:picLocks noChangeAspect="1" noChangeArrowheads="1"/>
            </p:cNvPicPr>
            <p:nvPr/>
          </p:nvPicPr>
          <p:blipFill>
            <a:blip r:embed="rId12" cstate="print"/>
            <a:srcRect/>
            <a:stretch>
              <a:fillRect/>
            </a:stretch>
          </p:blipFill>
          <p:spPr bwMode="auto">
            <a:xfrm>
              <a:off x="990600" y="5731212"/>
              <a:ext cx="609600" cy="209550"/>
            </a:xfrm>
            <a:prstGeom prst="rect">
              <a:avLst/>
            </a:prstGeom>
            <a:noFill/>
            <a:ln w="9525">
              <a:noFill/>
              <a:miter lim="800000"/>
              <a:headEnd/>
              <a:tailEnd/>
            </a:ln>
          </p:spPr>
        </p:pic>
        <p:sp>
          <p:nvSpPr>
            <p:cNvPr id="74" name="Rectangle 38"/>
            <p:cNvSpPr>
              <a:spLocks noChangeArrowheads="1"/>
            </p:cNvSpPr>
            <p:nvPr/>
          </p:nvSpPr>
          <p:spPr bwMode="ltGray">
            <a:xfrm>
              <a:off x="171450" y="3521408"/>
              <a:ext cx="1524000" cy="2819400"/>
            </a:xfrm>
            <a:prstGeom prst="roundRect">
              <a:avLst>
                <a:gd name="adj" fmla="val 8369"/>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75" name="Text Box 8"/>
            <p:cNvSpPr txBox="1">
              <a:spLocks noChangeArrowheads="1"/>
            </p:cNvSpPr>
            <p:nvPr/>
          </p:nvSpPr>
          <p:spPr bwMode="auto">
            <a:xfrm>
              <a:off x="631834" y="4207210"/>
              <a:ext cx="569387"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8xT1/E1</a:t>
              </a:r>
            </a:p>
          </p:txBody>
        </p:sp>
        <p:sp>
          <p:nvSpPr>
            <p:cNvPr id="76" name="Text Box 10"/>
            <p:cNvSpPr txBox="1">
              <a:spLocks noChangeArrowheads="1"/>
            </p:cNvSpPr>
            <p:nvPr/>
          </p:nvSpPr>
          <p:spPr bwMode="auto">
            <a:xfrm>
              <a:off x="152400" y="5350212"/>
              <a:ext cx="7697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1xT1/E1/PRI</a:t>
              </a:r>
            </a:p>
            <a:p>
              <a:pPr fontAlgn="base">
                <a:spcBef>
                  <a:spcPct val="0"/>
                </a:spcBef>
                <a:spcAft>
                  <a:spcPct val="0"/>
                </a:spcAft>
              </a:pPr>
              <a:r>
                <a:rPr lang="en-US" sz="800">
                  <a:solidFill>
                    <a:srgbClr val="000000"/>
                  </a:solidFill>
                </a:rPr>
                <a:t>2xT1/E1/PRI</a:t>
              </a:r>
            </a:p>
          </p:txBody>
        </p:sp>
        <p:sp>
          <p:nvSpPr>
            <p:cNvPr id="77" name="Text Box 11"/>
            <p:cNvSpPr txBox="1">
              <a:spLocks noChangeArrowheads="1"/>
            </p:cNvSpPr>
            <p:nvPr/>
          </p:nvSpPr>
          <p:spPr bwMode="auto">
            <a:xfrm>
              <a:off x="589756" y="4740608"/>
              <a:ext cx="654346"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1xDS3</a:t>
              </a:r>
            </a:p>
            <a:p>
              <a:pPr fontAlgn="base">
                <a:spcBef>
                  <a:spcPct val="0"/>
                </a:spcBef>
                <a:spcAft>
                  <a:spcPct val="0"/>
                </a:spcAft>
              </a:pPr>
              <a:r>
                <a:rPr lang="en-US" sz="800">
                  <a:solidFill>
                    <a:srgbClr val="000000"/>
                  </a:solidFill>
                </a:rPr>
                <a:t>1xCh DS3</a:t>
              </a:r>
            </a:p>
          </p:txBody>
        </p:sp>
        <p:sp>
          <p:nvSpPr>
            <p:cNvPr id="78" name="Text Box 12"/>
            <p:cNvSpPr txBox="1">
              <a:spLocks noChangeArrowheads="1"/>
            </p:cNvSpPr>
            <p:nvPr/>
          </p:nvSpPr>
          <p:spPr bwMode="auto">
            <a:xfrm>
              <a:off x="304800" y="5883608"/>
              <a:ext cx="570990"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ADSL2+</a:t>
              </a:r>
            </a:p>
          </p:txBody>
        </p:sp>
        <p:sp>
          <p:nvSpPr>
            <p:cNvPr id="79" name="Text Box 13"/>
            <p:cNvSpPr txBox="1">
              <a:spLocks noChangeArrowheads="1"/>
            </p:cNvSpPr>
            <p:nvPr/>
          </p:nvSpPr>
          <p:spPr bwMode="auto">
            <a:xfrm>
              <a:off x="1066805" y="5350212"/>
              <a:ext cx="5565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1xSerial</a:t>
              </a:r>
            </a:p>
            <a:p>
              <a:pPr fontAlgn="base">
                <a:spcBef>
                  <a:spcPct val="0"/>
                </a:spcBef>
                <a:spcAft>
                  <a:spcPct val="0"/>
                </a:spcAft>
              </a:pPr>
              <a:r>
                <a:rPr lang="en-US" sz="800">
                  <a:solidFill>
                    <a:srgbClr val="000000"/>
                  </a:solidFill>
                </a:rPr>
                <a:t>2xSerial</a:t>
              </a:r>
            </a:p>
          </p:txBody>
        </p:sp>
        <p:sp>
          <p:nvSpPr>
            <p:cNvPr id="80" name="Text Box 29"/>
            <p:cNvSpPr txBox="1">
              <a:spLocks noChangeArrowheads="1"/>
            </p:cNvSpPr>
            <p:nvPr/>
          </p:nvSpPr>
          <p:spPr bwMode="auto">
            <a:xfrm>
              <a:off x="1143001" y="5883608"/>
              <a:ext cx="356188"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BRI</a:t>
              </a:r>
            </a:p>
          </p:txBody>
        </p:sp>
      </p:grpSp>
      <p:grpSp>
        <p:nvGrpSpPr>
          <p:cNvPr id="81" name="Group 80"/>
          <p:cNvGrpSpPr/>
          <p:nvPr>
            <p:custDataLst>
              <p:tags r:id="rId5"/>
            </p:custDataLst>
          </p:nvPr>
        </p:nvGrpSpPr>
        <p:grpSpPr>
          <a:xfrm>
            <a:off x="3657600" y="3521408"/>
            <a:ext cx="1371600" cy="2819400"/>
            <a:chOff x="3657600" y="3521408"/>
            <a:chExt cx="1371600" cy="2819400"/>
          </a:xfrm>
        </p:grpSpPr>
        <p:sp>
          <p:nvSpPr>
            <p:cNvPr id="82" name="Rectangle 28"/>
            <p:cNvSpPr>
              <a:spLocks noChangeArrowheads="1"/>
            </p:cNvSpPr>
            <p:nvPr/>
          </p:nvSpPr>
          <p:spPr bwMode="ltGray">
            <a:xfrm>
              <a:off x="3923506" y="3587883"/>
              <a:ext cx="839788" cy="369332"/>
            </a:xfrm>
            <a:prstGeom prst="rect">
              <a:avLst/>
            </a:prstGeom>
            <a:noFill/>
            <a:ln w="9525" algn="ctr">
              <a:noFill/>
              <a:miter lim="800000"/>
              <a:headEnd/>
              <a:tailEnd/>
            </a:ln>
          </p:spPr>
          <p:txBody>
            <a:bodyPr wrap="square">
              <a:spAutoFit/>
            </a:bodyPr>
            <a:lstStyle/>
            <a:p>
              <a:pPr algn="ctr" fontAlgn="base">
                <a:spcBef>
                  <a:spcPct val="25000"/>
                </a:spcBef>
                <a:spcAft>
                  <a:spcPct val="0"/>
                </a:spcAft>
                <a:buClr>
                  <a:srgbClr val="FF7200"/>
                </a:buClr>
              </a:pPr>
              <a:r>
                <a:rPr lang="en-US" b="1">
                  <a:solidFill>
                    <a:srgbClr val="000000"/>
                  </a:solidFill>
                </a:rPr>
                <a:t>PSTN</a:t>
              </a:r>
              <a:endParaRPr lang="en-US" sz="1400">
                <a:solidFill>
                  <a:srgbClr val="000000"/>
                </a:solidFill>
              </a:endParaRPr>
            </a:p>
          </p:txBody>
        </p:sp>
        <p:pic>
          <p:nvPicPr>
            <p:cNvPr id="83" name="Picture 20"/>
            <p:cNvPicPr>
              <a:picLocks noChangeAspect="1" noChangeArrowheads="1"/>
            </p:cNvPicPr>
            <p:nvPr/>
          </p:nvPicPr>
          <p:blipFill>
            <a:blip r:embed="rId14" cstate="print"/>
            <a:srcRect/>
            <a:stretch>
              <a:fillRect/>
            </a:stretch>
          </p:blipFill>
          <p:spPr bwMode="ltGray">
            <a:xfrm>
              <a:off x="4038600" y="4054811"/>
              <a:ext cx="609600" cy="239713"/>
            </a:xfrm>
            <a:prstGeom prst="rect">
              <a:avLst/>
            </a:prstGeom>
            <a:noFill/>
            <a:ln w="9525" algn="ctr">
              <a:noFill/>
              <a:miter lim="800000"/>
              <a:headEnd/>
              <a:tailEnd/>
            </a:ln>
          </p:spPr>
        </p:pic>
        <p:pic>
          <p:nvPicPr>
            <p:cNvPr id="84" name="Picture 21"/>
            <p:cNvPicPr>
              <a:picLocks noChangeAspect="1" noChangeArrowheads="1"/>
            </p:cNvPicPr>
            <p:nvPr/>
          </p:nvPicPr>
          <p:blipFill>
            <a:blip r:embed="rId14" cstate="print"/>
            <a:srcRect/>
            <a:stretch>
              <a:fillRect/>
            </a:stretch>
          </p:blipFill>
          <p:spPr bwMode="ltGray">
            <a:xfrm>
              <a:off x="4038600" y="4588208"/>
              <a:ext cx="609600" cy="239713"/>
            </a:xfrm>
            <a:prstGeom prst="rect">
              <a:avLst/>
            </a:prstGeom>
            <a:noFill/>
            <a:ln w="9525" algn="ctr">
              <a:noFill/>
              <a:miter lim="800000"/>
              <a:headEnd/>
              <a:tailEnd/>
            </a:ln>
          </p:spPr>
        </p:pic>
        <p:pic>
          <p:nvPicPr>
            <p:cNvPr id="85" name="Picture 23" descr="2T1E1L"/>
            <p:cNvPicPr>
              <a:picLocks noChangeAspect="1" noChangeArrowheads="1"/>
            </p:cNvPicPr>
            <p:nvPr/>
          </p:nvPicPr>
          <p:blipFill>
            <a:blip r:embed="rId15" cstate="print"/>
            <a:srcRect/>
            <a:stretch>
              <a:fillRect/>
            </a:stretch>
          </p:blipFill>
          <p:spPr bwMode="auto">
            <a:xfrm>
              <a:off x="4038600" y="5121608"/>
              <a:ext cx="609600" cy="211138"/>
            </a:xfrm>
            <a:prstGeom prst="rect">
              <a:avLst/>
            </a:prstGeom>
            <a:noFill/>
            <a:ln w="9525">
              <a:noFill/>
              <a:miter lim="800000"/>
              <a:headEnd/>
              <a:tailEnd/>
            </a:ln>
          </p:spPr>
        </p:pic>
        <p:pic>
          <p:nvPicPr>
            <p:cNvPr id="86" name="Picture 25" descr="2T1E1L"/>
            <p:cNvPicPr>
              <a:picLocks noChangeAspect="1" noChangeArrowheads="1"/>
            </p:cNvPicPr>
            <p:nvPr/>
          </p:nvPicPr>
          <p:blipFill>
            <a:blip r:embed="rId12" cstate="print"/>
            <a:srcRect/>
            <a:stretch>
              <a:fillRect/>
            </a:stretch>
          </p:blipFill>
          <p:spPr bwMode="auto">
            <a:xfrm>
              <a:off x="4038600" y="5731212"/>
              <a:ext cx="609600" cy="209550"/>
            </a:xfrm>
            <a:prstGeom prst="rect">
              <a:avLst/>
            </a:prstGeom>
            <a:noFill/>
            <a:ln w="9525">
              <a:noFill/>
              <a:miter lim="800000"/>
              <a:headEnd/>
              <a:tailEnd/>
            </a:ln>
          </p:spPr>
        </p:pic>
        <p:sp>
          <p:nvSpPr>
            <p:cNvPr id="87" name="Rectangle 40"/>
            <p:cNvSpPr>
              <a:spLocks noChangeArrowheads="1"/>
            </p:cNvSpPr>
            <p:nvPr/>
          </p:nvSpPr>
          <p:spPr bwMode="ltGray">
            <a:xfrm>
              <a:off x="3657600" y="3521408"/>
              <a:ext cx="1371600" cy="2819400"/>
            </a:xfrm>
            <a:prstGeom prst="roundRect">
              <a:avLst>
                <a:gd name="adj" fmla="val 9575"/>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88" name="Text Box 22"/>
            <p:cNvSpPr txBox="1">
              <a:spLocks noChangeArrowheads="1"/>
            </p:cNvSpPr>
            <p:nvPr/>
          </p:nvSpPr>
          <p:spPr bwMode="auto">
            <a:xfrm>
              <a:off x="3961608" y="5274012"/>
              <a:ext cx="7697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1xT1/E1/PRI</a:t>
              </a:r>
            </a:p>
            <a:p>
              <a:pPr fontAlgn="base">
                <a:spcBef>
                  <a:spcPct val="0"/>
                </a:spcBef>
                <a:spcAft>
                  <a:spcPct val="0"/>
                </a:spcAft>
              </a:pPr>
              <a:r>
                <a:rPr lang="en-US" sz="800">
                  <a:solidFill>
                    <a:srgbClr val="000000"/>
                  </a:solidFill>
                </a:rPr>
                <a:t>2xT1/E1/PRI</a:t>
              </a:r>
            </a:p>
          </p:txBody>
        </p:sp>
        <p:sp>
          <p:nvSpPr>
            <p:cNvPr id="89" name="Text Box 30"/>
            <p:cNvSpPr txBox="1">
              <a:spLocks noChangeArrowheads="1"/>
            </p:cNvSpPr>
            <p:nvPr/>
          </p:nvSpPr>
          <p:spPr bwMode="auto">
            <a:xfrm>
              <a:off x="4098131" y="4207213"/>
              <a:ext cx="494046"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2xFXS</a:t>
              </a:r>
            </a:p>
            <a:p>
              <a:pPr fontAlgn="base">
                <a:spcBef>
                  <a:spcPct val="0"/>
                </a:spcBef>
                <a:spcAft>
                  <a:spcPct val="0"/>
                </a:spcAft>
              </a:pPr>
              <a:r>
                <a:rPr lang="en-US" sz="800">
                  <a:solidFill>
                    <a:srgbClr val="000000"/>
                  </a:solidFill>
                </a:rPr>
                <a:t>4xFXS</a:t>
              </a:r>
            </a:p>
          </p:txBody>
        </p:sp>
        <p:sp>
          <p:nvSpPr>
            <p:cNvPr id="90" name="Text Box 31"/>
            <p:cNvSpPr txBox="1">
              <a:spLocks noChangeArrowheads="1"/>
            </p:cNvSpPr>
            <p:nvPr/>
          </p:nvSpPr>
          <p:spPr bwMode="auto">
            <a:xfrm>
              <a:off x="4092577" y="4740608"/>
              <a:ext cx="505267"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2xFXO</a:t>
              </a:r>
            </a:p>
            <a:p>
              <a:pPr fontAlgn="base">
                <a:spcBef>
                  <a:spcPct val="0"/>
                </a:spcBef>
                <a:spcAft>
                  <a:spcPct val="0"/>
                </a:spcAft>
              </a:pPr>
              <a:r>
                <a:rPr lang="en-US" sz="800">
                  <a:solidFill>
                    <a:srgbClr val="000000"/>
                  </a:solidFill>
                </a:rPr>
                <a:t>4xFXO</a:t>
              </a:r>
            </a:p>
          </p:txBody>
        </p:sp>
        <p:sp>
          <p:nvSpPr>
            <p:cNvPr id="91" name="Text Box 32"/>
            <p:cNvSpPr txBox="1">
              <a:spLocks noChangeArrowheads="1"/>
            </p:cNvSpPr>
            <p:nvPr/>
          </p:nvSpPr>
          <p:spPr bwMode="auto">
            <a:xfrm>
              <a:off x="4166395" y="5883608"/>
              <a:ext cx="356188"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BRI</a:t>
              </a:r>
            </a:p>
          </p:txBody>
        </p:sp>
      </p:grpSp>
      <p:grpSp>
        <p:nvGrpSpPr>
          <p:cNvPr id="92" name="Group 91"/>
          <p:cNvGrpSpPr/>
          <p:nvPr>
            <p:custDataLst>
              <p:tags r:id="rId6"/>
            </p:custDataLst>
          </p:nvPr>
        </p:nvGrpSpPr>
        <p:grpSpPr>
          <a:xfrm>
            <a:off x="1847850" y="3521408"/>
            <a:ext cx="1676400" cy="2819400"/>
            <a:chOff x="1847850" y="3521408"/>
            <a:chExt cx="1676400" cy="2819400"/>
          </a:xfrm>
        </p:grpSpPr>
        <p:sp>
          <p:nvSpPr>
            <p:cNvPr id="93" name="Rectangle 27"/>
            <p:cNvSpPr>
              <a:spLocks noChangeArrowheads="1"/>
            </p:cNvSpPr>
            <p:nvPr/>
          </p:nvSpPr>
          <p:spPr bwMode="ltGray">
            <a:xfrm>
              <a:off x="2333625" y="3587883"/>
              <a:ext cx="666750" cy="369332"/>
            </a:xfrm>
            <a:prstGeom prst="rect">
              <a:avLst/>
            </a:prstGeom>
            <a:noFill/>
            <a:ln w="9525" algn="ctr">
              <a:noFill/>
              <a:miter lim="800000"/>
              <a:headEnd/>
              <a:tailEnd/>
            </a:ln>
          </p:spPr>
          <p:txBody>
            <a:bodyPr wrap="square">
              <a:spAutoFit/>
            </a:bodyPr>
            <a:lstStyle/>
            <a:p>
              <a:pPr algn="ctr" fontAlgn="base">
                <a:spcBef>
                  <a:spcPct val="25000"/>
                </a:spcBef>
                <a:spcAft>
                  <a:spcPct val="0"/>
                </a:spcAft>
                <a:buClr>
                  <a:srgbClr val="FF7200"/>
                </a:buClr>
              </a:pPr>
              <a:r>
                <a:rPr lang="en-US" b="1">
                  <a:solidFill>
                    <a:srgbClr val="000000"/>
                  </a:solidFill>
                </a:rPr>
                <a:t>LAN</a:t>
              </a:r>
              <a:endParaRPr lang="en-US" sz="1400">
                <a:solidFill>
                  <a:srgbClr val="000000"/>
                </a:solidFill>
              </a:endParaRPr>
            </a:p>
          </p:txBody>
        </p:sp>
        <p:pic>
          <p:nvPicPr>
            <p:cNvPr id="94" name="Picture 17" descr="44portL"/>
            <p:cNvPicPr>
              <a:picLocks noChangeAspect="1" noChangeArrowheads="1"/>
            </p:cNvPicPr>
            <p:nvPr/>
          </p:nvPicPr>
          <p:blipFill>
            <a:blip r:embed="rId16" cstate="print"/>
            <a:srcRect/>
            <a:stretch>
              <a:fillRect/>
            </a:stretch>
          </p:blipFill>
          <p:spPr bwMode="auto">
            <a:xfrm>
              <a:off x="1905000" y="4054808"/>
              <a:ext cx="1524000" cy="306388"/>
            </a:xfrm>
            <a:prstGeom prst="rect">
              <a:avLst/>
            </a:prstGeom>
            <a:noFill/>
            <a:ln w="9525">
              <a:noFill/>
              <a:miter lim="800000"/>
              <a:headEnd/>
              <a:tailEnd/>
            </a:ln>
          </p:spPr>
        </p:pic>
        <p:pic>
          <p:nvPicPr>
            <p:cNvPr id="95" name="Picture 18" descr="24portL"/>
            <p:cNvPicPr>
              <a:picLocks noChangeAspect="1" noChangeArrowheads="1"/>
            </p:cNvPicPr>
            <p:nvPr/>
          </p:nvPicPr>
          <p:blipFill>
            <a:blip r:embed="rId17" cstate="print"/>
            <a:srcRect/>
            <a:stretch>
              <a:fillRect/>
            </a:stretch>
          </p:blipFill>
          <p:spPr bwMode="auto">
            <a:xfrm>
              <a:off x="2209800" y="5121609"/>
              <a:ext cx="914400" cy="284163"/>
            </a:xfrm>
            <a:prstGeom prst="rect">
              <a:avLst/>
            </a:prstGeom>
            <a:noFill/>
            <a:ln w="9525">
              <a:noFill/>
              <a:miter lim="800000"/>
              <a:headEnd/>
              <a:tailEnd/>
            </a:ln>
          </p:spPr>
        </p:pic>
        <p:pic>
          <p:nvPicPr>
            <p:cNvPr id="96" name="Picture 19" descr="24portL"/>
            <p:cNvPicPr>
              <a:picLocks noChangeAspect="1" noChangeArrowheads="1"/>
            </p:cNvPicPr>
            <p:nvPr/>
          </p:nvPicPr>
          <p:blipFill>
            <a:blip r:embed="rId17" cstate="print"/>
            <a:srcRect/>
            <a:stretch>
              <a:fillRect/>
            </a:stretch>
          </p:blipFill>
          <p:spPr bwMode="auto">
            <a:xfrm>
              <a:off x="2209800" y="5655012"/>
              <a:ext cx="914400" cy="284163"/>
            </a:xfrm>
            <a:prstGeom prst="rect">
              <a:avLst/>
            </a:prstGeom>
            <a:noFill/>
            <a:ln w="9525">
              <a:noFill/>
              <a:miter lim="800000"/>
              <a:headEnd/>
              <a:tailEnd/>
            </a:ln>
          </p:spPr>
        </p:pic>
        <p:pic>
          <p:nvPicPr>
            <p:cNvPr id="97" name="Picture 26" descr="12portLb"/>
            <p:cNvPicPr>
              <a:picLocks noChangeAspect="1" noChangeArrowheads="1"/>
            </p:cNvPicPr>
            <p:nvPr/>
          </p:nvPicPr>
          <p:blipFill>
            <a:blip r:embed="rId18" cstate="print"/>
            <a:srcRect/>
            <a:stretch>
              <a:fillRect/>
            </a:stretch>
          </p:blipFill>
          <p:spPr bwMode="auto">
            <a:xfrm>
              <a:off x="2209800" y="4588209"/>
              <a:ext cx="914400" cy="254001"/>
            </a:xfrm>
            <a:prstGeom prst="rect">
              <a:avLst/>
            </a:prstGeom>
            <a:noFill/>
            <a:ln w="9525">
              <a:noFill/>
              <a:miter lim="800000"/>
              <a:headEnd/>
              <a:tailEnd/>
            </a:ln>
          </p:spPr>
        </p:pic>
        <p:sp>
          <p:nvSpPr>
            <p:cNvPr id="98" name="Rectangle 39"/>
            <p:cNvSpPr>
              <a:spLocks noChangeArrowheads="1"/>
            </p:cNvSpPr>
            <p:nvPr/>
          </p:nvSpPr>
          <p:spPr bwMode="ltGray">
            <a:xfrm>
              <a:off x="1847850" y="3521408"/>
              <a:ext cx="1676400" cy="2819400"/>
            </a:xfrm>
            <a:prstGeom prst="roundRect">
              <a:avLst>
                <a:gd name="adj" fmla="val 7383"/>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99" name="Text Box 33"/>
            <p:cNvSpPr txBox="1">
              <a:spLocks noChangeArrowheads="1"/>
            </p:cNvSpPr>
            <p:nvPr/>
          </p:nvSpPr>
          <p:spPr bwMode="auto">
            <a:xfrm>
              <a:off x="2206634" y="4273883"/>
              <a:ext cx="928459"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dirty="0">
                  <a:solidFill>
                    <a:srgbClr val="000000"/>
                  </a:solidFill>
                </a:rPr>
                <a:t>44x10/100/1000</a:t>
              </a:r>
            </a:p>
          </p:txBody>
        </p:sp>
        <p:sp>
          <p:nvSpPr>
            <p:cNvPr id="100" name="Text Box 34"/>
            <p:cNvSpPr txBox="1">
              <a:spLocks noChangeArrowheads="1"/>
            </p:cNvSpPr>
            <p:nvPr/>
          </p:nvSpPr>
          <p:spPr bwMode="auto">
            <a:xfrm>
              <a:off x="2206634" y="4778709"/>
              <a:ext cx="928459"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dirty="0">
                  <a:solidFill>
                    <a:srgbClr val="000000"/>
                  </a:solidFill>
                </a:rPr>
                <a:t>10x10/100/1000</a:t>
              </a:r>
            </a:p>
          </p:txBody>
        </p:sp>
        <p:sp>
          <p:nvSpPr>
            <p:cNvPr id="101" name="Text Box 35"/>
            <p:cNvSpPr txBox="1">
              <a:spLocks noChangeArrowheads="1"/>
            </p:cNvSpPr>
            <p:nvPr/>
          </p:nvSpPr>
          <p:spPr bwMode="auto">
            <a:xfrm>
              <a:off x="2335216" y="5350209"/>
              <a:ext cx="668773"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24x10/100</a:t>
              </a:r>
            </a:p>
          </p:txBody>
        </p:sp>
        <p:sp>
          <p:nvSpPr>
            <p:cNvPr id="102" name="Text Box 36"/>
            <p:cNvSpPr txBox="1">
              <a:spLocks noChangeArrowheads="1"/>
            </p:cNvSpPr>
            <p:nvPr/>
          </p:nvSpPr>
          <p:spPr bwMode="auto">
            <a:xfrm>
              <a:off x="2212984" y="5883608"/>
              <a:ext cx="915635"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rPr>
                <a:t>24x10/100 POE</a:t>
              </a:r>
            </a:p>
          </p:txBody>
        </p:sp>
      </p:grpSp>
      <p:sp>
        <p:nvSpPr>
          <p:cNvPr id="103" name="Text Box 7"/>
          <p:cNvSpPr txBox="1">
            <a:spLocks noChangeAspect="1" noChangeArrowheads="1"/>
          </p:cNvSpPr>
          <p:nvPr/>
        </p:nvSpPr>
        <p:spPr bwMode="ltGray">
          <a:xfrm>
            <a:off x="678116" y="1237639"/>
            <a:ext cx="4105275" cy="274638"/>
          </a:xfrm>
          <a:prstGeom prst="rect">
            <a:avLst/>
          </a:prstGeom>
          <a:noFill/>
          <a:ln w="9525" algn="ctr">
            <a:noFill/>
            <a:miter lim="800000"/>
            <a:headEnd/>
            <a:tailEnd/>
          </a:ln>
        </p:spPr>
        <p:txBody>
          <a:bodyPr>
            <a:spAutoFit/>
          </a:bodyPr>
          <a:lstStyle/>
          <a:p>
            <a:pPr algn="ctr"/>
            <a:r>
              <a:rPr lang="en-US" sz="1200" dirty="0">
                <a:solidFill>
                  <a:schemeClr val="tx1"/>
                </a:solidFill>
                <a:latin typeface="Calibri" pitchFamily="34" charset="0"/>
                <a:cs typeface="Arial" charset="0"/>
              </a:rPr>
              <a:t>3 x Medium Module Slots, or 1 x Large Slot (using 2 Medium)</a:t>
            </a:r>
          </a:p>
        </p:txBody>
      </p:sp>
      <p:sp>
        <p:nvSpPr>
          <p:cNvPr id="104" name="Line 8"/>
          <p:cNvSpPr>
            <a:spLocks noChangeShapeType="1"/>
          </p:cNvSpPr>
          <p:nvPr/>
        </p:nvSpPr>
        <p:spPr bwMode="ltGray">
          <a:xfrm flipH="1" flipV="1">
            <a:off x="3126196" y="2667840"/>
            <a:ext cx="0" cy="452166"/>
          </a:xfrm>
          <a:prstGeom prst="line">
            <a:avLst/>
          </a:prstGeom>
          <a:noFill/>
          <a:ln w="47625">
            <a:solidFill>
              <a:schemeClr val="accent1"/>
            </a:solidFill>
            <a:round/>
            <a:headEnd/>
            <a:tailEnd type="triangle" w="med" len="med"/>
          </a:ln>
        </p:spPr>
        <p:txBody>
          <a:bodyPr wrap="none" anchor="ctr"/>
          <a:lstStyle/>
          <a:p>
            <a:endParaRPr lang="en-US"/>
          </a:p>
        </p:txBody>
      </p:sp>
      <p:sp>
        <p:nvSpPr>
          <p:cNvPr id="105" name="Line 12"/>
          <p:cNvSpPr>
            <a:spLocks noChangeShapeType="1"/>
          </p:cNvSpPr>
          <p:nvPr/>
        </p:nvSpPr>
        <p:spPr bwMode="ltGray">
          <a:xfrm flipH="1">
            <a:off x="1847850" y="1512277"/>
            <a:ext cx="0" cy="617472"/>
          </a:xfrm>
          <a:prstGeom prst="line">
            <a:avLst/>
          </a:prstGeom>
          <a:noFill/>
          <a:ln w="47625">
            <a:solidFill>
              <a:schemeClr val="accent1"/>
            </a:solidFill>
            <a:round/>
            <a:headEnd/>
            <a:tailEnd type="triangle" w="med" len="med"/>
          </a:ln>
        </p:spPr>
        <p:txBody>
          <a:bodyPr wrap="none" anchor="ctr"/>
          <a:lstStyle/>
          <a:p>
            <a:endParaRPr lang="en-US"/>
          </a:p>
        </p:txBody>
      </p:sp>
      <p:sp>
        <p:nvSpPr>
          <p:cNvPr id="106" name="Text Box 13"/>
          <p:cNvSpPr txBox="1">
            <a:spLocks noChangeAspect="1" noChangeArrowheads="1"/>
          </p:cNvSpPr>
          <p:nvPr/>
        </p:nvSpPr>
        <p:spPr bwMode="ltGray">
          <a:xfrm>
            <a:off x="3086739" y="2940619"/>
            <a:ext cx="1139537" cy="274637"/>
          </a:xfrm>
          <a:prstGeom prst="rect">
            <a:avLst/>
          </a:prstGeom>
          <a:noFill/>
          <a:ln w="9525" algn="ctr">
            <a:noFill/>
            <a:miter lim="800000"/>
            <a:headEnd/>
            <a:tailEnd/>
          </a:ln>
        </p:spPr>
        <p:txBody>
          <a:bodyPr wrap="square">
            <a:spAutoFit/>
          </a:bodyPr>
          <a:lstStyle/>
          <a:p>
            <a:pPr algn="ctr"/>
            <a:r>
              <a:rPr lang="en-US" sz="1200" dirty="0">
                <a:solidFill>
                  <a:schemeClr val="tx1"/>
                </a:solidFill>
                <a:latin typeface="Calibri" pitchFamily="34" charset="0"/>
                <a:cs typeface="Arial" charset="0"/>
              </a:rPr>
              <a:t>4 x Small Slots</a:t>
            </a:r>
          </a:p>
        </p:txBody>
      </p:sp>
      <p:sp>
        <p:nvSpPr>
          <p:cNvPr id="107" name="Rectangle 15"/>
          <p:cNvSpPr>
            <a:spLocks noChangeArrowheads="1"/>
          </p:cNvSpPr>
          <p:nvPr/>
        </p:nvSpPr>
        <p:spPr bwMode="auto">
          <a:xfrm>
            <a:off x="2465020" y="2405305"/>
            <a:ext cx="1313160" cy="319306"/>
          </a:xfrm>
          <a:prstGeom prst="rect">
            <a:avLst/>
          </a:prstGeom>
          <a:noFill/>
          <a:ln w="9525">
            <a:solidFill>
              <a:schemeClr val="accent1"/>
            </a:solidFill>
            <a:miter lim="800000"/>
            <a:headEnd/>
            <a:tailEnd/>
          </a:ln>
        </p:spPr>
        <p:txBody>
          <a:bodyPr wrap="none" anchor="ctr"/>
          <a:lstStyle/>
          <a:p>
            <a:endParaRPr lang="en-US"/>
          </a:p>
        </p:txBody>
      </p:sp>
      <p:sp>
        <p:nvSpPr>
          <p:cNvPr id="108" name="Rectangle 18"/>
          <p:cNvSpPr>
            <a:spLocks noChangeArrowheads="1"/>
          </p:cNvSpPr>
          <p:nvPr/>
        </p:nvSpPr>
        <p:spPr bwMode="auto">
          <a:xfrm>
            <a:off x="870766" y="2405305"/>
            <a:ext cx="1550887" cy="324000"/>
          </a:xfrm>
          <a:prstGeom prst="rect">
            <a:avLst/>
          </a:prstGeom>
          <a:noFill/>
          <a:ln w="9525">
            <a:solidFill>
              <a:schemeClr val="accent1"/>
            </a:solidFill>
            <a:miter lim="800000"/>
            <a:headEnd/>
            <a:tailEnd/>
          </a:ln>
        </p:spPr>
        <p:txBody>
          <a:bodyPr wrap="none" anchor="ctr"/>
          <a:lstStyle/>
          <a:p>
            <a:endParaRPr lang="en-US"/>
          </a:p>
        </p:txBody>
      </p:sp>
      <p:sp>
        <p:nvSpPr>
          <p:cNvPr id="109" name="Rectangle 19"/>
          <p:cNvSpPr>
            <a:spLocks noChangeArrowheads="1"/>
          </p:cNvSpPr>
          <p:nvPr/>
        </p:nvSpPr>
        <p:spPr bwMode="auto">
          <a:xfrm>
            <a:off x="870766" y="2049365"/>
            <a:ext cx="1550887" cy="324000"/>
          </a:xfrm>
          <a:prstGeom prst="rect">
            <a:avLst/>
          </a:prstGeom>
          <a:noFill/>
          <a:ln w="9525">
            <a:solidFill>
              <a:schemeClr val="accent1"/>
            </a:solidFill>
            <a:miter lim="800000"/>
            <a:headEnd/>
            <a:tailEnd/>
          </a:ln>
        </p:spPr>
        <p:txBody>
          <a:bodyPr wrap="none" anchor="ctr"/>
          <a:lstStyle/>
          <a:p>
            <a:endParaRPr lang="en-US"/>
          </a:p>
        </p:txBody>
      </p:sp>
      <p:sp>
        <p:nvSpPr>
          <p:cNvPr id="110" name="PPTShape_0"/>
          <p:cNvSpPr>
            <a:spLocks noChangeShapeType="1"/>
          </p:cNvSpPr>
          <p:nvPr/>
        </p:nvSpPr>
        <p:spPr bwMode="ltGray">
          <a:xfrm flipH="1">
            <a:off x="1657110" y="1512277"/>
            <a:ext cx="0" cy="1052680"/>
          </a:xfrm>
          <a:prstGeom prst="line">
            <a:avLst/>
          </a:prstGeom>
          <a:noFill/>
          <a:ln w="47625">
            <a:solidFill>
              <a:schemeClr val="accent1"/>
            </a:solidFill>
            <a:round/>
            <a:headEnd/>
            <a:tailEnd type="triangle" w="med" len="med"/>
          </a:ln>
        </p:spPr>
        <p:txBody>
          <a:bodyPr wrap="none" anchor="ctr"/>
          <a:lstStyle/>
          <a:p>
            <a:endParaRPr lang="en-US"/>
          </a:p>
        </p:txBody>
      </p:sp>
      <p:sp>
        <p:nvSpPr>
          <p:cNvPr id="111" name="PPTShape_1"/>
          <p:cNvSpPr>
            <a:spLocks noChangeShapeType="1"/>
          </p:cNvSpPr>
          <p:nvPr/>
        </p:nvSpPr>
        <p:spPr bwMode="ltGray">
          <a:xfrm flipH="1">
            <a:off x="3324957" y="1512277"/>
            <a:ext cx="0" cy="617472"/>
          </a:xfrm>
          <a:prstGeom prst="line">
            <a:avLst/>
          </a:prstGeom>
          <a:noFill/>
          <a:ln w="47625">
            <a:solidFill>
              <a:schemeClr val="accent1"/>
            </a:solidFill>
            <a:round/>
            <a:headEnd/>
            <a:tailEnd type="triangle" w="med" len="med"/>
          </a:ln>
        </p:spPr>
        <p:txBody>
          <a:bodyPr wrap="none" anchor="ctr"/>
          <a:lstStyle/>
          <a:p>
            <a:endParaRPr lang="en-US"/>
          </a:p>
        </p:txBody>
      </p:sp>
      <p:sp>
        <p:nvSpPr>
          <p:cNvPr id="112" name="PPTShape_2"/>
          <p:cNvSpPr>
            <a:spLocks noChangeArrowheads="1"/>
          </p:cNvSpPr>
          <p:nvPr/>
        </p:nvSpPr>
        <p:spPr bwMode="auto">
          <a:xfrm>
            <a:off x="2549513" y="2049365"/>
            <a:ext cx="1550887" cy="324000"/>
          </a:xfrm>
          <a:prstGeom prst="rect">
            <a:avLst/>
          </a:prstGeom>
          <a:noFill/>
          <a:ln w="9525">
            <a:solidFill>
              <a:schemeClr val="accent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Silver Peak and Avaya </a:t>
            </a:r>
            <a:r>
              <a:rPr lang="en-US" dirty="0"/>
              <a:t/>
            </a:r>
            <a:br>
              <a:rPr lang="en-US" dirty="0"/>
            </a:br>
            <a:r>
              <a:rPr lang="en-US" sz="2200" dirty="0"/>
              <a:t>Joint Benefits</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64</a:t>
            </a:fld>
            <a:endParaRPr lang="en-US" dirty="0"/>
          </a:p>
        </p:txBody>
      </p:sp>
      <p:grpSp>
        <p:nvGrpSpPr>
          <p:cNvPr id="6" name="Group 5"/>
          <p:cNvGrpSpPr/>
          <p:nvPr>
            <p:custDataLst>
              <p:tags r:id="rId1"/>
            </p:custDataLst>
          </p:nvPr>
        </p:nvGrpSpPr>
        <p:grpSpPr>
          <a:xfrm>
            <a:off x="1857308" y="4114800"/>
            <a:ext cx="5429384" cy="1524001"/>
            <a:chOff x="1693627" y="3946186"/>
            <a:chExt cx="5429384" cy="1524001"/>
          </a:xfrm>
        </p:grpSpPr>
        <p:pic>
          <p:nvPicPr>
            <p:cNvPr id="7" name="Picture 2" descr="http://www.silver-peak.com/assets/images/devcon_dual.gif">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80011" y="3946186"/>
              <a:ext cx="1143000" cy="152400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93627" y="4355763"/>
              <a:ext cx="2095500" cy="70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1" name="Rounded Rectangle 10"/>
          <p:cNvSpPr/>
          <p:nvPr/>
        </p:nvSpPr>
        <p:spPr>
          <a:xfrm>
            <a:off x="609600" y="1143000"/>
            <a:ext cx="8153400" cy="2819400"/>
          </a:xfrm>
          <a:prstGeom prst="roundRect">
            <a:avLst/>
          </a:prstGeom>
          <a:gradFill>
            <a:gsLst>
              <a:gs pos="0">
                <a:schemeClr val="bg1">
                  <a:lumMod val="65000"/>
                </a:schemeClr>
              </a:gs>
              <a:gs pos="35000">
                <a:schemeClr val="bg1">
                  <a:lumMod val="85000"/>
                </a:schemeClr>
              </a:gs>
              <a:gs pos="100000">
                <a:schemeClr val="bg1">
                  <a:lumMod val="95000"/>
                </a:schemeClr>
              </a:gs>
            </a:gsLst>
            <a:lin ang="16200000" scaled="1"/>
          </a:gra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12" name="Rectangle 11"/>
          <p:cNvSpPr/>
          <p:nvPr/>
        </p:nvSpPr>
        <p:spPr>
          <a:xfrm>
            <a:off x="304800" y="1295400"/>
            <a:ext cx="7924800" cy="2492990"/>
          </a:xfrm>
          <a:prstGeom prst="rect">
            <a:avLst/>
          </a:prstGeom>
        </p:spPr>
        <p:txBody>
          <a:bodyPr wrap="square">
            <a:spAutoFit/>
          </a:bodyPr>
          <a:lstStyle/>
          <a:p>
            <a:pPr lvl="1">
              <a:spcAft>
                <a:spcPts val="600"/>
              </a:spcAft>
              <a:buClr>
                <a:srgbClr val="CC0000"/>
              </a:buClr>
              <a:buFont typeface="Wingdings" pitchFamily="2" charset="2"/>
              <a:buChar char="Ø"/>
            </a:pPr>
            <a:r>
              <a:rPr lang="en-US" dirty="0">
                <a:solidFill>
                  <a:srgbClr val="000000"/>
                </a:solidFill>
              </a:rPr>
              <a:t>Silver Peak and Avaya integrated WAN Optimization on Branch Routers</a:t>
            </a:r>
          </a:p>
          <a:p>
            <a:pPr lvl="1">
              <a:spcAft>
                <a:spcPts val="600"/>
              </a:spcAft>
              <a:buClr>
                <a:srgbClr val="CC0000"/>
              </a:buClr>
              <a:buFont typeface="Wingdings" pitchFamily="2" charset="2"/>
              <a:buChar char="Ø"/>
            </a:pPr>
            <a:r>
              <a:rPr lang="en-US" dirty="0">
                <a:solidFill>
                  <a:srgbClr val="000000"/>
                </a:solidFill>
              </a:rPr>
              <a:t>Optimizes Voice, Video and Data to Remote Offices</a:t>
            </a:r>
          </a:p>
          <a:p>
            <a:pPr lvl="1">
              <a:spcAft>
                <a:spcPts val="600"/>
              </a:spcAft>
              <a:buClr>
                <a:srgbClr val="CC0000"/>
              </a:buClr>
              <a:buFont typeface="Wingdings" pitchFamily="2" charset="2"/>
              <a:buChar char="Ø"/>
            </a:pPr>
            <a:r>
              <a:rPr lang="en-US" dirty="0">
                <a:solidFill>
                  <a:srgbClr val="000000"/>
                </a:solidFill>
              </a:rPr>
              <a:t>Eliminates dedicated networks for Unified Communications</a:t>
            </a:r>
          </a:p>
          <a:p>
            <a:pPr lvl="1">
              <a:spcAft>
                <a:spcPts val="600"/>
              </a:spcAft>
              <a:buClr>
                <a:srgbClr val="CC0000"/>
              </a:buClr>
              <a:buFont typeface="Wingdings" pitchFamily="2" charset="2"/>
              <a:buChar char="Ø"/>
            </a:pPr>
            <a:r>
              <a:rPr lang="en-US" dirty="0">
                <a:solidFill>
                  <a:srgbClr val="000000"/>
                </a:solidFill>
              </a:rPr>
              <a:t>Lowers IT costs while maintaining high quality real-time collaboration</a:t>
            </a:r>
          </a:p>
          <a:p>
            <a:pPr lvl="1">
              <a:spcAft>
                <a:spcPts val="600"/>
              </a:spcAft>
              <a:buClr>
                <a:srgbClr val="CC0000"/>
              </a:buClr>
              <a:buFont typeface="Wingdings" pitchFamily="2" charset="2"/>
              <a:buChar char="Ø"/>
            </a:pPr>
            <a:r>
              <a:rPr lang="en-US" dirty="0">
                <a:solidFill>
                  <a:srgbClr val="000000"/>
                </a:solidFill>
              </a:rPr>
              <a:t>Silver Peak is a member of Avaya’s </a:t>
            </a:r>
            <a:r>
              <a:rPr lang="en-US" dirty="0" err="1">
                <a:solidFill>
                  <a:srgbClr val="000000"/>
                </a:solidFill>
              </a:rPr>
              <a:t>DevConnect</a:t>
            </a:r>
            <a:r>
              <a:rPr lang="en-US" dirty="0">
                <a:solidFill>
                  <a:srgbClr val="000000"/>
                </a:solidFill>
              </a:rPr>
              <a:t> program</a:t>
            </a:r>
          </a:p>
          <a:p>
            <a:pPr lvl="1">
              <a:spcAft>
                <a:spcPts val="600"/>
              </a:spcAft>
              <a:buClr>
                <a:srgbClr val="CC0000"/>
              </a:buClr>
              <a:buFont typeface="Wingdings" pitchFamily="2" charset="2"/>
              <a:buChar char="Ø"/>
            </a:pPr>
            <a:r>
              <a:rPr lang="en-US" dirty="0">
                <a:solidFill>
                  <a:srgbClr val="000000"/>
                </a:solidFill>
              </a:rPr>
              <a:t>Resold through common resellers globally and are engaged in joint sales</a:t>
            </a:r>
          </a:p>
          <a:p>
            <a:pPr lvl="1">
              <a:spcAft>
                <a:spcPts val="600"/>
              </a:spcAft>
              <a:buClr>
                <a:srgbClr val="CC0000"/>
              </a:buClr>
            </a:pPr>
            <a:r>
              <a:rPr lang="en-US" dirty="0">
                <a:solidFill>
                  <a:srgbClr val="000000"/>
                </a:solidFill>
              </a:rPr>
              <a:t>      initiatives around the world</a:t>
            </a:r>
          </a:p>
        </p:txBody>
      </p:sp>
      <p:sp>
        <p:nvSpPr>
          <p:cNvPr id="13" name="Rounded Rectangle 12">
            <a:hlinkClick r:id="rId7"/>
          </p:cNvPr>
          <p:cNvSpPr/>
          <p:nvPr/>
        </p:nvSpPr>
        <p:spPr>
          <a:xfrm>
            <a:off x="1447800" y="5791200"/>
            <a:ext cx="6527684" cy="306467"/>
          </a:xfrm>
          <a:prstGeom prst="roundRect">
            <a:avLst/>
          </a:prstGeom>
          <a:gradFill>
            <a:gsLst>
              <a:gs pos="0">
                <a:srgbClr val="C00000"/>
              </a:gs>
              <a:gs pos="50000">
                <a:srgbClr val="FF0000"/>
              </a:gs>
              <a:gs pos="70000">
                <a:srgbClr val="FF0000"/>
              </a:gs>
              <a:gs pos="100000">
                <a:srgbClr val="FF0000"/>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dirty="0"/>
              <a:t>http://www.silver-peak.com/Partners/Avaya.htm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563"/>
            <a:ext cx="5410200" cy="762000"/>
          </a:xfrm>
        </p:spPr>
        <p:txBody>
          <a:bodyPr/>
          <a:lstStyle/>
          <a:p>
            <a:r>
              <a:rPr lang="en-US" dirty="0"/>
              <a:t>Avaya SR 4134 Server Module</a:t>
            </a:r>
          </a:p>
        </p:txBody>
      </p:sp>
      <p:sp>
        <p:nvSpPr>
          <p:cNvPr id="5" name="Slide Number Placeholder 4"/>
          <p:cNvSpPr>
            <a:spLocks noGrp="1"/>
          </p:cNvSpPr>
          <p:nvPr>
            <p:ph type="sldNum" sz="quarter" idx="4"/>
          </p:nvPr>
        </p:nvSpPr>
        <p:spPr/>
        <p:txBody>
          <a:bodyPr/>
          <a:lstStyle/>
          <a:p>
            <a:fld id="{C0097DC6-52A4-2345-88DE-585089D5FC74}" type="slidenum">
              <a:rPr lang="en-US"/>
              <a:pPr/>
              <a:t>65</a:t>
            </a:fld>
            <a:endParaRPr lang="en-US" dirty="0"/>
          </a:p>
        </p:txBody>
      </p:sp>
      <p:pic>
        <p:nvPicPr>
          <p:cNvPr id="6" name="Picture 4"/>
          <p:cNvPicPr>
            <a:picLocks noChangeAspect="1" noChangeArrowheads="1"/>
          </p:cNvPicPr>
          <p:nvPr>
            <p:custDataLst>
              <p:tags r:id="rId1"/>
            </p:custDataLst>
          </p:nvPr>
        </p:nvPicPr>
        <p:blipFill>
          <a:blip r:embed="rId10" cstate="print">
            <a:extLst>
              <a:ext uri="{BEBA8EAE-BF5A-486C-A8C5-ECC9F3942E4B}">
                <a14:imgProps xmlns="" xmlns:a14="http://schemas.microsoft.com/office/drawing/2010/main">
                  <a14:imgLayer r:embed="rId13">
                    <a14:imgEffect>
                      <a14:backgroundRemoval t="0" b="100000" l="0" r="100000"/>
                    </a14:imgEffect>
                  </a14:imgLayer>
                </a14:imgProps>
              </a:ext>
            </a:extLst>
          </a:blip>
          <a:srcRect/>
          <a:stretch>
            <a:fillRect/>
          </a:stretch>
        </p:blipFill>
        <p:spPr bwMode="auto">
          <a:xfrm>
            <a:off x="1163626" y="3022461"/>
            <a:ext cx="1339851" cy="717206"/>
          </a:xfrm>
          <a:prstGeom prst="rect">
            <a:avLst/>
          </a:prstGeom>
          <a:noFill/>
          <a:ln w="9525">
            <a:noFill/>
            <a:miter lim="800000"/>
            <a:headEnd/>
            <a:tailEnd/>
          </a:ln>
        </p:spPr>
      </p:pic>
      <p:grpSp>
        <p:nvGrpSpPr>
          <p:cNvPr id="7" name="Group 10"/>
          <p:cNvGrpSpPr>
            <a:grpSpLocks/>
          </p:cNvGrpSpPr>
          <p:nvPr>
            <p:custDataLst>
              <p:tags r:id="rId2"/>
            </p:custDataLst>
          </p:nvPr>
        </p:nvGrpSpPr>
        <p:grpSpPr bwMode="auto">
          <a:xfrm>
            <a:off x="1200139" y="4857266"/>
            <a:ext cx="1266825" cy="1204912"/>
            <a:chOff x="3657877" y="3913282"/>
            <a:chExt cx="1268118" cy="1204628"/>
          </a:xfrm>
        </p:grpSpPr>
        <p:pic>
          <p:nvPicPr>
            <p:cNvPr id="8" name="Picture 8" descr="SP_logo_color.png"/>
            <p:cNvPicPr>
              <a:picLocks noChangeAspect="1"/>
            </p:cNvPicPr>
            <p:nvPr/>
          </p:nvPicPr>
          <p:blipFill>
            <a:blip r:embed="rId14" cstate="print"/>
            <a:srcRect/>
            <a:stretch>
              <a:fillRect/>
            </a:stretch>
          </p:blipFill>
          <p:spPr bwMode="auto">
            <a:xfrm>
              <a:off x="3657877" y="3913282"/>
              <a:ext cx="1268118" cy="400561"/>
            </a:xfrm>
            <a:prstGeom prst="rect">
              <a:avLst/>
            </a:prstGeom>
            <a:noFill/>
            <a:ln w="9525">
              <a:noFill/>
              <a:miter lim="800000"/>
              <a:headEnd/>
              <a:tailEnd/>
            </a:ln>
          </p:spPr>
        </p:pic>
        <p:pic>
          <p:nvPicPr>
            <p:cNvPr id="9" name="Picture 8"/>
            <p:cNvPicPr>
              <a:picLocks noChangeAspect="1" noChangeArrowheads="1"/>
            </p:cNvPicPr>
            <p:nvPr/>
          </p:nvPicPr>
          <p:blipFill>
            <a:blip r:embed="rId15" cstate="print"/>
            <a:srcRect/>
            <a:stretch>
              <a:fillRect/>
            </a:stretch>
          </p:blipFill>
          <p:spPr bwMode="auto">
            <a:xfrm>
              <a:off x="3778650" y="4417988"/>
              <a:ext cx="1026572" cy="699922"/>
            </a:xfrm>
            <a:prstGeom prst="rect">
              <a:avLst/>
            </a:prstGeom>
            <a:noFill/>
            <a:ln w="15875" algn="ctr">
              <a:solidFill>
                <a:schemeClr val="bg2">
                  <a:lumMod val="40000"/>
                  <a:lumOff val="60000"/>
                </a:schemeClr>
              </a:solidFill>
              <a:miter lim="800000"/>
              <a:headEnd/>
              <a:tailEnd/>
            </a:ln>
          </p:spPr>
        </p:pic>
      </p:grpSp>
      <p:sp>
        <p:nvSpPr>
          <p:cNvPr id="10" name="Right Arrow 9"/>
          <p:cNvSpPr/>
          <p:nvPr/>
        </p:nvSpPr>
        <p:spPr>
          <a:xfrm rot="16200000">
            <a:off x="1434296" y="4051616"/>
            <a:ext cx="798511" cy="650875"/>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ight Arrow 10"/>
          <p:cNvSpPr/>
          <p:nvPr/>
        </p:nvSpPr>
        <p:spPr>
          <a:xfrm rot="16200000">
            <a:off x="1434295" y="2106929"/>
            <a:ext cx="798513" cy="650875"/>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2" name="Picture 2" descr="Avaya"/>
          <p:cNvPicPr>
            <a:picLocks noChangeAspect="1" noChangeArrowheads="1"/>
          </p:cNvPicPr>
          <p:nvPr>
            <p:custDataLst>
              <p:tags r:id="rId3"/>
            </p:custDataLst>
          </p:nvPr>
        </p:nvPicPr>
        <p:blipFill>
          <a:blip r:embed="rId16" cstate="print"/>
          <a:srcRect/>
          <a:stretch>
            <a:fillRect/>
          </a:stretch>
        </p:blipFill>
        <p:spPr bwMode="auto">
          <a:xfrm>
            <a:off x="577296" y="2033105"/>
            <a:ext cx="788987" cy="227012"/>
          </a:xfrm>
          <a:prstGeom prst="rect">
            <a:avLst/>
          </a:prstGeom>
          <a:noFill/>
          <a:ln w="9525">
            <a:noFill/>
            <a:miter lim="800000"/>
            <a:headEnd/>
            <a:tailEnd/>
          </a:ln>
        </p:spPr>
      </p:pic>
      <p:pic>
        <p:nvPicPr>
          <p:cNvPr id="13" name="Picture 12" descr="4134_Front_pss5_HiRes.png"/>
          <p:cNvPicPr>
            <a:picLocks noChangeAspect="1"/>
          </p:cNvPicPr>
          <p:nvPr>
            <p:custDataLst>
              <p:tags r:id="rId4"/>
            </p:custDataLst>
          </p:nvPr>
        </p:nvPicPr>
        <p:blipFill>
          <a:blip r:embed="rId17" cstate="print"/>
          <a:stretch>
            <a:fillRect/>
          </a:stretch>
        </p:blipFill>
        <p:spPr>
          <a:xfrm>
            <a:off x="826624" y="1257291"/>
            <a:ext cx="2013855" cy="561138"/>
          </a:xfrm>
          <a:prstGeom prst="rect">
            <a:avLst/>
          </a:prstGeom>
        </p:spPr>
      </p:pic>
      <p:sp>
        <p:nvSpPr>
          <p:cNvPr id="14" name="TextBox 13"/>
          <p:cNvSpPr txBox="1"/>
          <p:nvPr>
            <p:custDataLst>
              <p:tags r:id="rId5"/>
            </p:custDataLst>
          </p:nvPr>
        </p:nvSpPr>
        <p:spPr>
          <a:xfrm>
            <a:off x="274320" y="6597902"/>
            <a:ext cx="5910592" cy="200055"/>
          </a:xfrm>
          <a:prstGeom prst="rect">
            <a:avLst/>
          </a:prstGeom>
          <a:noFill/>
        </p:spPr>
        <p:txBody>
          <a:bodyPr wrap="none" rtlCol="0">
            <a:spAutoFit/>
          </a:bodyPr>
          <a:lstStyle/>
          <a:p>
            <a:r>
              <a:rPr lang="en-US" sz="700" b="1" dirty="0">
                <a:solidFill>
                  <a:srgbClr val="757575"/>
                </a:solidFill>
                <a:latin typeface="Arial" pitchFamily="34" charset="0"/>
                <a:cs typeface="Arial" pitchFamily="34" charset="0"/>
              </a:rPr>
              <a:t>Third-party logos, images, and registered trademarks belong to the respective owners. Avaya is not an owner or licensee of the same.</a:t>
            </a:r>
          </a:p>
        </p:txBody>
      </p:sp>
      <p:sp>
        <p:nvSpPr>
          <p:cNvPr id="15" name="Text Placeholder 16"/>
          <p:cNvSpPr txBox="1">
            <a:spLocks/>
          </p:cNvSpPr>
          <p:nvPr>
            <p:custDataLst>
              <p:tags r:id="rId6"/>
            </p:custDataLst>
          </p:nvPr>
        </p:nvSpPr>
        <p:spPr>
          <a:xfrm>
            <a:off x="3356044" y="1056280"/>
            <a:ext cx="5564220" cy="914545"/>
          </a:xfrm>
          <a:prstGeom prst="roundRect">
            <a:avLst>
              <a:gd name="adj" fmla="val 15179"/>
            </a:avLst>
          </a:prstGeom>
          <a:ln>
            <a:noFill/>
          </a:ln>
        </p:spPr>
        <p:style>
          <a:lnRef idx="1">
            <a:schemeClr val="accent4"/>
          </a:lnRef>
          <a:fillRef idx="2">
            <a:schemeClr val="accent4"/>
          </a:fillRef>
          <a:effectRef idx="1">
            <a:schemeClr val="accent4"/>
          </a:effectRef>
          <a:fontRef idx="none"/>
        </p:style>
        <p:txBody>
          <a:bodyPr tIns="0" anchor="t"/>
          <a:lstStyle>
            <a:lvl1pPr marL="72000" indent="0" algn="l" rtl="0" eaLnBrk="1" fontAlgn="base" hangingPunct="1">
              <a:lnSpc>
                <a:spcPct val="100000"/>
              </a:lnSpc>
              <a:spcBef>
                <a:spcPts val="600"/>
              </a:spcBef>
              <a:spcAft>
                <a:spcPct val="0"/>
              </a:spcAft>
              <a:buClr>
                <a:schemeClr val="accent2"/>
              </a:buClr>
              <a:buSzPct val="90000"/>
              <a:buFont typeface="Arial" pitchFamily="34" charset="0"/>
              <a:buNone/>
              <a:defRPr sz="1800">
                <a:solidFill>
                  <a:schemeClr val="tx1"/>
                </a:solidFill>
                <a:latin typeface="+mn-lt"/>
                <a:ea typeface="+mn-ea"/>
                <a:cs typeface="+mn-cs"/>
              </a:defRPr>
            </a:lvl1pPr>
            <a:lvl2pPr marL="252000" indent="-252000" algn="l" rtl="0" eaLnBrk="1" fontAlgn="base" hangingPunct="1">
              <a:lnSpc>
                <a:spcPct val="100000"/>
              </a:lnSpc>
              <a:spcBef>
                <a:spcPts val="600"/>
              </a:spcBef>
              <a:spcAft>
                <a:spcPct val="0"/>
              </a:spcAft>
              <a:buClr>
                <a:schemeClr val="accent1"/>
              </a:buClr>
              <a:buSzPct val="100000"/>
              <a:buFont typeface="Webdings" pitchFamily="18" charset="2"/>
              <a:buChar char=""/>
              <a:defRPr sz="1800">
                <a:solidFill>
                  <a:schemeClr val="tx1"/>
                </a:solidFill>
                <a:latin typeface="+mn-lt"/>
              </a:defRPr>
            </a:lvl2pPr>
            <a:lvl3pPr marL="54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3pPr>
            <a:lvl4pPr marL="72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4pPr>
            <a:lvl5pPr marL="90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5pPr>
            <a:lvl6pPr marL="20621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a:lstStyle>
          <a:p>
            <a:pPr marL="0" lvl="1" indent="0">
              <a:buClr>
                <a:srgbClr val="CC0000"/>
              </a:buClr>
              <a:buNone/>
            </a:pPr>
            <a:r>
              <a:rPr lang="en-US" b="1">
                <a:solidFill>
                  <a:srgbClr val="000000"/>
                </a:solidFill>
              </a:rPr>
              <a:t>Avaya 4134 Secure Router</a:t>
            </a:r>
          </a:p>
          <a:p>
            <a:pPr lvl="1">
              <a:buClr>
                <a:srgbClr val="CC0000"/>
              </a:buClr>
            </a:pPr>
            <a:r>
              <a:rPr lang="en-US" sz="1600">
                <a:solidFill>
                  <a:srgbClr val="000000"/>
                </a:solidFill>
              </a:rPr>
              <a:t>Modular multi-service Platform</a:t>
            </a:r>
            <a:endParaRPr lang="en-US" sz="1600" dirty="0">
              <a:solidFill>
                <a:srgbClr val="000000"/>
              </a:solidFill>
            </a:endParaRPr>
          </a:p>
        </p:txBody>
      </p:sp>
      <p:sp>
        <p:nvSpPr>
          <p:cNvPr id="16" name="PPTShape_0"/>
          <p:cNvSpPr txBox="1">
            <a:spLocks/>
          </p:cNvSpPr>
          <p:nvPr>
            <p:custDataLst>
              <p:tags r:id="rId7"/>
            </p:custDataLst>
          </p:nvPr>
        </p:nvSpPr>
        <p:spPr>
          <a:xfrm>
            <a:off x="3356044" y="2554376"/>
            <a:ext cx="5564220" cy="1468711"/>
          </a:xfrm>
          <a:prstGeom prst="roundRect">
            <a:avLst>
              <a:gd name="adj" fmla="val 8898"/>
            </a:avLst>
          </a:prstGeom>
          <a:ln>
            <a:noFill/>
          </a:ln>
        </p:spPr>
        <p:style>
          <a:lnRef idx="1">
            <a:schemeClr val="accent4"/>
          </a:lnRef>
          <a:fillRef idx="2">
            <a:schemeClr val="accent4"/>
          </a:fillRef>
          <a:effectRef idx="1">
            <a:schemeClr val="accent4"/>
          </a:effectRef>
          <a:fontRef idx="none"/>
        </p:style>
        <p:txBody>
          <a:bodyPr tIns="0" anchor="t"/>
          <a:lstStyle>
            <a:lvl1pPr marL="72000" indent="0" algn="l" rtl="0" eaLnBrk="1" fontAlgn="base" hangingPunct="1">
              <a:lnSpc>
                <a:spcPct val="100000"/>
              </a:lnSpc>
              <a:spcBef>
                <a:spcPts val="600"/>
              </a:spcBef>
              <a:spcAft>
                <a:spcPct val="0"/>
              </a:spcAft>
              <a:buClr>
                <a:schemeClr val="accent2"/>
              </a:buClr>
              <a:buSzPct val="90000"/>
              <a:buFont typeface="Arial" pitchFamily="34" charset="0"/>
              <a:buNone/>
              <a:defRPr sz="1800">
                <a:solidFill>
                  <a:schemeClr val="tx1"/>
                </a:solidFill>
                <a:latin typeface="+mn-lt"/>
                <a:ea typeface="+mn-ea"/>
                <a:cs typeface="+mn-cs"/>
              </a:defRPr>
            </a:lvl1pPr>
            <a:lvl2pPr marL="252000" indent="-252000" algn="l" rtl="0" eaLnBrk="1" fontAlgn="base" hangingPunct="1">
              <a:lnSpc>
                <a:spcPct val="100000"/>
              </a:lnSpc>
              <a:spcBef>
                <a:spcPts val="600"/>
              </a:spcBef>
              <a:spcAft>
                <a:spcPct val="0"/>
              </a:spcAft>
              <a:buClr>
                <a:schemeClr val="accent1"/>
              </a:buClr>
              <a:buSzPct val="100000"/>
              <a:buFont typeface="Webdings" pitchFamily="18" charset="2"/>
              <a:buChar char=""/>
              <a:defRPr sz="1800">
                <a:solidFill>
                  <a:schemeClr val="tx1"/>
                </a:solidFill>
                <a:latin typeface="+mn-lt"/>
              </a:defRPr>
            </a:lvl2pPr>
            <a:lvl3pPr marL="54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3pPr>
            <a:lvl4pPr marL="72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4pPr>
            <a:lvl5pPr marL="90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5pPr>
            <a:lvl6pPr marL="20621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a:lstStyle>
          <a:p>
            <a:pPr marL="0" lvl="1" indent="0">
              <a:buClr>
                <a:srgbClr val="CC0000"/>
              </a:buClr>
              <a:buNone/>
            </a:pPr>
            <a:r>
              <a:rPr lang="en-US" b="1" dirty="0">
                <a:solidFill>
                  <a:srgbClr val="000000"/>
                </a:solidFill>
              </a:rPr>
              <a:t>Avaya SR 4134 Server Module</a:t>
            </a:r>
          </a:p>
          <a:p>
            <a:pPr lvl="1">
              <a:buClr>
                <a:srgbClr val="CC0000"/>
              </a:buClr>
            </a:pPr>
            <a:r>
              <a:rPr lang="en-US" sz="1600" dirty="0">
                <a:solidFill>
                  <a:srgbClr val="000000"/>
                </a:solidFill>
              </a:rPr>
              <a:t>High performance embedded server module</a:t>
            </a:r>
          </a:p>
          <a:p>
            <a:pPr lvl="2">
              <a:buClr>
                <a:srgbClr val="CC0000"/>
              </a:buClr>
            </a:pPr>
            <a:r>
              <a:rPr lang="en-US" dirty="0">
                <a:solidFill>
                  <a:srgbClr val="000000"/>
                </a:solidFill>
              </a:rPr>
              <a:t>2.16Ghz Core 2 Duo 64-bit 4Gb ECC 160 Gb HDD</a:t>
            </a:r>
          </a:p>
          <a:p>
            <a:pPr lvl="1">
              <a:buClr>
                <a:srgbClr val="CC0000"/>
              </a:buClr>
            </a:pPr>
            <a:r>
              <a:rPr lang="en-US" sz="1600" dirty="0">
                <a:solidFill>
                  <a:srgbClr val="000000"/>
                </a:solidFill>
              </a:rPr>
              <a:t>VMware </a:t>
            </a:r>
            <a:r>
              <a:rPr lang="en-US" sz="1600" dirty="0" err="1">
                <a:solidFill>
                  <a:srgbClr val="000000"/>
                </a:solidFill>
              </a:rPr>
              <a:t>ESXi</a:t>
            </a:r>
            <a:endParaRPr lang="en-US" sz="1600" dirty="0">
              <a:solidFill>
                <a:srgbClr val="000000"/>
              </a:solidFill>
            </a:endParaRPr>
          </a:p>
          <a:p>
            <a:pPr lvl="1">
              <a:buClr>
                <a:srgbClr val="CC0000"/>
              </a:buClr>
            </a:pPr>
            <a:endParaRPr lang="en-US" sz="1600" dirty="0">
              <a:solidFill>
                <a:srgbClr val="000000"/>
              </a:solidFill>
            </a:endParaRPr>
          </a:p>
        </p:txBody>
      </p:sp>
      <p:sp>
        <p:nvSpPr>
          <p:cNvPr id="17" name="PPTShape_1"/>
          <p:cNvSpPr txBox="1">
            <a:spLocks/>
          </p:cNvSpPr>
          <p:nvPr>
            <p:custDataLst>
              <p:tags r:id="rId8"/>
            </p:custDataLst>
          </p:nvPr>
        </p:nvSpPr>
        <p:spPr>
          <a:xfrm>
            <a:off x="3356044" y="4642212"/>
            <a:ext cx="5564220" cy="1606188"/>
          </a:xfrm>
          <a:prstGeom prst="roundRect">
            <a:avLst>
              <a:gd name="adj" fmla="val 7926"/>
            </a:avLst>
          </a:prstGeom>
          <a:ln>
            <a:noFill/>
          </a:ln>
        </p:spPr>
        <p:style>
          <a:lnRef idx="1">
            <a:schemeClr val="accent4"/>
          </a:lnRef>
          <a:fillRef idx="2">
            <a:schemeClr val="accent4"/>
          </a:fillRef>
          <a:effectRef idx="1">
            <a:schemeClr val="accent4"/>
          </a:effectRef>
          <a:fontRef idx="none"/>
        </p:style>
        <p:txBody>
          <a:bodyPr tIns="0" anchor="t"/>
          <a:lstStyle>
            <a:lvl1pPr marL="72000" indent="0" algn="l" rtl="0" eaLnBrk="1" fontAlgn="base" hangingPunct="1">
              <a:lnSpc>
                <a:spcPct val="100000"/>
              </a:lnSpc>
              <a:spcBef>
                <a:spcPts val="600"/>
              </a:spcBef>
              <a:spcAft>
                <a:spcPct val="0"/>
              </a:spcAft>
              <a:buClr>
                <a:schemeClr val="accent2"/>
              </a:buClr>
              <a:buSzPct val="90000"/>
              <a:buFont typeface="Arial" pitchFamily="34" charset="0"/>
              <a:buNone/>
              <a:defRPr sz="1800">
                <a:solidFill>
                  <a:schemeClr val="tx1"/>
                </a:solidFill>
                <a:latin typeface="+mn-lt"/>
                <a:ea typeface="+mn-ea"/>
                <a:cs typeface="+mn-cs"/>
              </a:defRPr>
            </a:lvl1pPr>
            <a:lvl2pPr marL="252000" indent="-252000" algn="l" rtl="0" eaLnBrk="1" fontAlgn="base" hangingPunct="1">
              <a:lnSpc>
                <a:spcPct val="100000"/>
              </a:lnSpc>
              <a:spcBef>
                <a:spcPts val="600"/>
              </a:spcBef>
              <a:spcAft>
                <a:spcPct val="0"/>
              </a:spcAft>
              <a:buClr>
                <a:schemeClr val="accent1"/>
              </a:buClr>
              <a:buSzPct val="100000"/>
              <a:buFont typeface="Webdings" pitchFamily="18" charset="2"/>
              <a:buChar char=""/>
              <a:defRPr sz="1800">
                <a:solidFill>
                  <a:schemeClr val="tx1"/>
                </a:solidFill>
                <a:latin typeface="+mn-lt"/>
              </a:defRPr>
            </a:lvl2pPr>
            <a:lvl3pPr marL="54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3pPr>
            <a:lvl4pPr marL="72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4pPr>
            <a:lvl5pPr marL="90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5pPr>
            <a:lvl6pPr marL="20621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a:lstStyle>
          <a:p>
            <a:pPr marL="0" lvl="1" indent="0">
              <a:buClr>
                <a:srgbClr val="CC0000"/>
              </a:buClr>
              <a:buNone/>
            </a:pPr>
            <a:r>
              <a:rPr lang="en-US" b="1" dirty="0">
                <a:solidFill>
                  <a:srgbClr val="000000"/>
                </a:solidFill>
              </a:rPr>
              <a:t>Silver Peak VX-series Virtual Appliances</a:t>
            </a:r>
          </a:p>
          <a:p>
            <a:pPr lvl="1">
              <a:buClr>
                <a:srgbClr val="CC0000"/>
              </a:buClr>
            </a:pPr>
            <a:r>
              <a:rPr lang="en-US" sz="1600" dirty="0">
                <a:solidFill>
                  <a:srgbClr val="000000"/>
                </a:solidFill>
              </a:rPr>
              <a:t>Award-winning, scalable WAN optimization in a software/virtual package</a:t>
            </a:r>
          </a:p>
          <a:p>
            <a:pPr lvl="1">
              <a:buClr>
                <a:srgbClr val="CC0000"/>
              </a:buClr>
            </a:pPr>
            <a:r>
              <a:rPr lang="en-US" sz="1600" dirty="0">
                <a:solidFill>
                  <a:srgbClr val="000000"/>
                </a:solidFill>
              </a:rPr>
              <a:t>Supports Data and UC optimization (VoIP &amp; Video)</a:t>
            </a:r>
          </a:p>
          <a:p>
            <a:pPr lvl="1">
              <a:buClr>
                <a:srgbClr val="CC0000"/>
              </a:buClr>
            </a:pPr>
            <a:r>
              <a:rPr lang="en-US" sz="1600" dirty="0">
                <a:solidFill>
                  <a:srgbClr val="000000"/>
                </a:solidFill>
              </a:rPr>
              <a:t>VX-1000, VX-2000, VX-3000 support (up to 20Mb)</a:t>
            </a:r>
          </a:p>
          <a:p>
            <a:pPr lvl="1">
              <a:buClr>
                <a:srgbClr val="CC0000"/>
              </a:buClr>
            </a:pPr>
            <a:endParaRPr lang="en-US" sz="1600" dirty="0">
              <a:solidFill>
                <a:srgbClr val="000000"/>
              </a:solidFill>
            </a:endParaRPr>
          </a:p>
          <a:p>
            <a:pPr lvl="1">
              <a:buClr>
                <a:srgbClr val="CC0000"/>
              </a:buClr>
            </a:pPr>
            <a:endParaRPr lang="en-US" sz="1600"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Avaya SR 2330 and AG 2330 </a:t>
            </a:r>
            <a:r>
              <a:rPr lang="en-US" dirty="0"/>
              <a:t/>
            </a:r>
            <a:br>
              <a:rPr lang="en-US" dirty="0"/>
            </a:br>
            <a:r>
              <a:rPr lang="en-US" sz="2200" dirty="0"/>
              <a:t>Access and Branch</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66</a:t>
            </a:fld>
            <a:endParaRPr lang="en-US" dirty="0"/>
          </a:p>
        </p:txBody>
      </p:sp>
      <p:sp>
        <p:nvSpPr>
          <p:cNvPr id="30" name="Rectangle 29"/>
          <p:cNvSpPr/>
          <p:nvPr/>
        </p:nvSpPr>
        <p:spPr>
          <a:xfrm>
            <a:off x="0" y="5638800"/>
            <a:ext cx="1524000" cy="685800"/>
          </a:xfrm>
          <a:prstGeom prst="rect">
            <a:avLst/>
          </a:prstGeom>
          <a:solidFill>
            <a:srgbClr val="FFFFFF"/>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31" name="Rectangle 3"/>
          <p:cNvSpPr>
            <a:spLocks noChangeArrowheads="1"/>
          </p:cNvSpPr>
          <p:nvPr/>
        </p:nvSpPr>
        <p:spPr bwMode="ltGray">
          <a:xfrm>
            <a:off x="562584" y="3587883"/>
            <a:ext cx="762000" cy="369332"/>
          </a:xfrm>
          <a:prstGeom prst="rect">
            <a:avLst/>
          </a:prstGeom>
          <a:noFill/>
          <a:ln w="9525" algn="ctr">
            <a:noFill/>
            <a:miter lim="800000"/>
            <a:headEnd/>
            <a:tailEnd/>
          </a:ln>
        </p:spPr>
        <p:txBody>
          <a:bodyPr wrap="square">
            <a:spAutoFit/>
          </a:bodyPr>
          <a:lstStyle/>
          <a:p>
            <a:pPr algn="ctr" fontAlgn="base">
              <a:spcBef>
                <a:spcPct val="25000"/>
              </a:spcBef>
              <a:spcAft>
                <a:spcPct val="0"/>
              </a:spcAft>
              <a:buClr>
                <a:srgbClr val="FF7200"/>
              </a:buClr>
            </a:pPr>
            <a:r>
              <a:rPr lang="en-US" b="1" dirty="0">
                <a:solidFill>
                  <a:srgbClr val="000000"/>
                </a:solidFill>
                <a:cs typeface="Arial" pitchFamily="34" charset="0"/>
              </a:rPr>
              <a:t>WAN</a:t>
            </a:r>
            <a:endParaRPr lang="en-US" sz="1400" dirty="0">
              <a:solidFill>
                <a:srgbClr val="000000"/>
              </a:solidFill>
              <a:cs typeface="Arial" pitchFamily="34" charset="0"/>
            </a:endParaRPr>
          </a:p>
        </p:txBody>
      </p:sp>
      <p:sp>
        <p:nvSpPr>
          <p:cNvPr id="32" name="Rectangle 28"/>
          <p:cNvSpPr>
            <a:spLocks noChangeArrowheads="1"/>
          </p:cNvSpPr>
          <p:nvPr/>
        </p:nvSpPr>
        <p:spPr bwMode="ltGray">
          <a:xfrm>
            <a:off x="3923506" y="3587883"/>
            <a:ext cx="839788" cy="369332"/>
          </a:xfrm>
          <a:prstGeom prst="rect">
            <a:avLst/>
          </a:prstGeom>
          <a:noFill/>
          <a:ln w="9525" algn="ctr">
            <a:noFill/>
            <a:miter lim="800000"/>
            <a:headEnd/>
            <a:tailEnd/>
          </a:ln>
        </p:spPr>
        <p:txBody>
          <a:bodyPr wrap="square">
            <a:spAutoFit/>
          </a:bodyPr>
          <a:lstStyle/>
          <a:p>
            <a:pPr algn="ctr" fontAlgn="base">
              <a:spcBef>
                <a:spcPct val="25000"/>
              </a:spcBef>
              <a:spcAft>
                <a:spcPct val="0"/>
              </a:spcAft>
              <a:buClr>
                <a:srgbClr val="FF7200"/>
              </a:buClr>
            </a:pPr>
            <a:r>
              <a:rPr lang="en-US" b="1">
                <a:solidFill>
                  <a:srgbClr val="000000"/>
                </a:solidFill>
                <a:cs typeface="Arial" pitchFamily="34" charset="0"/>
              </a:rPr>
              <a:t>PSTN</a:t>
            </a:r>
            <a:endParaRPr lang="en-US" sz="1400">
              <a:solidFill>
                <a:srgbClr val="000000"/>
              </a:solidFill>
              <a:cs typeface="Arial" pitchFamily="34" charset="0"/>
            </a:endParaRPr>
          </a:p>
        </p:txBody>
      </p:sp>
      <p:pic>
        <p:nvPicPr>
          <p:cNvPr id="33" name="Picture 14" descr="2T1E1L"/>
          <p:cNvPicPr>
            <a:picLocks noChangeAspect="1" noChangeArrowheads="1"/>
          </p:cNvPicPr>
          <p:nvPr>
            <p:custDataLst>
              <p:tags r:id="rId1"/>
            </p:custDataLst>
          </p:nvPr>
        </p:nvPicPr>
        <p:blipFill>
          <a:blip r:embed="rId14" cstate="print"/>
          <a:srcRect/>
          <a:stretch>
            <a:fillRect/>
          </a:stretch>
        </p:blipFill>
        <p:spPr bwMode="auto">
          <a:xfrm>
            <a:off x="257784" y="5197809"/>
            <a:ext cx="609600" cy="209550"/>
          </a:xfrm>
          <a:prstGeom prst="rect">
            <a:avLst/>
          </a:prstGeom>
          <a:noFill/>
          <a:ln w="9525">
            <a:noFill/>
            <a:miter lim="800000"/>
            <a:headEnd/>
            <a:tailEnd/>
          </a:ln>
        </p:spPr>
      </p:pic>
      <p:pic>
        <p:nvPicPr>
          <p:cNvPr id="34" name="Picture 15" descr="SerialL"/>
          <p:cNvPicPr>
            <a:picLocks noChangeAspect="1" noChangeArrowheads="1"/>
          </p:cNvPicPr>
          <p:nvPr>
            <p:custDataLst>
              <p:tags r:id="rId2"/>
            </p:custDataLst>
          </p:nvPr>
        </p:nvPicPr>
        <p:blipFill>
          <a:blip r:embed="rId15" cstate="print"/>
          <a:srcRect/>
          <a:stretch>
            <a:fillRect/>
          </a:stretch>
        </p:blipFill>
        <p:spPr bwMode="auto">
          <a:xfrm>
            <a:off x="1019784" y="5197810"/>
            <a:ext cx="609600" cy="257175"/>
          </a:xfrm>
          <a:prstGeom prst="rect">
            <a:avLst/>
          </a:prstGeom>
          <a:noFill/>
          <a:ln w="9525">
            <a:noFill/>
            <a:miter lim="800000"/>
            <a:headEnd/>
            <a:tailEnd/>
          </a:ln>
        </p:spPr>
      </p:pic>
      <p:pic>
        <p:nvPicPr>
          <p:cNvPr id="35" name="Picture 16" descr="2T1E1L"/>
          <p:cNvPicPr>
            <a:picLocks noChangeAspect="1" noChangeArrowheads="1"/>
          </p:cNvPicPr>
          <p:nvPr>
            <p:custDataLst>
              <p:tags r:id="rId3"/>
            </p:custDataLst>
          </p:nvPr>
        </p:nvPicPr>
        <p:blipFill>
          <a:blip r:embed="rId14" cstate="print"/>
          <a:srcRect/>
          <a:stretch>
            <a:fillRect/>
          </a:stretch>
        </p:blipFill>
        <p:spPr bwMode="auto">
          <a:xfrm>
            <a:off x="257784" y="5731212"/>
            <a:ext cx="609600" cy="209550"/>
          </a:xfrm>
          <a:prstGeom prst="rect">
            <a:avLst/>
          </a:prstGeom>
          <a:noFill/>
          <a:ln w="9525">
            <a:noFill/>
            <a:miter lim="800000"/>
            <a:headEnd/>
            <a:tailEnd/>
          </a:ln>
        </p:spPr>
      </p:pic>
      <p:pic>
        <p:nvPicPr>
          <p:cNvPr id="36" name="Picture 20"/>
          <p:cNvPicPr>
            <a:picLocks noChangeAspect="1" noChangeArrowheads="1"/>
          </p:cNvPicPr>
          <p:nvPr>
            <p:custDataLst>
              <p:tags r:id="rId4"/>
            </p:custDataLst>
          </p:nvPr>
        </p:nvPicPr>
        <p:blipFill>
          <a:blip r:embed="rId16" cstate="print"/>
          <a:srcRect/>
          <a:stretch>
            <a:fillRect/>
          </a:stretch>
        </p:blipFill>
        <p:spPr bwMode="ltGray">
          <a:xfrm>
            <a:off x="4038600" y="4054811"/>
            <a:ext cx="609600" cy="239713"/>
          </a:xfrm>
          <a:prstGeom prst="rect">
            <a:avLst/>
          </a:prstGeom>
          <a:noFill/>
          <a:ln w="9525" algn="ctr">
            <a:noFill/>
            <a:miter lim="800000"/>
            <a:headEnd/>
            <a:tailEnd/>
          </a:ln>
        </p:spPr>
      </p:pic>
      <p:pic>
        <p:nvPicPr>
          <p:cNvPr id="37" name="Picture 21"/>
          <p:cNvPicPr>
            <a:picLocks noChangeAspect="1" noChangeArrowheads="1"/>
          </p:cNvPicPr>
          <p:nvPr>
            <p:custDataLst>
              <p:tags r:id="rId5"/>
            </p:custDataLst>
          </p:nvPr>
        </p:nvPicPr>
        <p:blipFill>
          <a:blip r:embed="rId16" cstate="print"/>
          <a:srcRect/>
          <a:stretch>
            <a:fillRect/>
          </a:stretch>
        </p:blipFill>
        <p:spPr bwMode="ltGray">
          <a:xfrm>
            <a:off x="4038600" y="4588208"/>
            <a:ext cx="609600" cy="239713"/>
          </a:xfrm>
          <a:prstGeom prst="rect">
            <a:avLst/>
          </a:prstGeom>
          <a:noFill/>
          <a:ln w="9525" algn="ctr">
            <a:noFill/>
            <a:miter lim="800000"/>
            <a:headEnd/>
            <a:tailEnd/>
          </a:ln>
        </p:spPr>
      </p:pic>
      <p:pic>
        <p:nvPicPr>
          <p:cNvPr id="38" name="Picture 23" descr="2T1E1L"/>
          <p:cNvPicPr>
            <a:picLocks noChangeAspect="1" noChangeArrowheads="1"/>
          </p:cNvPicPr>
          <p:nvPr>
            <p:custDataLst>
              <p:tags r:id="rId6"/>
            </p:custDataLst>
          </p:nvPr>
        </p:nvPicPr>
        <p:blipFill>
          <a:blip r:embed="rId17" cstate="print"/>
          <a:srcRect/>
          <a:stretch>
            <a:fillRect/>
          </a:stretch>
        </p:blipFill>
        <p:spPr bwMode="auto">
          <a:xfrm>
            <a:off x="4038600" y="5121608"/>
            <a:ext cx="609600" cy="211138"/>
          </a:xfrm>
          <a:prstGeom prst="rect">
            <a:avLst/>
          </a:prstGeom>
          <a:noFill/>
          <a:ln w="9525">
            <a:noFill/>
            <a:miter lim="800000"/>
            <a:headEnd/>
            <a:tailEnd/>
          </a:ln>
        </p:spPr>
      </p:pic>
      <p:pic>
        <p:nvPicPr>
          <p:cNvPr id="39" name="Picture 24" descr="2T1E1L"/>
          <p:cNvPicPr>
            <a:picLocks noChangeAspect="1" noChangeArrowheads="1"/>
          </p:cNvPicPr>
          <p:nvPr>
            <p:custDataLst>
              <p:tags r:id="rId7"/>
            </p:custDataLst>
          </p:nvPr>
        </p:nvPicPr>
        <p:blipFill>
          <a:blip r:embed="rId14" cstate="print"/>
          <a:srcRect/>
          <a:stretch>
            <a:fillRect/>
          </a:stretch>
        </p:blipFill>
        <p:spPr bwMode="auto">
          <a:xfrm>
            <a:off x="1019784" y="5731212"/>
            <a:ext cx="609600" cy="209550"/>
          </a:xfrm>
          <a:prstGeom prst="rect">
            <a:avLst/>
          </a:prstGeom>
          <a:noFill/>
          <a:ln w="9525">
            <a:noFill/>
            <a:miter lim="800000"/>
            <a:headEnd/>
            <a:tailEnd/>
          </a:ln>
        </p:spPr>
      </p:pic>
      <p:pic>
        <p:nvPicPr>
          <p:cNvPr id="40" name="Picture 25" descr="2T1E1L"/>
          <p:cNvPicPr>
            <a:picLocks noChangeAspect="1" noChangeArrowheads="1"/>
          </p:cNvPicPr>
          <p:nvPr>
            <p:custDataLst>
              <p:tags r:id="rId8"/>
            </p:custDataLst>
          </p:nvPr>
        </p:nvPicPr>
        <p:blipFill>
          <a:blip r:embed="rId14" cstate="print"/>
          <a:srcRect/>
          <a:stretch>
            <a:fillRect/>
          </a:stretch>
        </p:blipFill>
        <p:spPr bwMode="auto">
          <a:xfrm>
            <a:off x="4038600" y="5731212"/>
            <a:ext cx="609600" cy="209550"/>
          </a:xfrm>
          <a:prstGeom prst="rect">
            <a:avLst/>
          </a:prstGeom>
          <a:noFill/>
          <a:ln w="9525">
            <a:noFill/>
            <a:miter lim="800000"/>
            <a:headEnd/>
            <a:tailEnd/>
          </a:ln>
        </p:spPr>
      </p:pic>
      <p:pic>
        <p:nvPicPr>
          <p:cNvPr id="41" name="Picture 40" descr="2330_Left_HiRes.png"/>
          <p:cNvPicPr>
            <a:picLocks noChangeAspect="1"/>
          </p:cNvPicPr>
          <p:nvPr>
            <p:custDataLst>
              <p:tags r:id="rId9"/>
            </p:custDataLst>
          </p:nvPr>
        </p:nvPicPr>
        <p:blipFill>
          <a:blip r:embed="rId18" cstate="print"/>
          <a:stretch>
            <a:fillRect/>
          </a:stretch>
        </p:blipFill>
        <p:spPr>
          <a:xfrm>
            <a:off x="899592" y="1916836"/>
            <a:ext cx="3440436" cy="904343"/>
          </a:xfrm>
          <a:prstGeom prst="rect">
            <a:avLst/>
          </a:prstGeom>
        </p:spPr>
      </p:pic>
      <p:sp>
        <p:nvSpPr>
          <p:cNvPr id="42" name="Rectangle 41"/>
          <p:cNvSpPr>
            <a:spLocks noChangeArrowheads="1"/>
          </p:cNvSpPr>
          <p:nvPr/>
        </p:nvSpPr>
        <p:spPr bwMode="ltGray">
          <a:xfrm>
            <a:off x="179512" y="1132568"/>
            <a:ext cx="4849688" cy="2239962"/>
          </a:xfrm>
          <a:prstGeom prst="roundRect">
            <a:avLst>
              <a:gd name="adj" fmla="val 6244"/>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43" name="TextBox 42"/>
          <p:cNvSpPr txBox="1"/>
          <p:nvPr>
            <p:custDataLst>
              <p:tags r:id="rId10"/>
            </p:custDataLst>
          </p:nvPr>
        </p:nvSpPr>
        <p:spPr>
          <a:xfrm>
            <a:off x="274320" y="6597902"/>
            <a:ext cx="5910592" cy="200055"/>
          </a:xfrm>
          <a:prstGeom prst="rect">
            <a:avLst/>
          </a:prstGeom>
          <a:noFill/>
        </p:spPr>
        <p:txBody>
          <a:bodyPr wrap="none" rtlCol="0">
            <a:spAutoFit/>
          </a:bodyPr>
          <a:lstStyle/>
          <a:p>
            <a:r>
              <a:rPr lang="en-US" sz="700" b="1" dirty="0">
                <a:solidFill>
                  <a:srgbClr val="757575"/>
                </a:solidFill>
                <a:cs typeface="Arial" pitchFamily="34" charset="0"/>
              </a:rPr>
              <a:t>Third-party logos, images, and registered trademarks belong to the respective owners. Avaya is not an owner or licensee of the same.</a:t>
            </a:r>
          </a:p>
        </p:txBody>
      </p:sp>
      <p:sp>
        <p:nvSpPr>
          <p:cNvPr id="44" name="Text Placeholder 16"/>
          <p:cNvSpPr txBox="1">
            <a:spLocks/>
          </p:cNvSpPr>
          <p:nvPr>
            <p:custDataLst>
              <p:tags r:id="rId11"/>
            </p:custDataLst>
          </p:nvPr>
        </p:nvSpPr>
        <p:spPr>
          <a:xfrm>
            <a:off x="5408588" y="1132568"/>
            <a:ext cx="3511685" cy="5039632"/>
          </a:xfrm>
          <a:prstGeom prst="roundRect">
            <a:avLst>
              <a:gd name="adj" fmla="val 4885"/>
            </a:avLst>
          </a:prstGeom>
          <a:gradFill>
            <a:gsLst>
              <a:gs pos="0">
                <a:schemeClr val="bg1">
                  <a:lumMod val="75000"/>
                </a:schemeClr>
              </a:gs>
              <a:gs pos="65000">
                <a:schemeClr val="bg1">
                  <a:lumMod val="85000"/>
                </a:schemeClr>
              </a:gs>
              <a:gs pos="100000">
                <a:schemeClr val="bg1">
                  <a:lumMod val="95000"/>
                </a:schemeClr>
              </a:gs>
            </a:gsLst>
          </a:gradFill>
          <a:ln>
            <a:noFill/>
          </a:ln>
        </p:spPr>
        <p:style>
          <a:lnRef idx="1">
            <a:schemeClr val="accent4"/>
          </a:lnRef>
          <a:fillRef idx="2">
            <a:schemeClr val="accent4"/>
          </a:fillRef>
          <a:effectRef idx="1">
            <a:schemeClr val="accent4"/>
          </a:effectRef>
          <a:fontRef idx="none"/>
        </p:style>
        <p:txBody>
          <a:bodyPr tIns="0" anchor="t"/>
          <a:lstStyle>
            <a:lvl1pPr marL="72000" indent="0" algn="l" rtl="0" eaLnBrk="1" fontAlgn="base" hangingPunct="1">
              <a:lnSpc>
                <a:spcPct val="100000"/>
              </a:lnSpc>
              <a:spcBef>
                <a:spcPts val="600"/>
              </a:spcBef>
              <a:spcAft>
                <a:spcPct val="0"/>
              </a:spcAft>
              <a:buClr>
                <a:schemeClr val="accent2"/>
              </a:buClr>
              <a:buSzPct val="90000"/>
              <a:buFont typeface="Arial" pitchFamily="34" charset="0"/>
              <a:buNone/>
              <a:defRPr sz="1800">
                <a:solidFill>
                  <a:schemeClr val="tx1"/>
                </a:solidFill>
                <a:latin typeface="+mn-lt"/>
                <a:ea typeface="+mn-ea"/>
                <a:cs typeface="+mn-cs"/>
              </a:defRPr>
            </a:lvl1pPr>
            <a:lvl2pPr marL="252000" indent="-252000" algn="l" rtl="0" eaLnBrk="1" fontAlgn="base" hangingPunct="1">
              <a:lnSpc>
                <a:spcPct val="100000"/>
              </a:lnSpc>
              <a:spcBef>
                <a:spcPts val="600"/>
              </a:spcBef>
              <a:spcAft>
                <a:spcPct val="0"/>
              </a:spcAft>
              <a:buClr>
                <a:schemeClr val="accent1"/>
              </a:buClr>
              <a:buSzPct val="100000"/>
              <a:buFont typeface="Webdings" pitchFamily="18" charset="2"/>
              <a:buChar char=""/>
              <a:defRPr sz="1800">
                <a:solidFill>
                  <a:schemeClr val="tx1"/>
                </a:solidFill>
                <a:latin typeface="+mn-lt"/>
              </a:defRPr>
            </a:lvl2pPr>
            <a:lvl3pPr marL="54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3pPr>
            <a:lvl4pPr marL="72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4pPr>
            <a:lvl5pPr marL="900000" indent="-180000" algn="l" rtl="0" eaLnBrk="1" fontAlgn="base" hangingPunct="1">
              <a:lnSpc>
                <a:spcPct val="100000"/>
              </a:lnSpc>
              <a:spcBef>
                <a:spcPts val="600"/>
              </a:spcBef>
              <a:spcAft>
                <a:spcPct val="0"/>
              </a:spcAft>
              <a:buClr>
                <a:schemeClr val="tx2"/>
              </a:buClr>
              <a:buSzPct val="110000"/>
              <a:buFont typeface="Arial" pitchFamily="34" charset="0"/>
              <a:buChar char="-"/>
              <a:defRPr sz="1600">
                <a:solidFill>
                  <a:schemeClr val="tx1"/>
                </a:solidFill>
                <a:latin typeface="+mn-lt"/>
              </a:defRPr>
            </a:lvl5pPr>
            <a:lvl6pPr marL="20621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6pPr>
            <a:lvl7pPr marL="25193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7pPr>
            <a:lvl8pPr marL="29765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8pPr>
            <a:lvl9pPr marL="3433763" indent="-176213" algn="l" rtl="0" eaLnBrk="1" fontAlgn="base" hangingPunct="1">
              <a:lnSpc>
                <a:spcPct val="90000"/>
              </a:lnSpc>
              <a:spcBef>
                <a:spcPct val="45000"/>
              </a:spcBef>
              <a:spcAft>
                <a:spcPct val="0"/>
              </a:spcAft>
              <a:buClr>
                <a:schemeClr val="accent2"/>
              </a:buClr>
              <a:buSzPct val="90000"/>
              <a:buFont typeface="Arial" charset="0"/>
              <a:buChar char="&gt;"/>
              <a:defRPr sz="1600">
                <a:solidFill>
                  <a:schemeClr val="tx1"/>
                </a:solidFill>
                <a:latin typeface="+mn-lt"/>
              </a:defRPr>
            </a:lvl9pPr>
          </a:lstStyle>
          <a:p>
            <a:pPr marL="0" lvl="1" indent="0">
              <a:buClr>
                <a:srgbClr val="CC0000"/>
              </a:buClr>
              <a:buFont typeface="Webdings" pitchFamily="18" charset="2"/>
              <a:buNone/>
            </a:pPr>
            <a:r>
              <a:rPr lang="en-US" sz="1600" b="1" dirty="0">
                <a:solidFill>
                  <a:srgbClr val="000000"/>
                </a:solidFill>
                <a:cs typeface="Arial" pitchFamily="34" charset="0"/>
              </a:rPr>
              <a:t>Software and Services</a:t>
            </a:r>
          </a:p>
          <a:p>
            <a:pPr lvl="1">
              <a:buClr>
                <a:srgbClr val="CC0000"/>
              </a:buClr>
            </a:pPr>
            <a:r>
              <a:rPr lang="en-US" sz="1400" dirty="0">
                <a:solidFill>
                  <a:srgbClr val="000000"/>
                </a:solidFill>
                <a:cs typeface="Arial" pitchFamily="34" charset="0"/>
              </a:rPr>
              <a:t>IPv4, IPv6 and Multicast Routing</a:t>
            </a:r>
          </a:p>
          <a:p>
            <a:pPr lvl="1">
              <a:buClr>
                <a:srgbClr val="CC0000"/>
              </a:buClr>
            </a:pPr>
            <a:r>
              <a:rPr lang="en-US" sz="1400" dirty="0">
                <a:solidFill>
                  <a:srgbClr val="000000"/>
                </a:solidFill>
                <a:cs typeface="Arial" pitchFamily="34" charset="0"/>
              </a:rPr>
              <a:t>Frame Relay (MLFR), PPP (MLPPP), HDLC</a:t>
            </a:r>
          </a:p>
          <a:p>
            <a:pPr lvl="1">
              <a:buClr>
                <a:srgbClr val="CC0000"/>
              </a:buClr>
            </a:pPr>
            <a:r>
              <a:rPr lang="en-US" sz="1400" dirty="0">
                <a:solidFill>
                  <a:srgbClr val="000000"/>
                </a:solidFill>
                <a:cs typeface="Arial" pitchFamily="34" charset="0"/>
              </a:rPr>
              <a:t>MPLS L2-VPN (Ethernet, PPP, HDLC)</a:t>
            </a:r>
          </a:p>
          <a:p>
            <a:pPr lvl="1">
              <a:buClr>
                <a:srgbClr val="CC0000"/>
              </a:buClr>
            </a:pPr>
            <a:r>
              <a:rPr lang="en-US" sz="1400" dirty="0">
                <a:solidFill>
                  <a:srgbClr val="000000"/>
                </a:solidFill>
                <a:cs typeface="Arial" pitchFamily="34" charset="0"/>
              </a:rPr>
              <a:t>Security Services</a:t>
            </a:r>
          </a:p>
          <a:p>
            <a:pPr lvl="2">
              <a:buClr>
                <a:srgbClr val="CC0000"/>
              </a:buClr>
            </a:pPr>
            <a:r>
              <a:rPr lang="en-US" sz="1400" dirty="0">
                <a:solidFill>
                  <a:srgbClr val="000000"/>
                </a:solidFill>
                <a:cs typeface="Arial" pitchFamily="34" charset="0"/>
              </a:rPr>
              <a:t>Firewall, IPsec VPNs, NAT</a:t>
            </a:r>
          </a:p>
          <a:p>
            <a:pPr lvl="2">
              <a:buClr>
                <a:srgbClr val="CC0000"/>
              </a:buClr>
            </a:pPr>
            <a:r>
              <a:rPr lang="en-US" sz="1400" dirty="0">
                <a:solidFill>
                  <a:srgbClr val="000000"/>
                </a:solidFill>
                <a:cs typeface="Arial" pitchFamily="34" charset="0"/>
              </a:rPr>
              <a:t>Hardware Encryption Module</a:t>
            </a:r>
          </a:p>
          <a:p>
            <a:pPr lvl="1">
              <a:buClr>
                <a:srgbClr val="CC0000"/>
              </a:buClr>
            </a:pPr>
            <a:r>
              <a:rPr lang="en-US" sz="1400" dirty="0">
                <a:solidFill>
                  <a:srgbClr val="000000"/>
                </a:solidFill>
                <a:cs typeface="Arial" pitchFamily="34" charset="0"/>
              </a:rPr>
              <a:t>SIP Gateway and Survivability</a:t>
            </a:r>
          </a:p>
          <a:p>
            <a:pPr marL="0" lvl="1" indent="0">
              <a:buClr>
                <a:srgbClr val="CC0000"/>
              </a:buClr>
              <a:buFont typeface="Webdings" pitchFamily="18" charset="2"/>
              <a:buNone/>
            </a:pPr>
            <a:r>
              <a:rPr lang="en-US" sz="1600" b="1" dirty="0">
                <a:solidFill>
                  <a:srgbClr val="000000"/>
                </a:solidFill>
                <a:cs typeface="Arial" pitchFamily="34" charset="0"/>
              </a:rPr>
              <a:t>Reliability</a:t>
            </a:r>
          </a:p>
          <a:p>
            <a:pPr lvl="1">
              <a:buClr>
                <a:srgbClr val="CC0000"/>
              </a:buClr>
            </a:pPr>
            <a:r>
              <a:rPr lang="en-US" sz="1400" dirty="0">
                <a:solidFill>
                  <a:srgbClr val="000000"/>
                </a:solidFill>
                <a:cs typeface="Arial" pitchFamily="34" charset="0"/>
              </a:rPr>
              <a:t>Port Resiliency (MLPPP, MLFR, 802.1ad)</a:t>
            </a:r>
          </a:p>
          <a:p>
            <a:pPr lvl="1">
              <a:buClr>
                <a:srgbClr val="CC0000"/>
              </a:buClr>
            </a:pPr>
            <a:r>
              <a:rPr lang="en-US" sz="1400" dirty="0">
                <a:solidFill>
                  <a:srgbClr val="000000"/>
                </a:solidFill>
                <a:cs typeface="Arial" pitchFamily="34" charset="0"/>
              </a:rPr>
              <a:t>Platform Resiliency</a:t>
            </a:r>
          </a:p>
          <a:p>
            <a:pPr lvl="2">
              <a:buClr>
                <a:srgbClr val="CC0000"/>
              </a:buClr>
            </a:pPr>
            <a:r>
              <a:rPr lang="en-US" sz="1400" dirty="0">
                <a:solidFill>
                  <a:srgbClr val="000000"/>
                </a:solidFill>
                <a:cs typeface="Arial" pitchFamily="34" charset="0"/>
              </a:rPr>
              <a:t>VRRP, BGP multi-homing</a:t>
            </a:r>
          </a:p>
          <a:p>
            <a:pPr lvl="1">
              <a:buClr>
                <a:srgbClr val="CC0000"/>
              </a:buClr>
            </a:pPr>
            <a:r>
              <a:rPr lang="en-US" sz="1400" dirty="0">
                <a:solidFill>
                  <a:srgbClr val="000000"/>
                </a:solidFill>
                <a:cs typeface="Arial" pitchFamily="34" charset="0"/>
              </a:rPr>
              <a:t>Platform Redundancy</a:t>
            </a:r>
          </a:p>
          <a:p>
            <a:pPr lvl="2">
              <a:buClr>
                <a:srgbClr val="CC0000"/>
              </a:buClr>
            </a:pPr>
            <a:r>
              <a:rPr lang="en-US" sz="1400" dirty="0">
                <a:solidFill>
                  <a:srgbClr val="000000"/>
                </a:solidFill>
                <a:cs typeface="Arial" pitchFamily="34" charset="0"/>
              </a:rPr>
              <a:t>All slots are hot swappable</a:t>
            </a:r>
          </a:p>
          <a:p>
            <a:pPr lvl="1">
              <a:buClr>
                <a:srgbClr val="CC0000"/>
              </a:buClr>
            </a:pPr>
            <a:r>
              <a:rPr lang="en-US" sz="1400" dirty="0">
                <a:solidFill>
                  <a:srgbClr val="000000"/>
                </a:solidFill>
                <a:cs typeface="Arial" pitchFamily="34" charset="0"/>
              </a:rPr>
              <a:t>MPLS Fast Reroute</a:t>
            </a:r>
          </a:p>
          <a:p>
            <a:pPr lvl="1">
              <a:buClr>
                <a:srgbClr val="CC0000"/>
              </a:buClr>
            </a:pPr>
            <a:r>
              <a:rPr lang="en-US" sz="1400" dirty="0">
                <a:solidFill>
                  <a:srgbClr val="000000"/>
                </a:solidFill>
                <a:cs typeface="Arial" pitchFamily="34" charset="0"/>
              </a:rPr>
              <a:t>Survivable SIP Gateway</a:t>
            </a:r>
          </a:p>
        </p:txBody>
      </p:sp>
      <p:sp>
        <p:nvSpPr>
          <p:cNvPr id="45" name="Rectangle 40"/>
          <p:cNvSpPr>
            <a:spLocks noChangeArrowheads="1"/>
          </p:cNvSpPr>
          <p:nvPr/>
        </p:nvSpPr>
        <p:spPr bwMode="ltGray">
          <a:xfrm>
            <a:off x="3657600" y="3521408"/>
            <a:ext cx="1371600" cy="2819400"/>
          </a:xfrm>
          <a:prstGeom prst="roundRect">
            <a:avLst>
              <a:gd name="adj" fmla="val 9575"/>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46" name="Rectangle 38"/>
          <p:cNvSpPr>
            <a:spLocks noChangeArrowheads="1"/>
          </p:cNvSpPr>
          <p:nvPr/>
        </p:nvSpPr>
        <p:spPr bwMode="ltGray">
          <a:xfrm>
            <a:off x="181584" y="3521408"/>
            <a:ext cx="1524000" cy="2819400"/>
          </a:xfrm>
          <a:prstGeom prst="roundRect">
            <a:avLst>
              <a:gd name="adj" fmla="val 8369"/>
            </a:avLst>
          </a:prstGeom>
          <a:solidFill>
            <a:srgbClr val="C0C0C0">
              <a:alpha val="15000"/>
            </a:srgbClr>
          </a:solidFill>
          <a:ln w="9525" algn="ctr">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47" name="Text Box 10"/>
          <p:cNvSpPr txBox="1">
            <a:spLocks noChangeArrowheads="1"/>
          </p:cNvSpPr>
          <p:nvPr/>
        </p:nvSpPr>
        <p:spPr bwMode="auto">
          <a:xfrm>
            <a:off x="181587" y="5350212"/>
            <a:ext cx="7697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1xT1/E1/PRI</a:t>
            </a:r>
          </a:p>
          <a:p>
            <a:pPr fontAlgn="base">
              <a:spcBef>
                <a:spcPct val="0"/>
              </a:spcBef>
              <a:spcAft>
                <a:spcPct val="0"/>
              </a:spcAft>
            </a:pPr>
            <a:r>
              <a:rPr lang="en-US" sz="800">
                <a:solidFill>
                  <a:srgbClr val="000000"/>
                </a:solidFill>
                <a:cs typeface="Arial" pitchFamily="34" charset="0"/>
              </a:rPr>
              <a:t>2xT1/E1/PRI</a:t>
            </a:r>
          </a:p>
        </p:txBody>
      </p:sp>
      <p:sp>
        <p:nvSpPr>
          <p:cNvPr id="48" name="Text Box 12"/>
          <p:cNvSpPr txBox="1">
            <a:spLocks noChangeArrowheads="1"/>
          </p:cNvSpPr>
          <p:nvPr/>
        </p:nvSpPr>
        <p:spPr bwMode="auto">
          <a:xfrm>
            <a:off x="333984" y="5883608"/>
            <a:ext cx="570990"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ADSL2+</a:t>
            </a:r>
          </a:p>
        </p:txBody>
      </p:sp>
      <p:sp>
        <p:nvSpPr>
          <p:cNvPr id="49" name="Text Box 13"/>
          <p:cNvSpPr txBox="1">
            <a:spLocks noChangeArrowheads="1"/>
          </p:cNvSpPr>
          <p:nvPr/>
        </p:nvSpPr>
        <p:spPr bwMode="auto">
          <a:xfrm>
            <a:off x="1095992" y="5350212"/>
            <a:ext cx="5565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1xSerial</a:t>
            </a:r>
          </a:p>
          <a:p>
            <a:pPr fontAlgn="base">
              <a:spcBef>
                <a:spcPct val="0"/>
              </a:spcBef>
              <a:spcAft>
                <a:spcPct val="0"/>
              </a:spcAft>
            </a:pPr>
            <a:r>
              <a:rPr lang="en-US" sz="800">
                <a:solidFill>
                  <a:srgbClr val="000000"/>
                </a:solidFill>
                <a:cs typeface="Arial" pitchFamily="34" charset="0"/>
              </a:rPr>
              <a:t>2xSerial</a:t>
            </a:r>
          </a:p>
        </p:txBody>
      </p:sp>
      <p:sp>
        <p:nvSpPr>
          <p:cNvPr id="50" name="Text Box 22"/>
          <p:cNvSpPr txBox="1">
            <a:spLocks noChangeArrowheads="1"/>
          </p:cNvSpPr>
          <p:nvPr/>
        </p:nvSpPr>
        <p:spPr bwMode="auto">
          <a:xfrm>
            <a:off x="3961608" y="5274012"/>
            <a:ext cx="769763"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1xT1/E1/PRI</a:t>
            </a:r>
          </a:p>
          <a:p>
            <a:pPr fontAlgn="base">
              <a:spcBef>
                <a:spcPct val="0"/>
              </a:spcBef>
              <a:spcAft>
                <a:spcPct val="0"/>
              </a:spcAft>
            </a:pPr>
            <a:r>
              <a:rPr lang="en-US" sz="800">
                <a:solidFill>
                  <a:srgbClr val="000000"/>
                </a:solidFill>
                <a:cs typeface="Arial" pitchFamily="34" charset="0"/>
              </a:rPr>
              <a:t>2xT1/E1/PRI</a:t>
            </a:r>
          </a:p>
        </p:txBody>
      </p:sp>
      <p:sp>
        <p:nvSpPr>
          <p:cNvPr id="51" name="Text Box 29"/>
          <p:cNvSpPr txBox="1">
            <a:spLocks noChangeArrowheads="1"/>
          </p:cNvSpPr>
          <p:nvPr/>
        </p:nvSpPr>
        <p:spPr bwMode="auto">
          <a:xfrm>
            <a:off x="1172185" y="5883608"/>
            <a:ext cx="356188"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BRI</a:t>
            </a:r>
          </a:p>
        </p:txBody>
      </p:sp>
      <p:sp>
        <p:nvSpPr>
          <p:cNvPr id="52" name="Text Box 30"/>
          <p:cNvSpPr txBox="1">
            <a:spLocks noChangeArrowheads="1"/>
          </p:cNvSpPr>
          <p:nvPr/>
        </p:nvSpPr>
        <p:spPr bwMode="auto">
          <a:xfrm>
            <a:off x="4098131" y="4207213"/>
            <a:ext cx="494046"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2xFXS</a:t>
            </a:r>
          </a:p>
          <a:p>
            <a:pPr fontAlgn="base">
              <a:spcBef>
                <a:spcPct val="0"/>
              </a:spcBef>
              <a:spcAft>
                <a:spcPct val="0"/>
              </a:spcAft>
            </a:pPr>
            <a:r>
              <a:rPr lang="en-US" sz="800">
                <a:solidFill>
                  <a:srgbClr val="000000"/>
                </a:solidFill>
                <a:cs typeface="Arial" pitchFamily="34" charset="0"/>
              </a:rPr>
              <a:t>4xFXS</a:t>
            </a:r>
          </a:p>
        </p:txBody>
      </p:sp>
      <p:sp>
        <p:nvSpPr>
          <p:cNvPr id="53" name="Text Box 31"/>
          <p:cNvSpPr txBox="1">
            <a:spLocks noChangeArrowheads="1"/>
          </p:cNvSpPr>
          <p:nvPr/>
        </p:nvSpPr>
        <p:spPr bwMode="auto">
          <a:xfrm>
            <a:off x="4092577" y="4740608"/>
            <a:ext cx="505267" cy="427979"/>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2xFXO</a:t>
            </a:r>
          </a:p>
          <a:p>
            <a:pPr fontAlgn="base">
              <a:spcBef>
                <a:spcPct val="0"/>
              </a:spcBef>
              <a:spcAft>
                <a:spcPct val="0"/>
              </a:spcAft>
            </a:pPr>
            <a:r>
              <a:rPr lang="en-US" sz="800">
                <a:solidFill>
                  <a:srgbClr val="000000"/>
                </a:solidFill>
                <a:cs typeface="Arial" pitchFamily="34" charset="0"/>
              </a:rPr>
              <a:t>4xFXO</a:t>
            </a:r>
          </a:p>
        </p:txBody>
      </p:sp>
      <p:sp>
        <p:nvSpPr>
          <p:cNvPr id="54" name="Text Box 32"/>
          <p:cNvSpPr txBox="1">
            <a:spLocks noChangeArrowheads="1"/>
          </p:cNvSpPr>
          <p:nvPr/>
        </p:nvSpPr>
        <p:spPr bwMode="auto">
          <a:xfrm>
            <a:off x="4166395" y="5883608"/>
            <a:ext cx="356188" cy="304868"/>
          </a:xfrm>
          <a:prstGeom prst="rect">
            <a:avLst/>
          </a:prstGeom>
          <a:noFill/>
          <a:ln w="9525" algn="ctr">
            <a:noFill/>
            <a:miter lim="800000"/>
            <a:headEnd/>
            <a:tailEnd/>
          </a:ln>
        </p:spPr>
        <p:txBody>
          <a:bodyPr wrap="none" tIns="90000" bIns="90000">
            <a:spAutoFit/>
          </a:bodyPr>
          <a:lstStyle/>
          <a:p>
            <a:pPr fontAlgn="base">
              <a:spcBef>
                <a:spcPct val="0"/>
              </a:spcBef>
              <a:spcAft>
                <a:spcPct val="0"/>
              </a:spcAft>
            </a:pPr>
            <a:r>
              <a:rPr lang="en-US" sz="800">
                <a:solidFill>
                  <a:srgbClr val="000000"/>
                </a:solidFill>
                <a:cs typeface="Arial" pitchFamily="34" charset="0"/>
              </a:rPr>
              <a:t>BRI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Campus </a:t>
            </a:r>
            <a:br>
              <a:rPr lang="en-US" dirty="0"/>
            </a:br>
            <a:r>
              <a:rPr lang="en-US" dirty="0"/>
              <a:t>and Data Center Design</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Campus Network Architecture</a:t>
            </a:r>
            <a:br>
              <a:rPr lang="en-US" sz="2400" dirty="0"/>
            </a:br>
            <a:r>
              <a:rPr lang="en-US" dirty="0"/>
              <a:t>Classic Switch Clustering </a:t>
            </a:r>
            <a:endParaRPr lang="en-US" sz="2400" dirty="0"/>
          </a:p>
        </p:txBody>
      </p:sp>
      <p:sp>
        <p:nvSpPr>
          <p:cNvPr id="5" name="Slide Number Placeholder 4"/>
          <p:cNvSpPr>
            <a:spLocks noGrp="1"/>
          </p:cNvSpPr>
          <p:nvPr>
            <p:ph type="sldNum" sz="quarter" idx="4"/>
          </p:nvPr>
        </p:nvSpPr>
        <p:spPr/>
        <p:txBody>
          <a:bodyPr/>
          <a:lstStyle/>
          <a:p>
            <a:fld id="{C0097DC6-52A4-2345-88DE-585089D5FC74}" type="slidenum">
              <a:rPr lang="en-US"/>
              <a:pPr/>
              <a:t>68</a:t>
            </a:fld>
            <a:endParaRPr lang="en-US" dirty="0"/>
          </a:p>
        </p:txBody>
      </p:sp>
      <p:sp>
        <p:nvSpPr>
          <p:cNvPr id="4" name="Rounded Rectangle 3"/>
          <p:cNvSpPr/>
          <p:nvPr>
            <p:custDataLst>
              <p:tags r:id="rId1"/>
            </p:custDataLst>
          </p:nvPr>
        </p:nvSpPr>
        <p:spPr bwMode="auto">
          <a:xfrm>
            <a:off x="152400" y="1143001"/>
            <a:ext cx="8826566" cy="5181600"/>
          </a:xfrm>
          <a:prstGeom prst="roundRect">
            <a:avLst>
              <a:gd name="adj" fmla="val 2266"/>
            </a:avLst>
          </a:prstGeom>
          <a:solidFill>
            <a:schemeClr val="bg1">
              <a:lumMod val="85000"/>
            </a:schemeClr>
          </a:solid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pic>
        <p:nvPicPr>
          <p:cNvPr id="6" name="Picture 9"/>
          <p:cNvPicPr>
            <a:picLocks noChangeAspect="1"/>
          </p:cNvPicPr>
          <p:nvPr/>
        </p:nvPicPr>
        <p:blipFill>
          <a:blip r:embed="rId42" cstate="print">
            <a:extLst>
              <a:ext uri="{28A0092B-C50C-407E-A947-70E740481C1C}">
                <a14:useLocalDpi xmlns="" xmlns:a14="http://schemas.microsoft.com/office/drawing/2010/main" val="0"/>
              </a:ext>
            </a:extLst>
          </a:blip>
          <a:stretch>
            <a:fillRect/>
          </a:stretch>
        </p:blipFill>
        <p:spPr bwMode="auto">
          <a:xfrm>
            <a:off x="5054541" y="4524291"/>
            <a:ext cx="2632100" cy="1592611"/>
          </a:xfrm>
          <a:prstGeom prst="rect">
            <a:avLst/>
          </a:prstGeom>
          <a:noFill/>
          <a:ln w="9525">
            <a:noFill/>
            <a:miter lim="800000"/>
            <a:headEnd/>
            <a:tailEnd/>
          </a:ln>
        </p:spPr>
      </p:pic>
      <p:pic>
        <p:nvPicPr>
          <p:cNvPr id="7" name="Picture 10"/>
          <p:cNvPicPr>
            <a:picLocks noChangeAspect="1"/>
          </p:cNvPicPr>
          <p:nvPr/>
        </p:nvPicPr>
        <p:blipFill>
          <a:blip r:embed="rId42" cstate="print">
            <a:extLst>
              <a:ext uri="{28A0092B-C50C-407E-A947-70E740481C1C}">
                <a14:useLocalDpi xmlns="" xmlns:a14="http://schemas.microsoft.com/office/drawing/2010/main" val="0"/>
              </a:ext>
            </a:extLst>
          </a:blip>
          <a:stretch>
            <a:fillRect/>
          </a:stretch>
        </p:blipFill>
        <p:spPr bwMode="auto">
          <a:xfrm>
            <a:off x="911166" y="4528482"/>
            <a:ext cx="2632100" cy="1592611"/>
          </a:xfrm>
          <a:prstGeom prst="rect">
            <a:avLst/>
          </a:prstGeom>
          <a:noFill/>
          <a:ln w="9525">
            <a:noFill/>
            <a:miter lim="800000"/>
            <a:headEnd/>
            <a:tailEnd/>
          </a:ln>
        </p:spPr>
      </p:pic>
      <p:sp>
        <p:nvSpPr>
          <p:cNvPr id="8" name="Oval 7"/>
          <p:cNvSpPr/>
          <p:nvPr>
            <p:custDataLst>
              <p:tags r:id="rId2"/>
            </p:custDataLst>
          </p:nvPr>
        </p:nvSpPr>
        <p:spPr bwMode="auto">
          <a:xfrm rot="16200000">
            <a:off x="2659201" y="617400"/>
            <a:ext cx="3548927" cy="4752528"/>
          </a:xfrm>
          <a:prstGeom prst="ellipse">
            <a:avLst/>
          </a:prstGeom>
          <a:gradFill rotWithShape="1">
            <a:gsLst>
              <a:gs pos="0">
                <a:srgbClr val="FFC000">
                  <a:alpha val="35000"/>
                </a:srgbClr>
              </a:gs>
              <a:gs pos="100000">
                <a:schemeClr val="accent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a:solidFill>
                <a:schemeClr val="tx1"/>
              </a:solidFill>
            </a:endParaRPr>
          </a:p>
        </p:txBody>
      </p:sp>
      <p:sp>
        <p:nvSpPr>
          <p:cNvPr id="9" name="Line 39"/>
          <p:cNvSpPr>
            <a:spLocks noChangeShapeType="1"/>
          </p:cNvSpPr>
          <p:nvPr>
            <p:custDataLst>
              <p:tags r:id="rId3"/>
            </p:custDataLst>
          </p:nvPr>
        </p:nvSpPr>
        <p:spPr bwMode="auto">
          <a:xfrm flipV="1">
            <a:off x="3624797" y="2677834"/>
            <a:ext cx="2560320" cy="0"/>
          </a:xfrm>
          <a:prstGeom prst="line">
            <a:avLst/>
          </a:prstGeom>
          <a:noFill/>
          <a:ln w="9525">
            <a:solidFill>
              <a:schemeClr val="tx1"/>
            </a:solidFill>
            <a:round/>
            <a:headEnd/>
            <a:tailEnd/>
          </a:ln>
        </p:spPr>
        <p:txBody>
          <a:bodyPr wrap="none" tIns="90000" bIns="90000" anchor="ctr"/>
          <a:lstStyle/>
          <a:p>
            <a:endParaRPr lang="en-US" dirty="0">
              <a:solidFill>
                <a:schemeClr val="tx1"/>
              </a:solidFill>
            </a:endParaRPr>
          </a:p>
        </p:txBody>
      </p:sp>
      <p:grpSp>
        <p:nvGrpSpPr>
          <p:cNvPr id="10" name="Group 9"/>
          <p:cNvGrpSpPr/>
          <p:nvPr/>
        </p:nvGrpSpPr>
        <p:grpSpPr>
          <a:xfrm>
            <a:off x="3615274" y="2673642"/>
            <a:ext cx="1546225" cy="628716"/>
            <a:chOff x="3675707" y="2547091"/>
            <a:chExt cx="1546225" cy="714375"/>
          </a:xfrm>
        </p:grpSpPr>
        <p:sp>
          <p:nvSpPr>
            <p:cNvPr id="11" name="Line 41"/>
            <p:cNvSpPr>
              <a:spLocks noChangeShapeType="1"/>
            </p:cNvSpPr>
            <p:nvPr>
              <p:custDataLst>
                <p:tags r:id="rId39"/>
              </p:custDataLst>
            </p:nvPr>
          </p:nvSpPr>
          <p:spPr bwMode="auto">
            <a:xfrm flipV="1">
              <a:off x="3694757" y="2547091"/>
              <a:ext cx="1527175" cy="668338"/>
            </a:xfrm>
            <a:prstGeom prst="line">
              <a:avLst/>
            </a:prstGeom>
            <a:noFill/>
            <a:ln w="9525">
              <a:solidFill>
                <a:schemeClr val="tx1"/>
              </a:solidFill>
              <a:prstDash val="sysDot"/>
              <a:round/>
              <a:headEnd/>
              <a:tailEnd/>
            </a:ln>
          </p:spPr>
          <p:txBody>
            <a:bodyPr wrap="none" tIns="90000" bIns="90000" anchor="ctr"/>
            <a:lstStyle/>
            <a:p>
              <a:endParaRPr lang="en-US" dirty="0">
                <a:solidFill>
                  <a:schemeClr val="tx1"/>
                </a:solidFill>
              </a:endParaRPr>
            </a:p>
          </p:txBody>
        </p:sp>
        <p:sp>
          <p:nvSpPr>
            <p:cNvPr id="12" name="Line 42"/>
            <p:cNvSpPr>
              <a:spLocks noChangeShapeType="1"/>
            </p:cNvSpPr>
            <p:nvPr>
              <p:custDataLst>
                <p:tags r:id="rId40"/>
              </p:custDataLst>
            </p:nvPr>
          </p:nvSpPr>
          <p:spPr bwMode="auto">
            <a:xfrm>
              <a:off x="3675707" y="2580429"/>
              <a:ext cx="1473200" cy="681037"/>
            </a:xfrm>
            <a:prstGeom prst="line">
              <a:avLst/>
            </a:prstGeom>
            <a:noFill/>
            <a:ln w="9525">
              <a:solidFill>
                <a:schemeClr val="tx1"/>
              </a:solidFill>
              <a:prstDash val="sysDot"/>
              <a:round/>
              <a:headEnd/>
              <a:tailEnd/>
            </a:ln>
          </p:spPr>
          <p:txBody>
            <a:bodyPr wrap="none" tIns="90000" bIns="90000" anchor="ctr"/>
            <a:lstStyle/>
            <a:p>
              <a:endParaRPr lang="en-US" dirty="0">
                <a:solidFill>
                  <a:schemeClr val="tx1"/>
                </a:solidFill>
              </a:endParaRPr>
            </a:p>
          </p:txBody>
        </p:sp>
      </p:grpSp>
      <p:sp>
        <p:nvSpPr>
          <p:cNvPr id="13" name="Text Box 54"/>
          <p:cNvSpPr txBox="1">
            <a:spLocks noChangeArrowheads="1"/>
          </p:cNvSpPr>
          <p:nvPr>
            <p:custDataLst>
              <p:tags r:id="rId4"/>
            </p:custDataLst>
          </p:nvPr>
        </p:nvSpPr>
        <p:spPr bwMode="auto">
          <a:xfrm>
            <a:off x="3272498" y="2122041"/>
            <a:ext cx="735012" cy="353939"/>
          </a:xfrm>
          <a:prstGeom prst="rect">
            <a:avLst/>
          </a:prstGeom>
          <a:noFill/>
          <a:ln w="9525">
            <a:noFill/>
            <a:miter lim="800000"/>
            <a:headEnd/>
            <a:tailEnd/>
          </a:ln>
        </p:spPr>
        <p:txBody>
          <a:bodyPr lIns="76197" tIns="38098" rIns="76197" bIns="38098">
            <a:spAutoFit/>
          </a:bodyPr>
          <a:lstStyle/>
          <a:p>
            <a:pPr algn="ctr" defTabSz="762000"/>
            <a:r>
              <a:rPr lang="en-GB" sz="1000" b="1" dirty="0">
                <a:solidFill>
                  <a:schemeClr val="tx1"/>
                </a:solidFill>
                <a:latin typeface="Segoe Semibold"/>
                <a:cs typeface="Arial" charset="0"/>
              </a:rPr>
              <a:t>Campus Core</a:t>
            </a:r>
          </a:p>
        </p:txBody>
      </p:sp>
      <p:sp>
        <p:nvSpPr>
          <p:cNvPr id="14" name="Line 62"/>
          <p:cNvSpPr>
            <a:spLocks noChangeShapeType="1"/>
          </p:cNvSpPr>
          <p:nvPr>
            <p:custDataLst>
              <p:tags r:id="rId5"/>
            </p:custDataLst>
          </p:nvPr>
        </p:nvSpPr>
        <p:spPr bwMode="auto">
          <a:xfrm>
            <a:off x="3639085" y="2899980"/>
            <a:ext cx="0" cy="25009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5" name="Line 63"/>
          <p:cNvSpPr>
            <a:spLocks noChangeShapeType="1"/>
          </p:cNvSpPr>
          <p:nvPr>
            <p:custDataLst>
              <p:tags r:id="rId6"/>
            </p:custDataLst>
          </p:nvPr>
        </p:nvSpPr>
        <p:spPr bwMode="auto">
          <a:xfrm>
            <a:off x="3696235" y="2891597"/>
            <a:ext cx="0" cy="250090"/>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6" name="Line 5"/>
          <p:cNvSpPr>
            <a:spLocks noChangeShapeType="1"/>
          </p:cNvSpPr>
          <p:nvPr>
            <p:custDataLst>
              <p:tags r:id="rId7"/>
            </p:custDataLst>
          </p:nvPr>
        </p:nvSpPr>
        <p:spPr bwMode="auto">
          <a:xfrm>
            <a:off x="6542623" y="3233899"/>
            <a:ext cx="982662" cy="2794"/>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7" name="Line 10"/>
          <p:cNvSpPr>
            <a:spLocks noChangeShapeType="1"/>
          </p:cNvSpPr>
          <p:nvPr>
            <p:custDataLst>
              <p:tags r:id="rId8"/>
            </p:custDataLst>
          </p:nvPr>
        </p:nvSpPr>
        <p:spPr bwMode="auto">
          <a:xfrm flipH="1" flipV="1">
            <a:off x="6504524" y="2686216"/>
            <a:ext cx="1032147" cy="2794"/>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18" name="Line 20"/>
          <p:cNvSpPr>
            <a:spLocks noChangeShapeType="1"/>
          </p:cNvSpPr>
          <p:nvPr>
            <p:custDataLst>
              <p:tags r:id="rId9"/>
            </p:custDataLst>
          </p:nvPr>
        </p:nvSpPr>
        <p:spPr bwMode="auto">
          <a:xfrm flipV="1">
            <a:off x="7608678" y="2499500"/>
            <a:ext cx="504057" cy="189509"/>
          </a:xfrm>
          <a:prstGeom prst="line">
            <a:avLst/>
          </a:prstGeom>
          <a:noFill/>
          <a:ln w="9525">
            <a:solidFill>
              <a:schemeClr val="tx1"/>
            </a:solidFill>
            <a:round/>
            <a:headEnd/>
            <a:tailEnd/>
          </a:ln>
        </p:spPr>
        <p:txBody>
          <a:bodyPr/>
          <a:lstStyle/>
          <a:p>
            <a:endParaRPr lang="en-US" dirty="0">
              <a:solidFill>
                <a:schemeClr val="tx1"/>
              </a:solidFill>
            </a:endParaRPr>
          </a:p>
        </p:txBody>
      </p:sp>
      <p:pic>
        <p:nvPicPr>
          <p:cNvPr id="19" name="Picture 21" descr="pc_corp_blue"/>
          <p:cNvPicPr>
            <a:picLocks noChangeAspect="1" noChangeArrowheads="1"/>
          </p:cNvPicPr>
          <p:nvPr/>
        </p:nvPicPr>
        <p:blipFill>
          <a:blip r:embed="rId43" cstate="print"/>
          <a:srcRect/>
          <a:stretch>
            <a:fillRect/>
          </a:stretch>
        </p:blipFill>
        <p:spPr bwMode="auto">
          <a:xfrm>
            <a:off x="7947560" y="2246006"/>
            <a:ext cx="452438" cy="455470"/>
          </a:xfrm>
          <a:prstGeom prst="rect">
            <a:avLst/>
          </a:prstGeom>
          <a:noFill/>
          <a:ln w="9525">
            <a:noFill/>
            <a:miter lim="800000"/>
            <a:headEnd/>
            <a:tailEnd/>
          </a:ln>
        </p:spPr>
      </p:pic>
      <p:pic>
        <p:nvPicPr>
          <p:cNvPr id="20" name="Picture 22" descr="phone_grey"/>
          <p:cNvPicPr>
            <a:picLocks noChangeAspect="1" noChangeArrowheads="1"/>
          </p:cNvPicPr>
          <p:nvPr/>
        </p:nvPicPr>
        <p:blipFill>
          <a:blip r:embed="rId44" cstate="print"/>
          <a:srcRect/>
          <a:stretch>
            <a:fillRect/>
          </a:stretch>
        </p:blipFill>
        <p:spPr bwMode="auto">
          <a:xfrm>
            <a:off x="7392654" y="2565363"/>
            <a:ext cx="347662" cy="247295"/>
          </a:xfrm>
          <a:prstGeom prst="rect">
            <a:avLst/>
          </a:prstGeom>
          <a:noFill/>
          <a:ln w="9525">
            <a:noFill/>
            <a:miter lim="800000"/>
            <a:headEnd/>
            <a:tailEnd/>
          </a:ln>
        </p:spPr>
      </p:pic>
      <p:grpSp>
        <p:nvGrpSpPr>
          <p:cNvPr id="21" name="Group 158"/>
          <p:cNvGrpSpPr>
            <a:grpSpLocks/>
          </p:cNvGrpSpPr>
          <p:nvPr/>
        </p:nvGrpSpPr>
        <p:grpSpPr bwMode="auto">
          <a:xfrm>
            <a:off x="6093361" y="2587019"/>
            <a:ext cx="557213" cy="789388"/>
            <a:chOff x="6033437" y="2387600"/>
            <a:chExt cx="556276" cy="896551"/>
          </a:xfrm>
        </p:grpSpPr>
        <p:grpSp>
          <p:nvGrpSpPr>
            <p:cNvPr id="22" name="Group 32"/>
            <p:cNvGrpSpPr>
              <a:grpSpLocks/>
            </p:cNvGrpSpPr>
            <p:nvPr/>
          </p:nvGrpSpPr>
          <p:grpSpPr bwMode="auto">
            <a:xfrm>
              <a:off x="6033437" y="2719001"/>
              <a:ext cx="549275" cy="565150"/>
              <a:chOff x="2755" y="2838"/>
              <a:chExt cx="316" cy="314"/>
            </a:xfrm>
          </p:grpSpPr>
          <p:pic>
            <p:nvPicPr>
              <p:cNvPr id="26" name="Picture 33" descr="small-l3-switch_grey"/>
              <p:cNvPicPr>
                <a:picLocks noChangeAspect="1" noChangeArrowheads="1"/>
              </p:cNvPicPr>
              <p:nvPr/>
            </p:nvPicPr>
            <p:blipFill>
              <a:blip r:embed="rId45" cstate="print"/>
              <a:srcRect/>
              <a:stretch>
                <a:fillRect/>
              </a:stretch>
            </p:blipFill>
            <p:spPr bwMode="auto">
              <a:xfrm>
                <a:off x="2757" y="2931"/>
                <a:ext cx="314" cy="221"/>
              </a:xfrm>
              <a:prstGeom prst="rect">
                <a:avLst/>
              </a:prstGeom>
              <a:noFill/>
              <a:ln w="9525">
                <a:noFill/>
                <a:miter lim="800000"/>
                <a:headEnd/>
                <a:tailEnd/>
              </a:ln>
            </p:spPr>
          </p:pic>
          <p:pic>
            <p:nvPicPr>
              <p:cNvPr id="27" name="Picture 34" descr="small-l3-switch_grey"/>
              <p:cNvPicPr>
                <a:picLocks noChangeAspect="1" noChangeArrowheads="1"/>
              </p:cNvPicPr>
              <p:nvPr/>
            </p:nvPicPr>
            <p:blipFill>
              <a:blip r:embed="rId45" cstate="print"/>
              <a:srcRect/>
              <a:stretch>
                <a:fillRect/>
              </a:stretch>
            </p:blipFill>
            <p:spPr bwMode="auto">
              <a:xfrm>
                <a:off x="2755" y="2838"/>
                <a:ext cx="314" cy="221"/>
              </a:xfrm>
              <a:prstGeom prst="rect">
                <a:avLst/>
              </a:prstGeom>
              <a:noFill/>
              <a:ln w="9525">
                <a:noFill/>
                <a:miter lim="800000"/>
                <a:headEnd/>
                <a:tailEnd/>
              </a:ln>
            </p:spPr>
          </p:pic>
        </p:grpSp>
        <p:grpSp>
          <p:nvGrpSpPr>
            <p:cNvPr id="23" name="Group 35"/>
            <p:cNvGrpSpPr>
              <a:grpSpLocks/>
            </p:cNvGrpSpPr>
            <p:nvPr/>
          </p:nvGrpSpPr>
          <p:grpSpPr bwMode="auto">
            <a:xfrm>
              <a:off x="6040438" y="2387600"/>
              <a:ext cx="549275" cy="565150"/>
              <a:chOff x="2755" y="2838"/>
              <a:chExt cx="316" cy="314"/>
            </a:xfrm>
          </p:grpSpPr>
          <p:pic>
            <p:nvPicPr>
              <p:cNvPr id="24" name="Picture 36" descr="small-l3-switch_grey"/>
              <p:cNvPicPr>
                <a:picLocks noChangeAspect="1" noChangeArrowheads="1"/>
              </p:cNvPicPr>
              <p:nvPr/>
            </p:nvPicPr>
            <p:blipFill>
              <a:blip r:embed="rId45" cstate="print"/>
              <a:srcRect/>
              <a:stretch>
                <a:fillRect/>
              </a:stretch>
            </p:blipFill>
            <p:spPr bwMode="auto">
              <a:xfrm>
                <a:off x="2757" y="2931"/>
                <a:ext cx="314" cy="221"/>
              </a:xfrm>
              <a:prstGeom prst="rect">
                <a:avLst/>
              </a:prstGeom>
              <a:noFill/>
              <a:ln w="9525">
                <a:noFill/>
                <a:miter lim="800000"/>
                <a:headEnd/>
                <a:tailEnd/>
              </a:ln>
            </p:spPr>
          </p:pic>
          <p:pic>
            <p:nvPicPr>
              <p:cNvPr id="25" name="Picture 37" descr="small-l3-switch_grey"/>
              <p:cNvPicPr>
                <a:picLocks noChangeAspect="1" noChangeArrowheads="1"/>
              </p:cNvPicPr>
              <p:nvPr/>
            </p:nvPicPr>
            <p:blipFill>
              <a:blip r:embed="rId45" cstate="print"/>
              <a:srcRect/>
              <a:stretch>
                <a:fillRect/>
              </a:stretch>
            </p:blipFill>
            <p:spPr bwMode="auto">
              <a:xfrm>
                <a:off x="2755" y="2838"/>
                <a:ext cx="314" cy="221"/>
              </a:xfrm>
              <a:prstGeom prst="rect">
                <a:avLst/>
              </a:prstGeom>
              <a:noFill/>
              <a:ln w="9525">
                <a:noFill/>
                <a:miter lim="800000"/>
                <a:headEnd/>
                <a:tailEnd/>
              </a:ln>
            </p:spPr>
          </p:pic>
        </p:grpSp>
      </p:grpSp>
      <p:sp>
        <p:nvSpPr>
          <p:cNvPr id="28" name="Line 39"/>
          <p:cNvSpPr>
            <a:spLocks noChangeShapeType="1"/>
          </p:cNvSpPr>
          <p:nvPr>
            <p:custDataLst>
              <p:tags r:id="rId10"/>
            </p:custDataLst>
          </p:nvPr>
        </p:nvSpPr>
        <p:spPr bwMode="auto">
          <a:xfrm flipV="1">
            <a:off x="2172236" y="2680628"/>
            <a:ext cx="1463675" cy="0"/>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sp>
        <p:nvSpPr>
          <p:cNvPr id="29" name="Line 42"/>
          <p:cNvSpPr>
            <a:spLocks noChangeShapeType="1"/>
          </p:cNvSpPr>
          <p:nvPr>
            <p:custDataLst>
              <p:tags r:id="rId11"/>
            </p:custDataLst>
          </p:nvPr>
        </p:nvSpPr>
        <p:spPr bwMode="auto">
          <a:xfrm>
            <a:off x="2162710" y="2705777"/>
            <a:ext cx="1473200" cy="599376"/>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sp>
        <p:nvSpPr>
          <p:cNvPr id="30" name="Line 41"/>
          <p:cNvSpPr>
            <a:spLocks noChangeShapeType="1"/>
          </p:cNvSpPr>
          <p:nvPr>
            <p:custDataLst>
              <p:tags r:id="rId12"/>
            </p:custDataLst>
          </p:nvPr>
        </p:nvSpPr>
        <p:spPr bwMode="auto">
          <a:xfrm flipV="1">
            <a:off x="2191286" y="2684819"/>
            <a:ext cx="1527175" cy="588199"/>
          </a:xfrm>
          <a:prstGeom prst="line">
            <a:avLst/>
          </a:prstGeom>
          <a:noFill/>
          <a:ln w="9525">
            <a:solidFill>
              <a:schemeClr val="tx1"/>
            </a:solidFill>
            <a:prstDash val="sysDot"/>
            <a:round/>
            <a:headEnd/>
            <a:tailEnd/>
          </a:ln>
        </p:spPr>
        <p:txBody>
          <a:bodyPr wrap="none" tIns="90000" bIns="90000" anchor="ctr"/>
          <a:lstStyle/>
          <a:p>
            <a:endParaRPr lang="en-US">
              <a:solidFill>
                <a:schemeClr val="tx1"/>
              </a:solidFill>
            </a:endParaRPr>
          </a:p>
        </p:txBody>
      </p:sp>
      <p:grpSp>
        <p:nvGrpSpPr>
          <p:cNvPr id="31" name="Group 29"/>
          <p:cNvGrpSpPr>
            <a:grpSpLocks/>
          </p:cNvGrpSpPr>
          <p:nvPr/>
        </p:nvGrpSpPr>
        <p:grpSpPr bwMode="auto">
          <a:xfrm>
            <a:off x="3450144" y="2501035"/>
            <a:ext cx="420624" cy="402378"/>
            <a:chOff x="3456" y="1584"/>
            <a:chExt cx="340" cy="370"/>
          </a:xfrm>
        </p:grpSpPr>
        <p:pic>
          <p:nvPicPr>
            <p:cNvPr id="32" name="Picture 12" descr="l3_switch_grey"/>
            <p:cNvPicPr>
              <a:picLocks noChangeAspect="1" noChangeArrowheads="1"/>
            </p:cNvPicPr>
            <p:nvPr/>
          </p:nvPicPr>
          <p:blipFill>
            <a:blip r:embed="rId46" cstate="print"/>
            <a:srcRect/>
            <a:stretch>
              <a:fillRect/>
            </a:stretch>
          </p:blipFill>
          <p:spPr bwMode="auto">
            <a:xfrm>
              <a:off x="3456" y="1584"/>
              <a:ext cx="340" cy="370"/>
            </a:xfrm>
            <a:prstGeom prst="rect">
              <a:avLst/>
            </a:prstGeom>
            <a:noFill/>
          </p:spPr>
        </p:pic>
        <p:sp>
          <p:nvSpPr>
            <p:cNvPr id="33" name="Line 28"/>
            <p:cNvSpPr>
              <a:spLocks noChangeShapeType="1"/>
            </p:cNvSpPr>
            <p:nvPr>
              <p:custDataLst>
                <p:tags r:id="rId38"/>
              </p:custDataLst>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34" name="Group 29"/>
          <p:cNvGrpSpPr>
            <a:grpSpLocks/>
          </p:cNvGrpSpPr>
          <p:nvPr/>
        </p:nvGrpSpPr>
        <p:grpSpPr bwMode="auto">
          <a:xfrm>
            <a:off x="3452603" y="3117204"/>
            <a:ext cx="420624" cy="402378"/>
            <a:chOff x="3456" y="1584"/>
            <a:chExt cx="340" cy="370"/>
          </a:xfrm>
        </p:grpSpPr>
        <p:pic>
          <p:nvPicPr>
            <p:cNvPr id="35" name="Picture 12" descr="l3_switch_grey"/>
            <p:cNvPicPr>
              <a:picLocks noChangeAspect="1" noChangeArrowheads="1"/>
            </p:cNvPicPr>
            <p:nvPr/>
          </p:nvPicPr>
          <p:blipFill>
            <a:blip r:embed="rId46" cstate="print"/>
            <a:srcRect/>
            <a:stretch>
              <a:fillRect/>
            </a:stretch>
          </p:blipFill>
          <p:spPr bwMode="auto">
            <a:xfrm>
              <a:off x="3456" y="1584"/>
              <a:ext cx="340" cy="370"/>
            </a:xfrm>
            <a:prstGeom prst="rect">
              <a:avLst/>
            </a:prstGeom>
            <a:noFill/>
          </p:spPr>
        </p:pic>
        <p:sp>
          <p:nvSpPr>
            <p:cNvPr id="36" name="Line 28"/>
            <p:cNvSpPr>
              <a:spLocks noChangeShapeType="1"/>
            </p:cNvSpPr>
            <p:nvPr>
              <p:custDataLst>
                <p:tags r:id="rId37"/>
              </p:custDataLst>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37" name="Group 36"/>
          <p:cNvGrpSpPr/>
          <p:nvPr/>
        </p:nvGrpSpPr>
        <p:grpSpPr>
          <a:xfrm>
            <a:off x="4614352" y="2118956"/>
            <a:ext cx="873631" cy="1399093"/>
            <a:chOff x="4674785" y="1916832"/>
            <a:chExt cx="873631" cy="1589711"/>
          </a:xfrm>
        </p:grpSpPr>
        <p:sp>
          <p:nvSpPr>
            <p:cNvPr id="38" name="Line 44"/>
            <p:cNvSpPr>
              <a:spLocks noChangeShapeType="1"/>
            </p:cNvSpPr>
            <p:nvPr>
              <p:custDataLst>
                <p:tags r:id="rId32"/>
              </p:custDataLst>
            </p:nvPr>
          </p:nvSpPr>
          <p:spPr bwMode="auto">
            <a:xfrm>
              <a:off x="5077470" y="2804266"/>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39" name="Line 45"/>
            <p:cNvSpPr>
              <a:spLocks noChangeShapeType="1"/>
            </p:cNvSpPr>
            <p:nvPr>
              <p:custDataLst>
                <p:tags r:id="rId33"/>
              </p:custDataLst>
            </p:nvPr>
          </p:nvSpPr>
          <p:spPr bwMode="auto">
            <a:xfrm>
              <a:off x="5134620" y="2794741"/>
              <a:ext cx="0" cy="284163"/>
            </a:xfrm>
            <a:prstGeom prst="line">
              <a:avLst/>
            </a:prstGeom>
            <a:noFill/>
            <a:ln w="9525">
              <a:solidFill>
                <a:schemeClr val="tx1"/>
              </a:solidFill>
              <a:round/>
              <a:headEnd/>
              <a:tailEnd/>
            </a:ln>
          </p:spPr>
          <p:txBody>
            <a:bodyPr/>
            <a:lstStyle/>
            <a:p>
              <a:endParaRPr lang="en-US" dirty="0">
                <a:solidFill>
                  <a:schemeClr val="tx1"/>
                </a:solidFill>
              </a:endParaRPr>
            </a:p>
          </p:txBody>
        </p:sp>
        <p:sp>
          <p:nvSpPr>
            <p:cNvPr id="40" name="Text Box 50"/>
            <p:cNvSpPr txBox="1">
              <a:spLocks noChangeArrowheads="1"/>
            </p:cNvSpPr>
            <p:nvPr>
              <p:custDataLst>
                <p:tags r:id="rId34"/>
              </p:custDataLst>
            </p:nvPr>
          </p:nvSpPr>
          <p:spPr bwMode="auto">
            <a:xfrm>
              <a:off x="4674785" y="1916832"/>
              <a:ext cx="873631" cy="402161"/>
            </a:xfrm>
            <a:prstGeom prst="rect">
              <a:avLst/>
            </a:prstGeom>
            <a:noFill/>
            <a:ln w="9525">
              <a:noFill/>
              <a:miter lim="800000"/>
              <a:headEnd/>
              <a:tailEnd/>
            </a:ln>
          </p:spPr>
          <p:txBody>
            <a:bodyPr wrap="none" lIns="76197" tIns="38098" rIns="76197" bIns="38098">
              <a:spAutoFit/>
            </a:bodyPr>
            <a:lstStyle/>
            <a:p>
              <a:pPr algn="ctr" defTabSz="762000"/>
              <a:r>
                <a:rPr lang="en-GB" sz="1000" b="1" dirty="0">
                  <a:solidFill>
                    <a:schemeClr val="tx1"/>
                  </a:solidFill>
                  <a:latin typeface="Segoe Semibold"/>
                  <a:cs typeface="Arial" charset="0"/>
                </a:rPr>
                <a:t>Distribution</a:t>
              </a:r>
            </a:p>
            <a:p>
              <a:pPr algn="ctr" defTabSz="762000"/>
              <a:r>
                <a:rPr lang="en-GB" sz="1000" b="1" dirty="0">
                  <a:solidFill>
                    <a:schemeClr val="tx1"/>
                  </a:solidFill>
                  <a:latin typeface="Segoe Semibold"/>
                  <a:cs typeface="Arial" charset="0"/>
                </a:rPr>
                <a:t>(Optional)</a:t>
              </a:r>
            </a:p>
          </p:txBody>
        </p:sp>
        <p:grpSp>
          <p:nvGrpSpPr>
            <p:cNvPr id="41" name="Group 29"/>
            <p:cNvGrpSpPr>
              <a:grpSpLocks/>
            </p:cNvGrpSpPr>
            <p:nvPr/>
          </p:nvGrpSpPr>
          <p:grpSpPr bwMode="auto">
            <a:xfrm>
              <a:off x="4899119" y="3049343"/>
              <a:ext cx="420624" cy="457200"/>
              <a:chOff x="3456" y="1584"/>
              <a:chExt cx="340" cy="370"/>
            </a:xfrm>
          </p:grpSpPr>
          <p:pic>
            <p:nvPicPr>
              <p:cNvPr id="45" name="Picture 12" descr="l3_switch_grey"/>
              <p:cNvPicPr>
                <a:picLocks noChangeAspect="1" noChangeArrowheads="1"/>
              </p:cNvPicPr>
              <p:nvPr/>
            </p:nvPicPr>
            <p:blipFill>
              <a:blip r:embed="rId46" cstate="print"/>
              <a:srcRect/>
              <a:stretch>
                <a:fillRect/>
              </a:stretch>
            </p:blipFill>
            <p:spPr bwMode="auto">
              <a:xfrm>
                <a:off x="3456" y="1584"/>
                <a:ext cx="340" cy="370"/>
              </a:xfrm>
              <a:prstGeom prst="rect">
                <a:avLst/>
              </a:prstGeom>
              <a:noFill/>
            </p:spPr>
          </p:pic>
          <p:sp>
            <p:nvSpPr>
              <p:cNvPr id="46" name="Line 28"/>
              <p:cNvSpPr>
                <a:spLocks noChangeShapeType="1"/>
              </p:cNvSpPr>
              <p:nvPr>
                <p:custDataLst>
                  <p:tags r:id="rId36"/>
                </p:custDataLst>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nvGrpSpPr>
            <p:cNvPr id="42" name="Group 29"/>
            <p:cNvGrpSpPr>
              <a:grpSpLocks/>
            </p:cNvGrpSpPr>
            <p:nvPr/>
          </p:nvGrpSpPr>
          <p:grpSpPr bwMode="auto">
            <a:xfrm>
              <a:off x="4896660" y="2349224"/>
              <a:ext cx="420624" cy="457200"/>
              <a:chOff x="3456" y="1584"/>
              <a:chExt cx="340" cy="370"/>
            </a:xfrm>
          </p:grpSpPr>
          <p:pic>
            <p:nvPicPr>
              <p:cNvPr id="43" name="Picture 12" descr="l3_switch_grey"/>
              <p:cNvPicPr>
                <a:picLocks noChangeAspect="1" noChangeArrowheads="1"/>
              </p:cNvPicPr>
              <p:nvPr/>
            </p:nvPicPr>
            <p:blipFill>
              <a:blip r:embed="rId46" cstate="print"/>
              <a:srcRect/>
              <a:stretch>
                <a:fillRect/>
              </a:stretch>
            </p:blipFill>
            <p:spPr bwMode="auto">
              <a:xfrm>
                <a:off x="3456" y="1584"/>
                <a:ext cx="340" cy="370"/>
              </a:xfrm>
              <a:prstGeom prst="rect">
                <a:avLst/>
              </a:prstGeom>
              <a:noFill/>
            </p:spPr>
          </p:pic>
          <p:sp>
            <p:nvSpPr>
              <p:cNvPr id="44" name="Line 28"/>
              <p:cNvSpPr>
                <a:spLocks noChangeShapeType="1"/>
              </p:cNvSpPr>
              <p:nvPr>
                <p:custDataLst>
                  <p:tags r:id="rId35"/>
                </p:custDataLst>
              </p:nvPr>
            </p:nvSpPr>
            <p:spPr bwMode="auto">
              <a:xfrm>
                <a:off x="3628" y="1584"/>
                <a:ext cx="0" cy="182"/>
              </a:xfrm>
              <a:prstGeom prst="line">
                <a:avLst/>
              </a:prstGeom>
              <a:noFill/>
              <a:ln w="9525">
                <a:noFill/>
                <a:round/>
                <a:headEnd/>
                <a:tailEnd/>
              </a:ln>
              <a:effectLst/>
            </p:spPr>
            <p:txBody>
              <a:bodyPr/>
              <a:lstStyle/>
              <a:p>
                <a:endParaRPr lang="en-US">
                  <a:solidFill>
                    <a:schemeClr val="tx1"/>
                  </a:solidFill>
                </a:endParaRPr>
              </a:p>
            </p:txBody>
          </p:sp>
        </p:grpSp>
      </p:grpSp>
      <p:pic>
        <p:nvPicPr>
          <p:cNvPr id="47" name="Picture 12" descr="wap_grey"/>
          <p:cNvPicPr>
            <a:picLocks noChangeAspect="1" noChangeArrowheads="1"/>
          </p:cNvPicPr>
          <p:nvPr/>
        </p:nvPicPr>
        <p:blipFill>
          <a:blip r:embed="rId47" cstate="print"/>
          <a:srcRect/>
          <a:stretch>
            <a:fillRect/>
          </a:stretch>
        </p:blipFill>
        <p:spPr bwMode="auto">
          <a:xfrm>
            <a:off x="7392654" y="3133238"/>
            <a:ext cx="409620" cy="253495"/>
          </a:xfrm>
          <a:prstGeom prst="rect">
            <a:avLst/>
          </a:prstGeom>
          <a:noFill/>
        </p:spPr>
      </p:pic>
      <p:pic>
        <p:nvPicPr>
          <p:cNvPr id="48" name="Picture 14" descr="laptop_corp_green"/>
          <p:cNvPicPr>
            <a:picLocks noChangeAspect="1" noChangeArrowheads="1"/>
          </p:cNvPicPr>
          <p:nvPr/>
        </p:nvPicPr>
        <p:blipFill>
          <a:blip r:embed="rId48" cstate="print"/>
          <a:srcRect/>
          <a:stretch>
            <a:fillRect/>
          </a:stretch>
        </p:blipFill>
        <p:spPr bwMode="auto">
          <a:xfrm>
            <a:off x="7973930" y="3133238"/>
            <a:ext cx="426068" cy="354853"/>
          </a:xfrm>
          <a:prstGeom prst="rect">
            <a:avLst/>
          </a:prstGeom>
          <a:noFill/>
        </p:spPr>
      </p:pic>
      <p:sp>
        <p:nvSpPr>
          <p:cNvPr id="49" name="Oval 48"/>
          <p:cNvSpPr/>
          <p:nvPr>
            <p:custDataLst>
              <p:tags r:id="rId13"/>
            </p:custDataLst>
          </p:nvPr>
        </p:nvSpPr>
        <p:spPr bwMode="auto">
          <a:xfrm>
            <a:off x="5591686" y="2463466"/>
            <a:ext cx="216024" cy="107735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Oval 49"/>
          <p:cNvSpPr/>
          <p:nvPr>
            <p:custDataLst>
              <p:tags r:id="rId14"/>
            </p:custDataLst>
          </p:nvPr>
        </p:nvSpPr>
        <p:spPr bwMode="auto">
          <a:xfrm>
            <a:off x="4240950" y="2475478"/>
            <a:ext cx="216024" cy="107735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Oval 50"/>
          <p:cNvSpPr/>
          <p:nvPr>
            <p:custDataLst>
              <p:tags r:id="rId15"/>
            </p:custDataLst>
          </p:nvPr>
        </p:nvSpPr>
        <p:spPr bwMode="auto">
          <a:xfrm>
            <a:off x="2783374" y="2475478"/>
            <a:ext cx="216024" cy="107735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Shape 51"/>
          <p:cNvSpPr/>
          <p:nvPr>
            <p:custDataLst>
              <p:tags r:id="rId16"/>
            </p:custDataLst>
          </p:nvPr>
        </p:nvSpPr>
        <p:spPr>
          <a:xfrm rot="8891736">
            <a:off x="6383168" y="1972579"/>
            <a:ext cx="670015" cy="646966"/>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53" name="Group 52"/>
          <p:cNvGrpSpPr/>
          <p:nvPr/>
        </p:nvGrpSpPr>
        <p:grpSpPr>
          <a:xfrm>
            <a:off x="6388815" y="1295400"/>
            <a:ext cx="2083191" cy="1317167"/>
            <a:chOff x="6449249" y="863434"/>
            <a:chExt cx="2083191" cy="1317167"/>
          </a:xfrm>
        </p:grpSpPr>
        <p:sp>
          <p:nvSpPr>
            <p:cNvPr id="54" name="Text Box 14"/>
            <p:cNvSpPr txBox="1">
              <a:spLocks noChangeArrowheads="1"/>
            </p:cNvSpPr>
            <p:nvPr>
              <p:custDataLst>
                <p:tags r:id="rId29"/>
              </p:custDataLst>
            </p:nvPr>
          </p:nvSpPr>
          <p:spPr bwMode="auto">
            <a:xfrm>
              <a:off x="6984979" y="1673309"/>
              <a:ext cx="466467" cy="215440"/>
            </a:xfrm>
            <a:prstGeom prst="rect">
              <a:avLst/>
            </a:prstGeom>
            <a:noFill/>
            <a:ln w="9525">
              <a:noFill/>
              <a:miter lim="800000"/>
              <a:headEnd/>
              <a:tailEnd/>
            </a:ln>
          </p:spPr>
          <p:txBody>
            <a:bodyPr wrap="none" lIns="76197" tIns="38098" rIns="76197" bIns="38098">
              <a:spAutoFit/>
            </a:bodyPr>
            <a:lstStyle/>
            <a:p>
              <a:pPr algn="ctr" defTabSz="762000"/>
              <a:r>
                <a:rPr lang="en-GB" sz="1000" b="1" dirty="0">
                  <a:solidFill>
                    <a:schemeClr val="tx1"/>
                  </a:solidFill>
                  <a:latin typeface="Segoe Semibold"/>
                  <a:cs typeface="Arial" charset="0"/>
                </a:rPr>
                <a:t>Edge</a:t>
              </a:r>
            </a:p>
          </p:txBody>
        </p:sp>
        <p:sp>
          <p:nvSpPr>
            <p:cNvPr id="55" name="Rectangle 20"/>
            <p:cNvSpPr>
              <a:spLocks noChangeArrowheads="1"/>
            </p:cNvSpPr>
            <p:nvPr>
              <p:custDataLst>
                <p:tags r:id="rId30"/>
              </p:custDataLst>
            </p:nvPr>
          </p:nvSpPr>
          <p:spPr bwMode="auto">
            <a:xfrm rot="10800000" flipV="1">
              <a:off x="6709792" y="863434"/>
              <a:ext cx="1822648" cy="685800"/>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1000" b="1" dirty="0">
                  <a:solidFill>
                    <a:schemeClr val="tx1"/>
                  </a:solidFill>
                </a:rPr>
                <a:t>High performance stackables at the edge supporting           Plug and Play Provisioning</a:t>
              </a:r>
            </a:p>
          </p:txBody>
        </p:sp>
        <p:sp>
          <p:nvSpPr>
            <p:cNvPr id="56" name="Shape 55"/>
            <p:cNvSpPr/>
            <p:nvPr>
              <p:custDataLst>
                <p:tags r:id="rId31"/>
              </p:custDataLst>
            </p:nvPr>
          </p:nvSpPr>
          <p:spPr>
            <a:xfrm rot="8891736">
              <a:off x="6449249" y="1533635"/>
              <a:ext cx="670015" cy="646966"/>
            </a:xfrm>
            <a:prstGeom prst="swooshArrow">
              <a:avLst>
                <a:gd name="adj1" fmla="val 25000"/>
                <a:gd name="adj2" fmla="val 25000"/>
              </a:avLst>
            </a:prstGeom>
            <a:solidFill>
              <a:schemeClr val="bg1">
                <a:alpha val="67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57" name="Shape 56"/>
          <p:cNvSpPr/>
          <p:nvPr>
            <p:custDataLst>
              <p:tags r:id="rId17"/>
            </p:custDataLst>
          </p:nvPr>
        </p:nvSpPr>
        <p:spPr>
          <a:xfrm rot="7620000" flipH="1">
            <a:off x="4980333" y="3447321"/>
            <a:ext cx="691231" cy="533400"/>
          </a:xfrm>
          <a:prstGeom prst="swooshArrow">
            <a:avLst>
              <a:gd name="adj1" fmla="val 25000"/>
              <a:gd name="adj2" fmla="val 25000"/>
            </a:avLst>
          </a:prstGeom>
          <a:solidFill>
            <a:schemeClr val="accent2">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8" name="Rectangle 47"/>
          <p:cNvSpPr>
            <a:spLocks noChangeArrowheads="1"/>
          </p:cNvSpPr>
          <p:nvPr>
            <p:custDataLst>
              <p:tags r:id="rId18"/>
            </p:custDataLst>
          </p:nvPr>
        </p:nvSpPr>
        <p:spPr bwMode="auto">
          <a:xfrm>
            <a:off x="2135303" y="5725313"/>
            <a:ext cx="4722501" cy="386806"/>
          </a:xfrm>
          <a:prstGeom prst="rect">
            <a:avLst/>
          </a:prstGeom>
          <a:noFill/>
          <a:ln w="9525">
            <a:noFill/>
            <a:miter lim="800000"/>
            <a:headEnd/>
            <a:tailEnd/>
          </a:ln>
        </p:spPr>
        <p:txBody>
          <a:bodyPr anchor="b"/>
          <a:lstStyle/>
          <a:p>
            <a:pPr algn="ctr" eaLnBrk="0" hangingPunct="0"/>
            <a:r>
              <a:rPr lang="en-US" sz="1600" b="1" dirty="0">
                <a:solidFill>
                  <a:schemeClr val="tx1"/>
                </a:solidFill>
              </a:rPr>
              <a:t>Which aircraft would you rather be flying?</a:t>
            </a:r>
            <a:endParaRPr lang="en-US" sz="1200" b="1" i="1" dirty="0">
              <a:solidFill>
                <a:schemeClr val="tx1"/>
              </a:solidFill>
            </a:endParaRPr>
          </a:p>
        </p:txBody>
      </p:sp>
      <p:sp>
        <p:nvSpPr>
          <p:cNvPr id="59" name="AutoShape 50"/>
          <p:cNvSpPr>
            <a:spLocks noChangeArrowheads="1"/>
          </p:cNvSpPr>
          <p:nvPr>
            <p:custDataLst>
              <p:tags r:id="rId19"/>
            </p:custDataLst>
          </p:nvPr>
        </p:nvSpPr>
        <p:spPr bwMode="auto">
          <a:xfrm>
            <a:off x="2624729" y="5369324"/>
            <a:ext cx="166677" cy="13497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C0427"/>
          </a:solidFill>
          <a:ln w="9525">
            <a:solidFill>
              <a:schemeClr val="tx1"/>
            </a:solidFill>
            <a:miter lim="800000"/>
            <a:headEnd/>
            <a:tailEnd/>
          </a:ln>
        </p:spPr>
        <p:txBody>
          <a:bodyPr wrap="none" anchor="ctr"/>
          <a:lstStyle/>
          <a:p>
            <a:endParaRPr lang="en-US" sz="1200"/>
          </a:p>
        </p:txBody>
      </p:sp>
      <p:sp>
        <p:nvSpPr>
          <p:cNvPr id="60" name="Text Box 43"/>
          <p:cNvSpPr txBox="1">
            <a:spLocks noChangeArrowheads="1"/>
          </p:cNvSpPr>
          <p:nvPr>
            <p:custDataLst>
              <p:tags r:id="rId20"/>
            </p:custDataLst>
          </p:nvPr>
        </p:nvSpPr>
        <p:spPr bwMode="auto">
          <a:xfrm>
            <a:off x="1397272" y="5487473"/>
            <a:ext cx="1890158" cy="258532"/>
          </a:xfrm>
          <a:prstGeom prst="rect">
            <a:avLst/>
          </a:prstGeom>
          <a:noFill/>
          <a:ln w="9525">
            <a:noFill/>
            <a:miter lim="800000"/>
            <a:headEnd/>
            <a:tailEnd/>
          </a:ln>
        </p:spPr>
        <p:txBody>
          <a:bodyPr wrap="square">
            <a:spAutoFit/>
          </a:bodyPr>
          <a:lstStyle/>
          <a:p>
            <a:pPr eaLnBrk="0" hangingPunct="0"/>
            <a:r>
              <a:rPr lang="en-US" sz="1200" b="1" dirty="0">
                <a:solidFill>
                  <a:srgbClr val="00B050"/>
                </a:solidFill>
                <a:ea typeface="ヒラギノ角ゴ Pro W3"/>
                <a:cs typeface="ヒラギノ角ゴ Pro W3"/>
              </a:rPr>
              <a:t>  Active          </a:t>
            </a:r>
            <a:r>
              <a:rPr lang="en-US" sz="1200" b="1" dirty="0">
                <a:solidFill>
                  <a:srgbClr val="FC0427"/>
                </a:solidFill>
                <a:ea typeface="ヒラギノ角ゴ Pro W3"/>
                <a:cs typeface="ヒラギノ角ゴ Pro W3"/>
              </a:rPr>
              <a:t>Standby</a:t>
            </a:r>
          </a:p>
        </p:txBody>
      </p:sp>
      <p:sp>
        <p:nvSpPr>
          <p:cNvPr id="61" name="Text Box 44"/>
          <p:cNvSpPr txBox="1">
            <a:spLocks noChangeArrowheads="1"/>
          </p:cNvSpPr>
          <p:nvPr>
            <p:custDataLst>
              <p:tags r:id="rId21"/>
            </p:custDataLst>
          </p:nvPr>
        </p:nvSpPr>
        <p:spPr bwMode="auto">
          <a:xfrm>
            <a:off x="5591686" y="5477762"/>
            <a:ext cx="1785986" cy="258532"/>
          </a:xfrm>
          <a:prstGeom prst="rect">
            <a:avLst/>
          </a:prstGeom>
          <a:noFill/>
          <a:ln w="9525">
            <a:noFill/>
            <a:miter lim="800000"/>
            <a:headEnd/>
            <a:tailEnd/>
          </a:ln>
        </p:spPr>
        <p:txBody>
          <a:bodyPr wrap="square">
            <a:spAutoFit/>
          </a:bodyPr>
          <a:lstStyle/>
          <a:p>
            <a:pPr eaLnBrk="0" hangingPunct="0"/>
            <a:r>
              <a:rPr lang="en-US" sz="1200" b="1" dirty="0">
                <a:solidFill>
                  <a:srgbClr val="00B050"/>
                </a:solidFill>
                <a:ea typeface="ヒラギノ角ゴ Pro W3"/>
                <a:cs typeface="ヒラギノ角ゴ Pro W3"/>
              </a:rPr>
              <a:t>Active           </a:t>
            </a:r>
            <a:r>
              <a:rPr lang="en-US" sz="1200" b="1" dirty="0" err="1">
                <a:solidFill>
                  <a:srgbClr val="00B050"/>
                </a:solidFill>
                <a:ea typeface="ヒラギノ角ゴ Pro W3"/>
                <a:cs typeface="ヒラギノ角ゴ Pro W3"/>
              </a:rPr>
              <a:t>Active</a:t>
            </a:r>
            <a:endParaRPr lang="en-US" sz="1200" b="1" dirty="0">
              <a:solidFill>
                <a:srgbClr val="00B050"/>
              </a:solidFill>
              <a:ea typeface="ヒラギノ角ゴ Pro W3"/>
              <a:cs typeface="ヒラギノ角ゴ Pro W3"/>
            </a:endParaRPr>
          </a:p>
        </p:txBody>
      </p:sp>
      <p:sp>
        <p:nvSpPr>
          <p:cNvPr id="62" name="Line 40"/>
          <p:cNvSpPr>
            <a:spLocks noChangeShapeType="1"/>
          </p:cNvSpPr>
          <p:nvPr>
            <p:custDataLst>
              <p:tags r:id="rId22"/>
            </p:custDataLst>
          </p:nvPr>
        </p:nvSpPr>
        <p:spPr bwMode="auto">
          <a:xfrm>
            <a:off x="3661310" y="3293975"/>
            <a:ext cx="2651760" cy="1398"/>
          </a:xfrm>
          <a:prstGeom prst="line">
            <a:avLst/>
          </a:prstGeom>
          <a:noFill/>
          <a:ln w="9525">
            <a:solidFill>
              <a:schemeClr val="tx1"/>
            </a:solidFill>
            <a:round/>
            <a:headEnd/>
            <a:tailEnd/>
          </a:ln>
        </p:spPr>
        <p:txBody>
          <a:bodyPr wrap="none" tIns="90000" bIns="90000" anchor="ctr"/>
          <a:lstStyle/>
          <a:p>
            <a:endParaRPr lang="en-US" dirty="0">
              <a:solidFill>
                <a:schemeClr val="tx1"/>
              </a:solidFill>
            </a:endParaRPr>
          </a:p>
        </p:txBody>
      </p:sp>
      <p:sp>
        <p:nvSpPr>
          <p:cNvPr id="63" name="Line 40"/>
          <p:cNvSpPr>
            <a:spLocks noChangeShapeType="1"/>
          </p:cNvSpPr>
          <p:nvPr>
            <p:custDataLst>
              <p:tags r:id="rId23"/>
            </p:custDataLst>
          </p:nvPr>
        </p:nvSpPr>
        <p:spPr bwMode="auto">
          <a:xfrm>
            <a:off x="2208748" y="3296769"/>
            <a:ext cx="1454150" cy="1398"/>
          </a:xfrm>
          <a:prstGeom prst="line">
            <a:avLst/>
          </a:prstGeom>
          <a:noFill/>
          <a:ln w="9525">
            <a:solidFill>
              <a:schemeClr val="tx1"/>
            </a:solidFill>
            <a:round/>
            <a:headEnd/>
            <a:tailEnd/>
          </a:ln>
        </p:spPr>
        <p:txBody>
          <a:bodyPr wrap="none" tIns="90000" bIns="90000" anchor="ctr"/>
          <a:lstStyle/>
          <a:p>
            <a:endParaRPr lang="en-US">
              <a:solidFill>
                <a:schemeClr val="tx1"/>
              </a:solidFill>
            </a:endParaRPr>
          </a:p>
        </p:txBody>
      </p:sp>
      <p:grpSp>
        <p:nvGrpSpPr>
          <p:cNvPr id="64" name="Group 63"/>
          <p:cNvGrpSpPr/>
          <p:nvPr/>
        </p:nvGrpSpPr>
        <p:grpSpPr>
          <a:xfrm>
            <a:off x="1703824" y="3567173"/>
            <a:ext cx="3924437" cy="1060395"/>
            <a:chOff x="1764258" y="3135207"/>
            <a:chExt cx="3924437" cy="1060395"/>
          </a:xfrm>
        </p:grpSpPr>
        <p:sp>
          <p:nvSpPr>
            <p:cNvPr id="65" name="Rectangle 20"/>
            <p:cNvSpPr>
              <a:spLocks noChangeArrowheads="1"/>
            </p:cNvSpPr>
            <p:nvPr>
              <p:custDataLst>
                <p:tags r:id="rId25"/>
              </p:custDataLst>
            </p:nvPr>
          </p:nvSpPr>
          <p:spPr bwMode="auto">
            <a:xfrm rot="10800000" flipV="1">
              <a:off x="1826163" y="3592034"/>
              <a:ext cx="3764227" cy="603568"/>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lgn="ctr"/>
              <a:r>
                <a:rPr lang="en-GB" sz="1200" b="1" dirty="0">
                  <a:solidFill>
                    <a:schemeClr val="tx1"/>
                  </a:solidFill>
                </a:rPr>
                <a:t>Switch Clustering between tiers – scalable from small to large enterprise providing active/active at Layer 2 or Layer 3</a:t>
              </a:r>
            </a:p>
          </p:txBody>
        </p:sp>
        <p:sp>
          <p:nvSpPr>
            <p:cNvPr id="66" name="Shape 65"/>
            <p:cNvSpPr/>
            <p:nvPr>
              <p:custDataLst>
                <p:tags r:id="rId26"/>
              </p:custDataLst>
            </p:nvPr>
          </p:nvSpPr>
          <p:spPr>
            <a:xfrm rot="15371250">
              <a:off x="2856067" y="3211118"/>
              <a:ext cx="484381" cy="332559"/>
            </a:xfrm>
            <a:prstGeom prst="swooshArrow">
              <a:avLst>
                <a:gd name="adj1" fmla="val 25000"/>
                <a:gd name="adj2" fmla="val 25000"/>
              </a:avLst>
            </a:prstGeom>
            <a:solidFill>
              <a:schemeClr val="accent2">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7" name="Shape 66"/>
            <p:cNvSpPr/>
            <p:nvPr>
              <p:custDataLst>
                <p:tags r:id="rId27"/>
              </p:custDataLst>
            </p:nvPr>
          </p:nvSpPr>
          <p:spPr>
            <a:xfrm rot="6228750" flipH="1">
              <a:off x="4052926" y="3215226"/>
              <a:ext cx="484381" cy="332559"/>
            </a:xfrm>
            <a:prstGeom prst="swooshArrow">
              <a:avLst>
                <a:gd name="adj1" fmla="val 33344"/>
                <a:gd name="adj2" fmla="val 25000"/>
              </a:avLst>
            </a:prstGeom>
            <a:solidFill>
              <a:schemeClr val="accent2">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8" name="Right Brace 67"/>
            <p:cNvSpPr/>
            <p:nvPr>
              <p:custDataLst>
                <p:tags r:id="rId28"/>
              </p:custDataLst>
            </p:nvPr>
          </p:nvSpPr>
          <p:spPr bwMode="auto">
            <a:xfrm rot="16200000">
              <a:off x="3446991" y="1536606"/>
              <a:ext cx="558972" cy="3924437"/>
            </a:xfrm>
            <a:prstGeom prst="rightBrace">
              <a:avLst>
                <a:gd name="adj1" fmla="val 0"/>
                <a:gd name="adj2" fmla="val 50000"/>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latin typeface="Arial" charset="0"/>
              </a:endParaRPr>
            </a:p>
          </p:txBody>
        </p:sp>
      </p:grpSp>
      <p:grpSp>
        <p:nvGrpSpPr>
          <p:cNvPr id="69" name="Group 228"/>
          <p:cNvGrpSpPr>
            <a:grpSpLocks noChangeAspect="1"/>
          </p:cNvGrpSpPr>
          <p:nvPr/>
        </p:nvGrpSpPr>
        <p:grpSpPr>
          <a:xfrm>
            <a:off x="479118" y="2332925"/>
            <a:ext cx="2376262" cy="1348221"/>
            <a:chOff x="3203848" y="1988840"/>
            <a:chExt cx="2569033" cy="1656184"/>
          </a:xfrm>
        </p:grpSpPr>
        <p:pic>
          <p:nvPicPr>
            <p:cNvPr id="70" name="Picture 9" descr="cloud3_grey_grey"/>
            <p:cNvPicPr>
              <a:picLocks noChangeAspect="1" noChangeArrowheads="1"/>
            </p:cNvPicPr>
            <p:nvPr/>
          </p:nvPicPr>
          <p:blipFill>
            <a:blip r:embed="rId49" cstate="print"/>
            <a:srcRect/>
            <a:stretch>
              <a:fillRect/>
            </a:stretch>
          </p:blipFill>
          <p:spPr bwMode="auto">
            <a:xfrm>
              <a:off x="3203848" y="1988840"/>
              <a:ext cx="2569033" cy="1656184"/>
            </a:xfrm>
            <a:prstGeom prst="rect">
              <a:avLst/>
            </a:prstGeom>
            <a:noFill/>
          </p:spPr>
        </p:pic>
        <p:sp>
          <p:nvSpPr>
            <p:cNvPr id="71" name="Text Box 54"/>
            <p:cNvSpPr txBox="1">
              <a:spLocks noChangeArrowheads="1"/>
            </p:cNvSpPr>
            <p:nvPr>
              <p:custDataLst>
                <p:tags r:id="rId24"/>
              </p:custDataLst>
            </p:nvPr>
          </p:nvSpPr>
          <p:spPr bwMode="auto">
            <a:xfrm>
              <a:off x="3419872" y="2528898"/>
              <a:ext cx="2160240" cy="332705"/>
            </a:xfrm>
            <a:prstGeom prst="rect">
              <a:avLst/>
            </a:prstGeom>
            <a:noFill/>
            <a:ln w="9525">
              <a:noFill/>
              <a:miter lim="800000"/>
              <a:headEnd/>
              <a:tailEnd/>
            </a:ln>
          </p:spPr>
          <p:txBody>
            <a:bodyPr wrap="square" lIns="76197" tIns="38098" rIns="76197" bIns="38098">
              <a:spAutoFit/>
            </a:bodyPr>
            <a:lstStyle/>
            <a:p>
              <a:pPr algn="ctr" defTabSz="762000"/>
              <a:r>
                <a:rPr lang="en-GB" sz="1400" b="1" dirty="0">
                  <a:solidFill>
                    <a:schemeClr val="tx1"/>
                  </a:solidFill>
                  <a:latin typeface="Segoe Semibold"/>
                  <a:cs typeface="Arial" charset="0"/>
                </a:rPr>
                <a:t>Data Center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lang="en-US" sz="2700"/>
              <a:t>Data Center Infrastructure</a:t>
            </a:r>
            <a:r>
              <a:rPr dirty="0" lang="en-US"/>
              <a:t/>
            </a:r>
            <a:br>
              <a:rPr dirty="0" lang="en-US"/>
            </a:br>
            <a:r>
              <a:rPr dirty="0" lang="en-US" sz="2200"/>
              <a:t>Horizontal Stacking / </a:t>
            </a:r>
            <a:r>
              <a:rPr dirty="0" err="1" lang="en-US" sz="2200"/>
              <a:t>ToR</a:t>
            </a:r>
            <a:r>
              <a:rPr dirty="0" lang="en-US" sz="2200"/>
              <a:t> / Switch Clustering</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69</a:t>
            </a:fld>
            <a:endParaRPr dirty="0" lang="en-US"/>
          </a:p>
        </p:txBody>
      </p:sp>
      <p:sp>
        <p:nvSpPr>
          <p:cNvPr id="4" name="AutoShape 3"/>
          <p:cNvSpPr>
            <a:spLocks noChangeArrowheads="1"/>
          </p:cNvSpPr>
          <p:nvPr>
            <p:custDataLst>
              <p:tags r:id="rId1"/>
            </p:custDataLst>
          </p:nvPr>
        </p:nvSpPr>
        <p:spPr bwMode="auto">
          <a:xfrm>
            <a:off x="363538" y="1441856"/>
            <a:ext cx="3733800" cy="740488"/>
          </a:xfrm>
          <a:prstGeom prst="roundRect">
            <a:avLst>
              <a:gd fmla="val 16667" name="adj"/>
            </a:avLst>
          </a:prstGeom>
          <a:solidFill>
            <a:schemeClr val="bg1"/>
          </a:solidFill>
          <a:ln w="34925">
            <a:solidFill>
              <a:schemeClr val="bg2"/>
            </a:solidFill>
            <a:round/>
            <a:headEnd/>
            <a:tailEnd/>
          </a:ln>
        </p:spPr>
        <p:txBody>
          <a:bodyPr anchor="ctr" wrap="none"/>
          <a:lstStyle/>
          <a:p>
            <a:pPr algn="ctr"/>
            <a:endParaRPr lang="en-US"/>
          </a:p>
        </p:txBody>
      </p:sp>
      <p:sp>
        <p:nvSpPr>
          <p:cNvPr id="6" name="Text Box 4"/>
          <p:cNvSpPr txBox="1">
            <a:spLocks noChangeArrowheads="1"/>
          </p:cNvSpPr>
          <p:nvPr>
            <p:custDataLst>
              <p:tags r:id="rId2"/>
            </p:custDataLst>
          </p:nvPr>
        </p:nvSpPr>
        <p:spPr bwMode="auto">
          <a:xfrm>
            <a:off x="1304374" y="1454431"/>
            <a:ext cx="1887055" cy="286232"/>
          </a:xfrm>
          <a:prstGeom prst="rect">
            <a:avLst/>
          </a:prstGeom>
          <a:noFill/>
          <a:ln w="9525">
            <a:noFill/>
            <a:miter lim="800000"/>
            <a:headEnd/>
            <a:tailEnd/>
          </a:ln>
        </p:spPr>
        <p:txBody>
          <a:bodyPr wrap="none">
            <a:spAutoFit/>
          </a:bodyPr>
          <a:lstStyle/>
          <a:p>
            <a:pPr algn="ctr"/>
            <a:r>
              <a:rPr b="1" lang="en-US" sz="1400">
                <a:cs charset="0" pitchFamily="34" typeface="Arial"/>
              </a:rPr>
              <a:t>Switch Cluster Core</a:t>
            </a:r>
          </a:p>
        </p:txBody>
      </p:sp>
      <p:grpSp>
        <p:nvGrpSpPr>
          <p:cNvPr id="7" name="Group 5"/>
          <p:cNvGrpSpPr>
            <a:grpSpLocks/>
          </p:cNvGrpSpPr>
          <p:nvPr/>
        </p:nvGrpSpPr>
        <p:grpSpPr bwMode="auto">
          <a:xfrm>
            <a:off x="1530351" y="1696136"/>
            <a:ext cx="1406525" cy="470839"/>
            <a:chOff x="964" y="1312"/>
            <a:chExt cx="886" cy="337"/>
          </a:xfrm>
        </p:grpSpPr>
        <p:pic>
          <p:nvPicPr>
            <p:cNvPr id="8" name="Picture 6"/>
            <p:cNvPicPr>
              <a:picLocks noChangeArrowheads="1" noChangeAspect="1"/>
            </p:cNvPicPr>
            <p:nvPr/>
          </p:nvPicPr>
          <p:blipFill>
            <a:blip cstate="print" r:embed="rId125"/>
            <a:srcRect/>
            <a:stretch>
              <a:fillRect/>
            </a:stretch>
          </p:blipFill>
          <p:spPr bwMode="auto">
            <a:xfrm>
              <a:off x="964" y="1313"/>
              <a:ext cx="344" cy="336"/>
            </a:xfrm>
            <a:prstGeom prst="rect">
              <a:avLst/>
            </a:prstGeom>
            <a:noFill/>
            <a:ln w="9525">
              <a:noFill/>
              <a:miter lim="800000"/>
              <a:headEnd/>
              <a:tailEnd/>
            </a:ln>
          </p:spPr>
        </p:pic>
        <p:pic>
          <p:nvPicPr>
            <p:cNvPr id="9" name="Picture 7"/>
            <p:cNvPicPr>
              <a:picLocks noChangeArrowheads="1" noChangeAspect="1"/>
            </p:cNvPicPr>
            <p:nvPr/>
          </p:nvPicPr>
          <p:blipFill>
            <a:blip cstate="print" r:embed="rId125"/>
            <a:srcRect/>
            <a:stretch>
              <a:fillRect/>
            </a:stretch>
          </p:blipFill>
          <p:spPr bwMode="auto">
            <a:xfrm>
              <a:off x="1506" y="1312"/>
              <a:ext cx="344" cy="336"/>
            </a:xfrm>
            <a:prstGeom prst="rect">
              <a:avLst/>
            </a:prstGeom>
            <a:noFill/>
            <a:ln w="9525">
              <a:noFill/>
              <a:miter lim="800000"/>
              <a:headEnd/>
              <a:tailEnd/>
            </a:ln>
          </p:spPr>
        </p:pic>
        <p:sp>
          <p:nvSpPr>
            <p:cNvPr id="10" name="Line 25"/>
            <p:cNvSpPr>
              <a:spLocks noChangeAspect="1" noChangeShapeType="1"/>
            </p:cNvSpPr>
            <p:nvPr>
              <p:custDataLst>
                <p:tags r:id="rId119"/>
              </p:custDataLst>
            </p:nvPr>
          </p:nvSpPr>
          <p:spPr bwMode="auto">
            <a:xfrm>
              <a:off x="1268" y="1463"/>
              <a:ext cx="268" cy="0"/>
            </a:xfrm>
            <a:prstGeom prst="line">
              <a:avLst/>
            </a:prstGeom>
            <a:noFill/>
            <a:ln w="38100">
              <a:solidFill>
                <a:srgbClr val="6884B0"/>
              </a:solidFill>
              <a:round/>
              <a:headEnd/>
              <a:tailEnd/>
            </a:ln>
          </p:spPr>
          <p:txBody>
            <a:bodyPr anchor="ctr" bIns="0" lIns="36000" rIns="36000" tIns="0">
              <a:spAutoFit/>
            </a:bodyPr>
            <a:lstStyle/>
            <a:p>
              <a:endParaRPr lang="en-US"/>
            </a:p>
          </p:txBody>
        </p:sp>
        <p:sp>
          <p:nvSpPr>
            <p:cNvPr id="11" name="Line 26"/>
            <p:cNvSpPr>
              <a:spLocks noChangeAspect="1" noChangeShapeType="1"/>
            </p:cNvSpPr>
            <p:nvPr>
              <p:custDataLst>
                <p:tags r:id="rId120"/>
              </p:custDataLst>
            </p:nvPr>
          </p:nvSpPr>
          <p:spPr bwMode="auto">
            <a:xfrm>
              <a:off x="1268" y="1501"/>
              <a:ext cx="275" cy="0"/>
            </a:xfrm>
            <a:prstGeom prst="line">
              <a:avLst/>
            </a:prstGeom>
            <a:noFill/>
            <a:ln w="38100">
              <a:solidFill>
                <a:srgbClr val="6884B0"/>
              </a:solidFill>
              <a:round/>
              <a:headEnd/>
              <a:tailEnd/>
            </a:ln>
          </p:spPr>
          <p:txBody>
            <a:bodyPr anchor="ctr" bIns="0" lIns="36000" rIns="36000" tIns="0">
              <a:spAutoFit/>
            </a:bodyPr>
            <a:lstStyle/>
            <a:p>
              <a:endParaRPr lang="en-US"/>
            </a:p>
          </p:txBody>
        </p:sp>
        <p:sp>
          <p:nvSpPr>
            <p:cNvPr id="12" name="Oval 10"/>
            <p:cNvSpPr>
              <a:spLocks noChangeArrowheads="1" noChangeAspect="1"/>
            </p:cNvSpPr>
            <p:nvPr>
              <p:custDataLst>
                <p:tags r:id="rId121"/>
              </p:custDataLst>
            </p:nvPr>
          </p:nvSpPr>
          <p:spPr bwMode="auto">
            <a:xfrm rot="-5400000">
              <a:off x="1266" y="1415"/>
              <a:ext cx="261" cy="91"/>
            </a:xfrm>
            <a:prstGeom prst="ellipse">
              <a:avLst/>
            </a:prstGeom>
            <a:solidFill>
              <a:schemeClr val="bg1"/>
            </a:solidFill>
            <a:ln w="9525">
              <a:solidFill>
                <a:schemeClr val="bg2"/>
              </a:solidFill>
              <a:round/>
              <a:headEnd/>
              <a:tailEnd/>
            </a:ln>
          </p:spPr>
          <p:txBody>
            <a:bodyPr anchor="ctr" wrap="none"/>
            <a:lstStyle/>
            <a:p>
              <a:pPr algn="ctr"/>
              <a:endParaRPr lang="en-US"/>
            </a:p>
          </p:txBody>
        </p:sp>
        <p:sp>
          <p:nvSpPr>
            <p:cNvPr id="13" name="Text Box 95"/>
            <p:cNvSpPr txBox="1">
              <a:spLocks noChangeArrowheads="1" noChangeAspect="1"/>
            </p:cNvSpPr>
            <p:nvPr>
              <p:custDataLst>
                <p:tags r:id="rId122"/>
              </p:custDataLst>
            </p:nvPr>
          </p:nvSpPr>
          <p:spPr bwMode="auto">
            <a:xfrm rot="16200000">
              <a:off x="1272" y="1393"/>
              <a:ext cx="257" cy="128"/>
            </a:xfrm>
            <a:prstGeom prst="rect">
              <a:avLst/>
            </a:prstGeom>
            <a:noFill/>
            <a:ln w="9525">
              <a:noFill/>
              <a:miter lim="800000"/>
              <a:headEnd/>
              <a:tailEnd/>
            </a:ln>
          </p:spPr>
          <p:txBody>
            <a:bodyPr>
              <a:spAutoFit/>
            </a:bodyPr>
            <a:lstStyle/>
            <a:p>
              <a:pPr algn="ctr"/>
              <a:r>
                <a:rPr b="1" lang="en-US" sz="800">
                  <a:cs charset="0" pitchFamily="34" typeface="Arial"/>
                </a:rPr>
                <a:t>IST</a:t>
              </a:r>
            </a:p>
          </p:txBody>
        </p:sp>
      </p:grpSp>
      <p:grpSp>
        <p:nvGrpSpPr>
          <p:cNvPr id="14" name="Group 12"/>
          <p:cNvGrpSpPr>
            <a:grpSpLocks/>
          </p:cNvGrpSpPr>
          <p:nvPr/>
        </p:nvGrpSpPr>
        <p:grpSpPr bwMode="auto">
          <a:xfrm>
            <a:off x="1473200" y="2317867"/>
            <a:ext cx="793750" cy="2407284"/>
            <a:chOff x="4586" y="2346"/>
            <a:chExt cx="584" cy="1790"/>
          </a:xfrm>
        </p:grpSpPr>
        <p:pic>
          <p:nvPicPr>
            <p:cNvPr id="15" name="Picture 13"/>
            <p:cNvPicPr>
              <a:picLocks noChangeArrowheads="1" noChangeAspect="1"/>
            </p:cNvPicPr>
            <p:nvPr/>
          </p:nvPicPr>
          <p:blipFill>
            <a:blip cstate="print" r:embed="rId126">
              <a:clrChange>
                <a:clrFrom>
                  <a:srgbClr val="FFFFFF"/>
                </a:clrFrom>
                <a:clrTo>
                  <a:srgbClr val="FFFFFF">
                    <a:alpha val="0"/>
                  </a:srgbClr>
                </a:clrTo>
              </a:clrChange>
            </a:blip>
            <a:srcRect r="309"/>
            <a:stretch>
              <a:fillRect/>
            </a:stretch>
          </p:blipFill>
          <p:spPr bwMode="auto">
            <a:xfrm>
              <a:off x="4586" y="2346"/>
              <a:ext cx="584" cy="1790"/>
            </a:xfrm>
            <a:prstGeom prst="rect">
              <a:avLst/>
            </a:prstGeom>
            <a:noFill/>
            <a:ln w="9525">
              <a:noFill/>
              <a:miter lim="800000"/>
              <a:headEnd/>
              <a:tailEnd/>
            </a:ln>
          </p:spPr>
        </p:pic>
        <p:sp>
          <p:nvSpPr>
            <p:cNvPr id="16" name="Rectangle 14"/>
            <p:cNvSpPr>
              <a:spLocks noChangeArrowheads="1"/>
            </p:cNvSpPr>
            <p:nvPr>
              <p:custDataLst>
                <p:tags r:id="rId118"/>
              </p:custDataLst>
            </p:nvPr>
          </p:nvSpPr>
          <p:spPr bwMode="auto">
            <a:xfrm>
              <a:off x="4642" y="2412"/>
              <a:ext cx="516" cy="1511"/>
            </a:xfrm>
            <a:prstGeom prst="rect">
              <a:avLst/>
            </a:prstGeom>
            <a:solidFill>
              <a:schemeClr val="bg1">
                <a:alpha val="65097"/>
              </a:schemeClr>
            </a:solidFill>
            <a:ln w="9525">
              <a:noFill/>
              <a:miter lim="800000"/>
              <a:headEnd/>
              <a:tailEnd/>
            </a:ln>
          </p:spPr>
          <p:txBody>
            <a:bodyPr anchor="ctr" wrap="none"/>
            <a:lstStyle/>
            <a:p>
              <a:pPr algn="ctr"/>
              <a:endParaRPr lang="en-US"/>
            </a:p>
          </p:txBody>
        </p:sp>
      </p:grpSp>
      <p:grpSp>
        <p:nvGrpSpPr>
          <p:cNvPr id="17" name="Group 15"/>
          <p:cNvGrpSpPr>
            <a:grpSpLocks/>
          </p:cNvGrpSpPr>
          <p:nvPr/>
        </p:nvGrpSpPr>
        <p:grpSpPr bwMode="auto">
          <a:xfrm>
            <a:off x="2301875" y="2317867"/>
            <a:ext cx="793750" cy="2407284"/>
            <a:chOff x="4586" y="2346"/>
            <a:chExt cx="584" cy="1790"/>
          </a:xfrm>
        </p:grpSpPr>
        <p:pic>
          <p:nvPicPr>
            <p:cNvPr id="18" name="Picture 16"/>
            <p:cNvPicPr>
              <a:picLocks noChangeArrowheads="1" noChangeAspect="1"/>
            </p:cNvPicPr>
            <p:nvPr/>
          </p:nvPicPr>
          <p:blipFill>
            <a:blip cstate="print" r:embed="rId126">
              <a:clrChange>
                <a:clrFrom>
                  <a:srgbClr val="FFFFFF"/>
                </a:clrFrom>
                <a:clrTo>
                  <a:srgbClr val="FFFFFF">
                    <a:alpha val="0"/>
                  </a:srgbClr>
                </a:clrTo>
              </a:clrChange>
            </a:blip>
            <a:srcRect r="309"/>
            <a:stretch>
              <a:fillRect/>
            </a:stretch>
          </p:blipFill>
          <p:spPr bwMode="auto">
            <a:xfrm>
              <a:off x="4586" y="2346"/>
              <a:ext cx="584" cy="1790"/>
            </a:xfrm>
            <a:prstGeom prst="rect">
              <a:avLst/>
            </a:prstGeom>
            <a:noFill/>
            <a:ln w="9525">
              <a:noFill/>
              <a:miter lim="800000"/>
              <a:headEnd/>
              <a:tailEnd/>
            </a:ln>
          </p:spPr>
        </p:pic>
        <p:sp>
          <p:nvSpPr>
            <p:cNvPr id="19" name="Rectangle 17"/>
            <p:cNvSpPr>
              <a:spLocks noChangeArrowheads="1"/>
            </p:cNvSpPr>
            <p:nvPr>
              <p:custDataLst>
                <p:tags r:id="rId117"/>
              </p:custDataLst>
            </p:nvPr>
          </p:nvSpPr>
          <p:spPr bwMode="auto">
            <a:xfrm>
              <a:off x="4642" y="2412"/>
              <a:ext cx="516" cy="1511"/>
            </a:xfrm>
            <a:prstGeom prst="rect">
              <a:avLst/>
            </a:prstGeom>
            <a:solidFill>
              <a:schemeClr val="bg1">
                <a:alpha val="65097"/>
              </a:schemeClr>
            </a:solidFill>
            <a:ln w="9525">
              <a:noFill/>
              <a:miter lim="800000"/>
              <a:headEnd/>
              <a:tailEnd/>
            </a:ln>
          </p:spPr>
          <p:txBody>
            <a:bodyPr anchor="ctr" wrap="none"/>
            <a:lstStyle/>
            <a:p>
              <a:pPr algn="ctr"/>
              <a:endParaRPr lang="en-US"/>
            </a:p>
          </p:txBody>
        </p:sp>
      </p:grpSp>
      <p:grpSp>
        <p:nvGrpSpPr>
          <p:cNvPr id="20" name="Group 18"/>
          <p:cNvGrpSpPr>
            <a:grpSpLocks/>
          </p:cNvGrpSpPr>
          <p:nvPr/>
        </p:nvGrpSpPr>
        <p:grpSpPr bwMode="auto">
          <a:xfrm>
            <a:off x="3130550" y="2317867"/>
            <a:ext cx="793750" cy="2407284"/>
            <a:chOff x="4586" y="2346"/>
            <a:chExt cx="584" cy="1790"/>
          </a:xfrm>
        </p:grpSpPr>
        <p:pic>
          <p:nvPicPr>
            <p:cNvPr id="21" name="Picture 19"/>
            <p:cNvPicPr>
              <a:picLocks noChangeArrowheads="1" noChangeAspect="1"/>
            </p:cNvPicPr>
            <p:nvPr/>
          </p:nvPicPr>
          <p:blipFill>
            <a:blip cstate="print" r:embed="rId126">
              <a:clrChange>
                <a:clrFrom>
                  <a:srgbClr val="FFFFFF"/>
                </a:clrFrom>
                <a:clrTo>
                  <a:srgbClr val="FFFFFF">
                    <a:alpha val="0"/>
                  </a:srgbClr>
                </a:clrTo>
              </a:clrChange>
            </a:blip>
            <a:srcRect r="309"/>
            <a:stretch>
              <a:fillRect/>
            </a:stretch>
          </p:blipFill>
          <p:spPr bwMode="auto">
            <a:xfrm>
              <a:off x="4586" y="2346"/>
              <a:ext cx="584" cy="1790"/>
            </a:xfrm>
            <a:prstGeom prst="rect">
              <a:avLst/>
            </a:prstGeom>
            <a:noFill/>
            <a:ln w="9525">
              <a:noFill/>
              <a:miter lim="800000"/>
              <a:headEnd/>
              <a:tailEnd/>
            </a:ln>
          </p:spPr>
        </p:pic>
        <p:sp>
          <p:nvSpPr>
            <p:cNvPr id="22" name="Rectangle 20"/>
            <p:cNvSpPr>
              <a:spLocks noChangeArrowheads="1"/>
            </p:cNvSpPr>
            <p:nvPr>
              <p:custDataLst>
                <p:tags r:id="rId116"/>
              </p:custDataLst>
            </p:nvPr>
          </p:nvSpPr>
          <p:spPr bwMode="auto">
            <a:xfrm>
              <a:off x="4642" y="2412"/>
              <a:ext cx="516" cy="1511"/>
            </a:xfrm>
            <a:prstGeom prst="rect">
              <a:avLst/>
            </a:prstGeom>
            <a:solidFill>
              <a:schemeClr val="bg1">
                <a:alpha val="65097"/>
              </a:schemeClr>
            </a:solidFill>
            <a:ln w="9525">
              <a:noFill/>
              <a:miter lim="800000"/>
              <a:headEnd/>
              <a:tailEnd/>
            </a:ln>
          </p:spPr>
          <p:txBody>
            <a:bodyPr anchor="ctr" wrap="none"/>
            <a:lstStyle/>
            <a:p>
              <a:pPr algn="ctr"/>
              <a:endParaRPr lang="en-US"/>
            </a:p>
          </p:txBody>
        </p:sp>
      </p:grpSp>
      <p:grpSp>
        <p:nvGrpSpPr>
          <p:cNvPr id="23" name="Group 21"/>
          <p:cNvGrpSpPr>
            <a:grpSpLocks/>
          </p:cNvGrpSpPr>
          <p:nvPr/>
        </p:nvGrpSpPr>
        <p:grpSpPr bwMode="auto">
          <a:xfrm>
            <a:off x="644525" y="2317867"/>
            <a:ext cx="793750" cy="2407284"/>
            <a:chOff x="4586" y="2346"/>
            <a:chExt cx="584" cy="1790"/>
          </a:xfrm>
        </p:grpSpPr>
        <p:pic>
          <p:nvPicPr>
            <p:cNvPr id="24" name="Picture 22"/>
            <p:cNvPicPr>
              <a:picLocks noChangeArrowheads="1" noChangeAspect="1"/>
            </p:cNvPicPr>
            <p:nvPr/>
          </p:nvPicPr>
          <p:blipFill>
            <a:blip cstate="print" r:embed="rId126">
              <a:clrChange>
                <a:clrFrom>
                  <a:srgbClr val="FFFFFF"/>
                </a:clrFrom>
                <a:clrTo>
                  <a:srgbClr val="FFFFFF">
                    <a:alpha val="0"/>
                  </a:srgbClr>
                </a:clrTo>
              </a:clrChange>
            </a:blip>
            <a:srcRect r="309"/>
            <a:stretch>
              <a:fillRect/>
            </a:stretch>
          </p:blipFill>
          <p:spPr bwMode="auto">
            <a:xfrm>
              <a:off x="4586" y="2346"/>
              <a:ext cx="584" cy="1790"/>
            </a:xfrm>
            <a:prstGeom prst="rect">
              <a:avLst/>
            </a:prstGeom>
            <a:noFill/>
            <a:ln w="9525">
              <a:noFill/>
              <a:miter lim="800000"/>
              <a:headEnd/>
              <a:tailEnd/>
            </a:ln>
          </p:spPr>
        </p:pic>
        <p:sp>
          <p:nvSpPr>
            <p:cNvPr id="25" name="Rectangle 23"/>
            <p:cNvSpPr>
              <a:spLocks noChangeArrowheads="1"/>
            </p:cNvSpPr>
            <p:nvPr>
              <p:custDataLst>
                <p:tags r:id="rId115"/>
              </p:custDataLst>
            </p:nvPr>
          </p:nvSpPr>
          <p:spPr bwMode="auto">
            <a:xfrm>
              <a:off x="4642" y="2412"/>
              <a:ext cx="516" cy="1511"/>
            </a:xfrm>
            <a:prstGeom prst="rect">
              <a:avLst/>
            </a:prstGeom>
            <a:solidFill>
              <a:schemeClr val="bg1">
                <a:alpha val="65097"/>
              </a:schemeClr>
            </a:solidFill>
            <a:ln w="9525">
              <a:noFill/>
              <a:miter lim="800000"/>
              <a:headEnd/>
              <a:tailEnd/>
            </a:ln>
          </p:spPr>
          <p:txBody>
            <a:bodyPr anchor="ctr" wrap="none"/>
            <a:lstStyle/>
            <a:p>
              <a:pPr algn="ctr"/>
              <a:endParaRPr lang="en-US"/>
            </a:p>
          </p:txBody>
        </p:sp>
      </p:grpSp>
      <p:grpSp>
        <p:nvGrpSpPr>
          <p:cNvPr id="26" name="Group 27"/>
          <p:cNvGrpSpPr>
            <a:grpSpLocks/>
          </p:cNvGrpSpPr>
          <p:nvPr/>
        </p:nvGrpSpPr>
        <p:grpSpPr bwMode="auto">
          <a:xfrm>
            <a:off x="1412875" y="4599408"/>
            <a:ext cx="457200" cy="268252"/>
            <a:chOff x="2112" y="3456"/>
            <a:chExt cx="288" cy="192"/>
          </a:xfrm>
        </p:grpSpPr>
        <p:sp>
          <p:nvSpPr>
            <p:cNvPr id="27" name="Line 28"/>
            <p:cNvSpPr>
              <a:spLocks noChangeShapeType="1"/>
            </p:cNvSpPr>
            <p:nvPr>
              <p:custDataLst>
                <p:tags r:id="rId113"/>
              </p:custDataLst>
            </p:nvPr>
          </p:nvSpPr>
          <p:spPr bwMode="auto">
            <a:xfrm flipH="1" flipV="1">
              <a:off x="2112" y="3456"/>
              <a:ext cx="96" cy="192"/>
            </a:xfrm>
            <a:prstGeom prst="line">
              <a:avLst/>
            </a:prstGeom>
            <a:noFill/>
            <a:ln w="9525">
              <a:solidFill>
                <a:srgbClr val="FF7200"/>
              </a:solidFill>
              <a:round/>
              <a:headEnd/>
              <a:tailEnd/>
            </a:ln>
          </p:spPr>
          <p:txBody>
            <a:bodyPr anchor="ctr" bIns="90000" tIns="90000" wrap="none"/>
            <a:lstStyle/>
            <a:p>
              <a:endParaRPr lang="en-US"/>
            </a:p>
          </p:txBody>
        </p:sp>
        <p:sp>
          <p:nvSpPr>
            <p:cNvPr id="28" name="Line 29"/>
            <p:cNvSpPr>
              <a:spLocks noChangeShapeType="1"/>
            </p:cNvSpPr>
            <p:nvPr>
              <p:custDataLst>
                <p:tags r:id="rId114"/>
              </p:custDataLst>
            </p:nvPr>
          </p:nvSpPr>
          <p:spPr bwMode="auto">
            <a:xfrm flipV="1">
              <a:off x="2304" y="3456"/>
              <a:ext cx="96" cy="192"/>
            </a:xfrm>
            <a:prstGeom prst="line">
              <a:avLst/>
            </a:prstGeom>
            <a:noFill/>
            <a:ln w="9525">
              <a:solidFill>
                <a:srgbClr val="FF7200"/>
              </a:solidFill>
              <a:round/>
              <a:headEnd/>
              <a:tailEnd/>
            </a:ln>
          </p:spPr>
          <p:txBody>
            <a:bodyPr anchor="ctr" bIns="90000" tIns="90000" wrap="none"/>
            <a:lstStyle/>
            <a:p>
              <a:endParaRPr lang="en-US"/>
            </a:p>
          </p:txBody>
        </p:sp>
      </p:grpSp>
      <p:pic>
        <p:nvPicPr>
          <p:cNvPr descr="database_grey" id="29" name="Picture 30"/>
          <p:cNvPicPr>
            <a:picLocks noChangeArrowheads="1" noChangeAspect="1"/>
          </p:cNvPicPr>
          <p:nvPr/>
        </p:nvPicPr>
        <p:blipFill>
          <a:blip cstate="print" r:embed="rId127"/>
          <a:srcRect/>
          <a:stretch>
            <a:fillRect/>
          </a:stretch>
        </p:blipFill>
        <p:spPr bwMode="auto">
          <a:xfrm>
            <a:off x="1489076" y="4808980"/>
            <a:ext cx="295275" cy="324138"/>
          </a:xfrm>
          <a:prstGeom prst="rect">
            <a:avLst/>
          </a:prstGeom>
          <a:noFill/>
          <a:ln w="9525">
            <a:noFill/>
            <a:miter lim="800000"/>
            <a:headEnd/>
            <a:tailEnd/>
          </a:ln>
        </p:spPr>
      </p:pic>
      <p:grpSp>
        <p:nvGrpSpPr>
          <p:cNvPr id="30" name="Group 31"/>
          <p:cNvGrpSpPr>
            <a:grpSpLocks/>
          </p:cNvGrpSpPr>
          <p:nvPr/>
        </p:nvGrpSpPr>
        <p:grpSpPr bwMode="auto">
          <a:xfrm>
            <a:off x="2022475" y="4599408"/>
            <a:ext cx="457200" cy="268252"/>
            <a:chOff x="2112" y="3456"/>
            <a:chExt cx="288" cy="192"/>
          </a:xfrm>
        </p:grpSpPr>
        <p:sp>
          <p:nvSpPr>
            <p:cNvPr id="31" name="Line 32"/>
            <p:cNvSpPr>
              <a:spLocks noChangeShapeType="1"/>
            </p:cNvSpPr>
            <p:nvPr>
              <p:custDataLst>
                <p:tags r:id="rId111"/>
              </p:custDataLst>
            </p:nvPr>
          </p:nvSpPr>
          <p:spPr bwMode="auto">
            <a:xfrm flipH="1" flipV="1">
              <a:off x="2112" y="3456"/>
              <a:ext cx="96" cy="192"/>
            </a:xfrm>
            <a:prstGeom prst="line">
              <a:avLst/>
            </a:prstGeom>
            <a:noFill/>
            <a:ln w="9525">
              <a:solidFill>
                <a:srgbClr val="FF7200"/>
              </a:solidFill>
              <a:round/>
              <a:headEnd/>
              <a:tailEnd/>
            </a:ln>
          </p:spPr>
          <p:txBody>
            <a:bodyPr anchor="ctr" bIns="90000" tIns="90000" wrap="none"/>
            <a:lstStyle/>
            <a:p>
              <a:endParaRPr lang="en-US"/>
            </a:p>
          </p:txBody>
        </p:sp>
        <p:sp>
          <p:nvSpPr>
            <p:cNvPr id="32" name="Line 33"/>
            <p:cNvSpPr>
              <a:spLocks noChangeShapeType="1"/>
            </p:cNvSpPr>
            <p:nvPr>
              <p:custDataLst>
                <p:tags r:id="rId112"/>
              </p:custDataLst>
            </p:nvPr>
          </p:nvSpPr>
          <p:spPr bwMode="auto">
            <a:xfrm flipV="1">
              <a:off x="2304" y="3456"/>
              <a:ext cx="96" cy="192"/>
            </a:xfrm>
            <a:prstGeom prst="line">
              <a:avLst/>
            </a:prstGeom>
            <a:noFill/>
            <a:ln w="9525">
              <a:solidFill>
                <a:srgbClr val="FF7200"/>
              </a:solidFill>
              <a:round/>
              <a:headEnd/>
              <a:tailEnd/>
            </a:ln>
          </p:spPr>
          <p:txBody>
            <a:bodyPr anchor="ctr" bIns="90000" tIns="90000" wrap="none"/>
            <a:lstStyle/>
            <a:p>
              <a:endParaRPr lang="en-US"/>
            </a:p>
          </p:txBody>
        </p:sp>
      </p:grpSp>
      <p:grpSp>
        <p:nvGrpSpPr>
          <p:cNvPr id="33" name="Group 34"/>
          <p:cNvGrpSpPr>
            <a:grpSpLocks/>
          </p:cNvGrpSpPr>
          <p:nvPr/>
        </p:nvGrpSpPr>
        <p:grpSpPr bwMode="auto">
          <a:xfrm>
            <a:off x="2632075" y="4599408"/>
            <a:ext cx="457200" cy="268252"/>
            <a:chOff x="2112" y="3456"/>
            <a:chExt cx="288" cy="192"/>
          </a:xfrm>
        </p:grpSpPr>
        <p:sp>
          <p:nvSpPr>
            <p:cNvPr id="34" name="Line 35"/>
            <p:cNvSpPr>
              <a:spLocks noChangeShapeType="1"/>
            </p:cNvSpPr>
            <p:nvPr>
              <p:custDataLst>
                <p:tags r:id="rId109"/>
              </p:custDataLst>
            </p:nvPr>
          </p:nvSpPr>
          <p:spPr bwMode="auto">
            <a:xfrm flipH="1" flipV="1">
              <a:off x="2112" y="3456"/>
              <a:ext cx="96" cy="192"/>
            </a:xfrm>
            <a:prstGeom prst="line">
              <a:avLst/>
            </a:prstGeom>
            <a:noFill/>
            <a:ln w="9525">
              <a:solidFill>
                <a:srgbClr val="FF7200"/>
              </a:solidFill>
              <a:round/>
              <a:headEnd/>
              <a:tailEnd/>
            </a:ln>
          </p:spPr>
          <p:txBody>
            <a:bodyPr anchor="ctr" bIns="90000" tIns="90000" wrap="none"/>
            <a:lstStyle/>
            <a:p>
              <a:endParaRPr lang="en-US"/>
            </a:p>
          </p:txBody>
        </p:sp>
        <p:sp>
          <p:nvSpPr>
            <p:cNvPr id="35" name="Line 36"/>
            <p:cNvSpPr>
              <a:spLocks noChangeShapeType="1"/>
            </p:cNvSpPr>
            <p:nvPr>
              <p:custDataLst>
                <p:tags r:id="rId110"/>
              </p:custDataLst>
            </p:nvPr>
          </p:nvSpPr>
          <p:spPr bwMode="auto">
            <a:xfrm flipV="1">
              <a:off x="2304" y="3456"/>
              <a:ext cx="96" cy="192"/>
            </a:xfrm>
            <a:prstGeom prst="line">
              <a:avLst/>
            </a:prstGeom>
            <a:noFill/>
            <a:ln w="9525">
              <a:solidFill>
                <a:srgbClr val="FF7200"/>
              </a:solidFill>
              <a:round/>
              <a:headEnd/>
              <a:tailEnd/>
            </a:ln>
          </p:spPr>
          <p:txBody>
            <a:bodyPr anchor="ctr" bIns="90000" tIns="90000" wrap="none"/>
            <a:lstStyle/>
            <a:p>
              <a:endParaRPr lang="en-US"/>
            </a:p>
          </p:txBody>
        </p:sp>
      </p:grpSp>
      <p:pic>
        <p:nvPicPr>
          <p:cNvPr descr="database_grey" id="36" name="Picture 37"/>
          <p:cNvPicPr>
            <a:picLocks noChangeArrowheads="1" noChangeAspect="1"/>
          </p:cNvPicPr>
          <p:nvPr/>
        </p:nvPicPr>
        <p:blipFill>
          <a:blip cstate="print" r:embed="rId127"/>
          <a:srcRect/>
          <a:stretch>
            <a:fillRect/>
          </a:stretch>
        </p:blipFill>
        <p:spPr bwMode="auto">
          <a:xfrm>
            <a:off x="2717801" y="4808980"/>
            <a:ext cx="295275" cy="324138"/>
          </a:xfrm>
          <a:prstGeom prst="rect">
            <a:avLst/>
          </a:prstGeom>
          <a:noFill/>
          <a:ln w="9525">
            <a:noFill/>
            <a:miter lim="800000"/>
            <a:headEnd/>
            <a:tailEnd/>
          </a:ln>
        </p:spPr>
      </p:pic>
      <p:pic>
        <p:nvPicPr>
          <p:cNvPr descr="database_grey" id="37" name="Picture 38"/>
          <p:cNvPicPr>
            <a:picLocks noChangeArrowheads="1" noChangeAspect="1"/>
          </p:cNvPicPr>
          <p:nvPr/>
        </p:nvPicPr>
        <p:blipFill>
          <a:blip cstate="print" r:embed="rId127"/>
          <a:srcRect/>
          <a:stretch>
            <a:fillRect/>
          </a:stretch>
        </p:blipFill>
        <p:spPr bwMode="auto">
          <a:xfrm>
            <a:off x="2108201" y="4808980"/>
            <a:ext cx="295275" cy="324138"/>
          </a:xfrm>
          <a:prstGeom prst="rect">
            <a:avLst/>
          </a:prstGeom>
          <a:noFill/>
          <a:ln w="9525">
            <a:noFill/>
            <a:miter lim="800000"/>
            <a:headEnd/>
            <a:tailEnd/>
          </a:ln>
        </p:spPr>
      </p:pic>
      <p:sp>
        <p:nvSpPr>
          <p:cNvPr id="38" name="Freeform 39"/>
          <p:cNvSpPr>
            <a:spLocks/>
          </p:cNvSpPr>
          <p:nvPr>
            <p:custDataLst>
              <p:tags r:id="rId3"/>
            </p:custDataLst>
          </p:nvPr>
        </p:nvSpPr>
        <p:spPr bwMode="auto">
          <a:xfrm>
            <a:off x="1887539" y="3418820"/>
            <a:ext cx="1558925" cy="157877"/>
          </a:xfrm>
          <a:custGeom>
            <a:avLst/>
            <a:gdLst>
              <a:gd fmla="*/ 0 w 1013" name="T0"/>
              <a:gd fmla="*/ 0 h 196" name="T1"/>
              <a:gd fmla="*/ 2147483647 w 1013" name="T2"/>
              <a:gd fmla="*/ 2147483647 h 196" name="T3"/>
              <a:gd fmla="*/ 2147483647 w 1013" name="T4"/>
              <a:gd fmla="*/ 766462066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sp>
        <p:nvSpPr>
          <p:cNvPr id="39" name="Freeform 40"/>
          <p:cNvSpPr>
            <a:spLocks/>
          </p:cNvSpPr>
          <p:nvPr>
            <p:custDataLst>
              <p:tags r:id="rId4"/>
            </p:custDataLst>
          </p:nvPr>
        </p:nvSpPr>
        <p:spPr bwMode="auto">
          <a:xfrm flipV="1">
            <a:off x="2636838" y="3124020"/>
            <a:ext cx="850900" cy="100595"/>
          </a:xfrm>
          <a:custGeom>
            <a:avLst/>
            <a:gdLst>
              <a:gd fmla="*/ 0 w 1013" name="T0"/>
              <a:gd fmla="*/ 0 h 196" name="T1"/>
              <a:gd fmla="*/ 2147483647 w 1013" name="T2"/>
              <a:gd fmla="*/ 2147483647 h 196" name="T3"/>
              <a:gd fmla="*/ 2147483647 w 1013" name="T4"/>
              <a:gd fmla="*/ 19826619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sp>
        <p:nvSpPr>
          <p:cNvPr id="40" name="Freeform 41"/>
          <p:cNvSpPr>
            <a:spLocks/>
          </p:cNvSpPr>
          <p:nvPr>
            <p:custDataLst>
              <p:tags r:id="rId5"/>
            </p:custDataLst>
          </p:nvPr>
        </p:nvSpPr>
        <p:spPr bwMode="auto">
          <a:xfrm flipV="1">
            <a:off x="1012825" y="3126815"/>
            <a:ext cx="850900" cy="101992"/>
          </a:xfrm>
          <a:custGeom>
            <a:avLst/>
            <a:gdLst>
              <a:gd fmla="*/ 0 w 1013" name="T0"/>
              <a:gd fmla="*/ 0 h 196" name="T1"/>
              <a:gd fmla="*/ 2147483647 w 1013" name="T2"/>
              <a:gd fmla="*/ 2147483647 h 196" name="T3"/>
              <a:gd fmla="*/ 2147483647 w 1013" name="T4"/>
              <a:gd fmla="*/ 206610576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sp>
        <p:nvSpPr>
          <p:cNvPr id="41" name="Freeform 42"/>
          <p:cNvSpPr>
            <a:spLocks/>
          </p:cNvSpPr>
          <p:nvPr>
            <p:custDataLst>
              <p:tags r:id="rId6"/>
            </p:custDataLst>
          </p:nvPr>
        </p:nvSpPr>
        <p:spPr bwMode="auto">
          <a:xfrm>
            <a:off x="1119189" y="3397861"/>
            <a:ext cx="1476375" cy="128538"/>
          </a:xfrm>
          <a:custGeom>
            <a:avLst/>
            <a:gdLst>
              <a:gd fmla="*/ 0 w 452" name="T0"/>
              <a:gd fmla="*/ 0 h 165" name="T1"/>
              <a:gd fmla="*/ 2147483647 w 452" name="T2"/>
              <a:gd fmla="*/ 2147483647 h 165" name="T3"/>
              <a:gd fmla="*/ 2147483647 w 452" name="T4"/>
              <a:gd fmla="*/ 2147483647 h 165" name="T5"/>
              <a:gd fmla="*/ 0 60000 65536" name="T6"/>
              <a:gd fmla="*/ 0 60000 65536" name="T7"/>
              <a:gd fmla="*/ 0 60000 65536" name="T8"/>
              <a:gd fmla="*/ 0 w 452" name="T9"/>
              <a:gd fmla="*/ 0 h 165" name="T10"/>
              <a:gd fmla="*/ 452 w 452" name="T11"/>
              <a:gd fmla="*/ 165 h 165" name="T12"/>
            </a:gdLst>
            <a:ahLst/>
            <a:cxnLst>
              <a:cxn ang="T6">
                <a:pos x="T0" y="T1"/>
              </a:cxn>
              <a:cxn ang="T7">
                <a:pos x="T2" y="T3"/>
              </a:cxn>
              <a:cxn ang="T8">
                <a:pos x="T4" y="T5"/>
              </a:cxn>
            </a:cxnLst>
            <a:rect b="T12" l="T9" r="T11" t="T10"/>
            <a:pathLst>
              <a:path h="165" w="452">
                <a:moveTo>
                  <a:pt x="0" y="0"/>
                </a:moveTo>
                <a:cubicBezTo>
                  <a:pt x="34" y="26"/>
                  <a:pt x="129" y="153"/>
                  <a:pt x="204" y="159"/>
                </a:cubicBezTo>
                <a:cubicBezTo>
                  <a:pt x="279" y="165"/>
                  <a:pt x="401" y="61"/>
                  <a:pt x="452" y="35"/>
                </a:cubicBezTo>
              </a:path>
            </a:pathLst>
          </a:custGeom>
          <a:noFill/>
          <a:ln w="9525">
            <a:solidFill>
              <a:schemeClr val="tx2"/>
            </a:solidFill>
            <a:round/>
            <a:headEnd/>
            <a:tailEnd/>
          </a:ln>
        </p:spPr>
        <p:txBody>
          <a:bodyPr/>
          <a:lstStyle/>
          <a:p>
            <a:endParaRPr lang="en-US"/>
          </a:p>
        </p:txBody>
      </p:sp>
      <p:sp>
        <p:nvSpPr>
          <p:cNvPr id="42" name="Freeform 43"/>
          <p:cNvSpPr>
            <a:spLocks/>
          </p:cNvSpPr>
          <p:nvPr>
            <p:custDataLst>
              <p:tags r:id="rId7"/>
            </p:custDataLst>
          </p:nvPr>
        </p:nvSpPr>
        <p:spPr bwMode="auto">
          <a:xfrm>
            <a:off x="1109664" y="2770543"/>
            <a:ext cx="1476375" cy="125743"/>
          </a:xfrm>
          <a:custGeom>
            <a:avLst/>
            <a:gdLst>
              <a:gd fmla="*/ 0 w 452" name="T0"/>
              <a:gd fmla="*/ 0 h 165" name="T1"/>
              <a:gd fmla="*/ 2147483647 w 452" name="T2"/>
              <a:gd fmla="*/ 2147483647 h 165" name="T3"/>
              <a:gd fmla="*/ 2147483647 w 452" name="T4"/>
              <a:gd fmla="*/ 2147483647 h 165" name="T5"/>
              <a:gd fmla="*/ 0 60000 65536" name="T6"/>
              <a:gd fmla="*/ 0 60000 65536" name="T7"/>
              <a:gd fmla="*/ 0 60000 65536" name="T8"/>
              <a:gd fmla="*/ 0 w 452" name="T9"/>
              <a:gd fmla="*/ 0 h 165" name="T10"/>
              <a:gd fmla="*/ 452 w 452" name="T11"/>
              <a:gd fmla="*/ 165 h 165" name="T12"/>
            </a:gdLst>
            <a:ahLst/>
            <a:cxnLst>
              <a:cxn ang="T6">
                <a:pos x="T0" y="T1"/>
              </a:cxn>
              <a:cxn ang="T7">
                <a:pos x="T2" y="T3"/>
              </a:cxn>
              <a:cxn ang="T8">
                <a:pos x="T4" y="T5"/>
              </a:cxn>
            </a:cxnLst>
            <a:rect b="T12" l="T9" r="T11" t="T10"/>
            <a:pathLst>
              <a:path h="165" w="452">
                <a:moveTo>
                  <a:pt x="0" y="0"/>
                </a:moveTo>
                <a:cubicBezTo>
                  <a:pt x="34" y="26"/>
                  <a:pt x="129" y="153"/>
                  <a:pt x="204" y="159"/>
                </a:cubicBezTo>
                <a:cubicBezTo>
                  <a:pt x="279" y="165"/>
                  <a:pt x="401" y="61"/>
                  <a:pt x="452" y="35"/>
                </a:cubicBezTo>
              </a:path>
            </a:pathLst>
          </a:custGeom>
          <a:noFill/>
          <a:ln w="9525">
            <a:solidFill>
              <a:schemeClr val="tx2"/>
            </a:solidFill>
            <a:round/>
            <a:headEnd/>
            <a:tailEnd/>
          </a:ln>
        </p:spPr>
        <p:txBody>
          <a:bodyPr/>
          <a:lstStyle/>
          <a:p>
            <a:endParaRPr lang="en-US"/>
          </a:p>
        </p:txBody>
      </p:sp>
      <p:sp>
        <p:nvSpPr>
          <p:cNvPr id="43" name="Freeform 44"/>
          <p:cNvSpPr>
            <a:spLocks/>
          </p:cNvSpPr>
          <p:nvPr>
            <p:custDataLst>
              <p:tags r:id="rId8"/>
            </p:custDataLst>
          </p:nvPr>
        </p:nvSpPr>
        <p:spPr bwMode="auto">
          <a:xfrm flipV="1">
            <a:off x="1003300" y="2498099"/>
            <a:ext cx="850900" cy="101992"/>
          </a:xfrm>
          <a:custGeom>
            <a:avLst/>
            <a:gdLst>
              <a:gd fmla="*/ 0 w 1013" name="T0"/>
              <a:gd fmla="*/ 0 h 196" name="T1"/>
              <a:gd fmla="*/ 2147483647 w 1013" name="T2"/>
              <a:gd fmla="*/ 2147483647 h 196" name="T3"/>
              <a:gd fmla="*/ 2147483647 w 1013" name="T4"/>
              <a:gd fmla="*/ 206610576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sp>
        <p:nvSpPr>
          <p:cNvPr id="44" name="Freeform 45"/>
          <p:cNvSpPr>
            <a:spLocks/>
          </p:cNvSpPr>
          <p:nvPr>
            <p:custDataLst>
              <p:tags r:id="rId9"/>
            </p:custDataLst>
          </p:nvPr>
        </p:nvSpPr>
        <p:spPr bwMode="auto">
          <a:xfrm flipV="1">
            <a:off x="2627313" y="2496703"/>
            <a:ext cx="850900" cy="101991"/>
          </a:xfrm>
          <a:custGeom>
            <a:avLst/>
            <a:gdLst>
              <a:gd fmla="*/ 0 w 1013" name="T0"/>
              <a:gd fmla="*/ 0 h 196" name="T1"/>
              <a:gd fmla="*/ 2147483647 w 1013" name="T2"/>
              <a:gd fmla="*/ 2147483647 h 196" name="T3"/>
              <a:gd fmla="*/ 2147483647 w 1013" name="T4"/>
              <a:gd fmla="*/ 206607019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sp>
        <p:nvSpPr>
          <p:cNvPr id="45" name="Freeform 46"/>
          <p:cNvSpPr>
            <a:spLocks/>
          </p:cNvSpPr>
          <p:nvPr>
            <p:custDataLst>
              <p:tags r:id="rId10"/>
            </p:custDataLst>
          </p:nvPr>
        </p:nvSpPr>
        <p:spPr bwMode="auto">
          <a:xfrm>
            <a:off x="1879601" y="2790104"/>
            <a:ext cx="1558925" cy="157877"/>
          </a:xfrm>
          <a:custGeom>
            <a:avLst/>
            <a:gdLst>
              <a:gd fmla="*/ 0 w 1013" name="T0"/>
              <a:gd fmla="*/ 0 h 196" name="T1"/>
              <a:gd fmla="*/ 2147483647 w 1013" name="T2"/>
              <a:gd fmla="*/ 2147483647 h 196" name="T3"/>
              <a:gd fmla="*/ 2147483647 w 1013" name="T4"/>
              <a:gd fmla="*/ 766462066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9525">
            <a:solidFill>
              <a:schemeClr val="tx2"/>
            </a:solidFill>
            <a:round/>
            <a:headEnd/>
            <a:tailEnd/>
          </a:ln>
        </p:spPr>
        <p:txBody>
          <a:bodyPr/>
          <a:lstStyle/>
          <a:p>
            <a:endParaRPr lang="en-US"/>
          </a:p>
        </p:txBody>
      </p:sp>
      <p:grpSp>
        <p:nvGrpSpPr>
          <p:cNvPr id="46" name="Group 47"/>
          <p:cNvGrpSpPr>
            <a:grpSpLocks/>
          </p:cNvGrpSpPr>
          <p:nvPr/>
        </p:nvGrpSpPr>
        <p:grpSpPr bwMode="auto">
          <a:xfrm>
            <a:off x="993775" y="2759366"/>
            <a:ext cx="2601913" cy="532313"/>
            <a:chOff x="665" y="1335"/>
            <a:chExt cx="1852" cy="426"/>
          </a:xfrm>
        </p:grpSpPr>
        <p:sp>
          <p:nvSpPr>
            <p:cNvPr id="47" name="Line 48"/>
            <p:cNvSpPr>
              <a:spLocks noChangeShapeType="1"/>
            </p:cNvSpPr>
            <p:nvPr>
              <p:custDataLst>
                <p:tags r:id="rId107"/>
              </p:custDataLst>
            </p:nvPr>
          </p:nvSpPr>
          <p:spPr bwMode="auto">
            <a:xfrm>
              <a:off x="2517" y="1335"/>
              <a:ext cx="0" cy="408"/>
            </a:xfrm>
            <a:prstGeom prst="line">
              <a:avLst/>
            </a:prstGeom>
            <a:noFill/>
            <a:ln w="28575">
              <a:solidFill>
                <a:srgbClr val="FF7200"/>
              </a:solidFill>
              <a:round/>
              <a:headEnd/>
              <a:tailEnd/>
            </a:ln>
          </p:spPr>
          <p:txBody>
            <a:bodyPr/>
            <a:lstStyle/>
            <a:p>
              <a:endParaRPr lang="en-US"/>
            </a:p>
          </p:txBody>
        </p:sp>
        <p:sp>
          <p:nvSpPr>
            <p:cNvPr id="48" name="Line 49"/>
            <p:cNvSpPr>
              <a:spLocks noChangeShapeType="1"/>
            </p:cNvSpPr>
            <p:nvPr>
              <p:custDataLst>
                <p:tags r:id="rId108"/>
              </p:custDataLst>
            </p:nvPr>
          </p:nvSpPr>
          <p:spPr bwMode="auto">
            <a:xfrm>
              <a:off x="665" y="1353"/>
              <a:ext cx="0" cy="408"/>
            </a:xfrm>
            <a:prstGeom prst="line">
              <a:avLst/>
            </a:prstGeom>
            <a:noFill/>
            <a:ln w="28575">
              <a:solidFill>
                <a:srgbClr val="FF7200"/>
              </a:solidFill>
              <a:round/>
              <a:headEnd/>
              <a:tailEnd/>
            </a:ln>
          </p:spPr>
          <p:txBody>
            <a:bodyPr/>
            <a:lstStyle/>
            <a:p>
              <a:endParaRPr lang="en-US"/>
            </a:p>
          </p:txBody>
        </p:sp>
      </p:grpSp>
      <p:grpSp>
        <p:nvGrpSpPr>
          <p:cNvPr id="49" name="Group 50"/>
          <p:cNvGrpSpPr>
            <a:grpSpLocks/>
          </p:cNvGrpSpPr>
          <p:nvPr/>
        </p:nvGrpSpPr>
        <p:grpSpPr bwMode="auto">
          <a:xfrm>
            <a:off x="795338" y="2940999"/>
            <a:ext cx="2984500" cy="230327"/>
            <a:chOff x="523" y="1481"/>
            <a:chExt cx="2125" cy="184"/>
          </a:xfrm>
        </p:grpSpPr>
        <p:sp>
          <p:nvSpPr>
            <p:cNvPr id="50" name="Oval 51"/>
            <p:cNvSpPr>
              <a:spLocks noChangeArrowheads="1"/>
            </p:cNvSpPr>
            <p:nvPr>
              <p:custDataLst>
                <p:tags r:id="rId105"/>
              </p:custDataLst>
            </p:nvPr>
          </p:nvSpPr>
          <p:spPr bwMode="auto">
            <a:xfrm>
              <a:off x="523" y="1512"/>
              <a:ext cx="2125" cy="92"/>
            </a:xfrm>
            <a:prstGeom prst="ellipse">
              <a:avLst/>
            </a:prstGeom>
            <a:solidFill>
              <a:schemeClr val="hlink"/>
            </a:solidFill>
            <a:ln w="9525">
              <a:solidFill>
                <a:schemeClr val="bg1"/>
              </a:solidFill>
              <a:round/>
              <a:headEnd/>
              <a:tailEnd/>
            </a:ln>
          </p:spPr>
          <p:txBody>
            <a:bodyPr anchor="ctr" wrap="none"/>
            <a:lstStyle/>
            <a:p>
              <a:pPr algn="ctr"/>
              <a:endParaRPr lang="en-US"/>
            </a:p>
          </p:txBody>
        </p:sp>
        <p:sp>
          <p:nvSpPr>
            <p:cNvPr id="51" name="Text Box 52"/>
            <p:cNvSpPr txBox="1">
              <a:spLocks noChangeArrowheads="1"/>
            </p:cNvSpPr>
            <p:nvPr>
              <p:custDataLst>
                <p:tags r:id="rId106"/>
              </p:custDataLst>
            </p:nvPr>
          </p:nvSpPr>
          <p:spPr bwMode="auto">
            <a:xfrm>
              <a:off x="1456" y="1481"/>
              <a:ext cx="273" cy="184"/>
            </a:xfrm>
            <a:prstGeom prst="rect">
              <a:avLst/>
            </a:prstGeom>
            <a:noFill/>
            <a:ln w="9525">
              <a:noFill/>
              <a:miter lim="800000"/>
              <a:headEnd/>
              <a:tailEnd/>
            </a:ln>
          </p:spPr>
          <p:txBody>
            <a:bodyPr wrap="none">
              <a:spAutoFit/>
            </a:bodyPr>
            <a:lstStyle/>
            <a:p>
              <a:pPr algn="ctr"/>
              <a:r>
                <a:rPr b="1" lang="en-US" sz="1000">
                  <a:cs charset="0" pitchFamily="34" typeface="Arial"/>
                </a:rPr>
                <a:t>IST</a:t>
              </a:r>
            </a:p>
          </p:txBody>
        </p:sp>
      </p:grpSp>
      <p:grpSp>
        <p:nvGrpSpPr>
          <p:cNvPr id="52" name="Group 53"/>
          <p:cNvGrpSpPr>
            <a:grpSpLocks/>
          </p:cNvGrpSpPr>
          <p:nvPr/>
        </p:nvGrpSpPr>
        <p:grpSpPr bwMode="auto">
          <a:xfrm flipV="1">
            <a:off x="609601" y="1798129"/>
            <a:ext cx="333375" cy="1485167"/>
            <a:chOff x="391" y="1835"/>
            <a:chExt cx="237" cy="1021"/>
          </a:xfrm>
        </p:grpSpPr>
        <p:sp>
          <p:nvSpPr>
            <p:cNvPr id="53" name="Line 54"/>
            <p:cNvSpPr>
              <a:spLocks noChangeShapeType="1"/>
            </p:cNvSpPr>
            <p:nvPr>
              <p:custDataLst>
                <p:tags r:id="rId103"/>
              </p:custDataLst>
            </p:nvPr>
          </p:nvSpPr>
          <p:spPr bwMode="auto">
            <a:xfrm flipH="1">
              <a:off x="391" y="1835"/>
              <a:ext cx="237" cy="0"/>
            </a:xfrm>
            <a:prstGeom prst="line">
              <a:avLst/>
            </a:prstGeom>
            <a:noFill/>
            <a:ln w="28575">
              <a:solidFill>
                <a:srgbClr val="EA0437"/>
              </a:solidFill>
              <a:round/>
              <a:headEnd/>
              <a:tailEnd/>
            </a:ln>
          </p:spPr>
          <p:txBody>
            <a:bodyPr/>
            <a:lstStyle/>
            <a:p>
              <a:endParaRPr lang="en-US"/>
            </a:p>
          </p:txBody>
        </p:sp>
        <p:sp>
          <p:nvSpPr>
            <p:cNvPr id="54" name="Line 55"/>
            <p:cNvSpPr>
              <a:spLocks noChangeShapeType="1"/>
            </p:cNvSpPr>
            <p:nvPr>
              <p:custDataLst>
                <p:tags r:id="rId104"/>
              </p:custDataLst>
            </p:nvPr>
          </p:nvSpPr>
          <p:spPr bwMode="auto">
            <a:xfrm>
              <a:off x="399" y="1835"/>
              <a:ext cx="0" cy="1021"/>
            </a:xfrm>
            <a:prstGeom prst="line">
              <a:avLst/>
            </a:prstGeom>
            <a:noFill/>
            <a:ln w="28575">
              <a:solidFill>
                <a:srgbClr val="EA0437"/>
              </a:solidFill>
              <a:round/>
              <a:headEnd/>
              <a:tailEnd len="med" type="triangle" w="med"/>
            </a:ln>
          </p:spPr>
          <p:txBody>
            <a:bodyPr/>
            <a:lstStyle/>
            <a:p>
              <a:endParaRPr lang="en-US"/>
            </a:p>
          </p:txBody>
        </p:sp>
      </p:grpSp>
      <p:grpSp>
        <p:nvGrpSpPr>
          <p:cNvPr id="55" name="Group 56"/>
          <p:cNvGrpSpPr>
            <a:grpSpLocks/>
          </p:cNvGrpSpPr>
          <p:nvPr/>
        </p:nvGrpSpPr>
        <p:grpSpPr bwMode="auto">
          <a:xfrm flipV="1">
            <a:off x="509588" y="1771582"/>
            <a:ext cx="368300" cy="927706"/>
            <a:chOff x="96" y="1167"/>
            <a:chExt cx="262" cy="1451"/>
          </a:xfrm>
        </p:grpSpPr>
        <p:sp>
          <p:nvSpPr>
            <p:cNvPr id="56" name="Line 57"/>
            <p:cNvSpPr>
              <a:spLocks noChangeShapeType="1"/>
            </p:cNvSpPr>
            <p:nvPr>
              <p:custDataLst>
                <p:tags r:id="rId101"/>
              </p:custDataLst>
            </p:nvPr>
          </p:nvSpPr>
          <p:spPr bwMode="auto">
            <a:xfrm flipH="1">
              <a:off x="96" y="1172"/>
              <a:ext cx="262" cy="0"/>
            </a:xfrm>
            <a:prstGeom prst="line">
              <a:avLst/>
            </a:prstGeom>
            <a:noFill/>
            <a:ln w="28575">
              <a:solidFill>
                <a:srgbClr val="EA0437"/>
              </a:solidFill>
              <a:round/>
              <a:headEnd/>
              <a:tailEnd/>
            </a:ln>
          </p:spPr>
          <p:txBody>
            <a:bodyPr/>
            <a:lstStyle/>
            <a:p>
              <a:endParaRPr lang="en-US"/>
            </a:p>
          </p:txBody>
        </p:sp>
        <p:sp>
          <p:nvSpPr>
            <p:cNvPr id="57" name="Line 58"/>
            <p:cNvSpPr>
              <a:spLocks noChangeShapeType="1"/>
            </p:cNvSpPr>
            <p:nvPr>
              <p:custDataLst>
                <p:tags r:id="rId102"/>
              </p:custDataLst>
            </p:nvPr>
          </p:nvSpPr>
          <p:spPr bwMode="auto">
            <a:xfrm>
              <a:off x="96" y="1167"/>
              <a:ext cx="0" cy="1451"/>
            </a:xfrm>
            <a:prstGeom prst="line">
              <a:avLst/>
            </a:prstGeom>
            <a:noFill/>
            <a:ln w="28575">
              <a:solidFill>
                <a:srgbClr val="EA0437"/>
              </a:solidFill>
              <a:round/>
              <a:headEnd/>
              <a:tailEnd len="med" type="triangle" w="med"/>
            </a:ln>
          </p:spPr>
          <p:txBody>
            <a:bodyPr/>
            <a:lstStyle/>
            <a:p>
              <a:endParaRPr lang="en-US"/>
            </a:p>
          </p:txBody>
        </p:sp>
      </p:grpSp>
      <p:sp>
        <p:nvSpPr>
          <p:cNvPr id="58" name="Rectangle 59"/>
          <p:cNvSpPr>
            <a:spLocks noChangeArrowheads="1"/>
          </p:cNvSpPr>
          <p:nvPr>
            <p:custDataLst>
              <p:tags r:id="rId11"/>
            </p:custDataLst>
          </p:nvPr>
        </p:nvSpPr>
        <p:spPr bwMode="auto">
          <a:xfrm>
            <a:off x="332700" y="1308170"/>
            <a:ext cx="3811587" cy="3080710"/>
          </a:xfrm>
          <a:prstGeom prst="rect">
            <a:avLst/>
          </a:prstGeom>
          <a:solidFill>
            <a:schemeClr val="bg1">
              <a:alpha val="74901"/>
            </a:schemeClr>
          </a:solidFill>
          <a:ln w="9525">
            <a:noFill/>
            <a:miter lim="800000"/>
            <a:headEnd/>
            <a:tailEnd/>
          </a:ln>
        </p:spPr>
        <p:txBody>
          <a:bodyPr anchor="ctr" wrap="none"/>
          <a:lstStyle/>
          <a:p>
            <a:pPr algn="ctr" eaLnBrk="0" hangingPunct="0"/>
            <a:endParaRPr lang="de-CH">
              <a:solidFill>
                <a:schemeClr val="bg1"/>
              </a:solidFill>
              <a:latin charset="0" pitchFamily="18" typeface="Times"/>
              <a:cs charset="0" pitchFamily="34" typeface="Arial"/>
            </a:endParaRPr>
          </a:p>
        </p:txBody>
      </p:sp>
      <p:grpSp>
        <p:nvGrpSpPr>
          <p:cNvPr id="59" name="Group 60"/>
          <p:cNvGrpSpPr>
            <a:grpSpLocks/>
          </p:cNvGrpSpPr>
          <p:nvPr/>
        </p:nvGrpSpPr>
        <p:grpSpPr bwMode="auto">
          <a:xfrm>
            <a:off x="3249614" y="2700686"/>
            <a:ext cx="401637" cy="1127497"/>
            <a:chOff x="2271" y="1331"/>
            <a:chExt cx="286" cy="899"/>
          </a:xfrm>
        </p:grpSpPr>
        <p:sp>
          <p:nvSpPr>
            <p:cNvPr id="60" name="Freeform 61"/>
            <p:cNvSpPr>
              <a:spLocks/>
            </p:cNvSpPr>
            <p:nvPr>
              <p:custDataLst>
                <p:tags r:id="rId99"/>
              </p:custDataLst>
            </p:nvPr>
          </p:nvSpPr>
          <p:spPr bwMode="auto">
            <a:xfrm flipV="1" rot="15761655">
              <a:off x="1913" y="1689"/>
              <a:ext cx="892" cy="175"/>
            </a:xfrm>
            <a:custGeom>
              <a:avLst/>
              <a:gdLst>
                <a:gd fmla="*/ 0 w 1013" name="T0"/>
                <a:gd fmla="*/ 0 h 196" name="T1"/>
                <a:gd fmla="*/ 304 w 1013" name="T2"/>
                <a:gd fmla="*/ 139 h 196" name="T3"/>
                <a:gd fmla="*/ 691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sp>
          <p:nvSpPr>
            <p:cNvPr id="61" name="Freeform 62"/>
            <p:cNvSpPr>
              <a:spLocks/>
            </p:cNvSpPr>
            <p:nvPr>
              <p:custDataLst>
                <p:tags r:id="rId100"/>
              </p:custDataLst>
            </p:nvPr>
          </p:nvSpPr>
          <p:spPr bwMode="auto">
            <a:xfrm flipV="1" rot="5228255">
              <a:off x="2336" y="2008"/>
              <a:ext cx="410" cy="33"/>
            </a:xfrm>
            <a:custGeom>
              <a:avLst/>
              <a:gdLst>
                <a:gd fmla="*/ 0 w 1013" name="T0"/>
                <a:gd fmla="*/ 0 h 196" name="T1"/>
                <a:gd fmla="*/ 30 w 1013" name="T2"/>
                <a:gd fmla="*/ 1 h 196" name="T3"/>
                <a:gd fmla="*/ 67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grpSp>
      <p:grpSp>
        <p:nvGrpSpPr>
          <p:cNvPr id="62" name="Group 63"/>
          <p:cNvGrpSpPr>
            <a:grpSpLocks/>
          </p:cNvGrpSpPr>
          <p:nvPr/>
        </p:nvGrpSpPr>
        <p:grpSpPr bwMode="auto">
          <a:xfrm>
            <a:off x="2406650" y="2706274"/>
            <a:ext cx="401638" cy="1127497"/>
            <a:chOff x="1670" y="1330"/>
            <a:chExt cx="286" cy="899"/>
          </a:xfrm>
        </p:grpSpPr>
        <p:sp>
          <p:nvSpPr>
            <p:cNvPr id="63" name="Freeform 64"/>
            <p:cNvSpPr>
              <a:spLocks/>
            </p:cNvSpPr>
            <p:nvPr>
              <p:custDataLst>
                <p:tags r:id="rId97"/>
              </p:custDataLst>
            </p:nvPr>
          </p:nvSpPr>
          <p:spPr bwMode="auto">
            <a:xfrm flipV="1" rot="15761655">
              <a:off x="1312" y="1688"/>
              <a:ext cx="892" cy="175"/>
            </a:xfrm>
            <a:custGeom>
              <a:avLst/>
              <a:gdLst>
                <a:gd fmla="*/ 0 w 1013" name="T0"/>
                <a:gd fmla="*/ 0 h 196" name="T1"/>
                <a:gd fmla="*/ 304 w 1013" name="T2"/>
                <a:gd fmla="*/ 139 h 196" name="T3"/>
                <a:gd fmla="*/ 691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sp>
          <p:nvSpPr>
            <p:cNvPr id="64" name="Freeform 65"/>
            <p:cNvSpPr>
              <a:spLocks/>
            </p:cNvSpPr>
            <p:nvPr>
              <p:custDataLst>
                <p:tags r:id="rId98"/>
              </p:custDataLst>
            </p:nvPr>
          </p:nvSpPr>
          <p:spPr bwMode="auto">
            <a:xfrm flipV="1" rot="5228255">
              <a:off x="1735" y="2007"/>
              <a:ext cx="410" cy="33"/>
            </a:xfrm>
            <a:custGeom>
              <a:avLst/>
              <a:gdLst>
                <a:gd fmla="*/ 0 w 1013" name="T0"/>
                <a:gd fmla="*/ 0 h 196" name="T1"/>
                <a:gd fmla="*/ 30 w 1013" name="T2"/>
                <a:gd fmla="*/ 1 h 196" name="T3"/>
                <a:gd fmla="*/ 67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grpSp>
      <p:grpSp>
        <p:nvGrpSpPr>
          <p:cNvPr id="65" name="Group 66"/>
          <p:cNvGrpSpPr>
            <a:grpSpLocks/>
          </p:cNvGrpSpPr>
          <p:nvPr/>
        </p:nvGrpSpPr>
        <p:grpSpPr bwMode="auto">
          <a:xfrm>
            <a:off x="1784350" y="2728629"/>
            <a:ext cx="393700" cy="1106540"/>
            <a:chOff x="1227" y="1336"/>
            <a:chExt cx="281" cy="882"/>
          </a:xfrm>
        </p:grpSpPr>
        <p:sp>
          <p:nvSpPr>
            <p:cNvPr id="66" name="Freeform 67"/>
            <p:cNvSpPr>
              <a:spLocks/>
            </p:cNvSpPr>
            <p:nvPr>
              <p:custDataLst>
                <p:tags r:id="rId95"/>
              </p:custDataLst>
            </p:nvPr>
          </p:nvSpPr>
          <p:spPr bwMode="auto">
            <a:xfrm flipH="1" flipV="1" rot="5838345">
              <a:off x="988" y="1694"/>
              <a:ext cx="878" cy="162"/>
            </a:xfrm>
            <a:custGeom>
              <a:avLst/>
              <a:gdLst>
                <a:gd fmla="*/ 0 w 1013" name="T0"/>
                <a:gd fmla="*/ 0 h 196" name="T1"/>
                <a:gd fmla="*/ 290 w 1013" name="T2"/>
                <a:gd fmla="*/ 111 h 196" name="T3"/>
                <a:gd fmla="*/ 660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sp>
          <p:nvSpPr>
            <p:cNvPr id="67" name="Freeform 68"/>
            <p:cNvSpPr>
              <a:spLocks/>
            </p:cNvSpPr>
            <p:nvPr>
              <p:custDataLst>
                <p:tags r:id="rId96"/>
              </p:custDataLst>
            </p:nvPr>
          </p:nvSpPr>
          <p:spPr bwMode="auto">
            <a:xfrm flipH="1" flipV="1" rot="-5228255">
              <a:off x="1039" y="1996"/>
              <a:ext cx="410" cy="33"/>
            </a:xfrm>
            <a:custGeom>
              <a:avLst/>
              <a:gdLst>
                <a:gd fmla="*/ 0 w 1013" name="T0"/>
                <a:gd fmla="*/ 0 h 196" name="T1"/>
                <a:gd fmla="*/ 30 w 1013" name="T2"/>
                <a:gd fmla="*/ 1 h 196" name="T3"/>
                <a:gd fmla="*/ 67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grpSp>
      <p:grpSp>
        <p:nvGrpSpPr>
          <p:cNvPr id="68" name="Group 69"/>
          <p:cNvGrpSpPr>
            <a:grpSpLocks/>
          </p:cNvGrpSpPr>
          <p:nvPr/>
        </p:nvGrpSpPr>
        <p:grpSpPr bwMode="auto">
          <a:xfrm>
            <a:off x="960438" y="2714657"/>
            <a:ext cx="393700" cy="1106540"/>
            <a:chOff x="641" y="1330"/>
            <a:chExt cx="281" cy="882"/>
          </a:xfrm>
        </p:grpSpPr>
        <p:sp>
          <p:nvSpPr>
            <p:cNvPr id="69" name="Freeform 70"/>
            <p:cNvSpPr>
              <a:spLocks/>
            </p:cNvSpPr>
            <p:nvPr>
              <p:custDataLst>
                <p:tags r:id="rId93"/>
              </p:custDataLst>
            </p:nvPr>
          </p:nvSpPr>
          <p:spPr bwMode="auto">
            <a:xfrm flipH="1" flipV="1" rot="5838345">
              <a:off x="402" y="1688"/>
              <a:ext cx="878" cy="162"/>
            </a:xfrm>
            <a:custGeom>
              <a:avLst/>
              <a:gdLst>
                <a:gd fmla="*/ 0 w 1013" name="T0"/>
                <a:gd fmla="*/ 0 h 196" name="T1"/>
                <a:gd fmla="*/ 290 w 1013" name="T2"/>
                <a:gd fmla="*/ 111 h 196" name="T3"/>
                <a:gd fmla="*/ 660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sp>
          <p:nvSpPr>
            <p:cNvPr id="70" name="Freeform 71"/>
            <p:cNvSpPr>
              <a:spLocks/>
            </p:cNvSpPr>
            <p:nvPr>
              <p:custDataLst>
                <p:tags r:id="rId94"/>
              </p:custDataLst>
            </p:nvPr>
          </p:nvSpPr>
          <p:spPr bwMode="auto">
            <a:xfrm flipH="1" flipV="1" rot="-5228255">
              <a:off x="453" y="1990"/>
              <a:ext cx="410" cy="33"/>
            </a:xfrm>
            <a:custGeom>
              <a:avLst/>
              <a:gdLst>
                <a:gd fmla="*/ 0 w 1013" name="T0"/>
                <a:gd fmla="*/ 0 h 196" name="T1"/>
                <a:gd fmla="*/ 30 w 1013" name="T2"/>
                <a:gd fmla="*/ 1 h 196" name="T3"/>
                <a:gd fmla="*/ 67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w="28575">
              <a:solidFill>
                <a:schemeClr val="tx1">
                  <a:lumMod val="50000"/>
                  <a:lumOff val="50000"/>
                </a:schemeClr>
              </a:solidFill>
              <a:round/>
              <a:headEnd/>
              <a:tailEnd/>
            </a:ln>
          </p:spPr>
          <p:txBody>
            <a:bodyPr/>
            <a:lstStyle/>
            <a:p>
              <a:endParaRPr lang="en-US"/>
            </a:p>
          </p:txBody>
        </p:sp>
      </p:grpSp>
      <p:pic>
        <p:nvPicPr>
          <p:cNvPr descr="small-l3-switch_grey" id="71" name="Picture 72"/>
          <p:cNvPicPr>
            <a:picLocks noChangeArrowheads="1" noChangeAspect="1"/>
          </p:cNvPicPr>
          <p:nvPr/>
        </p:nvPicPr>
        <p:blipFill>
          <a:blip cstate="print" r:embed="rId128"/>
          <a:srcRect/>
          <a:stretch>
            <a:fillRect/>
          </a:stretch>
        </p:blipFill>
        <p:spPr bwMode="auto">
          <a:xfrm>
            <a:off x="1639889" y="2559574"/>
            <a:ext cx="439737" cy="276635"/>
          </a:xfrm>
          <a:prstGeom prst="rect">
            <a:avLst/>
          </a:prstGeom>
          <a:noFill/>
          <a:ln w="9525">
            <a:noFill/>
            <a:miter lim="800000"/>
            <a:headEnd/>
            <a:tailEnd/>
          </a:ln>
        </p:spPr>
      </p:pic>
      <p:pic>
        <p:nvPicPr>
          <p:cNvPr descr="small-l3-switch_grey" id="72" name="Picture 73"/>
          <p:cNvPicPr>
            <a:picLocks noChangeArrowheads="1" noChangeAspect="1"/>
          </p:cNvPicPr>
          <p:nvPr/>
        </p:nvPicPr>
        <p:blipFill>
          <a:blip cstate="print" r:embed="rId129"/>
          <a:srcRect/>
          <a:stretch>
            <a:fillRect/>
          </a:stretch>
        </p:blipFill>
        <p:spPr bwMode="auto">
          <a:xfrm>
            <a:off x="1647826" y="3186893"/>
            <a:ext cx="441325" cy="278032"/>
          </a:xfrm>
          <a:prstGeom prst="rect">
            <a:avLst/>
          </a:prstGeom>
          <a:noFill/>
          <a:ln w="9525">
            <a:noFill/>
            <a:miter lim="800000"/>
            <a:headEnd/>
            <a:tailEnd/>
          </a:ln>
        </p:spPr>
      </p:pic>
      <p:pic>
        <p:nvPicPr>
          <p:cNvPr descr="small-l3-switch_grey" id="73" name="Picture 74"/>
          <p:cNvPicPr>
            <a:picLocks noChangeArrowheads="1" noChangeAspect="1"/>
          </p:cNvPicPr>
          <p:nvPr/>
        </p:nvPicPr>
        <p:blipFill>
          <a:blip cstate="print" r:embed="rId130"/>
          <a:srcRect/>
          <a:stretch>
            <a:fillRect/>
          </a:stretch>
        </p:blipFill>
        <p:spPr bwMode="auto">
          <a:xfrm>
            <a:off x="2487613" y="3192481"/>
            <a:ext cx="442912" cy="278032"/>
          </a:xfrm>
          <a:prstGeom prst="rect">
            <a:avLst/>
          </a:prstGeom>
          <a:noFill/>
          <a:ln w="9525">
            <a:noFill/>
            <a:miter lim="800000"/>
            <a:headEnd/>
            <a:tailEnd/>
          </a:ln>
        </p:spPr>
      </p:pic>
      <p:pic>
        <p:nvPicPr>
          <p:cNvPr descr="small-l3-switch_grey" id="74" name="Picture 75"/>
          <p:cNvPicPr>
            <a:picLocks noChangeArrowheads="1" noChangeAspect="1"/>
          </p:cNvPicPr>
          <p:nvPr/>
        </p:nvPicPr>
        <p:blipFill>
          <a:blip cstate="print" r:embed="rId128"/>
          <a:srcRect/>
          <a:stretch>
            <a:fillRect/>
          </a:stretch>
        </p:blipFill>
        <p:spPr bwMode="auto">
          <a:xfrm>
            <a:off x="2481264" y="2563766"/>
            <a:ext cx="439737" cy="276635"/>
          </a:xfrm>
          <a:prstGeom prst="rect">
            <a:avLst/>
          </a:prstGeom>
          <a:noFill/>
          <a:ln w="9525">
            <a:noFill/>
            <a:miter lim="800000"/>
            <a:headEnd/>
            <a:tailEnd/>
          </a:ln>
        </p:spPr>
      </p:pic>
      <p:pic>
        <p:nvPicPr>
          <p:cNvPr descr="small-l3-switch_grey" id="75" name="Picture 76"/>
          <p:cNvPicPr>
            <a:picLocks noChangeArrowheads="1" noChangeAspect="1"/>
          </p:cNvPicPr>
          <p:nvPr/>
        </p:nvPicPr>
        <p:blipFill>
          <a:blip cstate="print" r:embed="rId128"/>
          <a:srcRect/>
          <a:stretch>
            <a:fillRect/>
          </a:stretch>
        </p:blipFill>
        <p:spPr bwMode="auto">
          <a:xfrm>
            <a:off x="3332164" y="2556779"/>
            <a:ext cx="439737" cy="276635"/>
          </a:xfrm>
          <a:prstGeom prst="rect">
            <a:avLst/>
          </a:prstGeom>
          <a:noFill/>
          <a:ln w="9525">
            <a:noFill/>
            <a:miter lim="800000"/>
            <a:headEnd/>
            <a:tailEnd/>
          </a:ln>
        </p:spPr>
      </p:pic>
      <p:pic>
        <p:nvPicPr>
          <p:cNvPr descr="small-l3-switch_grey" id="76" name="Picture 77"/>
          <p:cNvPicPr>
            <a:picLocks noChangeArrowheads="1" noChangeAspect="1"/>
          </p:cNvPicPr>
          <p:nvPr/>
        </p:nvPicPr>
        <p:blipFill>
          <a:blip cstate="print" r:embed="rId131"/>
          <a:srcRect/>
          <a:stretch>
            <a:fillRect/>
          </a:stretch>
        </p:blipFill>
        <p:spPr bwMode="auto">
          <a:xfrm>
            <a:off x="3341689" y="3185495"/>
            <a:ext cx="439737" cy="275238"/>
          </a:xfrm>
          <a:prstGeom prst="rect">
            <a:avLst/>
          </a:prstGeom>
          <a:noFill/>
          <a:ln w="9525">
            <a:noFill/>
            <a:miter lim="800000"/>
            <a:headEnd/>
            <a:tailEnd/>
          </a:ln>
        </p:spPr>
      </p:pic>
      <p:pic>
        <p:nvPicPr>
          <p:cNvPr descr="small-l3-switch_grey" id="77" name="Picture 78"/>
          <p:cNvPicPr>
            <a:picLocks noChangeArrowheads="1" noChangeAspect="1"/>
          </p:cNvPicPr>
          <p:nvPr/>
        </p:nvPicPr>
        <p:blipFill>
          <a:blip cstate="print" r:embed="rId129"/>
          <a:srcRect/>
          <a:stretch>
            <a:fillRect/>
          </a:stretch>
        </p:blipFill>
        <p:spPr bwMode="auto">
          <a:xfrm>
            <a:off x="836614" y="3182701"/>
            <a:ext cx="439737" cy="278033"/>
          </a:xfrm>
          <a:prstGeom prst="rect">
            <a:avLst/>
          </a:prstGeom>
          <a:noFill/>
          <a:ln w="9525">
            <a:noFill/>
            <a:miter lim="800000"/>
            <a:headEnd/>
            <a:tailEnd/>
          </a:ln>
        </p:spPr>
      </p:pic>
      <p:pic>
        <p:nvPicPr>
          <p:cNvPr descr="small-l3-switch_grey" id="78" name="Picture 79"/>
          <p:cNvPicPr>
            <a:picLocks noChangeArrowheads="1" noChangeAspect="1"/>
          </p:cNvPicPr>
          <p:nvPr/>
        </p:nvPicPr>
        <p:blipFill>
          <a:blip cstate="print" r:embed="rId129"/>
          <a:srcRect/>
          <a:stretch>
            <a:fillRect/>
          </a:stretch>
        </p:blipFill>
        <p:spPr bwMode="auto">
          <a:xfrm>
            <a:off x="827089" y="2553985"/>
            <a:ext cx="439737" cy="278033"/>
          </a:xfrm>
          <a:prstGeom prst="rect">
            <a:avLst/>
          </a:prstGeom>
          <a:noFill/>
          <a:ln w="9525">
            <a:noFill/>
            <a:miter lim="800000"/>
            <a:headEnd/>
            <a:tailEnd/>
          </a:ln>
        </p:spPr>
      </p:pic>
      <p:sp>
        <p:nvSpPr>
          <p:cNvPr id="79" name="Oval 80"/>
          <p:cNvSpPr>
            <a:spLocks noChangeArrowheads="1"/>
          </p:cNvSpPr>
          <p:nvPr>
            <p:custDataLst>
              <p:tags r:id="rId12"/>
            </p:custDataLst>
          </p:nvPr>
        </p:nvSpPr>
        <p:spPr bwMode="auto">
          <a:xfrm>
            <a:off x="825500" y="3544563"/>
            <a:ext cx="527050" cy="101991"/>
          </a:xfrm>
          <a:prstGeom prst="ellipse">
            <a:avLst/>
          </a:prstGeom>
          <a:solidFill>
            <a:schemeClr val="accent2"/>
          </a:solidFill>
          <a:ln w="9525">
            <a:solidFill>
              <a:schemeClr val="tx1"/>
            </a:solidFill>
            <a:round/>
            <a:headEnd/>
            <a:tailEnd/>
          </a:ln>
        </p:spPr>
        <p:txBody>
          <a:bodyPr anchor="ctr" wrap="none"/>
          <a:lstStyle/>
          <a:p>
            <a:pPr algn="ctr"/>
            <a:endParaRPr lang="en-US"/>
          </a:p>
        </p:txBody>
      </p:sp>
      <p:sp>
        <p:nvSpPr>
          <p:cNvPr id="80" name="Oval 81"/>
          <p:cNvSpPr>
            <a:spLocks noChangeArrowheads="1"/>
          </p:cNvSpPr>
          <p:nvPr>
            <p:custDataLst>
              <p:tags r:id="rId13"/>
            </p:custDataLst>
          </p:nvPr>
        </p:nvSpPr>
        <p:spPr bwMode="auto">
          <a:xfrm>
            <a:off x="1647825" y="3558534"/>
            <a:ext cx="528638" cy="101991"/>
          </a:xfrm>
          <a:prstGeom prst="ellipse">
            <a:avLst/>
          </a:prstGeom>
          <a:solidFill>
            <a:schemeClr val="accent2"/>
          </a:solidFill>
          <a:ln w="9525">
            <a:solidFill>
              <a:schemeClr val="tx1"/>
            </a:solidFill>
            <a:round/>
            <a:headEnd/>
            <a:tailEnd/>
          </a:ln>
        </p:spPr>
        <p:txBody>
          <a:bodyPr anchor="ctr" wrap="none"/>
          <a:lstStyle/>
          <a:p>
            <a:pPr algn="ctr"/>
            <a:endParaRPr lang="en-US"/>
          </a:p>
        </p:txBody>
      </p:sp>
      <p:sp>
        <p:nvSpPr>
          <p:cNvPr id="81" name="Oval 82"/>
          <p:cNvSpPr>
            <a:spLocks noChangeArrowheads="1"/>
          </p:cNvSpPr>
          <p:nvPr>
            <p:custDataLst>
              <p:tags r:id="rId14"/>
            </p:custDataLst>
          </p:nvPr>
        </p:nvSpPr>
        <p:spPr bwMode="auto">
          <a:xfrm>
            <a:off x="2479675" y="3558534"/>
            <a:ext cx="527050" cy="101991"/>
          </a:xfrm>
          <a:prstGeom prst="ellipse">
            <a:avLst/>
          </a:prstGeom>
          <a:solidFill>
            <a:schemeClr val="accent2"/>
          </a:solidFill>
          <a:ln w="9525">
            <a:solidFill>
              <a:schemeClr val="tx1"/>
            </a:solidFill>
            <a:round/>
            <a:headEnd/>
            <a:tailEnd/>
          </a:ln>
        </p:spPr>
        <p:txBody>
          <a:bodyPr anchor="ctr" wrap="none"/>
          <a:lstStyle/>
          <a:p>
            <a:pPr algn="ctr"/>
            <a:endParaRPr lang="en-US"/>
          </a:p>
        </p:txBody>
      </p:sp>
      <p:sp>
        <p:nvSpPr>
          <p:cNvPr id="82" name="Oval 83"/>
          <p:cNvSpPr>
            <a:spLocks noChangeArrowheads="1"/>
          </p:cNvSpPr>
          <p:nvPr>
            <p:custDataLst>
              <p:tags r:id="rId15"/>
            </p:custDataLst>
          </p:nvPr>
        </p:nvSpPr>
        <p:spPr bwMode="auto">
          <a:xfrm>
            <a:off x="3322638" y="3551548"/>
            <a:ext cx="527050" cy="101992"/>
          </a:xfrm>
          <a:prstGeom prst="ellipse">
            <a:avLst/>
          </a:prstGeom>
          <a:solidFill>
            <a:schemeClr val="accent2"/>
          </a:solidFill>
          <a:ln w="9525">
            <a:solidFill>
              <a:schemeClr val="tx1"/>
            </a:solidFill>
            <a:round/>
            <a:headEnd/>
            <a:tailEnd/>
          </a:ln>
        </p:spPr>
        <p:txBody>
          <a:bodyPr anchor="ctr" wrap="none"/>
          <a:lstStyle/>
          <a:p>
            <a:pPr algn="ctr"/>
            <a:endParaRPr lang="en-US"/>
          </a:p>
        </p:txBody>
      </p:sp>
      <p:sp>
        <p:nvSpPr>
          <p:cNvPr id="83" name="Line 84"/>
          <p:cNvSpPr>
            <a:spLocks noChangeShapeType="1"/>
          </p:cNvSpPr>
          <p:nvPr>
            <p:custDataLst>
              <p:tags r:id="rId16"/>
            </p:custDataLst>
          </p:nvPr>
        </p:nvSpPr>
        <p:spPr bwMode="auto">
          <a:xfrm>
            <a:off x="1066800" y="4129967"/>
            <a:ext cx="228600" cy="335315"/>
          </a:xfrm>
          <a:prstGeom prst="line">
            <a:avLst/>
          </a:prstGeom>
          <a:noFill/>
          <a:ln w="9525">
            <a:solidFill>
              <a:schemeClr val="tx1"/>
            </a:solidFill>
            <a:round/>
            <a:headEnd/>
            <a:tailEnd/>
          </a:ln>
        </p:spPr>
        <p:txBody>
          <a:bodyPr/>
          <a:lstStyle/>
          <a:p>
            <a:endParaRPr lang="en-US"/>
          </a:p>
        </p:txBody>
      </p:sp>
      <p:sp>
        <p:nvSpPr>
          <p:cNvPr id="84" name="Line 85"/>
          <p:cNvSpPr>
            <a:spLocks noChangeShapeType="1"/>
          </p:cNvSpPr>
          <p:nvPr>
            <p:custDataLst>
              <p:tags r:id="rId17"/>
            </p:custDataLst>
          </p:nvPr>
        </p:nvSpPr>
        <p:spPr bwMode="auto">
          <a:xfrm>
            <a:off x="1066800" y="4129967"/>
            <a:ext cx="914400" cy="335315"/>
          </a:xfrm>
          <a:prstGeom prst="line">
            <a:avLst/>
          </a:prstGeom>
          <a:noFill/>
          <a:ln w="9525">
            <a:solidFill>
              <a:schemeClr val="tx1"/>
            </a:solidFill>
            <a:round/>
            <a:headEnd/>
            <a:tailEnd/>
          </a:ln>
        </p:spPr>
        <p:txBody>
          <a:bodyPr/>
          <a:lstStyle/>
          <a:p>
            <a:endParaRPr lang="en-US"/>
          </a:p>
        </p:txBody>
      </p:sp>
      <p:sp>
        <p:nvSpPr>
          <p:cNvPr id="85" name="Line 86"/>
          <p:cNvSpPr>
            <a:spLocks noChangeShapeType="1"/>
          </p:cNvSpPr>
          <p:nvPr>
            <p:custDataLst>
              <p:tags r:id="rId18"/>
            </p:custDataLst>
          </p:nvPr>
        </p:nvSpPr>
        <p:spPr bwMode="auto">
          <a:xfrm>
            <a:off x="1905000" y="4197030"/>
            <a:ext cx="0" cy="335315"/>
          </a:xfrm>
          <a:prstGeom prst="line">
            <a:avLst/>
          </a:prstGeom>
          <a:noFill/>
          <a:ln w="9525">
            <a:solidFill>
              <a:schemeClr val="tx1"/>
            </a:solidFill>
            <a:round/>
            <a:headEnd/>
            <a:tailEnd/>
          </a:ln>
        </p:spPr>
        <p:txBody>
          <a:bodyPr/>
          <a:lstStyle/>
          <a:p>
            <a:endParaRPr lang="en-US"/>
          </a:p>
        </p:txBody>
      </p:sp>
      <p:sp>
        <p:nvSpPr>
          <p:cNvPr id="86" name="Line 87"/>
          <p:cNvSpPr>
            <a:spLocks noChangeShapeType="1"/>
          </p:cNvSpPr>
          <p:nvPr>
            <p:custDataLst>
              <p:tags r:id="rId19"/>
            </p:custDataLst>
          </p:nvPr>
        </p:nvSpPr>
        <p:spPr bwMode="auto">
          <a:xfrm>
            <a:off x="1905000" y="4129967"/>
            <a:ext cx="685800" cy="335315"/>
          </a:xfrm>
          <a:prstGeom prst="line">
            <a:avLst/>
          </a:prstGeom>
          <a:noFill/>
          <a:ln w="9525">
            <a:solidFill>
              <a:schemeClr val="tx1"/>
            </a:solidFill>
            <a:round/>
            <a:headEnd/>
            <a:tailEnd/>
          </a:ln>
        </p:spPr>
        <p:txBody>
          <a:bodyPr/>
          <a:lstStyle/>
          <a:p>
            <a:endParaRPr lang="en-US"/>
          </a:p>
        </p:txBody>
      </p:sp>
      <p:sp>
        <p:nvSpPr>
          <p:cNvPr id="87" name="Line 88"/>
          <p:cNvSpPr>
            <a:spLocks noChangeShapeType="1"/>
          </p:cNvSpPr>
          <p:nvPr>
            <p:custDataLst>
              <p:tags r:id="rId20"/>
            </p:custDataLst>
          </p:nvPr>
        </p:nvSpPr>
        <p:spPr bwMode="auto">
          <a:xfrm flipH="1">
            <a:off x="2590800" y="4129967"/>
            <a:ext cx="914400" cy="335315"/>
          </a:xfrm>
          <a:prstGeom prst="line">
            <a:avLst/>
          </a:prstGeom>
          <a:noFill/>
          <a:ln w="9525">
            <a:solidFill>
              <a:schemeClr val="tx1"/>
            </a:solidFill>
            <a:round/>
            <a:headEnd/>
            <a:tailEnd/>
          </a:ln>
        </p:spPr>
        <p:txBody>
          <a:bodyPr/>
          <a:lstStyle/>
          <a:p>
            <a:endParaRPr lang="en-US"/>
          </a:p>
        </p:txBody>
      </p:sp>
      <p:sp>
        <p:nvSpPr>
          <p:cNvPr id="88" name="Line 89"/>
          <p:cNvSpPr>
            <a:spLocks noChangeShapeType="1"/>
          </p:cNvSpPr>
          <p:nvPr>
            <p:custDataLst>
              <p:tags r:id="rId21"/>
            </p:custDataLst>
          </p:nvPr>
        </p:nvSpPr>
        <p:spPr bwMode="auto">
          <a:xfrm flipH="1">
            <a:off x="3200400" y="4129967"/>
            <a:ext cx="304800" cy="335315"/>
          </a:xfrm>
          <a:prstGeom prst="line">
            <a:avLst/>
          </a:prstGeom>
          <a:noFill/>
          <a:ln w="9525">
            <a:solidFill>
              <a:schemeClr val="tx1"/>
            </a:solidFill>
            <a:round/>
            <a:headEnd/>
            <a:tailEnd/>
          </a:ln>
        </p:spPr>
        <p:txBody>
          <a:bodyPr/>
          <a:lstStyle/>
          <a:p>
            <a:endParaRPr lang="en-US"/>
          </a:p>
        </p:txBody>
      </p:sp>
      <p:sp>
        <p:nvSpPr>
          <p:cNvPr id="89" name="Line 90"/>
          <p:cNvSpPr>
            <a:spLocks noChangeShapeType="1"/>
          </p:cNvSpPr>
          <p:nvPr>
            <p:custDataLst>
              <p:tags r:id="rId22"/>
            </p:custDataLst>
          </p:nvPr>
        </p:nvSpPr>
        <p:spPr bwMode="auto">
          <a:xfrm flipH="1">
            <a:off x="2057400" y="4129967"/>
            <a:ext cx="609600" cy="402378"/>
          </a:xfrm>
          <a:prstGeom prst="line">
            <a:avLst/>
          </a:prstGeom>
          <a:noFill/>
          <a:ln w="9525">
            <a:solidFill>
              <a:schemeClr val="tx1"/>
            </a:solidFill>
            <a:round/>
            <a:headEnd/>
            <a:tailEnd/>
          </a:ln>
        </p:spPr>
        <p:txBody>
          <a:bodyPr/>
          <a:lstStyle/>
          <a:p>
            <a:endParaRPr lang="en-US"/>
          </a:p>
        </p:txBody>
      </p:sp>
      <p:sp>
        <p:nvSpPr>
          <p:cNvPr id="90" name="Line 91"/>
          <p:cNvSpPr>
            <a:spLocks noChangeShapeType="1"/>
          </p:cNvSpPr>
          <p:nvPr>
            <p:custDataLst>
              <p:tags r:id="rId23"/>
            </p:custDataLst>
          </p:nvPr>
        </p:nvSpPr>
        <p:spPr bwMode="auto">
          <a:xfrm>
            <a:off x="2667000" y="4247327"/>
            <a:ext cx="0" cy="201189"/>
          </a:xfrm>
          <a:prstGeom prst="line">
            <a:avLst/>
          </a:prstGeom>
          <a:noFill/>
          <a:ln w="9525">
            <a:solidFill>
              <a:schemeClr val="tx1"/>
            </a:solidFill>
            <a:round/>
            <a:headEnd/>
            <a:tailEnd/>
          </a:ln>
        </p:spPr>
        <p:txBody>
          <a:bodyPr/>
          <a:lstStyle/>
          <a:p>
            <a:endParaRPr lang="en-US"/>
          </a:p>
        </p:txBody>
      </p:sp>
      <p:grpSp>
        <p:nvGrpSpPr>
          <p:cNvPr id="91" name="Group 92"/>
          <p:cNvGrpSpPr>
            <a:grpSpLocks/>
          </p:cNvGrpSpPr>
          <p:nvPr/>
        </p:nvGrpSpPr>
        <p:grpSpPr bwMode="auto">
          <a:xfrm>
            <a:off x="1143001" y="4412190"/>
            <a:ext cx="2251075" cy="296195"/>
            <a:chOff x="1866" y="2704"/>
            <a:chExt cx="1418" cy="212"/>
          </a:xfrm>
        </p:grpSpPr>
        <p:sp>
          <p:nvSpPr>
            <p:cNvPr id="92" name="Freeform 93"/>
            <p:cNvSpPr>
              <a:spLocks/>
            </p:cNvSpPr>
            <p:nvPr>
              <p:custDataLst>
                <p:tags r:id="rId89"/>
              </p:custDataLst>
            </p:nvPr>
          </p:nvSpPr>
          <p:spPr bwMode="auto">
            <a:xfrm>
              <a:off x="2064" y="2736"/>
              <a:ext cx="336" cy="48"/>
            </a:xfrm>
            <a:custGeom>
              <a:avLst/>
              <a:gdLst>
                <a:gd fmla="*/ 0 w 210" name="T0"/>
                <a:gd fmla="*/ 48 h 48" name="T1"/>
                <a:gd fmla="*/ 294 w 210" name="T2"/>
                <a:gd fmla="*/ 2 h 48" name="T3"/>
                <a:gd fmla="*/ 861 w 210" name="T4"/>
                <a:gd fmla="*/ 36 h 48" name="T5"/>
                <a:gd fmla="*/ 0 60000 65536" name="T6"/>
                <a:gd fmla="*/ 0 60000 65536" name="T7"/>
                <a:gd fmla="*/ 0 60000 65536" name="T8"/>
                <a:gd fmla="*/ 0 w 210" name="T9"/>
                <a:gd fmla="*/ 0 h 48" name="T10"/>
                <a:gd fmla="*/ 210 w 210" name="T11"/>
                <a:gd fmla="*/ 48 h 48" name="T12"/>
              </a:gdLst>
              <a:ahLst/>
              <a:cxnLst>
                <a:cxn ang="T6">
                  <a:pos x="T0" y="T1"/>
                </a:cxn>
                <a:cxn ang="T7">
                  <a:pos x="T2" y="T3"/>
                </a:cxn>
                <a:cxn ang="T8">
                  <a:pos x="T4" y="T5"/>
                </a:cxn>
              </a:cxnLst>
              <a:rect b="T12" l="T9" r="T11" t="T10"/>
              <a:pathLst>
                <a:path h="48" w="210">
                  <a:moveTo>
                    <a:pt x="0" y="48"/>
                  </a:moveTo>
                  <a:cubicBezTo>
                    <a:pt x="12" y="40"/>
                    <a:pt x="37" y="4"/>
                    <a:pt x="72" y="2"/>
                  </a:cubicBezTo>
                  <a:cubicBezTo>
                    <a:pt x="107" y="0"/>
                    <a:pt x="181" y="29"/>
                    <a:pt x="210" y="36"/>
                  </a:cubicBezTo>
                </a:path>
              </a:pathLst>
            </a:custGeom>
            <a:noFill/>
            <a:ln w="9525">
              <a:solidFill>
                <a:schemeClr val="tx1"/>
              </a:solidFill>
              <a:round/>
              <a:headEnd/>
              <a:tailEnd/>
            </a:ln>
          </p:spPr>
          <p:txBody>
            <a:bodyPr/>
            <a:lstStyle/>
            <a:p>
              <a:endParaRPr lang="en-US"/>
            </a:p>
          </p:txBody>
        </p:sp>
        <p:sp>
          <p:nvSpPr>
            <p:cNvPr id="93" name="Freeform 94"/>
            <p:cNvSpPr>
              <a:spLocks/>
            </p:cNvSpPr>
            <p:nvPr>
              <p:custDataLst>
                <p:tags r:id="rId90"/>
              </p:custDataLst>
            </p:nvPr>
          </p:nvSpPr>
          <p:spPr bwMode="auto">
            <a:xfrm>
              <a:off x="2400" y="2843"/>
              <a:ext cx="720" cy="73"/>
            </a:xfrm>
            <a:custGeom>
              <a:avLst/>
              <a:gdLst>
                <a:gd fmla="*/ 0 w 459" name="T0"/>
                <a:gd fmla="*/ 0 h 73" name="T1"/>
                <a:gd fmla="*/ 809 w 459" name="T2"/>
                <a:gd fmla="*/ 72 h 73" name="T3"/>
                <a:gd fmla="*/ 1771 w 459" name="T4"/>
                <a:gd fmla="*/ 6 h 73" name="T5"/>
                <a:gd fmla="*/ 0 60000 65536" name="T6"/>
                <a:gd fmla="*/ 0 60000 65536" name="T7"/>
                <a:gd fmla="*/ 0 60000 65536" name="T8"/>
                <a:gd fmla="*/ 0 w 459" name="T9"/>
                <a:gd fmla="*/ 0 h 73" name="T10"/>
                <a:gd fmla="*/ 459 w 459" name="T11"/>
                <a:gd fmla="*/ 73 h 73" name="T12"/>
              </a:gdLst>
              <a:ahLst/>
              <a:cxnLst>
                <a:cxn ang="T6">
                  <a:pos x="T0" y="T1"/>
                </a:cxn>
                <a:cxn ang="T7">
                  <a:pos x="T2" y="T3"/>
                </a:cxn>
                <a:cxn ang="T8">
                  <a:pos x="T4" y="T5"/>
                </a:cxn>
              </a:cxnLst>
              <a:rect b="T12" l="T9" r="T11" t="T10"/>
              <a:pathLst>
                <a:path h="73" w="459">
                  <a:moveTo>
                    <a:pt x="0" y="0"/>
                  </a:moveTo>
                  <a:cubicBezTo>
                    <a:pt x="35" y="12"/>
                    <a:pt x="134" y="71"/>
                    <a:pt x="210" y="72"/>
                  </a:cubicBezTo>
                  <a:cubicBezTo>
                    <a:pt x="286" y="73"/>
                    <a:pt x="407" y="20"/>
                    <a:pt x="459" y="6"/>
                  </a:cubicBezTo>
                </a:path>
              </a:pathLst>
            </a:custGeom>
            <a:noFill/>
            <a:ln w="9525">
              <a:solidFill>
                <a:schemeClr val="tx1"/>
              </a:solidFill>
              <a:round/>
              <a:headEnd/>
              <a:tailEnd/>
            </a:ln>
          </p:spPr>
          <p:txBody>
            <a:bodyPr/>
            <a:lstStyle/>
            <a:p>
              <a:endParaRPr lang="en-US"/>
            </a:p>
          </p:txBody>
        </p:sp>
        <p:pic>
          <p:nvPicPr>
            <p:cNvPr descr="small-l3-switch_corp_green" id="94" name="Picture 14"/>
            <p:cNvPicPr>
              <a:picLocks noChangeArrowheads="1" noChangeAspect="1"/>
            </p:cNvPicPr>
            <p:nvPr/>
          </p:nvPicPr>
          <p:blipFill>
            <a:blip cstate="print" r:embed="rId132"/>
            <a:srcRect/>
            <a:stretch>
              <a:fillRect/>
            </a:stretch>
          </p:blipFill>
          <p:spPr bwMode="auto">
            <a:xfrm>
              <a:off x="2243" y="2712"/>
              <a:ext cx="273" cy="185"/>
            </a:xfrm>
            <a:prstGeom prst="rect">
              <a:avLst/>
            </a:prstGeom>
            <a:noFill/>
            <a:ln w="9525">
              <a:noFill/>
              <a:miter lim="800000"/>
              <a:headEnd/>
              <a:tailEnd/>
            </a:ln>
          </p:spPr>
        </p:pic>
        <p:sp>
          <p:nvSpPr>
            <p:cNvPr id="95" name="Freeform 96"/>
            <p:cNvSpPr>
              <a:spLocks/>
            </p:cNvSpPr>
            <p:nvPr>
              <p:custDataLst>
                <p:tags r:id="rId91"/>
              </p:custDataLst>
            </p:nvPr>
          </p:nvSpPr>
          <p:spPr bwMode="auto">
            <a:xfrm>
              <a:off x="2784" y="2736"/>
              <a:ext cx="336" cy="48"/>
            </a:xfrm>
            <a:custGeom>
              <a:avLst/>
              <a:gdLst>
                <a:gd fmla="*/ 0 w 210" name="T0"/>
                <a:gd fmla="*/ 48 h 48" name="T1"/>
                <a:gd fmla="*/ 294 w 210" name="T2"/>
                <a:gd fmla="*/ 2 h 48" name="T3"/>
                <a:gd fmla="*/ 861 w 210" name="T4"/>
                <a:gd fmla="*/ 36 h 48" name="T5"/>
                <a:gd fmla="*/ 0 60000 65536" name="T6"/>
                <a:gd fmla="*/ 0 60000 65536" name="T7"/>
                <a:gd fmla="*/ 0 60000 65536" name="T8"/>
                <a:gd fmla="*/ 0 w 210" name="T9"/>
                <a:gd fmla="*/ 0 h 48" name="T10"/>
                <a:gd fmla="*/ 210 w 210" name="T11"/>
                <a:gd fmla="*/ 48 h 48" name="T12"/>
              </a:gdLst>
              <a:ahLst/>
              <a:cxnLst>
                <a:cxn ang="T6">
                  <a:pos x="T0" y="T1"/>
                </a:cxn>
                <a:cxn ang="T7">
                  <a:pos x="T2" y="T3"/>
                </a:cxn>
                <a:cxn ang="T8">
                  <a:pos x="T4" y="T5"/>
                </a:cxn>
              </a:cxnLst>
              <a:rect b="T12" l="T9" r="T11" t="T10"/>
              <a:pathLst>
                <a:path h="48" w="210">
                  <a:moveTo>
                    <a:pt x="0" y="48"/>
                  </a:moveTo>
                  <a:cubicBezTo>
                    <a:pt x="12" y="40"/>
                    <a:pt x="37" y="4"/>
                    <a:pt x="72" y="2"/>
                  </a:cubicBezTo>
                  <a:cubicBezTo>
                    <a:pt x="107" y="0"/>
                    <a:pt x="181" y="29"/>
                    <a:pt x="210" y="36"/>
                  </a:cubicBezTo>
                </a:path>
              </a:pathLst>
            </a:custGeom>
            <a:noFill/>
            <a:ln w="9525">
              <a:solidFill>
                <a:schemeClr val="tx1"/>
              </a:solidFill>
              <a:round/>
              <a:headEnd/>
              <a:tailEnd/>
            </a:ln>
          </p:spPr>
          <p:txBody>
            <a:bodyPr/>
            <a:lstStyle/>
            <a:p>
              <a:endParaRPr lang="en-US"/>
            </a:p>
          </p:txBody>
        </p:sp>
        <p:pic>
          <p:nvPicPr>
            <p:cNvPr descr="small-l3-switch_corp_green" id="96" name="Picture 14"/>
            <p:cNvPicPr>
              <a:picLocks noChangeArrowheads="1" noChangeAspect="1"/>
            </p:cNvPicPr>
            <p:nvPr/>
          </p:nvPicPr>
          <p:blipFill>
            <a:blip cstate="print" r:embed="rId132"/>
            <a:srcRect/>
            <a:stretch>
              <a:fillRect/>
            </a:stretch>
          </p:blipFill>
          <p:spPr bwMode="auto">
            <a:xfrm>
              <a:off x="3011" y="2712"/>
              <a:ext cx="273" cy="185"/>
            </a:xfrm>
            <a:prstGeom prst="rect">
              <a:avLst/>
            </a:prstGeom>
            <a:noFill/>
            <a:ln w="9525">
              <a:noFill/>
              <a:miter lim="800000"/>
              <a:headEnd/>
              <a:tailEnd/>
            </a:ln>
          </p:spPr>
        </p:pic>
        <p:sp>
          <p:nvSpPr>
            <p:cNvPr id="97" name="Freeform 98"/>
            <p:cNvSpPr>
              <a:spLocks/>
            </p:cNvSpPr>
            <p:nvPr>
              <p:custDataLst>
                <p:tags r:id="rId92"/>
              </p:custDataLst>
            </p:nvPr>
          </p:nvSpPr>
          <p:spPr bwMode="auto">
            <a:xfrm>
              <a:off x="2016" y="2832"/>
              <a:ext cx="720" cy="73"/>
            </a:xfrm>
            <a:custGeom>
              <a:avLst/>
              <a:gdLst>
                <a:gd fmla="*/ 0 w 459" name="T0"/>
                <a:gd fmla="*/ 0 h 73" name="T1"/>
                <a:gd fmla="*/ 809 w 459" name="T2"/>
                <a:gd fmla="*/ 72 h 73" name="T3"/>
                <a:gd fmla="*/ 1771 w 459" name="T4"/>
                <a:gd fmla="*/ 6 h 73" name="T5"/>
                <a:gd fmla="*/ 0 60000 65536" name="T6"/>
                <a:gd fmla="*/ 0 60000 65536" name="T7"/>
                <a:gd fmla="*/ 0 60000 65536" name="T8"/>
                <a:gd fmla="*/ 0 w 459" name="T9"/>
                <a:gd fmla="*/ 0 h 73" name="T10"/>
                <a:gd fmla="*/ 459 w 459" name="T11"/>
                <a:gd fmla="*/ 73 h 73" name="T12"/>
              </a:gdLst>
              <a:ahLst/>
              <a:cxnLst>
                <a:cxn ang="T6">
                  <a:pos x="T0" y="T1"/>
                </a:cxn>
                <a:cxn ang="T7">
                  <a:pos x="T2" y="T3"/>
                </a:cxn>
                <a:cxn ang="T8">
                  <a:pos x="T4" y="T5"/>
                </a:cxn>
              </a:cxnLst>
              <a:rect b="T12" l="T9" r="T11" t="T10"/>
              <a:pathLst>
                <a:path h="73" w="459">
                  <a:moveTo>
                    <a:pt x="0" y="0"/>
                  </a:moveTo>
                  <a:cubicBezTo>
                    <a:pt x="35" y="12"/>
                    <a:pt x="134" y="71"/>
                    <a:pt x="210" y="72"/>
                  </a:cubicBezTo>
                  <a:cubicBezTo>
                    <a:pt x="286" y="73"/>
                    <a:pt x="407" y="20"/>
                    <a:pt x="459" y="6"/>
                  </a:cubicBezTo>
                </a:path>
              </a:pathLst>
            </a:custGeom>
            <a:noFill/>
            <a:ln w="9525">
              <a:solidFill>
                <a:schemeClr val="tx1"/>
              </a:solidFill>
              <a:round/>
              <a:headEnd/>
              <a:tailEnd/>
            </a:ln>
          </p:spPr>
          <p:txBody>
            <a:bodyPr/>
            <a:lstStyle/>
            <a:p>
              <a:endParaRPr lang="en-US"/>
            </a:p>
          </p:txBody>
        </p:sp>
        <p:pic>
          <p:nvPicPr>
            <p:cNvPr descr="small-l3-switch_corp_green" id="98" name="Picture 14"/>
            <p:cNvPicPr>
              <a:picLocks noChangeArrowheads="1" noChangeAspect="1"/>
            </p:cNvPicPr>
            <p:nvPr/>
          </p:nvPicPr>
          <p:blipFill>
            <a:blip cstate="print" r:embed="rId132"/>
            <a:srcRect/>
            <a:stretch>
              <a:fillRect/>
            </a:stretch>
          </p:blipFill>
          <p:spPr bwMode="auto">
            <a:xfrm>
              <a:off x="1866" y="2712"/>
              <a:ext cx="273" cy="185"/>
            </a:xfrm>
            <a:prstGeom prst="rect">
              <a:avLst/>
            </a:prstGeom>
            <a:noFill/>
            <a:ln w="9525">
              <a:noFill/>
              <a:miter lim="800000"/>
              <a:headEnd/>
              <a:tailEnd/>
            </a:ln>
          </p:spPr>
        </p:pic>
        <p:pic>
          <p:nvPicPr>
            <p:cNvPr descr="small-l3-switch_corp_green" id="99" name="Picture 14"/>
            <p:cNvPicPr>
              <a:picLocks noChangeArrowheads="1" noChangeAspect="1"/>
            </p:cNvPicPr>
            <p:nvPr/>
          </p:nvPicPr>
          <p:blipFill>
            <a:blip cstate="print" r:embed="rId132"/>
            <a:srcRect/>
            <a:stretch>
              <a:fillRect/>
            </a:stretch>
          </p:blipFill>
          <p:spPr bwMode="auto">
            <a:xfrm>
              <a:off x="2627" y="2704"/>
              <a:ext cx="273" cy="185"/>
            </a:xfrm>
            <a:prstGeom prst="rect">
              <a:avLst/>
            </a:prstGeom>
            <a:noFill/>
            <a:ln w="9525">
              <a:noFill/>
              <a:miter lim="800000"/>
              <a:headEnd/>
              <a:tailEnd/>
            </a:ln>
          </p:spPr>
        </p:pic>
      </p:grpSp>
      <p:sp>
        <p:nvSpPr>
          <p:cNvPr id="100" name="AutoShape 101"/>
          <p:cNvSpPr>
            <a:spLocks/>
          </p:cNvSpPr>
          <p:nvPr>
            <p:custDataLst>
              <p:tags r:id="rId24"/>
            </p:custDataLst>
          </p:nvPr>
        </p:nvSpPr>
        <p:spPr bwMode="auto">
          <a:xfrm rot="5400000">
            <a:off x="2161375" y="4475998"/>
            <a:ext cx="139715" cy="1487487"/>
          </a:xfrm>
          <a:prstGeom prst="rightBrace">
            <a:avLst>
              <a:gd fmla="val 78083" name="adj1"/>
              <a:gd fmla="val 50000" name="adj2"/>
            </a:avLst>
          </a:prstGeom>
          <a:noFill/>
          <a:ln w="9525">
            <a:solidFill>
              <a:schemeClr val="tx1"/>
            </a:solidFill>
            <a:round/>
            <a:headEnd/>
            <a:tailEnd/>
          </a:ln>
        </p:spPr>
        <p:txBody>
          <a:bodyPr anchor="ctr" bIns="90000" tIns="90000" wrap="none"/>
          <a:lstStyle/>
          <a:p>
            <a:pPr algn="ctr"/>
            <a:endParaRPr lang="en-US"/>
          </a:p>
        </p:txBody>
      </p:sp>
      <p:sp>
        <p:nvSpPr>
          <p:cNvPr id="101" name="Text Box 102"/>
          <p:cNvSpPr txBox="1">
            <a:spLocks noChangeArrowheads="1"/>
          </p:cNvSpPr>
          <p:nvPr>
            <p:custDataLst>
              <p:tags r:id="rId25"/>
            </p:custDataLst>
          </p:nvPr>
        </p:nvSpPr>
        <p:spPr bwMode="auto">
          <a:xfrm>
            <a:off x="1076325" y="5212756"/>
            <a:ext cx="2336800" cy="347957"/>
          </a:xfrm>
          <a:prstGeom prst="rect">
            <a:avLst/>
          </a:prstGeom>
          <a:noFill/>
          <a:ln algn="ctr" w="9525">
            <a:noFill/>
            <a:miter lim="800000"/>
            <a:headEnd/>
            <a:tailEnd/>
          </a:ln>
        </p:spPr>
        <p:txBody>
          <a:bodyPr bIns="90000" tIns="90000">
            <a:spAutoFit/>
          </a:bodyPr>
          <a:lstStyle/>
          <a:p>
            <a:pPr algn="ctr"/>
            <a:r>
              <a:rPr dirty="0" lang="en-US" sz="1200">
                <a:solidFill>
                  <a:schemeClr val="tx1"/>
                </a:solidFill>
                <a:cs charset="0" pitchFamily="34" typeface="Arial"/>
              </a:rPr>
              <a:t>SAN</a:t>
            </a:r>
            <a:endParaRPr dirty="0" lang="fr-CA" sz="1200">
              <a:solidFill>
                <a:schemeClr val="tx1"/>
              </a:solidFill>
              <a:cs charset="0" pitchFamily="34" typeface="Arial"/>
            </a:endParaRPr>
          </a:p>
        </p:txBody>
      </p:sp>
      <p:grpSp>
        <p:nvGrpSpPr>
          <p:cNvPr id="102" name="Group 108"/>
          <p:cNvGrpSpPr>
            <a:grpSpLocks noChangeAspect="1"/>
          </p:cNvGrpSpPr>
          <p:nvPr/>
        </p:nvGrpSpPr>
        <p:grpSpPr bwMode="auto">
          <a:xfrm>
            <a:off x="830264" y="3689866"/>
            <a:ext cx="465137" cy="805760"/>
            <a:chOff x="316" y="1419"/>
            <a:chExt cx="845" cy="1668"/>
          </a:xfrm>
        </p:grpSpPr>
        <p:pic>
          <p:nvPicPr>
            <p:cNvPr descr="server_corp_orange" id="103" name="Picture 109"/>
            <p:cNvPicPr>
              <a:picLocks noChangeArrowheads="1" noChangeAspect="1"/>
            </p:cNvPicPr>
            <p:nvPr/>
          </p:nvPicPr>
          <p:blipFill>
            <a:blip cstate="print" r:embed="rId133"/>
            <a:srcRect/>
            <a:stretch>
              <a:fillRect/>
            </a:stretch>
          </p:blipFill>
          <p:spPr bwMode="auto">
            <a:xfrm>
              <a:off x="335" y="1435"/>
              <a:ext cx="756" cy="1345"/>
            </a:xfrm>
            <a:prstGeom prst="rect">
              <a:avLst/>
            </a:prstGeom>
            <a:noFill/>
            <a:ln w="9525">
              <a:noFill/>
              <a:miter lim="800000"/>
              <a:headEnd/>
              <a:tailEnd/>
            </a:ln>
          </p:spPr>
        </p:pic>
        <p:grpSp>
          <p:nvGrpSpPr>
            <p:cNvPr id="104" name="Group 110"/>
            <p:cNvGrpSpPr>
              <a:grpSpLocks noChangeAspect="1"/>
            </p:cNvGrpSpPr>
            <p:nvPr/>
          </p:nvGrpSpPr>
          <p:grpSpPr bwMode="auto">
            <a:xfrm>
              <a:off x="316" y="1419"/>
              <a:ext cx="845" cy="1668"/>
              <a:chOff x="316" y="1419"/>
              <a:chExt cx="845" cy="1668"/>
            </a:xfrm>
          </p:grpSpPr>
          <p:sp>
            <p:nvSpPr>
              <p:cNvPr id="105" name="Freeform 111"/>
              <p:cNvSpPr>
                <a:spLocks noChangeAspect="1"/>
              </p:cNvSpPr>
              <p:nvPr>
                <p:custDataLst>
                  <p:tags r:id="rId83"/>
                </p:custDataLst>
              </p:nvPr>
            </p:nvSpPr>
            <p:spPr bwMode="auto">
              <a:xfrm>
                <a:off x="316" y="1419"/>
                <a:ext cx="797" cy="1377"/>
              </a:xfrm>
              <a:custGeom>
                <a:avLst/>
                <a:gdLst>
                  <a:gd fmla="*/ 0 w 771" name="T0"/>
                  <a:gd fmla="*/ 156 h 1315" name="T1"/>
                  <a:gd fmla="*/ 500 w 771" name="T2"/>
                  <a:gd fmla="*/ 0 h 1315" name="T3"/>
                  <a:gd fmla="*/ 852 w 771" name="T4"/>
                  <a:gd fmla="*/ 261 h 1315" name="T5"/>
                  <a:gd fmla="*/ 801 w 771" name="T6"/>
                  <a:gd fmla="*/ 1302 h 1315" name="T7"/>
                  <a:gd fmla="*/ 300 w 771" name="T8"/>
                  <a:gd fmla="*/ 1510 h 1315" name="T9"/>
                  <a:gd fmla="*/ 51 w 771" name="T10"/>
                  <a:gd fmla="*/ 1197 h 1315" name="T11"/>
                  <a:gd fmla="*/ 0 w 771" name="T12"/>
                  <a:gd fmla="*/ 156 h 1315" name="T13"/>
                  <a:gd fmla="*/ 0 60000 65536" name="T14"/>
                  <a:gd fmla="*/ 0 60000 65536" name="T15"/>
                  <a:gd fmla="*/ 0 60000 65536" name="T16"/>
                  <a:gd fmla="*/ 0 60000 65536" name="T17"/>
                  <a:gd fmla="*/ 0 60000 65536" name="T18"/>
                  <a:gd fmla="*/ 0 60000 65536" name="T19"/>
                  <a:gd fmla="*/ 0 60000 65536" name="T20"/>
                  <a:gd fmla="*/ 0 w 771" name="T21"/>
                  <a:gd fmla="*/ 0 h 1315" name="T22"/>
                  <a:gd fmla="*/ 771 w 771" name="T23"/>
                  <a:gd fmla="*/ 1315 h 13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315" w="771">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106" name="Group 112"/>
              <p:cNvGrpSpPr>
                <a:grpSpLocks noChangeAspect="1"/>
              </p:cNvGrpSpPr>
              <p:nvPr/>
            </p:nvGrpSpPr>
            <p:grpSpPr bwMode="auto">
              <a:xfrm>
                <a:off x="343" y="2206"/>
                <a:ext cx="816" cy="881"/>
                <a:chOff x="3378" y="2160"/>
                <a:chExt cx="576" cy="542"/>
              </a:xfrm>
            </p:grpSpPr>
            <p:sp>
              <p:nvSpPr>
                <p:cNvPr id="119" name="Text Box 113"/>
                <p:cNvSpPr txBox="1">
                  <a:spLocks noChangeArrowheads="1" noChangeAspect="1"/>
                </p:cNvSpPr>
                <p:nvPr>
                  <p:custDataLst>
                    <p:tags r:id="rId88"/>
                  </p:custDataLst>
                </p:nvPr>
              </p:nvSpPr>
              <p:spPr bwMode="auto">
                <a:xfrm>
                  <a:off x="3378" y="2443"/>
                  <a:ext cx="576" cy="259"/>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green" id="120" name="Picture 114"/>
                <p:cNvPicPr>
                  <a:picLocks noChangeArrowheads="1" noChangeAspect="1"/>
                </p:cNvPicPr>
                <p:nvPr/>
              </p:nvPicPr>
              <p:blipFill>
                <a:blip cstate="print" r:embed="rId134"/>
                <a:srcRect/>
                <a:stretch>
                  <a:fillRect/>
                </a:stretch>
              </p:blipFill>
              <p:spPr bwMode="auto">
                <a:xfrm>
                  <a:off x="3456" y="2160"/>
                  <a:ext cx="421" cy="256"/>
                </a:xfrm>
                <a:prstGeom prst="rect">
                  <a:avLst/>
                </a:prstGeom>
                <a:noFill/>
                <a:ln w="9525">
                  <a:noFill/>
                  <a:miter lim="800000"/>
                  <a:headEnd/>
                  <a:tailEnd/>
                </a:ln>
              </p:spPr>
            </p:pic>
          </p:grpSp>
          <p:grpSp>
            <p:nvGrpSpPr>
              <p:cNvPr id="107" name="Group 115"/>
              <p:cNvGrpSpPr>
                <a:grpSpLocks noChangeAspect="1"/>
              </p:cNvGrpSpPr>
              <p:nvPr/>
            </p:nvGrpSpPr>
            <p:grpSpPr bwMode="auto">
              <a:xfrm>
                <a:off x="343" y="2071"/>
                <a:ext cx="818" cy="893"/>
                <a:chOff x="3378" y="1584"/>
                <a:chExt cx="576" cy="537"/>
              </a:xfrm>
            </p:grpSpPr>
            <p:sp>
              <p:nvSpPr>
                <p:cNvPr id="117" name="Text Box 116"/>
                <p:cNvSpPr txBox="1">
                  <a:spLocks noChangeArrowheads="1" noChangeAspect="1"/>
                </p:cNvSpPr>
                <p:nvPr>
                  <p:custDataLst>
                    <p:tags r:id="rId87"/>
                  </p:custDataLst>
                </p:nvPr>
              </p:nvSpPr>
              <p:spPr bwMode="auto">
                <a:xfrm>
                  <a:off x="3378" y="186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grey" id="118" name="Picture 117"/>
                <p:cNvPicPr>
                  <a:picLocks noChangeArrowheads="1" noChangeAspect="1"/>
                </p:cNvPicPr>
                <p:nvPr/>
              </p:nvPicPr>
              <p:blipFill>
                <a:blip cstate="print" r:embed="rId135"/>
                <a:srcRect/>
                <a:stretch>
                  <a:fillRect/>
                </a:stretch>
              </p:blipFill>
              <p:spPr bwMode="auto">
                <a:xfrm>
                  <a:off x="3456" y="1584"/>
                  <a:ext cx="421" cy="256"/>
                </a:xfrm>
                <a:prstGeom prst="rect">
                  <a:avLst/>
                </a:prstGeom>
                <a:noFill/>
                <a:ln w="9525">
                  <a:noFill/>
                  <a:miter lim="800000"/>
                  <a:headEnd/>
                  <a:tailEnd/>
                </a:ln>
              </p:spPr>
            </p:pic>
          </p:grpSp>
          <p:grpSp>
            <p:nvGrpSpPr>
              <p:cNvPr id="108" name="Group 118"/>
              <p:cNvGrpSpPr>
                <a:grpSpLocks noChangeAspect="1"/>
              </p:cNvGrpSpPr>
              <p:nvPr/>
            </p:nvGrpSpPr>
            <p:grpSpPr bwMode="auto">
              <a:xfrm>
                <a:off x="343" y="1934"/>
                <a:ext cx="816" cy="899"/>
                <a:chOff x="3956" y="1584"/>
                <a:chExt cx="576" cy="539"/>
              </a:xfrm>
            </p:grpSpPr>
            <p:sp>
              <p:nvSpPr>
                <p:cNvPr id="115" name="Text Box 119"/>
                <p:cNvSpPr txBox="1">
                  <a:spLocks noChangeArrowheads="1" noChangeAspect="1"/>
                </p:cNvSpPr>
                <p:nvPr>
                  <p:custDataLst>
                    <p:tags r:id="rId86"/>
                  </p:custDataLst>
                </p:nvPr>
              </p:nvSpPr>
              <p:spPr bwMode="auto">
                <a:xfrm>
                  <a:off x="3956" y="1871"/>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blue" id="116" name="Picture 120"/>
                <p:cNvPicPr>
                  <a:picLocks noChangeArrowheads="1" noChangeAspect="1"/>
                </p:cNvPicPr>
                <p:nvPr/>
              </p:nvPicPr>
              <p:blipFill>
                <a:blip cstate="print" r:embed="rId136"/>
                <a:srcRect/>
                <a:stretch>
                  <a:fillRect/>
                </a:stretch>
              </p:blipFill>
              <p:spPr bwMode="auto">
                <a:xfrm>
                  <a:off x="4032" y="1584"/>
                  <a:ext cx="421" cy="256"/>
                </a:xfrm>
                <a:prstGeom prst="rect">
                  <a:avLst/>
                </a:prstGeom>
                <a:noFill/>
                <a:ln w="9525">
                  <a:noFill/>
                  <a:miter lim="800000"/>
                  <a:headEnd/>
                  <a:tailEnd/>
                </a:ln>
              </p:spPr>
            </p:pic>
          </p:grpSp>
          <p:grpSp>
            <p:nvGrpSpPr>
              <p:cNvPr id="109" name="Group 121"/>
              <p:cNvGrpSpPr>
                <a:grpSpLocks noChangeAspect="1"/>
              </p:cNvGrpSpPr>
              <p:nvPr/>
            </p:nvGrpSpPr>
            <p:grpSpPr bwMode="auto">
              <a:xfrm>
                <a:off x="343" y="1799"/>
                <a:ext cx="816" cy="888"/>
                <a:chOff x="3956" y="2736"/>
                <a:chExt cx="576" cy="535"/>
              </a:xfrm>
            </p:grpSpPr>
            <p:sp>
              <p:nvSpPr>
                <p:cNvPr id="113" name="Text Box 122"/>
                <p:cNvSpPr txBox="1">
                  <a:spLocks noChangeArrowheads="1" noChangeAspect="1"/>
                </p:cNvSpPr>
                <p:nvPr>
                  <p:custDataLst>
                    <p:tags r:id="rId85"/>
                  </p:custDataLst>
                </p:nvPr>
              </p:nvSpPr>
              <p:spPr bwMode="auto">
                <a:xfrm>
                  <a:off x="3956" y="301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red" id="114" name="Picture 123"/>
                <p:cNvPicPr>
                  <a:picLocks noChangeArrowheads="1" noChangeAspect="1"/>
                </p:cNvPicPr>
                <p:nvPr/>
              </p:nvPicPr>
              <p:blipFill>
                <a:blip cstate="print" r:embed="rId137"/>
                <a:srcRect/>
                <a:stretch>
                  <a:fillRect/>
                </a:stretch>
              </p:blipFill>
              <p:spPr bwMode="auto">
                <a:xfrm>
                  <a:off x="4032" y="2736"/>
                  <a:ext cx="421" cy="256"/>
                </a:xfrm>
                <a:prstGeom prst="rect">
                  <a:avLst/>
                </a:prstGeom>
                <a:noFill/>
                <a:ln w="9525">
                  <a:noFill/>
                  <a:miter lim="800000"/>
                  <a:headEnd/>
                  <a:tailEnd/>
                </a:ln>
              </p:spPr>
            </p:pic>
          </p:grpSp>
          <p:grpSp>
            <p:nvGrpSpPr>
              <p:cNvPr id="110" name="Group 124"/>
              <p:cNvGrpSpPr>
                <a:grpSpLocks noChangeAspect="1"/>
              </p:cNvGrpSpPr>
              <p:nvPr/>
            </p:nvGrpSpPr>
            <p:grpSpPr bwMode="auto">
              <a:xfrm>
                <a:off x="343" y="1643"/>
                <a:ext cx="816" cy="897"/>
                <a:chOff x="3956" y="2160"/>
                <a:chExt cx="576" cy="538"/>
              </a:xfrm>
            </p:grpSpPr>
            <p:sp>
              <p:nvSpPr>
                <p:cNvPr id="111" name="Text Box 125"/>
                <p:cNvSpPr txBox="1">
                  <a:spLocks noChangeArrowheads="1" noChangeAspect="1"/>
                </p:cNvSpPr>
                <p:nvPr>
                  <p:custDataLst>
                    <p:tags r:id="rId84"/>
                  </p:custDataLst>
                </p:nvPr>
              </p:nvSpPr>
              <p:spPr bwMode="auto">
                <a:xfrm>
                  <a:off x="3956" y="2446"/>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orange" id="112" name="Picture 126"/>
                <p:cNvPicPr>
                  <a:picLocks noChangeArrowheads="1" noChangeAspect="1"/>
                </p:cNvPicPr>
                <p:nvPr/>
              </p:nvPicPr>
              <p:blipFill>
                <a:blip cstate="print" r:embed="rId138"/>
                <a:srcRect/>
                <a:stretch>
                  <a:fillRect/>
                </a:stretch>
              </p:blipFill>
              <p:spPr bwMode="auto">
                <a:xfrm>
                  <a:off x="4032" y="2160"/>
                  <a:ext cx="421" cy="256"/>
                </a:xfrm>
                <a:prstGeom prst="rect">
                  <a:avLst/>
                </a:prstGeom>
                <a:noFill/>
                <a:ln w="9525">
                  <a:noFill/>
                  <a:miter lim="800000"/>
                  <a:headEnd/>
                  <a:tailEnd/>
                </a:ln>
              </p:spPr>
            </p:pic>
          </p:grpSp>
        </p:grpSp>
      </p:grpSp>
      <p:grpSp>
        <p:nvGrpSpPr>
          <p:cNvPr id="121" name="Group 127"/>
          <p:cNvGrpSpPr>
            <a:grpSpLocks noChangeAspect="1"/>
          </p:cNvGrpSpPr>
          <p:nvPr/>
        </p:nvGrpSpPr>
        <p:grpSpPr bwMode="auto">
          <a:xfrm>
            <a:off x="1657350" y="3692660"/>
            <a:ext cx="465138" cy="805760"/>
            <a:chOff x="316" y="1419"/>
            <a:chExt cx="845" cy="1668"/>
          </a:xfrm>
        </p:grpSpPr>
        <p:pic>
          <p:nvPicPr>
            <p:cNvPr descr="server_corp_orange" id="122" name="Picture 128"/>
            <p:cNvPicPr>
              <a:picLocks noChangeArrowheads="1" noChangeAspect="1"/>
            </p:cNvPicPr>
            <p:nvPr/>
          </p:nvPicPr>
          <p:blipFill>
            <a:blip cstate="print" r:embed="rId133"/>
            <a:srcRect/>
            <a:stretch>
              <a:fillRect/>
            </a:stretch>
          </p:blipFill>
          <p:spPr bwMode="auto">
            <a:xfrm>
              <a:off x="335" y="1435"/>
              <a:ext cx="756" cy="1345"/>
            </a:xfrm>
            <a:prstGeom prst="rect">
              <a:avLst/>
            </a:prstGeom>
            <a:noFill/>
            <a:ln w="9525">
              <a:noFill/>
              <a:miter lim="800000"/>
              <a:headEnd/>
              <a:tailEnd/>
            </a:ln>
          </p:spPr>
        </p:pic>
        <p:grpSp>
          <p:nvGrpSpPr>
            <p:cNvPr id="123" name="Group 129"/>
            <p:cNvGrpSpPr>
              <a:grpSpLocks noChangeAspect="1"/>
            </p:cNvGrpSpPr>
            <p:nvPr/>
          </p:nvGrpSpPr>
          <p:grpSpPr bwMode="auto">
            <a:xfrm>
              <a:off x="316" y="1419"/>
              <a:ext cx="845" cy="1668"/>
              <a:chOff x="316" y="1419"/>
              <a:chExt cx="845" cy="1668"/>
            </a:xfrm>
          </p:grpSpPr>
          <p:sp>
            <p:nvSpPr>
              <p:cNvPr id="124" name="Freeform 130"/>
              <p:cNvSpPr>
                <a:spLocks noChangeAspect="1"/>
              </p:cNvSpPr>
              <p:nvPr>
                <p:custDataLst>
                  <p:tags r:id="rId77"/>
                </p:custDataLst>
              </p:nvPr>
            </p:nvSpPr>
            <p:spPr bwMode="auto">
              <a:xfrm>
                <a:off x="316" y="1419"/>
                <a:ext cx="797" cy="1377"/>
              </a:xfrm>
              <a:custGeom>
                <a:avLst/>
                <a:gdLst>
                  <a:gd fmla="*/ 0 w 771" name="T0"/>
                  <a:gd fmla="*/ 156 h 1315" name="T1"/>
                  <a:gd fmla="*/ 500 w 771" name="T2"/>
                  <a:gd fmla="*/ 0 h 1315" name="T3"/>
                  <a:gd fmla="*/ 852 w 771" name="T4"/>
                  <a:gd fmla="*/ 261 h 1315" name="T5"/>
                  <a:gd fmla="*/ 801 w 771" name="T6"/>
                  <a:gd fmla="*/ 1302 h 1315" name="T7"/>
                  <a:gd fmla="*/ 300 w 771" name="T8"/>
                  <a:gd fmla="*/ 1510 h 1315" name="T9"/>
                  <a:gd fmla="*/ 51 w 771" name="T10"/>
                  <a:gd fmla="*/ 1197 h 1315" name="T11"/>
                  <a:gd fmla="*/ 0 w 771" name="T12"/>
                  <a:gd fmla="*/ 156 h 1315" name="T13"/>
                  <a:gd fmla="*/ 0 60000 65536" name="T14"/>
                  <a:gd fmla="*/ 0 60000 65536" name="T15"/>
                  <a:gd fmla="*/ 0 60000 65536" name="T16"/>
                  <a:gd fmla="*/ 0 60000 65536" name="T17"/>
                  <a:gd fmla="*/ 0 60000 65536" name="T18"/>
                  <a:gd fmla="*/ 0 60000 65536" name="T19"/>
                  <a:gd fmla="*/ 0 60000 65536" name="T20"/>
                  <a:gd fmla="*/ 0 w 771" name="T21"/>
                  <a:gd fmla="*/ 0 h 1315" name="T22"/>
                  <a:gd fmla="*/ 771 w 771" name="T23"/>
                  <a:gd fmla="*/ 1315 h 13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315" w="771">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125" name="Group 131"/>
              <p:cNvGrpSpPr>
                <a:grpSpLocks noChangeAspect="1"/>
              </p:cNvGrpSpPr>
              <p:nvPr/>
            </p:nvGrpSpPr>
            <p:grpSpPr bwMode="auto">
              <a:xfrm>
                <a:off x="343" y="2206"/>
                <a:ext cx="816" cy="881"/>
                <a:chOff x="3378" y="2160"/>
                <a:chExt cx="576" cy="542"/>
              </a:xfrm>
            </p:grpSpPr>
            <p:sp>
              <p:nvSpPr>
                <p:cNvPr id="138" name="Text Box 132"/>
                <p:cNvSpPr txBox="1">
                  <a:spLocks noChangeArrowheads="1" noChangeAspect="1"/>
                </p:cNvSpPr>
                <p:nvPr>
                  <p:custDataLst>
                    <p:tags r:id="rId82"/>
                  </p:custDataLst>
                </p:nvPr>
              </p:nvSpPr>
              <p:spPr bwMode="auto">
                <a:xfrm>
                  <a:off x="3378" y="2443"/>
                  <a:ext cx="576" cy="259"/>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green" id="139" name="Picture 133"/>
                <p:cNvPicPr>
                  <a:picLocks noChangeArrowheads="1" noChangeAspect="1"/>
                </p:cNvPicPr>
                <p:nvPr/>
              </p:nvPicPr>
              <p:blipFill>
                <a:blip cstate="print" r:embed="rId134"/>
                <a:srcRect/>
                <a:stretch>
                  <a:fillRect/>
                </a:stretch>
              </p:blipFill>
              <p:spPr bwMode="auto">
                <a:xfrm>
                  <a:off x="3456" y="2160"/>
                  <a:ext cx="421" cy="256"/>
                </a:xfrm>
                <a:prstGeom prst="rect">
                  <a:avLst/>
                </a:prstGeom>
                <a:noFill/>
                <a:ln w="9525">
                  <a:noFill/>
                  <a:miter lim="800000"/>
                  <a:headEnd/>
                  <a:tailEnd/>
                </a:ln>
              </p:spPr>
            </p:pic>
          </p:grpSp>
          <p:grpSp>
            <p:nvGrpSpPr>
              <p:cNvPr id="126" name="Group 134"/>
              <p:cNvGrpSpPr>
                <a:grpSpLocks noChangeAspect="1"/>
              </p:cNvGrpSpPr>
              <p:nvPr/>
            </p:nvGrpSpPr>
            <p:grpSpPr bwMode="auto">
              <a:xfrm>
                <a:off x="343" y="2071"/>
                <a:ext cx="818" cy="893"/>
                <a:chOff x="3378" y="1584"/>
                <a:chExt cx="576" cy="537"/>
              </a:xfrm>
            </p:grpSpPr>
            <p:sp>
              <p:nvSpPr>
                <p:cNvPr id="136" name="Text Box 135"/>
                <p:cNvSpPr txBox="1">
                  <a:spLocks noChangeArrowheads="1" noChangeAspect="1"/>
                </p:cNvSpPr>
                <p:nvPr>
                  <p:custDataLst>
                    <p:tags r:id="rId81"/>
                  </p:custDataLst>
                </p:nvPr>
              </p:nvSpPr>
              <p:spPr bwMode="auto">
                <a:xfrm>
                  <a:off x="3378" y="186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grey" id="137" name="Picture 136"/>
                <p:cNvPicPr>
                  <a:picLocks noChangeArrowheads="1" noChangeAspect="1"/>
                </p:cNvPicPr>
                <p:nvPr/>
              </p:nvPicPr>
              <p:blipFill>
                <a:blip cstate="print" r:embed="rId135"/>
                <a:srcRect/>
                <a:stretch>
                  <a:fillRect/>
                </a:stretch>
              </p:blipFill>
              <p:spPr bwMode="auto">
                <a:xfrm>
                  <a:off x="3456" y="1584"/>
                  <a:ext cx="421" cy="256"/>
                </a:xfrm>
                <a:prstGeom prst="rect">
                  <a:avLst/>
                </a:prstGeom>
                <a:noFill/>
                <a:ln w="9525">
                  <a:noFill/>
                  <a:miter lim="800000"/>
                  <a:headEnd/>
                  <a:tailEnd/>
                </a:ln>
              </p:spPr>
            </p:pic>
          </p:grpSp>
          <p:grpSp>
            <p:nvGrpSpPr>
              <p:cNvPr id="127" name="Group 137"/>
              <p:cNvGrpSpPr>
                <a:grpSpLocks noChangeAspect="1"/>
              </p:cNvGrpSpPr>
              <p:nvPr/>
            </p:nvGrpSpPr>
            <p:grpSpPr bwMode="auto">
              <a:xfrm>
                <a:off x="343" y="1934"/>
                <a:ext cx="816" cy="899"/>
                <a:chOff x="3956" y="1584"/>
                <a:chExt cx="576" cy="539"/>
              </a:xfrm>
            </p:grpSpPr>
            <p:sp>
              <p:nvSpPr>
                <p:cNvPr id="134" name="Text Box 138"/>
                <p:cNvSpPr txBox="1">
                  <a:spLocks noChangeArrowheads="1" noChangeAspect="1"/>
                </p:cNvSpPr>
                <p:nvPr>
                  <p:custDataLst>
                    <p:tags r:id="rId80"/>
                  </p:custDataLst>
                </p:nvPr>
              </p:nvSpPr>
              <p:spPr bwMode="auto">
                <a:xfrm>
                  <a:off x="3956" y="1871"/>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blue" id="135" name="Picture 139"/>
                <p:cNvPicPr>
                  <a:picLocks noChangeArrowheads="1" noChangeAspect="1"/>
                </p:cNvPicPr>
                <p:nvPr/>
              </p:nvPicPr>
              <p:blipFill>
                <a:blip cstate="print" r:embed="rId136"/>
                <a:srcRect/>
                <a:stretch>
                  <a:fillRect/>
                </a:stretch>
              </p:blipFill>
              <p:spPr bwMode="auto">
                <a:xfrm>
                  <a:off x="4032" y="1584"/>
                  <a:ext cx="421" cy="256"/>
                </a:xfrm>
                <a:prstGeom prst="rect">
                  <a:avLst/>
                </a:prstGeom>
                <a:noFill/>
                <a:ln w="9525">
                  <a:noFill/>
                  <a:miter lim="800000"/>
                  <a:headEnd/>
                  <a:tailEnd/>
                </a:ln>
              </p:spPr>
            </p:pic>
          </p:grpSp>
          <p:grpSp>
            <p:nvGrpSpPr>
              <p:cNvPr id="128" name="Group 140"/>
              <p:cNvGrpSpPr>
                <a:grpSpLocks noChangeAspect="1"/>
              </p:cNvGrpSpPr>
              <p:nvPr/>
            </p:nvGrpSpPr>
            <p:grpSpPr bwMode="auto">
              <a:xfrm>
                <a:off x="343" y="1799"/>
                <a:ext cx="816" cy="888"/>
                <a:chOff x="3956" y="2736"/>
                <a:chExt cx="576" cy="535"/>
              </a:xfrm>
            </p:grpSpPr>
            <p:sp>
              <p:nvSpPr>
                <p:cNvPr id="132" name="Text Box 141"/>
                <p:cNvSpPr txBox="1">
                  <a:spLocks noChangeArrowheads="1" noChangeAspect="1"/>
                </p:cNvSpPr>
                <p:nvPr>
                  <p:custDataLst>
                    <p:tags r:id="rId79"/>
                  </p:custDataLst>
                </p:nvPr>
              </p:nvSpPr>
              <p:spPr bwMode="auto">
                <a:xfrm>
                  <a:off x="3956" y="301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red" id="133" name="Picture 142"/>
                <p:cNvPicPr>
                  <a:picLocks noChangeArrowheads="1" noChangeAspect="1"/>
                </p:cNvPicPr>
                <p:nvPr/>
              </p:nvPicPr>
              <p:blipFill>
                <a:blip cstate="print" r:embed="rId137"/>
                <a:srcRect/>
                <a:stretch>
                  <a:fillRect/>
                </a:stretch>
              </p:blipFill>
              <p:spPr bwMode="auto">
                <a:xfrm>
                  <a:off x="4032" y="2736"/>
                  <a:ext cx="421" cy="256"/>
                </a:xfrm>
                <a:prstGeom prst="rect">
                  <a:avLst/>
                </a:prstGeom>
                <a:noFill/>
                <a:ln w="9525">
                  <a:noFill/>
                  <a:miter lim="800000"/>
                  <a:headEnd/>
                  <a:tailEnd/>
                </a:ln>
              </p:spPr>
            </p:pic>
          </p:grpSp>
          <p:grpSp>
            <p:nvGrpSpPr>
              <p:cNvPr id="129" name="Group 143"/>
              <p:cNvGrpSpPr>
                <a:grpSpLocks noChangeAspect="1"/>
              </p:cNvGrpSpPr>
              <p:nvPr/>
            </p:nvGrpSpPr>
            <p:grpSpPr bwMode="auto">
              <a:xfrm>
                <a:off x="343" y="1643"/>
                <a:ext cx="816" cy="897"/>
                <a:chOff x="3956" y="2160"/>
                <a:chExt cx="576" cy="538"/>
              </a:xfrm>
            </p:grpSpPr>
            <p:sp>
              <p:nvSpPr>
                <p:cNvPr id="130" name="Text Box 144"/>
                <p:cNvSpPr txBox="1">
                  <a:spLocks noChangeArrowheads="1" noChangeAspect="1"/>
                </p:cNvSpPr>
                <p:nvPr>
                  <p:custDataLst>
                    <p:tags r:id="rId78"/>
                  </p:custDataLst>
                </p:nvPr>
              </p:nvSpPr>
              <p:spPr bwMode="auto">
                <a:xfrm>
                  <a:off x="3956" y="2446"/>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orange" id="131" name="Picture 145"/>
                <p:cNvPicPr>
                  <a:picLocks noChangeArrowheads="1" noChangeAspect="1"/>
                </p:cNvPicPr>
                <p:nvPr/>
              </p:nvPicPr>
              <p:blipFill>
                <a:blip cstate="print" r:embed="rId138"/>
                <a:srcRect/>
                <a:stretch>
                  <a:fillRect/>
                </a:stretch>
              </p:blipFill>
              <p:spPr bwMode="auto">
                <a:xfrm>
                  <a:off x="4032" y="2160"/>
                  <a:ext cx="421" cy="256"/>
                </a:xfrm>
                <a:prstGeom prst="rect">
                  <a:avLst/>
                </a:prstGeom>
                <a:noFill/>
                <a:ln w="9525">
                  <a:noFill/>
                  <a:miter lim="800000"/>
                  <a:headEnd/>
                  <a:tailEnd/>
                </a:ln>
              </p:spPr>
            </p:pic>
          </p:grpSp>
        </p:grpSp>
      </p:grpSp>
      <p:grpSp>
        <p:nvGrpSpPr>
          <p:cNvPr id="140" name="Group 146"/>
          <p:cNvGrpSpPr>
            <a:grpSpLocks noChangeAspect="1"/>
          </p:cNvGrpSpPr>
          <p:nvPr/>
        </p:nvGrpSpPr>
        <p:grpSpPr bwMode="auto">
          <a:xfrm>
            <a:off x="2493964" y="3692660"/>
            <a:ext cx="465137" cy="805760"/>
            <a:chOff x="316" y="1419"/>
            <a:chExt cx="845" cy="1668"/>
          </a:xfrm>
        </p:grpSpPr>
        <p:pic>
          <p:nvPicPr>
            <p:cNvPr descr="server_corp_orange" id="141" name="Picture 147"/>
            <p:cNvPicPr>
              <a:picLocks noChangeArrowheads="1" noChangeAspect="1"/>
            </p:cNvPicPr>
            <p:nvPr/>
          </p:nvPicPr>
          <p:blipFill>
            <a:blip cstate="print" r:embed="rId133"/>
            <a:srcRect/>
            <a:stretch>
              <a:fillRect/>
            </a:stretch>
          </p:blipFill>
          <p:spPr bwMode="auto">
            <a:xfrm>
              <a:off x="335" y="1435"/>
              <a:ext cx="756" cy="1345"/>
            </a:xfrm>
            <a:prstGeom prst="rect">
              <a:avLst/>
            </a:prstGeom>
            <a:noFill/>
            <a:ln w="9525">
              <a:noFill/>
              <a:miter lim="800000"/>
              <a:headEnd/>
              <a:tailEnd/>
            </a:ln>
          </p:spPr>
        </p:pic>
        <p:grpSp>
          <p:nvGrpSpPr>
            <p:cNvPr id="142" name="Group 148"/>
            <p:cNvGrpSpPr>
              <a:grpSpLocks noChangeAspect="1"/>
            </p:cNvGrpSpPr>
            <p:nvPr/>
          </p:nvGrpSpPr>
          <p:grpSpPr bwMode="auto">
            <a:xfrm>
              <a:off x="316" y="1419"/>
              <a:ext cx="845" cy="1668"/>
              <a:chOff x="316" y="1419"/>
              <a:chExt cx="845" cy="1668"/>
            </a:xfrm>
          </p:grpSpPr>
          <p:sp>
            <p:nvSpPr>
              <p:cNvPr id="143" name="Freeform 149"/>
              <p:cNvSpPr>
                <a:spLocks noChangeAspect="1"/>
              </p:cNvSpPr>
              <p:nvPr>
                <p:custDataLst>
                  <p:tags r:id="rId71"/>
                </p:custDataLst>
              </p:nvPr>
            </p:nvSpPr>
            <p:spPr bwMode="auto">
              <a:xfrm>
                <a:off x="316" y="1419"/>
                <a:ext cx="797" cy="1377"/>
              </a:xfrm>
              <a:custGeom>
                <a:avLst/>
                <a:gdLst>
                  <a:gd fmla="*/ 0 w 771" name="T0"/>
                  <a:gd fmla="*/ 156 h 1315" name="T1"/>
                  <a:gd fmla="*/ 500 w 771" name="T2"/>
                  <a:gd fmla="*/ 0 h 1315" name="T3"/>
                  <a:gd fmla="*/ 852 w 771" name="T4"/>
                  <a:gd fmla="*/ 261 h 1315" name="T5"/>
                  <a:gd fmla="*/ 801 w 771" name="T6"/>
                  <a:gd fmla="*/ 1302 h 1315" name="T7"/>
                  <a:gd fmla="*/ 300 w 771" name="T8"/>
                  <a:gd fmla="*/ 1510 h 1315" name="T9"/>
                  <a:gd fmla="*/ 51 w 771" name="T10"/>
                  <a:gd fmla="*/ 1197 h 1315" name="T11"/>
                  <a:gd fmla="*/ 0 w 771" name="T12"/>
                  <a:gd fmla="*/ 156 h 1315" name="T13"/>
                  <a:gd fmla="*/ 0 60000 65536" name="T14"/>
                  <a:gd fmla="*/ 0 60000 65536" name="T15"/>
                  <a:gd fmla="*/ 0 60000 65536" name="T16"/>
                  <a:gd fmla="*/ 0 60000 65536" name="T17"/>
                  <a:gd fmla="*/ 0 60000 65536" name="T18"/>
                  <a:gd fmla="*/ 0 60000 65536" name="T19"/>
                  <a:gd fmla="*/ 0 60000 65536" name="T20"/>
                  <a:gd fmla="*/ 0 w 771" name="T21"/>
                  <a:gd fmla="*/ 0 h 1315" name="T22"/>
                  <a:gd fmla="*/ 771 w 771" name="T23"/>
                  <a:gd fmla="*/ 1315 h 13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315" w="771">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144" name="Group 150"/>
              <p:cNvGrpSpPr>
                <a:grpSpLocks noChangeAspect="1"/>
              </p:cNvGrpSpPr>
              <p:nvPr/>
            </p:nvGrpSpPr>
            <p:grpSpPr bwMode="auto">
              <a:xfrm>
                <a:off x="343" y="2206"/>
                <a:ext cx="816" cy="881"/>
                <a:chOff x="3378" y="2160"/>
                <a:chExt cx="576" cy="542"/>
              </a:xfrm>
            </p:grpSpPr>
            <p:sp>
              <p:nvSpPr>
                <p:cNvPr id="157" name="Text Box 151"/>
                <p:cNvSpPr txBox="1">
                  <a:spLocks noChangeArrowheads="1" noChangeAspect="1"/>
                </p:cNvSpPr>
                <p:nvPr>
                  <p:custDataLst>
                    <p:tags r:id="rId76"/>
                  </p:custDataLst>
                </p:nvPr>
              </p:nvSpPr>
              <p:spPr bwMode="auto">
                <a:xfrm>
                  <a:off x="3378" y="2443"/>
                  <a:ext cx="576" cy="259"/>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green" id="158" name="Picture 152"/>
                <p:cNvPicPr>
                  <a:picLocks noChangeArrowheads="1" noChangeAspect="1"/>
                </p:cNvPicPr>
                <p:nvPr/>
              </p:nvPicPr>
              <p:blipFill>
                <a:blip cstate="print" r:embed="rId134"/>
                <a:srcRect/>
                <a:stretch>
                  <a:fillRect/>
                </a:stretch>
              </p:blipFill>
              <p:spPr bwMode="auto">
                <a:xfrm>
                  <a:off x="3456" y="2160"/>
                  <a:ext cx="421" cy="256"/>
                </a:xfrm>
                <a:prstGeom prst="rect">
                  <a:avLst/>
                </a:prstGeom>
                <a:noFill/>
                <a:ln w="9525">
                  <a:noFill/>
                  <a:miter lim="800000"/>
                  <a:headEnd/>
                  <a:tailEnd/>
                </a:ln>
              </p:spPr>
            </p:pic>
          </p:grpSp>
          <p:grpSp>
            <p:nvGrpSpPr>
              <p:cNvPr id="145" name="Group 153"/>
              <p:cNvGrpSpPr>
                <a:grpSpLocks noChangeAspect="1"/>
              </p:cNvGrpSpPr>
              <p:nvPr/>
            </p:nvGrpSpPr>
            <p:grpSpPr bwMode="auto">
              <a:xfrm>
                <a:off x="343" y="2071"/>
                <a:ext cx="818" cy="893"/>
                <a:chOff x="3378" y="1584"/>
                <a:chExt cx="576" cy="537"/>
              </a:xfrm>
            </p:grpSpPr>
            <p:sp>
              <p:nvSpPr>
                <p:cNvPr id="155" name="Text Box 154"/>
                <p:cNvSpPr txBox="1">
                  <a:spLocks noChangeArrowheads="1" noChangeAspect="1"/>
                </p:cNvSpPr>
                <p:nvPr>
                  <p:custDataLst>
                    <p:tags r:id="rId75"/>
                  </p:custDataLst>
                </p:nvPr>
              </p:nvSpPr>
              <p:spPr bwMode="auto">
                <a:xfrm>
                  <a:off x="3378" y="186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grey" id="156" name="Picture 155"/>
                <p:cNvPicPr>
                  <a:picLocks noChangeArrowheads="1" noChangeAspect="1"/>
                </p:cNvPicPr>
                <p:nvPr/>
              </p:nvPicPr>
              <p:blipFill>
                <a:blip cstate="print" r:embed="rId135"/>
                <a:srcRect/>
                <a:stretch>
                  <a:fillRect/>
                </a:stretch>
              </p:blipFill>
              <p:spPr bwMode="auto">
                <a:xfrm>
                  <a:off x="3456" y="1584"/>
                  <a:ext cx="421" cy="256"/>
                </a:xfrm>
                <a:prstGeom prst="rect">
                  <a:avLst/>
                </a:prstGeom>
                <a:noFill/>
                <a:ln w="9525">
                  <a:noFill/>
                  <a:miter lim="800000"/>
                  <a:headEnd/>
                  <a:tailEnd/>
                </a:ln>
              </p:spPr>
            </p:pic>
          </p:grpSp>
          <p:grpSp>
            <p:nvGrpSpPr>
              <p:cNvPr id="146" name="Group 156"/>
              <p:cNvGrpSpPr>
                <a:grpSpLocks noChangeAspect="1"/>
              </p:cNvGrpSpPr>
              <p:nvPr/>
            </p:nvGrpSpPr>
            <p:grpSpPr bwMode="auto">
              <a:xfrm>
                <a:off x="343" y="1934"/>
                <a:ext cx="816" cy="899"/>
                <a:chOff x="3956" y="1584"/>
                <a:chExt cx="576" cy="539"/>
              </a:xfrm>
            </p:grpSpPr>
            <p:sp>
              <p:nvSpPr>
                <p:cNvPr id="153" name="Text Box 157"/>
                <p:cNvSpPr txBox="1">
                  <a:spLocks noChangeArrowheads="1" noChangeAspect="1"/>
                </p:cNvSpPr>
                <p:nvPr>
                  <p:custDataLst>
                    <p:tags r:id="rId74"/>
                  </p:custDataLst>
                </p:nvPr>
              </p:nvSpPr>
              <p:spPr bwMode="auto">
                <a:xfrm>
                  <a:off x="3956" y="1871"/>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blue" id="154" name="Picture 158"/>
                <p:cNvPicPr>
                  <a:picLocks noChangeArrowheads="1" noChangeAspect="1"/>
                </p:cNvPicPr>
                <p:nvPr/>
              </p:nvPicPr>
              <p:blipFill>
                <a:blip cstate="print" r:embed="rId136"/>
                <a:srcRect/>
                <a:stretch>
                  <a:fillRect/>
                </a:stretch>
              </p:blipFill>
              <p:spPr bwMode="auto">
                <a:xfrm>
                  <a:off x="4032" y="1584"/>
                  <a:ext cx="421" cy="256"/>
                </a:xfrm>
                <a:prstGeom prst="rect">
                  <a:avLst/>
                </a:prstGeom>
                <a:noFill/>
                <a:ln w="9525">
                  <a:noFill/>
                  <a:miter lim="800000"/>
                  <a:headEnd/>
                  <a:tailEnd/>
                </a:ln>
              </p:spPr>
            </p:pic>
          </p:grpSp>
          <p:grpSp>
            <p:nvGrpSpPr>
              <p:cNvPr id="147" name="Group 159"/>
              <p:cNvGrpSpPr>
                <a:grpSpLocks noChangeAspect="1"/>
              </p:cNvGrpSpPr>
              <p:nvPr/>
            </p:nvGrpSpPr>
            <p:grpSpPr bwMode="auto">
              <a:xfrm>
                <a:off x="343" y="1799"/>
                <a:ext cx="816" cy="888"/>
                <a:chOff x="3956" y="2736"/>
                <a:chExt cx="576" cy="535"/>
              </a:xfrm>
            </p:grpSpPr>
            <p:sp>
              <p:nvSpPr>
                <p:cNvPr id="151" name="Text Box 160"/>
                <p:cNvSpPr txBox="1">
                  <a:spLocks noChangeArrowheads="1" noChangeAspect="1"/>
                </p:cNvSpPr>
                <p:nvPr>
                  <p:custDataLst>
                    <p:tags r:id="rId73"/>
                  </p:custDataLst>
                </p:nvPr>
              </p:nvSpPr>
              <p:spPr bwMode="auto">
                <a:xfrm>
                  <a:off x="3956" y="301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red" id="152" name="Picture 161"/>
                <p:cNvPicPr>
                  <a:picLocks noChangeArrowheads="1" noChangeAspect="1"/>
                </p:cNvPicPr>
                <p:nvPr/>
              </p:nvPicPr>
              <p:blipFill>
                <a:blip cstate="print" r:embed="rId137"/>
                <a:srcRect/>
                <a:stretch>
                  <a:fillRect/>
                </a:stretch>
              </p:blipFill>
              <p:spPr bwMode="auto">
                <a:xfrm>
                  <a:off x="4032" y="2736"/>
                  <a:ext cx="421" cy="256"/>
                </a:xfrm>
                <a:prstGeom prst="rect">
                  <a:avLst/>
                </a:prstGeom>
                <a:noFill/>
                <a:ln w="9525">
                  <a:noFill/>
                  <a:miter lim="800000"/>
                  <a:headEnd/>
                  <a:tailEnd/>
                </a:ln>
              </p:spPr>
            </p:pic>
          </p:grpSp>
          <p:grpSp>
            <p:nvGrpSpPr>
              <p:cNvPr id="148" name="Group 162"/>
              <p:cNvGrpSpPr>
                <a:grpSpLocks noChangeAspect="1"/>
              </p:cNvGrpSpPr>
              <p:nvPr/>
            </p:nvGrpSpPr>
            <p:grpSpPr bwMode="auto">
              <a:xfrm>
                <a:off x="343" y="1643"/>
                <a:ext cx="816" cy="897"/>
                <a:chOff x="3956" y="2160"/>
                <a:chExt cx="576" cy="538"/>
              </a:xfrm>
            </p:grpSpPr>
            <p:sp>
              <p:nvSpPr>
                <p:cNvPr id="149" name="Text Box 163"/>
                <p:cNvSpPr txBox="1">
                  <a:spLocks noChangeArrowheads="1" noChangeAspect="1"/>
                </p:cNvSpPr>
                <p:nvPr>
                  <p:custDataLst>
                    <p:tags r:id="rId72"/>
                  </p:custDataLst>
                </p:nvPr>
              </p:nvSpPr>
              <p:spPr bwMode="auto">
                <a:xfrm>
                  <a:off x="3956" y="2446"/>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orange" id="150" name="Picture 164"/>
                <p:cNvPicPr>
                  <a:picLocks noChangeArrowheads="1" noChangeAspect="1"/>
                </p:cNvPicPr>
                <p:nvPr/>
              </p:nvPicPr>
              <p:blipFill>
                <a:blip cstate="print" r:embed="rId138"/>
                <a:srcRect/>
                <a:stretch>
                  <a:fillRect/>
                </a:stretch>
              </p:blipFill>
              <p:spPr bwMode="auto">
                <a:xfrm>
                  <a:off x="4032" y="2160"/>
                  <a:ext cx="421" cy="256"/>
                </a:xfrm>
                <a:prstGeom prst="rect">
                  <a:avLst/>
                </a:prstGeom>
                <a:noFill/>
                <a:ln w="9525">
                  <a:noFill/>
                  <a:miter lim="800000"/>
                  <a:headEnd/>
                  <a:tailEnd/>
                </a:ln>
              </p:spPr>
            </p:pic>
          </p:grpSp>
        </p:grpSp>
      </p:grpSp>
      <p:grpSp>
        <p:nvGrpSpPr>
          <p:cNvPr id="159" name="Group 165"/>
          <p:cNvGrpSpPr>
            <a:grpSpLocks noChangeAspect="1"/>
          </p:cNvGrpSpPr>
          <p:nvPr/>
        </p:nvGrpSpPr>
        <p:grpSpPr bwMode="auto">
          <a:xfrm>
            <a:off x="3365500" y="3694057"/>
            <a:ext cx="465138" cy="805760"/>
            <a:chOff x="316" y="1419"/>
            <a:chExt cx="845" cy="1668"/>
          </a:xfrm>
        </p:grpSpPr>
        <p:pic>
          <p:nvPicPr>
            <p:cNvPr descr="server_corp_orange" id="160" name="Picture 166"/>
            <p:cNvPicPr>
              <a:picLocks noChangeArrowheads="1" noChangeAspect="1"/>
            </p:cNvPicPr>
            <p:nvPr/>
          </p:nvPicPr>
          <p:blipFill>
            <a:blip cstate="print" r:embed="rId133"/>
            <a:srcRect/>
            <a:stretch>
              <a:fillRect/>
            </a:stretch>
          </p:blipFill>
          <p:spPr bwMode="auto">
            <a:xfrm>
              <a:off x="335" y="1435"/>
              <a:ext cx="756" cy="1345"/>
            </a:xfrm>
            <a:prstGeom prst="rect">
              <a:avLst/>
            </a:prstGeom>
            <a:noFill/>
            <a:ln w="9525">
              <a:noFill/>
              <a:miter lim="800000"/>
              <a:headEnd/>
              <a:tailEnd/>
            </a:ln>
          </p:spPr>
        </p:pic>
        <p:grpSp>
          <p:nvGrpSpPr>
            <p:cNvPr id="161" name="Group 167"/>
            <p:cNvGrpSpPr>
              <a:grpSpLocks noChangeAspect="1"/>
            </p:cNvGrpSpPr>
            <p:nvPr/>
          </p:nvGrpSpPr>
          <p:grpSpPr bwMode="auto">
            <a:xfrm>
              <a:off x="316" y="1419"/>
              <a:ext cx="845" cy="1668"/>
              <a:chOff x="316" y="1419"/>
              <a:chExt cx="845" cy="1668"/>
            </a:xfrm>
          </p:grpSpPr>
          <p:sp>
            <p:nvSpPr>
              <p:cNvPr id="162" name="Freeform 168"/>
              <p:cNvSpPr>
                <a:spLocks noChangeAspect="1"/>
              </p:cNvSpPr>
              <p:nvPr>
                <p:custDataLst>
                  <p:tags r:id="rId65"/>
                </p:custDataLst>
              </p:nvPr>
            </p:nvSpPr>
            <p:spPr bwMode="auto">
              <a:xfrm>
                <a:off x="316" y="1419"/>
                <a:ext cx="797" cy="1377"/>
              </a:xfrm>
              <a:custGeom>
                <a:avLst/>
                <a:gdLst>
                  <a:gd fmla="*/ 0 w 771" name="T0"/>
                  <a:gd fmla="*/ 156 h 1315" name="T1"/>
                  <a:gd fmla="*/ 500 w 771" name="T2"/>
                  <a:gd fmla="*/ 0 h 1315" name="T3"/>
                  <a:gd fmla="*/ 852 w 771" name="T4"/>
                  <a:gd fmla="*/ 261 h 1315" name="T5"/>
                  <a:gd fmla="*/ 801 w 771" name="T6"/>
                  <a:gd fmla="*/ 1302 h 1315" name="T7"/>
                  <a:gd fmla="*/ 300 w 771" name="T8"/>
                  <a:gd fmla="*/ 1510 h 1315" name="T9"/>
                  <a:gd fmla="*/ 51 w 771" name="T10"/>
                  <a:gd fmla="*/ 1197 h 1315" name="T11"/>
                  <a:gd fmla="*/ 0 w 771" name="T12"/>
                  <a:gd fmla="*/ 156 h 1315" name="T13"/>
                  <a:gd fmla="*/ 0 60000 65536" name="T14"/>
                  <a:gd fmla="*/ 0 60000 65536" name="T15"/>
                  <a:gd fmla="*/ 0 60000 65536" name="T16"/>
                  <a:gd fmla="*/ 0 60000 65536" name="T17"/>
                  <a:gd fmla="*/ 0 60000 65536" name="T18"/>
                  <a:gd fmla="*/ 0 60000 65536" name="T19"/>
                  <a:gd fmla="*/ 0 60000 65536" name="T20"/>
                  <a:gd fmla="*/ 0 w 771" name="T21"/>
                  <a:gd fmla="*/ 0 h 1315" name="T22"/>
                  <a:gd fmla="*/ 771 w 771" name="T23"/>
                  <a:gd fmla="*/ 1315 h 13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315" w="771">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163" name="Group 169"/>
              <p:cNvGrpSpPr>
                <a:grpSpLocks noChangeAspect="1"/>
              </p:cNvGrpSpPr>
              <p:nvPr/>
            </p:nvGrpSpPr>
            <p:grpSpPr bwMode="auto">
              <a:xfrm>
                <a:off x="343" y="2206"/>
                <a:ext cx="816" cy="881"/>
                <a:chOff x="3378" y="2160"/>
                <a:chExt cx="576" cy="542"/>
              </a:xfrm>
            </p:grpSpPr>
            <p:sp>
              <p:nvSpPr>
                <p:cNvPr id="176" name="Text Box 170"/>
                <p:cNvSpPr txBox="1">
                  <a:spLocks noChangeArrowheads="1" noChangeAspect="1"/>
                </p:cNvSpPr>
                <p:nvPr>
                  <p:custDataLst>
                    <p:tags r:id="rId70"/>
                  </p:custDataLst>
                </p:nvPr>
              </p:nvSpPr>
              <p:spPr bwMode="auto">
                <a:xfrm>
                  <a:off x="3378" y="2443"/>
                  <a:ext cx="576" cy="259"/>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green" id="177" name="Picture 171"/>
                <p:cNvPicPr>
                  <a:picLocks noChangeArrowheads="1" noChangeAspect="1"/>
                </p:cNvPicPr>
                <p:nvPr/>
              </p:nvPicPr>
              <p:blipFill>
                <a:blip cstate="print" r:embed="rId134"/>
                <a:srcRect/>
                <a:stretch>
                  <a:fillRect/>
                </a:stretch>
              </p:blipFill>
              <p:spPr bwMode="auto">
                <a:xfrm>
                  <a:off x="3456" y="2160"/>
                  <a:ext cx="421" cy="256"/>
                </a:xfrm>
                <a:prstGeom prst="rect">
                  <a:avLst/>
                </a:prstGeom>
                <a:noFill/>
                <a:ln w="9525">
                  <a:noFill/>
                  <a:miter lim="800000"/>
                  <a:headEnd/>
                  <a:tailEnd/>
                </a:ln>
              </p:spPr>
            </p:pic>
          </p:grpSp>
          <p:grpSp>
            <p:nvGrpSpPr>
              <p:cNvPr id="164" name="Group 172"/>
              <p:cNvGrpSpPr>
                <a:grpSpLocks noChangeAspect="1"/>
              </p:cNvGrpSpPr>
              <p:nvPr/>
            </p:nvGrpSpPr>
            <p:grpSpPr bwMode="auto">
              <a:xfrm>
                <a:off x="343" y="2071"/>
                <a:ext cx="818" cy="893"/>
                <a:chOff x="3378" y="1584"/>
                <a:chExt cx="576" cy="537"/>
              </a:xfrm>
            </p:grpSpPr>
            <p:sp>
              <p:nvSpPr>
                <p:cNvPr id="174" name="Text Box 173"/>
                <p:cNvSpPr txBox="1">
                  <a:spLocks noChangeArrowheads="1" noChangeAspect="1"/>
                </p:cNvSpPr>
                <p:nvPr>
                  <p:custDataLst>
                    <p:tags r:id="rId69"/>
                  </p:custDataLst>
                </p:nvPr>
              </p:nvSpPr>
              <p:spPr bwMode="auto">
                <a:xfrm>
                  <a:off x="3378" y="186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grey" id="175" name="Picture 174"/>
                <p:cNvPicPr>
                  <a:picLocks noChangeArrowheads="1" noChangeAspect="1"/>
                </p:cNvPicPr>
                <p:nvPr/>
              </p:nvPicPr>
              <p:blipFill>
                <a:blip cstate="print" r:embed="rId135"/>
                <a:srcRect/>
                <a:stretch>
                  <a:fillRect/>
                </a:stretch>
              </p:blipFill>
              <p:spPr bwMode="auto">
                <a:xfrm>
                  <a:off x="3456" y="1584"/>
                  <a:ext cx="421" cy="256"/>
                </a:xfrm>
                <a:prstGeom prst="rect">
                  <a:avLst/>
                </a:prstGeom>
                <a:noFill/>
                <a:ln w="9525">
                  <a:noFill/>
                  <a:miter lim="800000"/>
                  <a:headEnd/>
                  <a:tailEnd/>
                </a:ln>
              </p:spPr>
            </p:pic>
          </p:grpSp>
          <p:grpSp>
            <p:nvGrpSpPr>
              <p:cNvPr id="165" name="Group 175"/>
              <p:cNvGrpSpPr>
                <a:grpSpLocks noChangeAspect="1"/>
              </p:cNvGrpSpPr>
              <p:nvPr/>
            </p:nvGrpSpPr>
            <p:grpSpPr bwMode="auto">
              <a:xfrm>
                <a:off x="343" y="1934"/>
                <a:ext cx="816" cy="899"/>
                <a:chOff x="3956" y="1584"/>
                <a:chExt cx="576" cy="539"/>
              </a:xfrm>
            </p:grpSpPr>
            <p:sp>
              <p:nvSpPr>
                <p:cNvPr id="172" name="Text Box 176"/>
                <p:cNvSpPr txBox="1">
                  <a:spLocks noChangeArrowheads="1" noChangeAspect="1"/>
                </p:cNvSpPr>
                <p:nvPr>
                  <p:custDataLst>
                    <p:tags r:id="rId68"/>
                  </p:custDataLst>
                </p:nvPr>
              </p:nvSpPr>
              <p:spPr bwMode="auto">
                <a:xfrm>
                  <a:off x="3956" y="1871"/>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blue" id="173" name="Picture 177"/>
                <p:cNvPicPr>
                  <a:picLocks noChangeArrowheads="1" noChangeAspect="1"/>
                </p:cNvPicPr>
                <p:nvPr/>
              </p:nvPicPr>
              <p:blipFill>
                <a:blip cstate="print" r:embed="rId136"/>
                <a:srcRect/>
                <a:stretch>
                  <a:fillRect/>
                </a:stretch>
              </p:blipFill>
              <p:spPr bwMode="auto">
                <a:xfrm>
                  <a:off x="4032" y="1584"/>
                  <a:ext cx="421" cy="256"/>
                </a:xfrm>
                <a:prstGeom prst="rect">
                  <a:avLst/>
                </a:prstGeom>
                <a:noFill/>
                <a:ln w="9525">
                  <a:noFill/>
                  <a:miter lim="800000"/>
                  <a:headEnd/>
                  <a:tailEnd/>
                </a:ln>
              </p:spPr>
            </p:pic>
          </p:grpSp>
          <p:grpSp>
            <p:nvGrpSpPr>
              <p:cNvPr id="166" name="Group 178"/>
              <p:cNvGrpSpPr>
                <a:grpSpLocks noChangeAspect="1"/>
              </p:cNvGrpSpPr>
              <p:nvPr/>
            </p:nvGrpSpPr>
            <p:grpSpPr bwMode="auto">
              <a:xfrm>
                <a:off x="343" y="1799"/>
                <a:ext cx="816" cy="888"/>
                <a:chOff x="3956" y="2736"/>
                <a:chExt cx="576" cy="535"/>
              </a:xfrm>
            </p:grpSpPr>
            <p:sp>
              <p:nvSpPr>
                <p:cNvPr id="170" name="Text Box 179"/>
                <p:cNvSpPr txBox="1">
                  <a:spLocks noChangeArrowheads="1" noChangeAspect="1"/>
                </p:cNvSpPr>
                <p:nvPr>
                  <p:custDataLst>
                    <p:tags r:id="rId67"/>
                  </p:custDataLst>
                </p:nvPr>
              </p:nvSpPr>
              <p:spPr bwMode="auto">
                <a:xfrm>
                  <a:off x="3956" y="301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red" id="171" name="Picture 180"/>
                <p:cNvPicPr>
                  <a:picLocks noChangeArrowheads="1" noChangeAspect="1"/>
                </p:cNvPicPr>
                <p:nvPr/>
              </p:nvPicPr>
              <p:blipFill>
                <a:blip cstate="print" r:embed="rId137"/>
                <a:srcRect/>
                <a:stretch>
                  <a:fillRect/>
                </a:stretch>
              </p:blipFill>
              <p:spPr bwMode="auto">
                <a:xfrm>
                  <a:off x="4032" y="2736"/>
                  <a:ext cx="421" cy="256"/>
                </a:xfrm>
                <a:prstGeom prst="rect">
                  <a:avLst/>
                </a:prstGeom>
                <a:noFill/>
                <a:ln w="9525">
                  <a:noFill/>
                  <a:miter lim="800000"/>
                  <a:headEnd/>
                  <a:tailEnd/>
                </a:ln>
              </p:spPr>
            </p:pic>
          </p:grpSp>
          <p:grpSp>
            <p:nvGrpSpPr>
              <p:cNvPr id="167" name="Group 181"/>
              <p:cNvGrpSpPr>
                <a:grpSpLocks noChangeAspect="1"/>
              </p:cNvGrpSpPr>
              <p:nvPr/>
            </p:nvGrpSpPr>
            <p:grpSpPr bwMode="auto">
              <a:xfrm>
                <a:off x="343" y="1643"/>
                <a:ext cx="816" cy="897"/>
                <a:chOff x="3956" y="2160"/>
                <a:chExt cx="576" cy="538"/>
              </a:xfrm>
            </p:grpSpPr>
            <p:sp>
              <p:nvSpPr>
                <p:cNvPr id="168" name="Text Box 182"/>
                <p:cNvSpPr txBox="1">
                  <a:spLocks noChangeArrowheads="1" noChangeAspect="1"/>
                </p:cNvSpPr>
                <p:nvPr>
                  <p:custDataLst>
                    <p:tags r:id="rId66"/>
                  </p:custDataLst>
                </p:nvPr>
              </p:nvSpPr>
              <p:spPr bwMode="auto">
                <a:xfrm>
                  <a:off x="3956" y="2446"/>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orange" id="169" name="Picture 183"/>
                <p:cNvPicPr>
                  <a:picLocks noChangeArrowheads="1" noChangeAspect="1"/>
                </p:cNvPicPr>
                <p:nvPr/>
              </p:nvPicPr>
              <p:blipFill>
                <a:blip cstate="print" r:embed="rId138"/>
                <a:srcRect/>
                <a:stretch>
                  <a:fillRect/>
                </a:stretch>
              </p:blipFill>
              <p:spPr bwMode="auto">
                <a:xfrm>
                  <a:off x="4032" y="2160"/>
                  <a:ext cx="421" cy="256"/>
                </a:xfrm>
                <a:prstGeom prst="rect">
                  <a:avLst/>
                </a:prstGeom>
                <a:noFill/>
                <a:ln w="9525">
                  <a:noFill/>
                  <a:miter lim="800000"/>
                  <a:headEnd/>
                  <a:tailEnd/>
                </a:ln>
              </p:spPr>
            </p:pic>
          </p:grpSp>
        </p:grpSp>
      </p:grpSp>
      <p:grpSp>
        <p:nvGrpSpPr>
          <p:cNvPr id="178" name="Group 177"/>
          <p:cNvGrpSpPr/>
          <p:nvPr/>
        </p:nvGrpSpPr>
        <p:grpSpPr>
          <a:xfrm>
            <a:off x="4400550" y="1385970"/>
            <a:ext cx="4456906" cy="4036111"/>
            <a:chOff x="4400550" y="1385970"/>
            <a:chExt cx="4456906" cy="4036111"/>
          </a:xfrm>
        </p:grpSpPr>
        <p:sp>
          <p:nvSpPr>
            <p:cNvPr id="179" name="Line 2"/>
            <p:cNvSpPr>
              <a:spLocks noChangeShapeType="1"/>
            </p:cNvSpPr>
            <p:nvPr>
              <p:custDataLst>
                <p:tags r:id="rId30"/>
              </p:custDataLst>
            </p:nvPr>
          </p:nvSpPr>
          <p:spPr bwMode="auto">
            <a:xfrm>
              <a:off x="6721475" y="4160704"/>
              <a:ext cx="1588" cy="233324"/>
            </a:xfrm>
            <a:prstGeom prst="line">
              <a:avLst/>
            </a:prstGeom>
            <a:noFill/>
            <a:ln w="28575">
              <a:solidFill>
                <a:schemeClr val="tx1"/>
              </a:solidFill>
              <a:round/>
              <a:headEnd/>
              <a:tailEnd/>
            </a:ln>
          </p:spPr>
          <p:txBody>
            <a:bodyPr/>
            <a:lstStyle/>
            <a:p>
              <a:endParaRPr lang="en-US"/>
            </a:p>
          </p:txBody>
        </p:sp>
        <p:pic>
          <p:nvPicPr>
            <p:cNvPr id="180" name="Picture 25"/>
            <p:cNvPicPr>
              <a:picLocks noChangeArrowheads="1" noChangeAspect="1"/>
            </p:cNvPicPr>
            <p:nvPr/>
          </p:nvPicPr>
          <p:blipFill>
            <a:blip cstate="print" r:embed="rId139"/>
            <a:srcRect/>
            <a:stretch>
              <a:fillRect/>
            </a:stretch>
          </p:blipFill>
          <p:spPr bwMode="auto">
            <a:xfrm>
              <a:off x="6876256" y="3714949"/>
              <a:ext cx="1981200" cy="540695"/>
            </a:xfrm>
            <a:prstGeom prst="rect">
              <a:avLst/>
            </a:prstGeom>
            <a:noFill/>
            <a:ln w="9525">
              <a:noFill/>
              <a:miter lim="800000"/>
              <a:headEnd/>
              <a:tailEnd/>
            </a:ln>
          </p:spPr>
        </p:pic>
        <p:pic>
          <p:nvPicPr>
            <p:cNvPr id="181" name="Picture 26"/>
            <p:cNvPicPr>
              <a:picLocks noChangeArrowheads="1" noChangeAspect="1"/>
            </p:cNvPicPr>
            <p:nvPr/>
          </p:nvPicPr>
          <p:blipFill>
            <a:blip cstate="print" r:embed="rId140"/>
            <a:srcRect/>
            <a:stretch>
              <a:fillRect/>
            </a:stretch>
          </p:blipFill>
          <p:spPr bwMode="auto">
            <a:xfrm>
              <a:off x="5148064" y="4919049"/>
              <a:ext cx="1828800" cy="420541"/>
            </a:xfrm>
            <a:prstGeom prst="rect">
              <a:avLst/>
            </a:prstGeom>
            <a:noFill/>
            <a:ln w="9525">
              <a:noFill/>
              <a:miter lim="800000"/>
              <a:headEnd/>
              <a:tailEnd/>
            </a:ln>
          </p:spPr>
        </p:pic>
        <p:grpSp>
          <p:nvGrpSpPr>
            <p:cNvPr id="182" name="Group 184"/>
            <p:cNvGrpSpPr>
              <a:grpSpLocks/>
            </p:cNvGrpSpPr>
            <p:nvPr/>
          </p:nvGrpSpPr>
          <p:grpSpPr bwMode="auto">
            <a:xfrm>
              <a:off x="4400550" y="2384931"/>
              <a:ext cx="1536700" cy="1588556"/>
              <a:chOff x="1484" y="1237"/>
              <a:chExt cx="1924" cy="1896"/>
            </a:xfrm>
          </p:grpSpPr>
          <p:pic>
            <p:nvPicPr>
              <p:cNvPr descr="Red Arrow" id="249" name="Picture 185"/>
              <p:cNvPicPr>
                <a:picLocks noChangeArrowheads="1" noChangeAspect="1"/>
              </p:cNvPicPr>
              <p:nvPr/>
            </p:nvPicPr>
            <p:blipFill>
              <a:blip cstate="print" r:embed="rId141"/>
              <a:srcRect/>
              <a:stretch>
                <a:fillRect/>
              </a:stretch>
            </p:blipFill>
            <p:spPr bwMode="auto">
              <a:xfrm>
                <a:off x="1484" y="1237"/>
                <a:ext cx="1924" cy="1896"/>
              </a:xfrm>
              <a:prstGeom prst="rect">
                <a:avLst/>
              </a:prstGeom>
              <a:noFill/>
              <a:ln w="9525">
                <a:noFill/>
                <a:miter lim="800000"/>
                <a:headEnd/>
                <a:tailEnd/>
              </a:ln>
            </p:spPr>
          </p:pic>
          <p:sp>
            <p:nvSpPr>
              <p:cNvPr id="250" name="AutoShape 186"/>
              <p:cNvSpPr>
                <a:spLocks noChangeArrowheads="1"/>
              </p:cNvSpPr>
              <p:nvPr>
                <p:custDataLst>
                  <p:tags r:id="rId64"/>
                </p:custDataLst>
              </p:nvPr>
            </p:nvSpPr>
            <p:spPr bwMode="auto">
              <a:xfrm>
                <a:off x="1991" y="1656"/>
                <a:ext cx="1353" cy="1066"/>
              </a:xfrm>
              <a:prstGeom prst="rightArrow">
                <a:avLst>
                  <a:gd fmla="val 58509" name="adj1"/>
                  <a:gd fmla="val 52822" name="adj2"/>
                </a:avLst>
              </a:prstGeom>
              <a:noFill/>
              <a:ln w="9525">
                <a:noFill/>
                <a:miter lim="800000"/>
                <a:headEnd len="sm" type="none" w="sm"/>
                <a:tailEnd len="sm" type="none" w="sm"/>
              </a:ln>
            </p:spPr>
            <p:txBody>
              <a:bodyPr anchor="ctr" bIns="41275" lIns="82550" rIns="82550" tIns="41275">
                <a:spAutoFit/>
              </a:bodyPr>
              <a:lstStyle/>
              <a:p>
                <a:pPr algn="ctr" eaLnBrk="0" hangingPunct="0"/>
                <a:endParaRPr b="1" lang="de-CH" sz="3200">
                  <a:cs charset="0" pitchFamily="34" typeface="Arial"/>
                </a:endParaRPr>
              </a:p>
            </p:txBody>
          </p:sp>
        </p:grpSp>
        <p:sp>
          <p:nvSpPr>
            <p:cNvPr id="183" name="Line 187"/>
            <p:cNvSpPr>
              <a:spLocks noChangeShapeType="1"/>
            </p:cNvSpPr>
            <p:nvPr>
              <p:custDataLst>
                <p:tags r:id="rId31"/>
              </p:custDataLst>
            </p:nvPr>
          </p:nvSpPr>
          <p:spPr bwMode="auto">
            <a:xfrm>
              <a:off x="6375400" y="2173961"/>
              <a:ext cx="0" cy="659453"/>
            </a:xfrm>
            <a:prstGeom prst="line">
              <a:avLst/>
            </a:prstGeom>
            <a:noFill/>
            <a:ln w="28575">
              <a:solidFill>
                <a:srgbClr val="EA0437"/>
              </a:solidFill>
              <a:round/>
              <a:headEnd/>
              <a:tailEnd/>
            </a:ln>
          </p:spPr>
          <p:txBody>
            <a:bodyPr/>
            <a:lstStyle/>
            <a:p>
              <a:endParaRPr lang="en-US"/>
            </a:p>
          </p:txBody>
        </p:sp>
        <p:sp>
          <p:nvSpPr>
            <p:cNvPr id="184" name="Line 188"/>
            <p:cNvSpPr>
              <a:spLocks noChangeShapeType="1"/>
            </p:cNvSpPr>
            <p:nvPr>
              <p:custDataLst>
                <p:tags r:id="rId32"/>
              </p:custDataLst>
            </p:nvPr>
          </p:nvSpPr>
          <p:spPr bwMode="auto">
            <a:xfrm flipH="1">
              <a:off x="7135813" y="2161387"/>
              <a:ext cx="0" cy="713942"/>
            </a:xfrm>
            <a:prstGeom prst="line">
              <a:avLst/>
            </a:prstGeom>
            <a:noFill/>
            <a:ln w="28575">
              <a:solidFill>
                <a:srgbClr val="EA0437"/>
              </a:solidFill>
              <a:round/>
              <a:headEnd/>
              <a:tailEnd/>
            </a:ln>
          </p:spPr>
          <p:txBody>
            <a:bodyPr/>
            <a:lstStyle/>
            <a:p>
              <a:endParaRPr lang="en-US"/>
            </a:p>
          </p:txBody>
        </p:sp>
        <p:sp>
          <p:nvSpPr>
            <p:cNvPr id="185" name="Line 189"/>
            <p:cNvSpPr>
              <a:spLocks noChangeShapeType="1"/>
            </p:cNvSpPr>
            <p:nvPr>
              <p:custDataLst>
                <p:tags r:id="rId33"/>
              </p:custDataLst>
            </p:nvPr>
          </p:nvSpPr>
          <p:spPr bwMode="auto">
            <a:xfrm flipH="1" flipV="1">
              <a:off x="6499225" y="3316827"/>
              <a:ext cx="258763" cy="462456"/>
            </a:xfrm>
            <a:prstGeom prst="line">
              <a:avLst/>
            </a:prstGeom>
            <a:noFill/>
            <a:ln w="28575">
              <a:solidFill>
                <a:schemeClr val="tx1"/>
              </a:solidFill>
              <a:round/>
              <a:headEnd/>
              <a:tailEnd/>
            </a:ln>
          </p:spPr>
          <p:txBody>
            <a:bodyPr/>
            <a:lstStyle/>
            <a:p>
              <a:endParaRPr lang="en-US"/>
            </a:p>
          </p:txBody>
        </p:sp>
        <p:sp>
          <p:nvSpPr>
            <p:cNvPr id="186" name="Line 190"/>
            <p:cNvSpPr>
              <a:spLocks noChangeShapeType="1"/>
            </p:cNvSpPr>
            <p:nvPr>
              <p:custDataLst>
                <p:tags r:id="rId34"/>
              </p:custDataLst>
            </p:nvPr>
          </p:nvSpPr>
          <p:spPr bwMode="auto">
            <a:xfrm flipV="1">
              <a:off x="6832600" y="3288884"/>
              <a:ext cx="260350" cy="462456"/>
            </a:xfrm>
            <a:prstGeom prst="line">
              <a:avLst/>
            </a:prstGeom>
            <a:noFill/>
            <a:ln w="28575">
              <a:solidFill>
                <a:schemeClr val="tx1"/>
              </a:solidFill>
              <a:round/>
              <a:headEnd/>
              <a:tailEnd/>
            </a:ln>
          </p:spPr>
          <p:txBody>
            <a:bodyPr/>
            <a:lstStyle/>
            <a:p>
              <a:endParaRPr lang="en-US"/>
            </a:p>
          </p:txBody>
        </p:sp>
        <p:sp>
          <p:nvSpPr>
            <p:cNvPr id="187" name="Line 191"/>
            <p:cNvSpPr>
              <a:spLocks noChangeShapeType="1"/>
            </p:cNvSpPr>
            <p:nvPr>
              <p:custDataLst>
                <p:tags r:id="rId35"/>
              </p:custDataLst>
            </p:nvPr>
          </p:nvSpPr>
          <p:spPr bwMode="auto">
            <a:xfrm rot="5400000">
              <a:off x="6777832" y="2644671"/>
              <a:ext cx="0" cy="573087"/>
            </a:xfrm>
            <a:prstGeom prst="line">
              <a:avLst/>
            </a:prstGeom>
            <a:noFill/>
            <a:ln w="28575">
              <a:solidFill>
                <a:srgbClr val="FF7200"/>
              </a:solidFill>
              <a:round/>
              <a:headEnd/>
              <a:tailEnd/>
            </a:ln>
          </p:spPr>
          <p:txBody>
            <a:bodyPr/>
            <a:lstStyle/>
            <a:p>
              <a:endParaRPr lang="en-US"/>
            </a:p>
          </p:txBody>
        </p:sp>
        <p:sp>
          <p:nvSpPr>
            <p:cNvPr id="188" name="Line 192"/>
            <p:cNvSpPr>
              <a:spLocks noChangeShapeType="1"/>
            </p:cNvSpPr>
            <p:nvPr>
              <p:custDataLst>
                <p:tags r:id="rId36"/>
              </p:custDataLst>
            </p:nvPr>
          </p:nvSpPr>
          <p:spPr bwMode="auto">
            <a:xfrm rot="5400000">
              <a:off x="6788151" y="2966618"/>
              <a:ext cx="0" cy="574675"/>
            </a:xfrm>
            <a:prstGeom prst="line">
              <a:avLst/>
            </a:prstGeom>
            <a:noFill/>
            <a:ln w="28575">
              <a:solidFill>
                <a:srgbClr val="FF7200"/>
              </a:solidFill>
              <a:round/>
              <a:headEnd/>
              <a:tailEnd/>
            </a:ln>
          </p:spPr>
          <p:txBody>
            <a:bodyPr/>
            <a:lstStyle/>
            <a:p>
              <a:endParaRPr lang="en-US"/>
            </a:p>
          </p:txBody>
        </p:sp>
        <p:sp>
          <p:nvSpPr>
            <p:cNvPr id="189" name="Oval 193"/>
            <p:cNvSpPr>
              <a:spLocks noChangeArrowheads="1"/>
            </p:cNvSpPr>
            <p:nvPr>
              <p:custDataLst>
                <p:tags r:id="rId37"/>
              </p:custDataLst>
            </p:nvPr>
          </p:nvSpPr>
          <p:spPr bwMode="auto">
            <a:xfrm>
              <a:off x="6523038" y="3456542"/>
              <a:ext cx="528637" cy="101992"/>
            </a:xfrm>
            <a:prstGeom prst="ellipse">
              <a:avLst/>
            </a:prstGeom>
            <a:solidFill>
              <a:schemeClr val="bg1"/>
            </a:solidFill>
            <a:ln algn="ctr" w="9525">
              <a:solidFill>
                <a:schemeClr val="tx1"/>
              </a:solidFill>
              <a:round/>
              <a:headEnd/>
              <a:tailEnd/>
            </a:ln>
          </p:spPr>
          <p:txBody>
            <a:bodyPr anchor="ctr" wrap="none"/>
            <a:lstStyle/>
            <a:p>
              <a:pPr algn="ctr"/>
              <a:r>
                <a:rPr b="1" dirty="0" lang="en-US" sz="800">
                  <a:cs charset="0" pitchFamily="34" typeface="Arial"/>
                </a:rPr>
                <a:t>SMLT</a:t>
              </a:r>
            </a:p>
          </p:txBody>
        </p:sp>
        <p:sp>
          <p:nvSpPr>
            <p:cNvPr id="190" name="Text Box 194"/>
            <p:cNvSpPr txBox="1">
              <a:spLocks noChangeArrowheads="1"/>
            </p:cNvSpPr>
            <p:nvPr>
              <p:custDataLst>
                <p:tags r:id="rId38"/>
              </p:custDataLst>
            </p:nvPr>
          </p:nvSpPr>
          <p:spPr bwMode="auto">
            <a:xfrm>
              <a:off x="5784850" y="1385970"/>
              <a:ext cx="2060575" cy="307777"/>
            </a:xfrm>
            <a:prstGeom prst="rect">
              <a:avLst/>
            </a:prstGeom>
            <a:noFill/>
            <a:ln w="9525">
              <a:noFill/>
              <a:miter lim="800000"/>
              <a:headEnd/>
              <a:tailEnd/>
            </a:ln>
          </p:spPr>
          <p:txBody>
            <a:bodyPr>
              <a:spAutoFit/>
            </a:bodyPr>
            <a:lstStyle/>
            <a:p>
              <a:pPr algn="ctr"/>
              <a:r>
                <a:rPr b="1" dirty="0" lang="en-US" sz="1400">
                  <a:solidFill>
                    <a:srgbClr val="C00000"/>
                  </a:solidFill>
                  <a:cs charset="0" pitchFamily="34" typeface="Arial"/>
                </a:rPr>
                <a:t>Logical View</a:t>
              </a:r>
            </a:p>
          </p:txBody>
        </p:sp>
        <p:sp>
          <p:nvSpPr>
            <p:cNvPr id="191" name="Text Box 195"/>
            <p:cNvSpPr txBox="1">
              <a:spLocks noChangeArrowheads="1"/>
            </p:cNvSpPr>
            <p:nvPr>
              <p:custDataLst>
                <p:tags r:id="rId39"/>
              </p:custDataLst>
            </p:nvPr>
          </p:nvSpPr>
          <p:spPr bwMode="auto">
            <a:xfrm>
              <a:off x="7361238" y="1890341"/>
              <a:ext cx="1487487" cy="230832"/>
            </a:xfrm>
            <a:prstGeom prst="rect">
              <a:avLst/>
            </a:prstGeom>
            <a:noFill/>
            <a:ln w="9525">
              <a:noFill/>
              <a:miter lim="800000"/>
              <a:headEnd/>
              <a:tailEnd/>
            </a:ln>
          </p:spPr>
          <p:txBody>
            <a:bodyPr>
              <a:spAutoFit/>
            </a:bodyPr>
            <a:lstStyle/>
            <a:p>
              <a:pPr algn="ctr"/>
              <a:r>
                <a:rPr b="1" lang="en-US" sz="1000">
                  <a:solidFill>
                    <a:schemeClr val="tx1"/>
                  </a:solidFill>
                  <a:cs charset="0" pitchFamily="34" typeface="Arial"/>
                </a:rPr>
                <a:t>Distribution / Core</a:t>
              </a:r>
            </a:p>
          </p:txBody>
        </p:sp>
        <p:sp>
          <p:nvSpPr>
            <p:cNvPr id="192" name="Text Box 196"/>
            <p:cNvSpPr txBox="1">
              <a:spLocks noChangeArrowheads="1"/>
            </p:cNvSpPr>
            <p:nvPr>
              <p:custDataLst>
                <p:tags r:id="rId40"/>
              </p:custDataLst>
            </p:nvPr>
          </p:nvSpPr>
          <p:spPr bwMode="auto">
            <a:xfrm>
              <a:off x="7431088" y="2845989"/>
              <a:ext cx="1096962" cy="507831"/>
            </a:xfrm>
            <a:prstGeom prst="rect">
              <a:avLst/>
            </a:prstGeom>
            <a:noFill/>
            <a:ln w="9525">
              <a:noFill/>
              <a:miter lim="800000"/>
              <a:headEnd/>
              <a:tailEnd/>
            </a:ln>
          </p:spPr>
          <p:txBody>
            <a:bodyPr>
              <a:spAutoFit/>
            </a:bodyPr>
            <a:lstStyle/>
            <a:p>
              <a:pPr algn="ctr"/>
              <a:r>
                <a:rPr b="1" dirty="0" lang="en-US" sz="1000">
                  <a:solidFill>
                    <a:schemeClr val="tx1"/>
                  </a:solidFill>
                  <a:cs charset="0" pitchFamily="34" typeface="Arial"/>
                </a:rPr>
                <a:t>Horizontal Stack Switch Cluster</a:t>
              </a:r>
            </a:p>
          </p:txBody>
        </p:sp>
        <p:sp>
          <p:nvSpPr>
            <p:cNvPr id="193" name="Text Box 197"/>
            <p:cNvSpPr txBox="1">
              <a:spLocks noChangeArrowheads="1"/>
            </p:cNvSpPr>
            <p:nvPr>
              <p:custDataLst>
                <p:tags r:id="rId41"/>
              </p:custDataLst>
            </p:nvPr>
          </p:nvSpPr>
          <p:spPr bwMode="auto">
            <a:xfrm>
              <a:off x="5940152" y="3841696"/>
              <a:ext cx="655638" cy="230832"/>
            </a:xfrm>
            <a:prstGeom prst="rect">
              <a:avLst/>
            </a:prstGeom>
            <a:noFill/>
            <a:ln w="9525">
              <a:noFill/>
              <a:miter lim="800000"/>
              <a:headEnd/>
              <a:tailEnd/>
            </a:ln>
          </p:spPr>
          <p:txBody>
            <a:bodyPr>
              <a:spAutoFit/>
            </a:bodyPr>
            <a:lstStyle/>
            <a:p>
              <a:pPr algn="ctr"/>
              <a:r>
                <a:rPr b="1" dirty="0" lang="en-US" sz="1000">
                  <a:solidFill>
                    <a:schemeClr val="tx1"/>
                  </a:solidFill>
                  <a:cs charset="0" pitchFamily="34" typeface="Arial"/>
                </a:rPr>
                <a:t>Server</a:t>
              </a:r>
            </a:p>
          </p:txBody>
        </p:sp>
        <p:sp>
          <p:nvSpPr>
            <p:cNvPr id="194" name="Line 198"/>
            <p:cNvSpPr>
              <a:spLocks noChangeShapeType="1"/>
            </p:cNvSpPr>
            <p:nvPr>
              <p:custDataLst>
                <p:tags r:id="rId42"/>
              </p:custDataLst>
            </p:nvPr>
          </p:nvSpPr>
          <p:spPr bwMode="auto">
            <a:xfrm>
              <a:off x="6854825" y="4110407"/>
              <a:ext cx="1588" cy="233324"/>
            </a:xfrm>
            <a:prstGeom prst="line">
              <a:avLst/>
            </a:prstGeom>
            <a:noFill/>
            <a:ln w="28575">
              <a:solidFill>
                <a:schemeClr val="tx1"/>
              </a:solidFill>
              <a:round/>
              <a:headEnd/>
              <a:tailEnd/>
            </a:ln>
          </p:spPr>
          <p:txBody>
            <a:bodyPr/>
            <a:lstStyle/>
            <a:p>
              <a:endParaRPr lang="en-US"/>
            </a:p>
          </p:txBody>
        </p:sp>
        <p:sp>
          <p:nvSpPr>
            <p:cNvPr id="195" name="Line 199"/>
            <p:cNvSpPr>
              <a:spLocks noChangeShapeType="1"/>
            </p:cNvSpPr>
            <p:nvPr>
              <p:custDataLst>
                <p:tags r:id="rId43"/>
              </p:custDataLst>
            </p:nvPr>
          </p:nvSpPr>
          <p:spPr bwMode="auto">
            <a:xfrm rot="5400000">
              <a:off x="6472238" y="4193313"/>
              <a:ext cx="0" cy="574675"/>
            </a:xfrm>
            <a:prstGeom prst="line">
              <a:avLst/>
            </a:prstGeom>
            <a:noFill/>
            <a:ln w="28575">
              <a:solidFill>
                <a:srgbClr val="FF7200"/>
              </a:solidFill>
              <a:round/>
              <a:headEnd/>
              <a:tailEnd/>
            </a:ln>
          </p:spPr>
          <p:txBody>
            <a:bodyPr/>
            <a:lstStyle/>
            <a:p>
              <a:endParaRPr lang="en-US"/>
            </a:p>
          </p:txBody>
        </p:sp>
        <p:sp>
          <p:nvSpPr>
            <p:cNvPr id="196" name="Line 200"/>
            <p:cNvSpPr>
              <a:spLocks noChangeShapeType="1"/>
            </p:cNvSpPr>
            <p:nvPr>
              <p:custDataLst>
                <p:tags r:id="rId44"/>
              </p:custDataLst>
            </p:nvPr>
          </p:nvSpPr>
          <p:spPr bwMode="auto">
            <a:xfrm rot="5400000">
              <a:off x="6416676" y="4341411"/>
              <a:ext cx="0" cy="574675"/>
            </a:xfrm>
            <a:prstGeom prst="line">
              <a:avLst/>
            </a:prstGeom>
            <a:noFill/>
            <a:ln w="28575">
              <a:solidFill>
                <a:srgbClr val="FF7200"/>
              </a:solidFill>
              <a:round/>
              <a:headEnd/>
              <a:tailEnd/>
            </a:ln>
          </p:spPr>
          <p:txBody>
            <a:bodyPr/>
            <a:lstStyle/>
            <a:p>
              <a:endParaRPr lang="en-US"/>
            </a:p>
          </p:txBody>
        </p:sp>
        <p:sp>
          <p:nvSpPr>
            <p:cNvPr id="197" name="Oval 201"/>
            <p:cNvSpPr>
              <a:spLocks noChangeArrowheads="1" noChangeAspect="1"/>
            </p:cNvSpPr>
            <p:nvPr>
              <p:custDataLst>
                <p:tags r:id="rId45"/>
              </p:custDataLst>
            </p:nvPr>
          </p:nvSpPr>
          <p:spPr bwMode="auto">
            <a:xfrm rot="16200000">
              <a:off x="6538857" y="3023148"/>
              <a:ext cx="465250" cy="144463"/>
            </a:xfrm>
            <a:prstGeom prst="ellipse">
              <a:avLst/>
            </a:prstGeom>
            <a:solidFill>
              <a:schemeClr val="bg1"/>
            </a:solidFill>
            <a:ln w="9525">
              <a:solidFill>
                <a:schemeClr val="bg2"/>
              </a:solidFill>
              <a:round/>
              <a:headEnd/>
              <a:tailEnd/>
            </a:ln>
          </p:spPr>
          <p:txBody>
            <a:bodyPr anchor="ctr" wrap="none"/>
            <a:lstStyle/>
            <a:p>
              <a:pPr algn="ctr"/>
              <a:endParaRPr lang="en-US"/>
            </a:p>
          </p:txBody>
        </p:sp>
        <p:sp>
          <p:nvSpPr>
            <p:cNvPr id="198" name="Text Box 95"/>
            <p:cNvSpPr txBox="1">
              <a:spLocks noChangeArrowheads="1" noChangeAspect="1"/>
            </p:cNvSpPr>
            <p:nvPr>
              <p:custDataLst>
                <p:tags r:id="rId46"/>
              </p:custDataLst>
            </p:nvPr>
          </p:nvSpPr>
          <p:spPr bwMode="auto">
            <a:xfrm rot="16200000">
              <a:off x="6539969" y="2979264"/>
              <a:ext cx="458264" cy="230832"/>
            </a:xfrm>
            <a:prstGeom prst="rect">
              <a:avLst/>
            </a:prstGeom>
            <a:noFill/>
            <a:ln w="9525">
              <a:noFill/>
              <a:miter lim="800000"/>
              <a:headEnd/>
              <a:tailEnd/>
            </a:ln>
          </p:spPr>
          <p:txBody>
            <a:bodyPr>
              <a:spAutoFit/>
            </a:bodyPr>
            <a:lstStyle/>
            <a:p>
              <a:pPr algn="ctr"/>
              <a:r>
                <a:rPr b="1" lang="en-US" sz="1000">
                  <a:cs charset="0" pitchFamily="34" typeface="Arial"/>
                </a:rPr>
                <a:t>IST</a:t>
              </a:r>
            </a:p>
          </p:txBody>
        </p:sp>
        <p:sp>
          <p:nvSpPr>
            <p:cNvPr id="199" name="Line 203"/>
            <p:cNvSpPr>
              <a:spLocks noChangeShapeType="1"/>
            </p:cNvSpPr>
            <p:nvPr>
              <p:custDataLst>
                <p:tags r:id="rId47"/>
              </p:custDataLst>
            </p:nvPr>
          </p:nvSpPr>
          <p:spPr bwMode="auto">
            <a:xfrm flipH="1">
              <a:off x="6376988" y="2168372"/>
              <a:ext cx="773112" cy="674822"/>
            </a:xfrm>
            <a:prstGeom prst="line">
              <a:avLst/>
            </a:prstGeom>
            <a:noFill/>
            <a:ln w="28575">
              <a:solidFill>
                <a:srgbClr val="EA0437"/>
              </a:solidFill>
              <a:prstDash val="dash"/>
              <a:round/>
              <a:headEnd/>
              <a:tailEnd/>
            </a:ln>
          </p:spPr>
          <p:txBody>
            <a:bodyPr/>
            <a:lstStyle/>
            <a:p>
              <a:endParaRPr lang="en-US"/>
            </a:p>
          </p:txBody>
        </p:sp>
        <p:sp>
          <p:nvSpPr>
            <p:cNvPr id="200" name="Line 204"/>
            <p:cNvSpPr>
              <a:spLocks noChangeShapeType="1"/>
            </p:cNvSpPr>
            <p:nvPr>
              <p:custDataLst>
                <p:tags r:id="rId48"/>
              </p:custDataLst>
            </p:nvPr>
          </p:nvSpPr>
          <p:spPr bwMode="auto">
            <a:xfrm>
              <a:off x="6361113" y="2147416"/>
              <a:ext cx="773112" cy="674822"/>
            </a:xfrm>
            <a:prstGeom prst="line">
              <a:avLst/>
            </a:prstGeom>
            <a:noFill/>
            <a:ln w="28575">
              <a:solidFill>
                <a:srgbClr val="EA0437"/>
              </a:solidFill>
              <a:prstDash val="dash"/>
              <a:round/>
              <a:headEnd/>
              <a:tailEnd/>
            </a:ln>
          </p:spPr>
          <p:txBody>
            <a:bodyPr/>
            <a:lstStyle/>
            <a:p>
              <a:endParaRPr lang="en-US"/>
            </a:p>
          </p:txBody>
        </p:sp>
        <p:sp>
          <p:nvSpPr>
            <p:cNvPr id="201" name="Oval 205"/>
            <p:cNvSpPr>
              <a:spLocks noChangeArrowheads="1"/>
            </p:cNvSpPr>
            <p:nvPr>
              <p:custDataLst>
                <p:tags r:id="rId49"/>
              </p:custDataLst>
            </p:nvPr>
          </p:nvSpPr>
          <p:spPr bwMode="auto">
            <a:xfrm>
              <a:off x="6238875" y="2449199"/>
              <a:ext cx="1063625" cy="148098"/>
            </a:xfrm>
            <a:prstGeom prst="ellipse">
              <a:avLst/>
            </a:prstGeom>
            <a:solidFill>
              <a:schemeClr val="bg1"/>
            </a:solidFill>
            <a:ln w="9525">
              <a:solidFill>
                <a:schemeClr val="tx1"/>
              </a:solidFill>
              <a:round/>
              <a:headEnd/>
              <a:tailEnd/>
            </a:ln>
          </p:spPr>
          <p:txBody>
            <a:bodyPr anchor="ctr" wrap="none"/>
            <a:lstStyle/>
            <a:p>
              <a:pPr algn="ctr"/>
              <a:r>
                <a:rPr b="1" lang="en-US" sz="1000">
                  <a:cs charset="0" pitchFamily="34" typeface="Arial"/>
                </a:rPr>
                <a:t>SMLT</a:t>
              </a:r>
            </a:p>
          </p:txBody>
        </p:sp>
        <p:grpSp>
          <p:nvGrpSpPr>
            <p:cNvPr id="202" name="Group 206"/>
            <p:cNvGrpSpPr>
              <a:grpSpLocks/>
            </p:cNvGrpSpPr>
            <p:nvPr/>
          </p:nvGrpSpPr>
          <p:grpSpPr bwMode="auto">
            <a:xfrm>
              <a:off x="6038850" y="1779965"/>
              <a:ext cx="1406525" cy="470839"/>
              <a:chOff x="964" y="1312"/>
              <a:chExt cx="886" cy="337"/>
            </a:xfrm>
          </p:grpSpPr>
          <p:pic>
            <p:nvPicPr>
              <p:cNvPr id="243" name="Picture 207"/>
              <p:cNvPicPr>
                <a:picLocks noChangeArrowheads="1" noChangeAspect="1"/>
              </p:cNvPicPr>
              <p:nvPr/>
            </p:nvPicPr>
            <p:blipFill>
              <a:blip cstate="print" r:embed="rId125"/>
              <a:srcRect/>
              <a:stretch>
                <a:fillRect/>
              </a:stretch>
            </p:blipFill>
            <p:spPr bwMode="auto">
              <a:xfrm>
                <a:off x="964" y="1313"/>
                <a:ext cx="344" cy="336"/>
              </a:xfrm>
              <a:prstGeom prst="rect">
                <a:avLst/>
              </a:prstGeom>
              <a:noFill/>
              <a:ln w="9525">
                <a:noFill/>
                <a:miter lim="800000"/>
                <a:headEnd/>
                <a:tailEnd/>
              </a:ln>
            </p:spPr>
          </p:pic>
          <p:pic>
            <p:nvPicPr>
              <p:cNvPr id="244" name="Picture 208"/>
              <p:cNvPicPr>
                <a:picLocks noChangeArrowheads="1" noChangeAspect="1"/>
              </p:cNvPicPr>
              <p:nvPr/>
            </p:nvPicPr>
            <p:blipFill>
              <a:blip cstate="print" r:embed="rId125"/>
              <a:srcRect/>
              <a:stretch>
                <a:fillRect/>
              </a:stretch>
            </p:blipFill>
            <p:spPr bwMode="auto">
              <a:xfrm>
                <a:off x="1506" y="1312"/>
                <a:ext cx="344" cy="336"/>
              </a:xfrm>
              <a:prstGeom prst="rect">
                <a:avLst/>
              </a:prstGeom>
              <a:noFill/>
              <a:ln w="9525">
                <a:noFill/>
                <a:miter lim="800000"/>
                <a:headEnd/>
                <a:tailEnd/>
              </a:ln>
            </p:spPr>
          </p:pic>
          <p:sp>
            <p:nvSpPr>
              <p:cNvPr id="245" name="Line 25"/>
              <p:cNvSpPr>
                <a:spLocks noChangeAspect="1" noChangeShapeType="1"/>
              </p:cNvSpPr>
              <p:nvPr>
                <p:custDataLst>
                  <p:tags r:id="rId60"/>
                </p:custDataLst>
              </p:nvPr>
            </p:nvSpPr>
            <p:spPr bwMode="auto">
              <a:xfrm>
                <a:off x="1268" y="1463"/>
                <a:ext cx="268" cy="0"/>
              </a:xfrm>
              <a:prstGeom prst="line">
                <a:avLst/>
              </a:prstGeom>
              <a:noFill/>
              <a:ln w="38100">
                <a:solidFill>
                  <a:srgbClr val="6884B0"/>
                </a:solidFill>
                <a:round/>
                <a:headEnd/>
                <a:tailEnd/>
              </a:ln>
            </p:spPr>
            <p:txBody>
              <a:bodyPr anchor="ctr" bIns="0" lIns="36000" rIns="36000" tIns="0">
                <a:spAutoFit/>
              </a:bodyPr>
              <a:lstStyle/>
              <a:p>
                <a:endParaRPr lang="en-US"/>
              </a:p>
            </p:txBody>
          </p:sp>
          <p:sp>
            <p:nvSpPr>
              <p:cNvPr id="246" name="Line 26"/>
              <p:cNvSpPr>
                <a:spLocks noChangeAspect="1" noChangeShapeType="1"/>
              </p:cNvSpPr>
              <p:nvPr>
                <p:custDataLst>
                  <p:tags r:id="rId61"/>
                </p:custDataLst>
              </p:nvPr>
            </p:nvSpPr>
            <p:spPr bwMode="auto">
              <a:xfrm>
                <a:off x="1268" y="1501"/>
                <a:ext cx="275" cy="0"/>
              </a:xfrm>
              <a:prstGeom prst="line">
                <a:avLst/>
              </a:prstGeom>
              <a:noFill/>
              <a:ln w="38100">
                <a:solidFill>
                  <a:srgbClr val="6884B0"/>
                </a:solidFill>
                <a:round/>
                <a:headEnd/>
                <a:tailEnd/>
              </a:ln>
            </p:spPr>
            <p:txBody>
              <a:bodyPr anchor="ctr" bIns="0" lIns="36000" rIns="36000" tIns="0">
                <a:spAutoFit/>
              </a:bodyPr>
              <a:lstStyle/>
              <a:p>
                <a:endParaRPr lang="en-US"/>
              </a:p>
            </p:txBody>
          </p:sp>
          <p:sp>
            <p:nvSpPr>
              <p:cNvPr id="247" name="Oval 211"/>
              <p:cNvSpPr>
                <a:spLocks noChangeArrowheads="1" noChangeAspect="1"/>
              </p:cNvSpPr>
              <p:nvPr>
                <p:custDataLst>
                  <p:tags r:id="rId62"/>
                </p:custDataLst>
              </p:nvPr>
            </p:nvSpPr>
            <p:spPr bwMode="auto">
              <a:xfrm rot="-5400000">
                <a:off x="1266" y="1415"/>
                <a:ext cx="261" cy="91"/>
              </a:xfrm>
              <a:prstGeom prst="ellipse">
                <a:avLst/>
              </a:prstGeom>
              <a:solidFill>
                <a:schemeClr val="bg1"/>
              </a:solidFill>
              <a:ln w="9525">
                <a:solidFill>
                  <a:schemeClr val="bg2"/>
                </a:solidFill>
                <a:round/>
                <a:headEnd/>
                <a:tailEnd/>
              </a:ln>
            </p:spPr>
            <p:txBody>
              <a:bodyPr anchor="ctr" wrap="none"/>
              <a:lstStyle/>
              <a:p>
                <a:pPr algn="ctr"/>
                <a:endParaRPr lang="en-US"/>
              </a:p>
            </p:txBody>
          </p:sp>
          <p:sp>
            <p:nvSpPr>
              <p:cNvPr id="248" name="Text Box 95"/>
              <p:cNvSpPr txBox="1">
                <a:spLocks noChangeArrowheads="1" noChangeAspect="1"/>
              </p:cNvSpPr>
              <p:nvPr>
                <p:custDataLst>
                  <p:tags r:id="rId63"/>
                </p:custDataLst>
              </p:nvPr>
            </p:nvSpPr>
            <p:spPr bwMode="auto">
              <a:xfrm rot="16200000">
                <a:off x="1272" y="1393"/>
                <a:ext cx="257" cy="128"/>
              </a:xfrm>
              <a:prstGeom prst="rect">
                <a:avLst/>
              </a:prstGeom>
              <a:noFill/>
              <a:ln w="9525">
                <a:noFill/>
                <a:miter lim="800000"/>
                <a:headEnd/>
                <a:tailEnd/>
              </a:ln>
            </p:spPr>
            <p:txBody>
              <a:bodyPr>
                <a:spAutoFit/>
              </a:bodyPr>
              <a:lstStyle/>
              <a:p>
                <a:pPr algn="ctr"/>
                <a:r>
                  <a:rPr b="1" dirty="0" lang="en-US" sz="800">
                    <a:cs charset="0" pitchFamily="34" typeface="Arial"/>
                  </a:rPr>
                  <a:t>IST</a:t>
                </a:r>
              </a:p>
            </p:txBody>
          </p:sp>
        </p:grpSp>
        <p:grpSp>
          <p:nvGrpSpPr>
            <p:cNvPr id="203" name="Group 213"/>
            <p:cNvGrpSpPr>
              <a:grpSpLocks/>
            </p:cNvGrpSpPr>
            <p:nvPr/>
          </p:nvGrpSpPr>
          <p:grpSpPr bwMode="auto">
            <a:xfrm>
              <a:off x="6161088" y="2797089"/>
              <a:ext cx="450850" cy="606362"/>
              <a:chOff x="4199" y="1955"/>
              <a:chExt cx="321" cy="484"/>
            </a:xfrm>
          </p:grpSpPr>
          <p:pic>
            <p:nvPicPr>
              <p:cNvPr descr="small-l3-switch_grey" id="239" name="Picture 214"/>
              <p:cNvPicPr>
                <a:picLocks noChangeArrowheads="1" noChangeAspect="1"/>
              </p:cNvPicPr>
              <p:nvPr/>
            </p:nvPicPr>
            <p:blipFill>
              <a:blip cstate="print" r:embed="rId129"/>
              <a:srcRect/>
              <a:stretch>
                <a:fillRect/>
              </a:stretch>
            </p:blipFill>
            <p:spPr bwMode="auto">
              <a:xfrm>
                <a:off x="4205" y="2218"/>
                <a:ext cx="314" cy="221"/>
              </a:xfrm>
              <a:prstGeom prst="rect">
                <a:avLst/>
              </a:prstGeom>
              <a:noFill/>
              <a:ln w="9525">
                <a:noFill/>
                <a:miter lim="800000"/>
                <a:headEnd/>
                <a:tailEnd/>
              </a:ln>
            </p:spPr>
          </p:pic>
          <p:pic>
            <p:nvPicPr>
              <p:cNvPr descr="small-l3-switch_grey" id="240" name="Picture 215"/>
              <p:cNvPicPr>
                <a:picLocks noChangeArrowheads="1" noChangeAspect="1"/>
              </p:cNvPicPr>
              <p:nvPr/>
            </p:nvPicPr>
            <p:blipFill>
              <a:blip cstate="print" r:embed="rId129"/>
              <a:srcRect/>
              <a:stretch>
                <a:fillRect/>
              </a:stretch>
            </p:blipFill>
            <p:spPr bwMode="auto">
              <a:xfrm>
                <a:off x="4203" y="2132"/>
                <a:ext cx="314" cy="221"/>
              </a:xfrm>
              <a:prstGeom prst="rect">
                <a:avLst/>
              </a:prstGeom>
              <a:noFill/>
              <a:ln w="9525">
                <a:noFill/>
                <a:miter lim="800000"/>
                <a:headEnd/>
                <a:tailEnd/>
              </a:ln>
            </p:spPr>
          </p:pic>
          <p:pic>
            <p:nvPicPr>
              <p:cNvPr descr="small-l3-switch_grey" id="241" name="Picture 216"/>
              <p:cNvPicPr>
                <a:picLocks noChangeArrowheads="1" noChangeAspect="1"/>
              </p:cNvPicPr>
              <p:nvPr/>
            </p:nvPicPr>
            <p:blipFill>
              <a:blip cstate="print" r:embed="rId129"/>
              <a:srcRect/>
              <a:stretch>
                <a:fillRect/>
              </a:stretch>
            </p:blipFill>
            <p:spPr bwMode="auto">
              <a:xfrm>
                <a:off x="4206" y="2046"/>
                <a:ext cx="314" cy="221"/>
              </a:xfrm>
              <a:prstGeom prst="rect">
                <a:avLst/>
              </a:prstGeom>
              <a:noFill/>
              <a:ln w="9525">
                <a:noFill/>
                <a:miter lim="800000"/>
                <a:headEnd/>
                <a:tailEnd/>
              </a:ln>
            </p:spPr>
          </p:pic>
          <p:pic>
            <p:nvPicPr>
              <p:cNvPr descr="small-l3-switch_grey" id="242" name="Picture 217"/>
              <p:cNvPicPr>
                <a:picLocks noChangeArrowheads="1" noChangeAspect="1"/>
              </p:cNvPicPr>
              <p:nvPr/>
            </p:nvPicPr>
            <p:blipFill>
              <a:blip cstate="print" r:embed="rId129"/>
              <a:srcRect/>
              <a:stretch>
                <a:fillRect/>
              </a:stretch>
            </p:blipFill>
            <p:spPr bwMode="auto">
              <a:xfrm>
                <a:off x="4199" y="1955"/>
                <a:ext cx="314" cy="221"/>
              </a:xfrm>
              <a:prstGeom prst="rect">
                <a:avLst/>
              </a:prstGeom>
              <a:noFill/>
              <a:ln w="9525">
                <a:noFill/>
                <a:miter lim="800000"/>
                <a:headEnd/>
                <a:tailEnd/>
              </a:ln>
            </p:spPr>
          </p:pic>
        </p:grpSp>
        <p:grpSp>
          <p:nvGrpSpPr>
            <p:cNvPr id="204" name="Group 218"/>
            <p:cNvGrpSpPr>
              <a:grpSpLocks/>
            </p:cNvGrpSpPr>
            <p:nvPr/>
          </p:nvGrpSpPr>
          <p:grpSpPr bwMode="auto">
            <a:xfrm>
              <a:off x="6951663" y="2801280"/>
              <a:ext cx="450850" cy="599376"/>
              <a:chOff x="4664" y="2239"/>
              <a:chExt cx="321" cy="479"/>
            </a:xfrm>
          </p:grpSpPr>
          <p:pic>
            <p:nvPicPr>
              <p:cNvPr descr="small-l3-switch_grey" id="235" name="Picture 219"/>
              <p:cNvPicPr>
                <a:picLocks noChangeArrowheads="1" noChangeAspect="1"/>
              </p:cNvPicPr>
              <p:nvPr/>
            </p:nvPicPr>
            <p:blipFill>
              <a:blip cstate="print" r:embed="rId129"/>
              <a:srcRect/>
              <a:stretch>
                <a:fillRect/>
              </a:stretch>
            </p:blipFill>
            <p:spPr bwMode="auto">
              <a:xfrm>
                <a:off x="4670" y="2497"/>
                <a:ext cx="314" cy="221"/>
              </a:xfrm>
              <a:prstGeom prst="rect">
                <a:avLst/>
              </a:prstGeom>
              <a:noFill/>
              <a:ln w="9525">
                <a:noFill/>
                <a:miter lim="800000"/>
                <a:headEnd/>
                <a:tailEnd/>
              </a:ln>
            </p:spPr>
          </p:pic>
          <p:pic>
            <p:nvPicPr>
              <p:cNvPr descr="small-l3-switch_grey" id="236" name="Picture 220"/>
              <p:cNvPicPr>
                <a:picLocks noChangeArrowheads="1" noChangeAspect="1"/>
              </p:cNvPicPr>
              <p:nvPr/>
            </p:nvPicPr>
            <p:blipFill>
              <a:blip cstate="print" r:embed="rId129"/>
              <a:srcRect/>
              <a:stretch>
                <a:fillRect/>
              </a:stretch>
            </p:blipFill>
            <p:spPr bwMode="auto">
              <a:xfrm>
                <a:off x="4668" y="2411"/>
                <a:ext cx="314" cy="221"/>
              </a:xfrm>
              <a:prstGeom prst="rect">
                <a:avLst/>
              </a:prstGeom>
              <a:noFill/>
              <a:ln w="9525">
                <a:noFill/>
                <a:miter lim="800000"/>
                <a:headEnd/>
                <a:tailEnd/>
              </a:ln>
            </p:spPr>
          </p:pic>
          <p:pic>
            <p:nvPicPr>
              <p:cNvPr descr="small-l3-switch_grey" id="237" name="Picture 221"/>
              <p:cNvPicPr>
                <a:picLocks noChangeArrowheads="1" noChangeAspect="1"/>
              </p:cNvPicPr>
              <p:nvPr/>
            </p:nvPicPr>
            <p:blipFill>
              <a:blip cstate="print" r:embed="rId129"/>
              <a:srcRect/>
              <a:stretch>
                <a:fillRect/>
              </a:stretch>
            </p:blipFill>
            <p:spPr bwMode="auto">
              <a:xfrm>
                <a:off x="4671" y="2325"/>
                <a:ext cx="314" cy="221"/>
              </a:xfrm>
              <a:prstGeom prst="rect">
                <a:avLst/>
              </a:prstGeom>
              <a:noFill/>
              <a:ln w="9525">
                <a:noFill/>
                <a:miter lim="800000"/>
                <a:headEnd/>
                <a:tailEnd/>
              </a:ln>
            </p:spPr>
          </p:pic>
          <p:pic>
            <p:nvPicPr>
              <p:cNvPr descr="small-l3-switch_grey" id="238" name="Picture 222"/>
              <p:cNvPicPr>
                <a:picLocks noChangeArrowheads="1" noChangeAspect="1"/>
              </p:cNvPicPr>
              <p:nvPr/>
            </p:nvPicPr>
            <p:blipFill>
              <a:blip cstate="print" r:embed="rId129"/>
              <a:srcRect/>
              <a:stretch>
                <a:fillRect/>
              </a:stretch>
            </p:blipFill>
            <p:spPr bwMode="auto">
              <a:xfrm>
                <a:off x="4664" y="2239"/>
                <a:ext cx="314" cy="221"/>
              </a:xfrm>
              <a:prstGeom prst="rect">
                <a:avLst/>
              </a:prstGeom>
              <a:noFill/>
              <a:ln w="9525">
                <a:noFill/>
                <a:miter lim="800000"/>
                <a:headEnd/>
                <a:tailEnd/>
              </a:ln>
            </p:spPr>
          </p:pic>
        </p:grpSp>
        <p:grpSp>
          <p:nvGrpSpPr>
            <p:cNvPr id="205" name="Group 223"/>
            <p:cNvGrpSpPr>
              <a:grpSpLocks noChangeAspect="1"/>
            </p:cNvGrpSpPr>
            <p:nvPr/>
          </p:nvGrpSpPr>
          <p:grpSpPr bwMode="auto">
            <a:xfrm>
              <a:off x="6559550" y="3614420"/>
              <a:ext cx="465138" cy="805760"/>
              <a:chOff x="316" y="1419"/>
              <a:chExt cx="845" cy="1668"/>
            </a:xfrm>
          </p:grpSpPr>
          <p:pic>
            <p:nvPicPr>
              <p:cNvPr descr="server_corp_orange" id="217" name="Picture 224"/>
              <p:cNvPicPr>
                <a:picLocks noChangeArrowheads="1" noChangeAspect="1"/>
              </p:cNvPicPr>
              <p:nvPr/>
            </p:nvPicPr>
            <p:blipFill>
              <a:blip cstate="print" r:embed="rId133"/>
              <a:srcRect/>
              <a:stretch>
                <a:fillRect/>
              </a:stretch>
            </p:blipFill>
            <p:spPr bwMode="auto">
              <a:xfrm>
                <a:off x="335" y="1435"/>
                <a:ext cx="756" cy="1345"/>
              </a:xfrm>
              <a:prstGeom prst="rect">
                <a:avLst/>
              </a:prstGeom>
              <a:noFill/>
              <a:ln w="9525">
                <a:noFill/>
                <a:miter lim="800000"/>
                <a:headEnd/>
                <a:tailEnd/>
              </a:ln>
            </p:spPr>
          </p:pic>
          <p:grpSp>
            <p:nvGrpSpPr>
              <p:cNvPr id="218" name="Group 225"/>
              <p:cNvGrpSpPr>
                <a:grpSpLocks noChangeAspect="1"/>
              </p:cNvGrpSpPr>
              <p:nvPr/>
            </p:nvGrpSpPr>
            <p:grpSpPr bwMode="auto">
              <a:xfrm>
                <a:off x="316" y="1419"/>
                <a:ext cx="845" cy="1668"/>
                <a:chOff x="316" y="1419"/>
                <a:chExt cx="845" cy="1668"/>
              </a:xfrm>
            </p:grpSpPr>
            <p:sp>
              <p:nvSpPr>
                <p:cNvPr id="219" name="Freeform 226"/>
                <p:cNvSpPr>
                  <a:spLocks noChangeAspect="1"/>
                </p:cNvSpPr>
                <p:nvPr>
                  <p:custDataLst>
                    <p:tags r:id="rId54"/>
                  </p:custDataLst>
                </p:nvPr>
              </p:nvSpPr>
              <p:spPr bwMode="auto">
                <a:xfrm>
                  <a:off x="316" y="1419"/>
                  <a:ext cx="797" cy="1377"/>
                </a:xfrm>
                <a:custGeom>
                  <a:avLst/>
                  <a:gdLst>
                    <a:gd fmla="*/ 0 w 771" name="T0"/>
                    <a:gd fmla="*/ 156 h 1315" name="T1"/>
                    <a:gd fmla="*/ 500 w 771" name="T2"/>
                    <a:gd fmla="*/ 0 h 1315" name="T3"/>
                    <a:gd fmla="*/ 852 w 771" name="T4"/>
                    <a:gd fmla="*/ 261 h 1315" name="T5"/>
                    <a:gd fmla="*/ 801 w 771" name="T6"/>
                    <a:gd fmla="*/ 1302 h 1315" name="T7"/>
                    <a:gd fmla="*/ 300 w 771" name="T8"/>
                    <a:gd fmla="*/ 1510 h 1315" name="T9"/>
                    <a:gd fmla="*/ 51 w 771" name="T10"/>
                    <a:gd fmla="*/ 1197 h 1315" name="T11"/>
                    <a:gd fmla="*/ 0 w 771" name="T12"/>
                    <a:gd fmla="*/ 156 h 1315" name="T13"/>
                    <a:gd fmla="*/ 0 60000 65536" name="T14"/>
                    <a:gd fmla="*/ 0 60000 65536" name="T15"/>
                    <a:gd fmla="*/ 0 60000 65536" name="T16"/>
                    <a:gd fmla="*/ 0 60000 65536" name="T17"/>
                    <a:gd fmla="*/ 0 60000 65536" name="T18"/>
                    <a:gd fmla="*/ 0 60000 65536" name="T19"/>
                    <a:gd fmla="*/ 0 60000 65536" name="T20"/>
                    <a:gd fmla="*/ 0 w 771" name="T21"/>
                    <a:gd fmla="*/ 0 h 1315" name="T22"/>
                    <a:gd fmla="*/ 771 w 771" name="T23"/>
                    <a:gd fmla="*/ 1315 h 1315" name="T24"/>
                  </a:gdLst>
                  <a:ahLst/>
                  <a:cxnLst>
                    <a:cxn ang="T14">
                      <a:pos x="T0" y="T1"/>
                    </a:cxn>
                    <a:cxn ang="T15">
                      <a:pos x="T2" y="T3"/>
                    </a:cxn>
                    <a:cxn ang="T16">
                      <a:pos x="T4" y="T5"/>
                    </a:cxn>
                    <a:cxn ang="T17">
                      <a:pos x="T6" y="T7"/>
                    </a:cxn>
                    <a:cxn ang="T18">
                      <a:pos x="T8" y="T9"/>
                    </a:cxn>
                    <a:cxn ang="T19">
                      <a:pos x="T10" y="T11"/>
                    </a:cxn>
                    <a:cxn ang="T20">
                      <a:pos x="T12" y="T13"/>
                    </a:cxn>
                  </a:cxnLst>
                  <a:rect b="T24" l="T21" r="T23" t="T22"/>
                  <a:pathLst>
                    <a:path h="1315" w="771">
                      <a:moveTo>
                        <a:pt x="0" y="136"/>
                      </a:moveTo>
                      <a:lnTo>
                        <a:pt x="453" y="0"/>
                      </a:lnTo>
                      <a:lnTo>
                        <a:pt x="771" y="227"/>
                      </a:lnTo>
                      <a:lnTo>
                        <a:pt x="726" y="1134"/>
                      </a:lnTo>
                      <a:lnTo>
                        <a:pt x="272" y="1315"/>
                      </a:lnTo>
                      <a:lnTo>
                        <a:pt x="45" y="1043"/>
                      </a:lnTo>
                      <a:lnTo>
                        <a:pt x="0" y="136"/>
                      </a:lnTo>
                      <a:close/>
                    </a:path>
                  </a:pathLst>
                </a:custGeom>
                <a:solidFill>
                  <a:schemeClr val="bg1">
                    <a:alpha val="61176"/>
                  </a:schemeClr>
                </a:solidFill>
                <a:ln w="9525">
                  <a:noFill/>
                  <a:round/>
                  <a:headEnd/>
                  <a:tailEnd/>
                </a:ln>
              </p:spPr>
              <p:txBody>
                <a:bodyPr/>
                <a:lstStyle/>
                <a:p>
                  <a:endParaRPr lang="en-US"/>
                </a:p>
              </p:txBody>
            </p:sp>
            <p:grpSp>
              <p:nvGrpSpPr>
                <p:cNvPr id="220" name="Group 227"/>
                <p:cNvGrpSpPr>
                  <a:grpSpLocks noChangeAspect="1"/>
                </p:cNvGrpSpPr>
                <p:nvPr/>
              </p:nvGrpSpPr>
              <p:grpSpPr bwMode="auto">
                <a:xfrm>
                  <a:off x="343" y="2206"/>
                  <a:ext cx="816" cy="881"/>
                  <a:chOff x="3378" y="2160"/>
                  <a:chExt cx="576" cy="542"/>
                </a:xfrm>
              </p:grpSpPr>
              <p:sp>
                <p:nvSpPr>
                  <p:cNvPr id="233" name="Text Box 228"/>
                  <p:cNvSpPr txBox="1">
                    <a:spLocks noChangeArrowheads="1" noChangeAspect="1"/>
                  </p:cNvSpPr>
                  <p:nvPr>
                    <p:custDataLst>
                      <p:tags r:id="rId59"/>
                    </p:custDataLst>
                  </p:nvPr>
                </p:nvSpPr>
                <p:spPr bwMode="auto">
                  <a:xfrm>
                    <a:off x="3378" y="2443"/>
                    <a:ext cx="576" cy="259"/>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green" id="234" name="Picture 229"/>
                  <p:cNvPicPr>
                    <a:picLocks noChangeArrowheads="1" noChangeAspect="1"/>
                  </p:cNvPicPr>
                  <p:nvPr/>
                </p:nvPicPr>
                <p:blipFill>
                  <a:blip cstate="print" r:embed="rId134"/>
                  <a:srcRect/>
                  <a:stretch>
                    <a:fillRect/>
                  </a:stretch>
                </p:blipFill>
                <p:spPr bwMode="auto">
                  <a:xfrm>
                    <a:off x="3456" y="2160"/>
                    <a:ext cx="421" cy="256"/>
                  </a:xfrm>
                  <a:prstGeom prst="rect">
                    <a:avLst/>
                  </a:prstGeom>
                  <a:noFill/>
                  <a:ln w="9525">
                    <a:noFill/>
                    <a:miter lim="800000"/>
                    <a:headEnd/>
                    <a:tailEnd/>
                  </a:ln>
                </p:spPr>
              </p:pic>
            </p:grpSp>
            <p:grpSp>
              <p:nvGrpSpPr>
                <p:cNvPr id="221" name="Group 230"/>
                <p:cNvGrpSpPr>
                  <a:grpSpLocks noChangeAspect="1"/>
                </p:cNvGrpSpPr>
                <p:nvPr/>
              </p:nvGrpSpPr>
              <p:grpSpPr bwMode="auto">
                <a:xfrm>
                  <a:off x="343" y="2071"/>
                  <a:ext cx="818" cy="893"/>
                  <a:chOff x="3378" y="1584"/>
                  <a:chExt cx="576" cy="537"/>
                </a:xfrm>
              </p:grpSpPr>
              <p:sp>
                <p:nvSpPr>
                  <p:cNvPr id="231" name="Text Box 231"/>
                  <p:cNvSpPr txBox="1">
                    <a:spLocks noChangeArrowheads="1" noChangeAspect="1"/>
                  </p:cNvSpPr>
                  <p:nvPr>
                    <p:custDataLst>
                      <p:tags r:id="rId58"/>
                    </p:custDataLst>
                  </p:nvPr>
                </p:nvSpPr>
                <p:spPr bwMode="auto">
                  <a:xfrm>
                    <a:off x="3378" y="186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grey" id="232" name="Picture 232"/>
                  <p:cNvPicPr>
                    <a:picLocks noChangeArrowheads="1" noChangeAspect="1"/>
                  </p:cNvPicPr>
                  <p:nvPr/>
                </p:nvPicPr>
                <p:blipFill>
                  <a:blip cstate="print" r:embed="rId135"/>
                  <a:srcRect/>
                  <a:stretch>
                    <a:fillRect/>
                  </a:stretch>
                </p:blipFill>
                <p:spPr bwMode="auto">
                  <a:xfrm>
                    <a:off x="3456" y="1584"/>
                    <a:ext cx="421" cy="256"/>
                  </a:xfrm>
                  <a:prstGeom prst="rect">
                    <a:avLst/>
                  </a:prstGeom>
                  <a:noFill/>
                  <a:ln w="9525">
                    <a:noFill/>
                    <a:miter lim="800000"/>
                    <a:headEnd/>
                    <a:tailEnd/>
                  </a:ln>
                </p:spPr>
              </p:pic>
            </p:grpSp>
            <p:grpSp>
              <p:nvGrpSpPr>
                <p:cNvPr id="222" name="Group 233"/>
                <p:cNvGrpSpPr>
                  <a:grpSpLocks noChangeAspect="1"/>
                </p:cNvGrpSpPr>
                <p:nvPr/>
              </p:nvGrpSpPr>
              <p:grpSpPr bwMode="auto">
                <a:xfrm>
                  <a:off x="343" y="1934"/>
                  <a:ext cx="816" cy="899"/>
                  <a:chOff x="3956" y="1584"/>
                  <a:chExt cx="576" cy="539"/>
                </a:xfrm>
              </p:grpSpPr>
              <p:sp>
                <p:nvSpPr>
                  <p:cNvPr id="229" name="Text Box 234"/>
                  <p:cNvSpPr txBox="1">
                    <a:spLocks noChangeArrowheads="1" noChangeAspect="1"/>
                  </p:cNvSpPr>
                  <p:nvPr>
                    <p:custDataLst>
                      <p:tags r:id="rId57"/>
                    </p:custDataLst>
                  </p:nvPr>
                </p:nvSpPr>
                <p:spPr bwMode="auto">
                  <a:xfrm>
                    <a:off x="3956" y="1871"/>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blue" id="230" name="Picture 235"/>
                  <p:cNvPicPr>
                    <a:picLocks noChangeArrowheads="1" noChangeAspect="1"/>
                  </p:cNvPicPr>
                  <p:nvPr/>
                </p:nvPicPr>
                <p:blipFill>
                  <a:blip cstate="print" r:embed="rId136"/>
                  <a:srcRect/>
                  <a:stretch>
                    <a:fillRect/>
                  </a:stretch>
                </p:blipFill>
                <p:spPr bwMode="auto">
                  <a:xfrm>
                    <a:off x="4032" y="1584"/>
                    <a:ext cx="421" cy="256"/>
                  </a:xfrm>
                  <a:prstGeom prst="rect">
                    <a:avLst/>
                  </a:prstGeom>
                  <a:noFill/>
                  <a:ln w="9525">
                    <a:noFill/>
                    <a:miter lim="800000"/>
                    <a:headEnd/>
                    <a:tailEnd/>
                  </a:ln>
                </p:spPr>
              </p:pic>
            </p:grpSp>
            <p:grpSp>
              <p:nvGrpSpPr>
                <p:cNvPr id="223" name="Group 236"/>
                <p:cNvGrpSpPr>
                  <a:grpSpLocks noChangeAspect="1"/>
                </p:cNvGrpSpPr>
                <p:nvPr/>
              </p:nvGrpSpPr>
              <p:grpSpPr bwMode="auto">
                <a:xfrm>
                  <a:off x="343" y="1799"/>
                  <a:ext cx="816" cy="888"/>
                  <a:chOff x="3956" y="2736"/>
                  <a:chExt cx="576" cy="535"/>
                </a:xfrm>
              </p:grpSpPr>
              <p:sp>
                <p:nvSpPr>
                  <p:cNvPr id="227" name="Text Box 237"/>
                  <p:cNvSpPr txBox="1">
                    <a:spLocks noChangeArrowheads="1" noChangeAspect="1"/>
                  </p:cNvSpPr>
                  <p:nvPr>
                    <p:custDataLst>
                      <p:tags r:id="rId56"/>
                    </p:custDataLst>
                  </p:nvPr>
                </p:nvSpPr>
                <p:spPr bwMode="auto">
                  <a:xfrm>
                    <a:off x="3956" y="3018"/>
                    <a:ext cx="576" cy="253"/>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red" id="228" name="Picture 238"/>
                  <p:cNvPicPr>
                    <a:picLocks noChangeArrowheads="1" noChangeAspect="1"/>
                  </p:cNvPicPr>
                  <p:nvPr/>
                </p:nvPicPr>
                <p:blipFill>
                  <a:blip cstate="print" r:embed="rId137"/>
                  <a:srcRect/>
                  <a:stretch>
                    <a:fillRect/>
                  </a:stretch>
                </p:blipFill>
                <p:spPr bwMode="auto">
                  <a:xfrm>
                    <a:off x="4032" y="2736"/>
                    <a:ext cx="421" cy="256"/>
                  </a:xfrm>
                  <a:prstGeom prst="rect">
                    <a:avLst/>
                  </a:prstGeom>
                  <a:noFill/>
                  <a:ln w="9525">
                    <a:noFill/>
                    <a:miter lim="800000"/>
                    <a:headEnd/>
                    <a:tailEnd/>
                  </a:ln>
                </p:spPr>
              </p:pic>
            </p:grpSp>
            <p:grpSp>
              <p:nvGrpSpPr>
                <p:cNvPr id="224" name="Group 239"/>
                <p:cNvGrpSpPr>
                  <a:grpSpLocks noChangeAspect="1"/>
                </p:cNvGrpSpPr>
                <p:nvPr/>
              </p:nvGrpSpPr>
              <p:grpSpPr bwMode="auto">
                <a:xfrm>
                  <a:off x="343" y="1643"/>
                  <a:ext cx="816" cy="897"/>
                  <a:chOff x="3956" y="2160"/>
                  <a:chExt cx="576" cy="538"/>
                </a:xfrm>
              </p:grpSpPr>
              <p:sp>
                <p:nvSpPr>
                  <p:cNvPr id="225" name="Text Box 240"/>
                  <p:cNvSpPr txBox="1">
                    <a:spLocks noChangeArrowheads="1" noChangeAspect="1"/>
                  </p:cNvSpPr>
                  <p:nvPr>
                    <p:custDataLst>
                      <p:tags r:id="rId55"/>
                    </p:custDataLst>
                  </p:nvPr>
                </p:nvSpPr>
                <p:spPr bwMode="auto">
                  <a:xfrm>
                    <a:off x="3956" y="2446"/>
                    <a:ext cx="576" cy="252"/>
                  </a:xfrm>
                  <a:prstGeom prst="rect">
                    <a:avLst/>
                  </a:prstGeom>
                  <a:noFill/>
                  <a:ln w="9525">
                    <a:noFill/>
                    <a:miter lim="800000"/>
                    <a:headEnd/>
                    <a:tailEnd/>
                  </a:ln>
                </p:spPr>
                <p:txBody>
                  <a:bodyPr lIns="0" rIns="0">
                    <a:spAutoFit/>
                  </a:bodyPr>
                  <a:lstStyle/>
                  <a:p>
                    <a:pPr algn="ctr"/>
                    <a:endParaRPr lang="en-US" sz="800">
                      <a:cs charset="0" pitchFamily="34" typeface="Arial"/>
                    </a:endParaRPr>
                  </a:p>
                </p:txBody>
              </p:sp>
              <p:pic>
                <p:nvPicPr>
                  <p:cNvPr descr="rack_server_corp_orange" id="226" name="Picture 241"/>
                  <p:cNvPicPr>
                    <a:picLocks noChangeArrowheads="1" noChangeAspect="1"/>
                  </p:cNvPicPr>
                  <p:nvPr/>
                </p:nvPicPr>
                <p:blipFill>
                  <a:blip cstate="print" r:embed="rId138"/>
                  <a:srcRect/>
                  <a:stretch>
                    <a:fillRect/>
                  </a:stretch>
                </p:blipFill>
                <p:spPr bwMode="auto">
                  <a:xfrm>
                    <a:off x="4032" y="2160"/>
                    <a:ext cx="421" cy="256"/>
                  </a:xfrm>
                  <a:prstGeom prst="rect">
                    <a:avLst/>
                  </a:prstGeom>
                  <a:noFill/>
                  <a:ln w="9525">
                    <a:noFill/>
                    <a:miter lim="800000"/>
                    <a:headEnd/>
                    <a:tailEnd/>
                  </a:ln>
                </p:spPr>
              </p:pic>
            </p:grpSp>
          </p:grpSp>
        </p:grpSp>
        <p:grpSp>
          <p:nvGrpSpPr>
            <p:cNvPr id="206" name="Group 19491"/>
            <p:cNvGrpSpPr/>
            <p:nvPr/>
          </p:nvGrpSpPr>
          <p:grpSpPr>
            <a:xfrm>
              <a:off x="6581775" y="4322773"/>
              <a:ext cx="433388" cy="542093"/>
              <a:chOff x="6581775" y="4322773"/>
              <a:chExt cx="433388" cy="542093"/>
            </a:xfrm>
          </p:grpSpPr>
          <p:pic>
            <p:nvPicPr>
              <p:cNvPr descr="small-l3-switch_corp_green" id="213" name="Picture 14"/>
              <p:cNvPicPr>
                <a:picLocks noChangeArrowheads="1" noChangeAspect="1"/>
              </p:cNvPicPr>
              <p:nvPr/>
            </p:nvPicPr>
            <p:blipFill>
              <a:blip cstate="print" r:embed="rId132"/>
              <a:srcRect/>
              <a:stretch>
                <a:fillRect/>
              </a:stretch>
            </p:blipFill>
            <p:spPr bwMode="auto">
              <a:xfrm>
                <a:off x="6581775" y="4606394"/>
                <a:ext cx="433388" cy="258472"/>
              </a:xfrm>
              <a:prstGeom prst="rect">
                <a:avLst/>
              </a:prstGeom>
              <a:noFill/>
              <a:ln w="9525">
                <a:noFill/>
                <a:miter lim="800000"/>
                <a:headEnd/>
                <a:tailEnd/>
              </a:ln>
            </p:spPr>
          </p:pic>
          <p:pic>
            <p:nvPicPr>
              <p:cNvPr descr="small-l3-switch_corp_green" id="214" name="Picture 14"/>
              <p:cNvPicPr>
                <a:picLocks noChangeArrowheads="1" noChangeAspect="1"/>
              </p:cNvPicPr>
              <p:nvPr/>
            </p:nvPicPr>
            <p:blipFill>
              <a:blip cstate="print" r:embed="rId132"/>
              <a:srcRect/>
              <a:stretch>
                <a:fillRect/>
              </a:stretch>
            </p:blipFill>
            <p:spPr bwMode="auto">
              <a:xfrm>
                <a:off x="6581775" y="4509991"/>
                <a:ext cx="433388" cy="258472"/>
              </a:xfrm>
              <a:prstGeom prst="rect">
                <a:avLst/>
              </a:prstGeom>
              <a:noFill/>
              <a:ln w="9525">
                <a:noFill/>
                <a:miter lim="800000"/>
                <a:headEnd/>
                <a:tailEnd/>
              </a:ln>
            </p:spPr>
          </p:pic>
          <p:pic>
            <p:nvPicPr>
              <p:cNvPr descr="small-l3-switch_corp_green" id="215" name="Picture 14"/>
              <p:cNvPicPr>
                <a:picLocks noChangeArrowheads="1" noChangeAspect="1"/>
              </p:cNvPicPr>
              <p:nvPr/>
            </p:nvPicPr>
            <p:blipFill>
              <a:blip cstate="print" r:embed="rId132"/>
              <a:srcRect/>
              <a:stretch>
                <a:fillRect/>
              </a:stretch>
            </p:blipFill>
            <p:spPr bwMode="auto">
              <a:xfrm>
                <a:off x="6581775" y="4416382"/>
                <a:ext cx="433388" cy="258472"/>
              </a:xfrm>
              <a:prstGeom prst="rect">
                <a:avLst/>
              </a:prstGeom>
              <a:noFill/>
              <a:ln w="9525">
                <a:noFill/>
                <a:miter lim="800000"/>
                <a:headEnd/>
                <a:tailEnd/>
              </a:ln>
            </p:spPr>
          </p:pic>
          <p:pic>
            <p:nvPicPr>
              <p:cNvPr descr="small-l3-switch_corp_green" id="216" name="Picture 14"/>
              <p:cNvPicPr>
                <a:picLocks noChangeArrowheads="1" noChangeAspect="1"/>
              </p:cNvPicPr>
              <p:nvPr/>
            </p:nvPicPr>
            <p:blipFill>
              <a:blip cstate="print" r:embed="rId132"/>
              <a:srcRect/>
              <a:stretch>
                <a:fillRect/>
              </a:stretch>
            </p:blipFill>
            <p:spPr bwMode="auto">
              <a:xfrm>
                <a:off x="6581775" y="4322773"/>
                <a:ext cx="433388" cy="258472"/>
              </a:xfrm>
              <a:prstGeom prst="rect">
                <a:avLst/>
              </a:prstGeom>
              <a:noFill/>
              <a:ln w="9525">
                <a:noFill/>
                <a:miter lim="800000"/>
                <a:headEnd/>
                <a:tailEnd/>
              </a:ln>
            </p:spPr>
          </p:pic>
        </p:grpSp>
        <p:pic>
          <p:nvPicPr>
            <p:cNvPr descr="database_grey" id="207" name="Picture 247"/>
            <p:cNvPicPr>
              <a:picLocks noChangeArrowheads="1" noChangeAspect="1"/>
            </p:cNvPicPr>
            <p:nvPr/>
          </p:nvPicPr>
          <p:blipFill>
            <a:blip cstate="print" r:embed="rId127"/>
            <a:srcRect/>
            <a:stretch>
              <a:fillRect/>
            </a:stretch>
          </p:blipFill>
          <p:spPr bwMode="auto">
            <a:xfrm>
              <a:off x="5959475" y="4395425"/>
              <a:ext cx="295275" cy="324138"/>
            </a:xfrm>
            <a:prstGeom prst="rect">
              <a:avLst/>
            </a:prstGeom>
            <a:noFill/>
            <a:ln w="9525">
              <a:noFill/>
              <a:miter lim="800000"/>
              <a:headEnd/>
              <a:tailEnd/>
            </a:ln>
          </p:spPr>
        </p:pic>
        <p:sp>
          <p:nvSpPr>
            <p:cNvPr id="208" name="Text Box 248"/>
            <p:cNvSpPr txBox="1">
              <a:spLocks noChangeArrowheads="1"/>
            </p:cNvSpPr>
            <p:nvPr>
              <p:custDataLst>
                <p:tags r:id="rId50"/>
              </p:custDataLst>
            </p:nvPr>
          </p:nvSpPr>
          <p:spPr bwMode="auto">
            <a:xfrm>
              <a:off x="5375275" y="4391234"/>
              <a:ext cx="655638" cy="369332"/>
            </a:xfrm>
            <a:prstGeom prst="rect">
              <a:avLst/>
            </a:prstGeom>
            <a:noFill/>
            <a:ln w="9525">
              <a:noFill/>
              <a:miter lim="800000"/>
              <a:headEnd/>
              <a:tailEnd/>
            </a:ln>
          </p:spPr>
          <p:txBody>
            <a:bodyPr>
              <a:spAutoFit/>
            </a:bodyPr>
            <a:lstStyle/>
            <a:p>
              <a:pPr algn="ctr"/>
              <a:r>
                <a:rPr b="1" dirty="0" lang="en-US" sz="1000">
                  <a:cs charset="0" pitchFamily="34" typeface="Arial"/>
                </a:rPr>
                <a:t>iSCSI Array</a:t>
              </a:r>
            </a:p>
          </p:txBody>
        </p:sp>
        <p:sp>
          <p:nvSpPr>
            <p:cNvPr id="209" name="Text Box 249"/>
            <p:cNvSpPr txBox="1">
              <a:spLocks noChangeArrowheads="1"/>
            </p:cNvSpPr>
            <p:nvPr>
              <p:custDataLst>
                <p:tags r:id="rId51"/>
              </p:custDataLst>
            </p:nvPr>
          </p:nvSpPr>
          <p:spPr bwMode="auto">
            <a:xfrm>
              <a:off x="6878638" y="3558534"/>
              <a:ext cx="833437" cy="230832"/>
            </a:xfrm>
            <a:prstGeom prst="rect">
              <a:avLst/>
            </a:prstGeom>
            <a:noFill/>
            <a:ln w="9525">
              <a:noFill/>
              <a:miter lim="800000"/>
              <a:headEnd/>
              <a:tailEnd/>
            </a:ln>
          </p:spPr>
          <p:txBody>
            <a:bodyPr>
              <a:spAutoFit/>
            </a:bodyPr>
            <a:lstStyle/>
            <a:p>
              <a:pPr algn="ctr"/>
              <a:r>
                <a:rPr b="1" lang="en-US" sz="1000">
                  <a:cs charset="0" pitchFamily="34" typeface="Arial"/>
                </a:rPr>
                <a:t>NIC Team</a:t>
              </a:r>
            </a:p>
          </p:txBody>
        </p:sp>
        <p:sp>
          <p:nvSpPr>
            <p:cNvPr id="210" name="Text Box 250"/>
            <p:cNvSpPr txBox="1">
              <a:spLocks noChangeArrowheads="1"/>
            </p:cNvSpPr>
            <p:nvPr>
              <p:custDataLst>
                <p:tags r:id="rId52"/>
              </p:custDataLst>
            </p:nvPr>
          </p:nvSpPr>
          <p:spPr bwMode="auto">
            <a:xfrm>
              <a:off x="6853238" y="4160704"/>
              <a:ext cx="1162050" cy="230832"/>
            </a:xfrm>
            <a:prstGeom prst="rect">
              <a:avLst/>
            </a:prstGeom>
            <a:noFill/>
            <a:ln w="9525">
              <a:noFill/>
              <a:miter lim="800000"/>
              <a:headEnd/>
              <a:tailEnd/>
            </a:ln>
          </p:spPr>
          <p:txBody>
            <a:bodyPr>
              <a:spAutoFit/>
            </a:bodyPr>
            <a:lstStyle/>
            <a:p>
              <a:pPr algn="ctr"/>
              <a:r>
                <a:rPr b="1" dirty="0" lang="en-US" sz="1000">
                  <a:cs charset="0" pitchFamily="34" typeface="Arial"/>
                </a:rPr>
                <a:t>iSCSI Initiators</a:t>
              </a:r>
            </a:p>
          </p:txBody>
        </p:sp>
        <p:sp>
          <p:nvSpPr>
            <p:cNvPr id="211" name="Text Box 251"/>
            <p:cNvSpPr txBox="1">
              <a:spLocks noChangeArrowheads="1"/>
            </p:cNvSpPr>
            <p:nvPr>
              <p:custDataLst>
                <p:tags r:id="rId53"/>
              </p:custDataLst>
            </p:nvPr>
          </p:nvSpPr>
          <p:spPr bwMode="auto">
            <a:xfrm>
              <a:off x="6910388" y="4489034"/>
              <a:ext cx="1390650" cy="230832"/>
            </a:xfrm>
            <a:prstGeom prst="rect">
              <a:avLst/>
            </a:prstGeom>
            <a:noFill/>
            <a:ln w="9525">
              <a:noFill/>
              <a:miter lim="800000"/>
              <a:headEnd/>
              <a:tailEnd/>
            </a:ln>
          </p:spPr>
          <p:txBody>
            <a:bodyPr>
              <a:spAutoFit/>
            </a:bodyPr>
            <a:lstStyle/>
            <a:p>
              <a:pPr algn="ctr"/>
              <a:r>
                <a:rPr b="1" lang="en-US" sz="1000">
                  <a:solidFill>
                    <a:schemeClr val="tx1"/>
                  </a:solidFill>
                  <a:cs charset="0" pitchFamily="34" typeface="Arial"/>
                </a:rPr>
                <a:t>Horizontal Stack</a:t>
              </a:r>
            </a:p>
          </p:txBody>
        </p:sp>
        <p:pic>
          <p:nvPicPr>
            <p:cNvPr id="212" name="Picture 3"/>
            <p:cNvPicPr>
              <a:picLocks noChangeArrowheads="1" noChangeAspect="1"/>
            </p:cNvPicPr>
            <p:nvPr/>
          </p:nvPicPr>
          <p:blipFill>
            <a:blip cstate="email" r:embed="rId142"/>
            <a:srcRect/>
            <a:stretch>
              <a:fillRect/>
            </a:stretch>
          </p:blipFill>
          <p:spPr bwMode="auto">
            <a:xfrm>
              <a:off x="7308304" y="4855675"/>
              <a:ext cx="1211487" cy="566406"/>
            </a:xfrm>
            <a:prstGeom prst="rect">
              <a:avLst/>
            </a:prstGeom>
            <a:noFill/>
            <a:ln w="9525">
              <a:noFill/>
              <a:miter lim="800000"/>
              <a:headEnd/>
              <a:tailEnd/>
            </a:ln>
          </p:spPr>
        </p:pic>
      </p:grpSp>
      <p:sp>
        <p:nvSpPr>
          <p:cNvPr id="251" name="Oval 250"/>
          <p:cNvSpPr/>
          <p:nvPr>
            <p:custDataLst>
              <p:tags r:id="rId26"/>
            </p:custDataLst>
          </p:nvPr>
        </p:nvSpPr>
        <p:spPr bwMode="auto">
          <a:xfrm>
            <a:off x="166688" y="3558534"/>
            <a:ext cx="4413858" cy="994069"/>
          </a:xfrm>
          <a:prstGeom prst="ellipse">
            <a:avLst/>
          </a:prstGeom>
          <a:noFill/>
          <a:ln algn="ctr" cap="flat" cmpd="sng" w="28575">
            <a:solidFill>
              <a:schemeClr val="accent1"/>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252" name="Oval 251"/>
          <p:cNvSpPr/>
          <p:nvPr>
            <p:custDataLst>
              <p:tags r:id="rId27"/>
            </p:custDataLst>
          </p:nvPr>
        </p:nvSpPr>
        <p:spPr bwMode="auto">
          <a:xfrm>
            <a:off x="3177383" y="2317866"/>
            <a:ext cx="746917" cy="2177759"/>
          </a:xfrm>
          <a:prstGeom prst="ellipse">
            <a:avLst/>
          </a:prstGeom>
          <a:noFill/>
          <a:ln algn="ctr" cap="flat" cmpd="sng" w="28575">
            <a:solidFill>
              <a:schemeClr val="accent1"/>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253" name="Oval 252"/>
          <p:cNvSpPr/>
          <p:nvPr>
            <p:custDataLst>
              <p:tags r:id="rId28"/>
            </p:custDataLst>
          </p:nvPr>
        </p:nvSpPr>
        <p:spPr bwMode="auto">
          <a:xfrm>
            <a:off x="509588" y="2908892"/>
            <a:ext cx="3634699" cy="248381"/>
          </a:xfrm>
          <a:prstGeom prst="ellipse">
            <a:avLst/>
          </a:prstGeom>
          <a:noFill/>
          <a:ln algn="ctr" cap="flat" cmpd="sng" w="28575">
            <a:solidFill>
              <a:schemeClr val="accent1"/>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
        <p:nvSpPr>
          <p:cNvPr id="254" name="Oval 253"/>
          <p:cNvSpPr/>
          <p:nvPr>
            <p:custDataLst>
              <p:tags r:id="rId29"/>
            </p:custDataLst>
          </p:nvPr>
        </p:nvSpPr>
        <p:spPr bwMode="auto">
          <a:xfrm>
            <a:off x="720638" y="4247327"/>
            <a:ext cx="3187352" cy="561653"/>
          </a:xfrm>
          <a:prstGeom prst="ellipse">
            <a:avLst/>
          </a:prstGeom>
          <a:noFill/>
          <a:ln algn="ctr" cap="flat" cmpd="sng" w="28575">
            <a:solidFill>
              <a:schemeClr val="accent1"/>
            </a:solidFill>
            <a:prstDash val="solid"/>
            <a:round/>
            <a:headEnd len="med" type="none" w="med"/>
            <a:tailEnd len="med" type="none" w="med"/>
          </a:ln>
          <a:effectLst/>
        </p:spPr>
        <p:txBody>
          <a:bodyPr anchor="t" anchorCtr="0" bIns="0" compatLnSpc="1" lIns="0" numCol="1" rIns="0" rtlCol="0" tIns="0" vert="horz" wrap="square">
            <a:prstTxWarp prst="textNoShape">
              <a:avLst/>
            </a:prstTxWarp>
          </a:bodyPr>
          <a:lstStyle/>
          <a:p>
            <a:pPr algn="l" defTabSz="914400" eaLnBrk="1" fontAlgn="base" hangingPunct="1" indent="0" latinLnBrk="0" marL="0" marR="0" rtl="0">
              <a:lnSpc>
                <a:spcPct val="90000"/>
              </a:lnSpc>
              <a:spcBef>
                <a:spcPct val="0"/>
              </a:spcBef>
              <a:spcAft>
                <a:spcPct val="0"/>
              </a:spcAft>
              <a:buClrTx/>
              <a:buSzTx/>
              <a:buFontTx/>
              <a:buNone/>
              <a:tabLst/>
            </a:pPr>
            <a:endParaRPr b="0" baseline="0" cap="none" i="0" kumimoji="0" lang="en-US" normalizeH="0" strike="noStrike" sz="1800" u="none">
              <a:ln>
                <a:noFill/>
              </a:ln>
              <a:solidFill>
                <a:schemeClr val="tx2"/>
              </a:solidFill>
              <a:effectLst/>
              <a:latin charset="0" typeface="Aria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51"/>
                                        </p:tgtEl>
                                        <p:attrNameLst>
                                          <p:attrName>style.visibility</p:attrName>
                                        </p:attrNameLst>
                                      </p:cBhvr>
                                      <p:to>
                                        <p:strVal val="visible"/>
                                      </p:to>
                                    </p:set>
                                    <p:animEffect filter="fade" transition="in">
                                      <p:cBhvr>
                                        <p:cTn dur="500" id="7"/>
                                        <p:tgtEl>
                                          <p:spTgt spid="251"/>
                                        </p:tgtEl>
                                      </p:cBhvr>
                                    </p:animEffect>
                                  </p:childTnLst>
                                  <p:subTnLst>
                                    <p:set>
                                      <p:cBhvr override="childStyle">
                                        <p:cTn afterEffect="1" display="0" dur="1" fill="hold" masterRel="nextClick"/>
                                        <p:tgtEl>
                                          <p:spTgt spid="251"/>
                                        </p:tgtEl>
                                        <p:attrNameLst>
                                          <p:attrName>style.visibility</p:attrName>
                                        </p:attrNameLst>
                                      </p:cBhvr>
                                      <p:to>
                                        <p:strVal val="hidden"/>
                                      </p:to>
                                    </p:set>
                                  </p:sub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252"/>
                                        </p:tgtEl>
                                        <p:attrNameLst>
                                          <p:attrName>style.visibility</p:attrName>
                                        </p:attrNameLst>
                                      </p:cBhvr>
                                      <p:to>
                                        <p:strVal val="visible"/>
                                      </p:to>
                                    </p:set>
                                    <p:animEffect filter="fade" transition="in">
                                      <p:cBhvr>
                                        <p:cTn dur="500" id="12"/>
                                        <p:tgtEl>
                                          <p:spTgt spid="252"/>
                                        </p:tgtEl>
                                      </p:cBhvr>
                                    </p:animEffect>
                                  </p:childTnLst>
                                  <p:subTnLst>
                                    <p:set>
                                      <p:cBhvr override="childStyle">
                                        <p:cTn afterEffect="1" display="0" dur="1" fill="hold" masterRel="nextClick"/>
                                        <p:tgtEl>
                                          <p:spTgt spid="252"/>
                                        </p:tgtEl>
                                        <p:attrNameLst>
                                          <p:attrName>style.visibility</p:attrName>
                                        </p:attrNameLst>
                                      </p:cBhvr>
                                      <p:to>
                                        <p:strVal val="hidden"/>
                                      </p:to>
                                    </p:set>
                                  </p:sub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53"/>
                                        </p:tgtEl>
                                        <p:attrNameLst>
                                          <p:attrName>style.visibility</p:attrName>
                                        </p:attrNameLst>
                                      </p:cBhvr>
                                      <p:to>
                                        <p:strVal val="visible"/>
                                      </p:to>
                                    </p:set>
                                    <p:animEffect filter="fade" transition="in">
                                      <p:cBhvr>
                                        <p:cTn dur="500" id="17"/>
                                        <p:tgtEl>
                                          <p:spTgt spid="253"/>
                                        </p:tgtEl>
                                      </p:cBhvr>
                                    </p:animEffect>
                                  </p:childTnLst>
                                  <p:subTnLst>
                                    <p:set>
                                      <p:cBhvr override="childStyle">
                                        <p:cTn afterEffect="1" display="0" dur="1" fill="hold" masterRel="nextClick"/>
                                        <p:tgtEl>
                                          <p:spTgt spid="253"/>
                                        </p:tgtEl>
                                        <p:attrNameLst>
                                          <p:attrName>style.visibility</p:attrName>
                                        </p:attrNameLst>
                                      </p:cBhvr>
                                      <p:to>
                                        <p:strVal val="hidden"/>
                                      </p:to>
                                    </p:set>
                                  </p:sub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254"/>
                                        </p:tgtEl>
                                        <p:attrNameLst>
                                          <p:attrName>style.visibility</p:attrName>
                                        </p:attrNameLst>
                                      </p:cBhvr>
                                      <p:to>
                                        <p:strVal val="visible"/>
                                      </p:to>
                                    </p:set>
                                    <p:animEffect filter="fade" transition="in">
                                      <p:cBhvr>
                                        <p:cTn dur="500" id="22"/>
                                        <p:tgtEl>
                                          <p:spTgt spid="254"/>
                                        </p:tgtEl>
                                      </p:cBhvr>
                                    </p:animEffect>
                                  </p:childTnLst>
                                  <p:subTnLst>
                                    <p:set>
                                      <p:cBhvr override="childStyle">
                                        <p:cTn afterEffect="1" display="0" dur="1" fill="hold" masterRel="nextClick"/>
                                        <p:tgtEl>
                                          <p:spTgt spid="254"/>
                                        </p:tgtEl>
                                        <p:attrNameLst>
                                          <p:attrName>style.visibility</p:attrName>
                                        </p:attrNameLst>
                                      </p:cBhvr>
                                      <p:to>
                                        <p:strVal val="hidden"/>
                                      </p:to>
                                    </p:set>
                                  </p:subTnLst>
                                </p:cTn>
                              </p:par>
                            </p:childTnLst>
                          </p:cTn>
                        </p:par>
                      </p:childTnLst>
                    </p:cTn>
                  </p:par>
                  <p:par>
                    <p:cTn fill="hold" id="23">
                      <p:stCondLst>
                        <p:cond delay="indefinite"/>
                      </p:stCondLst>
                      <p:childTnLst>
                        <p:par>
                          <p:cTn fill="hold" id="24">
                            <p:stCondLst>
                              <p:cond delay="0"/>
                            </p:stCondLst>
                            <p:childTnLst>
                              <p:par>
                                <p:cTn fill="hold" id="25" nodeType="clickEffect" presetClass="entr" presetID="22" presetSubtype="8">
                                  <p:stCondLst>
                                    <p:cond delay="0"/>
                                  </p:stCondLst>
                                  <p:childTnLst>
                                    <p:set>
                                      <p:cBhvr>
                                        <p:cTn dur="1" fill="hold" id="26">
                                          <p:stCondLst>
                                            <p:cond delay="0"/>
                                          </p:stCondLst>
                                        </p:cTn>
                                        <p:tgtEl>
                                          <p:spTgt spid="178"/>
                                        </p:tgtEl>
                                        <p:attrNameLst>
                                          <p:attrName>style.visibility</p:attrName>
                                        </p:attrNameLst>
                                      </p:cBhvr>
                                      <p:to>
                                        <p:strVal val="visible"/>
                                      </p:to>
                                    </p:set>
                                    <p:animEffect filter="wipe(left)" transition="in">
                                      <p:cBhvr>
                                        <p:cTn dur="500" id="27"/>
                                        <p:tgtEl>
                                          <p:spTgt spid="1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51"/>
      <p:bldP animBg="1" grpId="0" spid="252"/>
      <p:bldP animBg="1" grpId="0" spid="253"/>
      <p:bldP animBg="1" grpId="0" spid="25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a:t>Ethernet Routing Switch </a:t>
            </a:r>
            <a:r>
              <a:rPr lang="en-GB" dirty="0"/>
              <a:t/>
            </a:r>
            <a:br>
              <a:rPr lang="en-GB" dirty="0"/>
            </a:br>
            <a:r>
              <a:rPr lang="en-GB" sz="2200" dirty="0"/>
              <a:t>Portfolio Family</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7</a:t>
            </a:fld>
            <a:endParaRPr lang="en-US" dirty="0"/>
          </a:p>
        </p:txBody>
      </p:sp>
      <p:sp>
        <p:nvSpPr>
          <p:cNvPr id="9" name="AutoShape 25"/>
          <p:cNvSpPr>
            <a:spLocks noChangeArrowheads="1"/>
          </p:cNvSpPr>
          <p:nvPr/>
        </p:nvSpPr>
        <p:spPr bwMode="auto">
          <a:xfrm flipH="1">
            <a:off x="4635500" y="2834687"/>
            <a:ext cx="1460500" cy="3557587"/>
          </a:xfrm>
          <a:prstGeom prst="roundRect">
            <a:avLst>
              <a:gd name="adj" fmla="val 4598"/>
            </a:avLst>
          </a:prstGeom>
          <a:gradFill flip="none" rotWithShape="1">
            <a:gsLst>
              <a:gs pos="0">
                <a:srgbClr val="C00000">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sz="2400" b="1" dirty="0">
              <a:latin typeface="Arial" charset="0"/>
            </a:endParaRPr>
          </a:p>
        </p:txBody>
      </p:sp>
      <p:sp>
        <p:nvSpPr>
          <p:cNvPr id="10" name="AutoShape 25"/>
          <p:cNvSpPr>
            <a:spLocks noChangeArrowheads="1"/>
          </p:cNvSpPr>
          <p:nvPr/>
        </p:nvSpPr>
        <p:spPr bwMode="auto">
          <a:xfrm>
            <a:off x="3009900" y="3608388"/>
            <a:ext cx="1460500" cy="2780506"/>
          </a:xfrm>
          <a:prstGeom prst="roundRect">
            <a:avLst>
              <a:gd name="adj" fmla="val 4598"/>
            </a:avLst>
          </a:prstGeom>
          <a:gradFill flip="none" rotWithShape="1">
            <a:gsLst>
              <a:gs pos="0">
                <a:srgbClr val="C00000">
                  <a:alpha val="60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sz="2400" b="1" dirty="0">
              <a:latin typeface="Arial" charset="0"/>
            </a:endParaRPr>
          </a:p>
        </p:txBody>
      </p:sp>
      <p:sp>
        <p:nvSpPr>
          <p:cNvPr id="11" name="AutoShape 25"/>
          <p:cNvSpPr>
            <a:spLocks noChangeArrowheads="1"/>
          </p:cNvSpPr>
          <p:nvPr/>
        </p:nvSpPr>
        <p:spPr bwMode="auto">
          <a:xfrm flipH="1">
            <a:off x="4464050" y="1004594"/>
            <a:ext cx="1631950" cy="3338806"/>
          </a:xfrm>
          <a:prstGeom prst="roundRect">
            <a:avLst>
              <a:gd name="adj" fmla="val 4598"/>
            </a:avLst>
          </a:prstGeom>
          <a:gradFill flip="none" rotWithShape="1">
            <a:gsLst>
              <a:gs pos="0">
                <a:srgbClr val="587891"/>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sz="2400" b="1" dirty="0">
              <a:latin typeface="Arial" charset="0"/>
            </a:endParaRPr>
          </a:p>
        </p:txBody>
      </p:sp>
      <p:sp>
        <p:nvSpPr>
          <p:cNvPr id="12" name="AutoShape 25"/>
          <p:cNvSpPr>
            <a:spLocks noChangeArrowheads="1"/>
          </p:cNvSpPr>
          <p:nvPr/>
        </p:nvSpPr>
        <p:spPr bwMode="auto">
          <a:xfrm>
            <a:off x="3009900" y="990600"/>
            <a:ext cx="1460500" cy="2622550"/>
          </a:xfrm>
          <a:prstGeom prst="roundRect">
            <a:avLst>
              <a:gd name="adj" fmla="val 4598"/>
            </a:avLst>
          </a:prstGeom>
          <a:gradFill flip="none" rotWithShape="1">
            <a:gsLst>
              <a:gs pos="0">
                <a:srgbClr val="587891"/>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algn="l" eaLnBrk="0" hangingPunct="0">
              <a:buClr>
                <a:schemeClr val="tx2"/>
              </a:buClr>
              <a:buSzPct val="100000"/>
              <a:defRPr/>
            </a:pPr>
            <a:endParaRPr lang="en-US" sz="2400" b="1" dirty="0">
              <a:latin typeface="Arial" charset="0"/>
            </a:endParaRPr>
          </a:p>
        </p:txBody>
      </p:sp>
      <p:pic>
        <p:nvPicPr>
          <p:cNvPr id="13" name="Picture 56" descr="2500 - Stack Front [lo-res]"/>
          <p:cNvPicPr>
            <a:picLocks noChangeAspect="1" noChangeArrowheads="1"/>
          </p:cNvPicPr>
          <p:nvPr/>
        </p:nvPicPr>
        <p:blipFill>
          <a:blip r:embed="rId3" cstate="print"/>
          <a:srcRect/>
          <a:stretch>
            <a:fillRect/>
          </a:stretch>
        </p:blipFill>
        <p:spPr bwMode="auto">
          <a:xfrm>
            <a:off x="4119563" y="5486400"/>
            <a:ext cx="719137" cy="346075"/>
          </a:xfrm>
          <a:prstGeom prst="rect">
            <a:avLst/>
          </a:prstGeom>
          <a:noFill/>
          <a:ln w="9525">
            <a:noFill/>
            <a:miter lim="800000"/>
            <a:headEnd/>
            <a:tailEnd/>
          </a:ln>
        </p:spPr>
      </p:pic>
      <p:pic>
        <p:nvPicPr>
          <p:cNvPr id="14" name="Picture 58" descr="4500 - Stack Front [lo-r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24275" y="4876800"/>
            <a:ext cx="1584325" cy="541338"/>
          </a:xfrm>
          <a:prstGeom prst="rect">
            <a:avLst/>
          </a:prstGeom>
          <a:noFill/>
          <a:ln w="9525">
            <a:noFill/>
            <a:miter lim="800000"/>
            <a:headEnd/>
            <a:tailEnd/>
          </a:ln>
        </p:spPr>
      </p:pic>
      <p:grpSp>
        <p:nvGrpSpPr>
          <p:cNvPr id="15" name="Group 60"/>
          <p:cNvGrpSpPr>
            <a:grpSpLocks/>
          </p:cNvGrpSpPr>
          <p:nvPr/>
        </p:nvGrpSpPr>
        <p:grpSpPr bwMode="auto">
          <a:xfrm>
            <a:off x="3652838" y="3644900"/>
            <a:ext cx="1584325" cy="622300"/>
            <a:chOff x="1519" y="3582"/>
            <a:chExt cx="998" cy="392"/>
          </a:xfrm>
        </p:grpSpPr>
        <p:pic>
          <p:nvPicPr>
            <p:cNvPr id="16" name="Picture 18" descr="5500 - Mixed Stack Front [hi-res]"/>
            <p:cNvPicPr>
              <a:picLocks noChangeAspect="1" noChangeArrowheads="1"/>
            </p:cNvPicPr>
            <p:nvPr/>
          </p:nvPicPr>
          <p:blipFill>
            <a:blip r:embed="rId5" cstate="print"/>
            <a:srcRect/>
            <a:stretch>
              <a:fillRect/>
            </a:stretch>
          </p:blipFill>
          <p:spPr bwMode="auto">
            <a:xfrm>
              <a:off x="1519" y="3748"/>
              <a:ext cx="453" cy="226"/>
            </a:xfrm>
            <a:prstGeom prst="rect">
              <a:avLst/>
            </a:prstGeom>
            <a:noFill/>
            <a:ln w="9525">
              <a:noFill/>
              <a:miter lim="800000"/>
              <a:headEnd/>
              <a:tailEnd/>
            </a:ln>
          </p:spPr>
        </p:pic>
        <p:pic>
          <p:nvPicPr>
            <p:cNvPr id="17" name="Picture 59" descr="5000 - 5600 Stack Right [lo-res]"/>
            <p:cNvPicPr>
              <a:picLocks noChangeAspect="1" noChangeArrowheads="1"/>
            </p:cNvPicPr>
            <p:nvPr/>
          </p:nvPicPr>
          <p:blipFill>
            <a:blip r:embed="rId6" cstate="print"/>
            <a:srcRect/>
            <a:stretch>
              <a:fillRect/>
            </a:stretch>
          </p:blipFill>
          <p:spPr bwMode="auto">
            <a:xfrm>
              <a:off x="1973" y="3582"/>
              <a:ext cx="544" cy="392"/>
            </a:xfrm>
            <a:prstGeom prst="rect">
              <a:avLst/>
            </a:prstGeom>
            <a:noFill/>
            <a:ln w="9525">
              <a:noFill/>
              <a:miter lim="800000"/>
              <a:headEnd/>
              <a:tailEnd/>
            </a:ln>
          </p:spPr>
        </p:pic>
      </p:grpSp>
      <p:pic>
        <p:nvPicPr>
          <p:cNvPr id="18" name="Picture 61" descr="8306right-L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438650" y="2590800"/>
            <a:ext cx="901700" cy="720725"/>
          </a:xfrm>
          <a:prstGeom prst="rect">
            <a:avLst/>
          </a:prstGeom>
          <a:noFill/>
          <a:ln w="9525">
            <a:noFill/>
            <a:miter lim="800000"/>
            <a:headEnd/>
            <a:tailEnd/>
          </a:ln>
        </p:spPr>
      </p:pic>
      <p:sp>
        <p:nvSpPr>
          <p:cNvPr id="19" name="Text Box 31"/>
          <p:cNvSpPr txBox="1">
            <a:spLocks noChangeArrowheads="1"/>
          </p:cNvSpPr>
          <p:nvPr/>
        </p:nvSpPr>
        <p:spPr bwMode="auto">
          <a:xfrm rot="5400000">
            <a:off x="5768975" y="2151033"/>
            <a:ext cx="1079500" cy="400110"/>
          </a:xfrm>
          <a:prstGeom prst="rect">
            <a:avLst/>
          </a:prstGeom>
          <a:noFill/>
          <a:ln w="9525">
            <a:noFill/>
            <a:miter lim="800000"/>
            <a:headEnd/>
            <a:tailEnd/>
          </a:ln>
        </p:spPr>
        <p:txBody>
          <a:bodyPr>
            <a:spAutoFit/>
          </a:bodyPr>
          <a:lstStyle/>
          <a:p>
            <a:pPr algn="ctr">
              <a:lnSpc>
                <a:spcPct val="100000"/>
              </a:lnSpc>
              <a:spcBef>
                <a:spcPct val="50000"/>
              </a:spcBef>
            </a:pPr>
            <a:r>
              <a:rPr lang="en-GB" sz="2000" b="1" dirty="0">
                <a:solidFill>
                  <a:srgbClr val="0A3F70"/>
                </a:solidFill>
                <a:latin typeface="Calibri" pitchFamily="34" charset="0"/>
                <a:cs typeface="Arial" pitchFamily="34" charset="0"/>
              </a:rPr>
              <a:t>Core</a:t>
            </a:r>
          </a:p>
        </p:txBody>
      </p:sp>
      <p:sp>
        <p:nvSpPr>
          <p:cNvPr id="20" name="Text Box 36"/>
          <p:cNvSpPr txBox="1">
            <a:spLocks noChangeArrowheads="1"/>
          </p:cNvSpPr>
          <p:nvPr/>
        </p:nvSpPr>
        <p:spPr bwMode="auto">
          <a:xfrm rot="16200000">
            <a:off x="1527175" y="4964082"/>
            <a:ext cx="2527300" cy="400110"/>
          </a:xfrm>
          <a:prstGeom prst="rect">
            <a:avLst/>
          </a:prstGeom>
          <a:noFill/>
          <a:ln w="9525">
            <a:noFill/>
            <a:miter lim="800000"/>
            <a:headEnd/>
            <a:tailEnd/>
          </a:ln>
        </p:spPr>
        <p:txBody>
          <a:bodyPr>
            <a:spAutoFit/>
          </a:bodyPr>
          <a:lstStyle/>
          <a:p>
            <a:pPr algn="ctr">
              <a:lnSpc>
                <a:spcPct val="100000"/>
              </a:lnSpc>
              <a:spcBef>
                <a:spcPct val="50000"/>
              </a:spcBef>
              <a:defRPr/>
            </a:pPr>
            <a:r>
              <a:rPr lang="en-GB" sz="2000" b="1" dirty="0">
                <a:solidFill>
                  <a:srgbClr val="C00000"/>
                </a:solidFill>
                <a:latin typeface="+mj-lt"/>
                <a:cs typeface="Arial" pitchFamily="34" charset="0"/>
              </a:rPr>
              <a:t>Stackable</a:t>
            </a:r>
          </a:p>
        </p:txBody>
      </p:sp>
      <p:sp>
        <p:nvSpPr>
          <p:cNvPr id="21" name="Text Box 39"/>
          <p:cNvSpPr txBox="1">
            <a:spLocks noChangeArrowheads="1"/>
          </p:cNvSpPr>
          <p:nvPr/>
        </p:nvSpPr>
        <p:spPr bwMode="auto">
          <a:xfrm rot="5400000">
            <a:off x="5446712" y="4579908"/>
            <a:ext cx="1787525" cy="400110"/>
          </a:xfrm>
          <a:prstGeom prst="rect">
            <a:avLst/>
          </a:prstGeom>
          <a:noFill/>
          <a:ln w="9525">
            <a:noFill/>
            <a:miter lim="800000"/>
            <a:headEnd/>
            <a:tailEnd/>
          </a:ln>
        </p:spPr>
        <p:txBody>
          <a:bodyPr>
            <a:spAutoFit/>
          </a:bodyPr>
          <a:lstStyle/>
          <a:p>
            <a:pPr algn="ctr">
              <a:lnSpc>
                <a:spcPct val="100000"/>
              </a:lnSpc>
              <a:spcBef>
                <a:spcPct val="50000"/>
              </a:spcBef>
              <a:defRPr/>
            </a:pPr>
            <a:r>
              <a:rPr lang="en-GB" sz="2000" b="1" dirty="0">
                <a:solidFill>
                  <a:srgbClr val="C00000"/>
                </a:solidFill>
                <a:latin typeface="+mj-lt"/>
                <a:cs typeface="Arial" pitchFamily="34" charset="0"/>
              </a:rPr>
              <a:t>Access</a:t>
            </a:r>
          </a:p>
        </p:txBody>
      </p:sp>
      <p:sp>
        <p:nvSpPr>
          <p:cNvPr id="22" name="Text Box 28"/>
          <p:cNvSpPr txBox="1">
            <a:spLocks noChangeArrowheads="1"/>
          </p:cNvSpPr>
          <p:nvPr/>
        </p:nvSpPr>
        <p:spPr bwMode="auto">
          <a:xfrm rot="16200000">
            <a:off x="1854200" y="2041495"/>
            <a:ext cx="1873250" cy="400110"/>
          </a:xfrm>
          <a:prstGeom prst="rect">
            <a:avLst/>
          </a:prstGeom>
          <a:noFill/>
          <a:ln w="9525">
            <a:noFill/>
            <a:miter lim="800000"/>
            <a:headEnd/>
            <a:tailEnd/>
          </a:ln>
        </p:spPr>
        <p:txBody>
          <a:bodyPr>
            <a:spAutoFit/>
          </a:bodyPr>
          <a:lstStyle/>
          <a:p>
            <a:pPr algn="ctr">
              <a:lnSpc>
                <a:spcPct val="100000"/>
              </a:lnSpc>
              <a:spcBef>
                <a:spcPct val="50000"/>
              </a:spcBef>
              <a:defRPr/>
            </a:pPr>
            <a:r>
              <a:rPr lang="en-GB" sz="2000" b="1" dirty="0">
                <a:solidFill>
                  <a:srgbClr val="0A3F70"/>
                </a:solidFill>
                <a:latin typeface="+mj-lt"/>
                <a:cs typeface="Arial" pitchFamily="34" charset="0"/>
              </a:rPr>
              <a:t>Modular</a:t>
            </a:r>
          </a:p>
        </p:txBody>
      </p:sp>
      <p:pic>
        <p:nvPicPr>
          <p:cNvPr id="23" name="Picture 2"/>
          <p:cNvPicPr>
            <a:picLocks noChangeAspect="1" noChangeArrowheads="1"/>
          </p:cNvPicPr>
          <p:nvPr/>
        </p:nvPicPr>
        <p:blipFill>
          <a:blip r:embed="rId8" cstate="print"/>
          <a:srcRect/>
          <a:stretch>
            <a:fillRect/>
          </a:stretch>
        </p:blipFill>
        <p:spPr bwMode="auto">
          <a:xfrm>
            <a:off x="3509963" y="1792288"/>
            <a:ext cx="877887" cy="933450"/>
          </a:xfrm>
          <a:prstGeom prst="rect">
            <a:avLst/>
          </a:prstGeom>
          <a:noFill/>
          <a:ln w="9525">
            <a:noFill/>
            <a:miter lim="800000"/>
            <a:headEnd/>
            <a:tailEnd/>
          </a:ln>
        </p:spPr>
      </p:pic>
      <p:sp>
        <p:nvSpPr>
          <p:cNvPr id="24" name="Text Box 10"/>
          <p:cNvSpPr txBox="1">
            <a:spLocks noChangeArrowheads="1"/>
          </p:cNvSpPr>
          <p:nvPr/>
        </p:nvSpPr>
        <p:spPr bwMode="auto">
          <a:xfrm>
            <a:off x="5136753" y="3733800"/>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5000</a:t>
            </a:r>
          </a:p>
        </p:txBody>
      </p:sp>
      <p:sp>
        <p:nvSpPr>
          <p:cNvPr id="25" name="Text Box 10"/>
          <p:cNvSpPr txBox="1">
            <a:spLocks noChangeArrowheads="1"/>
          </p:cNvSpPr>
          <p:nvPr/>
        </p:nvSpPr>
        <p:spPr bwMode="auto">
          <a:xfrm>
            <a:off x="3021013" y="4724400"/>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4000</a:t>
            </a:r>
          </a:p>
        </p:txBody>
      </p:sp>
      <p:sp>
        <p:nvSpPr>
          <p:cNvPr id="26" name="Text Box 10"/>
          <p:cNvSpPr txBox="1">
            <a:spLocks noChangeArrowheads="1"/>
          </p:cNvSpPr>
          <p:nvPr/>
        </p:nvSpPr>
        <p:spPr bwMode="auto">
          <a:xfrm>
            <a:off x="4867275" y="5529262"/>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3500</a:t>
            </a:r>
          </a:p>
        </p:txBody>
      </p:sp>
      <p:sp>
        <p:nvSpPr>
          <p:cNvPr id="27" name="Text Box 10"/>
          <p:cNvSpPr txBox="1">
            <a:spLocks noChangeArrowheads="1"/>
          </p:cNvSpPr>
          <p:nvPr/>
        </p:nvSpPr>
        <p:spPr bwMode="auto">
          <a:xfrm>
            <a:off x="3711575" y="2876550"/>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8300</a:t>
            </a:r>
          </a:p>
        </p:txBody>
      </p:sp>
      <p:sp>
        <p:nvSpPr>
          <p:cNvPr id="28" name="Text Box 10"/>
          <p:cNvSpPr txBox="1">
            <a:spLocks noChangeArrowheads="1"/>
          </p:cNvSpPr>
          <p:nvPr/>
        </p:nvSpPr>
        <p:spPr bwMode="auto">
          <a:xfrm>
            <a:off x="4371975" y="2286000"/>
            <a:ext cx="1571625" cy="307777"/>
          </a:xfrm>
          <a:prstGeom prst="rect">
            <a:avLst/>
          </a:prstGeom>
          <a:noFill/>
          <a:ln w="9525">
            <a:noFill/>
            <a:miter lim="800000"/>
            <a:headEnd/>
            <a:tailEnd/>
          </a:ln>
        </p:spPr>
        <p:txBody>
          <a:bodyPr wrap="square">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8800/8600</a:t>
            </a:r>
          </a:p>
        </p:txBody>
      </p:sp>
      <p:sp>
        <p:nvSpPr>
          <p:cNvPr id="29" name="Text Box 10"/>
          <p:cNvSpPr txBox="1">
            <a:spLocks noChangeArrowheads="1"/>
          </p:cNvSpPr>
          <p:nvPr/>
        </p:nvSpPr>
        <p:spPr bwMode="auto">
          <a:xfrm>
            <a:off x="3997325" y="1173163"/>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VSP 9000</a:t>
            </a:r>
          </a:p>
        </p:txBody>
      </p:sp>
      <p:pic>
        <p:nvPicPr>
          <p:cNvPr id="30" name="Picture 13"/>
          <p:cNvPicPr>
            <a:picLocks noChangeAspect="1" noChangeArrowheads="1"/>
          </p:cNvPicPr>
          <p:nvPr/>
        </p:nvPicPr>
        <p:blipFill>
          <a:blip r:embed="rId9" cstate="print"/>
          <a:srcRect/>
          <a:stretch>
            <a:fillRect/>
          </a:stretch>
        </p:blipFill>
        <p:spPr bwMode="auto">
          <a:xfrm>
            <a:off x="4819650" y="1177925"/>
            <a:ext cx="609600" cy="866775"/>
          </a:xfrm>
          <a:prstGeom prst="rect">
            <a:avLst/>
          </a:prstGeom>
          <a:noFill/>
          <a:ln w="9525">
            <a:noFill/>
            <a:miter lim="800000"/>
            <a:headEnd/>
            <a:tailEnd/>
          </a:ln>
        </p:spPr>
      </p:pic>
      <p:pic>
        <p:nvPicPr>
          <p:cNvPr id="31" name="Picture 5"/>
          <p:cNvPicPr>
            <a:picLocks noChangeAspect="1" noChangeArrowheads="1"/>
          </p:cNvPicPr>
          <p:nvPr/>
        </p:nvPicPr>
        <p:blipFill>
          <a:blip r:embed="rId10" cstate="print"/>
          <a:srcRect/>
          <a:stretch>
            <a:fillRect/>
          </a:stretch>
        </p:blipFill>
        <p:spPr bwMode="auto">
          <a:xfrm>
            <a:off x="4038600" y="4503281"/>
            <a:ext cx="873913" cy="221119"/>
          </a:xfrm>
          <a:prstGeom prst="rect">
            <a:avLst/>
          </a:prstGeom>
          <a:noFill/>
          <a:ln w="9525">
            <a:noFill/>
            <a:miter lim="800000"/>
            <a:headEnd/>
            <a:tailEnd/>
          </a:ln>
          <a:effectLst/>
        </p:spPr>
      </p:pic>
      <p:sp>
        <p:nvSpPr>
          <p:cNvPr id="32" name="Text Box 10"/>
          <p:cNvSpPr txBox="1">
            <a:spLocks noChangeArrowheads="1"/>
          </p:cNvSpPr>
          <p:nvPr/>
        </p:nvSpPr>
        <p:spPr bwMode="auto">
          <a:xfrm>
            <a:off x="4953000" y="4462462"/>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VSP 7000</a:t>
            </a:r>
          </a:p>
        </p:txBody>
      </p:sp>
      <p:sp>
        <p:nvSpPr>
          <p:cNvPr id="33" name="Text Box 10"/>
          <p:cNvSpPr txBox="1">
            <a:spLocks noChangeArrowheads="1"/>
          </p:cNvSpPr>
          <p:nvPr/>
        </p:nvSpPr>
        <p:spPr bwMode="auto">
          <a:xfrm>
            <a:off x="4872045" y="5981704"/>
            <a:ext cx="941387"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2500</a:t>
            </a:r>
          </a:p>
        </p:txBody>
      </p:sp>
      <p:pic>
        <p:nvPicPr>
          <p:cNvPr id="34" name="Picture 56" descr="2500 - Stack Front [lo-res]"/>
          <p:cNvPicPr>
            <a:picLocks noChangeAspect="1" noChangeArrowheads="1"/>
          </p:cNvPicPr>
          <p:nvPr/>
        </p:nvPicPr>
        <p:blipFill>
          <a:blip r:embed="rId3" cstate="print"/>
          <a:srcRect/>
          <a:stretch>
            <a:fillRect/>
          </a:stretch>
        </p:blipFill>
        <p:spPr bwMode="auto">
          <a:xfrm>
            <a:off x="4127028" y="5978525"/>
            <a:ext cx="719137" cy="346075"/>
          </a:xfrm>
          <a:prstGeom prst="rect">
            <a:avLst/>
          </a:prstGeom>
          <a:noFill/>
          <a:ln w="9525">
            <a:noFill/>
            <a:miter lim="800000"/>
            <a:headEnd/>
            <a:tailEnd/>
          </a:ln>
        </p:spPr>
      </p:pic>
      <p:sp>
        <p:nvSpPr>
          <p:cNvPr id="35" name="Text Box 10"/>
          <p:cNvSpPr txBox="1">
            <a:spLocks noChangeArrowheads="1"/>
          </p:cNvSpPr>
          <p:nvPr/>
        </p:nvSpPr>
        <p:spPr bwMode="auto">
          <a:xfrm>
            <a:off x="4357914" y="2283023"/>
            <a:ext cx="1133475" cy="307777"/>
          </a:xfrm>
          <a:prstGeom prst="rect">
            <a:avLst/>
          </a:prstGeom>
          <a:noFill/>
          <a:ln w="9525">
            <a:noFill/>
            <a:miter lim="800000"/>
            <a:headEnd/>
            <a:tailEnd/>
          </a:ln>
        </p:spPr>
        <p:txBody>
          <a:bodyPr>
            <a:spAutoFit/>
          </a:bodyPr>
          <a:lstStyle/>
          <a:p>
            <a:pPr>
              <a:lnSpc>
                <a:spcPct val="100000"/>
              </a:lnSpc>
              <a:spcBef>
                <a:spcPct val="50000"/>
              </a:spcBef>
            </a:pPr>
            <a:r>
              <a:rPr lang="en-US" sz="1400" b="1" dirty="0">
                <a:solidFill>
                  <a:srgbClr val="C00000"/>
                </a:solidFill>
                <a:latin typeface="Calibri" pitchFamily="34" charset="0"/>
                <a:cs typeface="Arial" pitchFamily="34" charset="0"/>
              </a:rPr>
              <a:t>ERS 8800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000"/>
                                        <p:tgtEl>
                                          <p:spTgt spid="27"/>
                                        </p:tgtEl>
                                      </p:cBhvr>
                                    </p:animEffect>
                                    <p:set>
                                      <p:cBhvr>
                                        <p:cTn id="10" dur="1" fill="hold">
                                          <p:stCondLst>
                                            <p:cond delay="1999"/>
                                          </p:stCondLst>
                                        </p:cTn>
                                        <p:tgtEl>
                                          <p:spTgt spid="27"/>
                                        </p:tgtEl>
                                        <p:attrNameLst>
                                          <p:attrName>style.visibility</p:attrName>
                                        </p:attrNameLst>
                                      </p:cBhvr>
                                      <p:to>
                                        <p:strVal val="hidden"/>
                                      </p:to>
                                    </p:set>
                                  </p:childTnLst>
                                </p:cTn>
                              </p:par>
                            </p:childTnLst>
                          </p:cTn>
                        </p:par>
                        <p:par>
                          <p:cTn id="11" fill="hold">
                            <p:stCondLst>
                              <p:cond delay="2000"/>
                            </p:stCondLst>
                            <p:childTnLst>
                              <p:par>
                                <p:cTn id="12" presetID="9" presetClass="entr" presetSubtype="0" fill="hold" grpId="1"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dissolve">
                                      <p:cBhvr>
                                        <p:cTn id="1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5" grpId="1"/>
    </p:bldLst>
  </p:timing>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lang="en-GB" sz="2700"/>
              <a:t>Mid-Tier Data </a:t>
            </a:r>
            <a:r>
              <a:rPr dirty="0" err="1" lang="en-GB" sz="2700"/>
              <a:t>Center</a:t>
            </a:r>
            <a:r>
              <a:rPr dirty="0" lang="en-GB" sz="2700"/>
              <a:t> Solution</a:t>
            </a:r>
            <a:r>
              <a:rPr dirty="0" lang="en-GB"/>
              <a:t/>
            </a:r>
            <a:br>
              <a:rPr dirty="0" lang="en-GB"/>
            </a:br>
            <a:r>
              <a:rPr dirty="0" lang="en-GB" sz="2200"/>
              <a:t>Collapsed Core</a:t>
            </a:r>
            <a:endParaRPr dirty="0" lang="en-US"/>
          </a:p>
        </p:txBody>
      </p:sp>
      <p:sp>
        <p:nvSpPr>
          <p:cNvPr id="5" name="Slide Number Placeholder 4"/>
          <p:cNvSpPr>
            <a:spLocks noGrp="1"/>
          </p:cNvSpPr>
          <p:nvPr>
            <p:ph idx="4" sz="quarter" type="sldNum"/>
          </p:nvPr>
        </p:nvSpPr>
        <p:spPr/>
        <p:txBody>
          <a:bodyPr/>
          <a:lstStyle/>
          <a:p>
            <a:fld id="{C0097DC6-52A4-2345-88DE-585089D5FC74}" type="slidenum">
              <a:rPr lang="en-US"/>
              <a:pPr/>
              <a:t>70</a:t>
            </a:fld>
            <a:endParaRPr dirty="0" lang="en-US"/>
          </a:p>
        </p:txBody>
      </p:sp>
      <p:cxnSp>
        <p:nvCxnSpPr>
          <p:cNvPr id="4" name="Straight Connector 3"/>
          <p:cNvCxnSpPr/>
          <p:nvPr/>
        </p:nvCxnSpPr>
        <p:spPr bwMode="auto">
          <a:xfrm flipH="1" rot="16200000">
            <a:off x="2214380" y="2521545"/>
            <a:ext cx="823860" cy="57606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flipH="1" rot="16200000">
            <a:off x="2011715" y="2552577"/>
            <a:ext cx="831672" cy="5218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22085" y="2402918"/>
            <a:ext cx="950606" cy="68657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29070" y="2520302"/>
            <a:ext cx="823857" cy="5785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10088" y="1066800"/>
            <a:ext cx="2561133" cy="1499008"/>
            <a:chOff x="2874963" y="1725761"/>
            <a:chExt cx="2561133" cy="1415207"/>
          </a:xfrm>
        </p:grpSpPr>
        <p:pic>
          <p:nvPicPr>
            <p:cNvPr descr="cloud3_grey_grey" id="10" name="Picture 9"/>
            <p:cNvPicPr>
              <a:picLocks noChangeArrowheads="1" noChangeAspect="1"/>
            </p:cNvPicPr>
            <p:nvPr/>
          </p:nvPicPr>
          <p:blipFill>
            <a:blip cstate="print" r:embed="rId47"/>
            <a:srcRect/>
            <a:stretch>
              <a:fillRect/>
            </a:stretch>
          </p:blipFill>
          <p:spPr bwMode="auto">
            <a:xfrm>
              <a:off x="2874963" y="1725761"/>
              <a:ext cx="2561133" cy="1415207"/>
            </a:xfrm>
            <a:prstGeom prst="rect">
              <a:avLst/>
            </a:prstGeom>
            <a:noFill/>
            <a:ln w="9525">
              <a:noFill/>
              <a:miter lim="800000"/>
              <a:headEnd/>
              <a:tailEnd/>
            </a:ln>
          </p:spPr>
        </p:pic>
        <p:sp>
          <p:nvSpPr>
            <p:cNvPr id="11" name="Text Box 50"/>
            <p:cNvSpPr txBox="1">
              <a:spLocks noChangeArrowheads="1"/>
            </p:cNvSpPr>
            <p:nvPr>
              <p:custDataLst>
                <p:tags r:id="rId44"/>
              </p:custDataLst>
            </p:nvPr>
          </p:nvSpPr>
          <p:spPr bwMode="auto">
            <a:xfrm>
              <a:off x="3417416" y="1771135"/>
              <a:ext cx="1401763" cy="261514"/>
            </a:xfrm>
            <a:prstGeom prst="rect">
              <a:avLst/>
            </a:prstGeom>
            <a:noFill/>
            <a:ln w="9525">
              <a:noFill/>
              <a:miter lim="800000"/>
              <a:headEnd/>
              <a:tailEnd/>
            </a:ln>
          </p:spPr>
          <p:txBody>
            <a:bodyPr bIns="0" lIns="0" rIns="0" tIns="0">
              <a:spAutoFit/>
            </a:bodyPr>
            <a:lstStyle/>
            <a:p>
              <a:pPr algn="ctr"/>
              <a:r>
                <a:rPr b="1" dirty="0" lang="en-US" sz="1000">
                  <a:solidFill>
                    <a:schemeClr val="tx1"/>
                  </a:solidFill>
                </a:rPr>
                <a:t>Collapsed Core Campus/Data Center</a:t>
              </a:r>
              <a:endParaRPr b="1" dirty="0" lang="en-US" sz="400">
                <a:solidFill>
                  <a:schemeClr val="tx1"/>
                </a:solidFill>
              </a:endParaRPr>
            </a:p>
          </p:txBody>
        </p:sp>
      </p:grpSp>
      <p:sp>
        <p:nvSpPr>
          <p:cNvPr id="12" name="Text Box 41"/>
          <p:cNvSpPr txBox="1">
            <a:spLocks noChangeArrowheads="1"/>
          </p:cNvSpPr>
          <p:nvPr>
            <p:custDataLst>
              <p:tags r:id="rId1"/>
            </p:custDataLst>
          </p:nvPr>
        </p:nvSpPr>
        <p:spPr bwMode="auto">
          <a:xfrm>
            <a:off x="1402175" y="1456575"/>
            <a:ext cx="936104" cy="276999"/>
          </a:xfrm>
          <a:prstGeom prst="rect">
            <a:avLst/>
          </a:prstGeom>
          <a:noFill/>
          <a:ln w="9525">
            <a:noFill/>
            <a:miter lim="800000"/>
            <a:headEnd/>
            <a:tailEnd/>
          </a:ln>
        </p:spPr>
        <p:txBody>
          <a:bodyPr bIns="0" lIns="0" rIns="0" tIns="0" wrap="square">
            <a:spAutoFit/>
          </a:bodyPr>
          <a:lstStyle/>
          <a:p>
            <a:pPr algn="ctr"/>
            <a:r>
              <a:rPr b="1" dirty="0" lang="en-US" sz="1000">
                <a:solidFill>
                  <a:schemeClr val="tx1"/>
                </a:solidFill>
              </a:rPr>
              <a:t>ERS 5600 Switch Cluster</a:t>
            </a:r>
            <a:endParaRPr b="1" dirty="0" lang="en-US" sz="400">
              <a:solidFill>
                <a:schemeClr val="tx1"/>
              </a:solidFill>
            </a:endParaRPr>
          </a:p>
        </p:txBody>
      </p:sp>
      <p:grpSp>
        <p:nvGrpSpPr>
          <p:cNvPr id="13" name="Group 12"/>
          <p:cNvGrpSpPr/>
          <p:nvPr/>
        </p:nvGrpSpPr>
        <p:grpSpPr>
          <a:xfrm>
            <a:off x="250047" y="3221506"/>
            <a:ext cx="1403350" cy="2469320"/>
            <a:chOff x="3275856" y="3861048"/>
            <a:chExt cx="1403350" cy="2805750"/>
          </a:xfrm>
        </p:grpSpPr>
        <p:sp>
          <p:nvSpPr>
            <p:cNvPr id="14" name="Rounded Rectangle 13"/>
            <p:cNvSpPr/>
            <p:nvPr>
              <p:custDataLst>
                <p:tags r:id="rId40"/>
              </p:custDataLst>
            </p:nvPr>
          </p:nvSpPr>
          <p:spPr bwMode="auto">
            <a:xfrm>
              <a:off x="3275856" y="3861048"/>
              <a:ext cx="1403350" cy="28057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Freeform 50"/>
            <p:cNvSpPr>
              <a:spLocks/>
            </p:cNvSpPr>
            <p:nvPr>
              <p:custDataLst>
                <p:tags r:id="rId41"/>
              </p:custDataLst>
            </p:nvPr>
          </p:nvSpPr>
          <p:spPr bwMode="auto">
            <a:xfrm flipH="1" flipV="1" rot="16371745">
              <a:off x="3641909" y="4728392"/>
              <a:ext cx="585788" cy="46038"/>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16" name="Freeform 39"/>
            <p:cNvSpPr>
              <a:spLocks/>
            </p:cNvSpPr>
            <p:nvPr>
              <p:custDataLst>
                <p:tags r:id="rId42"/>
              </p:custDataLst>
            </p:nvPr>
          </p:nvSpPr>
          <p:spPr bwMode="auto">
            <a:xfrm flipV="1" rot="5228255">
              <a:off x="3791928" y="4726011"/>
              <a:ext cx="571500" cy="46038"/>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17" name="Text Box 39"/>
            <p:cNvSpPr txBox="1">
              <a:spLocks noChangeArrowheads="1"/>
            </p:cNvSpPr>
            <p:nvPr>
              <p:custDataLst>
                <p:tags r:id="rId43"/>
              </p:custDataLst>
            </p:nvPr>
          </p:nvSpPr>
          <p:spPr bwMode="auto">
            <a:xfrm>
              <a:off x="3280619" y="5920124"/>
              <a:ext cx="1390650" cy="699418"/>
            </a:xfrm>
            <a:prstGeom prst="rect">
              <a:avLst/>
            </a:prstGeom>
            <a:noFill/>
            <a:ln w="9525">
              <a:noFill/>
              <a:miter lim="800000"/>
              <a:headEnd/>
              <a:tailEnd/>
            </a:ln>
          </p:spPr>
          <p:txBody>
            <a:bodyPr bIns="0" lIns="0" rIns="0" tIns="0">
              <a:spAutoFit/>
            </a:bodyPr>
            <a:lstStyle/>
            <a:p>
              <a:pPr algn="ctr"/>
              <a:r>
                <a:rPr b="1" dirty="0" lang="en-US" sz="1000">
                  <a:solidFill>
                    <a:schemeClr val="tx1"/>
                  </a:solidFill>
                </a:rPr>
                <a:t>Top of Rack Switch</a:t>
              </a:r>
            </a:p>
            <a:p>
              <a:pPr algn="ctr"/>
              <a:r>
                <a:rPr b="1" dirty="0" lang="en-US" sz="1000">
                  <a:solidFill>
                    <a:schemeClr val="tx1"/>
                  </a:solidFill>
                </a:rPr>
                <a:t>ERS </a:t>
              </a:r>
              <a:r>
                <a:rPr b="1" dirty="0" lang="en-US" sz="1000"/>
                <a:t>4000</a:t>
              </a:r>
              <a:endParaRPr b="1" dirty="0" lang="en-US" sz="1000">
                <a:solidFill>
                  <a:schemeClr val="tx1"/>
                </a:solidFill>
              </a:endParaRPr>
            </a:p>
            <a:p>
              <a:pPr algn="ctr"/>
              <a:r>
                <a:rPr b="1" dirty="0" lang="en-US" sz="1000">
                  <a:solidFill>
                    <a:schemeClr val="tx1"/>
                  </a:solidFill>
                </a:rPr>
                <a:t>ERS 5600</a:t>
              </a:r>
            </a:p>
            <a:p>
              <a:pPr algn="ctr"/>
              <a:r>
                <a:rPr b="1" dirty="0" lang="en-US" sz="1000"/>
                <a:t>VSP7000</a:t>
              </a:r>
              <a:endParaRPr b="1" dirty="0" lang="en-US" sz="1000">
                <a:solidFill>
                  <a:schemeClr val="tx1"/>
                </a:solidFill>
              </a:endParaRPr>
            </a:p>
          </p:txBody>
        </p:sp>
        <p:pic>
          <p:nvPicPr>
            <p:cNvPr descr="small-l3-switch_grey" id="18" name="Picture 54"/>
            <p:cNvPicPr>
              <a:picLocks noChangeArrowheads="1" noChangeAspect="1"/>
            </p:cNvPicPr>
            <p:nvPr/>
          </p:nvPicPr>
          <p:blipFill>
            <a:blip cstate="print" r:embed="rId48"/>
            <a:srcRect/>
            <a:stretch>
              <a:fillRect/>
            </a:stretch>
          </p:blipFill>
          <p:spPr bwMode="auto">
            <a:xfrm>
              <a:off x="3724459" y="4241030"/>
              <a:ext cx="496888" cy="350837"/>
            </a:xfrm>
            <a:prstGeom prst="rect">
              <a:avLst/>
            </a:prstGeom>
            <a:noFill/>
            <a:ln w="9525">
              <a:noFill/>
              <a:miter lim="800000"/>
              <a:headEnd/>
              <a:tailEnd/>
            </a:ln>
          </p:spPr>
        </p:pic>
        <p:pic>
          <p:nvPicPr>
            <p:cNvPr descr="server_grey" id="19" name="Picture 52"/>
            <p:cNvPicPr>
              <a:picLocks noChangeArrowheads="1" noChangeAspect="1"/>
            </p:cNvPicPr>
            <p:nvPr/>
          </p:nvPicPr>
          <p:blipFill>
            <a:blip cstate="print" r:embed="rId49"/>
            <a:srcRect/>
            <a:stretch>
              <a:fillRect/>
            </a:stretch>
          </p:blipFill>
          <p:spPr bwMode="auto">
            <a:xfrm>
              <a:off x="3840347" y="4923655"/>
              <a:ext cx="328612" cy="519112"/>
            </a:xfrm>
            <a:prstGeom prst="rect">
              <a:avLst/>
            </a:prstGeom>
            <a:noFill/>
            <a:ln w="9525">
              <a:noFill/>
              <a:miter lim="800000"/>
              <a:headEnd/>
              <a:tailEnd/>
            </a:ln>
          </p:spPr>
        </p:pic>
      </p:grpSp>
      <p:grpSp>
        <p:nvGrpSpPr>
          <p:cNvPr id="20" name="Group 19"/>
          <p:cNvGrpSpPr/>
          <p:nvPr/>
        </p:nvGrpSpPr>
        <p:grpSpPr>
          <a:xfrm>
            <a:off x="1778189" y="3221506"/>
            <a:ext cx="2000250" cy="2242814"/>
            <a:chOff x="3278188" y="3904952"/>
            <a:chExt cx="2000250" cy="2548384"/>
          </a:xfrm>
        </p:grpSpPr>
        <p:sp>
          <p:nvSpPr>
            <p:cNvPr id="21" name="Freeform 9"/>
            <p:cNvSpPr>
              <a:spLocks/>
            </p:cNvSpPr>
            <p:nvPr>
              <p:custDataLst>
                <p:tags r:id="rId29"/>
              </p:custDataLst>
            </p:nvPr>
          </p:nvSpPr>
          <p:spPr bwMode="auto">
            <a:xfrm flipV="1">
              <a:off x="4205288" y="4135586"/>
              <a:ext cx="850900" cy="114300"/>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22" name="Freeform 6"/>
            <p:cNvSpPr>
              <a:spLocks/>
            </p:cNvSpPr>
            <p:nvPr>
              <p:custDataLst>
                <p:tags r:id="rId30"/>
              </p:custDataLst>
            </p:nvPr>
          </p:nvSpPr>
          <p:spPr bwMode="auto">
            <a:xfrm flipV="1">
              <a:off x="3446463" y="4118124"/>
              <a:ext cx="850900" cy="115887"/>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23" name="Freeform 7"/>
            <p:cNvSpPr>
              <a:spLocks/>
            </p:cNvSpPr>
            <p:nvPr>
              <p:custDataLst>
                <p:tags r:id="rId31"/>
              </p:custDataLst>
            </p:nvPr>
          </p:nvSpPr>
          <p:spPr bwMode="auto">
            <a:xfrm>
              <a:off x="3463925" y="4426099"/>
              <a:ext cx="1476375" cy="146050"/>
            </a:xfrm>
            <a:custGeom>
              <a:avLst/>
              <a:gdLst>
                <a:gd fmla="*/ 0 w 452" name="T0"/>
                <a:gd fmla="*/ 0 h 165" name="T1"/>
                <a:gd fmla="*/ 2147483647 w 452" name="T2"/>
                <a:gd fmla="*/ 2147483647 h 165" name="T3"/>
                <a:gd fmla="*/ 2147483647 w 452" name="T4"/>
                <a:gd fmla="*/ 2147483647 h 165" name="T5"/>
                <a:gd fmla="*/ 0 60000 65536" name="T6"/>
                <a:gd fmla="*/ 0 60000 65536" name="T7"/>
                <a:gd fmla="*/ 0 60000 65536" name="T8"/>
                <a:gd fmla="*/ 0 w 452" name="T9"/>
                <a:gd fmla="*/ 0 h 165" name="T10"/>
                <a:gd fmla="*/ 452 w 452" name="T11"/>
                <a:gd fmla="*/ 165 h 165" name="T12"/>
              </a:gdLst>
              <a:ahLst/>
              <a:cxnLst>
                <a:cxn ang="T6">
                  <a:pos x="T0" y="T1"/>
                </a:cxn>
                <a:cxn ang="T7">
                  <a:pos x="T2" y="T3"/>
                </a:cxn>
                <a:cxn ang="T8">
                  <a:pos x="T4" y="T5"/>
                </a:cxn>
              </a:cxnLst>
              <a:rect b="T12" l="T9" r="T11" t="T10"/>
              <a:pathLst>
                <a:path h="165" w="452">
                  <a:moveTo>
                    <a:pt x="0" y="0"/>
                  </a:moveTo>
                  <a:cubicBezTo>
                    <a:pt x="34" y="26"/>
                    <a:pt x="129" y="153"/>
                    <a:pt x="204" y="159"/>
                  </a:cubicBezTo>
                  <a:cubicBezTo>
                    <a:pt x="279" y="165"/>
                    <a:pt x="401" y="61"/>
                    <a:pt x="452" y="35"/>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24" name="Freeform 42"/>
            <p:cNvSpPr>
              <a:spLocks/>
            </p:cNvSpPr>
            <p:nvPr>
              <p:custDataLst>
                <p:tags r:id="rId32"/>
              </p:custDataLst>
            </p:nvPr>
          </p:nvSpPr>
          <p:spPr bwMode="auto">
            <a:xfrm flipV="1" rot="5228255">
              <a:off x="4728369" y="4695180"/>
              <a:ext cx="584200" cy="46038"/>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25" name="Freeform 46"/>
            <p:cNvSpPr>
              <a:spLocks/>
            </p:cNvSpPr>
            <p:nvPr>
              <p:custDataLst>
                <p:tags r:id="rId33"/>
              </p:custDataLst>
            </p:nvPr>
          </p:nvSpPr>
          <p:spPr bwMode="auto">
            <a:xfrm flipH="1" flipV="1" rot="-5228255">
              <a:off x="3871119" y="4696767"/>
              <a:ext cx="584200" cy="46038"/>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26" name="Freeform 50"/>
            <p:cNvSpPr>
              <a:spLocks/>
            </p:cNvSpPr>
            <p:nvPr>
              <p:custDataLst>
                <p:tags r:id="rId34"/>
              </p:custDataLst>
            </p:nvPr>
          </p:nvSpPr>
          <p:spPr bwMode="auto">
            <a:xfrm flipH="1" flipV="1" rot="-5228255">
              <a:off x="3185319" y="4680892"/>
              <a:ext cx="584200" cy="46038"/>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pic>
          <p:nvPicPr>
            <p:cNvPr descr="server_corp_blue" id="27" name="Picture 53"/>
            <p:cNvPicPr>
              <a:picLocks noChangeArrowheads="1" noChangeAspect="1"/>
            </p:cNvPicPr>
            <p:nvPr/>
          </p:nvPicPr>
          <p:blipFill>
            <a:blip cstate="print" r:embed="rId50"/>
            <a:srcRect/>
            <a:stretch>
              <a:fillRect/>
            </a:stretch>
          </p:blipFill>
          <p:spPr bwMode="auto">
            <a:xfrm>
              <a:off x="4048125" y="4935686"/>
              <a:ext cx="328613" cy="520700"/>
            </a:xfrm>
            <a:prstGeom prst="rect">
              <a:avLst/>
            </a:prstGeom>
            <a:noFill/>
            <a:ln w="9525">
              <a:noFill/>
              <a:miter lim="800000"/>
              <a:headEnd/>
              <a:tailEnd/>
            </a:ln>
          </p:spPr>
        </p:pic>
        <p:sp>
          <p:nvSpPr>
            <p:cNvPr id="28" name="Text Box 50"/>
            <p:cNvSpPr txBox="1">
              <a:spLocks noChangeArrowheads="1"/>
            </p:cNvSpPr>
            <p:nvPr>
              <p:custDataLst>
                <p:tags r:id="rId35"/>
              </p:custDataLst>
            </p:nvPr>
          </p:nvSpPr>
          <p:spPr bwMode="auto">
            <a:xfrm>
              <a:off x="3278188" y="5805636"/>
              <a:ext cx="1997075" cy="629477"/>
            </a:xfrm>
            <a:prstGeom prst="rect">
              <a:avLst/>
            </a:prstGeom>
            <a:noFill/>
            <a:ln w="9525">
              <a:noFill/>
              <a:miter lim="800000"/>
              <a:headEnd/>
              <a:tailEnd/>
            </a:ln>
          </p:spPr>
          <p:txBody>
            <a:bodyPr bIns="0" lIns="0" rIns="0" tIns="0">
              <a:spAutoFit/>
            </a:bodyPr>
            <a:lstStyle/>
            <a:p>
              <a:pPr algn="ctr"/>
              <a:r>
                <a:rPr b="1" dirty="0" lang="en-US" sz="1000">
                  <a:solidFill>
                    <a:schemeClr val="tx1"/>
                  </a:solidFill>
                </a:rPr>
                <a:t>Top of Rack</a:t>
              </a:r>
            </a:p>
            <a:p>
              <a:pPr algn="ctr"/>
              <a:r>
                <a:rPr b="1" dirty="0" lang="en-US" sz="1000">
                  <a:solidFill>
                    <a:schemeClr val="tx1"/>
                  </a:solidFill>
                </a:rPr>
                <a:t>Horizontal Stack</a:t>
              </a:r>
            </a:p>
            <a:p>
              <a:pPr algn="ctr"/>
              <a:r>
                <a:rPr b="1" dirty="0" lang="en-US" sz="1000">
                  <a:solidFill>
                    <a:schemeClr val="tx1"/>
                  </a:solidFill>
                </a:rPr>
                <a:t>ERS 4500</a:t>
              </a:r>
            </a:p>
            <a:p>
              <a:pPr algn="ctr"/>
              <a:r>
                <a:rPr b="1" dirty="0" lang="en-US" sz="1000">
                  <a:solidFill>
                    <a:schemeClr val="tx1"/>
                  </a:solidFill>
                </a:rPr>
                <a:t>ERS 5600</a:t>
              </a:r>
            </a:p>
          </p:txBody>
        </p:sp>
        <p:sp>
          <p:nvSpPr>
            <p:cNvPr id="29" name="Freeform 39"/>
            <p:cNvSpPr>
              <a:spLocks/>
            </p:cNvSpPr>
            <p:nvPr>
              <p:custDataLst>
                <p:tags r:id="rId36"/>
              </p:custDataLst>
            </p:nvPr>
          </p:nvSpPr>
          <p:spPr bwMode="auto">
            <a:xfrm flipH="1" flipV="1" rot="-5228255">
              <a:off x="4600576" y="4700736"/>
              <a:ext cx="571500" cy="47625"/>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30" name="Freeform 39"/>
            <p:cNvSpPr>
              <a:spLocks/>
            </p:cNvSpPr>
            <p:nvPr>
              <p:custDataLst>
                <p:tags r:id="rId37"/>
              </p:custDataLst>
            </p:nvPr>
          </p:nvSpPr>
          <p:spPr bwMode="auto">
            <a:xfrm flipV="1" rot="5228255">
              <a:off x="4026694" y="4674542"/>
              <a:ext cx="573088" cy="47625"/>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31" name="Freeform 39"/>
            <p:cNvSpPr>
              <a:spLocks/>
            </p:cNvSpPr>
            <p:nvPr>
              <p:custDataLst>
                <p:tags r:id="rId38"/>
              </p:custDataLst>
            </p:nvPr>
          </p:nvSpPr>
          <p:spPr bwMode="auto">
            <a:xfrm flipV="1" rot="5228255">
              <a:off x="3336132" y="4679305"/>
              <a:ext cx="571500" cy="46037"/>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pic>
          <p:nvPicPr>
            <p:cNvPr descr="small-l3-switch_grey" id="32" name="Picture 62"/>
            <p:cNvPicPr>
              <a:picLocks noChangeArrowheads="1" noChangeAspect="1"/>
            </p:cNvPicPr>
            <p:nvPr/>
          </p:nvPicPr>
          <p:blipFill>
            <a:blip cstate="print" r:embed="rId51"/>
            <a:srcRect/>
            <a:stretch>
              <a:fillRect/>
            </a:stretch>
          </p:blipFill>
          <p:spPr bwMode="auto">
            <a:xfrm>
              <a:off x="4022725" y="4186386"/>
              <a:ext cx="441325" cy="315913"/>
            </a:xfrm>
            <a:prstGeom prst="rect">
              <a:avLst/>
            </a:prstGeom>
            <a:noFill/>
            <a:ln w="9525">
              <a:noFill/>
              <a:miter lim="800000"/>
              <a:headEnd/>
              <a:tailEnd/>
            </a:ln>
          </p:spPr>
        </p:pic>
        <p:pic>
          <p:nvPicPr>
            <p:cNvPr descr="small-l3-switch_grey" id="33" name="Picture 63"/>
            <p:cNvPicPr>
              <a:picLocks noChangeArrowheads="1" noChangeAspect="1"/>
            </p:cNvPicPr>
            <p:nvPr/>
          </p:nvPicPr>
          <p:blipFill>
            <a:blip cstate="print" r:embed="rId52"/>
            <a:srcRect/>
            <a:stretch>
              <a:fillRect/>
            </a:stretch>
          </p:blipFill>
          <p:spPr bwMode="auto">
            <a:xfrm>
              <a:off x="4741863" y="4192736"/>
              <a:ext cx="442912" cy="315913"/>
            </a:xfrm>
            <a:prstGeom prst="rect">
              <a:avLst/>
            </a:prstGeom>
            <a:noFill/>
            <a:ln w="9525">
              <a:noFill/>
              <a:miter lim="800000"/>
              <a:headEnd/>
              <a:tailEnd/>
            </a:ln>
          </p:spPr>
        </p:pic>
        <p:pic>
          <p:nvPicPr>
            <p:cNvPr descr="small-l3-switch_grey" id="34" name="Picture 67"/>
            <p:cNvPicPr>
              <a:picLocks noChangeArrowheads="1" noChangeAspect="1"/>
            </p:cNvPicPr>
            <p:nvPr/>
          </p:nvPicPr>
          <p:blipFill>
            <a:blip cstate="print" r:embed="rId51"/>
            <a:srcRect/>
            <a:stretch>
              <a:fillRect/>
            </a:stretch>
          </p:blipFill>
          <p:spPr bwMode="auto">
            <a:xfrm>
              <a:off x="3349625" y="4181624"/>
              <a:ext cx="439738" cy="315912"/>
            </a:xfrm>
            <a:prstGeom prst="rect">
              <a:avLst/>
            </a:prstGeom>
            <a:noFill/>
            <a:ln w="9525">
              <a:noFill/>
              <a:miter lim="800000"/>
              <a:headEnd/>
              <a:tailEnd/>
            </a:ln>
          </p:spPr>
        </p:pic>
        <p:pic>
          <p:nvPicPr>
            <p:cNvPr descr="server_grey" id="35" name="Picture 52"/>
            <p:cNvPicPr>
              <a:picLocks noChangeArrowheads="1" noChangeAspect="1"/>
            </p:cNvPicPr>
            <p:nvPr/>
          </p:nvPicPr>
          <p:blipFill>
            <a:blip cstate="print" r:embed="rId49"/>
            <a:srcRect/>
            <a:stretch>
              <a:fillRect/>
            </a:stretch>
          </p:blipFill>
          <p:spPr bwMode="auto">
            <a:xfrm>
              <a:off x="3373438" y="4926161"/>
              <a:ext cx="328612" cy="519113"/>
            </a:xfrm>
            <a:prstGeom prst="rect">
              <a:avLst/>
            </a:prstGeom>
            <a:noFill/>
            <a:ln w="9525">
              <a:noFill/>
              <a:miter lim="800000"/>
              <a:headEnd/>
              <a:tailEnd/>
            </a:ln>
          </p:spPr>
        </p:pic>
        <p:pic>
          <p:nvPicPr>
            <p:cNvPr descr="server_corp_yellow" id="36" name="Picture 54"/>
            <p:cNvPicPr>
              <a:picLocks noChangeArrowheads="1" noChangeAspect="1"/>
            </p:cNvPicPr>
            <p:nvPr/>
          </p:nvPicPr>
          <p:blipFill>
            <a:blip cstate="print" r:embed="rId53"/>
            <a:srcRect/>
            <a:stretch>
              <a:fillRect/>
            </a:stretch>
          </p:blipFill>
          <p:spPr bwMode="auto">
            <a:xfrm>
              <a:off x="4764088" y="4956324"/>
              <a:ext cx="328612" cy="520700"/>
            </a:xfrm>
            <a:prstGeom prst="rect">
              <a:avLst/>
            </a:prstGeom>
            <a:noFill/>
            <a:ln w="9525">
              <a:noFill/>
              <a:miter lim="800000"/>
              <a:headEnd/>
              <a:tailEnd/>
            </a:ln>
          </p:spPr>
        </p:pic>
        <p:sp>
          <p:nvSpPr>
            <p:cNvPr id="37" name="Rounded Rectangle 36"/>
            <p:cNvSpPr/>
            <p:nvPr>
              <p:custDataLst>
                <p:tags r:id="rId39"/>
              </p:custDataLst>
            </p:nvPr>
          </p:nvSpPr>
          <p:spPr bwMode="auto">
            <a:xfrm>
              <a:off x="3281363" y="3904952"/>
              <a:ext cx="1997075" cy="254838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cxnSp>
        <p:nvCxnSpPr>
          <p:cNvPr id="38" name="Shape 63"/>
          <p:cNvCxnSpPr>
            <a:cxnSpLocks noChangeShapeType="1"/>
          </p:cNvCxnSpPr>
          <p:nvPr/>
        </p:nvCxnSpPr>
        <p:spPr bwMode="auto">
          <a:xfrm flipV="1" rot="10800000">
            <a:off x="1537081" y="2015557"/>
            <a:ext cx="648232" cy="1"/>
          </a:xfrm>
          <a:prstGeom prst="curvedConnector3">
            <a:avLst>
              <a:gd fmla="val 50000" name="adj1"/>
            </a:avLst>
          </a:prstGeom>
          <a:noFill/>
          <a:ln w="19050">
            <a:solidFill>
              <a:schemeClr val="tx1"/>
            </a:solidFill>
            <a:round/>
            <a:headEnd/>
            <a:tailEnd/>
          </a:ln>
        </p:spPr>
      </p:cxnSp>
      <p:cxnSp>
        <p:nvCxnSpPr>
          <p:cNvPr id="39" name="Shape 63"/>
          <p:cNvCxnSpPr>
            <a:cxnSpLocks noChangeShapeType="1"/>
          </p:cNvCxnSpPr>
          <p:nvPr/>
        </p:nvCxnSpPr>
        <p:spPr bwMode="auto">
          <a:xfrm flipV="1" rot="10800000">
            <a:off x="1537081" y="2078960"/>
            <a:ext cx="648232" cy="1"/>
          </a:xfrm>
          <a:prstGeom prst="curvedConnector3">
            <a:avLst>
              <a:gd fmla="val 50000" name="adj1"/>
            </a:avLst>
          </a:prstGeom>
          <a:noFill/>
          <a:ln w="19050">
            <a:solidFill>
              <a:schemeClr val="tx1"/>
            </a:solidFill>
            <a:round/>
            <a:headEnd/>
            <a:tailEnd/>
          </a:ln>
        </p:spPr>
      </p:cxnSp>
      <p:pic>
        <p:nvPicPr>
          <p:cNvPr descr="pbb-pbt-plsb_ip-aware_grey" id="40" name="Picture 41"/>
          <p:cNvPicPr>
            <a:picLocks noChangeArrowheads="1" noChangeAspect="1"/>
          </p:cNvPicPr>
          <p:nvPr/>
        </p:nvPicPr>
        <p:blipFill>
          <a:blip cstate="print" r:embed="rId54"/>
          <a:srcRect/>
          <a:stretch>
            <a:fillRect/>
          </a:stretch>
        </p:blipFill>
        <p:spPr bwMode="auto">
          <a:xfrm>
            <a:off x="2050141" y="1865943"/>
            <a:ext cx="432155" cy="413988"/>
          </a:xfrm>
          <a:prstGeom prst="rect">
            <a:avLst/>
          </a:prstGeom>
          <a:noFill/>
          <a:ln w="9525">
            <a:noFill/>
            <a:miter lim="800000"/>
            <a:headEnd/>
            <a:tailEnd/>
          </a:ln>
        </p:spPr>
      </p:pic>
      <p:sp>
        <p:nvSpPr>
          <p:cNvPr id="41" name="Text Box 41"/>
          <p:cNvSpPr txBox="1">
            <a:spLocks noChangeArrowheads="1"/>
          </p:cNvSpPr>
          <p:nvPr>
            <p:custDataLst>
              <p:tags r:id="rId2"/>
            </p:custDataLst>
          </p:nvPr>
        </p:nvSpPr>
        <p:spPr bwMode="auto">
          <a:xfrm>
            <a:off x="1363596" y="1447042"/>
            <a:ext cx="943207" cy="307777"/>
          </a:xfrm>
          <a:prstGeom prst="rect">
            <a:avLst/>
          </a:prstGeom>
          <a:noFill/>
          <a:ln w="9525">
            <a:noFill/>
            <a:miter lim="800000"/>
            <a:headEnd/>
            <a:tailEnd/>
          </a:ln>
        </p:spPr>
        <p:txBody>
          <a:bodyPr bIns="0" lIns="0" rIns="0" tIns="0">
            <a:spAutoFit/>
          </a:bodyPr>
          <a:lstStyle/>
          <a:p>
            <a:pPr algn="ctr"/>
            <a:r>
              <a:rPr b="1" dirty="0" lang="en-US" sz="1000">
                <a:solidFill>
                  <a:schemeClr val="tx1"/>
                </a:solidFill>
              </a:rPr>
              <a:t>Switch Cluster</a:t>
            </a:r>
          </a:p>
          <a:p>
            <a:pPr algn="ctr"/>
            <a:r>
              <a:rPr b="1" dirty="0" lang="en-US" sz="1000">
                <a:solidFill>
                  <a:schemeClr val="tx1"/>
                </a:solidFill>
              </a:rPr>
              <a:t>ERS 8800</a:t>
            </a:r>
          </a:p>
        </p:txBody>
      </p:sp>
      <p:sp>
        <p:nvSpPr>
          <p:cNvPr id="42" name="Text Box 41"/>
          <p:cNvSpPr txBox="1">
            <a:spLocks noChangeArrowheads="1"/>
          </p:cNvSpPr>
          <p:nvPr>
            <p:custDataLst>
              <p:tags r:id="rId3"/>
            </p:custDataLst>
          </p:nvPr>
        </p:nvSpPr>
        <p:spPr bwMode="auto">
          <a:xfrm>
            <a:off x="1474183" y="1447042"/>
            <a:ext cx="792088" cy="307777"/>
          </a:xfrm>
          <a:prstGeom prst="rect">
            <a:avLst/>
          </a:prstGeom>
          <a:noFill/>
          <a:ln w="9525">
            <a:noFill/>
            <a:miter lim="800000"/>
            <a:headEnd/>
            <a:tailEnd/>
          </a:ln>
        </p:spPr>
        <p:txBody>
          <a:bodyPr bIns="0" lIns="0" rIns="0" tIns="0" wrap="square">
            <a:spAutoFit/>
          </a:bodyPr>
          <a:lstStyle/>
          <a:p>
            <a:pPr algn="ctr"/>
            <a:r>
              <a:rPr b="1" dirty="0" lang="en-US" sz="1000">
                <a:solidFill>
                  <a:schemeClr val="tx1"/>
                </a:solidFill>
              </a:rPr>
              <a:t>Standalone</a:t>
            </a:r>
          </a:p>
          <a:p>
            <a:pPr algn="ctr"/>
            <a:r>
              <a:rPr b="1" dirty="0" lang="en-US" sz="1000">
                <a:solidFill>
                  <a:schemeClr val="tx1"/>
                </a:solidFill>
              </a:rPr>
              <a:t>ERS 8800</a:t>
            </a:r>
            <a:endParaRPr b="1" dirty="0" lang="en-US" sz="400">
              <a:solidFill>
                <a:schemeClr val="tx1"/>
              </a:solidFill>
            </a:endParaRPr>
          </a:p>
        </p:txBody>
      </p:sp>
      <p:cxnSp>
        <p:nvCxnSpPr>
          <p:cNvPr id="43" name="Shape 63"/>
          <p:cNvCxnSpPr>
            <a:cxnSpLocks noChangeShapeType="1"/>
          </p:cNvCxnSpPr>
          <p:nvPr/>
        </p:nvCxnSpPr>
        <p:spPr bwMode="auto">
          <a:xfrm flipV="1" rot="10800000">
            <a:off x="1531774" y="1986245"/>
            <a:ext cx="648232" cy="1"/>
          </a:xfrm>
          <a:prstGeom prst="curvedConnector3">
            <a:avLst>
              <a:gd fmla="val 50000" name="adj1"/>
            </a:avLst>
          </a:prstGeom>
          <a:noFill/>
          <a:ln w="19050">
            <a:solidFill>
              <a:schemeClr val="tx1"/>
            </a:solidFill>
            <a:round/>
            <a:headEnd/>
            <a:tailEnd/>
          </a:ln>
        </p:spPr>
      </p:cxnSp>
      <p:cxnSp>
        <p:nvCxnSpPr>
          <p:cNvPr id="44" name="Shape 63"/>
          <p:cNvCxnSpPr>
            <a:cxnSpLocks noChangeShapeType="1"/>
          </p:cNvCxnSpPr>
          <p:nvPr/>
        </p:nvCxnSpPr>
        <p:spPr bwMode="auto">
          <a:xfrm flipV="1" rot="10800000">
            <a:off x="1531774" y="2049648"/>
            <a:ext cx="648232" cy="1"/>
          </a:xfrm>
          <a:prstGeom prst="curvedConnector3">
            <a:avLst>
              <a:gd fmla="val 50000" name="adj1"/>
            </a:avLst>
          </a:prstGeom>
          <a:noFill/>
          <a:ln w="19050">
            <a:solidFill>
              <a:schemeClr val="tx1"/>
            </a:solidFill>
            <a:round/>
            <a:headEnd/>
            <a:tailEnd/>
          </a:ln>
        </p:spPr>
      </p:cxnSp>
      <p:pic>
        <p:nvPicPr>
          <p:cNvPr descr="small-l3-switch_corp_purple" id="45" name="Picture 36"/>
          <p:cNvPicPr>
            <a:picLocks noChangeArrowheads="1" noChangeAspect="1"/>
          </p:cNvPicPr>
          <p:nvPr>
            <p:custDataLst>
              <p:tags r:id="rId4"/>
            </p:custDataLst>
          </p:nvPr>
        </p:nvPicPr>
        <p:blipFill>
          <a:blip cstate="print" r:embed="rId55">
            <a:grayscl/>
          </a:blip>
          <a:srcRect/>
          <a:stretch>
            <a:fillRect/>
          </a:stretch>
        </p:blipFill>
        <p:spPr bwMode="auto">
          <a:xfrm>
            <a:off x="1635329" y="1917979"/>
            <a:ext cx="467517" cy="289547"/>
          </a:xfrm>
          <a:prstGeom prst="rect">
            <a:avLst/>
          </a:prstGeom>
          <a:noFill/>
          <a:ln w="9525">
            <a:noFill/>
            <a:miter lim="800000"/>
            <a:headEnd/>
            <a:tailEnd/>
          </a:ln>
          <a:effectLst>
            <a:outerShdw algn="t" rotWithShape="0" sx="1000" sy="1000">
              <a:srgbClr val="FF0000"/>
            </a:outerShdw>
          </a:effectLst>
        </p:spPr>
      </p:pic>
      <p:pic>
        <p:nvPicPr>
          <p:cNvPr descr="small-l3-switch_corp_purple" id="46" name="Picture 36"/>
          <p:cNvPicPr>
            <a:picLocks noChangeArrowheads="1" noChangeAspect="1"/>
          </p:cNvPicPr>
          <p:nvPr>
            <p:custDataLst>
              <p:tags r:id="rId5"/>
            </p:custDataLst>
          </p:nvPr>
        </p:nvPicPr>
        <p:blipFill>
          <a:blip cstate="print" r:embed="rId55">
            <a:grayscl/>
          </a:blip>
          <a:srcRect/>
          <a:stretch>
            <a:fillRect/>
          </a:stretch>
        </p:blipFill>
        <p:spPr bwMode="auto">
          <a:xfrm>
            <a:off x="1627256" y="1776475"/>
            <a:ext cx="467517" cy="289547"/>
          </a:xfrm>
          <a:prstGeom prst="rect">
            <a:avLst/>
          </a:prstGeom>
          <a:noFill/>
          <a:ln w="9525">
            <a:noFill/>
            <a:miter lim="800000"/>
            <a:headEnd/>
            <a:tailEnd/>
          </a:ln>
          <a:effectLst>
            <a:outerShdw algn="t" rotWithShape="0" sx="1000" sy="1000">
              <a:srgbClr val="FF0000"/>
            </a:outerShdw>
          </a:effectLst>
        </p:spPr>
      </p:pic>
      <p:pic>
        <p:nvPicPr>
          <p:cNvPr descr="pbb-pbt-plsb_ip-aware_grey" id="47" name="Picture 41"/>
          <p:cNvPicPr>
            <a:picLocks noChangeArrowheads="1" noChangeAspect="1"/>
          </p:cNvPicPr>
          <p:nvPr/>
        </p:nvPicPr>
        <p:blipFill>
          <a:blip cstate="print" r:embed="rId54"/>
          <a:srcRect/>
          <a:stretch>
            <a:fillRect/>
          </a:stretch>
        </p:blipFill>
        <p:spPr bwMode="auto">
          <a:xfrm>
            <a:off x="1681025" y="1890658"/>
            <a:ext cx="432154" cy="413987"/>
          </a:xfrm>
          <a:prstGeom prst="rect">
            <a:avLst/>
          </a:prstGeom>
          <a:noFill/>
          <a:ln w="9525">
            <a:noFill/>
            <a:miter lim="800000"/>
            <a:headEnd/>
            <a:tailEnd/>
          </a:ln>
        </p:spPr>
      </p:pic>
      <p:sp>
        <p:nvSpPr>
          <p:cNvPr id="48" name="Text Box 41"/>
          <p:cNvSpPr txBox="1">
            <a:spLocks noChangeArrowheads="1"/>
          </p:cNvSpPr>
          <p:nvPr>
            <p:custDataLst>
              <p:tags r:id="rId6"/>
            </p:custDataLst>
          </p:nvPr>
        </p:nvSpPr>
        <p:spPr bwMode="auto">
          <a:xfrm>
            <a:off x="1474183" y="1455709"/>
            <a:ext cx="792088" cy="276999"/>
          </a:xfrm>
          <a:prstGeom prst="rect">
            <a:avLst/>
          </a:prstGeom>
          <a:noFill/>
          <a:ln w="9525">
            <a:noFill/>
            <a:miter lim="800000"/>
            <a:headEnd/>
            <a:tailEnd/>
          </a:ln>
        </p:spPr>
        <p:txBody>
          <a:bodyPr bIns="0" lIns="0" rIns="0" tIns="0" wrap="square">
            <a:spAutoFit/>
          </a:bodyPr>
          <a:lstStyle/>
          <a:p>
            <a:pPr algn="ctr"/>
            <a:r>
              <a:rPr b="1" dirty="0" lang="en-US" sz="1000">
                <a:solidFill>
                  <a:schemeClr val="tx1"/>
                </a:solidFill>
              </a:rPr>
              <a:t>ERS 5600 Stack</a:t>
            </a:r>
            <a:endParaRPr b="1" dirty="0" lang="en-US" sz="400">
              <a:solidFill>
                <a:schemeClr val="tx1"/>
              </a:solidFill>
            </a:endParaRPr>
          </a:p>
        </p:txBody>
      </p:sp>
      <p:grpSp>
        <p:nvGrpSpPr>
          <p:cNvPr id="49" name="Group 346"/>
          <p:cNvGrpSpPr/>
          <p:nvPr/>
        </p:nvGrpSpPr>
        <p:grpSpPr>
          <a:xfrm>
            <a:off x="3779912" y="3697316"/>
            <a:ext cx="2592288" cy="1783598"/>
            <a:chOff x="6010275" y="4319463"/>
            <a:chExt cx="2602523" cy="2026602"/>
          </a:xfrm>
        </p:grpSpPr>
        <p:pic>
          <p:nvPicPr>
            <p:cNvPr descr="4500 - Stack Front [lo-res]" id="50" name="Picture 58"/>
            <p:cNvPicPr>
              <a:picLocks noChangeArrowheads="1" noChangeAspect="1"/>
            </p:cNvPicPr>
            <p:nvPr/>
          </p:nvPicPr>
          <p:blipFill>
            <a:blip cstate="print" r:embed="rId56">
              <a:clrChange>
                <a:clrFrom>
                  <a:srgbClr val="FFFFFF"/>
                </a:clrFrom>
                <a:clrTo>
                  <a:srgbClr val="FFFFFF">
                    <a:alpha val="0"/>
                  </a:srgbClr>
                </a:clrTo>
              </a:clrChange>
            </a:blip>
            <a:srcRect r="105"/>
            <a:stretch>
              <a:fillRect/>
            </a:stretch>
          </p:blipFill>
          <p:spPr bwMode="auto">
            <a:xfrm>
              <a:off x="6167311" y="4572003"/>
              <a:ext cx="2299793" cy="784984"/>
            </a:xfrm>
            <a:prstGeom prst="rect">
              <a:avLst/>
            </a:prstGeom>
            <a:noFill/>
            <a:ln w="9525">
              <a:noFill/>
              <a:miter lim="800000"/>
              <a:headEnd/>
              <a:tailEnd/>
            </a:ln>
          </p:spPr>
        </p:pic>
        <p:grpSp>
          <p:nvGrpSpPr>
            <p:cNvPr id="51" name="Group 336"/>
            <p:cNvGrpSpPr/>
            <p:nvPr/>
          </p:nvGrpSpPr>
          <p:grpSpPr>
            <a:xfrm>
              <a:off x="6010275" y="4319463"/>
              <a:ext cx="2602523" cy="2026602"/>
              <a:chOff x="523875" y="944636"/>
              <a:chExt cx="2602523" cy="2026602"/>
            </a:xfrm>
          </p:grpSpPr>
          <p:sp>
            <p:nvSpPr>
              <p:cNvPr id="52" name="Text Box 6"/>
              <p:cNvSpPr txBox="1">
                <a:spLocks noChangeArrowheads="1"/>
              </p:cNvSpPr>
              <p:nvPr>
                <p:custDataLst>
                  <p:tags r:id="rId27"/>
                </p:custDataLst>
              </p:nvPr>
            </p:nvSpPr>
            <p:spPr bwMode="auto">
              <a:xfrm>
                <a:off x="1291121" y="944636"/>
                <a:ext cx="1066800" cy="349710"/>
              </a:xfrm>
              <a:prstGeom prst="rect">
                <a:avLst/>
              </a:prstGeom>
              <a:noFill/>
              <a:ln w="9525">
                <a:noFill/>
                <a:miter lim="800000"/>
                <a:headEnd/>
                <a:tailEnd/>
              </a:ln>
              <a:effectLst/>
            </p:spPr>
            <p:txBody>
              <a:bodyPr lIns="0" rIns="0" wrap="square">
                <a:spAutoFit/>
              </a:bodyPr>
              <a:lstStyle/>
              <a:p>
                <a:pPr algn="ctr"/>
                <a:r>
                  <a:rPr b="1" dirty="0" lang="en-US" sz="1400">
                    <a:solidFill>
                      <a:srgbClr val="C00000"/>
                    </a:solidFill>
                    <a:latin charset="0" pitchFamily="34" typeface="Calibri"/>
                  </a:rPr>
                  <a:t>ERS 4000</a:t>
                </a:r>
              </a:p>
            </p:txBody>
          </p:sp>
          <p:sp>
            <p:nvSpPr>
              <p:cNvPr id="53" name="Rectangle 52"/>
              <p:cNvSpPr/>
              <p:nvPr>
                <p:custDataLst>
                  <p:tags r:id="rId28"/>
                </p:custDataLst>
              </p:nvPr>
            </p:nvSpPr>
            <p:spPr>
              <a:xfrm>
                <a:off x="523875" y="2079480"/>
                <a:ext cx="2602523" cy="891758"/>
              </a:xfrm>
              <a:prstGeom prst="rect">
                <a:avLst/>
              </a:prstGeom>
            </p:spPr>
            <p:txBody>
              <a:bodyPr wrap="square">
                <a:spAutoFit/>
              </a:bodyPr>
              <a:lstStyle/>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10/100 &amp; 10/100/1000</a:t>
                </a:r>
              </a:p>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Advanced Stacking Technology</a:t>
                </a:r>
              </a:p>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Unlimited Lifetime Warranty</a:t>
                </a:r>
              </a:p>
            </p:txBody>
          </p:sp>
        </p:grpSp>
      </p:grpSp>
      <p:grpSp>
        <p:nvGrpSpPr>
          <p:cNvPr id="54" name="Group 334"/>
          <p:cNvGrpSpPr/>
          <p:nvPr/>
        </p:nvGrpSpPr>
        <p:grpSpPr>
          <a:xfrm>
            <a:off x="6192688" y="2778171"/>
            <a:ext cx="2987824" cy="1854743"/>
            <a:chOff x="337120" y="816173"/>
            <a:chExt cx="2987824" cy="2107440"/>
          </a:xfrm>
        </p:grpSpPr>
        <p:pic>
          <p:nvPicPr>
            <p:cNvPr descr="5000 - 5600 Stack Right [lo-res]" id="55" name="Picture 59"/>
            <p:cNvPicPr>
              <a:picLocks noChangeArrowheads="1" noChangeAspect="1"/>
            </p:cNvPicPr>
            <p:nvPr/>
          </p:nvPicPr>
          <p:blipFill>
            <a:blip cstate="print" r:embed="rId57"/>
            <a:stretch>
              <a:fillRect/>
            </a:stretch>
          </p:blipFill>
          <p:spPr bwMode="auto">
            <a:xfrm>
              <a:off x="1182460" y="1123954"/>
              <a:ext cx="1164058" cy="838405"/>
            </a:xfrm>
            <a:prstGeom prst="rect">
              <a:avLst/>
            </a:prstGeom>
            <a:noFill/>
            <a:ln w="9525">
              <a:noFill/>
              <a:miter lim="800000"/>
              <a:headEnd/>
              <a:tailEnd/>
            </a:ln>
          </p:spPr>
        </p:pic>
        <p:sp>
          <p:nvSpPr>
            <p:cNvPr id="56" name="Text Box 6"/>
            <p:cNvSpPr txBox="1">
              <a:spLocks noChangeArrowheads="1"/>
            </p:cNvSpPr>
            <p:nvPr>
              <p:custDataLst>
                <p:tags r:id="rId25"/>
              </p:custDataLst>
            </p:nvPr>
          </p:nvSpPr>
          <p:spPr bwMode="auto">
            <a:xfrm>
              <a:off x="1245590" y="816173"/>
              <a:ext cx="1066800" cy="349710"/>
            </a:xfrm>
            <a:prstGeom prst="rect">
              <a:avLst/>
            </a:prstGeom>
            <a:noFill/>
            <a:ln w="9525">
              <a:noFill/>
              <a:miter lim="800000"/>
              <a:headEnd/>
              <a:tailEnd/>
            </a:ln>
            <a:effectLst/>
          </p:spPr>
          <p:txBody>
            <a:bodyPr lIns="0" rIns="0" wrap="square">
              <a:spAutoFit/>
            </a:bodyPr>
            <a:lstStyle/>
            <a:p>
              <a:pPr algn="ctr"/>
              <a:r>
                <a:rPr b="1" dirty="0" lang="en-US" sz="1400">
                  <a:solidFill>
                    <a:srgbClr val="C00000"/>
                  </a:solidFill>
                  <a:latin charset="0" pitchFamily="34" typeface="Calibri"/>
                </a:rPr>
                <a:t>ERS 5600</a:t>
              </a:r>
            </a:p>
          </p:txBody>
        </p:sp>
        <p:sp>
          <p:nvSpPr>
            <p:cNvPr id="57" name="Rectangle 56"/>
            <p:cNvSpPr/>
            <p:nvPr>
              <p:custDataLst>
                <p:tags r:id="rId26"/>
              </p:custDataLst>
            </p:nvPr>
          </p:nvSpPr>
          <p:spPr>
            <a:xfrm>
              <a:off x="337120" y="2031855"/>
              <a:ext cx="2987824" cy="891758"/>
            </a:xfrm>
            <a:prstGeom prst="rect">
              <a:avLst/>
            </a:prstGeom>
          </p:spPr>
          <p:txBody>
            <a:bodyPr wrap="square">
              <a:spAutoFit/>
            </a:bodyPr>
            <a:lstStyle/>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10/100/1000/10G &amp; Redundant Power</a:t>
              </a:r>
            </a:p>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Advanced Stacking Technology</a:t>
              </a:r>
            </a:p>
            <a:p>
              <a:pPr eaLnBrk="0" hangingPunct="0" indent="-115888" marL="115888">
                <a:lnSpc>
                  <a:spcPct val="95000"/>
                </a:lnSpc>
                <a:spcBef>
                  <a:spcPct val="45000"/>
                </a:spcBef>
                <a:buClr>
                  <a:srgbClr val="CC0000"/>
                </a:buClr>
                <a:buSzPct val="90000"/>
                <a:buFont charset="2" pitchFamily="18" typeface="Webdings"/>
                <a:buChar char="4"/>
              </a:pPr>
              <a:r>
                <a:rPr dirty="0" lang="en-GB" sz="1200">
                  <a:solidFill>
                    <a:schemeClr val="tx1"/>
                  </a:solidFill>
                </a:rPr>
                <a:t>Unlimited Lifetime Warranty</a:t>
              </a:r>
            </a:p>
          </p:txBody>
        </p:sp>
      </p:grpSp>
      <p:grpSp>
        <p:nvGrpSpPr>
          <p:cNvPr id="58" name="Group 57"/>
          <p:cNvGrpSpPr/>
          <p:nvPr/>
        </p:nvGrpSpPr>
        <p:grpSpPr>
          <a:xfrm>
            <a:off x="3733800" y="1218406"/>
            <a:ext cx="2952328" cy="1829594"/>
            <a:chOff x="3677082" y="1340768"/>
            <a:chExt cx="2952328" cy="2078866"/>
          </a:xfrm>
        </p:grpSpPr>
        <p:grpSp>
          <p:nvGrpSpPr>
            <p:cNvPr id="59" name="Group 354"/>
            <p:cNvGrpSpPr/>
            <p:nvPr/>
          </p:nvGrpSpPr>
          <p:grpSpPr>
            <a:xfrm>
              <a:off x="3677082" y="1340768"/>
              <a:ext cx="2952328" cy="2078866"/>
              <a:chOff x="676275" y="892373"/>
              <a:chExt cx="2952328" cy="2078866"/>
            </a:xfrm>
          </p:grpSpPr>
          <p:sp>
            <p:nvSpPr>
              <p:cNvPr id="61" name="Text Box 6"/>
              <p:cNvSpPr txBox="1">
                <a:spLocks noChangeArrowheads="1"/>
              </p:cNvSpPr>
              <p:nvPr>
                <p:custDataLst>
                  <p:tags r:id="rId23"/>
                </p:custDataLst>
              </p:nvPr>
            </p:nvSpPr>
            <p:spPr bwMode="auto">
              <a:xfrm>
                <a:off x="1552575" y="892373"/>
                <a:ext cx="1066800" cy="349710"/>
              </a:xfrm>
              <a:prstGeom prst="rect">
                <a:avLst/>
              </a:prstGeom>
              <a:noFill/>
              <a:ln w="9525">
                <a:noFill/>
                <a:miter lim="800000"/>
                <a:headEnd/>
                <a:tailEnd/>
              </a:ln>
              <a:effectLst/>
            </p:spPr>
            <p:txBody>
              <a:bodyPr lIns="0" rIns="0" wrap="square">
                <a:spAutoFit/>
              </a:bodyPr>
              <a:lstStyle/>
              <a:p>
                <a:pPr algn="ctr"/>
                <a:r>
                  <a:rPr b="1" dirty="0" lang="en-US" sz="1400">
                    <a:solidFill>
                      <a:srgbClr val="C00000"/>
                    </a:solidFill>
                    <a:latin charset="0" pitchFamily="34" typeface="Calibri"/>
                  </a:rPr>
                  <a:t>ERS 8800</a:t>
                </a:r>
              </a:p>
            </p:txBody>
          </p:sp>
          <p:sp>
            <p:nvSpPr>
              <p:cNvPr id="62" name="Rectangle 61"/>
              <p:cNvSpPr/>
              <p:nvPr>
                <p:custDataLst>
                  <p:tags r:id="rId24"/>
                </p:custDataLst>
              </p:nvPr>
            </p:nvSpPr>
            <p:spPr>
              <a:xfrm>
                <a:off x="676275" y="2079480"/>
                <a:ext cx="2952328" cy="891759"/>
              </a:xfrm>
              <a:prstGeom prst="rect">
                <a:avLst/>
              </a:prstGeom>
            </p:spPr>
            <p:txBody>
              <a:bodyPr wrap="square">
                <a:spAutoFit/>
              </a:bodyPr>
              <a:lstStyle/>
              <a:p>
                <a:pPr eaLnBrk="0" hangingPunct="0" indent="-112713" marL="112713">
                  <a:lnSpc>
                    <a:spcPct val="95000"/>
                  </a:lnSpc>
                  <a:spcBef>
                    <a:spcPct val="45000"/>
                  </a:spcBef>
                  <a:buClr>
                    <a:srgbClr val="CC0000"/>
                  </a:buClr>
                  <a:buSzPct val="90000"/>
                  <a:buFont charset="2" pitchFamily="18" typeface="Webdings"/>
                  <a:buChar char="4"/>
                </a:pPr>
                <a:r>
                  <a:rPr dirty="0" lang="en-GB" sz="1200">
                    <a:solidFill>
                      <a:schemeClr val="tx1"/>
                    </a:solidFill>
                  </a:rPr>
                  <a:t>High Density Gigabit with 10 Gigabit</a:t>
                </a:r>
              </a:p>
              <a:p>
                <a:pPr eaLnBrk="0" hangingPunct="0" indent="-112713" marL="112713">
                  <a:lnSpc>
                    <a:spcPct val="95000"/>
                  </a:lnSpc>
                  <a:spcBef>
                    <a:spcPct val="45000"/>
                  </a:spcBef>
                  <a:buClr>
                    <a:srgbClr val="CC0000"/>
                  </a:buClr>
                  <a:buSzPct val="90000"/>
                  <a:buFont charset="2" pitchFamily="18" typeface="Webdings"/>
                  <a:buChar char="4"/>
                </a:pPr>
                <a:r>
                  <a:rPr dirty="0" lang="en-GB" sz="1200">
                    <a:solidFill>
                      <a:schemeClr val="tx1"/>
                    </a:solidFill>
                  </a:rPr>
                  <a:t>Highly Scalable Performance/Features</a:t>
                </a:r>
              </a:p>
              <a:p>
                <a:pPr eaLnBrk="0" hangingPunct="0" indent="-112713" marL="112713">
                  <a:lnSpc>
                    <a:spcPct val="95000"/>
                  </a:lnSpc>
                  <a:spcBef>
                    <a:spcPct val="45000"/>
                  </a:spcBef>
                  <a:buClr>
                    <a:srgbClr val="CC0000"/>
                  </a:buClr>
                  <a:buSzPct val="90000"/>
                  <a:buFont charset="2" pitchFamily="18" typeface="Webdings"/>
                  <a:buChar char="4"/>
                </a:pPr>
                <a:r>
                  <a:rPr dirty="0" lang="en-GB" sz="1200">
                    <a:solidFill>
                      <a:schemeClr val="tx1"/>
                    </a:solidFill>
                  </a:rPr>
                  <a:t>Full Layer 3 with Virtualization</a:t>
                </a:r>
              </a:p>
            </p:txBody>
          </p:sp>
        </p:grpSp>
        <p:pic>
          <p:nvPicPr>
            <p:cNvPr id="60" name="Picture 3"/>
            <p:cNvPicPr>
              <a:picLocks noChangeArrowheads="1" noChangeAspect="1"/>
            </p:cNvPicPr>
            <p:nvPr/>
          </p:nvPicPr>
          <p:blipFill>
            <a:blip cstate="email" r:embed="rId58"/>
            <a:srcRect/>
            <a:stretch>
              <a:fillRect/>
            </a:stretch>
          </p:blipFill>
          <p:spPr bwMode="auto">
            <a:xfrm>
              <a:off x="4695558" y="1628800"/>
              <a:ext cx="792088" cy="837080"/>
            </a:xfrm>
            <a:prstGeom prst="rect">
              <a:avLst/>
            </a:prstGeom>
            <a:noFill/>
            <a:ln w="9525">
              <a:noFill/>
              <a:miter lim="800000"/>
              <a:headEnd/>
              <a:tailEnd/>
            </a:ln>
            <a:effectLst/>
          </p:spPr>
        </p:pic>
      </p:grpSp>
      <p:grpSp>
        <p:nvGrpSpPr>
          <p:cNvPr id="68" name="Group 67"/>
          <p:cNvGrpSpPr/>
          <p:nvPr/>
        </p:nvGrpSpPr>
        <p:grpSpPr>
          <a:xfrm>
            <a:off x="1782763" y="3221506"/>
            <a:ext cx="2027237" cy="2493494"/>
            <a:chOff x="6954838" y="3757761"/>
            <a:chExt cx="2027237" cy="2833217"/>
          </a:xfrm>
        </p:grpSpPr>
        <p:sp>
          <p:nvSpPr>
            <p:cNvPr id="69" name="Rounded Rectangle 68"/>
            <p:cNvSpPr/>
            <p:nvPr>
              <p:custDataLst>
                <p:tags r:id="rId7"/>
              </p:custDataLst>
            </p:nvPr>
          </p:nvSpPr>
          <p:spPr bwMode="auto">
            <a:xfrm>
              <a:off x="6954838" y="3757761"/>
              <a:ext cx="1997075" cy="283321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0" name="Freeform 9"/>
            <p:cNvSpPr>
              <a:spLocks/>
            </p:cNvSpPr>
            <p:nvPr>
              <p:custDataLst>
                <p:tags r:id="rId8"/>
              </p:custDataLst>
            </p:nvPr>
          </p:nvSpPr>
          <p:spPr bwMode="auto">
            <a:xfrm flipV="1">
              <a:off x="7899400" y="4440386"/>
              <a:ext cx="850900" cy="114300"/>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1" name="Freeform 6"/>
            <p:cNvSpPr>
              <a:spLocks/>
            </p:cNvSpPr>
            <p:nvPr>
              <p:custDataLst>
                <p:tags r:id="rId9"/>
              </p:custDataLst>
            </p:nvPr>
          </p:nvSpPr>
          <p:spPr bwMode="auto">
            <a:xfrm flipV="1">
              <a:off x="7150100" y="4422924"/>
              <a:ext cx="850900" cy="115887"/>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2" name="Freeform 7"/>
            <p:cNvSpPr>
              <a:spLocks/>
            </p:cNvSpPr>
            <p:nvPr>
              <p:custDataLst>
                <p:tags r:id="rId10"/>
              </p:custDataLst>
            </p:nvPr>
          </p:nvSpPr>
          <p:spPr bwMode="auto">
            <a:xfrm>
              <a:off x="7167563" y="4730899"/>
              <a:ext cx="1476375" cy="146050"/>
            </a:xfrm>
            <a:custGeom>
              <a:avLst/>
              <a:gdLst>
                <a:gd fmla="*/ 0 w 452" name="T0"/>
                <a:gd fmla="*/ 0 h 165" name="T1"/>
                <a:gd fmla="*/ 2147483647 w 452" name="T2"/>
                <a:gd fmla="*/ 2147483647 h 165" name="T3"/>
                <a:gd fmla="*/ 2147483647 w 452" name="T4"/>
                <a:gd fmla="*/ 2147483647 h 165" name="T5"/>
                <a:gd fmla="*/ 0 60000 65536" name="T6"/>
                <a:gd fmla="*/ 0 60000 65536" name="T7"/>
                <a:gd fmla="*/ 0 60000 65536" name="T8"/>
                <a:gd fmla="*/ 0 w 452" name="T9"/>
                <a:gd fmla="*/ 0 h 165" name="T10"/>
                <a:gd fmla="*/ 452 w 452" name="T11"/>
                <a:gd fmla="*/ 165 h 165" name="T12"/>
              </a:gdLst>
              <a:ahLst/>
              <a:cxnLst>
                <a:cxn ang="T6">
                  <a:pos x="T0" y="T1"/>
                </a:cxn>
                <a:cxn ang="T7">
                  <a:pos x="T2" y="T3"/>
                </a:cxn>
                <a:cxn ang="T8">
                  <a:pos x="T4" y="T5"/>
                </a:cxn>
              </a:cxnLst>
              <a:rect b="T12" l="T9" r="T11" t="T10"/>
              <a:pathLst>
                <a:path h="165" w="452">
                  <a:moveTo>
                    <a:pt x="0" y="0"/>
                  </a:moveTo>
                  <a:cubicBezTo>
                    <a:pt x="34" y="26"/>
                    <a:pt x="129" y="153"/>
                    <a:pt x="204" y="159"/>
                  </a:cubicBezTo>
                  <a:cubicBezTo>
                    <a:pt x="279" y="165"/>
                    <a:pt x="401" y="61"/>
                    <a:pt x="452" y="35"/>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3" name="Freeform 13"/>
            <p:cNvSpPr>
              <a:spLocks/>
            </p:cNvSpPr>
            <p:nvPr>
              <p:custDataLst>
                <p:tags r:id="rId11"/>
              </p:custDataLst>
            </p:nvPr>
          </p:nvSpPr>
          <p:spPr bwMode="auto">
            <a:xfrm>
              <a:off x="7186613" y="4167336"/>
              <a:ext cx="1476375" cy="142875"/>
            </a:xfrm>
            <a:custGeom>
              <a:avLst/>
              <a:gdLst>
                <a:gd fmla="*/ 0 w 452" name="T0"/>
                <a:gd fmla="*/ 0 h 165" name="T1"/>
                <a:gd fmla="*/ 2147483647 w 452" name="T2"/>
                <a:gd fmla="*/ 2147483647 h 165" name="T3"/>
                <a:gd fmla="*/ 2147483647 w 452" name="T4"/>
                <a:gd fmla="*/ 2147483647 h 165" name="T5"/>
                <a:gd fmla="*/ 0 60000 65536" name="T6"/>
                <a:gd fmla="*/ 0 60000 65536" name="T7"/>
                <a:gd fmla="*/ 0 60000 65536" name="T8"/>
                <a:gd fmla="*/ 0 w 452" name="T9"/>
                <a:gd fmla="*/ 0 h 165" name="T10"/>
                <a:gd fmla="*/ 452 w 452" name="T11"/>
                <a:gd fmla="*/ 165 h 165" name="T12"/>
              </a:gdLst>
              <a:ahLst/>
              <a:cxnLst>
                <a:cxn ang="T6">
                  <a:pos x="T0" y="T1"/>
                </a:cxn>
                <a:cxn ang="T7">
                  <a:pos x="T2" y="T3"/>
                </a:cxn>
                <a:cxn ang="T8">
                  <a:pos x="T4" y="T5"/>
                </a:cxn>
              </a:cxnLst>
              <a:rect b="T12" l="T9" r="T11" t="T10"/>
              <a:pathLst>
                <a:path h="165" w="452">
                  <a:moveTo>
                    <a:pt x="0" y="0"/>
                  </a:moveTo>
                  <a:cubicBezTo>
                    <a:pt x="34" y="26"/>
                    <a:pt x="129" y="153"/>
                    <a:pt x="204" y="159"/>
                  </a:cubicBezTo>
                  <a:cubicBezTo>
                    <a:pt x="279" y="165"/>
                    <a:pt x="401" y="61"/>
                    <a:pt x="452" y="35"/>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4" name="Freeform 12"/>
            <p:cNvSpPr>
              <a:spLocks/>
            </p:cNvSpPr>
            <p:nvPr>
              <p:custDataLst>
                <p:tags r:id="rId12"/>
              </p:custDataLst>
            </p:nvPr>
          </p:nvSpPr>
          <p:spPr bwMode="auto">
            <a:xfrm flipV="1">
              <a:off x="7150100" y="3857774"/>
              <a:ext cx="850900" cy="115887"/>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5" name="Freeform 10"/>
            <p:cNvSpPr>
              <a:spLocks/>
            </p:cNvSpPr>
            <p:nvPr>
              <p:custDataLst>
                <p:tags r:id="rId13"/>
              </p:custDataLst>
            </p:nvPr>
          </p:nvSpPr>
          <p:spPr bwMode="auto">
            <a:xfrm flipV="1">
              <a:off x="7950200" y="3886349"/>
              <a:ext cx="849313" cy="115887"/>
            </a:xfrm>
            <a:custGeom>
              <a:avLst/>
              <a:gdLst>
                <a:gd fmla="*/ 0 w 1013" name="T0"/>
                <a:gd fmla="*/ 0 h 196" name="T1"/>
                <a:gd fmla="*/ 2147483647 w 1013" name="T2"/>
                <a:gd fmla="*/ 2147483647 h 196" name="T3"/>
                <a:gd fmla="*/ 2147483647 w 1013" name="T4"/>
                <a:gd fmla="*/ 2147483647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9525">
              <a:solidFill>
                <a:schemeClr val="accent6"/>
              </a:solidFill>
              <a:prstDash val="solid"/>
              <a:round/>
              <a:headEnd len="med" type="none" w="med"/>
              <a:tailEnd len="med" type="none" w="med"/>
            </a:ln>
          </p:spPr>
          <p:txBody>
            <a:bodyPr/>
            <a:lstStyle/>
            <a:p>
              <a:endParaRPr lang="en-US">
                <a:solidFill>
                  <a:schemeClr val="tx1"/>
                </a:solidFill>
                <a:latin charset="0" pitchFamily="34" typeface="Arial"/>
                <a:cs charset="0" pitchFamily="34" typeface="Arial"/>
              </a:endParaRPr>
            </a:p>
          </p:txBody>
        </p:sp>
        <p:sp>
          <p:nvSpPr>
            <p:cNvPr id="76" name="Line 4"/>
            <p:cNvSpPr>
              <a:spLocks noChangeShapeType="1"/>
            </p:cNvSpPr>
            <p:nvPr>
              <p:custDataLst>
                <p:tags r:id="rId14"/>
              </p:custDataLst>
            </p:nvPr>
          </p:nvSpPr>
          <p:spPr bwMode="auto">
            <a:xfrm>
              <a:off x="8718550" y="4135586"/>
              <a:ext cx="0" cy="579438"/>
            </a:xfrm>
            <a:prstGeom prst="line">
              <a:avLst/>
            </a:prstGeom>
            <a:noFill/>
            <a:ln w="38100">
              <a:solidFill>
                <a:srgbClr val="6884B0"/>
              </a:solidFill>
              <a:round/>
              <a:headEnd/>
              <a:tailEnd/>
            </a:ln>
          </p:spPr>
          <p:txBody>
            <a:bodyPr anchor="ctr" bIns="0" lIns="36000" rIns="36000" tIns="0">
              <a:spAutoFit/>
            </a:bodyPr>
            <a:lstStyle/>
            <a:p>
              <a:endParaRPr lang="en-US">
                <a:solidFill>
                  <a:schemeClr val="tx1"/>
                </a:solidFill>
              </a:endParaRPr>
            </a:p>
          </p:txBody>
        </p:sp>
        <p:sp>
          <p:nvSpPr>
            <p:cNvPr id="77" name="Line 5"/>
            <p:cNvSpPr>
              <a:spLocks noChangeShapeType="1"/>
            </p:cNvSpPr>
            <p:nvPr>
              <p:custDataLst>
                <p:tags r:id="rId15"/>
              </p:custDataLst>
            </p:nvPr>
          </p:nvSpPr>
          <p:spPr bwMode="auto">
            <a:xfrm>
              <a:off x="7180263" y="4111774"/>
              <a:ext cx="0" cy="577850"/>
            </a:xfrm>
            <a:prstGeom prst="line">
              <a:avLst/>
            </a:prstGeom>
            <a:noFill/>
            <a:ln w="38100">
              <a:solidFill>
                <a:srgbClr val="6884B0"/>
              </a:solidFill>
              <a:round/>
              <a:headEnd/>
              <a:tailEnd/>
            </a:ln>
          </p:spPr>
          <p:txBody>
            <a:bodyPr anchor="ctr" bIns="0" lIns="36000" rIns="36000" tIns="0">
              <a:spAutoFit/>
            </a:bodyPr>
            <a:lstStyle/>
            <a:p>
              <a:endParaRPr lang="en-US">
                <a:solidFill>
                  <a:schemeClr val="tx1"/>
                </a:solidFill>
              </a:endParaRPr>
            </a:p>
          </p:txBody>
        </p:sp>
        <p:grpSp>
          <p:nvGrpSpPr>
            <p:cNvPr id="78" name="Group 40"/>
            <p:cNvGrpSpPr>
              <a:grpSpLocks/>
            </p:cNvGrpSpPr>
            <p:nvPr/>
          </p:nvGrpSpPr>
          <p:grpSpPr bwMode="auto">
            <a:xfrm>
              <a:off x="8345488" y="4035574"/>
              <a:ext cx="401637" cy="1281112"/>
              <a:chOff x="1670" y="1330"/>
              <a:chExt cx="286" cy="899"/>
            </a:xfrm>
          </p:grpSpPr>
          <p:sp>
            <p:nvSpPr>
              <p:cNvPr id="95" name="Freeform 41"/>
              <p:cNvSpPr>
                <a:spLocks/>
              </p:cNvSpPr>
              <p:nvPr>
                <p:custDataLst>
                  <p:tags r:id="rId21"/>
                </p:custDataLst>
              </p:nvPr>
            </p:nvSpPr>
            <p:spPr bwMode="auto">
              <a:xfrm flipV="1" rot="15761655">
                <a:off x="1312" y="1688"/>
                <a:ext cx="892" cy="175"/>
              </a:xfrm>
              <a:custGeom>
                <a:avLst/>
                <a:gdLst>
                  <a:gd fmla="*/ 0 w 1013" name="T0"/>
                  <a:gd fmla="*/ 0 h 196" name="T1"/>
                  <a:gd fmla="*/ 236 w 1013" name="T2"/>
                  <a:gd fmla="*/ 111 h 196" name="T3"/>
                  <a:gd fmla="*/ 535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96" name="Freeform 42"/>
              <p:cNvSpPr>
                <a:spLocks/>
              </p:cNvSpPr>
              <p:nvPr>
                <p:custDataLst>
                  <p:tags r:id="rId22"/>
                </p:custDataLst>
              </p:nvPr>
            </p:nvSpPr>
            <p:spPr bwMode="auto">
              <a:xfrm flipV="1" rot="5228255">
                <a:off x="1735" y="2007"/>
                <a:ext cx="410" cy="33"/>
              </a:xfrm>
              <a:custGeom>
                <a:avLst/>
                <a:gdLst>
                  <a:gd fmla="*/ 0 w 1013" name="T0"/>
                  <a:gd fmla="*/ 0 h 196" name="T1"/>
                  <a:gd fmla="*/ 5 w 1013" name="T2"/>
                  <a:gd fmla="*/ 0 h 196" name="T3"/>
                  <a:gd fmla="*/ 11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grpSp>
        <p:grpSp>
          <p:nvGrpSpPr>
            <p:cNvPr id="79" name="Group 44"/>
            <p:cNvGrpSpPr>
              <a:grpSpLocks/>
            </p:cNvGrpSpPr>
            <p:nvPr/>
          </p:nvGrpSpPr>
          <p:grpSpPr bwMode="auto">
            <a:xfrm>
              <a:off x="7842250" y="4060974"/>
              <a:ext cx="393700" cy="1257300"/>
              <a:chOff x="1227" y="1336"/>
              <a:chExt cx="281" cy="882"/>
            </a:xfrm>
          </p:grpSpPr>
          <p:sp>
            <p:nvSpPr>
              <p:cNvPr id="93" name="Freeform 45"/>
              <p:cNvSpPr>
                <a:spLocks/>
              </p:cNvSpPr>
              <p:nvPr>
                <p:custDataLst>
                  <p:tags r:id="rId19"/>
                </p:custDataLst>
              </p:nvPr>
            </p:nvSpPr>
            <p:spPr bwMode="auto">
              <a:xfrm flipH="1" flipV="1" rot="5838345">
                <a:off x="988" y="1694"/>
                <a:ext cx="878" cy="162"/>
              </a:xfrm>
              <a:custGeom>
                <a:avLst/>
                <a:gdLst>
                  <a:gd fmla="*/ 0 w 1013" name="T0"/>
                  <a:gd fmla="*/ 0 h 196" name="T1"/>
                  <a:gd fmla="*/ 218 w 1013" name="T2"/>
                  <a:gd fmla="*/ 76 h 196" name="T3"/>
                  <a:gd fmla="*/ 496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94" name="Freeform 46"/>
              <p:cNvSpPr>
                <a:spLocks/>
              </p:cNvSpPr>
              <p:nvPr>
                <p:custDataLst>
                  <p:tags r:id="rId20"/>
                </p:custDataLst>
              </p:nvPr>
            </p:nvSpPr>
            <p:spPr bwMode="auto">
              <a:xfrm flipH="1" flipV="1" rot="-5228255">
                <a:off x="1039" y="1996"/>
                <a:ext cx="410" cy="33"/>
              </a:xfrm>
              <a:custGeom>
                <a:avLst/>
                <a:gdLst>
                  <a:gd fmla="*/ 0 w 1013" name="T0"/>
                  <a:gd fmla="*/ 0 h 196" name="T1"/>
                  <a:gd fmla="*/ 5 w 1013" name="T2"/>
                  <a:gd fmla="*/ 0 h 196" name="T3"/>
                  <a:gd fmla="*/ 11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grpSp>
        <p:grpSp>
          <p:nvGrpSpPr>
            <p:cNvPr id="80" name="Group 48"/>
            <p:cNvGrpSpPr>
              <a:grpSpLocks/>
            </p:cNvGrpSpPr>
            <p:nvPr/>
          </p:nvGrpSpPr>
          <p:grpSpPr bwMode="auto">
            <a:xfrm>
              <a:off x="7158038" y="4045099"/>
              <a:ext cx="393700" cy="1257300"/>
              <a:chOff x="641" y="1330"/>
              <a:chExt cx="281" cy="882"/>
            </a:xfrm>
          </p:grpSpPr>
          <p:sp>
            <p:nvSpPr>
              <p:cNvPr id="91" name="Freeform 49"/>
              <p:cNvSpPr>
                <a:spLocks/>
              </p:cNvSpPr>
              <p:nvPr>
                <p:custDataLst>
                  <p:tags r:id="rId17"/>
                </p:custDataLst>
              </p:nvPr>
            </p:nvSpPr>
            <p:spPr bwMode="auto">
              <a:xfrm flipH="1" flipV="1" rot="5838345">
                <a:off x="402" y="1688"/>
                <a:ext cx="878" cy="162"/>
              </a:xfrm>
              <a:custGeom>
                <a:avLst/>
                <a:gdLst>
                  <a:gd fmla="*/ 0 w 1013" name="T0"/>
                  <a:gd fmla="*/ 0 h 196" name="T1"/>
                  <a:gd fmla="*/ 218 w 1013" name="T2"/>
                  <a:gd fmla="*/ 76 h 196" name="T3"/>
                  <a:gd fmla="*/ 496 w 1013" name="T4"/>
                  <a:gd fmla="*/ 1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sp>
            <p:nvSpPr>
              <p:cNvPr id="92" name="Freeform 50"/>
              <p:cNvSpPr>
                <a:spLocks/>
              </p:cNvSpPr>
              <p:nvPr>
                <p:custDataLst>
                  <p:tags r:id="rId18"/>
                </p:custDataLst>
              </p:nvPr>
            </p:nvSpPr>
            <p:spPr bwMode="auto">
              <a:xfrm flipH="1" flipV="1" rot="-5228255">
                <a:off x="453" y="1990"/>
                <a:ext cx="410" cy="33"/>
              </a:xfrm>
              <a:custGeom>
                <a:avLst/>
                <a:gdLst>
                  <a:gd fmla="*/ 0 w 1013" name="T0"/>
                  <a:gd fmla="*/ 0 h 196" name="T1"/>
                  <a:gd fmla="*/ 5 w 1013" name="T2"/>
                  <a:gd fmla="*/ 0 h 196" name="T3"/>
                  <a:gd fmla="*/ 11 w 1013" name="T4"/>
                  <a:gd fmla="*/ 0 h 196" name="T5"/>
                  <a:gd fmla="*/ 0 60000 65536" name="T6"/>
                  <a:gd fmla="*/ 0 60000 65536" name="T7"/>
                  <a:gd fmla="*/ 0 60000 65536" name="T8"/>
                  <a:gd fmla="*/ 0 w 1013" name="T9"/>
                  <a:gd fmla="*/ 0 h 196" name="T10"/>
                  <a:gd fmla="*/ 1013 w 1013" name="T11"/>
                  <a:gd fmla="*/ 196 h 196" name="T12"/>
                </a:gdLst>
                <a:ahLst/>
                <a:cxnLst>
                  <a:cxn ang="T6">
                    <a:pos x="T0" y="T1"/>
                  </a:cxn>
                  <a:cxn ang="T7">
                    <a:pos x="T2" y="T3"/>
                  </a:cxn>
                  <a:cxn ang="T8">
                    <a:pos x="T4" y="T5"/>
                  </a:cxn>
                </a:cxnLst>
                <a:rect b="T12" l="T9" r="T11" t="T10"/>
                <a:pathLst>
                  <a:path h="196" w="1013">
                    <a:moveTo>
                      <a:pt x="0" y="0"/>
                    </a:moveTo>
                    <a:cubicBezTo>
                      <a:pt x="74" y="33"/>
                      <a:pt x="276" y="196"/>
                      <a:pt x="445" y="196"/>
                    </a:cubicBezTo>
                    <a:cubicBezTo>
                      <a:pt x="614" y="196"/>
                      <a:pt x="895" y="42"/>
                      <a:pt x="1013" y="1"/>
                    </a:cubicBezTo>
                  </a:path>
                </a:pathLst>
              </a:custGeom>
              <a:noFill/>
              <a:ln cap="flat" cmpd="sng" w="28575">
                <a:solidFill>
                  <a:schemeClr val="tx1">
                    <a:lumMod val="50000"/>
                    <a:lumOff val="50000"/>
                  </a:schemeClr>
                </a:solidFill>
                <a:prstDash val="solid"/>
                <a:round/>
                <a:headEnd len="med" type="none" w="med"/>
                <a:tailEnd len="med" type="none" w="med"/>
              </a:ln>
            </p:spPr>
            <p:txBody>
              <a:bodyPr/>
              <a:lstStyle/>
              <a:p>
                <a:endParaRPr lang="en-US">
                  <a:solidFill>
                    <a:schemeClr val="tx1"/>
                  </a:solidFill>
                </a:endParaRPr>
              </a:p>
            </p:txBody>
          </p:sp>
        </p:grpSp>
        <p:pic>
          <p:nvPicPr>
            <p:cNvPr descr="server_grey" id="81" name="Picture 52"/>
            <p:cNvPicPr>
              <a:picLocks noChangeArrowheads="1" noChangeAspect="1"/>
            </p:cNvPicPr>
            <p:nvPr/>
          </p:nvPicPr>
          <p:blipFill>
            <a:blip cstate="print" r:embed="rId49"/>
            <a:srcRect/>
            <a:stretch>
              <a:fillRect/>
            </a:stretch>
          </p:blipFill>
          <p:spPr bwMode="auto">
            <a:xfrm>
              <a:off x="7077075" y="5230961"/>
              <a:ext cx="328613" cy="519113"/>
            </a:xfrm>
            <a:prstGeom prst="rect">
              <a:avLst/>
            </a:prstGeom>
            <a:noFill/>
            <a:ln w="9525">
              <a:noFill/>
              <a:miter lim="800000"/>
              <a:headEnd/>
              <a:tailEnd/>
            </a:ln>
          </p:spPr>
        </p:pic>
        <p:pic>
          <p:nvPicPr>
            <p:cNvPr descr="server_corp_blue" id="82" name="Picture 53"/>
            <p:cNvPicPr>
              <a:picLocks noChangeArrowheads="1" noChangeAspect="1"/>
            </p:cNvPicPr>
            <p:nvPr/>
          </p:nvPicPr>
          <p:blipFill>
            <a:blip cstate="print" r:embed="rId50"/>
            <a:srcRect/>
            <a:stretch>
              <a:fillRect/>
            </a:stretch>
          </p:blipFill>
          <p:spPr bwMode="auto">
            <a:xfrm>
              <a:off x="7751763" y="5240486"/>
              <a:ext cx="328612" cy="520700"/>
            </a:xfrm>
            <a:prstGeom prst="rect">
              <a:avLst/>
            </a:prstGeom>
            <a:noFill/>
            <a:ln w="9525">
              <a:noFill/>
              <a:miter lim="800000"/>
              <a:headEnd/>
              <a:tailEnd/>
            </a:ln>
          </p:spPr>
        </p:pic>
        <p:pic>
          <p:nvPicPr>
            <p:cNvPr descr="server_corp_yellow" id="83" name="Picture 54"/>
            <p:cNvPicPr>
              <a:picLocks noChangeArrowheads="1" noChangeAspect="1"/>
            </p:cNvPicPr>
            <p:nvPr/>
          </p:nvPicPr>
          <p:blipFill>
            <a:blip cstate="print" r:embed="rId53"/>
            <a:srcRect/>
            <a:stretch>
              <a:fillRect/>
            </a:stretch>
          </p:blipFill>
          <p:spPr bwMode="auto">
            <a:xfrm>
              <a:off x="8467725" y="5261124"/>
              <a:ext cx="328613" cy="520700"/>
            </a:xfrm>
            <a:prstGeom prst="rect">
              <a:avLst/>
            </a:prstGeom>
            <a:noFill/>
            <a:ln w="9525">
              <a:noFill/>
              <a:miter lim="800000"/>
              <a:headEnd/>
              <a:tailEnd/>
            </a:ln>
          </p:spPr>
        </p:pic>
        <p:pic>
          <p:nvPicPr>
            <p:cNvPr descr="small-l3-switch_grey" id="84" name="Picture 61"/>
            <p:cNvPicPr>
              <a:picLocks noChangeArrowheads="1" noChangeAspect="1"/>
            </p:cNvPicPr>
            <p:nvPr/>
          </p:nvPicPr>
          <p:blipFill>
            <a:blip cstate="print" r:embed="rId59"/>
            <a:srcRect/>
            <a:stretch>
              <a:fillRect/>
            </a:stretch>
          </p:blipFill>
          <p:spPr bwMode="auto">
            <a:xfrm>
              <a:off x="7716838" y="3927624"/>
              <a:ext cx="439737" cy="314325"/>
            </a:xfrm>
            <a:prstGeom prst="rect">
              <a:avLst/>
            </a:prstGeom>
            <a:noFill/>
            <a:ln w="9525">
              <a:noFill/>
              <a:miter lim="800000"/>
              <a:headEnd/>
              <a:tailEnd/>
            </a:ln>
          </p:spPr>
        </p:pic>
        <p:pic>
          <p:nvPicPr>
            <p:cNvPr descr="small-l3-switch_grey" id="85" name="Picture 62"/>
            <p:cNvPicPr>
              <a:picLocks noChangeArrowheads="1" noChangeAspect="1"/>
            </p:cNvPicPr>
            <p:nvPr/>
          </p:nvPicPr>
          <p:blipFill>
            <a:blip cstate="print" r:embed="rId51"/>
            <a:srcRect/>
            <a:stretch>
              <a:fillRect/>
            </a:stretch>
          </p:blipFill>
          <p:spPr bwMode="auto">
            <a:xfrm>
              <a:off x="7724775" y="4491186"/>
              <a:ext cx="441325" cy="315913"/>
            </a:xfrm>
            <a:prstGeom prst="rect">
              <a:avLst/>
            </a:prstGeom>
            <a:noFill/>
            <a:ln w="9525">
              <a:noFill/>
              <a:miter lim="800000"/>
              <a:headEnd/>
              <a:tailEnd/>
            </a:ln>
          </p:spPr>
        </p:pic>
        <p:pic>
          <p:nvPicPr>
            <p:cNvPr descr="small-l3-switch_grey" id="86" name="Picture 63"/>
            <p:cNvPicPr>
              <a:picLocks noChangeArrowheads="1" noChangeAspect="1"/>
            </p:cNvPicPr>
            <p:nvPr/>
          </p:nvPicPr>
          <p:blipFill>
            <a:blip cstate="print" r:embed="rId52"/>
            <a:srcRect/>
            <a:stretch>
              <a:fillRect/>
            </a:stretch>
          </p:blipFill>
          <p:spPr bwMode="auto">
            <a:xfrm>
              <a:off x="8445500" y="4497536"/>
              <a:ext cx="442913" cy="315913"/>
            </a:xfrm>
            <a:prstGeom prst="rect">
              <a:avLst/>
            </a:prstGeom>
            <a:noFill/>
            <a:ln w="9525">
              <a:noFill/>
              <a:miter lim="800000"/>
              <a:headEnd/>
              <a:tailEnd/>
            </a:ln>
          </p:spPr>
        </p:pic>
        <p:pic>
          <p:nvPicPr>
            <p:cNvPr descr="small-l3-switch_grey" id="87" name="Picture 64"/>
            <p:cNvPicPr>
              <a:picLocks noChangeArrowheads="1" noChangeAspect="1"/>
            </p:cNvPicPr>
            <p:nvPr/>
          </p:nvPicPr>
          <p:blipFill>
            <a:blip cstate="print" r:embed="rId59"/>
            <a:srcRect/>
            <a:stretch>
              <a:fillRect/>
            </a:stretch>
          </p:blipFill>
          <p:spPr bwMode="auto">
            <a:xfrm>
              <a:off x="8439150" y="3932386"/>
              <a:ext cx="439738" cy="314325"/>
            </a:xfrm>
            <a:prstGeom prst="rect">
              <a:avLst/>
            </a:prstGeom>
            <a:noFill/>
            <a:ln w="9525">
              <a:noFill/>
              <a:miter lim="800000"/>
              <a:headEnd/>
              <a:tailEnd/>
            </a:ln>
          </p:spPr>
        </p:pic>
        <p:pic>
          <p:nvPicPr>
            <p:cNvPr descr="small-l3-switch_grey" id="88" name="Picture 67"/>
            <p:cNvPicPr>
              <a:picLocks noChangeArrowheads="1" noChangeAspect="1"/>
            </p:cNvPicPr>
            <p:nvPr/>
          </p:nvPicPr>
          <p:blipFill>
            <a:blip cstate="print" r:embed="rId51"/>
            <a:srcRect/>
            <a:stretch>
              <a:fillRect/>
            </a:stretch>
          </p:blipFill>
          <p:spPr bwMode="auto">
            <a:xfrm>
              <a:off x="7053263" y="4486424"/>
              <a:ext cx="439737" cy="315912"/>
            </a:xfrm>
            <a:prstGeom prst="rect">
              <a:avLst/>
            </a:prstGeom>
            <a:noFill/>
            <a:ln w="9525">
              <a:noFill/>
              <a:miter lim="800000"/>
              <a:headEnd/>
              <a:tailEnd/>
            </a:ln>
          </p:spPr>
        </p:pic>
        <p:pic>
          <p:nvPicPr>
            <p:cNvPr descr="small-l3-switch_grey" id="89" name="Picture 68"/>
            <p:cNvPicPr>
              <a:picLocks noChangeArrowheads="1" noChangeAspect="1"/>
            </p:cNvPicPr>
            <p:nvPr/>
          </p:nvPicPr>
          <p:blipFill>
            <a:blip cstate="print" r:embed="rId51"/>
            <a:srcRect/>
            <a:stretch>
              <a:fillRect/>
            </a:stretch>
          </p:blipFill>
          <p:spPr bwMode="auto">
            <a:xfrm>
              <a:off x="7043738" y="3921274"/>
              <a:ext cx="439737" cy="315912"/>
            </a:xfrm>
            <a:prstGeom prst="rect">
              <a:avLst/>
            </a:prstGeom>
            <a:noFill/>
            <a:ln w="9525">
              <a:noFill/>
              <a:miter lim="800000"/>
              <a:headEnd/>
              <a:tailEnd/>
            </a:ln>
          </p:spPr>
        </p:pic>
        <p:sp>
          <p:nvSpPr>
            <p:cNvPr id="90" name="Text Box 50"/>
            <p:cNvSpPr txBox="1">
              <a:spLocks noChangeArrowheads="1"/>
            </p:cNvSpPr>
            <p:nvPr>
              <p:custDataLst>
                <p:tags r:id="rId16"/>
              </p:custDataLst>
            </p:nvPr>
          </p:nvSpPr>
          <p:spPr bwMode="auto">
            <a:xfrm>
              <a:off x="6964363" y="5804049"/>
              <a:ext cx="2017712" cy="699418"/>
            </a:xfrm>
            <a:prstGeom prst="rect">
              <a:avLst/>
            </a:prstGeom>
            <a:noFill/>
            <a:ln w="9525">
              <a:noFill/>
              <a:miter lim="800000"/>
              <a:headEnd/>
              <a:tailEnd/>
            </a:ln>
          </p:spPr>
          <p:txBody>
            <a:bodyPr bIns="0" lIns="0" rIns="0" tIns="0">
              <a:spAutoFit/>
            </a:bodyPr>
            <a:lstStyle/>
            <a:p>
              <a:pPr algn="ctr"/>
              <a:r>
                <a:rPr b="1" dirty="0" lang="en-US" sz="1000">
                  <a:solidFill>
                    <a:schemeClr val="tx1"/>
                  </a:solidFill>
                </a:rPr>
                <a:t>Top of Rack</a:t>
              </a:r>
            </a:p>
            <a:p>
              <a:pPr algn="ctr"/>
              <a:r>
                <a:rPr b="1" dirty="0" lang="en-US" sz="1000">
                  <a:solidFill>
                    <a:schemeClr val="tx1"/>
                  </a:solidFill>
                </a:rPr>
                <a:t>Horizontal Stack Switch Cluster</a:t>
              </a:r>
            </a:p>
            <a:p>
              <a:pPr algn="ctr"/>
              <a:r>
                <a:rPr b="1" dirty="0" lang="en-US" sz="1000">
                  <a:solidFill>
                    <a:schemeClr val="tx1"/>
                  </a:solidFill>
                </a:rPr>
                <a:t>ERS 5600</a:t>
              </a:r>
            </a:p>
            <a:p>
              <a:pPr algn="ctr"/>
              <a:r>
                <a:rPr b="1" dirty="0" lang="en-US" sz="1000"/>
                <a:t>VSP7000</a:t>
              </a:r>
              <a:endParaRPr b="1" dirty="0" lang="en-US" sz="1000">
                <a:solidFill>
                  <a:schemeClr val="tx1"/>
                </a:solidFill>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p:stCondLst>
                              <p:cond delay="500"/>
                            </p:stCondLst>
                            <p:childTnLst>
                              <p:par>
                                <p:cTn fill="hold" id="11" nodeType="afterEffect" presetClass="entr" presetID="53" presetSubtype="0">
                                  <p:stCondLst>
                                    <p:cond delay="0"/>
                                  </p:stCondLst>
                                  <p:childTnLst>
                                    <p:set>
                                      <p:cBhvr>
                                        <p:cTn dur="1" fill="hold" id="12">
                                          <p:stCondLst>
                                            <p:cond delay="0"/>
                                          </p:stCondLst>
                                        </p:cTn>
                                        <p:tgtEl>
                                          <p:spTgt spid="54"/>
                                        </p:tgtEl>
                                        <p:attrNameLst>
                                          <p:attrName>style.visibility</p:attrName>
                                        </p:attrNameLst>
                                      </p:cBhvr>
                                      <p:to>
                                        <p:strVal val="visible"/>
                                      </p:to>
                                    </p:set>
                                    <p:anim calcmode="lin" valueType="num">
                                      <p:cBhvr>
                                        <p:cTn dur="500" fill="hold" id="13"/>
                                        <p:tgtEl>
                                          <p:spTgt spid="54"/>
                                        </p:tgtEl>
                                        <p:attrNameLst>
                                          <p:attrName>ppt_w</p:attrName>
                                        </p:attrNameLst>
                                      </p:cBhvr>
                                      <p:tavLst>
                                        <p:tav tm="0">
                                          <p:val>
                                            <p:fltVal val="0"/>
                                          </p:val>
                                        </p:tav>
                                        <p:tav tm="100000">
                                          <p:val>
                                            <p:strVal val="#ppt_w"/>
                                          </p:val>
                                        </p:tav>
                                      </p:tavLst>
                                    </p:anim>
                                    <p:anim calcmode="lin" valueType="num">
                                      <p:cBhvr>
                                        <p:cTn dur="500" fill="hold" id="14"/>
                                        <p:tgtEl>
                                          <p:spTgt spid="54"/>
                                        </p:tgtEl>
                                        <p:attrNameLst>
                                          <p:attrName>ppt_h</p:attrName>
                                        </p:attrNameLst>
                                      </p:cBhvr>
                                      <p:tavLst>
                                        <p:tav tm="0">
                                          <p:val>
                                            <p:fltVal val="0"/>
                                          </p:val>
                                        </p:tav>
                                        <p:tav tm="100000">
                                          <p:val>
                                            <p:strVal val="#ppt_h"/>
                                          </p:val>
                                        </p:tav>
                                      </p:tavLst>
                                    </p:anim>
                                    <p:animEffect filter="fade" transition="in">
                                      <p:cBhvr>
                                        <p:cTn dur="500" id="15"/>
                                        <p:tgtEl>
                                          <p:spTgt spid="54"/>
                                        </p:tgtEl>
                                      </p:cBhvr>
                                    </p:animEffect>
                                  </p:childTnLst>
                                </p:cTn>
                              </p:par>
                            </p:childTnLst>
                          </p:cTn>
                        </p:par>
                      </p:childTnLst>
                    </p:cTn>
                  </p:par>
                  <p:par>
                    <p:cTn fill="hold" id="16">
                      <p:stCondLst>
                        <p:cond delay="indefinite"/>
                      </p:stCondLst>
                      <p:childTnLst>
                        <p:par>
                          <p:cTn fill="hold" id="17">
                            <p:stCondLst>
                              <p:cond delay="0"/>
                            </p:stCondLst>
                            <p:childTnLst>
                              <p:par>
                                <p:cTn accel="50000" decel="50000" fill="hold" id="18" nodeType="clickEffect" presetClass="path" presetID="0" presetSubtype="0">
                                  <p:stCondLst>
                                    <p:cond delay="0"/>
                                  </p:stCondLst>
                                  <p:childTnLst>
                                    <p:animMotion origin="layout" path="M -4.16667E-6 2.59259E-6 L -0.03246 0.02569 " pathEditMode="relative" ptsTypes="AA" rAng="0">
                                      <p:cBhvr>
                                        <p:cTn dur="1000" fill="hold" id="19"/>
                                        <p:tgtEl>
                                          <p:spTgt spid="46"/>
                                        </p:tgtEl>
                                        <p:attrNameLst>
                                          <p:attrName>ppt_x</p:attrName>
                                          <p:attrName>ppt_y</p:attrName>
                                        </p:attrNameLst>
                                      </p:cBhvr>
                                      <p:rCtr x="-1600" y="1300"/>
                                    </p:animMotion>
                                  </p:childTnLst>
                                </p:cTn>
                              </p:par>
                              <p:par>
                                <p:cTn accel="50000" decel="50000" fill="hold" id="20" nodeType="withEffect" presetClass="path" presetID="0" presetSubtype="0">
                                  <p:stCondLst>
                                    <p:cond delay="0"/>
                                  </p:stCondLst>
                                  <p:childTnLst>
                                    <p:animMotion origin="layout" path="M 3.61111E-6 -4.81481E-6 L 0.03941 -4.81481E-6 " pathEditMode="relative" ptsTypes="AA">
                                      <p:cBhvr>
                                        <p:cTn dur="1000" fill="hold" id="21"/>
                                        <p:tgtEl>
                                          <p:spTgt spid="45"/>
                                        </p:tgtEl>
                                        <p:attrNameLst>
                                          <p:attrName>ppt_x</p:attrName>
                                          <p:attrName>ppt_y</p:attrName>
                                        </p:attrNameLst>
                                      </p:cBhvr>
                                    </p:animMotion>
                                  </p:childTnLst>
                                </p:cTn>
                              </p:par>
                            </p:childTnLst>
                          </p:cTn>
                        </p:par>
                        <p:par>
                          <p:cTn fill="hold" id="22">
                            <p:stCondLst>
                              <p:cond delay="1000"/>
                            </p:stCondLst>
                            <p:childTnLst>
                              <p:par>
                                <p:cTn fill="hold" grpId="0" id="23" nodeType="afterEffect" presetClass="exit" presetID="10" presetSubtype="0">
                                  <p:stCondLst>
                                    <p:cond delay="0"/>
                                  </p:stCondLst>
                                  <p:childTnLst>
                                    <p:animEffect filter="fade" transition="out">
                                      <p:cBhvr>
                                        <p:cTn dur="500" id="24"/>
                                        <p:tgtEl>
                                          <p:spTgt spid="48"/>
                                        </p:tgtEl>
                                      </p:cBhvr>
                                    </p:animEffect>
                                    <p:set>
                                      <p:cBhvr>
                                        <p:cTn dur="1" fill="hold" id="25">
                                          <p:stCondLst>
                                            <p:cond delay="499"/>
                                          </p:stCondLst>
                                        </p:cTn>
                                        <p:tgtEl>
                                          <p:spTgt spid="48"/>
                                        </p:tgtEl>
                                        <p:attrNameLst>
                                          <p:attrName>style.visibility</p:attrName>
                                        </p:attrNameLst>
                                      </p:cBhvr>
                                      <p:to>
                                        <p:strVal val="hidden"/>
                                      </p:to>
                                    </p:set>
                                  </p:childTnLst>
                                </p:cTn>
                              </p:par>
                            </p:childTnLst>
                          </p:cTn>
                        </p:par>
                        <p:par>
                          <p:cTn fill="hold" id="26">
                            <p:stCondLst>
                              <p:cond delay="1500"/>
                            </p:stCondLst>
                            <p:childTnLst>
                              <p:par>
                                <p:cTn fill="hold" id="27" nodeType="afterEffect" presetClass="entr" presetID="10" presetSubtype="0">
                                  <p:stCondLst>
                                    <p:cond delay="0"/>
                                  </p:stCondLst>
                                  <p:childTnLst>
                                    <p:set>
                                      <p:cBhvr>
                                        <p:cTn dur="1" fill="hold" id="28">
                                          <p:stCondLst>
                                            <p:cond delay="0"/>
                                          </p:stCondLst>
                                        </p:cTn>
                                        <p:tgtEl>
                                          <p:spTgt spid="43"/>
                                        </p:tgtEl>
                                        <p:attrNameLst>
                                          <p:attrName>style.visibility</p:attrName>
                                        </p:attrNameLst>
                                      </p:cBhvr>
                                      <p:to>
                                        <p:strVal val="visible"/>
                                      </p:to>
                                    </p:set>
                                    <p:animEffect filter="fade" transition="in">
                                      <p:cBhvr>
                                        <p:cTn dur="1000" id="29"/>
                                        <p:tgtEl>
                                          <p:spTgt spid="43"/>
                                        </p:tgtEl>
                                      </p:cBhvr>
                                    </p:animEffect>
                                  </p:childTnLst>
                                </p:cTn>
                              </p:par>
                              <p:par>
                                <p:cTn fill="hold" id="30" nodeType="withEffect" presetClass="entr" presetID="10" presetSubtype="0">
                                  <p:stCondLst>
                                    <p:cond delay="0"/>
                                  </p:stCondLst>
                                  <p:childTnLst>
                                    <p:set>
                                      <p:cBhvr>
                                        <p:cTn dur="1" fill="hold" id="31">
                                          <p:stCondLst>
                                            <p:cond delay="0"/>
                                          </p:stCondLst>
                                        </p:cTn>
                                        <p:tgtEl>
                                          <p:spTgt spid="44"/>
                                        </p:tgtEl>
                                        <p:attrNameLst>
                                          <p:attrName>style.visibility</p:attrName>
                                        </p:attrNameLst>
                                      </p:cBhvr>
                                      <p:to>
                                        <p:strVal val="visible"/>
                                      </p:to>
                                    </p:set>
                                    <p:animEffect filter="fade" transition="in">
                                      <p:cBhvr>
                                        <p:cTn dur="1000" id="32"/>
                                        <p:tgtEl>
                                          <p:spTgt spid="44"/>
                                        </p:tgtEl>
                                      </p:cBhvr>
                                    </p:animEffect>
                                  </p:childTnLst>
                                </p:cTn>
                              </p:par>
                            </p:childTnLst>
                          </p:cTn>
                        </p:par>
                        <p:par>
                          <p:cTn fill="hold" id="33">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500" id="36"/>
                                        <p:tgtEl>
                                          <p:spTgt spid="12"/>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xit" presetID="10" presetSubtype="0">
                                  <p:stCondLst>
                                    <p:cond delay="0"/>
                                  </p:stCondLst>
                                  <p:childTnLst>
                                    <p:animEffect filter="fade" transition="out">
                                      <p:cBhvr>
                                        <p:cTn dur="500" id="40"/>
                                        <p:tgtEl>
                                          <p:spTgt spid="43"/>
                                        </p:tgtEl>
                                      </p:cBhvr>
                                    </p:animEffect>
                                    <p:set>
                                      <p:cBhvr>
                                        <p:cTn dur="1" fill="hold" id="41">
                                          <p:stCondLst>
                                            <p:cond delay="499"/>
                                          </p:stCondLst>
                                        </p:cTn>
                                        <p:tgtEl>
                                          <p:spTgt spid="43"/>
                                        </p:tgtEl>
                                        <p:attrNameLst>
                                          <p:attrName>style.visibility</p:attrName>
                                        </p:attrNameLst>
                                      </p:cBhvr>
                                      <p:to>
                                        <p:strVal val="hidden"/>
                                      </p:to>
                                    </p:set>
                                  </p:childTnLst>
                                </p:cTn>
                              </p:par>
                              <p:par>
                                <p:cTn fill="hold" id="42" nodeType="withEffect" presetClass="exit" presetID="10" presetSubtype="0">
                                  <p:stCondLst>
                                    <p:cond delay="0"/>
                                  </p:stCondLst>
                                  <p:childTnLst>
                                    <p:animEffect filter="fade" transition="out">
                                      <p:cBhvr>
                                        <p:cTn dur="500" id="43"/>
                                        <p:tgtEl>
                                          <p:spTgt spid="44"/>
                                        </p:tgtEl>
                                      </p:cBhvr>
                                    </p:animEffect>
                                    <p:set>
                                      <p:cBhvr>
                                        <p:cTn dur="1" fill="hold" id="44">
                                          <p:stCondLst>
                                            <p:cond delay="499"/>
                                          </p:stCondLst>
                                        </p:cTn>
                                        <p:tgtEl>
                                          <p:spTgt spid="44"/>
                                        </p:tgtEl>
                                        <p:attrNameLst>
                                          <p:attrName>style.visibility</p:attrName>
                                        </p:attrNameLst>
                                      </p:cBhvr>
                                      <p:to>
                                        <p:strVal val="hidden"/>
                                      </p:to>
                                    </p:set>
                                  </p:childTnLst>
                                </p:cTn>
                              </p:par>
                              <p:par>
                                <p:cTn fill="hold" id="45" nodeType="withEffect" presetClass="exit" presetID="10" presetSubtype="0">
                                  <p:stCondLst>
                                    <p:cond delay="0"/>
                                  </p:stCondLst>
                                  <p:childTnLst>
                                    <p:animEffect filter="fade" transition="out">
                                      <p:cBhvr>
                                        <p:cTn dur="500" id="46"/>
                                        <p:tgtEl>
                                          <p:spTgt spid="45"/>
                                        </p:tgtEl>
                                      </p:cBhvr>
                                    </p:animEffect>
                                    <p:set>
                                      <p:cBhvr>
                                        <p:cTn dur="1" fill="hold" id="47">
                                          <p:stCondLst>
                                            <p:cond delay="499"/>
                                          </p:stCondLst>
                                        </p:cTn>
                                        <p:tgtEl>
                                          <p:spTgt spid="45"/>
                                        </p:tgtEl>
                                        <p:attrNameLst>
                                          <p:attrName>style.visibility</p:attrName>
                                        </p:attrNameLst>
                                      </p:cBhvr>
                                      <p:to>
                                        <p:strVal val="hidden"/>
                                      </p:to>
                                    </p:set>
                                  </p:childTnLst>
                                </p:cTn>
                              </p:par>
                              <p:par>
                                <p:cTn fill="hold" id="48" nodeType="withEffect" presetClass="exit" presetID="10" presetSubtype="0">
                                  <p:stCondLst>
                                    <p:cond delay="0"/>
                                  </p:stCondLst>
                                  <p:childTnLst>
                                    <p:animEffect filter="fade" transition="out">
                                      <p:cBhvr>
                                        <p:cTn dur="500" id="49"/>
                                        <p:tgtEl>
                                          <p:spTgt spid="46"/>
                                        </p:tgtEl>
                                      </p:cBhvr>
                                    </p:animEffect>
                                    <p:set>
                                      <p:cBhvr>
                                        <p:cTn dur="1" fill="hold" id="50">
                                          <p:stCondLst>
                                            <p:cond delay="499"/>
                                          </p:stCondLst>
                                        </p:cTn>
                                        <p:tgtEl>
                                          <p:spTgt spid="46"/>
                                        </p:tgtEl>
                                        <p:attrNameLst>
                                          <p:attrName>style.visibility</p:attrName>
                                        </p:attrNameLst>
                                      </p:cBhvr>
                                      <p:to>
                                        <p:strVal val="hidden"/>
                                      </p:to>
                                    </p:set>
                                  </p:childTnLst>
                                </p:cTn>
                              </p:par>
                              <p:par>
                                <p:cTn fill="hold" grpId="1" id="51" nodeType="withEffect" presetClass="exit" presetID="10" presetSubtype="0">
                                  <p:stCondLst>
                                    <p:cond delay="0"/>
                                  </p:stCondLst>
                                  <p:childTnLst>
                                    <p:animEffect filter="fade" transition="out">
                                      <p:cBhvr>
                                        <p:cTn dur="500" id="52"/>
                                        <p:tgtEl>
                                          <p:spTgt spid="12"/>
                                        </p:tgtEl>
                                      </p:cBhvr>
                                    </p:animEffect>
                                    <p:set>
                                      <p:cBhvr>
                                        <p:cTn dur="1" fill="hold" id="53">
                                          <p:stCondLst>
                                            <p:cond delay="499"/>
                                          </p:stCondLst>
                                        </p:cTn>
                                        <p:tgtEl>
                                          <p:spTgt spid="12"/>
                                        </p:tgtEl>
                                        <p:attrNameLst>
                                          <p:attrName>style.visibility</p:attrName>
                                        </p:attrNameLst>
                                      </p:cBhvr>
                                      <p:to>
                                        <p:strVal val="hidden"/>
                                      </p:to>
                                    </p:set>
                                  </p:childTnLst>
                                </p:cTn>
                              </p:par>
                            </p:childTnLst>
                          </p:cTn>
                        </p:par>
                        <p:par>
                          <p:cTn fill="hold" id="54">
                            <p:stCondLst>
                              <p:cond delay="500"/>
                            </p:stCondLst>
                            <p:childTnLst>
                              <p:par>
                                <p:cTn fill="hold" grpId="0" id="55" nodeType="afterEffect" presetClass="entr" presetID="10" presetSubtype="0">
                                  <p:stCondLst>
                                    <p:cond delay="0"/>
                                  </p:stCondLst>
                                  <p:childTnLst>
                                    <p:set>
                                      <p:cBhvr>
                                        <p:cTn dur="1" fill="hold" id="56">
                                          <p:stCondLst>
                                            <p:cond delay="0"/>
                                          </p:stCondLst>
                                        </p:cTn>
                                        <p:tgtEl>
                                          <p:spTgt spid="42"/>
                                        </p:tgtEl>
                                        <p:attrNameLst>
                                          <p:attrName>style.visibility</p:attrName>
                                        </p:attrNameLst>
                                      </p:cBhvr>
                                      <p:to>
                                        <p:strVal val="visible"/>
                                      </p:to>
                                    </p:set>
                                    <p:animEffect filter="fade" transition="in">
                                      <p:cBhvr>
                                        <p:cTn dur="500" id="57"/>
                                        <p:tgtEl>
                                          <p:spTgt spid="42"/>
                                        </p:tgtEl>
                                      </p:cBhvr>
                                    </p:animEffect>
                                  </p:childTnLst>
                                </p:cTn>
                              </p:par>
                              <p:par>
                                <p:cTn fill="hold" id="58" nodeType="withEffect" presetClass="entr" presetID="53" presetSubtype="0">
                                  <p:stCondLst>
                                    <p:cond delay="0"/>
                                  </p:stCondLst>
                                  <p:childTnLst>
                                    <p:set>
                                      <p:cBhvr>
                                        <p:cTn dur="1" fill="hold" id="59">
                                          <p:stCondLst>
                                            <p:cond delay="0"/>
                                          </p:stCondLst>
                                        </p:cTn>
                                        <p:tgtEl>
                                          <p:spTgt spid="58"/>
                                        </p:tgtEl>
                                        <p:attrNameLst>
                                          <p:attrName>style.visibility</p:attrName>
                                        </p:attrNameLst>
                                      </p:cBhvr>
                                      <p:to>
                                        <p:strVal val="visible"/>
                                      </p:to>
                                    </p:set>
                                    <p:anim calcmode="lin" valueType="num">
                                      <p:cBhvr>
                                        <p:cTn dur="500" fill="hold" id="60"/>
                                        <p:tgtEl>
                                          <p:spTgt spid="58"/>
                                        </p:tgtEl>
                                        <p:attrNameLst>
                                          <p:attrName>ppt_w</p:attrName>
                                        </p:attrNameLst>
                                      </p:cBhvr>
                                      <p:tavLst>
                                        <p:tav tm="0">
                                          <p:val>
                                            <p:fltVal val="0"/>
                                          </p:val>
                                        </p:tav>
                                        <p:tav tm="100000">
                                          <p:val>
                                            <p:strVal val="#ppt_w"/>
                                          </p:val>
                                        </p:tav>
                                      </p:tavLst>
                                    </p:anim>
                                    <p:anim calcmode="lin" valueType="num">
                                      <p:cBhvr>
                                        <p:cTn dur="500" fill="hold" id="61"/>
                                        <p:tgtEl>
                                          <p:spTgt spid="58"/>
                                        </p:tgtEl>
                                        <p:attrNameLst>
                                          <p:attrName>ppt_h</p:attrName>
                                        </p:attrNameLst>
                                      </p:cBhvr>
                                      <p:tavLst>
                                        <p:tav tm="0">
                                          <p:val>
                                            <p:fltVal val="0"/>
                                          </p:val>
                                        </p:tav>
                                        <p:tav tm="100000">
                                          <p:val>
                                            <p:strVal val="#ppt_h"/>
                                          </p:val>
                                        </p:tav>
                                      </p:tavLst>
                                    </p:anim>
                                    <p:animEffect filter="fade" transition="in">
                                      <p:cBhvr>
                                        <p:cTn dur="500" id="62"/>
                                        <p:tgtEl>
                                          <p:spTgt spid="58"/>
                                        </p:tgtEl>
                                      </p:cBhvr>
                                    </p:animEffect>
                                  </p:childTnLst>
                                </p:cTn>
                              </p:par>
                              <p:par>
                                <p:cTn fill="hold" id="63" nodeType="withEffect" presetClass="entr" presetID="10" presetSubtype="0">
                                  <p:stCondLst>
                                    <p:cond delay="0"/>
                                  </p:stCondLst>
                                  <p:childTnLst>
                                    <p:set>
                                      <p:cBhvr>
                                        <p:cTn dur="1" fill="hold" id="64">
                                          <p:stCondLst>
                                            <p:cond delay="0"/>
                                          </p:stCondLst>
                                        </p:cTn>
                                        <p:tgtEl>
                                          <p:spTgt spid="47"/>
                                        </p:tgtEl>
                                        <p:attrNameLst>
                                          <p:attrName>style.visibility</p:attrName>
                                        </p:attrNameLst>
                                      </p:cBhvr>
                                      <p:to>
                                        <p:strVal val="visible"/>
                                      </p:to>
                                    </p:set>
                                    <p:animEffect filter="fade" transition="in">
                                      <p:cBhvr>
                                        <p:cTn dur="500" id="65"/>
                                        <p:tgtEl>
                                          <p:spTgt spid="47"/>
                                        </p:tgtEl>
                                      </p:cBhvr>
                                    </p:animEffect>
                                  </p:childTnLst>
                                </p:cTn>
                              </p:par>
                            </p:childTnLst>
                          </p:cTn>
                        </p:par>
                      </p:childTnLst>
                    </p:cTn>
                  </p:par>
                  <p:par>
                    <p:cTn fill="hold" id="66">
                      <p:stCondLst>
                        <p:cond delay="indefinite"/>
                      </p:stCondLst>
                      <p:childTnLst>
                        <p:par>
                          <p:cTn fill="hold" id="67">
                            <p:stCondLst>
                              <p:cond delay="0"/>
                            </p:stCondLst>
                            <p:childTnLst>
                              <p:par>
                                <p:cTn accel="50000" decel="50000" fill="hold" id="68" nodeType="clickEffect" presetClass="path" presetID="35" presetSubtype="0">
                                  <p:stCondLst>
                                    <p:cond delay="0"/>
                                  </p:stCondLst>
                                  <p:childTnLst>
                                    <p:animMotion origin="layout" path="M 2.77778E-7 1.5244E-6 L -0.04722 -0.00255 " pathEditMode="relative" ptsTypes="AA" rAng="0">
                                      <p:cBhvr>
                                        <p:cTn dur="2000" fill="hold" id="69"/>
                                        <p:tgtEl>
                                          <p:spTgt spid="47"/>
                                        </p:tgtEl>
                                        <p:attrNameLst>
                                          <p:attrName>ppt_x</p:attrName>
                                          <p:attrName>ppt_y</p:attrName>
                                        </p:attrNameLst>
                                      </p:cBhvr>
                                      <p:rCtr x="-2400" y="-100"/>
                                    </p:animMotion>
                                  </p:childTnLst>
                                </p:cTn>
                              </p:par>
                            </p:childTnLst>
                          </p:cTn>
                        </p:par>
                        <p:par>
                          <p:cTn fill="hold" id="70">
                            <p:stCondLst>
                              <p:cond delay="2000"/>
                            </p:stCondLst>
                            <p:childTnLst>
                              <p:par>
                                <p:cTn fill="hold" id="71" nodeType="afterEffect" presetClass="entr" presetID="10" presetSubtype="0">
                                  <p:stCondLst>
                                    <p:cond delay="0"/>
                                  </p:stCondLst>
                                  <p:childTnLst>
                                    <p:set>
                                      <p:cBhvr>
                                        <p:cTn dur="1" fill="hold" id="72">
                                          <p:stCondLst>
                                            <p:cond delay="0"/>
                                          </p:stCondLst>
                                        </p:cTn>
                                        <p:tgtEl>
                                          <p:spTgt spid="40"/>
                                        </p:tgtEl>
                                        <p:attrNameLst>
                                          <p:attrName>style.visibility</p:attrName>
                                        </p:attrNameLst>
                                      </p:cBhvr>
                                      <p:to>
                                        <p:strVal val="visible"/>
                                      </p:to>
                                    </p:set>
                                    <p:animEffect filter="fade" transition="in">
                                      <p:cBhvr>
                                        <p:cTn dur="500" id="73"/>
                                        <p:tgtEl>
                                          <p:spTgt spid="40"/>
                                        </p:tgtEl>
                                      </p:cBhvr>
                                    </p:animEffect>
                                  </p:childTnLst>
                                </p:cTn>
                              </p:par>
                              <p:par>
                                <p:cTn fill="hold" grpId="1" id="74" nodeType="withEffect" presetClass="exit" presetID="10" presetSubtype="0">
                                  <p:stCondLst>
                                    <p:cond delay="0"/>
                                  </p:stCondLst>
                                  <p:childTnLst>
                                    <p:animEffect filter="fade" transition="out">
                                      <p:cBhvr>
                                        <p:cTn dur="500" id="75"/>
                                        <p:tgtEl>
                                          <p:spTgt spid="42"/>
                                        </p:tgtEl>
                                      </p:cBhvr>
                                    </p:animEffect>
                                    <p:set>
                                      <p:cBhvr>
                                        <p:cTn dur="1" fill="hold" id="76">
                                          <p:stCondLst>
                                            <p:cond delay="499"/>
                                          </p:stCondLst>
                                        </p:cTn>
                                        <p:tgtEl>
                                          <p:spTgt spid="42"/>
                                        </p:tgtEl>
                                        <p:attrNameLst>
                                          <p:attrName>style.visibility</p:attrName>
                                        </p:attrNameLst>
                                      </p:cBhvr>
                                      <p:to>
                                        <p:strVal val="hidden"/>
                                      </p:to>
                                    </p:set>
                                  </p:childTnLst>
                                </p:cTn>
                              </p:par>
                            </p:childTnLst>
                          </p:cTn>
                        </p:par>
                        <p:par>
                          <p:cTn fill="hold" id="77">
                            <p:stCondLst>
                              <p:cond delay="2500"/>
                            </p:stCondLst>
                            <p:childTnLst>
                              <p:par>
                                <p:cTn fill="hold" id="78" nodeType="afterEffect" presetClass="entr" presetID="10" presetSubtype="0">
                                  <p:stCondLst>
                                    <p:cond delay="0"/>
                                  </p:stCondLst>
                                  <p:childTnLst>
                                    <p:set>
                                      <p:cBhvr>
                                        <p:cTn dur="1" fill="hold" id="79">
                                          <p:stCondLst>
                                            <p:cond delay="0"/>
                                          </p:stCondLst>
                                        </p:cTn>
                                        <p:tgtEl>
                                          <p:spTgt spid="38"/>
                                        </p:tgtEl>
                                        <p:attrNameLst>
                                          <p:attrName>style.visibility</p:attrName>
                                        </p:attrNameLst>
                                      </p:cBhvr>
                                      <p:to>
                                        <p:strVal val="visible"/>
                                      </p:to>
                                    </p:set>
                                    <p:animEffect filter="fade" transition="in">
                                      <p:cBhvr>
                                        <p:cTn dur="500" id="80"/>
                                        <p:tgtEl>
                                          <p:spTgt spid="38"/>
                                        </p:tgtEl>
                                      </p:cBhvr>
                                    </p:animEffect>
                                  </p:childTnLst>
                                </p:cTn>
                              </p:par>
                              <p:par>
                                <p:cTn fill="hold" id="81" nodeType="withEffect" presetClass="entr" presetID="10" presetSubtype="0">
                                  <p:stCondLst>
                                    <p:cond delay="0"/>
                                  </p:stCondLst>
                                  <p:childTnLst>
                                    <p:set>
                                      <p:cBhvr>
                                        <p:cTn dur="1" fill="hold" id="82">
                                          <p:stCondLst>
                                            <p:cond delay="0"/>
                                          </p:stCondLst>
                                        </p:cTn>
                                        <p:tgtEl>
                                          <p:spTgt spid="39"/>
                                        </p:tgtEl>
                                        <p:attrNameLst>
                                          <p:attrName>style.visibility</p:attrName>
                                        </p:attrNameLst>
                                      </p:cBhvr>
                                      <p:to>
                                        <p:strVal val="visible"/>
                                      </p:to>
                                    </p:set>
                                    <p:animEffect filter="fade" transition="in">
                                      <p:cBhvr>
                                        <p:cTn dur="500" id="83"/>
                                        <p:tgtEl>
                                          <p:spTgt spid="39"/>
                                        </p:tgtEl>
                                      </p:cBhvr>
                                    </p:animEffect>
                                  </p:childTnLst>
                                </p:cTn>
                              </p:par>
                            </p:childTnLst>
                          </p:cTn>
                        </p:par>
                        <p:par>
                          <p:cTn fill="hold" id="84">
                            <p:stCondLst>
                              <p:cond delay="3000"/>
                            </p:stCondLst>
                            <p:childTnLst>
                              <p:par>
                                <p:cTn fill="hold" grpId="0" id="85" nodeType="afterEffect" presetClass="entr" presetID="10" presetSubtype="0">
                                  <p:stCondLst>
                                    <p:cond delay="0"/>
                                  </p:stCondLst>
                                  <p:childTnLst>
                                    <p:set>
                                      <p:cBhvr>
                                        <p:cTn dur="1" fill="hold" id="86">
                                          <p:stCondLst>
                                            <p:cond delay="0"/>
                                          </p:stCondLst>
                                        </p:cTn>
                                        <p:tgtEl>
                                          <p:spTgt spid="41"/>
                                        </p:tgtEl>
                                        <p:attrNameLst>
                                          <p:attrName>style.visibility</p:attrName>
                                        </p:attrNameLst>
                                      </p:cBhvr>
                                      <p:to>
                                        <p:strVal val="visible"/>
                                      </p:to>
                                    </p:set>
                                    <p:animEffect filter="fade" transition="in">
                                      <p:cBhvr>
                                        <p:cTn dur="500" id="87"/>
                                        <p:tgtEl>
                                          <p:spTgt spid="41"/>
                                        </p:tgtEl>
                                      </p:cBhvr>
                                    </p:animEffect>
                                  </p:childTnLst>
                                </p:cTn>
                              </p:par>
                            </p:childTnLst>
                          </p:cTn>
                        </p:par>
                        <p:par>
                          <p:cTn fill="hold" id="88">
                            <p:stCondLst>
                              <p:cond delay="3500"/>
                            </p:stCondLst>
                            <p:childTnLst>
                              <p:par>
                                <p:cTn fill="hold" id="89" nodeType="afterEffect" presetClass="entr" presetID="10" presetSubtype="0">
                                  <p:stCondLst>
                                    <p:cond delay="0"/>
                                  </p:stCondLst>
                                  <p:childTnLst>
                                    <p:set>
                                      <p:cBhvr>
                                        <p:cTn dur="1" fill="hold" id="90">
                                          <p:stCondLst>
                                            <p:cond delay="0"/>
                                          </p:stCondLst>
                                        </p:cTn>
                                        <p:tgtEl>
                                          <p:spTgt spid="68"/>
                                        </p:tgtEl>
                                        <p:attrNameLst>
                                          <p:attrName>style.visibility</p:attrName>
                                        </p:attrNameLst>
                                      </p:cBhvr>
                                      <p:to>
                                        <p:strVal val="visible"/>
                                      </p:to>
                                    </p:set>
                                    <p:animEffect filter="fade" transition="in">
                                      <p:cBhvr>
                                        <p:cTn dur="500" id="91"/>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41"/>
      <p:bldP grpId="0" spid="42"/>
      <p:bldP grpId="1" spid="42"/>
      <p:bldP grpId="0" spid="48"/>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a:t>Large Data </a:t>
            </a:r>
            <a:r>
              <a:rPr lang="en-GB" sz="2700" dirty="0" err="1"/>
              <a:t>Center</a:t>
            </a:r>
            <a:r>
              <a:rPr lang="en-GB" sz="2700" dirty="0"/>
              <a:t> Solution</a:t>
            </a:r>
            <a:r>
              <a:rPr lang="en-GB" dirty="0"/>
              <a:t/>
            </a:r>
            <a:br>
              <a:rPr lang="en-GB" dirty="0"/>
            </a:br>
            <a:r>
              <a:rPr lang="en-GB" sz="2200" dirty="0"/>
              <a:t>Data </a:t>
            </a:r>
            <a:r>
              <a:rPr lang="en-GB" sz="2200" dirty="0" err="1"/>
              <a:t>Center</a:t>
            </a:r>
            <a:r>
              <a:rPr lang="en-GB" sz="2200" dirty="0"/>
              <a:t> Core</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71</a:t>
            </a:fld>
            <a:endParaRPr lang="en-US" dirty="0"/>
          </a:p>
        </p:txBody>
      </p:sp>
      <p:cxnSp>
        <p:nvCxnSpPr>
          <p:cNvPr id="4" name="Straight Connector 3"/>
          <p:cNvCxnSpPr/>
          <p:nvPr/>
        </p:nvCxnSpPr>
        <p:spPr>
          <a:xfrm rot="10800000" flipH="1" flipV="1">
            <a:off x="3697721" y="2328106"/>
            <a:ext cx="1440160" cy="1204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flipV="1">
            <a:off x="3923930" y="2320727"/>
            <a:ext cx="1368151" cy="1140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rot="5400000">
            <a:off x="2607581" y="3017838"/>
            <a:ext cx="7604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5400000">
            <a:off x="2336819" y="2891090"/>
            <a:ext cx="10139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755576" y="2193980"/>
            <a:ext cx="1440160" cy="1204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971602" y="2257352"/>
            <a:ext cx="1368151" cy="1140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07504" y="3398080"/>
            <a:ext cx="5699645" cy="2366203"/>
            <a:chOff x="251520" y="3861048"/>
            <a:chExt cx="5699645" cy="2688584"/>
          </a:xfrm>
        </p:grpSpPr>
        <p:grpSp>
          <p:nvGrpSpPr>
            <p:cNvPr id="12" name="Group 118"/>
            <p:cNvGrpSpPr/>
            <p:nvPr/>
          </p:nvGrpSpPr>
          <p:grpSpPr>
            <a:xfrm>
              <a:off x="251520" y="3861048"/>
              <a:ext cx="1403350" cy="2664296"/>
              <a:chOff x="3275856" y="3861048"/>
              <a:chExt cx="1403350" cy="2664296"/>
            </a:xfrm>
          </p:grpSpPr>
          <p:sp>
            <p:nvSpPr>
              <p:cNvPr id="60" name="Rounded Rectangle 59"/>
              <p:cNvSpPr/>
              <p:nvPr>
                <p:custDataLst>
                  <p:tags r:id="rId38"/>
                </p:custDataLst>
              </p:nvPr>
            </p:nvSpPr>
            <p:spPr bwMode="auto">
              <a:xfrm>
                <a:off x="3275856" y="3861048"/>
                <a:ext cx="1403350" cy="266429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1" name="Freeform 50"/>
              <p:cNvSpPr>
                <a:spLocks/>
              </p:cNvSpPr>
              <p:nvPr>
                <p:custDataLst>
                  <p:tags r:id="rId39"/>
                </p:custDataLst>
              </p:nvPr>
            </p:nvSpPr>
            <p:spPr bwMode="auto">
              <a:xfrm rot="16371745" flipH="1" flipV="1">
                <a:off x="3641909" y="4728392"/>
                <a:ext cx="585788" cy="46038"/>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62" name="Freeform 39"/>
              <p:cNvSpPr>
                <a:spLocks/>
              </p:cNvSpPr>
              <p:nvPr>
                <p:custDataLst>
                  <p:tags r:id="rId40"/>
                </p:custDataLst>
              </p:nvPr>
            </p:nvSpPr>
            <p:spPr bwMode="auto">
              <a:xfrm rot="5228255" flipV="1">
                <a:off x="3791928" y="4726011"/>
                <a:ext cx="571500" cy="46038"/>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63" name="Text Box 39"/>
              <p:cNvSpPr txBox="1">
                <a:spLocks noChangeArrowheads="1"/>
              </p:cNvSpPr>
              <p:nvPr>
                <p:custDataLst>
                  <p:tags r:id="rId41"/>
                </p:custDataLst>
              </p:nvPr>
            </p:nvSpPr>
            <p:spPr bwMode="auto">
              <a:xfrm>
                <a:off x="3280619" y="5807110"/>
                <a:ext cx="1390650" cy="699419"/>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Top of Rack Switch</a:t>
                </a:r>
              </a:p>
              <a:p>
                <a:pPr algn="ctr"/>
                <a:r>
                  <a:rPr lang="en-US" sz="1000" b="1" dirty="0">
                    <a:solidFill>
                      <a:schemeClr val="tx1"/>
                    </a:solidFill>
                  </a:rPr>
                  <a:t>ERS 400</a:t>
                </a:r>
              </a:p>
              <a:p>
                <a:pPr algn="ctr"/>
                <a:r>
                  <a:rPr lang="en-US" sz="1000" b="1" dirty="0">
                    <a:solidFill>
                      <a:schemeClr val="tx1"/>
                    </a:solidFill>
                  </a:rPr>
                  <a:t>ERS 5600</a:t>
                </a:r>
              </a:p>
              <a:p>
                <a:pPr algn="ctr"/>
                <a:r>
                  <a:rPr lang="en-US" sz="1000" b="1" dirty="0">
                    <a:solidFill>
                      <a:schemeClr val="tx1"/>
                    </a:solidFill>
                  </a:rPr>
                  <a:t>VSP 7000</a:t>
                </a:r>
              </a:p>
            </p:txBody>
          </p:sp>
          <p:pic>
            <p:nvPicPr>
              <p:cNvPr id="64" name="Picture 54" descr="small-l3-switch_grey"/>
              <p:cNvPicPr>
                <a:picLocks noChangeAspect="1" noChangeArrowheads="1"/>
              </p:cNvPicPr>
              <p:nvPr/>
            </p:nvPicPr>
            <p:blipFill>
              <a:blip r:embed="rId44" cstate="print"/>
              <a:srcRect/>
              <a:stretch>
                <a:fillRect/>
              </a:stretch>
            </p:blipFill>
            <p:spPr bwMode="auto">
              <a:xfrm>
                <a:off x="3724459" y="4241030"/>
                <a:ext cx="496888" cy="350837"/>
              </a:xfrm>
              <a:prstGeom prst="rect">
                <a:avLst/>
              </a:prstGeom>
              <a:noFill/>
              <a:ln w="9525">
                <a:noFill/>
                <a:miter lim="800000"/>
                <a:headEnd/>
                <a:tailEnd/>
              </a:ln>
            </p:spPr>
          </p:pic>
          <p:pic>
            <p:nvPicPr>
              <p:cNvPr id="65" name="Picture 52" descr="server_grey"/>
              <p:cNvPicPr>
                <a:picLocks noChangeAspect="1" noChangeArrowheads="1"/>
              </p:cNvPicPr>
              <p:nvPr/>
            </p:nvPicPr>
            <p:blipFill>
              <a:blip r:embed="rId45" cstate="print"/>
              <a:srcRect/>
              <a:stretch>
                <a:fillRect/>
              </a:stretch>
            </p:blipFill>
            <p:spPr bwMode="auto">
              <a:xfrm>
                <a:off x="3840347" y="4923655"/>
                <a:ext cx="328612" cy="519112"/>
              </a:xfrm>
              <a:prstGeom prst="rect">
                <a:avLst/>
              </a:prstGeom>
              <a:noFill/>
              <a:ln w="9525">
                <a:noFill/>
                <a:miter lim="800000"/>
                <a:headEnd/>
                <a:tailEnd/>
              </a:ln>
            </p:spPr>
          </p:pic>
        </p:grpSp>
        <p:grpSp>
          <p:nvGrpSpPr>
            <p:cNvPr id="13" name="Group 125"/>
            <p:cNvGrpSpPr/>
            <p:nvPr/>
          </p:nvGrpSpPr>
          <p:grpSpPr>
            <a:xfrm>
              <a:off x="1779662" y="3861048"/>
              <a:ext cx="2000250" cy="2664296"/>
              <a:chOff x="3278188" y="3904952"/>
              <a:chExt cx="2000250" cy="2664296"/>
            </a:xfrm>
          </p:grpSpPr>
          <p:sp>
            <p:nvSpPr>
              <p:cNvPr id="43" name="Freeform 9"/>
              <p:cNvSpPr>
                <a:spLocks/>
              </p:cNvSpPr>
              <p:nvPr>
                <p:custDataLst>
                  <p:tags r:id="rId27"/>
                </p:custDataLst>
              </p:nvPr>
            </p:nvSpPr>
            <p:spPr bwMode="auto">
              <a:xfrm flipV="1">
                <a:off x="4205288" y="4135586"/>
                <a:ext cx="850900" cy="114300"/>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44" name="Freeform 6"/>
              <p:cNvSpPr>
                <a:spLocks/>
              </p:cNvSpPr>
              <p:nvPr>
                <p:custDataLst>
                  <p:tags r:id="rId28"/>
                </p:custDataLst>
              </p:nvPr>
            </p:nvSpPr>
            <p:spPr bwMode="auto">
              <a:xfrm flipV="1">
                <a:off x="3446463" y="4118124"/>
                <a:ext cx="850900" cy="115887"/>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45" name="Freeform 7"/>
              <p:cNvSpPr>
                <a:spLocks/>
              </p:cNvSpPr>
              <p:nvPr>
                <p:custDataLst>
                  <p:tags r:id="rId29"/>
                </p:custDataLst>
              </p:nvPr>
            </p:nvSpPr>
            <p:spPr bwMode="auto">
              <a:xfrm>
                <a:off x="3463925" y="4426099"/>
                <a:ext cx="1476375" cy="146050"/>
              </a:xfrm>
              <a:custGeom>
                <a:avLst/>
                <a:gdLst>
                  <a:gd name="T0" fmla="*/ 0 w 452"/>
                  <a:gd name="T1" fmla="*/ 0 h 165"/>
                  <a:gd name="T2" fmla="*/ 2147483647 w 452"/>
                  <a:gd name="T3" fmla="*/ 2147483647 h 165"/>
                  <a:gd name="T4" fmla="*/ 2147483647 w 452"/>
                  <a:gd name="T5" fmla="*/ 2147483647 h 165"/>
                  <a:gd name="T6" fmla="*/ 0 60000 65536"/>
                  <a:gd name="T7" fmla="*/ 0 60000 65536"/>
                  <a:gd name="T8" fmla="*/ 0 60000 65536"/>
                  <a:gd name="T9" fmla="*/ 0 w 452"/>
                  <a:gd name="T10" fmla="*/ 0 h 165"/>
                  <a:gd name="T11" fmla="*/ 452 w 452"/>
                  <a:gd name="T12" fmla="*/ 165 h 165"/>
                </a:gdLst>
                <a:ahLst/>
                <a:cxnLst>
                  <a:cxn ang="T6">
                    <a:pos x="T0" y="T1"/>
                  </a:cxn>
                  <a:cxn ang="T7">
                    <a:pos x="T2" y="T3"/>
                  </a:cxn>
                  <a:cxn ang="T8">
                    <a:pos x="T4" y="T5"/>
                  </a:cxn>
                </a:cxnLst>
                <a:rect l="T9" t="T10" r="T11" b="T12"/>
                <a:pathLst>
                  <a:path w="452" h="165">
                    <a:moveTo>
                      <a:pt x="0" y="0"/>
                    </a:moveTo>
                    <a:cubicBezTo>
                      <a:pt x="34" y="26"/>
                      <a:pt x="129" y="153"/>
                      <a:pt x="204" y="159"/>
                    </a:cubicBezTo>
                    <a:cubicBezTo>
                      <a:pt x="279" y="165"/>
                      <a:pt x="401" y="61"/>
                      <a:pt x="452" y="35"/>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46" name="Freeform 42"/>
              <p:cNvSpPr>
                <a:spLocks/>
              </p:cNvSpPr>
              <p:nvPr>
                <p:custDataLst>
                  <p:tags r:id="rId30"/>
                </p:custDataLst>
              </p:nvPr>
            </p:nvSpPr>
            <p:spPr bwMode="auto">
              <a:xfrm rot="5228255" flipV="1">
                <a:off x="4728369" y="4695180"/>
                <a:ext cx="584200" cy="46038"/>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47" name="Freeform 46"/>
              <p:cNvSpPr>
                <a:spLocks/>
              </p:cNvSpPr>
              <p:nvPr>
                <p:custDataLst>
                  <p:tags r:id="rId31"/>
                </p:custDataLst>
              </p:nvPr>
            </p:nvSpPr>
            <p:spPr bwMode="auto">
              <a:xfrm rot="-5228255" flipH="1" flipV="1">
                <a:off x="3871119" y="4696767"/>
                <a:ext cx="584200" cy="46038"/>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48" name="Freeform 50"/>
              <p:cNvSpPr>
                <a:spLocks/>
              </p:cNvSpPr>
              <p:nvPr>
                <p:custDataLst>
                  <p:tags r:id="rId32"/>
                </p:custDataLst>
              </p:nvPr>
            </p:nvSpPr>
            <p:spPr bwMode="auto">
              <a:xfrm rot="-5228255" flipH="1" flipV="1">
                <a:off x="3185319" y="4680892"/>
                <a:ext cx="584200" cy="46038"/>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pic>
            <p:nvPicPr>
              <p:cNvPr id="49" name="Picture 53" descr="server_corp_blue"/>
              <p:cNvPicPr>
                <a:picLocks noChangeAspect="1" noChangeArrowheads="1"/>
              </p:cNvPicPr>
              <p:nvPr/>
            </p:nvPicPr>
            <p:blipFill>
              <a:blip r:embed="rId46" cstate="print"/>
              <a:srcRect/>
              <a:stretch>
                <a:fillRect/>
              </a:stretch>
            </p:blipFill>
            <p:spPr bwMode="auto">
              <a:xfrm>
                <a:off x="4048125" y="4935686"/>
                <a:ext cx="328613" cy="520700"/>
              </a:xfrm>
              <a:prstGeom prst="rect">
                <a:avLst/>
              </a:prstGeom>
              <a:noFill/>
              <a:ln w="9525">
                <a:noFill/>
                <a:miter lim="800000"/>
                <a:headEnd/>
                <a:tailEnd/>
              </a:ln>
            </p:spPr>
          </p:pic>
          <p:sp>
            <p:nvSpPr>
              <p:cNvPr id="50" name="Text Box 50"/>
              <p:cNvSpPr txBox="1">
                <a:spLocks noChangeArrowheads="1"/>
              </p:cNvSpPr>
              <p:nvPr>
                <p:custDataLst>
                  <p:tags r:id="rId33"/>
                </p:custDataLst>
              </p:nvPr>
            </p:nvSpPr>
            <p:spPr bwMode="auto">
              <a:xfrm>
                <a:off x="3278188" y="5715016"/>
                <a:ext cx="1997075" cy="699418"/>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Top of Rack</a:t>
                </a:r>
              </a:p>
              <a:p>
                <a:pPr algn="ctr"/>
                <a:r>
                  <a:rPr lang="en-US" sz="1000" b="1" dirty="0">
                    <a:solidFill>
                      <a:schemeClr val="tx1"/>
                    </a:solidFill>
                  </a:rPr>
                  <a:t>Horizontal Stack</a:t>
                </a:r>
              </a:p>
              <a:p>
                <a:pPr algn="ctr"/>
                <a:r>
                  <a:rPr lang="en-US" sz="1000" b="1" dirty="0">
                    <a:solidFill>
                      <a:schemeClr val="tx1"/>
                    </a:solidFill>
                  </a:rPr>
                  <a:t>ERS 5600</a:t>
                </a:r>
              </a:p>
              <a:p>
                <a:pPr algn="ctr"/>
                <a:r>
                  <a:rPr lang="en-US" sz="1000" b="1" dirty="0">
                    <a:solidFill>
                      <a:schemeClr val="tx1"/>
                    </a:solidFill>
                  </a:rPr>
                  <a:t>VSP 7000</a:t>
                </a:r>
              </a:p>
            </p:txBody>
          </p:sp>
          <p:sp>
            <p:nvSpPr>
              <p:cNvPr id="51" name="Freeform 39"/>
              <p:cNvSpPr>
                <a:spLocks/>
              </p:cNvSpPr>
              <p:nvPr>
                <p:custDataLst>
                  <p:tags r:id="rId34"/>
                </p:custDataLst>
              </p:nvPr>
            </p:nvSpPr>
            <p:spPr bwMode="auto">
              <a:xfrm rot="-5228255" flipH="1" flipV="1">
                <a:off x="4600576" y="4700736"/>
                <a:ext cx="571500" cy="47625"/>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52" name="Freeform 39"/>
              <p:cNvSpPr>
                <a:spLocks/>
              </p:cNvSpPr>
              <p:nvPr>
                <p:custDataLst>
                  <p:tags r:id="rId35"/>
                </p:custDataLst>
              </p:nvPr>
            </p:nvSpPr>
            <p:spPr bwMode="auto">
              <a:xfrm rot="5228255" flipV="1">
                <a:off x="4026694" y="4674542"/>
                <a:ext cx="573088" cy="47625"/>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53" name="Freeform 39"/>
              <p:cNvSpPr>
                <a:spLocks/>
              </p:cNvSpPr>
              <p:nvPr>
                <p:custDataLst>
                  <p:tags r:id="rId36"/>
                </p:custDataLst>
              </p:nvPr>
            </p:nvSpPr>
            <p:spPr bwMode="auto">
              <a:xfrm rot="5228255" flipV="1">
                <a:off x="3336132" y="4679305"/>
                <a:ext cx="571500" cy="46037"/>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pic>
            <p:nvPicPr>
              <p:cNvPr id="54" name="Picture 62" descr="small-l3-switch_grey"/>
              <p:cNvPicPr>
                <a:picLocks noChangeAspect="1" noChangeArrowheads="1"/>
              </p:cNvPicPr>
              <p:nvPr/>
            </p:nvPicPr>
            <p:blipFill>
              <a:blip r:embed="rId47" cstate="print"/>
              <a:srcRect/>
              <a:stretch>
                <a:fillRect/>
              </a:stretch>
            </p:blipFill>
            <p:spPr bwMode="auto">
              <a:xfrm>
                <a:off x="4022725" y="4186386"/>
                <a:ext cx="441325" cy="315913"/>
              </a:xfrm>
              <a:prstGeom prst="rect">
                <a:avLst/>
              </a:prstGeom>
              <a:noFill/>
              <a:ln w="9525">
                <a:noFill/>
                <a:miter lim="800000"/>
                <a:headEnd/>
                <a:tailEnd/>
              </a:ln>
            </p:spPr>
          </p:pic>
          <p:pic>
            <p:nvPicPr>
              <p:cNvPr id="55" name="Picture 63" descr="small-l3-switch_grey"/>
              <p:cNvPicPr>
                <a:picLocks noChangeAspect="1" noChangeArrowheads="1"/>
              </p:cNvPicPr>
              <p:nvPr/>
            </p:nvPicPr>
            <p:blipFill>
              <a:blip r:embed="rId48" cstate="print"/>
              <a:srcRect/>
              <a:stretch>
                <a:fillRect/>
              </a:stretch>
            </p:blipFill>
            <p:spPr bwMode="auto">
              <a:xfrm>
                <a:off x="4741863" y="4192736"/>
                <a:ext cx="442912" cy="315913"/>
              </a:xfrm>
              <a:prstGeom prst="rect">
                <a:avLst/>
              </a:prstGeom>
              <a:noFill/>
              <a:ln w="9525">
                <a:noFill/>
                <a:miter lim="800000"/>
                <a:headEnd/>
                <a:tailEnd/>
              </a:ln>
            </p:spPr>
          </p:pic>
          <p:pic>
            <p:nvPicPr>
              <p:cNvPr id="56" name="Picture 67" descr="small-l3-switch_grey"/>
              <p:cNvPicPr>
                <a:picLocks noChangeAspect="1" noChangeArrowheads="1"/>
              </p:cNvPicPr>
              <p:nvPr/>
            </p:nvPicPr>
            <p:blipFill>
              <a:blip r:embed="rId47" cstate="print"/>
              <a:srcRect/>
              <a:stretch>
                <a:fillRect/>
              </a:stretch>
            </p:blipFill>
            <p:spPr bwMode="auto">
              <a:xfrm>
                <a:off x="3349625" y="4181624"/>
                <a:ext cx="439738" cy="315912"/>
              </a:xfrm>
              <a:prstGeom prst="rect">
                <a:avLst/>
              </a:prstGeom>
              <a:noFill/>
              <a:ln w="9525">
                <a:noFill/>
                <a:miter lim="800000"/>
                <a:headEnd/>
                <a:tailEnd/>
              </a:ln>
            </p:spPr>
          </p:pic>
          <p:pic>
            <p:nvPicPr>
              <p:cNvPr id="57" name="Picture 52" descr="server_grey"/>
              <p:cNvPicPr>
                <a:picLocks noChangeAspect="1" noChangeArrowheads="1"/>
              </p:cNvPicPr>
              <p:nvPr/>
            </p:nvPicPr>
            <p:blipFill>
              <a:blip r:embed="rId45" cstate="print"/>
              <a:srcRect/>
              <a:stretch>
                <a:fillRect/>
              </a:stretch>
            </p:blipFill>
            <p:spPr bwMode="auto">
              <a:xfrm>
                <a:off x="3373438" y="4926161"/>
                <a:ext cx="328612" cy="519113"/>
              </a:xfrm>
              <a:prstGeom prst="rect">
                <a:avLst/>
              </a:prstGeom>
              <a:noFill/>
              <a:ln w="9525">
                <a:noFill/>
                <a:miter lim="800000"/>
                <a:headEnd/>
                <a:tailEnd/>
              </a:ln>
            </p:spPr>
          </p:pic>
          <p:pic>
            <p:nvPicPr>
              <p:cNvPr id="58" name="Picture 54" descr="server_corp_yellow"/>
              <p:cNvPicPr>
                <a:picLocks noChangeAspect="1" noChangeArrowheads="1"/>
              </p:cNvPicPr>
              <p:nvPr/>
            </p:nvPicPr>
            <p:blipFill>
              <a:blip r:embed="rId49" cstate="print"/>
              <a:srcRect/>
              <a:stretch>
                <a:fillRect/>
              </a:stretch>
            </p:blipFill>
            <p:spPr bwMode="auto">
              <a:xfrm>
                <a:off x="4764088" y="4956324"/>
                <a:ext cx="328612" cy="520700"/>
              </a:xfrm>
              <a:prstGeom prst="rect">
                <a:avLst/>
              </a:prstGeom>
              <a:noFill/>
              <a:ln w="9525">
                <a:noFill/>
                <a:miter lim="800000"/>
                <a:headEnd/>
                <a:tailEnd/>
              </a:ln>
            </p:spPr>
          </p:pic>
          <p:sp>
            <p:nvSpPr>
              <p:cNvPr id="59" name="Rounded Rectangle 58"/>
              <p:cNvSpPr/>
              <p:nvPr>
                <p:custDataLst>
                  <p:tags r:id="rId37"/>
                </p:custDataLst>
              </p:nvPr>
            </p:nvSpPr>
            <p:spPr bwMode="auto">
              <a:xfrm>
                <a:off x="3281363" y="3904952"/>
                <a:ext cx="1997075" cy="266429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 name="Group 255"/>
            <p:cNvGrpSpPr/>
            <p:nvPr/>
          </p:nvGrpSpPr>
          <p:grpSpPr>
            <a:xfrm>
              <a:off x="3923928" y="3861048"/>
              <a:ext cx="2027237" cy="2688584"/>
              <a:chOff x="6954838" y="3757761"/>
              <a:chExt cx="2027237" cy="2688584"/>
            </a:xfrm>
          </p:grpSpPr>
          <p:sp>
            <p:nvSpPr>
              <p:cNvPr id="15" name="Rounded Rectangle 14"/>
              <p:cNvSpPr/>
              <p:nvPr>
                <p:custDataLst>
                  <p:tags r:id="rId11"/>
                </p:custDataLst>
              </p:nvPr>
            </p:nvSpPr>
            <p:spPr bwMode="auto">
              <a:xfrm>
                <a:off x="6954838" y="3757761"/>
                <a:ext cx="1997075" cy="266429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Freeform 9"/>
              <p:cNvSpPr>
                <a:spLocks/>
              </p:cNvSpPr>
              <p:nvPr>
                <p:custDataLst>
                  <p:tags r:id="rId12"/>
                </p:custDataLst>
              </p:nvPr>
            </p:nvSpPr>
            <p:spPr bwMode="auto">
              <a:xfrm flipV="1">
                <a:off x="7899400" y="4440386"/>
                <a:ext cx="850900" cy="114300"/>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17" name="Freeform 6"/>
              <p:cNvSpPr>
                <a:spLocks/>
              </p:cNvSpPr>
              <p:nvPr>
                <p:custDataLst>
                  <p:tags r:id="rId13"/>
                </p:custDataLst>
              </p:nvPr>
            </p:nvSpPr>
            <p:spPr bwMode="auto">
              <a:xfrm flipV="1">
                <a:off x="7150100" y="4422924"/>
                <a:ext cx="850900" cy="115887"/>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18" name="Freeform 7"/>
              <p:cNvSpPr>
                <a:spLocks/>
              </p:cNvSpPr>
              <p:nvPr>
                <p:custDataLst>
                  <p:tags r:id="rId14"/>
                </p:custDataLst>
              </p:nvPr>
            </p:nvSpPr>
            <p:spPr bwMode="auto">
              <a:xfrm>
                <a:off x="7167563" y="4730899"/>
                <a:ext cx="1476375" cy="146050"/>
              </a:xfrm>
              <a:custGeom>
                <a:avLst/>
                <a:gdLst>
                  <a:gd name="T0" fmla="*/ 0 w 452"/>
                  <a:gd name="T1" fmla="*/ 0 h 165"/>
                  <a:gd name="T2" fmla="*/ 2147483647 w 452"/>
                  <a:gd name="T3" fmla="*/ 2147483647 h 165"/>
                  <a:gd name="T4" fmla="*/ 2147483647 w 452"/>
                  <a:gd name="T5" fmla="*/ 2147483647 h 165"/>
                  <a:gd name="T6" fmla="*/ 0 60000 65536"/>
                  <a:gd name="T7" fmla="*/ 0 60000 65536"/>
                  <a:gd name="T8" fmla="*/ 0 60000 65536"/>
                  <a:gd name="T9" fmla="*/ 0 w 452"/>
                  <a:gd name="T10" fmla="*/ 0 h 165"/>
                  <a:gd name="T11" fmla="*/ 452 w 452"/>
                  <a:gd name="T12" fmla="*/ 165 h 165"/>
                </a:gdLst>
                <a:ahLst/>
                <a:cxnLst>
                  <a:cxn ang="T6">
                    <a:pos x="T0" y="T1"/>
                  </a:cxn>
                  <a:cxn ang="T7">
                    <a:pos x="T2" y="T3"/>
                  </a:cxn>
                  <a:cxn ang="T8">
                    <a:pos x="T4" y="T5"/>
                  </a:cxn>
                </a:cxnLst>
                <a:rect l="T9" t="T10" r="T11" b="T12"/>
                <a:pathLst>
                  <a:path w="452" h="165">
                    <a:moveTo>
                      <a:pt x="0" y="0"/>
                    </a:moveTo>
                    <a:cubicBezTo>
                      <a:pt x="34" y="26"/>
                      <a:pt x="129" y="153"/>
                      <a:pt x="204" y="159"/>
                    </a:cubicBezTo>
                    <a:cubicBezTo>
                      <a:pt x="279" y="165"/>
                      <a:pt x="401" y="61"/>
                      <a:pt x="452" y="35"/>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19" name="Freeform 13"/>
              <p:cNvSpPr>
                <a:spLocks/>
              </p:cNvSpPr>
              <p:nvPr>
                <p:custDataLst>
                  <p:tags r:id="rId15"/>
                </p:custDataLst>
              </p:nvPr>
            </p:nvSpPr>
            <p:spPr bwMode="auto">
              <a:xfrm>
                <a:off x="7186613" y="4167336"/>
                <a:ext cx="1476375" cy="142875"/>
              </a:xfrm>
              <a:custGeom>
                <a:avLst/>
                <a:gdLst>
                  <a:gd name="T0" fmla="*/ 0 w 452"/>
                  <a:gd name="T1" fmla="*/ 0 h 165"/>
                  <a:gd name="T2" fmla="*/ 2147483647 w 452"/>
                  <a:gd name="T3" fmla="*/ 2147483647 h 165"/>
                  <a:gd name="T4" fmla="*/ 2147483647 w 452"/>
                  <a:gd name="T5" fmla="*/ 2147483647 h 165"/>
                  <a:gd name="T6" fmla="*/ 0 60000 65536"/>
                  <a:gd name="T7" fmla="*/ 0 60000 65536"/>
                  <a:gd name="T8" fmla="*/ 0 60000 65536"/>
                  <a:gd name="T9" fmla="*/ 0 w 452"/>
                  <a:gd name="T10" fmla="*/ 0 h 165"/>
                  <a:gd name="T11" fmla="*/ 452 w 452"/>
                  <a:gd name="T12" fmla="*/ 165 h 165"/>
                </a:gdLst>
                <a:ahLst/>
                <a:cxnLst>
                  <a:cxn ang="T6">
                    <a:pos x="T0" y="T1"/>
                  </a:cxn>
                  <a:cxn ang="T7">
                    <a:pos x="T2" y="T3"/>
                  </a:cxn>
                  <a:cxn ang="T8">
                    <a:pos x="T4" y="T5"/>
                  </a:cxn>
                </a:cxnLst>
                <a:rect l="T9" t="T10" r="T11" b="T12"/>
                <a:pathLst>
                  <a:path w="452" h="165">
                    <a:moveTo>
                      <a:pt x="0" y="0"/>
                    </a:moveTo>
                    <a:cubicBezTo>
                      <a:pt x="34" y="26"/>
                      <a:pt x="129" y="153"/>
                      <a:pt x="204" y="159"/>
                    </a:cubicBezTo>
                    <a:cubicBezTo>
                      <a:pt x="279" y="165"/>
                      <a:pt x="401" y="61"/>
                      <a:pt x="452" y="35"/>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20" name="Freeform 12"/>
              <p:cNvSpPr>
                <a:spLocks/>
              </p:cNvSpPr>
              <p:nvPr>
                <p:custDataLst>
                  <p:tags r:id="rId16"/>
                </p:custDataLst>
              </p:nvPr>
            </p:nvSpPr>
            <p:spPr bwMode="auto">
              <a:xfrm flipV="1">
                <a:off x="7150100" y="3857774"/>
                <a:ext cx="850900" cy="115887"/>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21" name="Freeform 10"/>
              <p:cNvSpPr>
                <a:spLocks/>
              </p:cNvSpPr>
              <p:nvPr>
                <p:custDataLst>
                  <p:tags r:id="rId17"/>
                </p:custDataLst>
              </p:nvPr>
            </p:nvSpPr>
            <p:spPr bwMode="auto">
              <a:xfrm flipV="1">
                <a:off x="7950200" y="3886349"/>
                <a:ext cx="849313" cy="115887"/>
              </a:xfrm>
              <a:custGeom>
                <a:avLst/>
                <a:gdLst>
                  <a:gd name="T0" fmla="*/ 0 w 1013"/>
                  <a:gd name="T1" fmla="*/ 0 h 196"/>
                  <a:gd name="T2" fmla="*/ 2147483647 w 1013"/>
                  <a:gd name="T3" fmla="*/ 2147483647 h 196"/>
                  <a:gd name="T4" fmla="*/ 2147483647 w 1013"/>
                  <a:gd name="T5" fmla="*/ 2147483647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9525" cap="flat" cmpd="sng">
                <a:solidFill>
                  <a:schemeClr val="accent6"/>
                </a:solidFill>
                <a:prstDash val="solid"/>
                <a:round/>
                <a:headEnd type="none" w="med" len="med"/>
                <a:tailEnd type="none" w="med" len="med"/>
              </a:ln>
            </p:spPr>
            <p:txBody>
              <a:bodyPr/>
              <a:lstStyle/>
              <a:p>
                <a:endParaRPr lang="en-US">
                  <a:solidFill>
                    <a:schemeClr val="tx1"/>
                  </a:solidFill>
                  <a:latin typeface="Arial" pitchFamily="34" charset="0"/>
                  <a:cs typeface="Arial" pitchFamily="34" charset="0"/>
                </a:endParaRPr>
              </a:p>
            </p:txBody>
          </p:sp>
          <p:sp>
            <p:nvSpPr>
              <p:cNvPr id="22" name="Line 4"/>
              <p:cNvSpPr>
                <a:spLocks noChangeShapeType="1"/>
              </p:cNvSpPr>
              <p:nvPr>
                <p:custDataLst>
                  <p:tags r:id="rId18"/>
                </p:custDataLst>
              </p:nvPr>
            </p:nvSpPr>
            <p:spPr bwMode="auto">
              <a:xfrm>
                <a:off x="8718550" y="4135586"/>
                <a:ext cx="0" cy="579438"/>
              </a:xfrm>
              <a:prstGeom prst="line">
                <a:avLst/>
              </a:prstGeom>
              <a:noFill/>
              <a:ln w="38100">
                <a:solidFill>
                  <a:srgbClr val="6884B0"/>
                </a:solidFill>
                <a:round/>
                <a:headEnd/>
                <a:tailEnd/>
              </a:ln>
            </p:spPr>
            <p:txBody>
              <a:bodyPr lIns="36000" tIns="0" rIns="36000" bIns="0" anchor="ctr">
                <a:spAutoFit/>
              </a:bodyPr>
              <a:lstStyle/>
              <a:p>
                <a:endParaRPr lang="en-US">
                  <a:solidFill>
                    <a:schemeClr val="tx1"/>
                  </a:solidFill>
                </a:endParaRPr>
              </a:p>
            </p:txBody>
          </p:sp>
          <p:sp>
            <p:nvSpPr>
              <p:cNvPr id="23" name="Line 5"/>
              <p:cNvSpPr>
                <a:spLocks noChangeShapeType="1"/>
              </p:cNvSpPr>
              <p:nvPr>
                <p:custDataLst>
                  <p:tags r:id="rId19"/>
                </p:custDataLst>
              </p:nvPr>
            </p:nvSpPr>
            <p:spPr bwMode="auto">
              <a:xfrm>
                <a:off x="7180263" y="4111774"/>
                <a:ext cx="0" cy="577850"/>
              </a:xfrm>
              <a:prstGeom prst="line">
                <a:avLst/>
              </a:prstGeom>
              <a:noFill/>
              <a:ln w="38100">
                <a:solidFill>
                  <a:srgbClr val="6884B0"/>
                </a:solidFill>
                <a:round/>
                <a:headEnd/>
                <a:tailEnd/>
              </a:ln>
            </p:spPr>
            <p:txBody>
              <a:bodyPr lIns="36000" tIns="0" rIns="36000" bIns="0" anchor="ctr">
                <a:spAutoFit/>
              </a:bodyPr>
              <a:lstStyle/>
              <a:p>
                <a:endParaRPr lang="en-US">
                  <a:solidFill>
                    <a:schemeClr val="tx1"/>
                  </a:solidFill>
                </a:endParaRPr>
              </a:p>
            </p:txBody>
          </p:sp>
          <p:grpSp>
            <p:nvGrpSpPr>
              <p:cNvPr id="24" name="Group 40"/>
              <p:cNvGrpSpPr>
                <a:grpSpLocks/>
              </p:cNvGrpSpPr>
              <p:nvPr/>
            </p:nvGrpSpPr>
            <p:grpSpPr bwMode="auto">
              <a:xfrm>
                <a:off x="8345488" y="4035574"/>
                <a:ext cx="401637" cy="1281112"/>
                <a:chOff x="1670" y="1330"/>
                <a:chExt cx="286" cy="899"/>
              </a:xfrm>
            </p:grpSpPr>
            <p:sp>
              <p:nvSpPr>
                <p:cNvPr id="41" name="Freeform 41"/>
                <p:cNvSpPr>
                  <a:spLocks/>
                </p:cNvSpPr>
                <p:nvPr>
                  <p:custDataLst>
                    <p:tags r:id="rId25"/>
                  </p:custDataLst>
                </p:nvPr>
              </p:nvSpPr>
              <p:spPr bwMode="auto">
                <a:xfrm rot="15761655" flipV="1">
                  <a:off x="1312" y="1688"/>
                  <a:ext cx="892" cy="175"/>
                </a:xfrm>
                <a:custGeom>
                  <a:avLst/>
                  <a:gdLst>
                    <a:gd name="T0" fmla="*/ 0 w 1013"/>
                    <a:gd name="T1" fmla="*/ 0 h 196"/>
                    <a:gd name="T2" fmla="*/ 236 w 1013"/>
                    <a:gd name="T3" fmla="*/ 111 h 196"/>
                    <a:gd name="T4" fmla="*/ 535 w 1013"/>
                    <a:gd name="T5" fmla="*/ 1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42" name="Freeform 42"/>
                <p:cNvSpPr>
                  <a:spLocks/>
                </p:cNvSpPr>
                <p:nvPr>
                  <p:custDataLst>
                    <p:tags r:id="rId26"/>
                  </p:custDataLst>
                </p:nvPr>
              </p:nvSpPr>
              <p:spPr bwMode="auto">
                <a:xfrm rot="5228255" flipV="1">
                  <a:off x="1735" y="2007"/>
                  <a:ext cx="410" cy="33"/>
                </a:xfrm>
                <a:custGeom>
                  <a:avLst/>
                  <a:gdLst>
                    <a:gd name="T0" fmla="*/ 0 w 1013"/>
                    <a:gd name="T1" fmla="*/ 0 h 196"/>
                    <a:gd name="T2" fmla="*/ 5 w 1013"/>
                    <a:gd name="T3" fmla="*/ 0 h 196"/>
                    <a:gd name="T4" fmla="*/ 11 w 1013"/>
                    <a:gd name="T5" fmla="*/ 0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grpSp>
          <p:grpSp>
            <p:nvGrpSpPr>
              <p:cNvPr id="25" name="Group 44"/>
              <p:cNvGrpSpPr>
                <a:grpSpLocks/>
              </p:cNvGrpSpPr>
              <p:nvPr/>
            </p:nvGrpSpPr>
            <p:grpSpPr bwMode="auto">
              <a:xfrm>
                <a:off x="7842250" y="4060974"/>
                <a:ext cx="393700" cy="1257300"/>
                <a:chOff x="1227" y="1336"/>
                <a:chExt cx="281" cy="882"/>
              </a:xfrm>
            </p:grpSpPr>
            <p:sp>
              <p:nvSpPr>
                <p:cNvPr id="39" name="Freeform 45"/>
                <p:cNvSpPr>
                  <a:spLocks/>
                </p:cNvSpPr>
                <p:nvPr>
                  <p:custDataLst>
                    <p:tags r:id="rId23"/>
                  </p:custDataLst>
                </p:nvPr>
              </p:nvSpPr>
              <p:spPr bwMode="auto">
                <a:xfrm rot="5838345" flipH="1" flipV="1">
                  <a:off x="988" y="1694"/>
                  <a:ext cx="878" cy="162"/>
                </a:xfrm>
                <a:custGeom>
                  <a:avLst/>
                  <a:gdLst>
                    <a:gd name="T0" fmla="*/ 0 w 1013"/>
                    <a:gd name="T1" fmla="*/ 0 h 196"/>
                    <a:gd name="T2" fmla="*/ 218 w 1013"/>
                    <a:gd name="T3" fmla="*/ 76 h 196"/>
                    <a:gd name="T4" fmla="*/ 496 w 1013"/>
                    <a:gd name="T5" fmla="*/ 1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40" name="Freeform 46"/>
                <p:cNvSpPr>
                  <a:spLocks/>
                </p:cNvSpPr>
                <p:nvPr>
                  <p:custDataLst>
                    <p:tags r:id="rId24"/>
                  </p:custDataLst>
                </p:nvPr>
              </p:nvSpPr>
              <p:spPr bwMode="auto">
                <a:xfrm rot="-5228255" flipH="1" flipV="1">
                  <a:off x="1039" y="1996"/>
                  <a:ext cx="410" cy="33"/>
                </a:xfrm>
                <a:custGeom>
                  <a:avLst/>
                  <a:gdLst>
                    <a:gd name="T0" fmla="*/ 0 w 1013"/>
                    <a:gd name="T1" fmla="*/ 0 h 196"/>
                    <a:gd name="T2" fmla="*/ 5 w 1013"/>
                    <a:gd name="T3" fmla="*/ 0 h 196"/>
                    <a:gd name="T4" fmla="*/ 11 w 1013"/>
                    <a:gd name="T5" fmla="*/ 0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grpSp>
          <p:grpSp>
            <p:nvGrpSpPr>
              <p:cNvPr id="26" name="Group 48"/>
              <p:cNvGrpSpPr>
                <a:grpSpLocks/>
              </p:cNvGrpSpPr>
              <p:nvPr/>
            </p:nvGrpSpPr>
            <p:grpSpPr bwMode="auto">
              <a:xfrm>
                <a:off x="7158038" y="4045099"/>
                <a:ext cx="393700" cy="1257300"/>
                <a:chOff x="641" y="1330"/>
                <a:chExt cx="281" cy="882"/>
              </a:xfrm>
            </p:grpSpPr>
            <p:sp>
              <p:nvSpPr>
                <p:cNvPr id="37" name="Freeform 49"/>
                <p:cNvSpPr>
                  <a:spLocks/>
                </p:cNvSpPr>
                <p:nvPr>
                  <p:custDataLst>
                    <p:tags r:id="rId21"/>
                  </p:custDataLst>
                </p:nvPr>
              </p:nvSpPr>
              <p:spPr bwMode="auto">
                <a:xfrm rot="5838345" flipH="1" flipV="1">
                  <a:off x="402" y="1688"/>
                  <a:ext cx="878" cy="162"/>
                </a:xfrm>
                <a:custGeom>
                  <a:avLst/>
                  <a:gdLst>
                    <a:gd name="T0" fmla="*/ 0 w 1013"/>
                    <a:gd name="T1" fmla="*/ 0 h 196"/>
                    <a:gd name="T2" fmla="*/ 218 w 1013"/>
                    <a:gd name="T3" fmla="*/ 76 h 196"/>
                    <a:gd name="T4" fmla="*/ 496 w 1013"/>
                    <a:gd name="T5" fmla="*/ 1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sp>
              <p:nvSpPr>
                <p:cNvPr id="38" name="Freeform 50"/>
                <p:cNvSpPr>
                  <a:spLocks/>
                </p:cNvSpPr>
                <p:nvPr>
                  <p:custDataLst>
                    <p:tags r:id="rId22"/>
                  </p:custDataLst>
                </p:nvPr>
              </p:nvSpPr>
              <p:spPr bwMode="auto">
                <a:xfrm rot="-5228255" flipH="1" flipV="1">
                  <a:off x="453" y="1990"/>
                  <a:ext cx="410" cy="33"/>
                </a:xfrm>
                <a:custGeom>
                  <a:avLst/>
                  <a:gdLst>
                    <a:gd name="T0" fmla="*/ 0 w 1013"/>
                    <a:gd name="T1" fmla="*/ 0 h 196"/>
                    <a:gd name="T2" fmla="*/ 5 w 1013"/>
                    <a:gd name="T3" fmla="*/ 0 h 196"/>
                    <a:gd name="T4" fmla="*/ 11 w 1013"/>
                    <a:gd name="T5" fmla="*/ 0 h 196"/>
                    <a:gd name="T6" fmla="*/ 0 60000 65536"/>
                    <a:gd name="T7" fmla="*/ 0 60000 65536"/>
                    <a:gd name="T8" fmla="*/ 0 60000 65536"/>
                    <a:gd name="T9" fmla="*/ 0 w 1013"/>
                    <a:gd name="T10" fmla="*/ 0 h 196"/>
                    <a:gd name="T11" fmla="*/ 1013 w 1013"/>
                    <a:gd name="T12" fmla="*/ 196 h 196"/>
                  </a:gdLst>
                  <a:ahLst/>
                  <a:cxnLst>
                    <a:cxn ang="T6">
                      <a:pos x="T0" y="T1"/>
                    </a:cxn>
                    <a:cxn ang="T7">
                      <a:pos x="T2" y="T3"/>
                    </a:cxn>
                    <a:cxn ang="T8">
                      <a:pos x="T4" y="T5"/>
                    </a:cxn>
                  </a:cxnLst>
                  <a:rect l="T9" t="T10" r="T11" b="T12"/>
                  <a:pathLst>
                    <a:path w="1013" h="196">
                      <a:moveTo>
                        <a:pt x="0" y="0"/>
                      </a:moveTo>
                      <a:cubicBezTo>
                        <a:pt x="74" y="33"/>
                        <a:pt x="276" y="196"/>
                        <a:pt x="445" y="196"/>
                      </a:cubicBezTo>
                      <a:cubicBezTo>
                        <a:pt x="614" y="196"/>
                        <a:pt x="895" y="42"/>
                        <a:pt x="1013" y="1"/>
                      </a:cubicBezTo>
                    </a:path>
                  </a:pathLst>
                </a:custGeom>
                <a:noFill/>
                <a:ln w="28575" cap="flat" cmpd="sng">
                  <a:solidFill>
                    <a:schemeClr val="tx1">
                      <a:lumMod val="50000"/>
                      <a:lumOff val="50000"/>
                    </a:schemeClr>
                  </a:solidFill>
                  <a:prstDash val="solid"/>
                  <a:round/>
                  <a:headEnd type="none" w="med" len="med"/>
                  <a:tailEnd type="none" w="med" len="med"/>
                </a:ln>
              </p:spPr>
              <p:txBody>
                <a:bodyPr/>
                <a:lstStyle/>
                <a:p>
                  <a:endParaRPr lang="en-US">
                    <a:solidFill>
                      <a:schemeClr val="tx1"/>
                    </a:solidFill>
                  </a:endParaRPr>
                </a:p>
              </p:txBody>
            </p:sp>
          </p:grpSp>
          <p:pic>
            <p:nvPicPr>
              <p:cNvPr id="27" name="Picture 52" descr="server_grey"/>
              <p:cNvPicPr>
                <a:picLocks noChangeAspect="1" noChangeArrowheads="1"/>
              </p:cNvPicPr>
              <p:nvPr/>
            </p:nvPicPr>
            <p:blipFill>
              <a:blip r:embed="rId45" cstate="print"/>
              <a:srcRect/>
              <a:stretch>
                <a:fillRect/>
              </a:stretch>
            </p:blipFill>
            <p:spPr bwMode="auto">
              <a:xfrm>
                <a:off x="7077075" y="5230961"/>
                <a:ext cx="328613" cy="519113"/>
              </a:xfrm>
              <a:prstGeom prst="rect">
                <a:avLst/>
              </a:prstGeom>
              <a:noFill/>
              <a:ln w="9525">
                <a:noFill/>
                <a:miter lim="800000"/>
                <a:headEnd/>
                <a:tailEnd/>
              </a:ln>
            </p:spPr>
          </p:pic>
          <p:pic>
            <p:nvPicPr>
              <p:cNvPr id="28" name="Picture 53" descr="server_corp_blue"/>
              <p:cNvPicPr>
                <a:picLocks noChangeAspect="1" noChangeArrowheads="1"/>
              </p:cNvPicPr>
              <p:nvPr/>
            </p:nvPicPr>
            <p:blipFill>
              <a:blip r:embed="rId46" cstate="print"/>
              <a:srcRect/>
              <a:stretch>
                <a:fillRect/>
              </a:stretch>
            </p:blipFill>
            <p:spPr bwMode="auto">
              <a:xfrm>
                <a:off x="7751763" y="5240486"/>
                <a:ext cx="328612" cy="520700"/>
              </a:xfrm>
              <a:prstGeom prst="rect">
                <a:avLst/>
              </a:prstGeom>
              <a:noFill/>
              <a:ln w="9525">
                <a:noFill/>
                <a:miter lim="800000"/>
                <a:headEnd/>
                <a:tailEnd/>
              </a:ln>
            </p:spPr>
          </p:pic>
          <p:pic>
            <p:nvPicPr>
              <p:cNvPr id="29" name="Picture 54" descr="server_corp_yellow"/>
              <p:cNvPicPr>
                <a:picLocks noChangeAspect="1" noChangeArrowheads="1"/>
              </p:cNvPicPr>
              <p:nvPr/>
            </p:nvPicPr>
            <p:blipFill>
              <a:blip r:embed="rId49" cstate="print"/>
              <a:srcRect/>
              <a:stretch>
                <a:fillRect/>
              </a:stretch>
            </p:blipFill>
            <p:spPr bwMode="auto">
              <a:xfrm>
                <a:off x="8467725" y="5261124"/>
                <a:ext cx="328613" cy="520700"/>
              </a:xfrm>
              <a:prstGeom prst="rect">
                <a:avLst/>
              </a:prstGeom>
              <a:noFill/>
              <a:ln w="9525">
                <a:noFill/>
                <a:miter lim="800000"/>
                <a:headEnd/>
                <a:tailEnd/>
              </a:ln>
            </p:spPr>
          </p:pic>
          <p:pic>
            <p:nvPicPr>
              <p:cNvPr id="30" name="Picture 61" descr="small-l3-switch_grey"/>
              <p:cNvPicPr>
                <a:picLocks noChangeAspect="1" noChangeArrowheads="1"/>
              </p:cNvPicPr>
              <p:nvPr/>
            </p:nvPicPr>
            <p:blipFill>
              <a:blip r:embed="rId50" cstate="print"/>
              <a:srcRect/>
              <a:stretch>
                <a:fillRect/>
              </a:stretch>
            </p:blipFill>
            <p:spPr bwMode="auto">
              <a:xfrm>
                <a:off x="7716838" y="3927624"/>
                <a:ext cx="439737" cy="314325"/>
              </a:xfrm>
              <a:prstGeom prst="rect">
                <a:avLst/>
              </a:prstGeom>
              <a:noFill/>
              <a:ln w="9525">
                <a:noFill/>
                <a:miter lim="800000"/>
                <a:headEnd/>
                <a:tailEnd/>
              </a:ln>
            </p:spPr>
          </p:pic>
          <p:pic>
            <p:nvPicPr>
              <p:cNvPr id="31" name="Picture 62" descr="small-l3-switch_grey"/>
              <p:cNvPicPr>
                <a:picLocks noChangeAspect="1" noChangeArrowheads="1"/>
              </p:cNvPicPr>
              <p:nvPr/>
            </p:nvPicPr>
            <p:blipFill>
              <a:blip r:embed="rId47" cstate="print"/>
              <a:srcRect/>
              <a:stretch>
                <a:fillRect/>
              </a:stretch>
            </p:blipFill>
            <p:spPr bwMode="auto">
              <a:xfrm>
                <a:off x="7724775" y="4491186"/>
                <a:ext cx="441325" cy="315913"/>
              </a:xfrm>
              <a:prstGeom prst="rect">
                <a:avLst/>
              </a:prstGeom>
              <a:noFill/>
              <a:ln w="9525">
                <a:noFill/>
                <a:miter lim="800000"/>
                <a:headEnd/>
                <a:tailEnd/>
              </a:ln>
            </p:spPr>
          </p:pic>
          <p:pic>
            <p:nvPicPr>
              <p:cNvPr id="32" name="Picture 63" descr="small-l3-switch_grey"/>
              <p:cNvPicPr>
                <a:picLocks noChangeAspect="1" noChangeArrowheads="1"/>
              </p:cNvPicPr>
              <p:nvPr/>
            </p:nvPicPr>
            <p:blipFill>
              <a:blip r:embed="rId48" cstate="print"/>
              <a:srcRect/>
              <a:stretch>
                <a:fillRect/>
              </a:stretch>
            </p:blipFill>
            <p:spPr bwMode="auto">
              <a:xfrm>
                <a:off x="8445500" y="4497536"/>
                <a:ext cx="442913" cy="315913"/>
              </a:xfrm>
              <a:prstGeom prst="rect">
                <a:avLst/>
              </a:prstGeom>
              <a:noFill/>
              <a:ln w="9525">
                <a:noFill/>
                <a:miter lim="800000"/>
                <a:headEnd/>
                <a:tailEnd/>
              </a:ln>
            </p:spPr>
          </p:pic>
          <p:pic>
            <p:nvPicPr>
              <p:cNvPr id="33" name="Picture 64" descr="small-l3-switch_grey"/>
              <p:cNvPicPr>
                <a:picLocks noChangeAspect="1" noChangeArrowheads="1"/>
              </p:cNvPicPr>
              <p:nvPr/>
            </p:nvPicPr>
            <p:blipFill>
              <a:blip r:embed="rId50" cstate="print"/>
              <a:srcRect/>
              <a:stretch>
                <a:fillRect/>
              </a:stretch>
            </p:blipFill>
            <p:spPr bwMode="auto">
              <a:xfrm>
                <a:off x="8439150" y="3932386"/>
                <a:ext cx="439738" cy="314325"/>
              </a:xfrm>
              <a:prstGeom prst="rect">
                <a:avLst/>
              </a:prstGeom>
              <a:noFill/>
              <a:ln w="9525">
                <a:noFill/>
                <a:miter lim="800000"/>
                <a:headEnd/>
                <a:tailEnd/>
              </a:ln>
            </p:spPr>
          </p:pic>
          <p:pic>
            <p:nvPicPr>
              <p:cNvPr id="34" name="Picture 67" descr="small-l3-switch_grey"/>
              <p:cNvPicPr>
                <a:picLocks noChangeAspect="1" noChangeArrowheads="1"/>
              </p:cNvPicPr>
              <p:nvPr/>
            </p:nvPicPr>
            <p:blipFill>
              <a:blip r:embed="rId47" cstate="print"/>
              <a:srcRect/>
              <a:stretch>
                <a:fillRect/>
              </a:stretch>
            </p:blipFill>
            <p:spPr bwMode="auto">
              <a:xfrm>
                <a:off x="7053263" y="4486424"/>
                <a:ext cx="439737" cy="315912"/>
              </a:xfrm>
              <a:prstGeom prst="rect">
                <a:avLst/>
              </a:prstGeom>
              <a:noFill/>
              <a:ln w="9525">
                <a:noFill/>
                <a:miter lim="800000"/>
                <a:headEnd/>
                <a:tailEnd/>
              </a:ln>
            </p:spPr>
          </p:pic>
          <p:pic>
            <p:nvPicPr>
              <p:cNvPr id="35" name="Picture 68" descr="small-l3-switch_grey"/>
              <p:cNvPicPr>
                <a:picLocks noChangeAspect="1" noChangeArrowheads="1"/>
              </p:cNvPicPr>
              <p:nvPr/>
            </p:nvPicPr>
            <p:blipFill>
              <a:blip r:embed="rId47" cstate="print"/>
              <a:srcRect/>
              <a:stretch>
                <a:fillRect/>
              </a:stretch>
            </p:blipFill>
            <p:spPr bwMode="auto">
              <a:xfrm>
                <a:off x="7043738" y="3921274"/>
                <a:ext cx="439737" cy="315912"/>
              </a:xfrm>
              <a:prstGeom prst="rect">
                <a:avLst/>
              </a:prstGeom>
              <a:noFill/>
              <a:ln w="9525">
                <a:noFill/>
                <a:miter lim="800000"/>
                <a:headEnd/>
                <a:tailEnd/>
              </a:ln>
            </p:spPr>
          </p:pic>
          <p:sp>
            <p:nvSpPr>
              <p:cNvPr id="36" name="Text Box 50"/>
              <p:cNvSpPr txBox="1">
                <a:spLocks noChangeArrowheads="1"/>
              </p:cNvSpPr>
              <p:nvPr>
                <p:custDataLst>
                  <p:tags r:id="rId20"/>
                </p:custDataLst>
              </p:nvPr>
            </p:nvSpPr>
            <p:spPr bwMode="auto">
              <a:xfrm>
                <a:off x="6964363" y="5746926"/>
                <a:ext cx="2017712" cy="699419"/>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Top of Rack</a:t>
                </a:r>
              </a:p>
              <a:p>
                <a:pPr algn="ctr"/>
                <a:r>
                  <a:rPr lang="en-US" sz="1000" b="1" dirty="0">
                    <a:solidFill>
                      <a:schemeClr val="tx1"/>
                    </a:solidFill>
                  </a:rPr>
                  <a:t>Horizontal Stack Switch Cluster</a:t>
                </a:r>
              </a:p>
              <a:p>
                <a:pPr algn="ctr"/>
                <a:r>
                  <a:rPr lang="en-US" sz="1000" b="1" dirty="0">
                    <a:solidFill>
                      <a:schemeClr val="tx1"/>
                    </a:solidFill>
                  </a:rPr>
                  <a:t>ERS 5600</a:t>
                </a:r>
              </a:p>
              <a:p>
                <a:pPr algn="ctr"/>
                <a:r>
                  <a:rPr lang="en-US" sz="1000" b="1" dirty="0">
                    <a:solidFill>
                      <a:schemeClr val="tx1"/>
                    </a:solidFill>
                  </a:rPr>
                  <a:t>VSP 7000 </a:t>
                </a:r>
              </a:p>
            </p:txBody>
          </p:sp>
        </p:grpSp>
      </p:grpSp>
      <p:pic>
        <p:nvPicPr>
          <p:cNvPr id="66" name="Picture 9" descr="cloud3_grey_grey"/>
          <p:cNvPicPr>
            <a:picLocks noChangeAspect="1" noChangeArrowheads="1"/>
          </p:cNvPicPr>
          <p:nvPr/>
        </p:nvPicPr>
        <p:blipFill>
          <a:blip r:embed="rId51" cstate="print"/>
          <a:srcRect/>
          <a:stretch>
            <a:fillRect/>
          </a:stretch>
        </p:blipFill>
        <p:spPr bwMode="auto">
          <a:xfrm>
            <a:off x="1692014" y="1243374"/>
            <a:ext cx="2561133" cy="1499008"/>
          </a:xfrm>
          <a:prstGeom prst="rect">
            <a:avLst/>
          </a:prstGeom>
          <a:noFill/>
          <a:ln w="9525">
            <a:noFill/>
            <a:miter lim="800000"/>
            <a:headEnd/>
            <a:tailEnd/>
          </a:ln>
        </p:spPr>
      </p:pic>
      <p:cxnSp>
        <p:nvCxnSpPr>
          <p:cNvPr id="67" name="Shape 63"/>
          <p:cNvCxnSpPr>
            <a:cxnSpLocks noChangeShapeType="1"/>
          </p:cNvCxnSpPr>
          <p:nvPr/>
        </p:nvCxnSpPr>
        <p:spPr bwMode="auto">
          <a:xfrm rot="10800000" flipV="1">
            <a:off x="2605963" y="2266571"/>
            <a:ext cx="648232" cy="1"/>
          </a:xfrm>
          <a:prstGeom prst="curvedConnector3">
            <a:avLst>
              <a:gd name="adj1" fmla="val 50000"/>
            </a:avLst>
          </a:prstGeom>
          <a:noFill/>
          <a:ln w="19050">
            <a:solidFill>
              <a:schemeClr val="tx1"/>
            </a:solidFill>
            <a:round/>
            <a:headEnd/>
            <a:tailEnd/>
          </a:ln>
        </p:spPr>
      </p:cxnSp>
      <p:cxnSp>
        <p:nvCxnSpPr>
          <p:cNvPr id="68" name="Shape 63"/>
          <p:cNvCxnSpPr>
            <a:cxnSpLocks noChangeShapeType="1"/>
          </p:cNvCxnSpPr>
          <p:nvPr/>
        </p:nvCxnSpPr>
        <p:spPr bwMode="auto">
          <a:xfrm rot="10800000" flipV="1">
            <a:off x="2605963" y="2329973"/>
            <a:ext cx="648232" cy="1"/>
          </a:xfrm>
          <a:prstGeom prst="curvedConnector3">
            <a:avLst>
              <a:gd name="adj1" fmla="val 50000"/>
            </a:avLst>
          </a:prstGeom>
          <a:noFill/>
          <a:ln w="19050">
            <a:solidFill>
              <a:schemeClr val="tx1"/>
            </a:solidFill>
            <a:round/>
            <a:headEnd/>
            <a:tailEnd/>
          </a:ln>
        </p:spPr>
      </p:cxnSp>
      <p:pic>
        <p:nvPicPr>
          <p:cNvPr id="69" name="Picture 41" descr="pbb-pbt-plsb_ip-aware_grey"/>
          <p:cNvPicPr>
            <a:picLocks noChangeAspect="1" noChangeArrowheads="1"/>
          </p:cNvPicPr>
          <p:nvPr/>
        </p:nvPicPr>
        <p:blipFill>
          <a:blip r:embed="rId52" cstate="print"/>
          <a:srcRect/>
          <a:stretch>
            <a:fillRect/>
          </a:stretch>
        </p:blipFill>
        <p:spPr bwMode="auto">
          <a:xfrm>
            <a:off x="2317859" y="2122280"/>
            <a:ext cx="432154" cy="413987"/>
          </a:xfrm>
          <a:prstGeom prst="rect">
            <a:avLst/>
          </a:prstGeom>
          <a:noFill/>
          <a:ln w="9525">
            <a:noFill/>
            <a:miter lim="800000"/>
            <a:headEnd/>
            <a:tailEnd/>
          </a:ln>
        </p:spPr>
      </p:pic>
      <p:pic>
        <p:nvPicPr>
          <p:cNvPr id="70" name="Picture 41" descr="pbb-pbt-plsb_ip-aware_grey"/>
          <p:cNvPicPr>
            <a:picLocks noChangeAspect="1" noChangeArrowheads="1"/>
          </p:cNvPicPr>
          <p:nvPr/>
        </p:nvPicPr>
        <p:blipFill>
          <a:blip r:embed="rId52" cstate="print"/>
          <a:srcRect/>
          <a:stretch>
            <a:fillRect/>
          </a:stretch>
        </p:blipFill>
        <p:spPr bwMode="auto">
          <a:xfrm>
            <a:off x="3119022" y="2116956"/>
            <a:ext cx="432154" cy="413987"/>
          </a:xfrm>
          <a:prstGeom prst="rect">
            <a:avLst/>
          </a:prstGeom>
          <a:noFill/>
          <a:ln w="9525">
            <a:noFill/>
            <a:miter lim="800000"/>
            <a:headEnd/>
            <a:tailEnd/>
          </a:ln>
        </p:spPr>
      </p:pic>
      <p:sp>
        <p:nvSpPr>
          <p:cNvPr id="71" name="Text Box 50"/>
          <p:cNvSpPr txBox="1">
            <a:spLocks noChangeArrowheads="1"/>
          </p:cNvSpPr>
          <p:nvPr>
            <p:custDataLst>
              <p:tags r:id="rId1"/>
            </p:custDataLst>
          </p:nvPr>
        </p:nvSpPr>
        <p:spPr bwMode="auto">
          <a:xfrm>
            <a:off x="2236923" y="1306747"/>
            <a:ext cx="1401763" cy="276999"/>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Data Center           Switch Cluster Core</a:t>
            </a:r>
            <a:endParaRPr lang="en-US" sz="400" b="1" dirty="0">
              <a:solidFill>
                <a:schemeClr val="tx1"/>
              </a:solidFill>
            </a:endParaRPr>
          </a:p>
        </p:txBody>
      </p:sp>
      <p:sp>
        <p:nvSpPr>
          <p:cNvPr id="72" name="Text Box 41"/>
          <p:cNvSpPr txBox="1">
            <a:spLocks noChangeArrowheads="1"/>
          </p:cNvSpPr>
          <p:nvPr>
            <p:custDataLst>
              <p:tags r:id="rId2"/>
            </p:custDataLst>
          </p:nvPr>
        </p:nvSpPr>
        <p:spPr bwMode="auto">
          <a:xfrm>
            <a:off x="2432479" y="1579466"/>
            <a:ext cx="943207" cy="307777"/>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ERS 8800</a:t>
            </a:r>
          </a:p>
          <a:p>
            <a:pPr algn="ctr"/>
            <a:r>
              <a:rPr lang="en-US" sz="1000" b="1" dirty="0">
                <a:solidFill>
                  <a:schemeClr val="tx1"/>
                </a:solidFill>
              </a:rPr>
              <a:t>ERS 5600</a:t>
            </a:r>
          </a:p>
        </p:txBody>
      </p:sp>
      <p:grpSp>
        <p:nvGrpSpPr>
          <p:cNvPr id="73" name="Group 143"/>
          <p:cNvGrpSpPr/>
          <p:nvPr/>
        </p:nvGrpSpPr>
        <p:grpSpPr>
          <a:xfrm>
            <a:off x="5796136" y="4285311"/>
            <a:ext cx="2669232" cy="1608688"/>
            <a:chOff x="914400" y="4370355"/>
            <a:chExt cx="2669232" cy="1827863"/>
          </a:xfrm>
        </p:grpSpPr>
        <p:grpSp>
          <p:nvGrpSpPr>
            <p:cNvPr id="74" name="Group 334"/>
            <p:cNvGrpSpPr/>
            <p:nvPr/>
          </p:nvGrpSpPr>
          <p:grpSpPr>
            <a:xfrm>
              <a:off x="914400" y="4370355"/>
              <a:ext cx="2669232" cy="1827863"/>
              <a:chOff x="228600" y="816173"/>
              <a:chExt cx="2669232" cy="1827863"/>
            </a:xfrm>
          </p:grpSpPr>
          <p:sp>
            <p:nvSpPr>
              <p:cNvPr id="76" name="Text Box 6"/>
              <p:cNvSpPr txBox="1">
                <a:spLocks noChangeArrowheads="1"/>
              </p:cNvSpPr>
              <p:nvPr>
                <p:custDataLst>
                  <p:tags r:id="rId9"/>
                </p:custDataLst>
              </p:nvPr>
            </p:nvSpPr>
            <p:spPr bwMode="auto">
              <a:xfrm>
                <a:off x="1035898" y="816173"/>
                <a:ext cx="1066800" cy="349710"/>
              </a:xfrm>
              <a:prstGeom prst="rect">
                <a:avLst/>
              </a:prstGeom>
              <a:noFill/>
              <a:ln w="9525">
                <a:noFill/>
                <a:miter lim="800000"/>
                <a:headEnd/>
                <a:tailEnd/>
              </a:ln>
              <a:effectLst/>
            </p:spPr>
            <p:txBody>
              <a:bodyPr wrap="square" lIns="0" rIns="0">
                <a:spAutoFit/>
              </a:bodyPr>
              <a:lstStyle/>
              <a:p>
                <a:pPr algn="ctr"/>
                <a:r>
                  <a:rPr lang="en-US" sz="1400" b="1" dirty="0">
                    <a:solidFill>
                      <a:srgbClr val="C00000"/>
                    </a:solidFill>
                    <a:latin typeface="Calibri" pitchFamily="34" charset="0"/>
                  </a:rPr>
                  <a:t>VSP 7000</a:t>
                </a:r>
              </a:p>
            </p:txBody>
          </p:sp>
          <p:sp>
            <p:nvSpPr>
              <p:cNvPr id="77" name="Rectangle 76"/>
              <p:cNvSpPr/>
              <p:nvPr>
                <p:custDataLst>
                  <p:tags r:id="rId10"/>
                </p:custDataLst>
              </p:nvPr>
            </p:nvSpPr>
            <p:spPr>
              <a:xfrm>
                <a:off x="228600" y="1752277"/>
                <a:ext cx="2669232" cy="891759"/>
              </a:xfrm>
              <a:prstGeom prst="rect">
                <a:avLst/>
              </a:prstGeom>
            </p:spPr>
            <p:txBody>
              <a:bodyPr wrap="square">
                <a:spAutoFit/>
              </a:bodyPr>
              <a:lstStyle/>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24 port SFP+ with MDA </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Multi-Terabit Fabric Interconnect</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Unlimited Life time Warranty</a:t>
                </a:r>
              </a:p>
            </p:txBody>
          </p:sp>
        </p:grpSp>
        <p:pic>
          <p:nvPicPr>
            <p:cNvPr id="75" name="Picture 5"/>
            <p:cNvPicPr>
              <a:picLocks noChangeAspect="1" noChangeArrowheads="1"/>
            </p:cNvPicPr>
            <p:nvPr/>
          </p:nvPicPr>
          <p:blipFill>
            <a:blip r:embed="rId53" cstate="print"/>
            <a:srcRect/>
            <a:stretch>
              <a:fillRect/>
            </a:stretch>
          </p:blipFill>
          <p:spPr bwMode="auto">
            <a:xfrm>
              <a:off x="1423392" y="4800609"/>
              <a:ext cx="1632282" cy="411957"/>
            </a:xfrm>
            <a:prstGeom prst="rect">
              <a:avLst/>
            </a:prstGeom>
            <a:noFill/>
            <a:ln w="9525">
              <a:noFill/>
              <a:miter lim="800000"/>
              <a:headEnd/>
              <a:tailEnd/>
            </a:ln>
          </p:spPr>
        </p:pic>
      </p:grpSp>
      <p:grpSp>
        <p:nvGrpSpPr>
          <p:cNvPr id="78" name="Group 136"/>
          <p:cNvGrpSpPr/>
          <p:nvPr/>
        </p:nvGrpSpPr>
        <p:grpSpPr>
          <a:xfrm>
            <a:off x="4644008" y="1028855"/>
            <a:ext cx="2520280" cy="1829594"/>
            <a:chOff x="228600" y="3987998"/>
            <a:chExt cx="2520280" cy="2078866"/>
          </a:xfrm>
        </p:grpSpPr>
        <p:grpSp>
          <p:nvGrpSpPr>
            <p:cNvPr id="79" name="Group 354"/>
            <p:cNvGrpSpPr/>
            <p:nvPr/>
          </p:nvGrpSpPr>
          <p:grpSpPr>
            <a:xfrm>
              <a:off x="228600" y="3987998"/>
              <a:ext cx="2520280" cy="2078866"/>
              <a:chOff x="676275" y="892373"/>
              <a:chExt cx="2520280" cy="2078866"/>
            </a:xfrm>
          </p:grpSpPr>
          <p:sp>
            <p:nvSpPr>
              <p:cNvPr id="81" name="Text Box 6"/>
              <p:cNvSpPr txBox="1">
                <a:spLocks noChangeArrowheads="1"/>
              </p:cNvSpPr>
              <p:nvPr>
                <p:custDataLst>
                  <p:tags r:id="rId7"/>
                </p:custDataLst>
              </p:nvPr>
            </p:nvSpPr>
            <p:spPr bwMode="auto">
              <a:xfrm>
                <a:off x="1409675" y="892373"/>
                <a:ext cx="1066800" cy="349710"/>
              </a:xfrm>
              <a:prstGeom prst="rect">
                <a:avLst/>
              </a:prstGeom>
              <a:noFill/>
              <a:ln w="9525">
                <a:noFill/>
                <a:miter lim="800000"/>
                <a:headEnd/>
                <a:tailEnd/>
              </a:ln>
              <a:effectLst/>
            </p:spPr>
            <p:txBody>
              <a:bodyPr wrap="square" lIns="0" rIns="0">
                <a:spAutoFit/>
              </a:bodyPr>
              <a:lstStyle/>
              <a:p>
                <a:pPr algn="ctr"/>
                <a:r>
                  <a:rPr lang="en-US" sz="1400" b="1" dirty="0">
                    <a:solidFill>
                      <a:srgbClr val="C00000"/>
                    </a:solidFill>
                    <a:latin typeface="Calibri" pitchFamily="34" charset="0"/>
                  </a:rPr>
                  <a:t>VSP 9000</a:t>
                </a:r>
              </a:p>
            </p:txBody>
          </p:sp>
          <p:sp>
            <p:nvSpPr>
              <p:cNvPr id="82" name="Rectangle 81"/>
              <p:cNvSpPr/>
              <p:nvPr>
                <p:custDataLst>
                  <p:tags r:id="rId8"/>
                </p:custDataLst>
              </p:nvPr>
            </p:nvSpPr>
            <p:spPr>
              <a:xfrm>
                <a:off x="676275" y="2079480"/>
                <a:ext cx="2520280" cy="891759"/>
              </a:xfrm>
              <a:prstGeom prst="rect">
                <a:avLst/>
              </a:prstGeom>
            </p:spPr>
            <p:txBody>
              <a:bodyPr wrap="square">
                <a:spAutoFit/>
              </a:bodyPr>
              <a:lstStyle/>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High Density 10Gig and Gigabit</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Lossless Ethernet Capable</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N+1 Switch Fabric Redundancy</a:t>
                </a:r>
              </a:p>
            </p:txBody>
          </p:sp>
        </p:grpSp>
        <p:pic>
          <p:nvPicPr>
            <p:cNvPr id="80" name="Picture 12" descr="9000 -  Avaya VSP 9000 Left [hi-res].JPG"/>
            <p:cNvPicPr>
              <a:picLocks noChangeAspect="1"/>
            </p:cNvPicPr>
            <p:nvPr/>
          </p:nvPicPr>
          <p:blipFill>
            <a:blip r:embed="rId54" cstate="print">
              <a:clrChange>
                <a:clrFrom>
                  <a:srgbClr val="FFFFFF"/>
                </a:clrFrom>
                <a:clrTo>
                  <a:srgbClr val="FFFFFF">
                    <a:alpha val="0"/>
                  </a:srgbClr>
                </a:clrTo>
              </a:clrChange>
            </a:blip>
            <a:srcRect/>
            <a:stretch>
              <a:fillRect/>
            </a:stretch>
          </p:blipFill>
          <p:spPr bwMode="auto">
            <a:xfrm>
              <a:off x="773842" y="4191001"/>
              <a:ext cx="1422400" cy="1154112"/>
            </a:xfrm>
            <a:prstGeom prst="rect">
              <a:avLst/>
            </a:prstGeom>
            <a:noFill/>
            <a:ln w="9525">
              <a:noFill/>
              <a:miter lim="800000"/>
              <a:headEnd/>
              <a:tailEnd/>
            </a:ln>
          </p:spPr>
        </p:pic>
      </p:grpSp>
      <p:grpSp>
        <p:nvGrpSpPr>
          <p:cNvPr id="83" name="Group 174"/>
          <p:cNvGrpSpPr/>
          <p:nvPr/>
        </p:nvGrpSpPr>
        <p:grpSpPr>
          <a:xfrm>
            <a:off x="7020272" y="2296329"/>
            <a:ext cx="2160240" cy="1829594"/>
            <a:chOff x="6145088" y="2827004"/>
            <a:chExt cx="2160240" cy="2078866"/>
          </a:xfrm>
        </p:grpSpPr>
        <p:grpSp>
          <p:nvGrpSpPr>
            <p:cNvPr id="84" name="Group 354"/>
            <p:cNvGrpSpPr/>
            <p:nvPr/>
          </p:nvGrpSpPr>
          <p:grpSpPr>
            <a:xfrm>
              <a:off x="6145088" y="2827004"/>
              <a:ext cx="2160240" cy="2078866"/>
              <a:chOff x="676275" y="892373"/>
              <a:chExt cx="2160240" cy="2078866"/>
            </a:xfrm>
          </p:grpSpPr>
          <p:sp>
            <p:nvSpPr>
              <p:cNvPr id="88" name="Text Box 6"/>
              <p:cNvSpPr txBox="1">
                <a:spLocks noChangeArrowheads="1"/>
              </p:cNvSpPr>
              <p:nvPr>
                <p:custDataLst>
                  <p:tags r:id="rId5"/>
                </p:custDataLst>
              </p:nvPr>
            </p:nvSpPr>
            <p:spPr bwMode="auto">
              <a:xfrm>
                <a:off x="1003086" y="892373"/>
                <a:ext cx="1511052" cy="594506"/>
              </a:xfrm>
              <a:prstGeom prst="rect">
                <a:avLst/>
              </a:prstGeom>
              <a:noFill/>
              <a:ln w="9525">
                <a:noFill/>
                <a:miter lim="800000"/>
                <a:headEnd/>
                <a:tailEnd/>
              </a:ln>
              <a:effectLst/>
            </p:spPr>
            <p:txBody>
              <a:bodyPr wrap="square" lIns="0" rIns="0">
                <a:spAutoFit/>
              </a:bodyPr>
              <a:lstStyle/>
              <a:p>
                <a:pPr algn="ctr"/>
                <a:r>
                  <a:rPr lang="en-US" sz="1400" b="1" dirty="0">
                    <a:solidFill>
                      <a:srgbClr val="C00000"/>
                    </a:solidFill>
                    <a:latin typeface="Calibri" pitchFamily="34" charset="0"/>
                  </a:rPr>
                  <a:t>Virtualization Provisioning Service</a:t>
                </a:r>
              </a:p>
            </p:txBody>
          </p:sp>
          <p:sp>
            <p:nvSpPr>
              <p:cNvPr id="89" name="Rectangle 88"/>
              <p:cNvSpPr/>
              <p:nvPr>
                <p:custDataLst>
                  <p:tags r:id="rId6"/>
                </p:custDataLst>
              </p:nvPr>
            </p:nvSpPr>
            <p:spPr>
              <a:xfrm>
                <a:off x="676275" y="2079480"/>
                <a:ext cx="2160240" cy="891759"/>
              </a:xfrm>
              <a:prstGeom prst="rect">
                <a:avLst/>
              </a:prstGeom>
            </p:spPr>
            <p:txBody>
              <a:bodyPr wrap="square">
                <a:spAutoFit/>
              </a:bodyPr>
              <a:lstStyle/>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Network / Server Visibility</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Configuration / Automation</a:t>
                </a:r>
              </a:p>
              <a:p>
                <a:pPr marL="112713" indent="-112713" eaLnBrk="0" hangingPunct="0">
                  <a:lnSpc>
                    <a:spcPct val="95000"/>
                  </a:lnSpc>
                  <a:spcBef>
                    <a:spcPct val="45000"/>
                  </a:spcBef>
                  <a:buClr>
                    <a:srgbClr val="CC0000"/>
                  </a:buClr>
                  <a:buSzPct val="90000"/>
                  <a:buFont typeface="Webdings" pitchFamily="18" charset="2"/>
                  <a:buChar char="4"/>
                </a:pPr>
                <a:r>
                  <a:rPr lang="en-GB" sz="1200" dirty="0">
                    <a:solidFill>
                      <a:schemeClr val="tx1"/>
                    </a:solidFill>
                  </a:rPr>
                  <a:t>VMware Support</a:t>
                </a:r>
              </a:p>
            </p:txBody>
          </p:sp>
        </p:grpSp>
        <p:grpSp>
          <p:nvGrpSpPr>
            <p:cNvPr id="85" name="Group 41"/>
            <p:cNvGrpSpPr/>
            <p:nvPr/>
          </p:nvGrpSpPr>
          <p:grpSpPr>
            <a:xfrm>
              <a:off x="6597684" y="3309927"/>
              <a:ext cx="1223368" cy="767145"/>
              <a:chOff x="5180326" y="5157192"/>
              <a:chExt cx="2303488" cy="1354297"/>
            </a:xfrm>
          </p:grpSpPr>
          <p:pic>
            <p:nvPicPr>
              <p:cNvPr id="86" name="Picture 6" descr="COMTriangleHL"/>
              <p:cNvPicPr>
                <a:picLocks noChangeAspect="1" noChangeArrowheads="1"/>
              </p:cNvPicPr>
              <p:nvPr/>
            </p:nvPicPr>
            <p:blipFill>
              <a:blip r:embed="rId55" cstate="print"/>
              <a:srcRect/>
              <a:stretch>
                <a:fillRect/>
              </a:stretch>
            </p:blipFill>
            <p:spPr bwMode="auto">
              <a:xfrm>
                <a:off x="5587247" y="5157192"/>
                <a:ext cx="1542312" cy="1036240"/>
              </a:xfrm>
              <a:prstGeom prst="rect">
                <a:avLst/>
              </a:prstGeom>
              <a:noFill/>
              <a:ln w="9525">
                <a:noFill/>
                <a:miter lim="800000"/>
                <a:headEnd/>
                <a:tailEnd/>
              </a:ln>
            </p:spPr>
          </p:pic>
          <p:sp>
            <p:nvSpPr>
              <p:cNvPr id="87" name="Oval 21"/>
              <p:cNvSpPr>
                <a:spLocks noChangeArrowheads="1"/>
              </p:cNvSpPr>
              <p:nvPr>
                <p:custDataLst>
                  <p:tags r:id="rId4"/>
                </p:custDataLst>
              </p:nvPr>
            </p:nvSpPr>
            <p:spPr bwMode="auto">
              <a:xfrm>
                <a:off x="5180326" y="6090802"/>
                <a:ext cx="2303488"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a:endParaRPr lang="en-US"/>
              </a:p>
            </p:txBody>
          </p:sp>
        </p:grpSp>
      </p:grpSp>
      <p:sp>
        <p:nvSpPr>
          <p:cNvPr id="90" name="Text Box 41"/>
          <p:cNvSpPr txBox="1">
            <a:spLocks noChangeArrowheads="1"/>
          </p:cNvSpPr>
          <p:nvPr>
            <p:custDataLst>
              <p:tags r:id="rId3"/>
            </p:custDataLst>
          </p:nvPr>
        </p:nvSpPr>
        <p:spPr bwMode="auto">
          <a:xfrm>
            <a:off x="2432309" y="1985278"/>
            <a:ext cx="943207" cy="138499"/>
          </a:xfrm>
          <a:prstGeom prst="rect">
            <a:avLst/>
          </a:prstGeom>
          <a:noFill/>
          <a:ln w="9525">
            <a:noFill/>
            <a:miter lim="800000"/>
            <a:headEnd/>
            <a:tailEnd/>
          </a:ln>
        </p:spPr>
        <p:txBody>
          <a:bodyPr lIns="0" tIns="0" rIns="0" bIns="0">
            <a:spAutoFit/>
          </a:bodyPr>
          <a:lstStyle/>
          <a:p>
            <a:pPr algn="ctr"/>
            <a:r>
              <a:rPr lang="en-US" sz="1000" b="1" dirty="0">
                <a:solidFill>
                  <a:schemeClr val="tx1"/>
                </a:solidFill>
              </a:rPr>
              <a:t>VSP 9000</a:t>
            </a:r>
            <a:endParaRPr lang="en-US" sz="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53"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 calcmode="lin" valueType="num">
                                      <p:cBhvr>
                                        <p:cTn id="10" dur="500" fill="hold"/>
                                        <p:tgtEl>
                                          <p:spTgt spid="78"/>
                                        </p:tgtEl>
                                        <p:attrNameLst>
                                          <p:attrName>ppt_w</p:attrName>
                                        </p:attrNameLst>
                                      </p:cBhvr>
                                      <p:tavLst>
                                        <p:tav tm="0">
                                          <p:val>
                                            <p:fltVal val="0"/>
                                          </p:val>
                                        </p:tav>
                                        <p:tav tm="100000">
                                          <p:val>
                                            <p:strVal val="#ppt_w"/>
                                          </p:val>
                                        </p:tav>
                                      </p:tavLst>
                                    </p:anim>
                                    <p:anim calcmode="lin" valueType="num">
                                      <p:cBhvr>
                                        <p:cTn id="11" dur="500" fill="hold"/>
                                        <p:tgtEl>
                                          <p:spTgt spid="78"/>
                                        </p:tgtEl>
                                        <p:attrNameLst>
                                          <p:attrName>ppt_h</p:attrName>
                                        </p:attrNameLst>
                                      </p:cBhvr>
                                      <p:tavLst>
                                        <p:tav tm="0">
                                          <p:val>
                                            <p:fltVal val="0"/>
                                          </p:val>
                                        </p:tav>
                                        <p:tav tm="100000">
                                          <p:val>
                                            <p:strVal val="#ppt_h"/>
                                          </p:val>
                                        </p:tav>
                                      </p:tavLst>
                                    </p:anim>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934200" cy="762000"/>
          </a:xfrm>
        </p:spPr>
        <p:txBody>
          <a:bodyPr>
            <a:normAutofit/>
          </a:bodyPr>
          <a:lstStyle/>
          <a:p>
            <a:r>
              <a:rPr lang="en-US" dirty="0"/>
              <a:t>Separating Network Services from Infrastructure</a:t>
            </a:r>
          </a:p>
        </p:txBody>
      </p:sp>
      <p:sp>
        <p:nvSpPr>
          <p:cNvPr id="5" name="Slide Number Placeholder 4"/>
          <p:cNvSpPr>
            <a:spLocks noGrp="1"/>
          </p:cNvSpPr>
          <p:nvPr>
            <p:ph type="sldNum" sz="quarter" idx="4"/>
          </p:nvPr>
        </p:nvSpPr>
        <p:spPr/>
        <p:txBody>
          <a:bodyPr/>
          <a:lstStyle/>
          <a:p>
            <a:fld id="{C0097DC6-52A4-2345-88DE-585089D5FC74}" type="slidenum">
              <a:rPr lang="en-US"/>
              <a:pPr/>
              <a:t>72</a:t>
            </a:fld>
            <a:endParaRPr lang="en-US" dirty="0"/>
          </a:p>
        </p:txBody>
      </p:sp>
      <p:pic>
        <p:nvPicPr>
          <p:cNvPr id="4"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777654" y="3276600"/>
            <a:ext cx="6047209" cy="3033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9"/>
          <p:cNvSpPr>
            <a:spLocks noGrp="1"/>
          </p:cNvSpPr>
          <p:nvPr>
            <p:ph idx="4294967295"/>
          </p:nvPr>
        </p:nvSpPr>
        <p:spPr>
          <a:xfrm>
            <a:off x="289941" y="1139952"/>
            <a:ext cx="8753475" cy="2136648"/>
          </a:xfrm>
          <a:prstGeom prst="rect">
            <a:avLst/>
          </a:prstGeom>
        </p:spPr>
        <p:txBody>
          <a:bodyPr>
            <a:normAutofit/>
          </a:bodyPr>
          <a:lstStyle/>
          <a:p>
            <a:pPr eaLnBrk="1" hangingPunct="1">
              <a:lnSpc>
                <a:spcPct val="110000"/>
              </a:lnSpc>
              <a:buSzTx/>
            </a:pPr>
            <a:r>
              <a:rPr lang="en-US" sz="1900" dirty="0">
                <a:latin typeface="+mn-lt"/>
              </a:rPr>
              <a:t>The major problem that complicates network operations significantly is the limited abstraction of  a “network connectivity service” from the infrastructure.</a:t>
            </a:r>
          </a:p>
          <a:p>
            <a:pPr eaLnBrk="1" hangingPunct="1">
              <a:lnSpc>
                <a:spcPct val="110000"/>
              </a:lnSpc>
              <a:buSzTx/>
            </a:pPr>
            <a:r>
              <a:rPr lang="en-US" sz="1900" dirty="0">
                <a:latin typeface="+mn-lt"/>
              </a:rPr>
              <a:t>The connectivity services and infrastructure configurations are tightly coupled and cannot easily be separated from each other.</a:t>
            </a:r>
          </a:p>
          <a:p>
            <a:pPr eaLnBrk="1" hangingPunct="1">
              <a:lnSpc>
                <a:spcPct val="110000"/>
              </a:lnSpc>
              <a:buSzTx/>
            </a:pPr>
            <a:r>
              <a:rPr lang="en-US" sz="1900" dirty="0">
                <a:latin typeface="+mn-lt"/>
              </a:rPr>
              <a:t>VLAN definition must be applied on each specific switch moving the traffic.</a:t>
            </a:r>
          </a:p>
          <a:p>
            <a:pPr eaLnBrk="1" hangingPunct="1">
              <a:lnSpc>
                <a:spcPct val="110000"/>
              </a:lnSpc>
              <a:buSzTx/>
            </a:pPr>
            <a:endParaRPr lang="en-US" sz="19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p:txBody>
          <a:bodyPr/>
          <a:lstStyle/>
          <a:p>
            <a:r>
              <a:rPr lang="en-US" dirty="0"/>
              <a:t>Avaya VENA Fabric Connect</a:t>
            </a:r>
          </a:p>
        </p:txBody>
      </p:sp>
      <p:grpSp>
        <p:nvGrpSpPr>
          <p:cNvPr id="6" name="Group 84"/>
          <p:cNvGrpSpPr>
            <a:grpSpLocks/>
          </p:cNvGrpSpPr>
          <p:nvPr>
            <p:custDataLst>
              <p:tags r:id="rId1"/>
            </p:custDataLst>
          </p:nvPr>
        </p:nvGrpSpPr>
        <p:grpSpPr bwMode="auto">
          <a:xfrm>
            <a:off x="1331913" y="3063899"/>
            <a:ext cx="6480175" cy="2447925"/>
            <a:chOff x="1331913" y="3357563"/>
            <a:chExt cx="6480175" cy="2447925"/>
          </a:xfrm>
        </p:grpSpPr>
        <p:pic>
          <p:nvPicPr>
            <p:cNvPr id="8" name="Picture 9" descr="cloud3_grey_grey"/>
            <p:cNvPicPr>
              <a:picLocks noChangeAspect="1" noChangeArrowheads="1"/>
            </p:cNvPicPr>
            <p:nvPr/>
          </p:nvPicPr>
          <p:blipFill>
            <a:blip r:embed="rId21" cstate="print"/>
            <a:srcRect/>
            <a:stretch>
              <a:fillRect/>
            </a:stretch>
          </p:blipFill>
          <p:spPr bwMode="auto">
            <a:xfrm>
              <a:off x="1331913" y="3357563"/>
              <a:ext cx="6480175" cy="2447925"/>
            </a:xfrm>
            <a:prstGeom prst="rect">
              <a:avLst/>
            </a:prstGeom>
            <a:noFill/>
            <a:ln w="9525">
              <a:noFill/>
              <a:miter lim="800000"/>
              <a:headEnd/>
              <a:tailEnd/>
            </a:ln>
          </p:spPr>
        </p:pic>
        <p:pic>
          <p:nvPicPr>
            <p:cNvPr id="9" name="Picture 4" descr="http://www.fotosearch.com/bthumb/csk/CSK141/KS2298.jpg"/>
            <p:cNvPicPr>
              <a:picLocks noChangeAspect="1" noChangeArrowheads="1"/>
            </p:cNvPicPr>
            <p:nvPr/>
          </p:nvPicPr>
          <p:blipFill>
            <a:blip r:embed="rId22" cstate="print">
              <a:duotone>
                <a:schemeClr val="accent1">
                  <a:shade val="45000"/>
                  <a:satMod val="135000"/>
                </a:schemeClr>
                <a:prstClr val="white"/>
              </a:duotone>
            </a:blip>
            <a:stretch>
              <a:fillRect/>
            </a:stretch>
          </p:blipFill>
          <p:spPr bwMode="auto">
            <a:xfrm>
              <a:off x="1331914" y="3501010"/>
              <a:ext cx="6480174" cy="1944270"/>
            </a:xfrm>
            <a:prstGeom prst="roundRect">
              <a:avLst>
                <a:gd name="adj" fmla="val 50000"/>
              </a:avLst>
            </a:prstGeom>
            <a:noFill/>
            <a:ln>
              <a:noFill/>
            </a:ln>
            <a:effectLst>
              <a:softEdge rad="635000"/>
            </a:effectLst>
          </p:spPr>
        </p:pic>
      </p:grpSp>
      <p:sp>
        <p:nvSpPr>
          <p:cNvPr id="10" name="Content Placeholder 2"/>
          <p:cNvSpPr>
            <a:spLocks noGrp="1"/>
          </p:cNvSpPr>
          <p:nvPr>
            <p:ph idx="1"/>
          </p:nvPr>
        </p:nvSpPr>
        <p:spPr>
          <a:xfrm>
            <a:off x="611188" y="1143000"/>
            <a:ext cx="8218487" cy="1512639"/>
          </a:xfrm>
        </p:spPr>
        <p:txBody>
          <a:bodyPr/>
          <a:lstStyle/>
          <a:p>
            <a:r>
              <a:rPr lang="en-GB" sz="2000" dirty="0">
                <a:latin typeface="+mn-lt"/>
                <a:ea typeface="MS PGothic" pitchFamily="34" charset="-128"/>
              </a:rPr>
              <a:t>Virtual network created in seconds</a:t>
            </a:r>
            <a:endParaRPr lang="en-GB" sz="1800" dirty="0">
              <a:latin typeface="+mn-lt"/>
              <a:ea typeface="MS PGothic" pitchFamily="34" charset="-128"/>
            </a:endParaRPr>
          </a:p>
          <a:p>
            <a:r>
              <a:rPr lang="en-GB" sz="2000" dirty="0">
                <a:latin typeface="+mn-lt"/>
                <a:ea typeface="MS PGothic" pitchFamily="34" charset="-128"/>
              </a:rPr>
              <a:t>Time to service greatly improved</a:t>
            </a:r>
          </a:p>
          <a:p>
            <a:r>
              <a:rPr lang="en-GB" sz="2000" dirty="0">
                <a:latin typeface="+mn-lt"/>
                <a:ea typeface="MS PGothic" pitchFamily="34" charset="-128"/>
              </a:rPr>
              <a:t>Dynamic on-demand infrastructure</a:t>
            </a:r>
          </a:p>
        </p:txBody>
      </p:sp>
      <p:cxnSp>
        <p:nvCxnSpPr>
          <p:cNvPr id="11" name="Shape 63"/>
          <p:cNvCxnSpPr/>
          <p:nvPr>
            <p:custDataLst>
              <p:tags r:id="rId2"/>
            </p:custDataLst>
          </p:nvPr>
        </p:nvCxnSpPr>
        <p:spPr bwMode="auto">
          <a:xfrm flipV="1">
            <a:off x="3887788" y="3668736"/>
            <a:ext cx="1368425" cy="217488"/>
          </a:xfrm>
          <a:prstGeom prst="curvedConnector3">
            <a:avLst>
              <a:gd name="adj1" fmla="val 50000"/>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hape 63"/>
          <p:cNvCxnSpPr/>
          <p:nvPr>
            <p:custDataLst>
              <p:tags r:id="rId3"/>
            </p:custDataLst>
          </p:nvPr>
        </p:nvCxnSpPr>
        <p:spPr bwMode="auto">
          <a:xfrm>
            <a:off x="3671888" y="3668736"/>
            <a:ext cx="1800225" cy="217488"/>
          </a:xfrm>
          <a:prstGeom prst="curvedConnector3">
            <a:avLst>
              <a:gd name="adj1" fmla="val 50000"/>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3" name="Picture 12" descr="small-l3-switch_grey"/>
          <p:cNvPicPr>
            <a:picLocks noChangeAspect="1" noChangeArrowheads="1"/>
          </p:cNvPicPr>
          <p:nvPr/>
        </p:nvPicPr>
        <p:blipFill>
          <a:blip r:embed="rId23" cstate="print"/>
          <a:srcRect/>
          <a:stretch>
            <a:fillRect/>
          </a:stretch>
        </p:blipFill>
        <p:spPr bwMode="auto">
          <a:xfrm>
            <a:off x="2138363" y="3990999"/>
            <a:ext cx="550862" cy="387350"/>
          </a:xfrm>
          <a:prstGeom prst="rect">
            <a:avLst/>
          </a:prstGeom>
          <a:noFill/>
          <a:ln w="9525">
            <a:noFill/>
            <a:miter lim="800000"/>
            <a:headEnd/>
            <a:tailEnd/>
          </a:ln>
        </p:spPr>
      </p:pic>
      <p:cxnSp>
        <p:nvCxnSpPr>
          <p:cNvPr id="17" name="Shape 63"/>
          <p:cNvCxnSpPr/>
          <p:nvPr>
            <p:custDataLst>
              <p:tags r:id="rId4"/>
            </p:custDataLst>
          </p:nvPr>
        </p:nvCxnSpPr>
        <p:spPr bwMode="auto">
          <a:xfrm rot="5400000" flipH="1" flipV="1">
            <a:off x="2612231" y="3471093"/>
            <a:ext cx="322263" cy="717550"/>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8" name="Picture 12" descr="small-l3-switch_grey"/>
          <p:cNvPicPr>
            <a:picLocks noChangeAspect="1" noChangeArrowheads="1"/>
          </p:cNvPicPr>
          <p:nvPr/>
        </p:nvPicPr>
        <p:blipFill>
          <a:blip r:embed="rId23" cstate="print"/>
          <a:srcRect/>
          <a:stretch>
            <a:fillRect/>
          </a:stretch>
        </p:blipFill>
        <p:spPr bwMode="auto">
          <a:xfrm>
            <a:off x="2354263" y="4206899"/>
            <a:ext cx="550862" cy="387350"/>
          </a:xfrm>
          <a:prstGeom prst="rect">
            <a:avLst/>
          </a:prstGeom>
          <a:noFill/>
          <a:ln w="9525">
            <a:noFill/>
            <a:miter lim="800000"/>
            <a:headEnd/>
            <a:tailEnd/>
          </a:ln>
        </p:spPr>
      </p:pic>
      <p:pic>
        <p:nvPicPr>
          <p:cNvPr id="19" name="Picture 12" descr="small-l3-switch_grey"/>
          <p:cNvPicPr>
            <a:picLocks noChangeAspect="1" noChangeArrowheads="1"/>
          </p:cNvPicPr>
          <p:nvPr/>
        </p:nvPicPr>
        <p:blipFill>
          <a:blip r:embed="rId23" cstate="print"/>
          <a:srcRect/>
          <a:stretch>
            <a:fillRect/>
          </a:stretch>
        </p:blipFill>
        <p:spPr bwMode="auto">
          <a:xfrm>
            <a:off x="1778000" y="4351361"/>
            <a:ext cx="550863" cy="387350"/>
          </a:xfrm>
          <a:prstGeom prst="rect">
            <a:avLst/>
          </a:prstGeom>
          <a:noFill/>
          <a:ln w="9525">
            <a:noFill/>
            <a:miter lim="800000"/>
            <a:headEnd/>
            <a:tailEnd/>
          </a:ln>
        </p:spPr>
      </p:pic>
      <p:cxnSp>
        <p:nvCxnSpPr>
          <p:cNvPr id="20" name="Shape 63"/>
          <p:cNvCxnSpPr/>
          <p:nvPr>
            <p:custDataLst>
              <p:tags r:id="rId5"/>
            </p:custDataLst>
          </p:nvPr>
        </p:nvCxnSpPr>
        <p:spPr bwMode="auto">
          <a:xfrm rot="5400000" flipH="1" flipV="1">
            <a:off x="2251869" y="3471092"/>
            <a:ext cx="682625" cy="1077913"/>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1" name="Picture 12" descr="small-l3-switch_grey"/>
          <p:cNvPicPr>
            <a:picLocks noChangeAspect="1" noChangeArrowheads="1"/>
          </p:cNvPicPr>
          <p:nvPr/>
        </p:nvPicPr>
        <p:blipFill>
          <a:blip r:embed="rId23" cstate="print"/>
          <a:srcRect/>
          <a:stretch>
            <a:fillRect/>
          </a:stretch>
        </p:blipFill>
        <p:spPr bwMode="auto">
          <a:xfrm>
            <a:off x="1993900" y="4567261"/>
            <a:ext cx="550863" cy="387350"/>
          </a:xfrm>
          <a:prstGeom prst="rect">
            <a:avLst/>
          </a:prstGeom>
          <a:noFill/>
          <a:ln w="9525">
            <a:noFill/>
            <a:miter lim="800000"/>
            <a:headEnd/>
            <a:tailEnd/>
          </a:ln>
        </p:spPr>
      </p:pic>
      <p:pic>
        <p:nvPicPr>
          <p:cNvPr id="22" name="Picture 12" descr="small-l3-switch_grey"/>
          <p:cNvPicPr>
            <a:picLocks noChangeAspect="1" noChangeArrowheads="1"/>
          </p:cNvPicPr>
          <p:nvPr/>
        </p:nvPicPr>
        <p:blipFill>
          <a:blip r:embed="rId23" cstate="print"/>
          <a:srcRect/>
          <a:stretch>
            <a:fillRect/>
          </a:stretch>
        </p:blipFill>
        <p:spPr bwMode="auto">
          <a:xfrm>
            <a:off x="2209800" y="4789511"/>
            <a:ext cx="550863" cy="387350"/>
          </a:xfrm>
          <a:prstGeom prst="rect">
            <a:avLst/>
          </a:prstGeom>
          <a:noFill/>
          <a:ln w="9525">
            <a:noFill/>
            <a:miter lim="800000"/>
            <a:headEnd/>
            <a:tailEnd/>
          </a:ln>
        </p:spPr>
      </p:pic>
      <p:pic>
        <p:nvPicPr>
          <p:cNvPr id="23" name="Picture 12" descr="small-l3-switch_grey"/>
          <p:cNvPicPr>
            <a:picLocks noChangeAspect="1" noChangeArrowheads="1"/>
          </p:cNvPicPr>
          <p:nvPr/>
        </p:nvPicPr>
        <p:blipFill>
          <a:blip r:embed="rId23" cstate="print"/>
          <a:srcRect/>
          <a:stretch>
            <a:fillRect/>
          </a:stretch>
        </p:blipFill>
        <p:spPr bwMode="auto">
          <a:xfrm>
            <a:off x="2570163" y="4429149"/>
            <a:ext cx="550862" cy="387350"/>
          </a:xfrm>
          <a:prstGeom prst="rect">
            <a:avLst/>
          </a:prstGeom>
          <a:noFill/>
          <a:ln w="9525">
            <a:noFill/>
            <a:miter lim="800000"/>
            <a:headEnd/>
            <a:tailEnd/>
          </a:ln>
        </p:spPr>
      </p:pic>
      <p:pic>
        <p:nvPicPr>
          <p:cNvPr id="24" name="Picture 12" descr="small-l3-switch_grey"/>
          <p:cNvPicPr>
            <a:picLocks noChangeAspect="1" noChangeArrowheads="1"/>
          </p:cNvPicPr>
          <p:nvPr/>
        </p:nvPicPr>
        <p:blipFill>
          <a:blip r:embed="rId23" cstate="print"/>
          <a:srcRect/>
          <a:stretch>
            <a:fillRect/>
          </a:stretch>
        </p:blipFill>
        <p:spPr bwMode="auto">
          <a:xfrm>
            <a:off x="6429375" y="4024336"/>
            <a:ext cx="550863" cy="387350"/>
          </a:xfrm>
          <a:prstGeom prst="rect">
            <a:avLst/>
          </a:prstGeom>
          <a:noFill/>
          <a:ln w="9525">
            <a:noFill/>
            <a:miter lim="800000"/>
            <a:headEnd/>
            <a:tailEnd/>
          </a:ln>
        </p:spPr>
      </p:pic>
      <p:cxnSp>
        <p:nvCxnSpPr>
          <p:cNvPr id="25" name="Shape 63"/>
          <p:cNvCxnSpPr/>
          <p:nvPr>
            <p:custDataLst>
              <p:tags r:id="rId6"/>
            </p:custDataLst>
          </p:nvPr>
        </p:nvCxnSpPr>
        <p:spPr bwMode="auto">
          <a:xfrm rot="16200000" flipV="1">
            <a:off x="6072982" y="3391717"/>
            <a:ext cx="355600" cy="909637"/>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6" name="Picture 12" descr="small-l3-switch_grey"/>
          <p:cNvPicPr>
            <a:picLocks noChangeAspect="1" noChangeArrowheads="1"/>
          </p:cNvPicPr>
          <p:nvPr/>
        </p:nvPicPr>
        <p:blipFill>
          <a:blip r:embed="rId23" cstate="print"/>
          <a:srcRect/>
          <a:stretch>
            <a:fillRect/>
          </a:stretch>
        </p:blipFill>
        <p:spPr bwMode="auto">
          <a:xfrm>
            <a:off x="6645275" y="4240236"/>
            <a:ext cx="550863" cy="387350"/>
          </a:xfrm>
          <a:prstGeom prst="rect">
            <a:avLst/>
          </a:prstGeom>
          <a:noFill/>
          <a:ln w="9525">
            <a:noFill/>
            <a:miter lim="800000"/>
            <a:headEnd/>
            <a:tailEnd/>
          </a:ln>
        </p:spPr>
      </p:pic>
      <p:pic>
        <p:nvPicPr>
          <p:cNvPr id="27" name="Picture 12" descr="small-l3-switch_grey"/>
          <p:cNvPicPr>
            <a:picLocks noChangeAspect="1" noChangeArrowheads="1"/>
          </p:cNvPicPr>
          <p:nvPr/>
        </p:nvPicPr>
        <p:blipFill>
          <a:blip r:embed="rId23" cstate="print"/>
          <a:srcRect/>
          <a:stretch>
            <a:fillRect/>
          </a:stretch>
        </p:blipFill>
        <p:spPr bwMode="auto">
          <a:xfrm>
            <a:off x="6069013" y="4384699"/>
            <a:ext cx="550862" cy="387350"/>
          </a:xfrm>
          <a:prstGeom prst="rect">
            <a:avLst/>
          </a:prstGeom>
          <a:noFill/>
          <a:ln w="9525">
            <a:noFill/>
            <a:miter lim="800000"/>
            <a:headEnd/>
            <a:tailEnd/>
          </a:ln>
        </p:spPr>
      </p:pic>
      <p:pic>
        <p:nvPicPr>
          <p:cNvPr id="28" name="Picture 12" descr="small-l3-switch_grey"/>
          <p:cNvPicPr>
            <a:picLocks noChangeAspect="1" noChangeArrowheads="1"/>
          </p:cNvPicPr>
          <p:nvPr/>
        </p:nvPicPr>
        <p:blipFill>
          <a:blip r:embed="rId23" cstate="print"/>
          <a:srcRect/>
          <a:stretch>
            <a:fillRect/>
          </a:stretch>
        </p:blipFill>
        <p:spPr bwMode="auto">
          <a:xfrm>
            <a:off x="6284913" y="4600599"/>
            <a:ext cx="550862" cy="387350"/>
          </a:xfrm>
          <a:prstGeom prst="rect">
            <a:avLst/>
          </a:prstGeom>
          <a:noFill/>
          <a:ln w="9525">
            <a:noFill/>
            <a:miter lim="800000"/>
            <a:headEnd/>
            <a:tailEnd/>
          </a:ln>
        </p:spPr>
      </p:pic>
      <p:pic>
        <p:nvPicPr>
          <p:cNvPr id="29" name="Picture 12" descr="small-l3-switch_grey"/>
          <p:cNvPicPr>
            <a:picLocks noChangeAspect="1" noChangeArrowheads="1"/>
          </p:cNvPicPr>
          <p:nvPr/>
        </p:nvPicPr>
        <p:blipFill>
          <a:blip r:embed="rId23" cstate="print"/>
          <a:srcRect/>
          <a:stretch>
            <a:fillRect/>
          </a:stretch>
        </p:blipFill>
        <p:spPr bwMode="auto">
          <a:xfrm>
            <a:off x="6500813" y="4822849"/>
            <a:ext cx="550862" cy="387350"/>
          </a:xfrm>
          <a:prstGeom prst="rect">
            <a:avLst/>
          </a:prstGeom>
          <a:noFill/>
          <a:ln w="9525">
            <a:noFill/>
            <a:miter lim="800000"/>
            <a:headEnd/>
            <a:tailEnd/>
          </a:ln>
        </p:spPr>
      </p:pic>
      <p:pic>
        <p:nvPicPr>
          <p:cNvPr id="30" name="Picture 12" descr="small-l3-switch_grey"/>
          <p:cNvPicPr>
            <a:picLocks noChangeAspect="1" noChangeArrowheads="1"/>
          </p:cNvPicPr>
          <p:nvPr/>
        </p:nvPicPr>
        <p:blipFill>
          <a:blip r:embed="rId23" cstate="print"/>
          <a:srcRect/>
          <a:stretch>
            <a:fillRect/>
          </a:stretch>
        </p:blipFill>
        <p:spPr bwMode="auto">
          <a:xfrm>
            <a:off x="6861175" y="4462486"/>
            <a:ext cx="550863" cy="387350"/>
          </a:xfrm>
          <a:prstGeom prst="rect">
            <a:avLst/>
          </a:prstGeom>
          <a:noFill/>
          <a:ln w="9525">
            <a:noFill/>
            <a:miter lim="800000"/>
            <a:headEnd/>
            <a:tailEnd/>
          </a:ln>
        </p:spPr>
      </p:pic>
      <p:cxnSp>
        <p:nvCxnSpPr>
          <p:cNvPr id="31" name="Shape 63"/>
          <p:cNvCxnSpPr/>
          <p:nvPr>
            <p:custDataLst>
              <p:tags r:id="rId7"/>
            </p:custDataLst>
          </p:nvPr>
        </p:nvCxnSpPr>
        <p:spPr bwMode="auto">
          <a:xfrm rot="16200000" flipV="1">
            <a:off x="6292057" y="3617142"/>
            <a:ext cx="565150" cy="1125537"/>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hape 63"/>
          <p:cNvCxnSpPr/>
          <p:nvPr>
            <p:custDataLst>
              <p:tags r:id="rId8"/>
            </p:custDataLst>
          </p:nvPr>
        </p:nvCxnSpPr>
        <p:spPr bwMode="auto">
          <a:xfrm rot="16200000" flipV="1">
            <a:off x="5931694" y="3977505"/>
            <a:ext cx="925513" cy="765175"/>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hape 63"/>
          <p:cNvCxnSpPr/>
          <p:nvPr>
            <p:custDataLst>
              <p:tags r:id="rId9"/>
            </p:custDataLst>
          </p:nvPr>
        </p:nvCxnSpPr>
        <p:spPr bwMode="auto">
          <a:xfrm rot="16200000" flipV="1">
            <a:off x="5712619" y="3752080"/>
            <a:ext cx="715963" cy="549275"/>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4" name="Picture 12" descr="rack_server_grey"/>
          <p:cNvPicPr>
            <a:picLocks noChangeAspect="1" noChangeArrowheads="1"/>
          </p:cNvPicPr>
          <p:nvPr/>
        </p:nvPicPr>
        <p:blipFill>
          <a:blip r:embed="rId24" cstate="print"/>
          <a:srcRect/>
          <a:stretch>
            <a:fillRect/>
          </a:stretch>
        </p:blipFill>
        <p:spPr bwMode="auto">
          <a:xfrm>
            <a:off x="2103438" y="5489599"/>
            <a:ext cx="668337" cy="406400"/>
          </a:xfrm>
          <a:prstGeom prst="rect">
            <a:avLst/>
          </a:prstGeom>
          <a:noFill/>
          <a:ln w="9525">
            <a:noFill/>
            <a:miter lim="800000"/>
            <a:headEnd/>
            <a:tailEnd/>
          </a:ln>
        </p:spPr>
      </p:pic>
      <p:pic>
        <p:nvPicPr>
          <p:cNvPr id="35" name="Picture 12" descr="rack_server_grey"/>
          <p:cNvPicPr>
            <a:picLocks noChangeAspect="1" noChangeArrowheads="1"/>
          </p:cNvPicPr>
          <p:nvPr/>
        </p:nvPicPr>
        <p:blipFill>
          <a:blip r:embed="rId24" cstate="print"/>
          <a:srcRect/>
          <a:stretch>
            <a:fillRect/>
          </a:stretch>
        </p:blipFill>
        <p:spPr bwMode="auto">
          <a:xfrm>
            <a:off x="6429375" y="5464199"/>
            <a:ext cx="668338" cy="406400"/>
          </a:xfrm>
          <a:prstGeom prst="rect">
            <a:avLst/>
          </a:prstGeom>
          <a:noFill/>
          <a:ln w="9525">
            <a:noFill/>
            <a:miter lim="800000"/>
            <a:headEnd/>
            <a:tailEnd/>
          </a:ln>
        </p:spPr>
      </p:pic>
      <p:cxnSp>
        <p:nvCxnSpPr>
          <p:cNvPr id="36" name="Shape 63"/>
          <p:cNvCxnSpPr/>
          <p:nvPr>
            <p:custDataLst>
              <p:tags r:id="rId10"/>
            </p:custDataLst>
          </p:nvPr>
        </p:nvCxnSpPr>
        <p:spPr bwMode="auto">
          <a:xfrm rot="16200000" flipV="1">
            <a:off x="2070100" y="5122886"/>
            <a:ext cx="506413" cy="227013"/>
          </a:xfrm>
          <a:prstGeom prst="curvedConnector4">
            <a:avLst>
              <a:gd name="adj1" fmla="val 30914"/>
              <a:gd name="adj2" fmla="val 247066"/>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hape 63"/>
          <p:cNvCxnSpPr/>
          <p:nvPr>
            <p:custDataLst>
              <p:tags r:id="rId11"/>
            </p:custDataLst>
          </p:nvPr>
        </p:nvCxnSpPr>
        <p:spPr bwMode="auto">
          <a:xfrm rot="5400000" flipH="1" flipV="1">
            <a:off x="2345531" y="4714106"/>
            <a:ext cx="866775" cy="684212"/>
          </a:xfrm>
          <a:prstGeom prst="curvedConnector4">
            <a:avLst>
              <a:gd name="adj1" fmla="val 38836"/>
              <a:gd name="adj2" fmla="val 133448"/>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hape 63"/>
          <p:cNvCxnSpPr/>
          <p:nvPr>
            <p:custDataLst>
              <p:tags r:id="rId12"/>
            </p:custDataLst>
          </p:nvPr>
        </p:nvCxnSpPr>
        <p:spPr bwMode="auto">
          <a:xfrm rot="16200000" flipV="1">
            <a:off x="6408738" y="5108599"/>
            <a:ext cx="447675" cy="263525"/>
          </a:xfrm>
          <a:prstGeom prst="curvedConnector4">
            <a:avLst>
              <a:gd name="adj1" fmla="val 28369"/>
              <a:gd name="adj2" fmla="val 214200"/>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hape 63"/>
          <p:cNvCxnSpPr/>
          <p:nvPr>
            <p:custDataLst>
              <p:tags r:id="rId13"/>
            </p:custDataLst>
          </p:nvPr>
        </p:nvCxnSpPr>
        <p:spPr bwMode="auto">
          <a:xfrm rot="5400000" flipH="1" flipV="1">
            <a:off x="6684169" y="4736330"/>
            <a:ext cx="808038" cy="647700"/>
          </a:xfrm>
          <a:prstGeom prst="curvedConnector4">
            <a:avLst>
              <a:gd name="adj1" fmla="val 38016"/>
              <a:gd name="adj2" fmla="val 135251"/>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bwMode="auto">
          <a:xfrm>
            <a:off x="3851275" y="3448074"/>
            <a:ext cx="1441450" cy="479425"/>
          </a:xfrm>
          <a:prstGeom prst="rect">
            <a:avLst/>
          </a:prstGeom>
          <a:noFill/>
        </p:spPr>
        <p:txBody>
          <a:bodyPr>
            <a:spAutoFit/>
          </a:bodyPr>
          <a:lstStyle/>
          <a:p>
            <a:pPr algn="ctr">
              <a:defRPr/>
            </a:pPr>
            <a:r>
              <a:rPr lang="en-GB" sz="1400" b="1" dirty="0">
                <a:solidFill>
                  <a:schemeClr val="tx1"/>
                </a:solidFill>
                <a:latin typeface="+mn-lt"/>
              </a:rPr>
              <a:t>Network Core Layer</a:t>
            </a:r>
          </a:p>
        </p:txBody>
      </p:sp>
      <p:sp>
        <p:nvSpPr>
          <p:cNvPr id="41" name="TextBox 40"/>
          <p:cNvSpPr txBox="1"/>
          <p:nvPr/>
        </p:nvSpPr>
        <p:spPr bwMode="auto">
          <a:xfrm>
            <a:off x="3851275" y="4292624"/>
            <a:ext cx="1441450" cy="479425"/>
          </a:xfrm>
          <a:prstGeom prst="rect">
            <a:avLst/>
          </a:prstGeom>
          <a:noFill/>
        </p:spPr>
        <p:txBody>
          <a:bodyPr>
            <a:spAutoFit/>
          </a:bodyPr>
          <a:lstStyle/>
          <a:p>
            <a:pPr algn="ctr">
              <a:defRPr/>
            </a:pPr>
            <a:r>
              <a:rPr lang="en-GB" sz="1400" b="1" dirty="0">
                <a:solidFill>
                  <a:schemeClr val="tx1"/>
                </a:solidFill>
                <a:latin typeface="+mn-lt"/>
              </a:rPr>
              <a:t>Compute Access Layer</a:t>
            </a:r>
          </a:p>
        </p:txBody>
      </p:sp>
      <p:sp>
        <p:nvSpPr>
          <p:cNvPr id="42" name="TextBox 41"/>
          <p:cNvSpPr txBox="1"/>
          <p:nvPr/>
        </p:nvSpPr>
        <p:spPr bwMode="auto">
          <a:xfrm>
            <a:off x="3887788" y="5321324"/>
            <a:ext cx="1368425" cy="479425"/>
          </a:xfrm>
          <a:prstGeom prst="rect">
            <a:avLst/>
          </a:prstGeom>
          <a:noFill/>
        </p:spPr>
        <p:txBody>
          <a:bodyPr>
            <a:spAutoFit/>
          </a:bodyPr>
          <a:lstStyle/>
          <a:p>
            <a:pPr algn="ctr">
              <a:defRPr/>
            </a:pPr>
            <a:r>
              <a:rPr lang="en-GB" sz="1400" b="1" dirty="0">
                <a:solidFill>
                  <a:schemeClr val="tx1"/>
                </a:solidFill>
                <a:latin typeface="+mn-lt"/>
              </a:rPr>
              <a:t>Compute Infrastructure</a:t>
            </a:r>
          </a:p>
        </p:txBody>
      </p:sp>
      <p:graphicFrame>
        <p:nvGraphicFramePr>
          <p:cNvPr id="43" name="Diagram 42"/>
          <p:cNvGraphicFramePr/>
          <p:nvPr>
            <p:custDataLst>
              <p:tags r:id="rId14"/>
            </p:custDataLst>
          </p:nvPr>
        </p:nvGraphicFramePr>
        <p:xfrm>
          <a:off x="3851920" y="2727528"/>
          <a:ext cx="1440160" cy="72024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44" name="Picture 41" descr="pbb-pbt-plsb_ip-aware_grey"/>
          <p:cNvPicPr>
            <a:picLocks noChangeAspect="1" noChangeArrowheads="1"/>
          </p:cNvPicPr>
          <p:nvPr/>
        </p:nvPicPr>
        <p:blipFill>
          <a:blip r:embed="rId30" cstate="print"/>
          <a:srcRect/>
          <a:stretch>
            <a:fillRect/>
          </a:stretch>
        </p:blipFill>
        <p:spPr bwMode="auto">
          <a:xfrm>
            <a:off x="3132138" y="3375049"/>
            <a:ext cx="539750" cy="587375"/>
          </a:xfrm>
          <a:prstGeom prst="rect">
            <a:avLst/>
          </a:prstGeom>
          <a:noFill/>
          <a:ln w="9525">
            <a:noFill/>
            <a:miter lim="800000"/>
            <a:headEnd/>
            <a:tailEnd/>
          </a:ln>
        </p:spPr>
      </p:pic>
      <p:pic>
        <p:nvPicPr>
          <p:cNvPr id="45" name="Picture 41" descr="pbb-pbt-plsb_ip-aware_grey"/>
          <p:cNvPicPr>
            <a:picLocks noChangeAspect="1" noChangeArrowheads="1"/>
          </p:cNvPicPr>
          <p:nvPr/>
        </p:nvPicPr>
        <p:blipFill>
          <a:blip r:embed="rId30" cstate="print"/>
          <a:srcRect/>
          <a:stretch>
            <a:fillRect/>
          </a:stretch>
        </p:blipFill>
        <p:spPr bwMode="auto">
          <a:xfrm>
            <a:off x="3348038" y="3603649"/>
            <a:ext cx="539750" cy="587375"/>
          </a:xfrm>
          <a:prstGeom prst="rect">
            <a:avLst/>
          </a:prstGeom>
          <a:noFill/>
          <a:ln w="9525">
            <a:noFill/>
            <a:miter lim="800000"/>
            <a:headEnd/>
            <a:tailEnd/>
          </a:ln>
        </p:spPr>
      </p:pic>
      <p:pic>
        <p:nvPicPr>
          <p:cNvPr id="46" name="Picture 41" descr="pbb-pbt-plsb_ip-aware_grey"/>
          <p:cNvPicPr>
            <a:picLocks noChangeAspect="1" noChangeArrowheads="1"/>
          </p:cNvPicPr>
          <p:nvPr/>
        </p:nvPicPr>
        <p:blipFill>
          <a:blip r:embed="rId30" cstate="print"/>
          <a:srcRect/>
          <a:stretch>
            <a:fillRect/>
          </a:stretch>
        </p:blipFill>
        <p:spPr bwMode="auto">
          <a:xfrm>
            <a:off x="5256213" y="3375049"/>
            <a:ext cx="539750" cy="587375"/>
          </a:xfrm>
          <a:prstGeom prst="rect">
            <a:avLst/>
          </a:prstGeom>
          <a:noFill/>
          <a:ln w="9525">
            <a:noFill/>
            <a:miter lim="800000"/>
            <a:headEnd/>
            <a:tailEnd/>
          </a:ln>
        </p:spPr>
      </p:pic>
      <p:pic>
        <p:nvPicPr>
          <p:cNvPr id="47" name="Picture 41" descr="pbb-pbt-plsb_ip-aware_grey"/>
          <p:cNvPicPr>
            <a:picLocks noChangeAspect="1" noChangeArrowheads="1"/>
          </p:cNvPicPr>
          <p:nvPr/>
        </p:nvPicPr>
        <p:blipFill>
          <a:blip r:embed="rId30" cstate="print"/>
          <a:srcRect/>
          <a:stretch>
            <a:fillRect/>
          </a:stretch>
        </p:blipFill>
        <p:spPr bwMode="auto">
          <a:xfrm>
            <a:off x="5472113" y="3603649"/>
            <a:ext cx="539750" cy="587375"/>
          </a:xfrm>
          <a:prstGeom prst="rect">
            <a:avLst/>
          </a:prstGeom>
          <a:noFill/>
          <a:ln w="9525">
            <a:noFill/>
            <a:miter lim="800000"/>
            <a:headEnd/>
            <a:tailEnd/>
          </a:ln>
        </p:spPr>
      </p:pic>
      <p:cxnSp>
        <p:nvCxnSpPr>
          <p:cNvPr id="48" name="Shape 63"/>
          <p:cNvCxnSpPr/>
          <p:nvPr>
            <p:custDataLst>
              <p:tags r:id="rId15"/>
            </p:custDataLst>
          </p:nvPr>
        </p:nvCxnSpPr>
        <p:spPr bwMode="auto">
          <a:xfrm rot="5400000" flipH="1" flipV="1">
            <a:off x="2470944" y="3912417"/>
            <a:ext cx="892175" cy="862013"/>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hape 63"/>
          <p:cNvCxnSpPr/>
          <p:nvPr>
            <p:custDataLst>
              <p:tags r:id="rId16"/>
            </p:custDataLst>
          </p:nvPr>
        </p:nvCxnSpPr>
        <p:spPr bwMode="auto">
          <a:xfrm rot="5400000" flipH="1" flipV="1">
            <a:off x="2831306" y="3912418"/>
            <a:ext cx="531813" cy="501650"/>
          </a:xfrm>
          <a:prstGeom prst="curvedConnector2">
            <a:avLst/>
          </a:prstGeom>
          <a:ln>
            <a:solidFill>
              <a:srgbClr val="D2D2D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0" name="Line Callout 3 49"/>
          <p:cNvSpPr/>
          <p:nvPr>
            <p:custDataLst>
              <p:tags r:id="rId17"/>
            </p:custDataLst>
          </p:nvPr>
        </p:nvSpPr>
        <p:spPr bwMode="auto">
          <a:xfrm>
            <a:off x="468313" y="3016274"/>
            <a:ext cx="1439862" cy="719137"/>
          </a:xfrm>
          <a:prstGeom prst="borderCallout3">
            <a:avLst>
              <a:gd name="adj1" fmla="val 18750"/>
              <a:gd name="adj2" fmla="val -8333"/>
              <a:gd name="adj3" fmla="val 18750"/>
              <a:gd name="adj4" fmla="val -16667"/>
              <a:gd name="adj5" fmla="val 100000"/>
              <a:gd name="adj6" fmla="val -16667"/>
              <a:gd name="adj7" fmla="val 187141"/>
              <a:gd name="adj8" fmla="val 83446"/>
            </a:avLst>
          </a:prstGeom>
          <a:solidFill>
            <a:schemeClr val="bg1"/>
          </a:solidFill>
          <a:ln w="9525" cap="flat" cmpd="sng" algn="ctr">
            <a:solidFill>
              <a:srgbClr val="5C5C5C"/>
            </a:solidFill>
            <a:prstDash val="solid"/>
            <a:round/>
            <a:headEnd type="oval" w="med" len="med"/>
            <a:tailEnd type="oval" w="med" len="med"/>
          </a:ln>
          <a:effectLst>
            <a:outerShdw blurRad="50800" dist="38100" dir="2700000" algn="tl" rotWithShape="0">
              <a:prstClr val="black">
                <a:alpha val="40000"/>
              </a:prstClr>
            </a:outerShdw>
          </a:effectLst>
        </p:spPr>
        <p:txBody>
          <a:bodyPr lIns="0" tIns="0" rIns="0" bIns="0" anchor="ctr" anchorCtr="1"/>
          <a:lstStyle/>
          <a:p>
            <a:pPr algn="ctr">
              <a:defRPr/>
            </a:pPr>
            <a:r>
              <a:rPr lang="en-GB" sz="1200" b="1" dirty="0">
                <a:solidFill>
                  <a:srgbClr val="C00000"/>
                </a:solidFill>
                <a:latin typeface="Arial" pitchFamily="34" charset="0"/>
              </a:rPr>
              <a:t>One touch provisioning at the fabric edge</a:t>
            </a:r>
          </a:p>
        </p:txBody>
      </p:sp>
      <p:sp>
        <p:nvSpPr>
          <p:cNvPr id="51" name="Line Callout 3 50"/>
          <p:cNvSpPr/>
          <p:nvPr>
            <p:custDataLst>
              <p:tags r:id="rId18"/>
            </p:custDataLst>
          </p:nvPr>
        </p:nvSpPr>
        <p:spPr bwMode="auto">
          <a:xfrm flipH="1">
            <a:off x="7235825" y="3016274"/>
            <a:ext cx="1441450" cy="719137"/>
          </a:xfrm>
          <a:prstGeom prst="borderCallout3">
            <a:avLst>
              <a:gd name="adj1" fmla="val 18750"/>
              <a:gd name="adj2" fmla="val -8333"/>
              <a:gd name="adj3" fmla="val 18750"/>
              <a:gd name="adj4" fmla="val -16667"/>
              <a:gd name="adj5" fmla="val 100000"/>
              <a:gd name="adj6" fmla="val -16667"/>
              <a:gd name="adj7" fmla="val 201692"/>
              <a:gd name="adj8" fmla="val 87712"/>
            </a:avLst>
          </a:prstGeom>
          <a:solidFill>
            <a:schemeClr val="bg1"/>
          </a:solidFill>
          <a:ln w="9525" cap="flat" cmpd="sng" algn="ctr">
            <a:solidFill>
              <a:srgbClr val="5C5C5C"/>
            </a:solidFill>
            <a:prstDash val="solid"/>
            <a:round/>
            <a:headEnd type="oval" w="med" len="med"/>
            <a:tailEnd type="oval" w="med" len="med"/>
          </a:ln>
          <a:effectLst>
            <a:outerShdw blurRad="50800" dist="38100" dir="8100000" algn="tr" rotWithShape="0">
              <a:prstClr val="black">
                <a:alpha val="40000"/>
              </a:prstClr>
            </a:outerShdw>
          </a:effectLst>
        </p:spPr>
        <p:txBody>
          <a:bodyPr lIns="0" tIns="0" rIns="0" bIns="0" anchor="ctr" anchorCtr="1"/>
          <a:lstStyle/>
          <a:p>
            <a:pPr algn="ctr">
              <a:defRPr/>
            </a:pPr>
            <a:r>
              <a:rPr lang="en-GB" sz="1200" b="1" dirty="0">
                <a:solidFill>
                  <a:srgbClr val="C00000"/>
                </a:solidFill>
                <a:latin typeface="Arial" pitchFamily="34" charset="0"/>
              </a:rPr>
              <a:t>Eliminates network re-designs and scheduled outages</a:t>
            </a:r>
          </a:p>
        </p:txBody>
      </p:sp>
      <p:cxnSp>
        <p:nvCxnSpPr>
          <p:cNvPr id="52" name="Straight Connector 51"/>
          <p:cNvCxnSpPr>
            <a:cxnSpLocks noChangeShapeType="1"/>
          </p:cNvCxnSpPr>
          <p:nvPr/>
        </p:nvCxnSpPr>
        <p:spPr bwMode="auto">
          <a:xfrm rot="5400000">
            <a:off x="2771800" y="3879775"/>
            <a:ext cx="864096" cy="576064"/>
          </a:xfrm>
          <a:prstGeom prst="line">
            <a:avLst/>
          </a:prstGeom>
          <a:noFill/>
          <a:ln w="57150" algn="ctr">
            <a:solidFill>
              <a:srgbClr val="FFCC00"/>
            </a:solidFill>
            <a:round/>
            <a:headEnd type="oval" w="med" len="med"/>
            <a:tailEnd type="oval" w="med" len="med"/>
          </a:ln>
        </p:spPr>
      </p:cxnSp>
      <p:cxnSp>
        <p:nvCxnSpPr>
          <p:cNvPr id="53" name="Straight Connector 52"/>
          <p:cNvCxnSpPr>
            <a:cxnSpLocks noChangeShapeType="1"/>
          </p:cNvCxnSpPr>
          <p:nvPr/>
        </p:nvCxnSpPr>
        <p:spPr bwMode="auto">
          <a:xfrm rot="5400000">
            <a:off x="2225193" y="3849972"/>
            <a:ext cx="1236885" cy="864443"/>
          </a:xfrm>
          <a:prstGeom prst="line">
            <a:avLst/>
          </a:prstGeom>
          <a:noFill/>
          <a:ln w="57150" algn="ctr">
            <a:solidFill>
              <a:srgbClr val="FFCC00"/>
            </a:solidFill>
            <a:round/>
            <a:headEnd type="oval" w="med" len="med"/>
            <a:tailEnd type="oval" w="med" len="med"/>
          </a:ln>
        </p:spPr>
      </p:cxnSp>
      <p:cxnSp>
        <p:nvCxnSpPr>
          <p:cNvPr id="54" name="Straight Connector 53"/>
          <p:cNvCxnSpPr>
            <a:cxnSpLocks noChangeShapeType="1"/>
          </p:cNvCxnSpPr>
          <p:nvPr/>
        </p:nvCxnSpPr>
        <p:spPr bwMode="auto">
          <a:xfrm>
            <a:off x="5796136" y="3663751"/>
            <a:ext cx="1440160" cy="936104"/>
          </a:xfrm>
          <a:prstGeom prst="line">
            <a:avLst/>
          </a:prstGeom>
          <a:noFill/>
          <a:ln w="57150" algn="ctr">
            <a:solidFill>
              <a:srgbClr val="FFCC00"/>
            </a:solidFill>
            <a:round/>
            <a:headEnd type="oval" w="med" len="med"/>
            <a:tailEnd type="oval" w="med" len="med"/>
          </a:ln>
        </p:spPr>
      </p:cxnSp>
      <p:cxnSp>
        <p:nvCxnSpPr>
          <p:cNvPr id="55" name="Straight Connector 54"/>
          <p:cNvCxnSpPr>
            <a:cxnSpLocks noChangeShapeType="1"/>
          </p:cNvCxnSpPr>
          <p:nvPr/>
        </p:nvCxnSpPr>
        <p:spPr bwMode="auto">
          <a:xfrm rot="16200000" flipH="1">
            <a:off x="5544108" y="3771763"/>
            <a:ext cx="1224136" cy="1152128"/>
          </a:xfrm>
          <a:prstGeom prst="line">
            <a:avLst/>
          </a:prstGeom>
          <a:noFill/>
          <a:ln w="57150" algn="ctr">
            <a:solidFill>
              <a:srgbClr val="FFCC00"/>
            </a:solidFill>
            <a:round/>
            <a:headEnd type="oval" w="med" len="med"/>
            <a:tailEnd type="oval" w="med" len="med"/>
          </a:ln>
        </p:spPr>
      </p:cxnSp>
      <p:sp>
        <p:nvSpPr>
          <p:cNvPr id="56" name="Flowchart: Terminator 55"/>
          <p:cNvSpPr/>
          <p:nvPr>
            <p:custDataLst>
              <p:tags r:id="rId19"/>
            </p:custDataLst>
          </p:nvPr>
        </p:nvSpPr>
        <p:spPr bwMode="auto">
          <a:xfrm>
            <a:off x="3131800" y="3534249"/>
            <a:ext cx="2879725" cy="288040"/>
          </a:xfrm>
          <a:prstGeom prst="flowChartTerminator">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nchorCtr="1"/>
          <a:lstStyle/>
          <a:p>
            <a:pPr algn="ctr">
              <a:defRPr/>
            </a:pPr>
            <a:r>
              <a:rPr lang="en-GB" sz="1200" b="1" dirty="0">
                <a:solidFill>
                  <a:schemeClr val="tx1"/>
                </a:solidFill>
                <a:effectLst>
                  <a:glow rad="101600">
                    <a:schemeClr val="accent3">
                      <a:satMod val="175000"/>
                      <a:alpha val="40000"/>
                    </a:schemeClr>
                  </a:glow>
                </a:effectLst>
                <a:cs typeface="Arial" pitchFamily="34" charset="0"/>
              </a:rPr>
              <a:t>Virtual Service Network</a:t>
            </a:r>
          </a:p>
        </p:txBody>
      </p:sp>
      <p:sp>
        <p:nvSpPr>
          <p:cNvPr id="57" name="Slide Number Placeholder 4"/>
          <p:cNvSpPr>
            <a:spLocks noGrp="1"/>
          </p:cNvSpPr>
          <p:nvPr>
            <p:ph type="sldNum" sz="quarter" idx="4"/>
          </p:nvPr>
        </p:nvSpPr>
        <p:spPr>
          <a:xfrm>
            <a:off x="3505200" y="6416675"/>
            <a:ext cx="2133600" cy="365125"/>
          </a:xfrm>
        </p:spPr>
        <p:txBody>
          <a:bodyPr/>
          <a:lstStyle/>
          <a:p>
            <a:fld id="{C0097DC6-52A4-2345-88DE-585089D5FC74}" type="slidenum">
              <a:rPr lang="en-US"/>
              <a:pPr/>
              <a:t>73</a:t>
            </a:fld>
            <a:endParaRPr lang="en-US" dirty="0"/>
          </a:p>
        </p:txBody>
      </p:sp>
    </p:spTree>
    <p:extLst>
      <p:ext uri="{BB962C8B-B14F-4D97-AF65-F5344CB8AC3E}">
        <p14:creationId xmlns:p14="http://schemas.microsoft.com/office/powerpoint/2010/main" xmlns="" val="29095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childTnLst>
                                </p:cTn>
                              </p:par>
                              <p:par>
                                <p:cTn id="15" presetID="22" presetClass="entr" presetSubtype="4"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2000"/>
                                        <p:tgtEl>
                                          <p:spTgt spid="52"/>
                                        </p:tgtEl>
                                      </p:cBhvr>
                                    </p:animEffect>
                                  </p:childTnLst>
                                </p:cTn>
                              </p:par>
                              <p:par>
                                <p:cTn id="18" presetID="22" presetClass="entr" presetSubtype="4"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1000"/>
                                        <p:tgtEl>
                                          <p:spTgt spid="53"/>
                                        </p:tgtEl>
                                      </p:cBhvr>
                                    </p:animEffect>
                                  </p:childTnLst>
                                </p:cTn>
                              </p:par>
                              <p:par>
                                <p:cTn id="21" presetID="22" presetClass="entr" presetSubtype="4"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10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SPBM</a:t>
            </a:r>
            <a:br>
              <a:rPr lang="en-US" dirty="0"/>
            </a:br>
            <a:r>
              <a:rPr lang="en-US" dirty="0"/>
              <a:t>SMLT NNI  Considerations</a:t>
            </a:r>
          </a:p>
        </p:txBody>
      </p:sp>
      <p:sp>
        <p:nvSpPr>
          <p:cNvPr id="6" name="Rectangle 3"/>
          <p:cNvSpPr>
            <a:spLocks noGrp="1" noChangeArrowheads="1"/>
          </p:cNvSpPr>
          <p:nvPr>
            <p:ph sz="half" idx="1"/>
          </p:nvPr>
        </p:nvSpPr>
        <p:spPr/>
        <p:txBody>
          <a:bodyPr/>
          <a:lstStyle/>
          <a:p>
            <a:r>
              <a:rPr lang="en-US" dirty="0"/>
              <a:t>SPB (and its underlying protocol IS-IS) currently only supports pt-to-pt adjacencies</a:t>
            </a:r>
          </a:p>
          <a:p>
            <a:r>
              <a:rPr lang="en-US" dirty="0"/>
              <a:t>Only one link or one MLT is supported between a pair of ERS 8800 or VSP9000 switches </a:t>
            </a:r>
          </a:p>
          <a:p>
            <a:pPr lvl="1"/>
            <a:r>
              <a:rPr lang="en-US" dirty="0"/>
              <a:t>Single port Ethernet</a:t>
            </a:r>
          </a:p>
          <a:p>
            <a:pPr lvl="1"/>
            <a:r>
              <a:rPr lang="en-US" dirty="0"/>
              <a:t>MLT (1 to 8 ports) considered as a pt-to-pt link</a:t>
            </a:r>
          </a:p>
          <a:p>
            <a:pPr lvl="2"/>
            <a:endParaRPr lang="en-US" dirty="0"/>
          </a:p>
          <a:p>
            <a:endParaRPr lang="en-US" dirty="0"/>
          </a:p>
          <a:p>
            <a:pPr lvl="1"/>
            <a:endParaRPr lang="en-US" dirty="0"/>
          </a:p>
          <a:p>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p:txBody>
          <a:bodyPr>
            <a:normAutofit fontScale="90000"/>
          </a:bodyPr>
          <a:lstStyle/>
          <a:p>
            <a:r>
              <a:rPr lang="en-US" dirty="0"/>
              <a:t>New Capabilities Create New Challenges</a:t>
            </a:r>
          </a:p>
        </p:txBody>
      </p:sp>
      <p:sp>
        <p:nvSpPr>
          <p:cNvPr id="6" name="Content Placeholder 2"/>
          <p:cNvSpPr>
            <a:spLocks noGrp="1"/>
          </p:cNvSpPr>
          <p:nvPr>
            <p:ph sz="half" idx="1"/>
          </p:nvPr>
        </p:nvSpPr>
        <p:spPr>
          <a:xfrm>
            <a:off x="536030" y="1114116"/>
            <a:ext cx="8077200" cy="4553712"/>
          </a:xfrm>
        </p:spPr>
        <p:txBody>
          <a:bodyPr/>
          <a:lstStyle/>
          <a:p>
            <a:r>
              <a:rPr lang="en-US" sz="2400" dirty="0"/>
              <a:t>Lack of network visibility into the virtual machine lifecycle </a:t>
            </a:r>
          </a:p>
          <a:p>
            <a:r>
              <a:rPr lang="en-US" sz="2400" dirty="0"/>
              <a:t>While VMs move dynamically from Server to Server, provisioning the network has proven to be an administrator’s  challenge</a:t>
            </a:r>
          </a:p>
          <a:p>
            <a:r>
              <a:rPr lang="en-US" sz="2400" dirty="0"/>
              <a:t>No visibility of end-to end deployment &amp; unable to validate change upon specific business needs</a:t>
            </a:r>
          </a:p>
          <a:p>
            <a:r>
              <a:rPr lang="en-US" sz="2400" dirty="0"/>
              <a:t>No real-time view of VM &amp; application location &amp; delivery needs</a:t>
            </a:r>
          </a:p>
          <a:p>
            <a:pPr lvl="1"/>
            <a:r>
              <a:rPr lang="en-US" sz="2000" dirty="0"/>
              <a:t>Troubleshooting nightmare &amp; finger-pointing</a:t>
            </a:r>
          </a:p>
          <a:p>
            <a:r>
              <a:rPr lang="en-US" sz="2400" dirty="0"/>
              <a:t>Blurred operational boundary between System Admin &amp; Network Operators </a:t>
            </a:r>
          </a:p>
          <a:p>
            <a:pPr lvl="1"/>
            <a:endParaRPr lang="en-US" sz="2000" dirty="0"/>
          </a:p>
          <a:p>
            <a:endParaRPr lang="en-US" sz="2400" dirty="0"/>
          </a:p>
        </p:txBody>
      </p:sp>
      <p:sp>
        <p:nvSpPr>
          <p:cNvPr id="7"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75</a:t>
            </a:fld>
            <a:endParaRPr lang="en-US" dirty="0"/>
          </a:p>
        </p:txBody>
      </p:sp>
    </p:spTree>
    <p:extLst>
      <p:ext uri="{BB962C8B-B14F-4D97-AF65-F5344CB8AC3E}">
        <p14:creationId xmlns:p14="http://schemas.microsoft.com/office/powerpoint/2010/main" xmlns="" val="29095992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Avaya VPS Licensing </a:t>
            </a:r>
          </a:p>
        </p:txBody>
      </p:sp>
      <p:sp>
        <p:nvSpPr>
          <p:cNvPr id="5" name="Slide Number Placeholder 4"/>
          <p:cNvSpPr>
            <a:spLocks noGrp="1"/>
          </p:cNvSpPr>
          <p:nvPr>
            <p:ph type="sldNum" sz="quarter" idx="4"/>
          </p:nvPr>
        </p:nvSpPr>
        <p:spPr/>
        <p:txBody>
          <a:bodyPr/>
          <a:lstStyle/>
          <a:p>
            <a:fld id="{C0097DC6-52A4-2345-88DE-585089D5FC74}" type="slidenum">
              <a:rPr lang="en-US"/>
              <a:pPr/>
              <a:t>76</a:t>
            </a:fld>
            <a:endParaRPr lang="en-US" dirty="0"/>
          </a:p>
        </p:txBody>
      </p:sp>
      <p:sp>
        <p:nvSpPr>
          <p:cNvPr id="36" name="Content Placeholder 6"/>
          <p:cNvSpPr>
            <a:spLocks noGrp="1"/>
          </p:cNvSpPr>
          <p:nvPr>
            <p:ph idx="1"/>
          </p:nvPr>
        </p:nvSpPr>
        <p:spPr>
          <a:xfrm>
            <a:off x="457200" y="1557338"/>
            <a:ext cx="8459322" cy="4751387"/>
          </a:xfrm>
        </p:spPr>
        <p:txBody>
          <a:bodyPr/>
          <a:lstStyle/>
          <a:p>
            <a:endParaRPr lang="en-US" dirty="0"/>
          </a:p>
          <a:p>
            <a:endParaRPr lang="en-US" dirty="0"/>
          </a:p>
          <a:p>
            <a:r>
              <a:rPr lang="en-US" sz="2400" dirty="0">
                <a:latin typeface="+mn-lt"/>
              </a:rPr>
              <a:t>An Ethernet switch is considered a node</a:t>
            </a:r>
          </a:p>
          <a:p>
            <a:pPr lvl="1"/>
            <a:r>
              <a:rPr lang="en-US" sz="2000" dirty="0">
                <a:latin typeface="+mn-lt"/>
              </a:rPr>
              <a:t>Each unit in a stack is considered a separate node</a:t>
            </a:r>
          </a:p>
          <a:p>
            <a:r>
              <a:rPr lang="en-US" sz="2400" dirty="0">
                <a:latin typeface="+mn-lt"/>
              </a:rPr>
              <a:t>Avaya VPS Licenses available at the Avaya Licensing Portal</a:t>
            </a:r>
          </a:p>
          <a:p>
            <a:r>
              <a:rPr lang="en-US" sz="2400" dirty="0">
                <a:latin typeface="+mn-lt"/>
              </a:rPr>
              <a:t>Trial VPS Licenses needs to be acquired from APS / PLM</a:t>
            </a:r>
          </a:p>
          <a:p>
            <a:r>
              <a:rPr lang="en-US" sz="2400" dirty="0">
                <a:latin typeface="+mn-lt"/>
              </a:rPr>
              <a:t>Avaya VPS Trial licenses are valid for 60 days</a:t>
            </a:r>
          </a:p>
          <a:p>
            <a:r>
              <a:rPr lang="en-US" sz="2400" dirty="0">
                <a:latin typeface="+mn-lt"/>
              </a:rPr>
              <a:t>A total of 4 increments can be applied to an Avaya VPS base</a:t>
            </a:r>
          </a:p>
          <a:p>
            <a:pPr lvl="1"/>
            <a:r>
              <a:rPr lang="en-US" sz="2000" dirty="0">
                <a:latin typeface="+mn-lt"/>
              </a:rPr>
              <a:t>supporting a total of </a:t>
            </a:r>
            <a:r>
              <a:rPr lang="en-US" sz="2000" b="1" u="sng" dirty="0">
                <a:latin typeface="+mn-lt"/>
              </a:rPr>
              <a:t>220</a:t>
            </a:r>
            <a:r>
              <a:rPr lang="en-US" sz="2000" dirty="0">
                <a:latin typeface="+mn-lt"/>
              </a:rPr>
              <a:t> network nodes</a:t>
            </a:r>
          </a:p>
          <a:p>
            <a:endParaRPr lang="en-US" sz="2400" dirty="0">
              <a:latin typeface="+mn-lt"/>
            </a:endParaRPr>
          </a:p>
        </p:txBody>
      </p:sp>
      <p:graphicFrame>
        <p:nvGraphicFramePr>
          <p:cNvPr id="37" name="Table 36"/>
          <p:cNvGraphicFramePr>
            <a:graphicFrameLocks noGrp="1"/>
          </p:cNvGraphicFramePr>
          <p:nvPr>
            <p:extLst>
              <p:ext uri="{D42A27DB-BD31-4B8C-83A1-F6EECF244321}">
                <p14:modId xmlns:p14="http://schemas.microsoft.com/office/powerpoint/2010/main" xmlns="" val="2210251075"/>
              </p:ext>
            </p:extLst>
          </p:nvPr>
        </p:nvGraphicFramePr>
        <p:xfrm>
          <a:off x="1162050" y="1371600"/>
          <a:ext cx="6734175" cy="1132840"/>
        </p:xfrm>
        <a:graphic>
          <a:graphicData uri="http://schemas.openxmlformats.org/drawingml/2006/table">
            <a:tbl>
              <a:tblPr firstRow="1" bandRow="1">
                <a:tableStyleId>{5C22544A-7EE6-4342-B048-85BDC9FD1C3A}</a:tableStyleId>
              </a:tblPr>
              <a:tblGrid>
                <a:gridCol w="1972829"/>
                <a:gridCol w="1570265"/>
                <a:gridCol w="3191081"/>
              </a:tblGrid>
              <a:tr h="381000">
                <a:tc>
                  <a:txBody>
                    <a:bodyPr/>
                    <a:lstStyle/>
                    <a:p>
                      <a:r>
                        <a:rPr lang="en-US" sz="1400" dirty="0">
                          <a:latin typeface="Calibri" pitchFamily="34" charset="0"/>
                        </a:rPr>
                        <a:t>SKU / License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a:latin typeface="Calibri" pitchFamily="34" charset="0"/>
                        </a:rPr>
                        <a:t>Nodes Supported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a:latin typeface="Calibri" pitchFamily="34" charset="0"/>
                        </a:rPr>
                        <a:t>Pre-Req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0000"/>
                    </a:solidFill>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Calibri" pitchFamily="34" charset="0"/>
                          <a:ea typeface="+mn-ea"/>
                          <a:cs typeface="+mn-cs"/>
                        </a:rPr>
                        <a:t>AH2735010 / </a:t>
                      </a:r>
                      <a:r>
                        <a:rPr lang="en-US" sz="1400" dirty="0">
                          <a:latin typeface="Calibri" pitchFamily="34" charset="0"/>
                        </a:rPr>
                        <a:t>VPS_Base</a:t>
                      </a:r>
                      <a:endParaRPr lang="en-US" sz="14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dirty="0">
                          <a:latin typeface="Calibri"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pitchFamily="34" charset="0"/>
                        </a:rPr>
                        <a:t>COM_Ent2.3_50_base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a:txBody>
                    <a:bodyPr/>
                    <a:lstStyle/>
                    <a:p>
                      <a:r>
                        <a:rPr lang="en-US" sz="1400" kern="1200" dirty="0">
                          <a:solidFill>
                            <a:schemeClr val="dk1"/>
                          </a:solidFill>
                          <a:latin typeface="Calibri" pitchFamily="34" charset="0"/>
                          <a:ea typeface="+mn-ea"/>
                          <a:cs typeface="+mn-cs"/>
                        </a:rPr>
                        <a:t>AH2735011/ VPS_INCR</a:t>
                      </a:r>
                      <a:endParaRPr lang="en-US" sz="14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a:latin typeface="Calibri" pitchFamily="34" charset="0"/>
                        </a:rPr>
                        <a:t>VPS_Base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p:txBody>
          <a:bodyPr>
            <a:noAutofit/>
          </a:bodyPr>
          <a:lstStyle/>
          <a:p>
            <a:r>
              <a:rPr lang="de-DE" dirty="0"/>
              <a:t>Virtual Provisioning Service</a:t>
            </a:r>
            <a:br>
              <a:rPr lang="de-DE" dirty="0"/>
            </a:br>
            <a:r>
              <a:rPr lang="de-DE" sz="2000" dirty="0"/>
              <a:t>Solution Architecture</a:t>
            </a:r>
            <a:endParaRPr lang="en-US" dirty="0"/>
          </a:p>
        </p:txBody>
      </p:sp>
      <p:sp>
        <p:nvSpPr>
          <p:cNvPr id="7"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77</a:t>
            </a:fld>
            <a:endParaRPr lang="en-US" dirty="0"/>
          </a:p>
        </p:txBody>
      </p:sp>
      <p:sp>
        <p:nvSpPr>
          <p:cNvPr id="6" name="Content Placeholder 18"/>
          <p:cNvSpPr>
            <a:spLocks noGrp="1"/>
          </p:cNvSpPr>
          <p:nvPr>
            <p:ph sz="half" idx="4294967295"/>
          </p:nvPr>
        </p:nvSpPr>
        <p:spPr>
          <a:xfrm>
            <a:off x="0" y="1066800"/>
            <a:ext cx="4953000" cy="4876800"/>
          </a:xfrm>
          <a:prstGeom prst="rect">
            <a:avLst/>
          </a:prstGeom>
        </p:spPr>
        <p:txBody>
          <a:bodyPr/>
          <a:lstStyle/>
          <a:p>
            <a:pPr eaLnBrk="1" hangingPunct="1">
              <a:spcBef>
                <a:spcPts val="1200"/>
              </a:spcBef>
              <a:spcAft>
                <a:spcPts val="600"/>
              </a:spcAft>
            </a:pPr>
            <a:r>
              <a:rPr lang="de-DE" sz="1800" dirty="0">
                <a:latin typeface="+mn-lt"/>
              </a:rPr>
              <a:t>Integrates via a bi-directional data exchange (based on VMware secured API) between Avaya COM and VMware vCenter</a:t>
            </a:r>
          </a:p>
          <a:p>
            <a:pPr lvl="0">
              <a:spcBef>
                <a:spcPts val="1200"/>
              </a:spcBef>
              <a:spcAft>
                <a:spcPts val="600"/>
              </a:spcAft>
            </a:pPr>
            <a:r>
              <a:rPr lang="en-US" sz="1800" dirty="0">
                <a:latin typeface="+mn-lt"/>
              </a:rPr>
              <a:t>Delivers a relay for end-to-end management of Servers and network in the virtualized datacenter environment</a:t>
            </a:r>
          </a:p>
          <a:p>
            <a:r>
              <a:rPr lang="de-DE" sz="1800" dirty="0">
                <a:latin typeface="+mn-lt"/>
              </a:rPr>
              <a:t>Provides</a:t>
            </a:r>
            <a:r>
              <a:rPr lang="en-US" sz="1800" b="1" i="1" dirty="0">
                <a:solidFill>
                  <a:srgbClr val="C00000"/>
                </a:solidFill>
                <a:latin typeface="+mn-lt"/>
              </a:rPr>
              <a:t> visibility, validation, provisioning automation, &amp; reporting</a:t>
            </a:r>
            <a:r>
              <a:rPr lang="de-DE" sz="1800" dirty="0">
                <a:latin typeface="+mn-lt"/>
              </a:rPr>
              <a:t> of the network hardware and the vswitch</a:t>
            </a:r>
          </a:p>
          <a:p>
            <a:pPr lvl="1"/>
            <a:r>
              <a:rPr lang="de-DE" sz="1400" dirty="0">
                <a:latin typeface="+mn-lt"/>
              </a:rPr>
              <a:t>Provisioning of connectivity profiles, i-SID and VLAN IDs in the appropriate VM management applications</a:t>
            </a:r>
          </a:p>
          <a:p>
            <a:r>
              <a:rPr lang="de-DE" sz="1800" dirty="0">
                <a:latin typeface="+mn-lt"/>
              </a:rPr>
              <a:t>Inventory &amp; Sync of  VM-related asset data</a:t>
            </a:r>
          </a:p>
          <a:p>
            <a:pPr lvl="1"/>
            <a:r>
              <a:rPr lang="de-DE" sz="1400" dirty="0">
                <a:latin typeface="+mn-lt"/>
              </a:rPr>
              <a:t>Auditability and VM tracking</a:t>
            </a:r>
          </a:p>
          <a:p>
            <a:pPr lvl="1"/>
            <a:r>
              <a:rPr lang="de-DE" sz="1400" dirty="0">
                <a:latin typeface="+mn-lt"/>
              </a:rPr>
              <a:t>Validation of VM QoS, QoE</a:t>
            </a:r>
          </a:p>
          <a:p>
            <a:pPr lvl="1"/>
            <a:r>
              <a:rPr lang="de-DE" sz="1400" dirty="0">
                <a:latin typeface="+mn-lt"/>
              </a:rPr>
              <a:t>VM Location (Switch, Port, Time etc)</a:t>
            </a:r>
          </a:p>
          <a:p>
            <a:pPr lvl="1"/>
            <a:r>
              <a:rPr lang="de-DE" sz="1400" dirty="0">
                <a:latin typeface="+mn-lt"/>
              </a:rPr>
              <a:t>Allocated connectivity profile (VM to Network/profile)</a:t>
            </a:r>
          </a:p>
        </p:txBody>
      </p:sp>
      <p:cxnSp>
        <p:nvCxnSpPr>
          <p:cNvPr id="8" name="Shape 7"/>
          <p:cNvCxnSpPr/>
          <p:nvPr/>
        </p:nvCxnSpPr>
        <p:spPr bwMode="auto">
          <a:xfrm rot="16200000" flipV="1">
            <a:off x="8162282" y="2107431"/>
            <a:ext cx="220662" cy="781050"/>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9" name="Shape 8"/>
          <p:cNvCxnSpPr/>
          <p:nvPr/>
        </p:nvCxnSpPr>
        <p:spPr bwMode="auto">
          <a:xfrm rot="16200000" flipV="1">
            <a:off x="7945588" y="1890737"/>
            <a:ext cx="438150" cy="996950"/>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10" name="Shape 9"/>
          <p:cNvCxnSpPr/>
          <p:nvPr/>
        </p:nvCxnSpPr>
        <p:spPr bwMode="auto">
          <a:xfrm rot="10800000" flipV="1">
            <a:off x="5083326" y="2160612"/>
            <a:ext cx="746125" cy="447675"/>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11" name="Shape 10"/>
          <p:cNvCxnSpPr/>
          <p:nvPr/>
        </p:nvCxnSpPr>
        <p:spPr bwMode="auto">
          <a:xfrm rot="10800000" flipV="1">
            <a:off x="5083326" y="2387625"/>
            <a:ext cx="962025" cy="220662"/>
          </a:xfrm>
          <a:prstGeom prst="curvedConnector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12" name="Picture 9" descr="cloud3_grey_grey"/>
          <p:cNvPicPr>
            <a:picLocks noChangeAspect="1" noChangeArrowheads="1"/>
          </p:cNvPicPr>
          <p:nvPr/>
        </p:nvPicPr>
        <p:blipFill>
          <a:blip r:embed="rId4" cstate="email"/>
          <a:srcRect/>
          <a:stretch>
            <a:fillRect/>
          </a:stretch>
        </p:blipFill>
        <p:spPr bwMode="auto">
          <a:xfrm>
            <a:off x="5796113" y="1287982"/>
            <a:ext cx="2159000" cy="1799730"/>
          </a:xfrm>
          <a:prstGeom prst="rect">
            <a:avLst/>
          </a:prstGeom>
          <a:noFill/>
          <a:ln w="9525">
            <a:noFill/>
            <a:miter lim="800000"/>
            <a:headEnd/>
            <a:tailEnd/>
          </a:ln>
        </p:spPr>
      </p:pic>
      <p:pic>
        <p:nvPicPr>
          <p:cNvPr id="13" name="Picture 4" descr="http://www.fotosearch.com/bthumb/csk/CSK141/KS2298.jpg"/>
          <p:cNvPicPr>
            <a:picLocks noChangeAspect="1" noChangeArrowheads="1"/>
          </p:cNvPicPr>
          <p:nvPr/>
        </p:nvPicPr>
        <p:blipFill>
          <a:blip r:embed="rId5" cstate="email">
            <a:duotone>
              <a:srgbClr val="CC0000">
                <a:shade val="45000"/>
                <a:satMod val="135000"/>
              </a:srgbClr>
              <a:prstClr val="white"/>
            </a:duotone>
          </a:blip>
          <a:stretch>
            <a:fillRect/>
          </a:stretch>
        </p:blipFill>
        <p:spPr bwMode="auto">
          <a:xfrm>
            <a:off x="5794005" y="1287487"/>
            <a:ext cx="2160240" cy="1799441"/>
          </a:xfrm>
          <a:prstGeom prst="roundRect">
            <a:avLst>
              <a:gd name="adj" fmla="val 50000"/>
            </a:avLst>
          </a:prstGeom>
          <a:noFill/>
          <a:ln>
            <a:noFill/>
          </a:ln>
          <a:effectLst>
            <a:softEdge rad="635000"/>
          </a:effectLst>
        </p:spPr>
      </p:pic>
      <p:pic>
        <p:nvPicPr>
          <p:cNvPr id="17" name="Picture 56" descr="pbb-pbt-plsb_ip-aware_corp_red"/>
          <p:cNvPicPr>
            <a:picLocks noChangeAspect="1" noChangeArrowheads="1"/>
          </p:cNvPicPr>
          <p:nvPr/>
        </p:nvPicPr>
        <p:blipFill>
          <a:blip r:embed="rId6" cstate="email"/>
          <a:srcRect/>
          <a:stretch>
            <a:fillRect/>
          </a:stretch>
        </p:blipFill>
        <p:spPr bwMode="auto">
          <a:xfrm>
            <a:off x="5434163" y="1799016"/>
            <a:ext cx="539750" cy="587214"/>
          </a:xfrm>
          <a:prstGeom prst="rect">
            <a:avLst/>
          </a:prstGeom>
          <a:noFill/>
          <a:ln w="9525">
            <a:noFill/>
            <a:miter lim="800000"/>
            <a:headEnd/>
            <a:tailEnd/>
          </a:ln>
        </p:spPr>
      </p:pic>
      <p:pic>
        <p:nvPicPr>
          <p:cNvPr id="18" name="Picture 56" descr="pbb-pbt-plsb_ip-aware_corp_red"/>
          <p:cNvPicPr>
            <a:picLocks noChangeAspect="1" noChangeArrowheads="1"/>
          </p:cNvPicPr>
          <p:nvPr/>
        </p:nvPicPr>
        <p:blipFill>
          <a:blip r:embed="rId6" cstate="email"/>
          <a:srcRect/>
          <a:stretch>
            <a:fillRect/>
          </a:stretch>
        </p:blipFill>
        <p:spPr bwMode="auto">
          <a:xfrm>
            <a:off x="5650063" y="2025967"/>
            <a:ext cx="539750" cy="587214"/>
          </a:xfrm>
          <a:prstGeom prst="rect">
            <a:avLst/>
          </a:prstGeom>
          <a:noFill/>
          <a:ln w="9525">
            <a:noFill/>
            <a:miter lim="800000"/>
            <a:headEnd/>
            <a:tailEnd/>
          </a:ln>
        </p:spPr>
      </p:pic>
      <p:pic>
        <p:nvPicPr>
          <p:cNvPr id="19" name="Picture 56" descr="pbb-pbt-plsb_ip-aware_corp_red"/>
          <p:cNvPicPr>
            <a:picLocks noChangeAspect="1" noChangeArrowheads="1"/>
          </p:cNvPicPr>
          <p:nvPr/>
        </p:nvPicPr>
        <p:blipFill>
          <a:blip r:embed="rId6" cstate="email"/>
          <a:srcRect/>
          <a:stretch>
            <a:fillRect/>
          </a:stretch>
        </p:blipFill>
        <p:spPr bwMode="auto">
          <a:xfrm>
            <a:off x="7521726" y="1808539"/>
            <a:ext cx="539750" cy="587214"/>
          </a:xfrm>
          <a:prstGeom prst="rect">
            <a:avLst/>
          </a:prstGeom>
          <a:noFill/>
          <a:ln w="9525">
            <a:noFill/>
            <a:miter lim="800000"/>
            <a:headEnd/>
            <a:tailEnd/>
          </a:ln>
        </p:spPr>
      </p:pic>
      <p:pic>
        <p:nvPicPr>
          <p:cNvPr id="20" name="Picture 56" descr="pbb-pbt-plsb_ip-aware_corp_red"/>
          <p:cNvPicPr>
            <a:picLocks noChangeAspect="1" noChangeArrowheads="1"/>
          </p:cNvPicPr>
          <p:nvPr/>
        </p:nvPicPr>
        <p:blipFill>
          <a:blip r:embed="rId6" cstate="email"/>
          <a:srcRect/>
          <a:stretch>
            <a:fillRect/>
          </a:stretch>
        </p:blipFill>
        <p:spPr bwMode="auto">
          <a:xfrm>
            <a:off x="7737626" y="2025967"/>
            <a:ext cx="539750" cy="587214"/>
          </a:xfrm>
          <a:prstGeom prst="rect">
            <a:avLst/>
          </a:prstGeom>
          <a:noFill/>
          <a:ln w="9525">
            <a:noFill/>
            <a:miter lim="800000"/>
            <a:headEnd/>
            <a:tailEnd/>
          </a:ln>
        </p:spPr>
      </p:pic>
      <p:sp>
        <p:nvSpPr>
          <p:cNvPr id="21" name="Curved Down Arrow 20"/>
          <p:cNvSpPr/>
          <p:nvPr/>
        </p:nvSpPr>
        <p:spPr bwMode="auto">
          <a:xfrm>
            <a:off x="4821388" y="1313214"/>
            <a:ext cx="4105275" cy="1077913"/>
          </a:xfrm>
          <a:prstGeom prst="curvedDownArrow">
            <a:avLst>
              <a:gd name="adj1" fmla="val 29214"/>
              <a:gd name="adj2" fmla="val 50405"/>
              <a:gd name="adj3" fmla="val 31899"/>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 name="Up-Down Arrow 21"/>
          <p:cNvSpPr/>
          <p:nvPr>
            <p:custDataLst>
              <p:tags r:id="rId1"/>
            </p:custDataLst>
          </p:nvPr>
        </p:nvSpPr>
        <p:spPr bwMode="auto">
          <a:xfrm>
            <a:off x="6700708" y="4925402"/>
            <a:ext cx="447814" cy="870918"/>
          </a:xfrm>
          <a:prstGeom prst="upDownArrow">
            <a:avLst/>
          </a:prstGeom>
          <a:solidFill>
            <a:srgbClr val="CC0000"/>
          </a:solidFill>
          <a:ln w="9525" cap="flat" cmpd="sng" algn="ctr">
            <a:noFill/>
            <a:prstDash val="solid"/>
            <a:round/>
            <a:headEnd type="none" w="med" len="med"/>
            <a:tailEnd type="none" w="med" len="med"/>
          </a:ln>
          <a:effectLst/>
        </p:spPr>
        <p:txBody>
          <a:bodyPr vert="vert270" lIns="0" tIns="0" rIns="0"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glow rad="228600">
                    <a:srgbClr val="FFFFFF">
                      <a:satMod val="175000"/>
                      <a:alpha val="40000"/>
                    </a:srgbClr>
                  </a:glow>
                </a:effectLst>
                <a:uLnTx/>
                <a:uFillTx/>
                <a:cs typeface="Arial" pitchFamily="34" charset="0"/>
              </a:rPr>
              <a:t>Open API</a:t>
            </a:r>
          </a:p>
        </p:txBody>
      </p:sp>
      <p:pic>
        <p:nvPicPr>
          <p:cNvPr id="23" name="Picture 10"/>
          <p:cNvPicPr>
            <a:picLocks noChangeAspect="1" noChangeArrowheads="1"/>
          </p:cNvPicPr>
          <p:nvPr/>
        </p:nvPicPr>
        <p:blipFill>
          <a:blip r:embed="rId7" cstate="email"/>
          <a:srcRect/>
          <a:stretch>
            <a:fillRect/>
          </a:stretch>
        </p:blipFill>
        <p:spPr bwMode="auto">
          <a:xfrm>
            <a:off x="7452320" y="6021288"/>
            <a:ext cx="1224483" cy="330188"/>
          </a:xfrm>
          <a:prstGeom prst="rect">
            <a:avLst/>
          </a:prstGeom>
          <a:noFill/>
          <a:ln w="9525">
            <a:noFill/>
            <a:miter lim="800000"/>
            <a:headEnd/>
            <a:tailEnd/>
          </a:ln>
        </p:spPr>
      </p:pic>
      <p:grpSp>
        <p:nvGrpSpPr>
          <p:cNvPr id="24" name="Group 117"/>
          <p:cNvGrpSpPr/>
          <p:nvPr/>
        </p:nvGrpSpPr>
        <p:grpSpPr>
          <a:xfrm>
            <a:off x="6412676" y="5744777"/>
            <a:ext cx="1023190" cy="798455"/>
            <a:chOff x="6444208" y="5870905"/>
            <a:chExt cx="1023190" cy="798455"/>
          </a:xfrm>
        </p:grpSpPr>
        <p:pic>
          <p:nvPicPr>
            <p:cNvPr id="25" name="Picture 36"/>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484684" y="5870905"/>
              <a:ext cx="982714" cy="798455"/>
            </a:xfrm>
            <a:prstGeom prst="rect">
              <a:avLst/>
            </a:prstGeom>
            <a:noFill/>
            <a:ln w="9525">
              <a:noFill/>
              <a:miter lim="800000"/>
              <a:headEnd/>
              <a:tailEnd/>
            </a:ln>
          </p:spPr>
        </p:pic>
        <p:sp>
          <p:nvSpPr>
            <p:cNvPr id="26" name="Rectangle 25"/>
            <p:cNvSpPr/>
            <p:nvPr/>
          </p:nvSpPr>
          <p:spPr>
            <a:xfrm>
              <a:off x="6444208" y="5949280"/>
              <a:ext cx="1008112" cy="461665"/>
            </a:xfrm>
            <a:prstGeom prst="rect">
              <a:avLst/>
            </a:prstGeom>
          </p:spPr>
          <p:txBody>
            <a:bodyPr wrap="square">
              <a:spAutoFit/>
            </a:bodyPr>
            <a:lstStyle/>
            <a:p>
              <a:pPr algn="ctr"/>
              <a:r>
                <a:rPr lang="en-US" sz="1200" b="1" dirty="0">
                  <a:solidFill>
                    <a:srgbClr val="323232"/>
                  </a:solidFill>
                </a:rPr>
                <a:t>VMware</a:t>
              </a:r>
            </a:p>
            <a:p>
              <a:pPr algn="ctr"/>
              <a:r>
                <a:rPr lang="en-US" sz="1200" b="1" dirty="0" err="1">
                  <a:solidFill>
                    <a:srgbClr val="323232"/>
                  </a:solidFill>
                </a:rPr>
                <a:t>vCenter</a:t>
              </a:r>
              <a:endParaRPr lang="en-US" sz="1200" b="1" dirty="0">
                <a:solidFill>
                  <a:srgbClr val="323232"/>
                </a:solidFill>
              </a:endParaRPr>
            </a:p>
          </p:txBody>
        </p:sp>
      </p:grpSp>
      <p:grpSp>
        <p:nvGrpSpPr>
          <p:cNvPr id="27" name="Group 113"/>
          <p:cNvGrpSpPr/>
          <p:nvPr/>
        </p:nvGrpSpPr>
        <p:grpSpPr>
          <a:xfrm>
            <a:off x="6084168" y="3262396"/>
            <a:ext cx="1795264" cy="1818692"/>
            <a:chOff x="6115700" y="3356992"/>
            <a:chExt cx="1795264" cy="1818692"/>
          </a:xfrm>
        </p:grpSpPr>
        <p:pic>
          <p:nvPicPr>
            <p:cNvPr id="28" name="Picture 36"/>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115700" y="3356992"/>
              <a:ext cx="1795264" cy="1818692"/>
            </a:xfrm>
            <a:prstGeom prst="rect">
              <a:avLst/>
            </a:prstGeom>
            <a:noFill/>
            <a:ln w="9525">
              <a:noFill/>
              <a:miter lim="800000"/>
              <a:headEnd/>
              <a:tailEnd/>
            </a:ln>
          </p:spPr>
        </p:pic>
        <p:sp>
          <p:nvSpPr>
            <p:cNvPr id="29" name="AutoShape 32"/>
            <p:cNvSpPr>
              <a:spLocks noChangeArrowheads="1"/>
            </p:cNvSpPr>
            <p:nvPr/>
          </p:nvSpPr>
          <p:spPr bwMode="auto">
            <a:xfrm rot="16200000">
              <a:off x="6812133" y="3877874"/>
              <a:ext cx="294854" cy="1368153"/>
            </a:xfrm>
            <a:prstGeom prst="roundRect">
              <a:avLst>
                <a:gd name="adj" fmla="val 12042"/>
              </a:avLst>
            </a:prstGeom>
            <a:solidFill>
              <a:srgbClr val="0066CC"/>
            </a:solidFill>
            <a:ln w="6350" algn="ctr">
              <a:solidFill>
                <a:schemeClr val="bg2"/>
              </a:solidFill>
              <a:round/>
              <a:headEnd/>
              <a:tailEnd/>
            </a:ln>
            <a:scene3d>
              <a:camera prst="orthographicFront"/>
              <a:lightRig rig="threePt" dir="t"/>
            </a:scene3d>
            <a:sp3d>
              <a:bevelT/>
            </a:sp3d>
          </p:spPr>
          <p:txBody>
            <a:bodyPr vert="eaVert" wrap="none" anchor="ctr"/>
            <a:lstStyle/>
            <a:p>
              <a:pPr algn="ctr"/>
              <a:r>
                <a:rPr lang="en-US" sz="1400" b="1" dirty="0">
                  <a:solidFill>
                    <a:srgbClr val="FFFFFF"/>
                  </a:solidFill>
                </a:rPr>
                <a:t>COM</a:t>
              </a:r>
            </a:p>
          </p:txBody>
        </p:sp>
        <p:sp>
          <p:nvSpPr>
            <p:cNvPr id="30" name="AutoShape 4"/>
            <p:cNvSpPr>
              <a:spLocks noChangeArrowheads="1"/>
            </p:cNvSpPr>
            <p:nvPr/>
          </p:nvSpPr>
          <p:spPr bwMode="auto">
            <a:xfrm>
              <a:off x="6268661" y="3573016"/>
              <a:ext cx="1371600" cy="819425"/>
            </a:xfrm>
            <a:prstGeom prst="roundRect">
              <a:avLst>
                <a:gd name="adj" fmla="val 16667"/>
              </a:avLst>
            </a:prstGeom>
            <a:solidFill>
              <a:srgbClr val="FFCC00">
                <a:alpha val="70195"/>
              </a:srgbClr>
            </a:solidFill>
            <a:ln w="9525" algn="ctr">
              <a:solidFill>
                <a:srgbClr val="DDDDDD"/>
              </a:solidFill>
              <a:round/>
              <a:headEnd/>
              <a:tailEnd/>
            </a:ln>
            <a:scene3d>
              <a:camera prst="orthographicFront"/>
              <a:lightRig rig="threePt" dir="t"/>
            </a:scene3d>
            <a:sp3d>
              <a:bevelT/>
            </a:sp3d>
          </p:spPr>
          <p:txBody>
            <a:bodyPr wrap="none" lIns="91402" tIns="45704" rIns="91402" bIns="45704" anchor="t" anchorCtr="0"/>
            <a:lstStyle/>
            <a:p>
              <a:pPr algn="ctr"/>
              <a:r>
                <a:rPr lang="en-US" sz="1400" b="1" dirty="0">
                  <a:solidFill>
                    <a:srgbClr val="323232">
                      <a:lumMod val="65000"/>
                      <a:lumOff val="35000"/>
                    </a:srgbClr>
                  </a:solidFill>
                </a:rPr>
                <a:t>VPS</a:t>
              </a:r>
            </a:p>
          </p:txBody>
        </p:sp>
        <p:sp>
          <p:nvSpPr>
            <p:cNvPr id="31" name="AutoShape 4"/>
            <p:cNvSpPr>
              <a:spLocks noChangeArrowheads="1"/>
            </p:cNvSpPr>
            <p:nvPr/>
          </p:nvSpPr>
          <p:spPr bwMode="auto">
            <a:xfrm>
              <a:off x="6259716" y="3957766"/>
              <a:ext cx="571505" cy="357191"/>
            </a:xfrm>
            <a:prstGeom prst="roundRect">
              <a:avLst>
                <a:gd name="adj" fmla="val 16667"/>
              </a:avLst>
            </a:prstGeom>
            <a:solidFill>
              <a:srgbClr val="817C55">
                <a:alpha val="70195"/>
              </a:srgbClr>
            </a:solidFill>
            <a:ln w="9525" algn="ctr">
              <a:solidFill>
                <a:srgbClr val="DDDDDD"/>
              </a:solidFill>
              <a:round/>
              <a:headEnd/>
              <a:tailEnd/>
            </a:ln>
            <a:scene3d>
              <a:camera prst="orthographicFront"/>
              <a:lightRig rig="threePt" dir="t"/>
            </a:scene3d>
            <a:sp3d>
              <a:bevelT/>
            </a:sp3d>
          </p:spPr>
          <p:txBody>
            <a:bodyPr wrap="none" lIns="91402" tIns="45704" rIns="91402" bIns="45704" anchor="ctr"/>
            <a:lstStyle/>
            <a:p>
              <a:pPr algn="ctr"/>
              <a:r>
                <a:rPr lang="en-US" sz="1200" b="1" dirty="0">
                  <a:solidFill>
                    <a:srgbClr val="323232"/>
                  </a:solidFill>
                </a:rPr>
                <a:t>Rules</a:t>
              </a:r>
            </a:p>
          </p:txBody>
        </p:sp>
        <p:sp>
          <p:nvSpPr>
            <p:cNvPr id="32" name="AutoShape 4"/>
            <p:cNvSpPr>
              <a:spLocks noChangeArrowheads="1"/>
            </p:cNvSpPr>
            <p:nvPr/>
          </p:nvSpPr>
          <p:spPr bwMode="auto">
            <a:xfrm>
              <a:off x="6835780" y="3957766"/>
              <a:ext cx="785818" cy="357191"/>
            </a:xfrm>
            <a:prstGeom prst="roundRect">
              <a:avLst>
                <a:gd name="adj" fmla="val 16667"/>
              </a:avLst>
            </a:prstGeom>
            <a:solidFill>
              <a:srgbClr val="5A7614">
                <a:alpha val="70195"/>
              </a:srgbClr>
            </a:solidFill>
            <a:ln w="9525" algn="ctr">
              <a:solidFill>
                <a:srgbClr val="DDDDDD"/>
              </a:solidFill>
              <a:round/>
              <a:headEnd/>
              <a:tailEnd/>
            </a:ln>
            <a:scene3d>
              <a:camera prst="orthographicFront"/>
              <a:lightRig rig="threePt" dir="t"/>
            </a:scene3d>
            <a:sp3d>
              <a:bevelT/>
            </a:sp3d>
          </p:spPr>
          <p:txBody>
            <a:bodyPr wrap="none" lIns="91402" tIns="45704" rIns="91402" bIns="45704" anchor="ctr"/>
            <a:lstStyle/>
            <a:p>
              <a:pPr algn="ctr"/>
              <a:r>
                <a:rPr lang="en-US" sz="1200" b="1" dirty="0">
                  <a:solidFill>
                    <a:srgbClr val="323232"/>
                  </a:solidFill>
                </a:rPr>
                <a:t>Templates</a:t>
              </a:r>
            </a:p>
          </p:txBody>
        </p:sp>
      </p:grpSp>
      <p:sp>
        <p:nvSpPr>
          <p:cNvPr id="33" name="Shape 32"/>
          <p:cNvSpPr/>
          <p:nvPr/>
        </p:nvSpPr>
        <p:spPr>
          <a:xfrm rot="16200000">
            <a:off x="4391981" y="3681027"/>
            <a:ext cx="2448271" cy="1656185"/>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Shape 33"/>
          <p:cNvSpPr/>
          <p:nvPr/>
        </p:nvSpPr>
        <p:spPr>
          <a:xfrm rot="5400000" flipH="1">
            <a:off x="6912260" y="3681027"/>
            <a:ext cx="2448271" cy="1656185"/>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Shape 34"/>
          <p:cNvSpPr/>
          <p:nvPr/>
        </p:nvSpPr>
        <p:spPr>
          <a:xfrm rot="16200000">
            <a:off x="5584305" y="2704727"/>
            <a:ext cx="711696" cy="576065"/>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Shape 35"/>
          <p:cNvSpPr/>
          <p:nvPr/>
        </p:nvSpPr>
        <p:spPr>
          <a:xfrm rot="5400000" flipH="1">
            <a:off x="7456511" y="2704728"/>
            <a:ext cx="711696" cy="576065"/>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37" name="Picture 2"/>
          <p:cNvPicPr>
            <a:picLocks noChangeAspect="1" noChangeArrowheads="1"/>
          </p:cNvPicPr>
          <p:nvPr/>
        </p:nvPicPr>
        <p:blipFill>
          <a:blip r:embed="rId9" cstate="print"/>
          <a:srcRect/>
          <a:stretch>
            <a:fillRect/>
          </a:stretch>
        </p:blipFill>
        <p:spPr bwMode="auto">
          <a:xfrm>
            <a:off x="4643438" y="2571744"/>
            <a:ext cx="765778" cy="583243"/>
          </a:xfrm>
          <a:prstGeom prst="rect">
            <a:avLst/>
          </a:prstGeom>
          <a:noFill/>
          <a:ln w="9525">
            <a:noFill/>
            <a:miter lim="800000"/>
            <a:headEnd/>
            <a:tailEnd/>
          </a:ln>
        </p:spPr>
      </p:pic>
      <p:pic>
        <p:nvPicPr>
          <p:cNvPr id="38" name="Picture 2"/>
          <p:cNvPicPr>
            <a:picLocks noChangeAspect="1" noChangeArrowheads="1"/>
          </p:cNvPicPr>
          <p:nvPr/>
        </p:nvPicPr>
        <p:blipFill>
          <a:blip r:embed="rId9" cstate="print"/>
          <a:srcRect/>
          <a:stretch>
            <a:fillRect/>
          </a:stretch>
        </p:blipFill>
        <p:spPr bwMode="auto">
          <a:xfrm>
            <a:off x="8286776" y="2643182"/>
            <a:ext cx="765778" cy="583243"/>
          </a:xfrm>
          <a:prstGeom prst="rect">
            <a:avLst/>
          </a:prstGeom>
          <a:noFill/>
          <a:ln w="9525">
            <a:noFill/>
            <a:miter lim="800000"/>
            <a:headEnd/>
            <a:tailEnd/>
          </a:ln>
        </p:spPr>
      </p:pic>
      <p:pic>
        <p:nvPicPr>
          <p:cNvPr id="39" name="Picture 4" descr="http://www.fotosearch.com/bthumb/csk/CSK141/KS2298.jpg"/>
          <p:cNvPicPr>
            <a:picLocks noChangeAspect="1" noChangeArrowheads="1"/>
          </p:cNvPicPr>
          <p:nvPr/>
        </p:nvPicPr>
        <p:blipFill>
          <a:blip r:embed="rId5" cstate="email">
            <a:duotone>
              <a:srgbClr val="CC0000">
                <a:shade val="45000"/>
                <a:satMod val="135000"/>
              </a:srgbClr>
              <a:prstClr val="white"/>
            </a:duotone>
          </a:blip>
          <a:stretch>
            <a:fillRect/>
          </a:stretch>
        </p:blipFill>
        <p:spPr bwMode="auto">
          <a:xfrm>
            <a:off x="5946405" y="1439887"/>
            <a:ext cx="2160240" cy="1799441"/>
          </a:xfrm>
          <a:prstGeom prst="roundRect">
            <a:avLst>
              <a:gd name="adj" fmla="val 50000"/>
            </a:avLst>
          </a:prstGeom>
          <a:noFill/>
          <a:ln>
            <a:noFill/>
          </a:ln>
          <a:effectLst>
            <a:softEdge rad="635000"/>
          </a:effectLst>
        </p:spPr>
      </p:pic>
      <p:pic>
        <p:nvPicPr>
          <p:cNvPr id="40" name="Picture 2"/>
          <p:cNvPicPr>
            <a:picLocks noChangeAspect="1" noChangeArrowheads="1"/>
          </p:cNvPicPr>
          <p:nvPr/>
        </p:nvPicPr>
        <p:blipFill>
          <a:blip r:embed="rId10" cstate="print"/>
          <a:srcRect/>
          <a:stretch>
            <a:fillRect/>
          </a:stretch>
        </p:blipFill>
        <p:spPr bwMode="auto">
          <a:xfrm>
            <a:off x="7358082" y="4714884"/>
            <a:ext cx="505325" cy="400049"/>
          </a:xfrm>
          <a:prstGeom prst="rect">
            <a:avLst/>
          </a:prstGeom>
          <a:noFill/>
          <a:ln w="9525">
            <a:noFill/>
            <a:miter lim="800000"/>
            <a:headEnd/>
            <a:tailEnd/>
          </a:ln>
        </p:spPr>
      </p:pic>
    </p:spTree>
    <p:extLst>
      <p:ext uri="{BB962C8B-B14F-4D97-AF65-F5344CB8AC3E}">
        <p14:creationId xmlns:p14="http://schemas.microsoft.com/office/powerpoint/2010/main" xmlns="" val="29095992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p:txBody>
          <a:bodyPr/>
          <a:lstStyle/>
          <a:p>
            <a:r>
              <a:rPr lang="en-US" dirty="0"/>
              <a:t>VPS Plug-in to COM</a:t>
            </a:r>
          </a:p>
        </p:txBody>
      </p:sp>
      <p:sp>
        <p:nvSpPr>
          <p:cNvPr id="7"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78</a:t>
            </a:fld>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150" y="1143000"/>
            <a:ext cx="4140000" cy="2952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2925" y="3143412"/>
            <a:ext cx="4140000" cy="2952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p:nvPr/>
        </p:nvGrpSpPr>
        <p:grpSpPr>
          <a:xfrm>
            <a:off x="438150" y="2667000"/>
            <a:ext cx="3352800" cy="2533273"/>
            <a:chOff x="438150" y="3048000"/>
            <a:chExt cx="3352800" cy="2533273"/>
          </a:xfrm>
        </p:grpSpPr>
        <p:sp>
          <p:nvSpPr>
            <p:cNvPr id="8" name="TextBox 7"/>
            <p:cNvSpPr txBox="1"/>
            <p:nvPr/>
          </p:nvSpPr>
          <p:spPr>
            <a:xfrm>
              <a:off x="438150" y="4990342"/>
              <a:ext cx="3352800" cy="590931"/>
            </a:xfrm>
            <a:prstGeom prst="rect">
              <a:avLst/>
            </a:prstGeom>
            <a:noFill/>
          </p:spPr>
          <p:txBody>
            <a:bodyPr wrap="square" rtlCol="0">
              <a:spAutoFit/>
            </a:bodyPr>
            <a:lstStyle/>
            <a:p>
              <a:pPr algn="ctr"/>
              <a:r>
                <a:rPr lang="en-US" dirty="0"/>
                <a:t>Launch the Element Manager to configure individual devices</a:t>
              </a:r>
            </a:p>
          </p:txBody>
        </p:sp>
        <p:cxnSp>
          <p:nvCxnSpPr>
            <p:cNvPr id="9" name="Straight Arrow Connector 8"/>
            <p:cNvCxnSpPr/>
            <p:nvPr/>
          </p:nvCxnSpPr>
          <p:spPr bwMode="auto">
            <a:xfrm flipV="1">
              <a:off x="990600" y="3048000"/>
              <a:ext cx="1517550" cy="1942342"/>
            </a:xfrm>
            <a:prstGeom prst="straightConnector1">
              <a:avLst/>
            </a:prstGeom>
            <a:solidFill>
              <a:schemeClr val="accent1"/>
            </a:solidFill>
            <a:ln w="19050" cap="flat" cmpd="sng" algn="ctr">
              <a:solidFill>
                <a:srgbClr val="FF0000"/>
              </a:solidFill>
              <a:prstDash val="solid"/>
              <a:round/>
              <a:headEnd type="none" w="med" len="med"/>
              <a:tailEnd type="triangle" w="med" len="med"/>
            </a:ln>
            <a:effectLst/>
          </p:spPr>
        </p:cxnSp>
      </p:grpSp>
      <p:grpSp>
        <p:nvGrpSpPr>
          <p:cNvPr id="10" name="Group 9"/>
          <p:cNvGrpSpPr/>
          <p:nvPr/>
        </p:nvGrpSpPr>
        <p:grpSpPr>
          <a:xfrm>
            <a:off x="5210175" y="1447800"/>
            <a:ext cx="3276600" cy="2467733"/>
            <a:chOff x="5210175" y="1780417"/>
            <a:chExt cx="3276600" cy="2467733"/>
          </a:xfrm>
        </p:grpSpPr>
        <p:sp>
          <p:nvSpPr>
            <p:cNvPr id="11" name="TextBox 10"/>
            <p:cNvSpPr txBox="1"/>
            <p:nvPr/>
          </p:nvSpPr>
          <p:spPr>
            <a:xfrm>
              <a:off x="6105525" y="1780417"/>
              <a:ext cx="2381250" cy="590931"/>
            </a:xfrm>
            <a:prstGeom prst="rect">
              <a:avLst/>
            </a:prstGeom>
            <a:noFill/>
          </p:spPr>
          <p:txBody>
            <a:bodyPr wrap="square" rtlCol="0">
              <a:spAutoFit/>
            </a:bodyPr>
            <a:lstStyle/>
            <a:p>
              <a:pPr algn="ctr"/>
              <a:r>
                <a:rPr lang="en-US" dirty="0"/>
                <a:t>Launch the VPS Dashboard</a:t>
              </a:r>
            </a:p>
          </p:txBody>
        </p:sp>
        <p:cxnSp>
          <p:nvCxnSpPr>
            <p:cNvPr id="12" name="Straight Arrow Connector 11"/>
            <p:cNvCxnSpPr/>
            <p:nvPr/>
          </p:nvCxnSpPr>
          <p:spPr bwMode="auto">
            <a:xfrm flipH="1">
              <a:off x="5210175" y="2371348"/>
              <a:ext cx="1933575" cy="1876802"/>
            </a:xfrm>
            <a:prstGeom prst="straightConnector1">
              <a:avLst/>
            </a:prstGeom>
            <a:solidFill>
              <a:schemeClr val="accent1"/>
            </a:solidFill>
            <a:ln w="19050" cap="flat" cmpd="sng" algn="ctr">
              <a:solidFill>
                <a:srgbClr val="FF0000"/>
              </a:solidFill>
              <a:prstDash val="solid"/>
              <a:round/>
              <a:headEnd type="none" w="med" len="med"/>
              <a:tailEnd type="triangle" w="med" len="med"/>
            </a:ln>
            <a:effectLst/>
          </p:spPr>
        </p:cxnSp>
      </p:grpSp>
    </p:spTree>
    <p:extLst>
      <p:ext uri="{BB962C8B-B14F-4D97-AF65-F5344CB8AC3E}">
        <p14:creationId xmlns:p14="http://schemas.microsoft.com/office/powerpoint/2010/main" xmlns="" val="29095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33400" y="76200"/>
            <a:ext cx="6477000" cy="762000"/>
          </a:xfrm>
        </p:spPr>
        <p:txBody>
          <a:bodyPr>
            <a:noAutofit/>
          </a:bodyPr>
          <a:lstStyle/>
          <a:p>
            <a:r>
              <a:rPr lang="en-US" dirty="0"/>
              <a:t>Avaya VPS Dashboard Monitor</a:t>
            </a:r>
          </a:p>
        </p:txBody>
      </p:sp>
      <p:sp>
        <p:nvSpPr>
          <p:cNvPr id="23" name="Marcador de número de diapositiva 6"/>
          <p:cNvSpPr>
            <a:spLocks noGrp="1"/>
          </p:cNvSpPr>
          <p:nvPr>
            <p:ph type="sldNum" sz="quarter" idx="4"/>
          </p:nvPr>
        </p:nvSpPr>
        <p:spPr>
          <a:xfrm>
            <a:off x="3505200" y="6416675"/>
            <a:ext cx="2133600" cy="365125"/>
          </a:xfrm>
        </p:spPr>
        <p:txBody>
          <a:bodyPr/>
          <a:lstStyle>
            <a:lvl1pPr algn="ctr">
              <a:defRPr sz="1200">
                <a:solidFill>
                  <a:schemeClr val="bg1"/>
                </a:solidFill>
                <a:latin typeface="Gotham-Book"/>
                <a:cs typeface="Gotham-Book"/>
              </a:defRPr>
            </a:lvl1pPr>
          </a:lstStyle>
          <a:p>
            <a:fld id="{C0097DC6-52A4-2345-88DE-585089D5FC74}" type="slidenum">
              <a:rPr lang="en-US"/>
              <a:pPr/>
              <a:t>79</a:t>
            </a:fld>
            <a:endParaRPr lang="en-US" dirty="0"/>
          </a:p>
        </p:txBody>
      </p:sp>
      <p:sp>
        <p:nvSpPr>
          <p:cNvPr id="4" name="Rectangle 3"/>
          <p:cNvSpPr>
            <a:spLocks noChangeArrowheads="1"/>
          </p:cNvSpPr>
          <p:nvPr/>
        </p:nvSpPr>
        <p:spPr bwMode="auto">
          <a:xfrm>
            <a:off x="1371600" y="4419600"/>
            <a:ext cx="8686800" cy="1524000"/>
          </a:xfrm>
          <a:prstGeom prst="rect">
            <a:avLst/>
          </a:prstGeom>
          <a:noFill/>
          <a:ln w="9525">
            <a:noFill/>
            <a:miter lim="800000"/>
            <a:headEnd/>
            <a:tailEnd/>
          </a:ln>
          <a:effectLst/>
        </p:spPr>
        <p:txBody>
          <a:bodyPr/>
          <a:lstStyle/>
          <a:p>
            <a:pPr marL="457200" indent="-457200" algn="l">
              <a:lnSpc>
                <a:spcPct val="75000"/>
              </a:lnSpc>
              <a:buClr>
                <a:srgbClr val="FF7200"/>
              </a:buClr>
              <a:buFont typeface="Wingdings" pitchFamily="2" charset="2"/>
              <a:buAutoNum type="arabicPeriod"/>
            </a:pPr>
            <a:endParaRPr lang="en-US" sz="1400" dirty="0">
              <a:solidFill>
                <a:srgbClr val="000000"/>
              </a:solidFill>
              <a:latin typeface="Calibri" pitchFamily="34" charset="0"/>
              <a:cs typeface="Arial" charset="0"/>
            </a:endParaRPr>
          </a:p>
          <a:p>
            <a:pPr marL="457200" indent="-457200" algn="l">
              <a:lnSpc>
                <a:spcPct val="75000"/>
              </a:lnSpc>
              <a:buClr>
                <a:srgbClr val="FF7200"/>
              </a:buClr>
            </a:pPr>
            <a:endParaRPr lang="en-US" sz="1400" b="1" dirty="0">
              <a:solidFill>
                <a:srgbClr val="000000"/>
              </a:solidFill>
              <a:latin typeface="Calibri" pitchFamily="34" charset="0"/>
              <a:cs typeface="Arial" charset="0"/>
            </a:endParaRPr>
          </a:p>
        </p:txBody>
      </p:sp>
      <p:sp>
        <p:nvSpPr>
          <p:cNvPr id="6" name="Rectangle 5"/>
          <p:cNvSpPr/>
          <p:nvPr/>
        </p:nvSpPr>
        <p:spPr>
          <a:xfrm>
            <a:off x="76200" y="5562600"/>
            <a:ext cx="1219200" cy="7620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pic>
        <p:nvPicPr>
          <p:cNvPr id="5" name="Picture 2"/>
          <p:cNvPicPr>
            <a:picLocks noChangeAspect="1" noChangeArrowheads="1"/>
          </p:cNvPicPr>
          <p:nvPr/>
        </p:nvPicPr>
        <p:blipFill>
          <a:blip r:embed="rId3" cstate="print"/>
          <a:stretch>
            <a:fillRect/>
          </a:stretch>
        </p:blipFill>
        <p:spPr bwMode="auto">
          <a:xfrm>
            <a:off x="445669" y="1295400"/>
            <a:ext cx="7860131" cy="463724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172200" cy="762000"/>
          </a:xfrm>
        </p:spPr>
        <p:txBody>
          <a:bodyPr>
            <a:normAutofit/>
          </a:bodyPr>
          <a:lstStyle/>
          <a:p>
            <a:r>
              <a:rPr lang="en-GB" dirty="0"/>
              <a:t>Avaya Virtual Services Platform 9000</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8</a:t>
            </a:fld>
            <a:endParaRPr lang="en-US" dirty="0"/>
          </a:p>
        </p:txBody>
      </p:sp>
      <p:sp>
        <p:nvSpPr>
          <p:cNvPr id="6" name="Rectangle 11"/>
          <p:cNvSpPr txBox="1">
            <a:spLocks noChangeArrowheads="1"/>
          </p:cNvSpPr>
          <p:nvPr>
            <p:custDataLst>
              <p:tags r:id="rId1"/>
            </p:custDataLst>
          </p:nvPr>
        </p:nvSpPr>
        <p:spPr>
          <a:xfrm>
            <a:off x="412750" y="1332355"/>
            <a:ext cx="4159250" cy="4382645"/>
          </a:xfrm>
          <a:prstGeom prst="rect">
            <a:avLst/>
          </a:prstGeom>
        </p:spPr>
        <p:txBody>
          <a:bodyPr/>
          <a:lstStyle/>
          <a:p>
            <a:pPr marL="285750" marR="0" lvl="0" indent="-285750" algn="l" defTabSz="914400" rtl="0" eaLnBrk="1" fontAlgn="auto" latinLnBrk="0" hangingPunct="1">
              <a:lnSpc>
                <a:spcPct val="100000"/>
              </a:lnSpc>
              <a:spcBef>
                <a:spcPct val="20000"/>
              </a:spcBef>
              <a:spcAft>
                <a:spcPts val="0"/>
              </a:spcAft>
              <a:buClr>
                <a:schemeClr val="accent1"/>
              </a:buClr>
              <a:buSzTx/>
              <a:buFont typeface="Webdings" pitchFamily="18" charset="2"/>
              <a:buChar char="4"/>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Fully redundant hardware with no single point-of-failure</a:t>
            </a:r>
          </a:p>
          <a:p>
            <a:pPr marL="1143000" marR="0" lvl="2"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ea typeface="+mn-ea"/>
                <a:cs typeface="Arial" pitchFamily="34" charset="0"/>
              </a:rPr>
              <a:t>Hardened Data </a:t>
            </a:r>
            <a:r>
              <a:rPr kumimoji="0" lang="en-GB" sz="1600" b="0" i="0" u="none" strike="noStrike" kern="1200" cap="none" spc="0" normalizeH="0" baseline="0" noProof="0" dirty="0" err="1">
                <a:ln>
                  <a:noFill/>
                </a:ln>
                <a:solidFill>
                  <a:schemeClr val="tx1"/>
                </a:solidFill>
                <a:effectLst/>
                <a:uLnTx/>
                <a:uFillTx/>
                <a:ea typeface="+mn-ea"/>
                <a:cs typeface="Arial" pitchFamily="34" charset="0"/>
              </a:rPr>
              <a:t>Center</a:t>
            </a:r>
            <a:r>
              <a:rPr kumimoji="0" lang="en-GB" sz="1600" b="0" i="0" u="none" strike="noStrike" kern="1200" cap="none" spc="0" normalizeH="0" baseline="0" noProof="0" dirty="0">
                <a:ln>
                  <a:noFill/>
                </a:ln>
                <a:solidFill>
                  <a:schemeClr val="tx1"/>
                </a:solidFill>
                <a:effectLst/>
                <a:uLnTx/>
                <a:uFillTx/>
                <a:ea typeface="+mn-ea"/>
                <a:cs typeface="Arial" pitchFamily="34" charset="0"/>
              </a:rPr>
              <a:t> operating system </a:t>
            </a:r>
          </a:p>
          <a:p>
            <a:pPr marL="1143000" marR="0" lvl="2"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ea typeface="+mn-ea"/>
                <a:cs typeface="Arial" pitchFamily="34" charset="0"/>
              </a:rPr>
              <a:t>Instantaneous re-route</a:t>
            </a:r>
          </a:p>
          <a:p>
            <a:pPr marL="285750" marR="0" lvl="0" indent="-285750" algn="l" defTabSz="914400" rtl="0" eaLnBrk="1" fontAlgn="auto" latinLnBrk="0" hangingPunct="1">
              <a:lnSpc>
                <a:spcPct val="100000"/>
              </a:lnSpc>
              <a:spcBef>
                <a:spcPct val="20000"/>
              </a:spcBef>
              <a:spcAft>
                <a:spcPts val="0"/>
              </a:spcAft>
              <a:buClr>
                <a:schemeClr val="accent1"/>
              </a:buClr>
              <a:buSzTx/>
              <a:buFont typeface="Webdings" pitchFamily="18" charset="2"/>
              <a:buChar char="4"/>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Efficient Layer 2 &amp; 3 network virtualization</a:t>
            </a:r>
          </a:p>
          <a:p>
            <a:pPr marL="285750" marR="0" lvl="0" indent="-285750" algn="l" defTabSz="914400" rtl="0" eaLnBrk="1" fontAlgn="auto" latinLnBrk="0" hangingPunct="1">
              <a:lnSpc>
                <a:spcPct val="100000"/>
              </a:lnSpc>
              <a:spcBef>
                <a:spcPct val="20000"/>
              </a:spcBef>
              <a:spcAft>
                <a:spcPts val="0"/>
              </a:spcAft>
              <a:buClr>
                <a:schemeClr val="accent1"/>
              </a:buClr>
              <a:buSzTx/>
              <a:buFont typeface="Webdings" pitchFamily="18" charset="2"/>
              <a:buChar char="4"/>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Operations-focused features</a:t>
            </a:r>
          </a:p>
          <a:p>
            <a:pPr marL="285750" marR="0" lvl="0" indent="-285750" algn="l" defTabSz="914400" rtl="0" eaLnBrk="1" fontAlgn="auto" latinLnBrk="0" hangingPunct="1">
              <a:lnSpc>
                <a:spcPct val="100000"/>
              </a:lnSpc>
              <a:spcBef>
                <a:spcPct val="20000"/>
              </a:spcBef>
              <a:spcAft>
                <a:spcPts val="0"/>
              </a:spcAft>
              <a:buClr>
                <a:schemeClr val="accent1"/>
              </a:buClr>
              <a:buSzTx/>
              <a:buFont typeface="Webdings" pitchFamily="18" charset="2"/>
              <a:buChar char="4"/>
              <a:tabLst/>
              <a:defRPr/>
            </a:pPr>
            <a:r>
              <a:rPr kumimoji="0" lang="en-GB" sz="2000" b="0" i="0" u="none" strike="noStrike" kern="1200" cap="none" spc="0" normalizeH="0" baseline="0" noProof="0" dirty="0">
                <a:ln>
                  <a:noFill/>
                </a:ln>
                <a:solidFill>
                  <a:schemeClr val="tx1"/>
                </a:solidFill>
                <a:effectLst/>
                <a:uLnTx/>
                <a:uFillTx/>
                <a:ea typeface="+mn-ea"/>
                <a:cs typeface="Arial" pitchFamily="34" charset="0"/>
              </a:rPr>
              <a:t>Delivers high-density 10GbE today</a:t>
            </a:r>
          </a:p>
          <a:p>
            <a:pPr marL="1143000" marR="0" lvl="2"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ea typeface="+mn-ea"/>
                <a:cs typeface="Arial" pitchFamily="34" charset="0"/>
              </a:rPr>
              <a:t>Future-ready for a seamless evolution to 40/100 Gigabit &amp; Lossless</a:t>
            </a:r>
          </a:p>
          <a:p>
            <a:pPr marL="1143000" marR="0" lvl="2" indent="-2286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GB" sz="1600" b="0" i="0" u="none" strike="noStrike" kern="1200" cap="none" spc="0" normalizeH="0" baseline="0" noProof="0" dirty="0">
                <a:ln>
                  <a:noFill/>
                </a:ln>
                <a:solidFill>
                  <a:schemeClr val="tx1"/>
                </a:solidFill>
                <a:effectLst/>
                <a:uLnTx/>
                <a:uFillTx/>
                <a:ea typeface="+mn-ea"/>
                <a:cs typeface="Arial" pitchFamily="34" charset="0"/>
              </a:rPr>
              <a:t>8.4Tbps today and an architecture that scales up to 27Tbps</a:t>
            </a:r>
          </a:p>
        </p:txBody>
      </p:sp>
      <p:sp>
        <p:nvSpPr>
          <p:cNvPr id="7" name="Rectangle 23"/>
          <p:cNvSpPr>
            <a:spLocks noChangeArrowheads="1"/>
          </p:cNvSpPr>
          <p:nvPr>
            <p:custDataLst>
              <p:tags r:id="rId2"/>
            </p:custDataLst>
          </p:nvPr>
        </p:nvSpPr>
        <p:spPr bwMode="auto">
          <a:xfrm rot="10800000" flipV="1">
            <a:off x="4803125" y="1645318"/>
            <a:ext cx="4183220" cy="1872515"/>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90000" anchor="t" anchorCtr="0"/>
          <a:lstStyle/>
          <a:p>
            <a:pPr marL="271463" indent="-271463" algn="l">
              <a:lnSpc>
                <a:spcPct val="95000"/>
              </a:lnSpc>
              <a:spcBef>
                <a:spcPct val="45000"/>
              </a:spcBef>
              <a:buClr>
                <a:srgbClr val="CC0000"/>
              </a:buClr>
              <a:buFont typeface="Webdings" pitchFamily="18" charset="2"/>
              <a:buChar char="4"/>
            </a:pPr>
            <a:r>
              <a:rPr lang="en-GB" dirty="0">
                <a:solidFill>
                  <a:schemeClr val="tx1"/>
                </a:solidFill>
              </a:rPr>
              <a:t>High density 1/10 Gigabit</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Operations-focused features</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Scalable mid-plane design</a:t>
            </a:r>
          </a:p>
          <a:p>
            <a:pPr marL="271463" indent="-271463" algn="l">
              <a:lnSpc>
                <a:spcPct val="95000"/>
              </a:lnSpc>
              <a:spcBef>
                <a:spcPct val="45000"/>
              </a:spcBef>
              <a:buClr>
                <a:srgbClr val="CC0000"/>
              </a:buClr>
              <a:buFont typeface="Webdings" pitchFamily="18" charset="2"/>
              <a:buChar char="4"/>
            </a:pPr>
            <a:r>
              <a:rPr lang="en-GB" dirty="0">
                <a:solidFill>
                  <a:schemeClr val="tx1"/>
                </a:solidFill>
              </a:rPr>
              <a:t>Future-ready for 40/100 Gigabit, lossless, &amp; storage convergence</a:t>
            </a:r>
          </a:p>
          <a:p>
            <a:pPr marL="271463" indent="-271463" algn="l">
              <a:lnSpc>
                <a:spcPct val="95000"/>
              </a:lnSpc>
              <a:spcBef>
                <a:spcPct val="45000"/>
              </a:spcBef>
              <a:buClr>
                <a:srgbClr val="CC0000"/>
              </a:buClr>
              <a:buFont typeface="Webdings" pitchFamily="18" charset="2"/>
              <a:buChar char="4"/>
            </a:pPr>
            <a:endParaRPr lang="en-GB" dirty="0">
              <a:solidFill>
                <a:schemeClr val="tx1"/>
              </a:solidFill>
            </a:endParaRPr>
          </a:p>
          <a:p>
            <a:pPr marL="271463" indent="-271463" algn="l">
              <a:lnSpc>
                <a:spcPct val="95000"/>
              </a:lnSpc>
              <a:spcBef>
                <a:spcPct val="45000"/>
              </a:spcBef>
              <a:buClr>
                <a:srgbClr val="CC0000"/>
              </a:buClr>
              <a:buFont typeface="Webdings" pitchFamily="18" charset="2"/>
              <a:buChar char="4"/>
            </a:pPr>
            <a:endParaRPr lang="en-GB" dirty="0">
              <a:solidFill>
                <a:schemeClr val="tx1"/>
              </a:solidFill>
            </a:endParaRPr>
          </a:p>
        </p:txBody>
      </p:sp>
      <p:sp>
        <p:nvSpPr>
          <p:cNvPr id="8" name="Rectangle 7"/>
          <p:cNvSpPr>
            <a:spLocks noChangeArrowheads="1"/>
          </p:cNvSpPr>
          <p:nvPr>
            <p:custDataLst>
              <p:tags r:id="rId3"/>
            </p:custDataLst>
          </p:nvPr>
        </p:nvSpPr>
        <p:spPr bwMode="gray">
          <a:xfrm>
            <a:off x="4803496" y="1143000"/>
            <a:ext cx="4182841" cy="531292"/>
          </a:xfrm>
          <a:prstGeom prst="rect">
            <a:avLst/>
          </a:prstGeom>
          <a:gradFill flip="none" rotWithShape="1">
            <a:gsLst>
              <a:gs pos="0">
                <a:srgbClr val="C00000"/>
              </a:gs>
              <a:gs pos="50000">
                <a:srgbClr val="C00000"/>
              </a:gs>
              <a:gs pos="100000">
                <a:schemeClr val="bg1">
                  <a:lumMod val="50000"/>
                </a:schemeClr>
              </a:gs>
            </a:gsLst>
            <a:lin ang="5400000" scaled="0"/>
            <a:tileRect/>
          </a:gradFill>
          <a:ln w="9525">
            <a:noFill/>
            <a:miter lim="800000"/>
            <a:headEnd/>
            <a:tailEnd/>
          </a:ln>
          <a:effectLst/>
        </p:spPr>
        <p:txBody>
          <a:bodyPr wrap="none" anchor="ctr"/>
          <a:lstStyle/>
          <a:p>
            <a:pPr algn="ctr"/>
            <a:r>
              <a:rPr lang="en-GB" b="1" dirty="0">
                <a:solidFill>
                  <a:schemeClr val="bg1"/>
                </a:solidFill>
              </a:rPr>
              <a:t>Highlights</a:t>
            </a:r>
          </a:p>
        </p:txBody>
      </p:sp>
      <p:pic>
        <p:nvPicPr>
          <p:cNvPr id="9" name="Picture 8" descr="9000 -  Avaya VSP 9000 Left [hi-res].JPG"/>
          <p:cNvPicPr>
            <a:picLocks noChangeAspect="1"/>
          </p:cNvPicPr>
          <p:nvPr/>
        </p:nvPicPr>
        <p:blipFill>
          <a:blip r:embed="rId6" cstate="print">
            <a:clrChange>
              <a:clrFrom>
                <a:srgbClr val="FFFFFF"/>
              </a:clrFrom>
              <a:clrTo>
                <a:srgbClr val="FFFFFF">
                  <a:alpha val="0"/>
                </a:srgbClr>
              </a:clrTo>
            </a:clrChange>
          </a:blip>
          <a:stretch>
            <a:fillRect/>
          </a:stretch>
        </p:blipFill>
        <p:spPr>
          <a:xfrm>
            <a:off x="5090762" y="3666094"/>
            <a:ext cx="3512173" cy="250610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553200" cy="762000"/>
          </a:xfrm>
        </p:spPr>
        <p:txBody>
          <a:bodyPr>
            <a:normAutofit fontScale="90000"/>
          </a:bodyPr>
          <a:lstStyle/>
          <a:p>
            <a:r>
              <a:rPr lang="en-US" sz="2700" dirty="0"/>
              <a:t>VENA Unified Access</a:t>
            </a:r>
            <a:br>
              <a:rPr lang="en-US" sz="2700" dirty="0"/>
            </a:br>
            <a:r>
              <a:rPr lang="en-US" sz="2200" dirty="0"/>
              <a:t>Unifying Wired and Wireless at the Network Core</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80</a:t>
            </a:fld>
            <a:endParaRPr lang="en-US" dirty="0"/>
          </a:p>
        </p:txBody>
      </p:sp>
      <p:sp>
        <p:nvSpPr>
          <p:cNvPr id="6" name="Rectangle 11"/>
          <p:cNvSpPr txBox="1">
            <a:spLocks noChangeArrowheads="1"/>
          </p:cNvSpPr>
          <p:nvPr/>
        </p:nvSpPr>
        <p:spPr>
          <a:xfrm>
            <a:off x="251520" y="1219200"/>
            <a:ext cx="5378571" cy="464820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ea typeface="+mn-ea"/>
                <a:cs typeface="Arial" pitchFamily="34" charset="0"/>
              </a:rPr>
              <a:t>Delivers Avaya’s first integrated wired/wireless solution</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Arial" pitchFamily="34" charset="0"/>
              </a:rPr>
              <a:t>Integrates WLAN 8100 2.0 &amp; ERS 8800 7.2 </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Arial" pitchFamily="34" charset="0"/>
              </a:rPr>
              <a:t>Wireless data forwarding capability embedded in the ERS 8800 core switches </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Arial" pitchFamily="34" charset="0"/>
              </a:rPr>
              <a:t>WLAN 8180 for management/control traffic only </a:t>
            </a:r>
            <a:endParaRPr kumimoji="0" lang="en-US" sz="2000" b="0" i="0" u="none" strike="noStrike" kern="1200" cap="none" spc="0" normalizeH="0" baseline="0" noProof="0" dirty="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ea typeface="+mn-ea"/>
              <a:cs typeface="Arial" pitchFamily="34" charset="0"/>
            </a:endParaRPr>
          </a:p>
          <a:p>
            <a:pPr marL="236538" marR="0" lvl="0" indent="-236538"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ea typeface="+mn-ea"/>
                <a:cs typeface="Arial" pitchFamily="34" charset="0"/>
              </a:rPr>
              <a:t>Unprecedented Scaling</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Arial" pitchFamily="34" charset="0"/>
              </a:rPr>
              <a:t>Leverage core switching network to accommodate huge growth in mobile traffic</a:t>
            </a:r>
          </a:p>
          <a:p>
            <a:pPr marL="742950" lvl="1" indent="-285750">
              <a:spcBef>
                <a:spcPct val="20000"/>
              </a:spcBef>
              <a:buClr>
                <a:srgbClr val="C00000"/>
              </a:buClr>
              <a:buFont typeface="Arial" pitchFamily="34" charset="0"/>
              <a:buChar char="•"/>
              <a:defRPr/>
            </a:pPr>
            <a:r>
              <a:rPr lang="en-US" dirty="0">
                <a:cs typeface="Arial" pitchFamily="34" charset="0"/>
              </a:rPr>
              <a:t>Focus  is on the scaling of data traffic, not just # of APs per Controller anymore.</a:t>
            </a: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ea typeface="+mn-ea"/>
              <a:cs typeface="Arial" pitchFamily="34" charset="0"/>
            </a:endParaRPr>
          </a:p>
          <a:p>
            <a:pPr marL="236538" lvl="0" indent="-236538">
              <a:spcBef>
                <a:spcPct val="20000"/>
              </a:spcBef>
              <a:buClr>
                <a:srgbClr val="C00000"/>
              </a:buClr>
              <a:buFont typeface="Arial" pitchFamily="34" charset="0"/>
              <a:buChar char="•"/>
            </a:pPr>
            <a:r>
              <a:rPr kumimoji="0" lang="en-US" sz="2000" i="0" u="none" strike="noStrike" kern="1200" cap="none" spc="0" normalizeH="0" baseline="0" noProof="0" dirty="0">
                <a:ln>
                  <a:noFill/>
                </a:ln>
                <a:effectLst/>
                <a:uLnTx/>
                <a:uFillTx/>
                <a:cs typeface="Arial" pitchFamily="34" charset="0"/>
              </a:rPr>
              <a:t>Best suited for </a:t>
            </a:r>
            <a:r>
              <a:rPr lang="en-US" sz="2000" dirty="0">
                <a:cs typeface="Arial" pitchFamily="34" charset="0"/>
              </a:rPr>
              <a:t>Medium – Large  </a:t>
            </a:r>
            <a:r>
              <a:rPr kumimoji="0" lang="en-US" sz="2000" i="0" u="none" strike="noStrike" kern="1200" cap="none" spc="0" normalizeH="0" baseline="0" noProof="0" dirty="0">
                <a:ln>
                  <a:noFill/>
                </a:ln>
                <a:effectLst/>
                <a:uLnTx/>
                <a:uFillTx/>
                <a:cs typeface="Arial" pitchFamily="34" charset="0"/>
              </a:rPr>
              <a:t>Enterprise Campus and Data center deployments</a:t>
            </a:r>
            <a:endParaRPr kumimoji="0" lang="en-GB" sz="2000" i="0" u="none" strike="noStrike" kern="1200" cap="none" spc="0" normalizeH="0" baseline="0" noProof="0" dirty="0">
              <a:ln>
                <a:noFill/>
              </a:ln>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
                <a:srgbClr val="C00000"/>
              </a:buClr>
              <a:buSzTx/>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8" name="Group 7"/>
          <p:cNvGrpSpPr/>
          <p:nvPr/>
        </p:nvGrpSpPr>
        <p:grpSpPr>
          <a:xfrm>
            <a:off x="5688280" y="1219200"/>
            <a:ext cx="3170711" cy="4393207"/>
            <a:chOff x="5688280" y="1785485"/>
            <a:chExt cx="3170711" cy="4393207"/>
          </a:xfrm>
        </p:grpSpPr>
        <p:sp>
          <p:nvSpPr>
            <p:cNvPr id="9" name="Rectangle 23"/>
            <p:cNvSpPr>
              <a:spLocks noChangeArrowheads="1"/>
            </p:cNvSpPr>
            <p:nvPr/>
          </p:nvSpPr>
          <p:spPr bwMode="auto">
            <a:xfrm rot="10800000" flipV="1">
              <a:off x="5688280" y="1785485"/>
              <a:ext cx="3170711" cy="4393207"/>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pPr>
              <a:endParaRPr lang="en-GB" dirty="0"/>
            </a:p>
          </p:txBody>
        </p:sp>
        <p:sp>
          <p:nvSpPr>
            <p:cNvPr id="10" name="Text Box 9"/>
            <p:cNvSpPr txBox="1">
              <a:spLocks noChangeArrowheads="1"/>
            </p:cNvSpPr>
            <p:nvPr/>
          </p:nvSpPr>
          <p:spPr bwMode="auto">
            <a:xfrm>
              <a:off x="6081386" y="5518764"/>
              <a:ext cx="2304256" cy="338554"/>
            </a:xfrm>
            <a:prstGeom prst="rect">
              <a:avLst/>
            </a:prstGeom>
            <a:noFill/>
            <a:ln w="9525">
              <a:noFill/>
              <a:miter lim="800000"/>
              <a:headEnd/>
              <a:tailEnd/>
            </a:ln>
          </p:spPr>
          <p:txBody>
            <a:bodyPr wrap="square">
              <a:spAutoFit/>
            </a:bodyPr>
            <a:lstStyle/>
            <a:p>
              <a:pPr algn="ctr">
                <a:spcBef>
                  <a:spcPct val="50000"/>
                </a:spcBef>
              </a:pPr>
              <a:r>
                <a:rPr lang="en-US" sz="1600" b="1" dirty="0">
                  <a:latin typeface="Calibri" pitchFamily="34" charset="0"/>
                  <a:cs typeface="Arial" pitchFamily="34" charset="0"/>
                </a:rPr>
                <a:t>ERS 8800/8600 7.2</a:t>
              </a:r>
            </a:p>
          </p:txBody>
        </p:sp>
        <p:pic>
          <p:nvPicPr>
            <p:cNvPr id="11" name="Picture 3"/>
            <p:cNvPicPr>
              <a:picLocks noChangeAspect="1" noChangeArrowheads="1"/>
            </p:cNvPicPr>
            <p:nvPr/>
          </p:nvPicPr>
          <p:blipFill>
            <a:blip r:embed="rId2" cstate="print"/>
            <a:srcRect/>
            <a:stretch>
              <a:fillRect/>
            </a:stretch>
          </p:blipFill>
          <p:spPr bwMode="auto">
            <a:xfrm>
              <a:off x="6753209" y="4318380"/>
              <a:ext cx="1055037" cy="1145601"/>
            </a:xfrm>
            <a:prstGeom prst="rect">
              <a:avLst/>
            </a:prstGeom>
            <a:noFill/>
            <a:ln w="9525">
              <a:noFill/>
              <a:miter lim="800000"/>
              <a:headEnd/>
              <a:tailEnd/>
            </a:ln>
          </p:spPr>
        </p:pic>
        <p:sp>
          <p:nvSpPr>
            <p:cNvPr id="12" name="Text Box 9"/>
            <p:cNvSpPr txBox="1">
              <a:spLocks noChangeArrowheads="1"/>
            </p:cNvSpPr>
            <p:nvPr/>
          </p:nvSpPr>
          <p:spPr bwMode="auto">
            <a:xfrm>
              <a:off x="6370175" y="3807495"/>
              <a:ext cx="1800200" cy="338554"/>
            </a:xfrm>
            <a:prstGeom prst="rect">
              <a:avLst/>
            </a:prstGeom>
            <a:noFill/>
            <a:ln w="9525">
              <a:noFill/>
              <a:miter lim="800000"/>
              <a:headEnd/>
              <a:tailEnd/>
            </a:ln>
          </p:spPr>
          <p:txBody>
            <a:bodyPr wrap="square">
              <a:spAutoFit/>
            </a:bodyPr>
            <a:lstStyle/>
            <a:p>
              <a:pPr algn="ctr">
                <a:spcBef>
                  <a:spcPct val="50000"/>
                </a:spcBef>
              </a:pPr>
              <a:r>
                <a:rPr lang="en-US" sz="1600" b="1" dirty="0">
                  <a:latin typeface="Calibri" pitchFamily="34" charset="0"/>
                  <a:cs typeface="Arial" pitchFamily="34" charset="0"/>
                </a:rPr>
                <a:t>WLAN 8100 2.0</a:t>
              </a:r>
            </a:p>
          </p:txBody>
        </p:sp>
        <p:pic>
          <p:nvPicPr>
            <p:cNvPr id="13" name="Picture 12" descr="New Image.TIF"/>
            <p:cNvPicPr>
              <a:picLocks noChangeAspect="1"/>
            </p:cNvPicPr>
            <p:nvPr/>
          </p:nvPicPr>
          <p:blipFill>
            <a:blip r:embed="rId3" cstate="print">
              <a:clrChange>
                <a:clrFrom>
                  <a:srgbClr val="FFFFFF"/>
                </a:clrFrom>
                <a:clrTo>
                  <a:srgbClr val="FFFFFF">
                    <a:alpha val="0"/>
                  </a:srgbClr>
                </a:clrTo>
              </a:clrChange>
            </a:blip>
            <a:stretch>
              <a:fillRect/>
            </a:stretch>
          </p:blipFill>
          <p:spPr>
            <a:xfrm>
              <a:off x="5925626" y="2317568"/>
              <a:ext cx="2735177" cy="1543855"/>
            </a:xfrm>
            <a:prstGeom prst="rect">
              <a:avLst/>
            </a:prstGeom>
          </p:spPr>
        </p:pic>
        <p:sp>
          <p:nvSpPr>
            <p:cNvPr id="14" name="Text Box 9"/>
            <p:cNvSpPr txBox="1">
              <a:spLocks noChangeArrowheads="1"/>
            </p:cNvSpPr>
            <p:nvPr/>
          </p:nvSpPr>
          <p:spPr bwMode="auto">
            <a:xfrm>
              <a:off x="6138784" y="1847301"/>
              <a:ext cx="2304256"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rgbClr val="C00000"/>
                  </a:solidFill>
                  <a:latin typeface="Calibri" pitchFamily="34" charset="0"/>
                  <a:cs typeface="Arial" pitchFamily="34" charset="0"/>
                </a:rPr>
                <a:t>Unified Access 1.0</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Unified Access 1.0 </a:t>
            </a:r>
            <a:r>
              <a:rPr lang="en-US" dirty="0"/>
              <a:t/>
            </a:r>
            <a:br>
              <a:rPr lang="en-US" dirty="0"/>
            </a:br>
            <a:r>
              <a:rPr lang="en-US" sz="2200" dirty="0"/>
              <a:t>Solution and Release Content</a:t>
            </a:r>
            <a:endParaRPr lang="en-US" dirty="0"/>
          </a:p>
        </p:txBody>
      </p:sp>
      <p:sp>
        <p:nvSpPr>
          <p:cNvPr id="5" name="Slide Number Placeholder 4"/>
          <p:cNvSpPr>
            <a:spLocks noGrp="1"/>
          </p:cNvSpPr>
          <p:nvPr>
            <p:ph type="sldNum" sz="quarter" idx="4"/>
          </p:nvPr>
        </p:nvSpPr>
        <p:spPr/>
        <p:txBody>
          <a:bodyPr/>
          <a:lstStyle/>
          <a:p>
            <a:fld id="{C0097DC6-52A4-2345-88DE-585089D5FC74}" type="slidenum">
              <a:rPr lang="en-US"/>
              <a:pPr/>
              <a:t>81</a:t>
            </a:fld>
            <a:endParaRPr lang="en-US" dirty="0"/>
          </a:p>
        </p:txBody>
      </p:sp>
      <p:grpSp>
        <p:nvGrpSpPr>
          <p:cNvPr id="4" name="Group 21"/>
          <p:cNvGrpSpPr/>
          <p:nvPr/>
        </p:nvGrpSpPr>
        <p:grpSpPr>
          <a:xfrm>
            <a:off x="4932040" y="4019128"/>
            <a:ext cx="3977669" cy="1816621"/>
            <a:chOff x="6084168" y="3212976"/>
            <a:chExt cx="3977669" cy="2508561"/>
          </a:xfrm>
        </p:grpSpPr>
        <p:sp>
          <p:nvSpPr>
            <p:cNvPr id="6" name="AutoShape 25"/>
            <p:cNvSpPr>
              <a:spLocks noChangeArrowheads="1"/>
            </p:cNvSpPr>
            <p:nvPr/>
          </p:nvSpPr>
          <p:spPr bwMode="auto">
            <a:xfrm>
              <a:off x="6084168" y="3212976"/>
              <a:ext cx="2952328" cy="2508561"/>
            </a:xfrm>
            <a:prstGeom prst="roundRect">
              <a:avLst>
                <a:gd name="adj" fmla="val 4598"/>
              </a:avLst>
            </a:prstGeom>
            <a:gradFill flip="none" rotWithShape="1">
              <a:gsLst>
                <a:gs pos="0">
                  <a:srgbClr val="73858D">
                    <a:alpha val="49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dirty="0">
                <a:latin typeface="Arial" charset="0"/>
              </a:endParaRPr>
            </a:p>
          </p:txBody>
        </p:sp>
        <p:sp>
          <p:nvSpPr>
            <p:cNvPr id="7" name="Rectangle 5"/>
            <p:cNvSpPr>
              <a:spLocks noChangeArrowheads="1"/>
            </p:cNvSpPr>
            <p:nvPr/>
          </p:nvSpPr>
          <p:spPr bwMode="auto">
            <a:xfrm>
              <a:off x="6087089" y="3436047"/>
              <a:ext cx="3974748" cy="1312885"/>
            </a:xfrm>
            <a:prstGeom prst="rect">
              <a:avLst/>
            </a:prstGeom>
            <a:noFill/>
            <a:ln w="9525">
              <a:noFill/>
              <a:miter lim="800000"/>
              <a:headEnd/>
              <a:tailEnd/>
            </a:ln>
          </p:spPr>
          <p:txBody>
            <a:bodyPr lIns="0" tIns="0" rIns="0" bIns="0"/>
            <a:lstStyle/>
            <a:p>
              <a:pPr marL="171450" indent="-171450" algn="l" eaLnBrk="0" hangingPunct="0">
                <a:lnSpc>
                  <a:spcPct val="90000"/>
                </a:lnSpc>
                <a:spcBef>
                  <a:spcPct val="55000"/>
                </a:spcBef>
                <a:buClr>
                  <a:srgbClr val="C00000"/>
                </a:buClr>
                <a:buSzPct val="90000"/>
                <a:buFont typeface="Webdings" pitchFamily="18" charset="2"/>
                <a:buChar char="4"/>
              </a:pPr>
              <a:r>
                <a:rPr lang="en-GB" sz="1600" b="1" dirty="0">
                  <a:solidFill>
                    <a:schemeClr val="tx1"/>
                  </a:solidFill>
                </a:rPr>
                <a:t>Software only upgrade</a:t>
              </a:r>
            </a:p>
            <a:p>
              <a:pPr marL="171450" indent="-171450" algn="l" eaLnBrk="0" hangingPunct="0">
                <a:lnSpc>
                  <a:spcPct val="90000"/>
                </a:lnSpc>
                <a:spcBef>
                  <a:spcPct val="55000"/>
                </a:spcBef>
                <a:buClr>
                  <a:srgbClr val="C00000"/>
                </a:buClr>
                <a:buSzPct val="90000"/>
                <a:buFont typeface="Webdings" pitchFamily="18" charset="2"/>
                <a:buChar char="4"/>
              </a:pPr>
              <a:r>
                <a:rPr lang="en-GB" sz="1600" b="1" dirty="0"/>
                <a:t>No additional License requirement</a:t>
              </a:r>
              <a:endParaRPr lang="en-GB" sz="1600" b="1" dirty="0">
                <a:solidFill>
                  <a:schemeClr val="tx1"/>
                </a:solidFill>
              </a:endParaRPr>
            </a:p>
            <a:p>
              <a:pPr marL="171450" indent="-171450" algn="l" eaLnBrk="0" hangingPunct="0">
                <a:lnSpc>
                  <a:spcPct val="90000"/>
                </a:lnSpc>
                <a:spcBef>
                  <a:spcPct val="55000"/>
                </a:spcBef>
                <a:buClr>
                  <a:srgbClr val="C00000"/>
                </a:buClr>
                <a:buSzPct val="90000"/>
                <a:buFont typeface="Webdings" pitchFamily="18" charset="2"/>
                <a:buChar char="4"/>
              </a:pPr>
              <a:r>
                <a:rPr lang="en-GB" sz="1600" b="1" dirty="0"/>
                <a:t>WLAN forwarding integration </a:t>
              </a:r>
            </a:p>
            <a:p>
              <a:pPr marL="171450" indent="-171450" algn="l" eaLnBrk="0" hangingPunct="0">
                <a:lnSpc>
                  <a:spcPct val="90000"/>
                </a:lnSpc>
                <a:spcBef>
                  <a:spcPct val="55000"/>
                </a:spcBef>
                <a:buClr>
                  <a:srgbClr val="C00000"/>
                </a:buClr>
                <a:buSzPct val="90000"/>
              </a:pPr>
              <a:r>
                <a:rPr lang="en-GB" sz="1600" b="1" dirty="0"/>
                <a:t>( in addition includes other features such as MCAST over SPB) </a:t>
              </a:r>
              <a:endParaRPr lang="en-GB" sz="1600" b="1" dirty="0">
                <a:solidFill>
                  <a:schemeClr val="tx1"/>
                </a:solidFill>
              </a:endParaRPr>
            </a:p>
            <a:p>
              <a:pPr marL="171450" indent="-171450" algn="l" eaLnBrk="0" hangingPunct="0">
                <a:lnSpc>
                  <a:spcPct val="90000"/>
                </a:lnSpc>
                <a:spcBef>
                  <a:spcPct val="55000"/>
                </a:spcBef>
                <a:buClr>
                  <a:schemeClr val="accent1"/>
                </a:buClr>
                <a:buSzPct val="90000"/>
              </a:pPr>
              <a:endParaRPr lang="en-GB" sz="1600" i="1" dirty="0">
                <a:solidFill>
                  <a:schemeClr val="tx1"/>
                </a:solidFill>
              </a:endParaRPr>
            </a:p>
          </p:txBody>
        </p:sp>
      </p:grpSp>
      <p:grpSp>
        <p:nvGrpSpPr>
          <p:cNvPr id="8" name="Group 27"/>
          <p:cNvGrpSpPr/>
          <p:nvPr/>
        </p:nvGrpSpPr>
        <p:grpSpPr>
          <a:xfrm>
            <a:off x="3059832" y="4163145"/>
            <a:ext cx="1879811" cy="1190483"/>
            <a:chOff x="2627784" y="3284985"/>
            <a:chExt cx="1879811" cy="1190483"/>
          </a:xfrm>
        </p:grpSpPr>
        <p:grpSp>
          <p:nvGrpSpPr>
            <p:cNvPr id="9" name="Down Arrow 42"/>
            <p:cNvGrpSpPr>
              <a:grpSpLocks noChangeAspect="1"/>
            </p:cNvGrpSpPr>
            <p:nvPr/>
          </p:nvGrpSpPr>
          <p:grpSpPr bwMode="auto">
            <a:xfrm>
              <a:off x="2627784" y="3284985"/>
              <a:ext cx="1879811" cy="1190483"/>
              <a:chOff x="1705" y="2830"/>
              <a:chExt cx="833" cy="626"/>
            </a:xfrm>
          </p:grpSpPr>
          <p:pic>
            <p:nvPicPr>
              <p:cNvPr id="11" name="Down Arrow 42"/>
              <p:cNvPicPr>
                <a:picLocks noChangeArrowheads="1"/>
              </p:cNvPicPr>
              <p:nvPr/>
            </p:nvPicPr>
            <p:blipFill>
              <a:blip r:embed="rId2" cstate="print"/>
              <a:srcRect/>
              <a:stretch>
                <a:fillRect/>
              </a:stretch>
            </p:blipFill>
            <p:spPr bwMode="auto">
              <a:xfrm>
                <a:off x="1705" y="2830"/>
                <a:ext cx="833" cy="626"/>
              </a:xfrm>
              <a:prstGeom prst="rect">
                <a:avLst/>
              </a:prstGeom>
              <a:noFill/>
              <a:ln w="9525">
                <a:noFill/>
                <a:miter lim="800000"/>
                <a:headEnd/>
                <a:tailEnd/>
              </a:ln>
            </p:spPr>
          </p:pic>
          <p:sp>
            <p:nvSpPr>
              <p:cNvPr id="12" name="Text Box 13"/>
              <p:cNvSpPr txBox="1">
                <a:spLocks noChangeArrowheads="1"/>
              </p:cNvSpPr>
              <p:nvPr/>
            </p:nvSpPr>
            <p:spPr bwMode="auto">
              <a:xfrm rot="-5400000">
                <a:off x="1827" y="2854"/>
                <a:ext cx="322" cy="506"/>
              </a:xfrm>
              <a:prstGeom prst="rect">
                <a:avLst/>
              </a:prstGeom>
              <a:noFill/>
              <a:ln w="9525">
                <a:noFill/>
                <a:miter lim="800000"/>
                <a:headEnd/>
                <a:tailEnd/>
              </a:ln>
            </p:spPr>
            <p:txBody>
              <a:bodyPr vert="eaVert" wrap="none" anchor="ctr"/>
              <a:lstStyle/>
              <a:p>
                <a:endParaRPr lang="en-GB">
                  <a:solidFill>
                    <a:schemeClr val="tx1"/>
                  </a:solidFill>
                </a:endParaRPr>
              </a:p>
            </p:txBody>
          </p:sp>
        </p:grpSp>
        <p:sp>
          <p:nvSpPr>
            <p:cNvPr id="10" name="TextBox 9"/>
            <p:cNvSpPr txBox="1"/>
            <p:nvPr/>
          </p:nvSpPr>
          <p:spPr>
            <a:xfrm>
              <a:off x="2976702" y="3589604"/>
              <a:ext cx="184731" cy="461665"/>
            </a:xfrm>
            <a:prstGeom prst="rect">
              <a:avLst/>
            </a:prstGeom>
            <a:noFill/>
          </p:spPr>
          <p:txBody>
            <a:bodyPr wrap="none" rtlCol="0">
              <a:spAutoFit/>
            </a:bodyPr>
            <a:lstStyle/>
            <a:p>
              <a:endParaRPr lang="en-US" sz="2400" b="1" i="1" dirty="0"/>
            </a:p>
          </p:txBody>
        </p:sp>
      </p:grpSp>
      <p:sp>
        <p:nvSpPr>
          <p:cNvPr id="13" name="Text Box 9"/>
          <p:cNvSpPr txBox="1">
            <a:spLocks noChangeArrowheads="1"/>
          </p:cNvSpPr>
          <p:nvPr/>
        </p:nvSpPr>
        <p:spPr bwMode="auto">
          <a:xfrm>
            <a:off x="515144" y="5315273"/>
            <a:ext cx="2304256" cy="338554"/>
          </a:xfrm>
          <a:prstGeom prst="rect">
            <a:avLst/>
          </a:prstGeom>
          <a:noFill/>
          <a:ln w="9525">
            <a:noFill/>
            <a:miter lim="800000"/>
            <a:headEnd/>
            <a:tailEnd/>
          </a:ln>
        </p:spPr>
        <p:txBody>
          <a:bodyPr wrap="square">
            <a:spAutoFit/>
          </a:bodyPr>
          <a:lstStyle/>
          <a:p>
            <a:pPr algn="ctr">
              <a:spcBef>
                <a:spcPct val="50000"/>
              </a:spcBef>
            </a:pPr>
            <a:r>
              <a:rPr lang="en-US" sz="1600" b="1" dirty="0">
                <a:solidFill>
                  <a:srgbClr val="C00000"/>
                </a:solidFill>
                <a:latin typeface="Calibri" pitchFamily="34" charset="0"/>
                <a:cs typeface="Arial" pitchFamily="34" charset="0"/>
              </a:rPr>
              <a:t>ERS 8800/8600 7.2</a:t>
            </a:r>
          </a:p>
        </p:txBody>
      </p:sp>
      <p:pic>
        <p:nvPicPr>
          <p:cNvPr id="14" name="Picture 3"/>
          <p:cNvPicPr>
            <a:picLocks noChangeAspect="1" noChangeArrowheads="1"/>
          </p:cNvPicPr>
          <p:nvPr/>
        </p:nvPicPr>
        <p:blipFill>
          <a:blip r:embed="rId3" cstate="print"/>
          <a:srcRect/>
          <a:stretch>
            <a:fillRect/>
          </a:stretch>
        </p:blipFill>
        <p:spPr bwMode="auto">
          <a:xfrm>
            <a:off x="1163216" y="4091137"/>
            <a:ext cx="1055037" cy="1145601"/>
          </a:xfrm>
          <a:prstGeom prst="rect">
            <a:avLst/>
          </a:prstGeom>
          <a:noFill/>
          <a:ln w="9525">
            <a:noFill/>
            <a:miter lim="800000"/>
            <a:headEnd/>
            <a:tailEnd/>
          </a:ln>
        </p:spPr>
      </p:pic>
      <p:sp>
        <p:nvSpPr>
          <p:cNvPr id="15" name="Text Box 9"/>
          <p:cNvSpPr txBox="1">
            <a:spLocks noChangeArrowheads="1"/>
          </p:cNvSpPr>
          <p:nvPr/>
        </p:nvSpPr>
        <p:spPr bwMode="auto">
          <a:xfrm>
            <a:off x="776175" y="2939009"/>
            <a:ext cx="1800200" cy="338554"/>
          </a:xfrm>
          <a:prstGeom prst="rect">
            <a:avLst/>
          </a:prstGeom>
          <a:noFill/>
          <a:ln w="9525">
            <a:noFill/>
            <a:miter lim="800000"/>
            <a:headEnd/>
            <a:tailEnd/>
          </a:ln>
        </p:spPr>
        <p:txBody>
          <a:bodyPr wrap="square">
            <a:spAutoFit/>
          </a:bodyPr>
          <a:lstStyle/>
          <a:p>
            <a:pPr algn="ctr">
              <a:spcBef>
                <a:spcPct val="50000"/>
              </a:spcBef>
            </a:pPr>
            <a:r>
              <a:rPr lang="en-US" sz="1600" b="1" dirty="0">
                <a:solidFill>
                  <a:srgbClr val="C00000"/>
                </a:solidFill>
                <a:latin typeface="Calibri" pitchFamily="34" charset="0"/>
                <a:cs typeface="Arial" pitchFamily="34" charset="0"/>
              </a:rPr>
              <a:t>WLAN 8100 2.0</a:t>
            </a:r>
          </a:p>
        </p:txBody>
      </p:sp>
      <p:sp>
        <p:nvSpPr>
          <p:cNvPr id="16" name="AutoShape 25"/>
          <p:cNvSpPr>
            <a:spLocks noChangeArrowheads="1"/>
          </p:cNvSpPr>
          <p:nvPr/>
        </p:nvSpPr>
        <p:spPr bwMode="auto">
          <a:xfrm>
            <a:off x="4932040" y="1066800"/>
            <a:ext cx="3787131" cy="2593959"/>
          </a:xfrm>
          <a:prstGeom prst="roundRect">
            <a:avLst>
              <a:gd name="adj" fmla="val 4598"/>
            </a:avLst>
          </a:prstGeom>
          <a:gradFill flip="none" rotWithShape="1">
            <a:gsLst>
              <a:gs pos="0">
                <a:srgbClr val="73858D">
                  <a:alpha val="49000"/>
                </a:srgbClr>
              </a:gs>
              <a:gs pos="50000">
                <a:srgbClr val="FFFFFF">
                  <a:alpha val="50000"/>
                </a:srgbClr>
              </a:gs>
              <a:gs pos="100000">
                <a:schemeClr val="bg1">
                  <a:alpha val="0"/>
                </a:schemeClr>
              </a:gs>
            </a:gsLst>
            <a:lin ang="0" scaled="1"/>
            <a:tileRect/>
          </a:gradFill>
          <a:ln w="9525" cap="flat" cmpd="sng" algn="ctr">
            <a:noFill/>
            <a:prstDash val="solid"/>
            <a:round/>
            <a:headEnd type="none" w="med" len="med"/>
            <a:tailEnd type="none" w="med" len="med"/>
          </a:ln>
          <a:effectLst/>
        </p:spPr>
        <p:txBody>
          <a:bodyPr lIns="0" tIns="0" rIns="0" bIns="0"/>
          <a:lstStyle/>
          <a:p>
            <a:pPr eaLnBrk="0" hangingPunct="0">
              <a:lnSpc>
                <a:spcPct val="90000"/>
              </a:lnSpc>
              <a:buClr>
                <a:schemeClr val="tx2"/>
              </a:buClr>
              <a:buSzPct val="100000"/>
              <a:defRPr/>
            </a:pPr>
            <a:endParaRPr lang="en-US" sz="1600" dirty="0">
              <a:latin typeface="Arial" charset="0"/>
            </a:endParaRPr>
          </a:p>
        </p:txBody>
      </p:sp>
      <p:sp>
        <p:nvSpPr>
          <p:cNvPr id="17" name="Rectangle 5"/>
          <p:cNvSpPr>
            <a:spLocks noChangeArrowheads="1"/>
          </p:cNvSpPr>
          <p:nvPr/>
        </p:nvSpPr>
        <p:spPr bwMode="auto">
          <a:xfrm>
            <a:off x="5023291" y="1101825"/>
            <a:ext cx="3652397" cy="2472074"/>
          </a:xfrm>
          <a:prstGeom prst="rect">
            <a:avLst/>
          </a:prstGeom>
          <a:noFill/>
          <a:ln w="9525">
            <a:noFill/>
            <a:miter lim="800000"/>
            <a:headEnd/>
            <a:tailEnd/>
          </a:ln>
        </p:spPr>
        <p:txBody>
          <a:bodyPr lIns="0" tIns="0" rIns="0" bIns="0"/>
          <a:lstStyle/>
          <a:p>
            <a:pPr marL="171450" indent="-171450" algn="l" eaLnBrk="0" hangingPunct="0">
              <a:lnSpc>
                <a:spcPct val="90000"/>
              </a:lnSpc>
              <a:spcBef>
                <a:spcPct val="55000"/>
              </a:spcBef>
              <a:buClr>
                <a:srgbClr val="C00000"/>
              </a:buClr>
              <a:buSzPct val="90000"/>
              <a:buFont typeface="Webdings" pitchFamily="18" charset="2"/>
              <a:buChar char="4"/>
            </a:pPr>
            <a:r>
              <a:rPr lang="en-GB" sz="1600" b="1" dirty="0">
                <a:solidFill>
                  <a:schemeClr val="tx1"/>
                </a:solidFill>
              </a:rPr>
              <a:t>Software only upgrade</a:t>
            </a:r>
          </a:p>
          <a:p>
            <a:pPr marL="171450" indent="-171450" algn="l" eaLnBrk="0" hangingPunct="0">
              <a:lnSpc>
                <a:spcPct val="90000"/>
              </a:lnSpc>
              <a:spcBef>
                <a:spcPct val="55000"/>
              </a:spcBef>
              <a:buClr>
                <a:srgbClr val="C00000"/>
              </a:buClr>
              <a:buSzPct val="90000"/>
              <a:buFont typeface="Webdings" pitchFamily="18" charset="2"/>
              <a:buChar char="4"/>
            </a:pPr>
            <a:r>
              <a:rPr lang="en-GB" sz="1600" b="1" dirty="0"/>
              <a:t>WLAN 8180 dedicated as the wireless control plane (wireless management traffic only)</a:t>
            </a:r>
          </a:p>
          <a:p>
            <a:pPr marL="171450" indent="-171450" algn="l" eaLnBrk="0" hangingPunct="0">
              <a:lnSpc>
                <a:spcPct val="90000"/>
              </a:lnSpc>
              <a:spcBef>
                <a:spcPct val="55000"/>
              </a:spcBef>
              <a:buClr>
                <a:srgbClr val="C00000"/>
              </a:buClr>
              <a:buSzPct val="90000"/>
              <a:buFont typeface="Webdings" pitchFamily="18" charset="2"/>
              <a:buChar char="4"/>
            </a:pPr>
            <a:r>
              <a:rPr lang="en-GB" sz="1600" b="1" dirty="0"/>
              <a:t>512 AP support   </a:t>
            </a:r>
          </a:p>
          <a:p>
            <a:pPr marL="171450" indent="-171450" eaLnBrk="0" fontAlgn="base" hangingPunct="0">
              <a:lnSpc>
                <a:spcPct val="90000"/>
              </a:lnSpc>
              <a:spcBef>
                <a:spcPct val="55000"/>
              </a:spcBef>
              <a:buClr>
                <a:srgbClr val="C00000"/>
              </a:buClr>
              <a:buSzPct val="90000"/>
              <a:buFont typeface="Webdings" pitchFamily="18" charset="2"/>
              <a:buChar char="4"/>
            </a:pPr>
            <a:r>
              <a:rPr lang="en-US" sz="1600" b="1" dirty="0"/>
              <a:t>Multicast Video enhancements</a:t>
            </a:r>
          </a:p>
          <a:p>
            <a:pPr marL="171450" indent="-171450" eaLnBrk="0" fontAlgn="base" hangingPunct="0">
              <a:lnSpc>
                <a:spcPct val="90000"/>
              </a:lnSpc>
              <a:spcBef>
                <a:spcPct val="55000"/>
              </a:spcBef>
              <a:buClr>
                <a:srgbClr val="C00000"/>
              </a:buClr>
              <a:buSzPct val="90000"/>
              <a:buFont typeface="Webdings" pitchFamily="18" charset="2"/>
              <a:buChar char="4"/>
            </a:pPr>
            <a:r>
              <a:rPr lang="en-US" sz="1600" b="1" dirty="0"/>
              <a:t>RF Packet Capture</a:t>
            </a:r>
          </a:p>
          <a:p>
            <a:pPr marL="171450" indent="-171450" eaLnBrk="0" fontAlgn="base" hangingPunct="0">
              <a:lnSpc>
                <a:spcPct val="90000"/>
              </a:lnSpc>
              <a:spcBef>
                <a:spcPct val="55000"/>
              </a:spcBef>
              <a:buClr>
                <a:srgbClr val="C00000"/>
              </a:buClr>
              <a:buSzPct val="90000"/>
              <a:buFont typeface="Webdings" pitchFamily="18" charset="2"/>
              <a:buChar char="4"/>
            </a:pPr>
            <a:r>
              <a:rPr lang="en-US" sz="1600" b="1" dirty="0"/>
              <a:t>Client Load-balancing</a:t>
            </a:r>
          </a:p>
          <a:p>
            <a:pPr marL="171450" indent="-171450" algn="l" eaLnBrk="0" hangingPunct="0">
              <a:lnSpc>
                <a:spcPct val="90000"/>
              </a:lnSpc>
              <a:spcBef>
                <a:spcPct val="55000"/>
              </a:spcBef>
              <a:buClr>
                <a:schemeClr val="accent1"/>
              </a:buClr>
              <a:buSzPct val="90000"/>
              <a:buFont typeface="Webdings" pitchFamily="18" charset="2"/>
              <a:buChar char="4"/>
            </a:pPr>
            <a:endParaRPr lang="en-GB" sz="1600" i="1" dirty="0">
              <a:solidFill>
                <a:schemeClr val="tx1"/>
              </a:solidFill>
            </a:endParaRPr>
          </a:p>
        </p:txBody>
      </p:sp>
      <p:grpSp>
        <p:nvGrpSpPr>
          <p:cNvPr id="18" name="Group 37"/>
          <p:cNvGrpSpPr/>
          <p:nvPr/>
        </p:nvGrpSpPr>
        <p:grpSpPr>
          <a:xfrm>
            <a:off x="3098999" y="1914311"/>
            <a:ext cx="1879812" cy="1190483"/>
            <a:chOff x="2627784" y="1684222"/>
            <a:chExt cx="1879812" cy="1190483"/>
          </a:xfrm>
        </p:grpSpPr>
        <p:grpSp>
          <p:nvGrpSpPr>
            <p:cNvPr id="19" name="Down Arrow 42"/>
            <p:cNvGrpSpPr>
              <a:grpSpLocks noChangeAspect="1"/>
            </p:cNvGrpSpPr>
            <p:nvPr/>
          </p:nvGrpSpPr>
          <p:grpSpPr bwMode="auto">
            <a:xfrm>
              <a:off x="2627784" y="1684222"/>
              <a:ext cx="1879812" cy="1190483"/>
              <a:chOff x="1705" y="2830"/>
              <a:chExt cx="833" cy="626"/>
            </a:xfrm>
          </p:grpSpPr>
          <p:pic>
            <p:nvPicPr>
              <p:cNvPr id="21" name="Down Arrow 42"/>
              <p:cNvPicPr>
                <a:picLocks noChangeArrowheads="1"/>
              </p:cNvPicPr>
              <p:nvPr/>
            </p:nvPicPr>
            <p:blipFill>
              <a:blip r:embed="rId2" cstate="print"/>
              <a:srcRect/>
              <a:stretch>
                <a:fillRect/>
              </a:stretch>
            </p:blipFill>
            <p:spPr bwMode="auto">
              <a:xfrm>
                <a:off x="1705" y="2830"/>
                <a:ext cx="833" cy="626"/>
              </a:xfrm>
              <a:prstGeom prst="rect">
                <a:avLst/>
              </a:prstGeom>
              <a:noFill/>
              <a:ln w="9525">
                <a:noFill/>
                <a:miter lim="800000"/>
                <a:headEnd/>
                <a:tailEnd/>
              </a:ln>
            </p:spPr>
          </p:pic>
          <p:sp>
            <p:nvSpPr>
              <p:cNvPr id="22" name="Text Box 13"/>
              <p:cNvSpPr txBox="1">
                <a:spLocks noChangeArrowheads="1"/>
              </p:cNvSpPr>
              <p:nvPr/>
            </p:nvSpPr>
            <p:spPr bwMode="auto">
              <a:xfrm rot="-5400000">
                <a:off x="1827" y="2854"/>
                <a:ext cx="322" cy="506"/>
              </a:xfrm>
              <a:prstGeom prst="rect">
                <a:avLst/>
              </a:prstGeom>
              <a:noFill/>
              <a:ln w="9525">
                <a:noFill/>
                <a:miter lim="800000"/>
                <a:headEnd/>
                <a:tailEnd/>
              </a:ln>
            </p:spPr>
            <p:txBody>
              <a:bodyPr vert="eaVert" wrap="none" anchor="ctr"/>
              <a:lstStyle/>
              <a:p>
                <a:endParaRPr lang="en-GB">
                  <a:solidFill>
                    <a:schemeClr val="tx1"/>
                  </a:solidFill>
                </a:endParaRPr>
              </a:p>
            </p:txBody>
          </p:sp>
        </p:grpSp>
        <p:sp>
          <p:nvSpPr>
            <p:cNvPr id="20" name="TextBox 19"/>
            <p:cNvSpPr txBox="1"/>
            <p:nvPr/>
          </p:nvSpPr>
          <p:spPr>
            <a:xfrm>
              <a:off x="2976286" y="1988840"/>
              <a:ext cx="184731" cy="461665"/>
            </a:xfrm>
            <a:prstGeom prst="rect">
              <a:avLst/>
            </a:prstGeom>
            <a:noFill/>
          </p:spPr>
          <p:txBody>
            <a:bodyPr wrap="none" rtlCol="0">
              <a:spAutoFit/>
            </a:bodyPr>
            <a:lstStyle/>
            <a:p>
              <a:endParaRPr lang="en-US" sz="2400" b="1" i="1" dirty="0"/>
            </a:p>
          </p:txBody>
        </p:sp>
      </p:grpSp>
      <p:pic>
        <p:nvPicPr>
          <p:cNvPr id="23" name="Picture 22" descr="New Image.TIF"/>
          <p:cNvPicPr>
            <a:picLocks noChangeAspect="1"/>
          </p:cNvPicPr>
          <p:nvPr/>
        </p:nvPicPr>
        <p:blipFill>
          <a:blip r:embed="rId4" cstate="print">
            <a:clrChange>
              <a:clrFrom>
                <a:srgbClr val="FFFFFF"/>
              </a:clrFrom>
              <a:clrTo>
                <a:srgbClr val="FFFFFF">
                  <a:alpha val="0"/>
                </a:srgbClr>
              </a:clrTo>
            </a:clrChange>
          </a:blip>
          <a:stretch>
            <a:fillRect/>
          </a:stretch>
        </p:blipFill>
        <p:spPr>
          <a:xfrm>
            <a:off x="236623" y="1282825"/>
            <a:ext cx="2735177" cy="1543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4035"/>
            <a:ext cx="7239000" cy="762000"/>
          </a:xfrm>
        </p:spPr>
        <p:txBody>
          <a:bodyPr>
            <a:normAutofit fontScale="90000"/>
          </a:bodyPr>
          <a:lstStyle/>
          <a:p>
            <a:r>
              <a:rPr lang="en-US" b="1" kern="0">
                <a:ea typeface="ＭＳ Ｐゴシック" charset="-128"/>
                <a:cs typeface="ＭＳ Ｐゴシック" charset="-128"/>
              </a:rPr>
              <a:t/>
            </a:r>
            <a:br>
              <a:rPr lang="en-US" b="1" kern="0">
                <a:ea typeface="ＭＳ Ｐゴシック" charset="-128"/>
                <a:cs typeface="ＭＳ Ｐゴシック" charset="-128"/>
              </a:rPr>
            </a:br>
            <a:r>
              <a:rPr lang="en-US" kern="0">
                <a:ea typeface="ＭＳ Ｐゴシック" charset="-128"/>
                <a:cs typeface="ＭＳ Ｐゴシック" charset="-128"/>
              </a:rPr>
              <a:t>U</a:t>
            </a:r>
            <a:r>
              <a:rPr lang="en-US" sz="2700"/>
              <a:t>nified Access 1.0 </a:t>
            </a:r>
            <a:br>
              <a:rPr lang="en-US" sz="2700"/>
            </a:br>
            <a:r>
              <a:rPr lang="en-US" sz="2200" kern="0">
                <a:ea typeface="ＭＳ Ｐゴシック" charset="-128"/>
                <a:cs typeface="ＭＳ Ｐゴシック" charset="-128"/>
              </a:rPr>
              <a:t>Program Overview At a Glance</a:t>
            </a:r>
            <a:endParaRPr lang="en-US" sz="2700" dirty="0"/>
          </a:p>
        </p:txBody>
      </p:sp>
      <p:sp>
        <p:nvSpPr>
          <p:cNvPr id="5" name="Slide Number Placeholder 4"/>
          <p:cNvSpPr>
            <a:spLocks noGrp="1"/>
          </p:cNvSpPr>
          <p:nvPr>
            <p:ph type="sldNum" sz="quarter" idx="4"/>
          </p:nvPr>
        </p:nvSpPr>
        <p:spPr/>
        <p:txBody>
          <a:bodyPr/>
          <a:lstStyle/>
          <a:p>
            <a:fld id="{C0097DC6-52A4-2345-88DE-585089D5FC74}" type="slidenum">
              <a:rPr lang="en-US"/>
              <a:pPr/>
              <a:t>82</a:t>
            </a:fld>
            <a:endParaRPr lang="en-US" dirty="0"/>
          </a:p>
        </p:txBody>
      </p:sp>
      <p:sp>
        <p:nvSpPr>
          <p:cNvPr id="4" name="TextBox 3"/>
          <p:cNvSpPr txBox="1"/>
          <p:nvPr/>
        </p:nvSpPr>
        <p:spPr>
          <a:xfrm>
            <a:off x="152400" y="1184731"/>
            <a:ext cx="8915400" cy="5139869"/>
          </a:xfrm>
          <a:prstGeom prst="rect">
            <a:avLst/>
          </a:prstGeom>
          <a:noFill/>
        </p:spPr>
        <p:txBody>
          <a:bodyPr wrap="square" rtlCol="0">
            <a:spAutoFit/>
          </a:bodyPr>
          <a:lstStyle/>
          <a:p>
            <a:pPr marL="342900" indent="-342900">
              <a:buClr>
                <a:srgbClr val="C00000"/>
              </a:buClr>
              <a:buSzPct val="90000"/>
              <a:buFont typeface="Webdings" pitchFamily="18" charset="2"/>
              <a:buChar char="4"/>
            </a:pPr>
            <a:r>
              <a:rPr lang="en-US" b="1" dirty="0"/>
              <a:t>WLANv2.0 and ERS 8800 v7.2 deliverable include the following components:</a:t>
            </a:r>
          </a:p>
          <a:p>
            <a:pPr marL="800100" lvl="1" indent="-342900">
              <a:buClr>
                <a:srgbClr val="C00000"/>
              </a:buClr>
              <a:buSzPct val="90000"/>
              <a:buFont typeface="Webdings" pitchFamily="18" charset="2"/>
              <a:buChar char="4"/>
            </a:pPr>
            <a:r>
              <a:rPr lang="en-US" sz="1600" b="1" dirty="0">
                <a:solidFill>
                  <a:schemeClr val="tx1"/>
                </a:solidFill>
              </a:rPr>
              <a:t>Overlay model - </a:t>
            </a:r>
            <a:r>
              <a:rPr lang="en-US" sz="1600" dirty="0">
                <a:solidFill>
                  <a:schemeClr val="tx1"/>
                </a:solidFill>
              </a:rPr>
              <a:t>Continue support for 8180 Overlay solution with both Control  &amp; Data Plane on 8180 -  (8180 WCP + 8180 WSP)</a:t>
            </a:r>
          </a:p>
          <a:p>
            <a:pPr marL="800100" lvl="1" indent="-342900">
              <a:buClr>
                <a:srgbClr val="C00000"/>
              </a:buClr>
              <a:buSzPct val="90000"/>
              <a:buFont typeface="Webdings" pitchFamily="18" charset="2"/>
              <a:buChar char="4"/>
            </a:pPr>
            <a:r>
              <a:rPr lang="en-US" sz="1600" b="1" dirty="0">
                <a:solidFill>
                  <a:schemeClr val="tx1"/>
                </a:solidFill>
              </a:rPr>
              <a:t>Integrated Solution </a:t>
            </a:r>
            <a:r>
              <a:rPr lang="en-US" sz="1600" dirty="0">
                <a:solidFill>
                  <a:schemeClr val="tx1"/>
                </a:solidFill>
              </a:rPr>
              <a:t>- 8180 WCP + 8800 WSP   (8800 with v7.2 or later only)		</a:t>
            </a:r>
          </a:p>
          <a:p>
            <a:pPr marL="800100" lvl="1" indent="-342900">
              <a:buClr>
                <a:srgbClr val="C00000"/>
              </a:buClr>
              <a:buSzPct val="90000"/>
              <a:buFont typeface="Webdings" pitchFamily="18" charset="2"/>
              <a:buChar char="4"/>
            </a:pPr>
            <a:r>
              <a:rPr lang="en-US" sz="1600" dirty="0">
                <a:solidFill>
                  <a:schemeClr val="tx1"/>
                </a:solidFill>
              </a:rPr>
              <a:t>No support for mixed mode i.e. 1 &amp; 2 above on the same Mobility domain not  supported.</a:t>
            </a:r>
          </a:p>
          <a:p>
            <a:pPr marL="800100" lvl="1" indent="-342900">
              <a:buClr>
                <a:srgbClr val="C00000"/>
              </a:buClr>
              <a:buSzPct val="90000"/>
              <a:buFont typeface="Webdings" pitchFamily="18" charset="2"/>
              <a:buChar char="4"/>
            </a:pPr>
            <a:r>
              <a:rPr lang="en-US" sz="1600" dirty="0">
                <a:solidFill>
                  <a:schemeClr val="tx1"/>
                </a:solidFill>
              </a:rPr>
              <a:t>WMS and EDM support for entire system in all cases above.</a:t>
            </a:r>
          </a:p>
          <a:p>
            <a:pPr marL="800100" lvl="1" indent="-342900">
              <a:buClr>
                <a:srgbClr val="C00000"/>
              </a:buClr>
              <a:buSzPct val="90000"/>
              <a:buFont typeface="Webdings" pitchFamily="18" charset="2"/>
              <a:buChar char="4"/>
            </a:pPr>
            <a:r>
              <a:rPr lang="en-US" sz="1600" dirty="0">
                <a:solidFill>
                  <a:schemeClr val="tx1"/>
                </a:solidFill>
              </a:rPr>
              <a:t>In addition, WMS improvements as required via field feedback.</a:t>
            </a:r>
          </a:p>
          <a:p>
            <a:pPr marL="800100" lvl="1" indent="-342900">
              <a:buClr>
                <a:srgbClr val="C00000"/>
              </a:buClr>
              <a:buSzPct val="90000"/>
              <a:buFont typeface="Webdings" pitchFamily="18" charset="2"/>
              <a:buChar char="4"/>
            </a:pPr>
            <a:r>
              <a:rPr lang="en-US" sz="1600" dirty="0">
                <a:solidFill>
                  <a:schemeClr val="tx1"/>
                </a:solidFill>
              </a:rPr>
              <a:t>Additional debug improvements including Remote Packet Capture on APs</a:t>
            </a:r>
          </a:p>
          <a:p>
            <a:pPr marL="342900" indent="-342900">
              <a:buClr>
                <a:srgbClr val="C00000"/>
              </a:buClr>
              <a:buSzPct val="90000"/>
              <a:buFont typeface="Webdings" pitchFamily="18" charset="2"/>
              <a:buChar char="4"/>
            </a:pPr>
            <a:r>
              <a:rPr lang="en-US" sz="1600" b="1" dirty="0">
                <a:solidFill>
                  <a:schemeClr val="tx1"/>
                </a:solidFill>
              </a:rPr>
              <a:t>Multicast over SPB </a:t>
            </a:r>
            <a:r>
              <a:rPr lang="en-US" sz="1600" dirty="0">
                <a:solidFill>
                  <a:schemeClr val="tx1"/>
                </a:solidFill>
              </a:rPr>
              <a:t>deliverables summary including EDM support:</a:t>
            </a:r>
          </a:p>
          <a:p>
            <a:pPr marL="800100" lvl="1" indent="-342900">
              <a:buClr>
                <a:srgbClr val="C00000"/>
              </a:buClr>
              <a:buSzPct val="90000"/>
              <a:buFont typeface="Webdings" pitchFamily="18" charset="2"/>
              <a:buChar char="4"/>
            </a:pPr>
            <a:r>
              <a:rPr lang="en-US" sz="1600" dirty="0">
                <a:solidFill>
                  <a:schemeClr val="tx1"/>
                </a:solidFill>
              </a:rPr>
              <a:t>L2 VSN with IGMP support on the access networks for optimized forwarding of IP Multicast traffic in a bridged VSN</a:t>
            </a:r>
          </a:p>
          <a:p>
            <a:pPr marL="800100" lvl="1" indent="-342900">
              <a:buClr>
                <a:srgbClr val="C00000"/>
              </a:buClr>
              <a:buSzPct val="90000"/>
              <a:buFont typeface="Webdings" pitchFamily="18" charset="2"/>
              <a:buChar char="4"/>
            </a:pPr>
            <a:r>
              <a:rPr lang="en-US" sz="1600" dirty="0">
                <a:solidFill>
                  <a:schemeClr val="tx1"/>
                </a:solidFill>
              </a:rPr>
              <a:t>IP Multicast routing support for Global Routing table based on SPB BEBs and IGMP on the access </a:t>
            </a:r>
          </a:p>
          <a:p>
            <a:pPr marL="800100" lvl="1" indent="-342900">
              <a:buClr>
                <a:srgbClr val="C00000"/>
              </a:buClr>
              <a:buSzPct val="90000"/>
              <a:buFont typeface="Webdings" pitchFamily="18" charset="2"/>
              <a:buChar char="4"/>
            </a:pPr>
            <a:r>
              <a:rPr lang="en-US" sz="1600" dirty="0">
                <a:solidFill>
                  <a:schemeClr val="tx1"/>
                </a:solidFill>
              </a:rPr>
              <a:t>L3 VSN with VRF based IP Multicast routing support on SPB BEBs and IGMP on the access</a:t>
            </a:r>
          </a:p>
          <a:p>
            <a:pPr marL="342900" indent="-342900">
              <a:buClr>
                <a:srgbClr val="C00000"/>
              </a:buClr>
              <a:buSzPct val="90000"/>
              <a:buFont typeface="Webdings" pitchFamily="18" charset="2"/>
              <a:buChar char="4"/>
            </a:pPr>
            <a:r>
              <a:rPr lang="en-US" sz="1600" b="1" dirty="0">
                <a:solidFill>
                  <a:schemeClr val="tx1"/>
                </a:solidFill>
              </a:rPr>
              <a:t>Key Considerations:</a:t>
            </a:r>
          </a:p>
          <a:p>
            <a:pPr marL="800100" lvl="1" indent="-342900">
              <a:buClr>
                <a:srgbClr val="C00000"/>
              </a:buClr>
              <a:buSzPct val="90000"/>
              <a:buFont typeface="Webdings" pitchFamily="18" charset="2"/>
              <a:buChar char="4"/>
            </a:pPr>
            <a:r>
              <a:rPr lang="en-US" sz="1600" dirty="0">
                <a:solidFill>
                  <a:schemeClr val="tx1"/>
                </a:solidFill>
              </a:rPr>
              <a:t>SPBm and WLAN Unified Access cannot be enabled on the same 8800 device.</a:t>
            </a:r>
          </a:p>
          <a:p>
            <a:pPr marL="800100" lvl="1" indent="-342900">
              <a:buClr>
                <a:srgbClr val="C00000"/>
              </a:buClr>
              <a:buSzPct val="90000"/>
              <a:buFont typeface="Webdings" pitchFamily="18" charset="2"/>
              <a:buChar char="4"/>
            </a:pPr>
            <a:r>
              <a:rPr lang="en-US" sz="1600" dirty="0">
                <a:solidFill>
                  <a:schemeClr val="tx1"/>
                </a:solidFill>
              </a:rPr>
              <a:t>Unified Access can be enabled  on SMLT </a:t>
            </a:r>
            <a:r>
              <a:rPr lang="en-US" sz="1600" dirty="0" err="1">
                <a:solidFill>
                  <a:schemeClr val="tx1"/>
                </a:solidFill>
              </a:rPr>
              <a:t>configs</a:t>
            </a:r>
            <a:r>
              <a:rPr lang="en-US" sz="1600" dirty="0">
                <a:solidFill>
                  <a:schemeClr val="tx1"/>
                </a:solidFill>
              </a:rPr>
              <a:t>  with resiliency limited to standard WSP failover.</a:t>
            </a:r>
          </a:p>
          <a:p>
            <a:pPr marL="800100" lvl="1" indent="-342900">
              <a:buClr>
                <a:srgbClr val="C00000"/>
              </a:buClr>
              <a:buSzPct val="90000"/>
              <a:buFont typeface="Webdings" pitchFamily="18" charset="2"/>
              <a:buChar char="4"/>
            </a:pPr>
            <a:r>
              <a:rPr lang="en-US" sz="1600" dirty="0">
                <a:solidFill>
                  <a:schemeClr val="tx1"/>
                </a:solidFill>
              </a:rPr>
              <a:t>SMLT support for WLAN limited to Link failure only. (Nodal failure support  in subsequent release)</a:t>
            </a:r>
            <a:r>
              <a:rPr lang="en-US" b="1" dirty="0">
                <a:solidFill>
                  <a:srgbClr val="00B050"/>
                </a:solidFill>
              </a:rPr>
              <a:t>	</a:t>
            </a:r>
          </a:p>
          <a:p>
            <a:pPr marL="2171700" lvl="4" indent="-342900">
              <a:buClr>
                <a:srgbClr val="C00000"/>
              </a:buClr>
              <a:buSzPct val="90000"/>
            </a:pPr>
            <a:r>
              <a:rPr lang="en-US" b="1" dirty="0">
                <a:solidFill>
                  <a:srgbClr val="FF0000"/>
                </a:solidFill>
              </a:rPr>
              <a:t>Complete support for all APs- 8120, 8120-E AND 8120-O</a:t>
            </a:r>
          </a:p>
          <a:p>
            <a:pPr marL="342900" indent="-342900" algn="ctr"/>
            <a:r>
              <a:rPr lang="en-US" b="1" dirty="0">
                <a:solidFill>
                  <a:srgbClr val="FF0000"/>
                </a:solidFill>
              </a:rPr>
              <a:t>ERS 8800 HW Baseline from Release 7.1.x</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Avaya VENA Unified Access Architecture System Protocols</a:t>
            </a:r>
            <a:endParaRPr lang="en-US" dirty="0"/>
          </a:p>
        </p:txBody>
      </p:sp>
      <p:sp>
        <p:nvSpPr>
          <p:cNvPr id="6" name="Content Placeholder 2"/>
          <p:cNvSpPr>
            <a:spLocks noGrp="1"/>
          </p:cNvSpPr>
          <p:nvPr>
            <p:ph sz="half" idx="1"/>
          </p:nvPr>
        </p:nvSpPr>
        <p:spPr>
          <a:xfrm>
            <a:off x="536030" y="1066800"/>
            <a:ext cx="8077200" cy="4800600"/>
          </a:xfrm>
        </p:spPr>
        <p:txBody>
          <a:bodyPr/>
          <a:lstStyle/>
          <a:p>
            <a:pPr lvl="0"/>
            <a:r>
              <a:rPr lang="en-US" sz="1800" dirty="0"/>
              <a:t>AP Control Protocol</a:t>
            </a:r>
          </a:p>
          <a:p>
            <a:pPr lvl="1"/>
            <a:r>
              <a:rPr lang="en-US" sz="1600" dirty="0"/>
              <a:t>Protocol used by WCP to manage and control the access point</a:t>
            </a:r>
          </a:p>
          <a:p>
            <a:pPr lvl="0"/>
            <a:r>
              <a:rPr lang="en-US" sz="1800" dirty="0"/>
              <a:t>Controller Clustering Protocol</a:t>
            </a:r>
          </a:p>
          <a:p>
            <a:pPr lvl="1"/>
            <a:r>
              <a:rPr lang="en-US" sz="1600" dirty="0"/>
              <a:t>Protocol running between WC’s in a domain</a:t>
            </a:r>
          </a:p>
          <a:p>
            <a:pPr lvl="1"/>
            <a:r>
              <a:rPr lang="en-US" sz="1600" dirty="0"/>
              <a:t>Single point of management, control and monitoring</a:t>
            </a:r>
          </a:p>
          <a:p>
            <a:pPr lvl="0"/>
            <a:r>
              <a:rPr lang="en-US" sz="1800" dirty="0"/>
              <a:t>Mobility Control Protocol</a:t>
            </a:r>
          </a:p>
          <a:p>
            <a:pPr lvl="1"/>
            <a:r>
              <a:rPr lang="en-US" sz="1600" dirty="0"/>
              <a:t>Avaya designed protocol used to control a mobility switch</a:t>
            </a:r>
          </a:p>
          <a:p>
            <a:pPr lvl="0"/>
            <a:r>
              <a:rPr lang="en-US" sz="1800" dirty="0"/>
              <a:t>Tunnel Protocol (</a:t>
            </a:r>
            <a:r>
              <a:rPr lang="en-US" sz="1800" dirty="0" err="1"/>
              <a:t>TuP</a:t>
            </a:r>
            <a:r>
              <a:rPr lang="en-US" sz="1800" dirty="0"/>
              <a:t>)</a:t>
            </a:r>
          </a:p>
          <a:p>
            <a:pPr lvl="1"/>
            <a:r>
              <a:rPr lang="en-US" sz="1600" dirty="0"/>
              <a:t>Avaya designed protocol used to establish and maintain data plane tunnels</a:t>
            </a:r>
          </a:p>
          <a:p>
            <a:pPr lvl="1"/>
            <a:r>
              <a:rPr lang="en-US" sz="1600" dirty="0"/>
              <a:t>Both access  tunnels and mobility tunnels use the same protocol</a:t>
            </a:r>
          </a:p>
          <a:p>
            <a:pPr lvl="0"/>
            <a:r>
              <a:rPr lang="en-US" sz="1800" dirty="0"/>
              <a:t>Mobility VLAN Management Protocol (MVMP)</a:t>
            </a:r>
          </a:p>
          <a:p>
            <a:pPr lvl="1"/>
            <a:r>
              <a:rPr lang="en-US" sz="1600" dirty="0"/>
              <a:t>Avaya designed peer-2-peer protocol between mobility agents and access points</a:t>
            </a:r>
          </a:p>
          <a:p>
            <a:pPr lvl="1"/>
            <a:r>
              <a:rPr lang="en-US" sz="1600" dirty="0"/>
              <a:t>VLAN Membership Management (VMM) is used to manage tunnel memberships on mobility VLAN's.</a:t>
            </a:r>
          </a:p>
          <a:p>
            <a:pPr lvl="1"/>
            <a:r>
              <a:rPr lang="en-US" sz="1600" dirty="0"/>
              <a:t>VLAN Server Election (VSE) is used between switches on mobility tunnels</a:t>
            </a:r>
          </a:p>
        </p:txBody>
      </p:sp>
      <p:sp>
        <p:nvSpPr>
          <p:cNvPr id="5" name="Slide Number Placeholder 4"/>
          <p:cNvSpPr>
            <a:spLocks noGrp="1"/>
          </p:cNvSpPr>
          <p:nvPr>
            <p:ph type="sldNum" sz="quarter" idx="4"/>
          </p:nvPr>
        </p:nvSpPr>
        <p:spPr/>
        <p:txBody>
          <a:bodyPr/>
          <a:lstStyle/>
          <a:p>
            <a:fld id="{C0097DC6-52A4-2345-88DE-585089D5FC74}" type="slidenum">
              <a:rPr lang="en-US"/>
              <a:pPr/>
              <a:t>83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fade">
                                      <p:cBhvr>
                                        <p:cTn id="45" dur="500"/>
                                        <p:tgtEl>
                                          <p:spTgt spid="6">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fade">
                                      <p:cBhvr>
                                        <p:cTn id="48" dur="500"/>
                                        <p:tgtEl>
                                          <p:spTgt spid="6">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Effect transition="in" filter="fade">
                                      <p:cBhvr>
                                        <p:cTn id="51" dur="500"/>
                                        <p:tgtEl>
                                          <p:spTgt spid="6">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13" end="13"/>
                                            </p:txEl>
                                          </p:spTgt>
                                        </p:tgtEl>
                                        <p:attrNameLst>
                                          <p:attrName>style.visibility</p:attrName>
                                        </p:attrNameLst>
                                      </p:cBhvr>
                                      <p:to>
                                        <p:strVal val="visible"/>
                                      </p:to>
                                    </p:set>
                                    <p:animEffect transition="in" filter="fade">
                                      <p:cBhvr>
                                        <p:cTn id="5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Knowledge Checkpoints</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
          </p:nvPr>
        </p:nvSpPr>
        <p:spPr/>
        <p:txBody>
          <a:bodyPr/>
          <a:lstStyle/>
          <a:p>
            <a:fld id="{C0097DC6-52A4-2345-88DE-585089D5FC74}" type="slidenum">
              <a:rPr lang="en-US"/>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Checkpoint 1</a:t>
            </a:r>
          </a:p>
        </p:txBody>
      </p:sp>
      <p:sp>
        <p:nvSpPr>
          <p:cNvPr id="5" name="Slide Number Placeholder 4"/>
          <p:cNvSpPr>
            <a:spLocks noGrp="1"/>
          </p:cNvSpPr>
          <p:nvPr>
            <p:ph type="sldNum" sz="quarter" idx="4"/>
          </p:nvPr>
        </p:nvSpPr>
        <p:spPr/>
        <p:txBody>
          <a:bodyPr/>
          <a:lstStyle/>
          <a:p>
            <a:fld id="{C0097DC6-52A4-2345-88DE-585089D5FC74}" type="slidenum">
              <a:rPr lang="en-US"/>
              <a:pPr/>
              <a:t>85</a:t>
            </a:fld>
            <a:endParaRPr lang="en-US" dirty="0"/>
          </a:p>
        </p:txBody>
      </p:sp>
      <p:sp>
        <p:nvSpPr>
          <p:cNvPr id="4" name="TextBox 3"/>
          <p:cNvSpPr txBox="1"/>
          <p:nvPr/>
        </p:nvSpPr>
        <p:spPr>
          <a:xfrm>
            <a:off x="609600" y="1524000"/>
            <a:ext cx="8229600" cy="2862322"/>
          </a:xfrm>
          <a:prstGeom prst="rect">
            <a:avLst/>
          </a:prstGeom>
          <a:noFill/>
        </p:spPr>
        <p:txBody>
          <a:bodyPr wrap="square" rtlCol="0">
            <a:spAutoFit/>
          </a:bodyPr>
          <a:lstStyle/>
          <a:p>
            <a:r>
              <a:rPr lang="en-US" dirty="0"/>
              <a:t>Prime Auditors, Inc is a small Enterprise accounting firm with 175 employees located in a one-story building in downtown.  Prime’s employees are using their PCs actively, preparing and reviewing their customer’s tax forms, and making frequent telephone calls for clarification or to provide status updates.</a:t>
            </a:r>
          </a:p>
          <a:p>
            <a:endParaRPr lang="en-US" dirty="0"/>
          </a:p>
          <a:p>
            <a:r>
              <a:rPr lang="en-US" dirty="0"/>
              <a:t>The VP of Operations at Prime Auditors just committed to purchasing a new Avaya IP Office system to help modernize the business, with 100% IP Phones.  The partner account team has convinced the VP to consider an all-Avaya network on which to run the new voice system.  The VP wants Gigabit speeds for the PC, and wants to minimize the re-cabling costs – so he wants to use a single Ethernet drop per employee. </a:t>
            </a:r>
          </a:p>
        </p:txBody>
      </p:sp>
      <p:sp>
        <p:nvSpPr>
          <p:cNvPr id="6" name="TextBox 5"/>
          <p:cNvSpPr txBox="1"/>
          <p:nvPr/>
        </p:nvSpPr>
        <p:spPr>
          <a:xfrm>
            <a:off x="609600" y="1143000"/>
            <a:ext cx="1447897" cy="400110"/>
          </a:xfrm>
          <a:prstGeom prst="rect">
            <a:avLst/>
          </a:prstGeom>
          <a:noFill/>
        </p:spPr>
        <p:txBody>
          <a:bodyPr wrap="none" rtlCol="0">
            <a:spAutoFit/>
          </a:bodyPr>
          <a:lstStyle/>
          <a:p>
            <a:r>
              <a:rPr lang="en-US" sz="2000" b="1" dirty="0">
                <a:solidFill>
                  <a:srgbClr val="C00000"/>
                </a:solidFill>
              </a:rPr>
              <a:t>Background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Checkpoint 1</a:t>
            </a:r>
          </a:p>
        </p:txBody>
      </p:sp>
      <p:sp>
        <p:nvSpPr>
          <p:cNvPr id="5" name="Slide Number Placeholder 4"/>
          <p:cNvSpPr>
            <a:spLocks noGrp="1"/>
          </p:cNvSpPr>
          <p:nvPr>
            <p:ph type="sldNum" sz="quarter" idx="4"/>
          </p:nvPr>
        </p:nvSpPr>
        <p:spPr/>
        <p:txBody>
          <a:bodyPr/>
          <a:lstStyle/>
          <a:p>
            <a:fld id="{C0097DC6-52A4-2345-88DE-585089D5FC74}" type="slidenum">
              <a:rPr lang="en-US"/>
              <a:pPr/>
              <a:t>86</a:t>
            </a:fld>
            <a:endParaRPr lang="en-US" dirty="0"/>
          </a:p>
        </p:txBody>
      </p:sp>
      <p:sp>
        <p:nvSpPr>
          <p:cNvPr id="4" name="TextBox 3"/>
          <p:cNvSpPr txBox="1"/>
          <p:nvPr/>
        </p:nvSpPr>
        <p:spPr>
          <a:xfrm>
            <a:off x="609600" y="1524000"/>
            <a:ext cx="8229600" cy="646331"/>
          </a:xfrm>
          <a:prstGeom prst="rect">
            <a:avLst/>
          </a:prstGeom>
          <a:noFill/>
        </p:spPr>
        <p:txBody>
          <a:bodyPr wrap="square" rtlCol="0">
            <a:spAutoFit/>
          </a:bodyPr>
          <a:lstStyle/>
          <a:p>
            <a:r>
              <a:rPr lang="en-US" dirty="0"/>
              <a:t>A single closet comprised of eight Enterasys 24-port 10/100 switches, inter-connected via front-panel 100Mb copper links.  The switches are old, and need to be replaced.</a:t>
            </a:r>
          </a:p>
        </p:txBody>
      </p:sp>
      <p:sp>
        <p:nvSpPr>
          <p:cNvPr id="6" name="TextBox 5"/>
          <p:cNvSpPr txBox="1"/>
          <p:nvPr/>
        </p:nvSpPr>
        <p:spPr>
          <a:xfrm>
            <a:off x="609600" y="1143000"/>
            <a:ext cx="2518253" cy="400110"/>
          </a:xfrm>
          <a:prstGeom prst="rect">
            <a:avLst/>
          </a:prstGeom>
          <a:noFill/>
        </p:spPr>
        <p:txBody>
          <a:bodyPr wrap="none" rtlCol="0">
            <a:spAutoFit/>
          </a:bodyPr>
          <a:lstStyle/>
          <a:p>
            <a:r>
              <a:rPr lang="en-US" sz="2000" b="1" dirty="0">
                <a:solidFill>
                  <a:srgbClr val="C00000"/>
                </a:solidFill>
              </a:rPr>
              <a:t>Current Infrastructure</a:t>
            </a:r>
          </a:p>
        </p:txBody>
      </p:sp>
      <p:sp>
        <p:nvSpPr>
          <p:cNvPr id="7" name="TextBox 6"/>
          <p:cNvSpPr txBox="1"/>
          <p:nvPr/>
        </p:nvSpPr>
        <p:spPr>
          <a:xfrm>
            <a:off x="609600" y="3200400"/>
            <a:ext cx="8229600" cy="1477328"/>
          </a:xfrm>
          <a:prstGeom prst="rect">
            <a:avLst/>
          </a:prstGeom>
          <a:noFill/>
        </p:spPr>
        <p:txBody>
          <a:bodyPr wrap="square" rtlCol="0">
            <a:spAutoFit/>
          </a:bodyPr>
          <a:lstStyle/>
          <a:p>
            <a:pPr>
              <a:buFont typeface="Arial" pitchFamily="34" charset="0"/>
              <a:buChar char="•"/>
            </a:pPr>
            <a:r>
              <a:rPr lang="en-US" dirty="0"/>
              <a:t>     175 Ethernet ports for phones/PCs, all located in the computer room the first floor</a:t>
            </a:r>
          </a:p>
          <a:p>
            <a:pPr>
              <a:buFont typeface="Arial" pitchFamily="34" charset="0"/>
              <a:buChar char="•"/>
            </a:pPr>
            <a:r>
              <a:rPr lang="en-US" dirty="0"/>
              <a:t>     10 Ethernet ports to support the  e-mail server, firewall and Accounting </a:t>
            </a:r>
          </a:p>
          <a:p>
            <a:r>
              <a:rPr lang="en-US" dirty="0"/>
              <a:t>            applications servers</a:t>
            </a:r>
          </a:p>
          <a:p>
            <a:pPr>
              <a:buFont typeface="Arial" pitchFamily="34" charset="0"/>
              <a:buChar char="•"/>
            </a:pPr>
            <a:r>
              <a:rPr lang="en-US" dirty="0"/>
              <a:t>     Connect desktop PCs via the LAN port of the IP Phones, at 1 gigabit speed</a:t>
            </a:r>
          </a:p>
          <a:p>
            <a:pPr>
              <a:buFont typeface="Arial" pitchFamily="34" charset="0"/>
              <a:buChar char="•"/>
            </a:pPr>
            <a:r>
              <a:rPr lang="en-US" dirty="0"/>
              <a:t>     The VP does not want any bottlenecks between switches</a:t>
            </a:r>
          </a:p>
        </p:txBody>
      </p:sp>
      <p:sp>
        <p:nvSpPr>
          <p:cNvPr id="8" name="TextBox 7"/>
          <p:cNvSpPr txBox="1"/>
          <p:nvPr/>
        </p:nvSpPr>
        <p:spPr>
          <a:xfrm>
            <a:off x="609600" y="2724090"/>
            <a:ext cx="1676036" cy="400110"/>
          </a:xfrm>
          <a:prstGeom prst="rect">
            <a:avLst/>
          </a:prstGeom>
          <a:noFill/>
        </p:spPr>
        <p:txBody>
          <a:bodyPr wrap="none" rtlCol="0">
            <a:spAutoFit/>
          </a:bodyPr>
          <a:lstStyle/>
          <a:p>
            <a:r>
              <a:rPr lang="en-US" sz="2000" b="1" dirty="0">
                <a:solidFill>
                  <a:srgbClr val="C00000"/>
                </a:solidFill>
              </a:rPr>
              <a:t>Requirements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1</a:t>
            </a:r>
          </a:p>
        </p:txBody>
      </p:sp>
      <p:sp>
        <p:nvSpPr>
          <p:cNvPr id="5" name="Slide Number Placeholder 4"/>
          <p:cNvSpPr>
            <a:spLocks noGrp="1"/>
          </p:cNvSpPr>
          <p:nvPr>
            <p:ph type="sldNum" sz="quarter" idx="4"/>
          </p:nvPr>
        </p:nvSpPr>
        <p:spPr/>
        <p:txBody>
          <a:bodyPr/>
          <a:lstStyle/>
          <a:p>
            <a:fld id="{C0097DC6-52A4-2345-88DE-585089D5FC74}" type="slidenum">
              <a:rPr lang="en-US"/>
              <a:pPr/>
              <a:t>87</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Choose the best answer, and consider you can still find areas to </a:t>
            </a:r>
            <a:r>
              <a:rPr lang="en-US" dirty="0" err="1"/>
              <a:t>upsell</a:t>
            </a:r>
            <a:r>
              <a:rPr lang="en-US" dirty="0"/>
              <a:t> during later discussions. </a:t>
            </a:r>
          </a:p>
        </p:txBody>
      </p:sp>
      <p:sp>
        <p:nvSpPr>
          <p:cNvPr id="6" name="TextBox 5"/>
          <p:cNvSpPr txBox="1"/>
          <p:nvPr/>
        </p:nvSpPr>
        <p:spPr>
          <a:xfrm>
            <a:off x="609600" y="990600"/>
            <a:ext cx="644535" cy="400110"/>
          </a:xfrm>
          <a:prstGeom prst="rect">
            <a:avLst/>
          </a:prstGeom>
          <a:noFill/>
        </p:spPr>
        <p:txBody>
          <a:bodyPr wrap="none" rtlCol="0">
            <a:spAutoFit/>
          </a:bodyPr>
          <a:lstStyle/>
          <a:p>
            <a:r>
              <a:rPr lang="en-US" sz="2000" b="1" dirty="0">
                <a:solidFill>
                  <a:srgbClr val="C00000"/>
                </a:solidFill>
              </a:rPr>
              <a:t>Task</a:t>
            </a:r>
          </a:p>
        </p:txBody>
      </p:sp>
      <p:sp>
        <p:nvSpPr>
          <p:cNvPr id="7" name="TextBox 6"/>
          <p:cNvSpPr txBox="1"/>
          <p:nvPr/>
        </p:nvSpPr>
        <p:spPr>
          <a:xfrm>
            <a:off x="457200" y="2078772"/>
            <a:ext cx="8534400" cy="4093428"/>
          </a:xfrm>
          <a:prstGeom prst="rect">
            <a:avLst/>
          </a:prstGeom>
          <a:noFill/>
        </p:spPr>
        <p:txBody>
          <a:bodyPr wrap="square" rtlCol="0">
            <a:spAutoFit/>
          </a:bodyPr>
          <a:lstStyle/>
          <a:p>
            <a:pPr marL="342900" indent="-342900">
              <a:buFont typeface="+mj-lt"/>
              <a:buAutoNum type="arabicPeriod"/>
            </a:pPr>
            <a:r>
              <a:rPr lang="en-US" sz="1300" b="1" dirty="0"/>
              <a:t>Propose a stack comprised of 8 ERS 3524GT-PWR+ switches, providing the 1GB connection with PoE+ for IP Phones/PCs.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 </a:t>
            </a:r>
          </a:p>
          <a:p>
            <a:pPr marL="342900" indent="-342900">
              <a:buFont typeface="+mj-lt"/>
              <a:buAutoNum type="arabicPeriod"/>
            </a:pPr>
            <a:endParaRPr lang="en-US" sz="1300" b="1" dirty="0"/>
          </a:p>
          <a:p>
            <a:pPr marL="342900" indent="-342900">
              <a:buFont typeface="+mj-lt"/>
              <a:buAutoNum type="arabicPeriod"/>
            </a:pPr>
            <a:r>
              <a:rPr lang="en-US" sz="1300" b="1" dirty="0"/>
              <a:t>Propose two stacks, each comprised of 4 ERS3524GT-PWR+ switches , providing the specified 1Gb connection with PoE+ for IP Phones/PCs.  Interconnect the stacks using two 1Gb copper ports defined as distributed  MLT for resiliency.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a:t>
            </a:r>
          </a:p>
          <a:p>
            <a:pPr marL="342900" indent="-342900">
              <a:buFont typeface="+mj-lt"/>
              <a:buAutoNum type="arabicPeriod"/>
            </a:pPr>
            <a:endParaRPr lang="en-US" sz="1300" b="1" dirty="0"/>
          </a:p>
          <a:p>
            <a:pPr marL="342900" indent="-342900">
              <a:buFont typeface="+mj-lt"/>
              <a:buAutoNum type="arabicPeriod"/>
            </a:pPr>
            <a:r>
              <a:rPr lang="en-US" sz="1300" b="1" dirty="0"/>
              <a:t> Propose a stack </a:t>
            </a:r>
            <a:r>
              <a:rPr lang="en-US" sz="1300" b="1" dirty="0" err="1"/>
              <a:t>conprised</a:t>
            </a:r>
            <a:r>
              <a:rPr lang="en-US" sz="1300" b="1" dirty="0"/>
              <a:t> of 4 ERS2550T-PWR switches to support the 1Gb PoE ports for IP Phones/PCs, and the 10 servers.  This solution provides 192 ports for phones and daisy-</a:t>
            </a:r>
            <a:r>
              <a:rPr lang="en-US" sz="1300" b="1" dirty="0" err="1"/>
              <a:t>chaned</a:t>
            </a:r>
            <a:r>
              <a:rPr lang="en-US" sz="1300" b="1" dirty="0"/>
              <a:t> PCs.  . Avaya’s Flexible Advanced Stacking Technology (FAST) eliminates bottlenecks between switches, providing great performance between the PCs and servers.</a:t>
            </a:r>
          </a:p>
          <a:p>
            <a:pPr marL="342900" indent="-342900">
              <a:buFont typeface="+mj-lt"/>
              <a:buAutoNum type="arabicPeriod"/>
            </a:pPr>
            <a:endParaRPr lang="en-US" sz="1300" b="1" dirty="0"/>
          </a:p>
          <a:p>
            <a:pPr marL="342900" indent="-342900">
              <a:buFont typeface="+mj-lt"/>
              <a:buAutoNum type="arabicPeriod"/>
            </a:pPr>
            <a:r>
              <a:rPr lang="en-US" sz="1300" b="1" dirty="0"/>
              <a:t>Propose a stack comprised of 8 ERS 3526-PWR+ switches, providing the 1GB connection with PoE+ for IP Phones/PCs.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7680" y="2057400"/>
            <a:ext cx="8305800" cy="990600"/>
          </a:xfrm>
          <a:prstGeom prst="roundRect">
            <a:avLst/>
          </a:prstGeom>
          <a:solidFill>
            <a:schemeClr val="accent3">
              <a:lumMod val="40000"/>
              <a:lumOff val="60000"/>
            </a:schemeClr>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1</a:t>
            </a:r>
          </a:p>
        </p:txBody>
      </p:sp>
      <p:sp>
        <p:nvSpPr>
          <p:cNvPr id="5" name="Slide Number Placeholder 4"/>
          <p:cNvSpPr>
            <a:spLocks noGrp="1"/>
          </p:cNvSpPr>
          <p:nvPr>
            <p:ph type="sldNum" sz="quarter" idx="4"/>
          </p:nvPr>
        </p:nvSpPr>
        <p:spPr/>
        <p:txBody>
          <a:bodyPr/>
          <a:lstStyle/>
          <a:p>
            <a:fld id="{C0097DC6-52A4-2345-88DE-585089D5FC74}" type="slidenum">
              <a:rPr lang="en-US"/>
              <a:pPr/>
              <a:t>88</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Choose the best answer, and consider you can still find areas to </a:t>
            </a:r>
            <a:r>
              <a:rPr lang="en-US" dirty="0" err="1"/>
              <a:t>upsell</a:t>
            </a:r>
            <a:r>
              <a:rPr lang="en-US" dirty="0"/>
              <a:t> during later discussions. </a:t>
            </a:r>
          </a:p>
        </p:txBody>
      </p:sp>
      <p:sp>
        <p:nvSpPr>
          <p:cNvPr id="6" name="TextBox 5"/>
          <p:cNvSpPr txBox="1"/>
          <p:nvPr/>
        </p:nvSpPr>
        <p:spPr>
          <a:xfrm>
            <a:off x="609600" y="990600"/>
            <a:ext cx="644535" cy="400110"/>
          </a:xfrm>
          <a:prstGeom prst="rect">
            <a:avLst/>
          </a:prstGeom>
          <a:noFill/>
        </p:spPr>
        <p:txBody>
          <a:bodyPr wrap="none" rtlCol="0">
            <a:spAutoFit/>
          </a:bodyPr>
          <a:lstStyle/>
          <a:p>
            <a:r>
              <a:rPr lang="en-US" sz="2000" b="1" dirty="0">
                <a:solidFill>
                  <a:srgbClr val="C00000"/>
                </a:solidFill>
              </a:rPr>
              <a:t>Task</a:t>
            </a:r>
          </a:p>
        </p:txBody>
      </p:sp>
      <p:sp>
        <p:nvSpPr>
          <p:cNvPr id="7" name="TextBox 6"/>
          <p:cNvSpPr txBox="1"/>
          <p:nvPr/>
        </p:nvSpPr>
        <p:spPr>
          <a:xfrm>
            <a:off x="457200" y="2078772"/>
            <a:ext cx="8534400" cy="4093428"/>
          </a:xfrm>
          <a:prstGeom prst="rect">
            <a:avLst/>
          </a:prstGeom>
          <a:noFill/>
        </p:spPr>
        <p:txBody>
          <a:bodyPr wrap="square" rtlCol="0">
            <a:spAutoFit/>
          </a:bodyPr>
          <a:lstStyle/>
          <a:p>
            <a:pPr marL="342900" indent="-342900">
              <a:buFont typeface="+mj-lt"/>
              <a:buAutoNum type="arabicPeriod"/>
            </a:pPr>
            <a:r>
              <a:rPr lang="en-US" sz="1300" b="1" dirty="0"/>
              <a:t>Propose a stack comprised of 8 ERS 3524GT-PWR+ switches, providing the 1GB connection with PoE+ for IP Phones/PCs.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 </a:t>
            </a:r>
          </a:p>
          <a:p>
            <a:pPr marL="342900" indent="-342900">
              <a:buFont typeface="+mj-lt"/>
              <a:buAutoNum type="arabicPeriod"/>
            </a:pPr>
            <a:endParaRPr lang="en-US" sz="1300" b="1" dirty="0"/>
          </a:p>
          <a:p>
            <a:pPr marL="342900" indent="-342900">
              <a:buFont typeface="+mj-lt"/>
              <a:buAutoNum type="arabicPeriod"/>
            </a:pPr>
            <a:r>
              <a:rPr lang="en-US" sz="1300" b="1" dirty="0"/>
              <a:t>Propose two stacks, each comprised of 4 ERS3524GT-PWR+ switches , providing the specified 1Gb connection with PoE+ for IP Phones/PCs.  Interconnect the stacks using two 1Gb copper ports defined as distributed  MLT for resiliency.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a:t>
            </a:r>
          </a:p>
          <a:p>
            <a:pPr marL="342900" indent="-342900">
              <a:buFont typeface="+mj-lt"/>
              <a:buAutoNum type="arabicPeriod"/>
            </a:pPr>
            <a:endParaRPr lang="en-US" sz="1300" b="1" dirty="0"/>
          </a:p>
          <a:p>
            <a:pPr marL="342900" indent="-342900">
              <a:buFont typeface="+mj-lt"/>
              <a:buAutoNum type="arabicPeriod"/>
            </a:pPr>
            <a:r>
              <a:rPr lang="en-US" sz="1300" b="1" dirty="0"/>
              <a:t> Propose a stack </a:t>
            </a:r>
            <a:r>
              <a:rPr lang="en-US" sz="1300" b="1" dirty="0" err="1"/>
              <a:t>conprised</a:t>
            </a:r>
            <a:r>
              <a:rPr lang="en-US" sz="1300" b="1" dirty="0"/>
              <a:t> of 4 ERS2550T-PWR switches to support the 1Gb PoE ports for IP Phones/PCs, and the 10 servers.  This solution provides 192 ports for phones and daisy-</a:t>
            </a:r>
            <a:r>
              <a:rPr lang="en-US" sz="1300" b="1" dirty="0" err="1"/>
              <a:t>chaned</a:t>
            </a:r>
            <a:r>
              <a:rPr lang="en-US" sz="1300" b="1" dirty="0"/>
              <a:t> PCs.  . Avaya’s Flexible Advanced Stacking Technology (FAST) eliminates bottlenecks between switches, providing great performance between the PCs and servers.</a:t>
            </a:r>
          </a:p>
          <a:p>
            <a:pPr marL="342900" indent="-342900">
              <a:buFont typeface="+mj-lt"/>
              <a:buAutoNum type="arabicPeriod"/>
            </a:pPr>
            <a:endParaRPr lang="en-US" sz="1300" b="1" dirty="0"/>
          </a:p>
          <a:p>
            <a:pPr marL="342900" indent="-342900">
              <a:buFont typeface="+mj-lt"/>
              <a:buAutoNum type="arabicPeriod"/>
            </a:pPr>
            <a:r>
              <a:rPr lang="en-US" sz="1300" b="1" dirty="0"/>
              <a:t>Propose a stack comprised of 8 ERS 3526-PWR+ switches, providing the 1GB connection with PoE+ for IP Phones/PCs.  This solution provides a total of 192 PoE+ ports, easily supporting the 175 phones with attached PCs and 10 servers.  Avaya’s Flexible Advanced Stacking Technology (FAST) eliminates bottlenecks between switches, providing great performance between the PCs and servers, and is managed as one device via its web interface.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Checkpoint 2</a:t>
            </a:r>
          </a:p>
        </p:txBody>
      </p:sp>
      <p:sp>
        <p:nvSpPr>
          <p:cNvPr id="5" name="Slide Number Placeholder 4"/>
          <p:cNvSpPr>
            <a:spLocks noGrp="1"/>
          </p:cNvSpPr>
          <p:nvPr>
            <p:ph type="sldNum" sz="quarter" idx="4"/>
          </p:nvPr>
        </p:nvSpPr>
        <p:spPr/>
        <p:txBody>
          <a:bodyPr/>
          <a:lstStyle/>
          <a:p>
            <a:fld id="{C0097DC6-52A4-2345-88DE-585089D5FC74}" type="slidenum">
              <a:rPr lang="en-US"/>
              <a:pPr/>
              <a:t>89</a:t>
            </a:fld>
            <a:endParaRPr lang="en-US" dirty="0"/>
          </a:p>
        </p:txBody>
      </p:sp>
      <p:sp>
        <p:nvSpPr>
          <p:cNvPr id="4" name="TextBox 3"/>
          <p:cNvSpPr txBox="1"/>
          <p:nvPr/>
        </p:nvSpPr>
        <p:spPr>
          <a:xfrm>
            <a:off x="609600" y="1524000"/>
            <a:ext cx="8229600" cy="2585323"/>
          </a:xfrm>
          <a:prstGeom prst="rect">
            <a:avLst/>
          </a:prstGeom>
          <a:noFill/>
        </p:spPr>
        <p:txBody>
          <a:bodyPr wrap="square" rtlCol="0">
            <a:spAutoFit/>
          </a:bodyPr>
          <a:lstStyle/>
          <a:p>
            <a:r>
              <a:rPr lang="en-US" dirty="0"/>
              <a:t>A large municipality has tasked IT to provide a refreshed networking infrastructure providing increased bandwidth to all locations over its already existing fiber plant.  Currently they use MPLS to insure well-isolated inter-agency communication, security services (e911, cameras, building access, etc) and ‘smart’ building controls.  </a:t>
            </a:r>
          </a:p>
          <a:p>
            <a:endParaRPr lang="en-US" dirty="0"/>
          </a:p>
          <a:p>
            <a:r>
              <a:rPr lang="en-US" dirty="0"/>
              <a:t>In addition, the city wants to offer shared/private cloud services to each agency.  The want to implement this across two redundant Data Centers  in a VMware environment using </a:t>
            </a:r>
            <a:r>
              <a:rPr lang="en-US" dirty="0" err="1"/>
              <a:t>vCenter</a:t>
            </a:r>
            <a:r>
              <a:rPr lang="en-US" dirty="0"/>
              <a:t>.   </a:t>
            </a:r>
          </a:p>
          <a:p>
            <a:endParaRPr lang="en-US" dirty="0"/>
          </a:p>
        </p:txBody>
      </p:sp>
      <p:sp>
        <p:nvSpPr>
          <p:cNvPr id="6" name="TextBox 5"/>
          <p:cNvSpPr txBox="1"/>
          <p:nvPr/>
        </p:nvSpPr>
        <p:spPr>
          <a:xfrm>
            <a:off x="609600" y="1143000"/>
            <a:ext cx="1447897" cy="400110"/>
          </a:xfrm>
          <a:prstGeom prst="rect">
            <a:avLst/>
          </a:prstGeom>
          <a:noFill/>
        </p:spPr>
        <p:txBody>
          <a:bodyPr wrap="none" rtlCol="0">
            <a:spAutoFit/>
          </a:bodyPr>
          <a:lstStyle/>
          <a:p>
            <a:r>
              <a:rPr lang="en-US" sz="2000" b="1" dirty="0">
                <a:solidFill>
                  <a:srgbClr val="C00000"/>
                </a:solidFill>
              </a:rPr>
              <a:t>Background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Avaya VSP 9000 Release 3.3</a:t>
            </a:r>
            <a:endParaRPr lang="en-US" dirty="0"/>
          </a:p>
        </p:txBody>
      </p:sp>
      <p:sp>
        <p:nvSpPr>
          <p:cNvPr id="3" name="Content Placeholder 2"/>
          <p:cNvSpPr>
            <a:spLocks noGrp="1"/>
          </p:cNvSpPr>
          <p:nvPr>
            <p:ph sz="half" idx="1"/>
          </p:nvPr>
        </p:nvSpPr>
        <p:spPr/>
        <p:txBody>
          <a:bodyPr/>
          <a:lstStyle/>
          <a:p>
            <a:r>
              <a:rPr lang="en-GB" sz="1600" dirty="0"/>
              <a:t>SPB  functionality</a:t>
            </a:r>
          </a:p>
          <a:p>
            <a:pPr lvl="1"/>
            <a:r>
              <a:rPr lang="en-US" sz="1400" dirty="0"/>
              <a:t>IEEE 802.1aq – RFC6329</a:t>
            </a:r>
          </a:p>
          <a:p>
            <a:pPr lvl="1"/>
            <a:r>
              <a:rPr lang="en-US" sz="1400" dirty="0"/>
              <a:t>Fabric Access Modes (UNI Types)</a:t>
            </a:r>
          </a:p>
          <a:p>
            <a:pPr lvl="2"/>
            <a:r>
              <a:rPr lang="en-US" sz="1200" dirty="0"/>
              <a:t>VLAN Mode w/ Avaya HA(SMLT) </a:t>
            </a:r>
          </a:p>
          <a:p>
            <a:pPr lvl="1"/>
            <a:r>
              <a:rPr lang="en-US" sz="1400" dirty="0"/>
              <a:t>Fabric Interconnect </a:t>
            </a:r>
            <a:r>
              <a:rPr lang="fr-FR" sz="1400" dirty="0"/>
              <a:t>Modes (NNI Types) – </a:t>
            </a:r>
            <a:r>
              <a:rPr lang="en-US" sz="1400" dirty="0"/>
              <a:t>Requires</a:t>
            </a:r>
            <a:r>
              <a:rPr lang="fr-FR" sz="1400" dirty="0"/>
              <a:t> 9024XL</a:t>
            </a:r>
          </a:p>
          <a:p>
            <a:pPr lvl="2"/>
            <a:r>
              <a:rPr lang="fr-FR" sz="1200" dirty="0"/>
              <a:t>Port Mode</a:t>
            </a:r>
          </a:p>
          <a:p>
            <a:pPr lvl="2"/>
            <a:r>
              <a:rPr lang="fr-FR" sz="1200" dirty="0"/>
              <a:t>MLT/LAG Mode</a:t>
            </a:r>
          </a:p>
          <a:p>
            <a:pPr lvl="1"/>
            <a:r>
              <a:rPr lang="en-US" sz="1400" dirty="0"/>
              <a:t>L2VSN (Any-to-Any)</a:t>
            </a:r>
          </a:p>
          <a:p>
            <a:pPr lvl="2"/>
            <a:r>
              <a:rPr lang="en-US" sz="1200" dirty="0"/>
              <a:t>Unicast w/ Inter-VSN Routing</a:t>
            </a:r>
          </a:p>
          <a:p>
            <a:pPr lvl="3"/>
            <a:r>
              <a:rPr lang="en-US" sz="1100" dirty="0"/>
              <a:t>IPv4 with/without Avaya HA or VRRP</a:t>
            </a:r>
          </a:p>
          <a:p>
            <a:pPr lvl="1"/>
            <a:r>
              <a:rPr lang="en-US" sz="1400" dirty="0"/>
              <a:t>GRT Shortcuts (formerly IP Shortcuts)</a:t>
            </a:r>
          </a:p>
          <a:p>
            <a:pPr lvl="2"/>
            <a:r>
              <a:rPr lang="en-US" sz="1200" dirty="0"/>
              <a:t>Unicast, IPv4 w/ Avaya HA(SMLT) or VRRP</a:t>
            </a:r>
          </a:p>
          <a:p>
            <a:pPr lvl="1"/>
            <a:r>
              <a:rPr lang="en-US" sz="1400" dirty="0"/>
              <a:t>L3VSN (Any-to-Any)</a:t>
            </a:r>
          </a:p>
          <a:p>
            <a:pPr lvl="2"/>
            <a:r>
              <a:rPr lang="en-US" sz="1200" dirty="0"/>
              <a:t>Unicast, IPv4 w/ Avaya HA(SMLT) or VRRP</a:t>
            </a:r>
          </a:p>
          <a:p>
            <a:endParaRPr lang="en-US" sz="1600" dirty="0"/>
          </a:p>
        </p:txBody>
      </p:sp>
      <p:sp>
        <p:nvSpPr>
          <p:cNvPr id="4" name="Content Placeholder 3"/>
          <p:cNvSpPr>
            <a:spLocks noGrp="1"/>
          </p:cNvSpPr>
          <p:nvPr>
            <p:ph sz="half" idx="10"/>
          </p:nvPr>
        </p:nvSpPr>
        <p:spPr/>
        <p:txBody>
          <a:bodyPr/>
          <a:lstStyle/>
          <a:p>
            <a:r>
              <a:rPr lang="en-GB" sz="1600" dirty="0"/>
              <a:t>Operation and Management</a:t>
            </a:r>
          </a:p>
          <a:p>
            <a:pPr lvl="1"/>
            <a:r>
              <a:rPr lang="en-GB" sz="1400" dirty="0"/>
              <a:t>IEEE 802.1ag</a:t>
            </a:r>
          </a:p>
          <a:p>
            <a:pPr lvl="2"/>
            <a:r>
              <a:rPr lang="en-GB" sz="1200" dirty="0"/>
              <a:t>L2 ping</a:t>
            </a:r>
          </a:p>
          <a:p>
            <a:pPr lvl="2"/>
            <a:r>
              <a:rPr lang="en-GB" sz="1200" dirty="0"/>
              <a:t>L2 </a:t>
            </a:r>
            <a:r>
              <a:rPr lang="en-GB" sz="1200" dirty="0" err="1"/>
              <a:t>traceroute</a:t>
            </a:r>
            <a:endParaRPr lang="en-GB" sz="1200" dirty="0"/>
          </a:p>
          <a:p>
            <a:pPr lvl="2"/>
            <a:r>
              <a:rPr lang="en-GB" sz="1200" dirty="0"/>
              <a:t>L2 </a:t>
            </a:r>
            <a:r>
              <a:rPr lang="en-GB" sz="1200" dirty="0" err="1"/>
              <a:t>tracetree</a:t>
            </a:r>
            <a:r>
              <a:rPr lang="en-GB" sz="1200" dirty="0"/>
              <a:t> (ISID)</a:t>
            </a:r>
          </a:p>
          <a:p>
            <a:pPr lvl="1"/>
            <a:r>
              <a:rPr lang="en-GB" sz="1400" dirty="0"/>
              <a:t>EDM on-box support</a:t>
            </a:r>
          </a:p>
          <a:p>
            <a:pPr lvl="1"/>
            <a:r>
              <a:rPr lang="en-GB" sz="1400" dirty="0"/>
              <a:t>EDM-COM plug-in for off-box support*</a:t>
            </a:r>
          </a:p>
          <a:p>
            <a:pPr lvl="1"/>
            <a:r>
              <a:rPr lang="en-GB" sz="1400" dirty="0"/>
              <a:t>     * </a:t>
            </a:r>
            <a:r>
              <a:rPr lang="en-US" sz="1400" dirty="0"/>
              <a:t>EDM Plug-in for COM available with Release 3.3, additional COM wizards and manager are provided post Rel. 3.3.</a:t>
            </a:r>
          </a:p>
          <a:p>
            <a:pPr lvl="1"/>
            <a:endParaRPr lang="en-GB" sz="1400" dirty="0"/>
          </a:p>
        </p:txBody>
      </p:sp>
      <p:sp>
        <p:nvSpPr>
          <p:cNvPr id="5" name="Slide Number Placeholder 4"/>
          <p:cNvSpPr>
            <a:spLocks noGrp="1"/>
          </p:cNvSpPr>
          <p:nvPr>
            <p:ph type="sldNum" sz="quarter" idx="4"/>
          </p:nvPr>
        </p:nvSpPr>
        <p:spPr/>
        <p:txBody>
          <a:bodyPr/>
          <a:lstStyle/>
          <a:p>
            <a:fld id="{C0097DC6-52A4-2345-88DE-585089D5FC74}" type="slidenum">
              <a:rPr lang="en-US"/>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Checkpoint 2</a:t>
            </a:r>
          </a:p>
        </p:txBody>
      </p:sp>
      <p:sp>
        <p:nvSpPr>
          <p:cNvPr id="5" name="Slide Number Placeholder 4"/>
          <p:cNvSpPr>
            <a:spLocks noGrp="1"/>
          </p:cNvSpPr>
          <p:nvPr>
            <p:ph type="sldNum" sz="quarter" idx="4"/>
          </p:nvPr>
        </p:nvSpPr>
        <p:spPr/>
        <p:txBody>
          <a:bodyPr/>
          <a:lstStyle/>
          <a:p>
            <a:fld id="{C0097DC6-52A4-2345-88DE-585089D5FC74}" type="slidenum">
              <a:rPr lang="en-US"/>
              <a:pPr/>
              <a:t>90</a:t>
            </a:fld>
            <a:endParaRPr lang="en-US" dirty="0"/>
          </a:p>
        </p:txBody>
      </p:sp>
      <p:sp>
        <p:nvSpPr>
          <p:cNvPr id="4" name="TextBox 3"/>
          <p:cNvSpPr txBox="1"/>
          <p:nvPr/>
        </p:nvSpPr>
        <p:spPr>
          <a:xfrm>
            <a:off x="609600" y="1524000"/>
            <a:ext cx="8229600" cy="923330"/>
          </a:xfrm>
          <a:prstGeom prst="rect">
            <a:avLst/>
          </a:prstGeom>
          <a:noFill/>
        </p:spPr>
        <p:txBody>
          <a:bodyPr wrap="square" rtlCol="0">
            <a:spAutoFit/>
          </a:bodyPr>
          <a:lstStyle/>
          <a:p>
            <a:r>
              <a:rPr lang="en-US" dirty="0"/>
              <a:t>The core is realized on Cisco Catalyst 6500.  The server farm is currently networked using Cisco’s stackable Catalyst 3750 Series.  The MPLS WAN is implemented using Cisco’s Catalyst 6500</a:t>
            </a:r>
          </a:p>
        </p:txBody>
      </p:sp>
      <p:sp>
        <p:nvSpPr>
          <p:cNvPr id="6" name="TextBox 5"/>
          <p:cNvSpPr txBox="1"/>
          <p:nvPr/>
        </p:nvSpPr>
        <p:spPr>
          <a:xfrm>
            <a:off x="609600" y="1143000"/>
            <a:ext cx="2518253" cy="400110"/>
          </a:xfrm>
          <a:prstGeom prst="rect">
            <a:avLst/>
          </a:prstGeom>
          <a:noFill/>
        </p:spPr>
        <p:txBody>
          <a:bodyPr wrap="none" rtlCol="0">
            <a:spAutoFit/>
          </a:bodyPr>
          <a:lstStyle/>
          <a:p>
            <a:r>
              <a:rPr lang="en-US" sz="2000" b="1" dirty="0">
                <a:solidFill>
                  <a:srgbClr val="C00000"/>
                </a:solidFill>
              </a:rPr>
              <a:t>Current Infrastructure</a:t>
            </a:r>
          </a:p>
        </p:txBody>
      </p:sp>
      <p:sp>
        <p:nvSpPr>
          <p:cNvPr id="7" name="TextBox 6"/>
          <p:cNvSpPr txBox="1"/>
          <p:nvPr/>
        </p:nvSpPr>
        <p:spPr>
          <a:xfrm>
            <a:off x="609600" y="2970074"/>
            <a:ext cx="8229600" cy="1754326"/>
          </a:xfrm>
          <a:prstGeom prst="rect">
            <a:avLst/>
          </a:prstGeom>
          <a:noFill/>
        </p:spPr>
        <p:txBody>
          <a:bodyPr wrap="square" rtlCol="0">
            <a:spAutoFit/>
          </a:bodyPr>
          <a:lstStyle/>
          <a:p>
            <a:pPr>
              <a:buFont typeface="Arial" pitchFamily="34" charset="0"/>
              <a:buChar char="•"/>
            </a:pPr>
            <a:r>
              <a:rPr lang="en-US" dirty="0"/>
              <a:t>     Redundant 10Gb Ethernet handoff to 15 locations, and redundant 1 </a:t>
            </a:r>
            <a:r>
              <a:rPr lang="en-US" dirty="0" err="1"/>
              <a:t>Gb</a:t>
            </a:r>
            <a:r>
              <a:rPr lang="en-US" dirty="0"/>
              <a:t> Ethernet</a:t>
            </a:r>
          </a:p>
          <a:p>
            <a:r>
              <a:rPr lang="en-US" dirty="0"/>
              <a:t>           handoff to 30 locations spanning both Data Centers</a:t>
            </a:r>
          </a:p>
          <a:p>
            <a:pPr>
              <a:buFont typeface="Arial" pitchFamily="34" charset="0"/>
              <a:buChar char="•"/>
            </a:pPr>
            <a:r>
              <a:rPr lang="en-US" dirty="0"/>
              <a:t>     Within each Data Center, a number of Gig attached virtual servers exist with </a:t>
            </a:r>
          </a:p>
          <a:p>
            <a:r>
              <a:rPr lang="en-US" dirty="0"/>
              <a:t>            the need to migrate to 10Gb server connections</a:t>
            </a:r>
          </a:p>
          <a:p>
            <a:pPr>
              <a:buFont typeface="Arial" pitchFamily="34" charset="0"/>
              <a:buChar char="•"/>
            </a:pPr>
            <a:r>
              <a:rPr lang="en-US" dirty="0"/>
              <a:t>     The core will need to support 10Gb today with a roadmap to 40/100Gb</a:t>
            </a:r>
          </a:p>
          <a:p>
            <a:pPr>
              <a:buFont typeface="Arial" pitchFamily="34" charset="0"/>
              <a:buChar char="•"/>
            </a:pPr>
            <a:r>
              <a:rPr lang="en-US" dirty="0"/>
              <a:t>     Proactive Network Management and ease of use is extremely important.  </a:t>
            </a:r>
          </a:p>
        </p:txBody>
      </p:sp>
      <p:sp>
        <p:nvSpPr>
          <p:cNvPr id="8" name="TextBox 7"/>
          <p:cNvSpPr txBox="1"/>
          <p:nvPr/>
        </p:nvSpPr>
        <p:spPr>
          <a:xfrm>
            <a:off x="609600" y="2589074"/>
            <a:ext cx="1676036" cy="400110"/>
          </a:xfrm>
          <a:prstGeom prst="rect">
            <a:avLst/>
          </a:prstGeom>
          <a:noFill/>
        </p:spPr>
        <p:txBody>
          <a:bodyPr wrap="none" rtlCol="0">
            <a:spAutoFit/>
          </a:bodyPr>
          <a:lstStyle/>
          <a:p>
            <a:r>
              <a:rPr lang="en-US" sz="2000" b="1" dirty="0">
                <a:solidFill>
                  <a:srgbClr val="C00000"/>
                </a:solidFill>
              </a:rPr>
              <a:t>Requirements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2</a:t>
            </a:r>
          </a:p>
        </p:txBody>
      </p:sp>
      <p:sp>
        <p:nvSpPr>
          <p:cNvPr id="5" name="Slide Number Placeholder 4"/>
          <p:cNvSpPr>
            <a:spLocks noGrp="1"/>
          </p:cNvSpPr>
          <p:nvPr>
            <p:ph type="sldNum" sz="quarter" idx="4"/>
          </p:nvPr>
        </p:nvSpPr>
        <p:spPr/>
        <p:txBody>
          <a:bodyPr/>
          <a:lstStyle/>
          <a:p>
            <a:fld id="{C0097DC6-52A4-2345-88DE-585089D5FC74}" type="slidenum">
              <a:rPr lang="en-US"/>
              <a:pPr/>
              <a:t>91</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Which products do you think would be the best fit for the Data Center core, the Data Center server farm, and the connectivity in remote locations?</a:t>
            </a:r>
          </a:p>
        </p:txBody>
      </p:sp>
      <p:sp>
        <p:nvSpPr>
          <p:cNvPr id="6" name="TextBox 5"/>
          <p:cNvSpPr txBox="1"/>
          <p:nvPr/>
        </p:nvSpPr>
        <p:spPr>
          <a:xfrm>
            <a:off x="609600" y="990600"/>
            <a:ext cx="644535" cy="400110"/>
          </a:xfrm>
          <a:prstGeom prst="rect">
            <a:avLst/>
          </a:prstGeom>
          <a:noFill/>
        </p:spPr>
        <p:txBody>
          <a:bodyPr wrap="none" rtlCol="0">
            <a:spAutoFit/>
          </a:bodyPr>
          <a:lstStyle/>
          <a:p>
            <a:r>
              <a:rPr lang="en-US" sz="2000" b="1" dirty="0">
                <a:solidFill>
                  <a:srgbClr val="C00000"/>
                </a:solidFill>
              </a:rPr>
              <a:t>Task</a:t>
            </a:r>
          </a:p>
        </p:txBody>
      </p:sp>
      <p:sp>
        <p:nvSpPr>
          <p:cNvPr id="7" name="TextBox 6"/>
          <p:cNvSpPr txBox="1"/>
          <p:nvPr/>
        </p:nvSpPr>
        <p:spPr>
          <a:xfrm>
            <a:off x="609600" y="2078772"/>
            <a:ext cx="8229600" cy="2031325"/>
          </a:xfrm>
          <a:prstGeom prst="rect">
            <a:avLst/>
          </a:prstGeom>
          <a:noFill/>
        </p:spPr>
        <p:txBody>
          <a:bodyPr wrap="square" rtlCol="0">
            <a:spAutoFit/>
          </a:bodyPr>
          <a:lstStyle/>
          <a:p>
            <a:pPr marL="342900" indent="-342900">
              <a:buFont typeface="+mj-lt"/>
              <a:buAutoNum type="arabicPeriod"/>
            </a:pPr>
            <a:r>
              <a:rPr lang="en-US" dirty="0"/>
              <a:t>     VSP 9000, ERS 5600, ERS 8800 </a:t>
            </a:r>
          </a:p>
          <a:p>
            <a:pPr marL="342900" indent="-342900">
              <a:buFont typeface="+mj-lt"/>
              <a:buAutoNum type="arabicPeriod"/>
            </a:pPr>
            <a:endParaRPr lang="en-US" dirty="0"/>
          </a:p>
          <a:p>
            <a:pPr marL="342900" indent="-342900">
              <a:buFont typeface="+mj-lt"/>
              <a:buAutoNum type="arabicPeriod"/>
            </a:pPr>
            <a:r>
              <a:rPr lang="en-US" dirty="0"/>
              <a:t>     VSP 9000, VSP7000, ERS 8800</a:t>
            </a:r>
          </a:p>
          <a:p>
            <a:pPr marL="342900" indent="-342900">
              <a:buFont typeface="+mj-lt"/>
              <a:buAutoNum type="arabicPeriod"/>
            </a:pPr>
            <a:endParaRPr lang="en-US" dirty="0"/>
          </a:p>
          <a:p>
            <a:pPr marL="342900" indent="-342900">
              <a:buFont typeface="+mj-lt"/>
              <a:buAutoNum type="arabicPeriod"/>
            </a:pPr>
            <a:r>
              <a:rPr lang="en-US" dirty="0"/>
              <a:t>     VSP 9000, VSP 7000, ERS 5600</a:t>
            </a:r>
          </a:p>
          <a:p>
            <a:pPr marL="342900" indent="-342900">
              <a:buFont typeface="+mj-lt"/>
              <a:buAutoNum type="arabicPeriod"/>
            </a:pPr>
            <a:endParaRPr lang="en-US" dirty="0"/>
          </a:p>
          <a:p>
            <a:pPr marL="342900" indent="-342900">
              <a:buFont typeface="+mj-lt"/>
              <a:buAutoNum type="arabicPeriod"/>
            </a:pPr>
            <a:r>
              <a:rPr lang="en-US" dirty="0"/>
              <a:t>     ERS 8800, VSP 7000, ERS 5600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7680" y="2590800"/>
            <a:ext cx="8305800" cy="457200"/>
          </a:xfrm>
          <a:prstGeom prst="roundRect">
            <a:avLst/>
          </a:prstGeom>
          <a:solidFill>
            <a:schemeClr val="accent3">
              <a:lumMod val="40000"/>
              <a:lumOff val="60000"/>
            </a:schemeClr>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2</a:t>
            </a:r>
          </a:p>
        </p:txBody>
      </p:sp>
      <p:sp>
        <p:nvSpPr>
          <p:cNvPr id="5" name="Slide Number Placeholder 4"/>
          <p:cNvSpPr>
            <a:spLocks noGrp="1"/>
          </p:cNvSpPr>
          <p:nvPr>
            <p:ph type="sldNum" sz="quarter" idx="4"/>
          </p:nvPr>
        </p:nvSpPr>
        <p:spPr/>
        <p:txBody>
          <a:bodyPr/>
          <a:lstStyle/>
          <a:p>
            <a:fld id="{C0097DC6-52A4-2345-88DE-585089D5FC74}" type="slidenum">
              <a:rPr lang="en-US"/>
              <a:pPr/>
              <a:t>92</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Which products do you think would be the best fit for the Data Center core, the Data Center server farm, and the connectivity in remote locations?</a:t>
            </a:r>
          </a:p>
        </p:txBody>
      </p:sp>
      <p:sp>
        <p:nvSpPr>
          <p:cNvPr id="6" name="TextBox 5"/>
          <p:cNvSpPr txBox="1"/>
          <p:nvPr/>
        </p:nvSpPr>
        <p:spPr>
          <a:xfrm>
            <a:off x="609600" y="990600"/>
            <a:ext cx="644535" cy="400110"/>
          </a:xfrm>
          <a:prstGeom prst="rect">
            <a:avLst/>
          </a:prstGeom>
          <a:noFill/>
        </p:spPr>
        <p:txBody>
          <a:bodyPr wrap="none" rtlCol="0">
            <a:spAutoFit/>
          </a:bodyPr>
          <a:lstStyle/>
          <a:p>
            <a:r>
              <a:rPr lang="en-US" sz="2000" b="1" dirty="0">
                <a:solidFill>
                  <a:srgbClr val="C00000"/>
                </a:solidFill>
              </a:rPr>
              <a:t>Task</a:t>
            </a:r>
          </a:p>
        </p:txBody>
      </p:sp>
      <p:sp>
        <p:nvSpPr>
          <p:cNvPr id="7" name="TextBox 6"/>
          <p:cNvSpPr txBox="1"/>
          <p:nvPr/>
        </p:nvSpPr>
        <p:spPr>
          <a:xfrm>
            <a:off x="609600" y="2078772"/>
            <a:ext cx="8229600" cy="2031325"/>
          </a:xfrm>
          <a:prstGeom prst="rect">
            <a:avLst/>
          </a:prstGeom>
          <a:noFill/>
        </p:spPr>
        <p:txBody>
          <a:bodyPr wrap="square" rtlCol="0">
            <a:spAutoFit/>
          </a:bodyPr>
          <a:lstStyle/>
          <a:p>
            <a:pPr marL="342900" indent="-342900">
              <a:buFont typeface="+mj-lt"/>
              <a:buAutoNum type="arabicPeriod"/>
            </a:pPr>
            <a:r>
              <a:rPr lang="en-US" dirty="0"/>
              <a:t>     VSP 9000, ERS 5600, ERS 8800 </a:t>
            </a:r>
          </a:p>
          <a:p>
            <a:pPr marL="342900" indent="-342900">
              <a:buFont typeface="+mj-lt"/>
              <a:buAutoNum type="arabicPeriod"/>
            </a:pPr>
            <a:endParaRPr lang="en-US" dirty="0"/>
          </a:p>
          <a:p>
            <a:pPr marL="342900" indent="-342900">
              <a:buFont typeface="+mj-lt"/>
              <a:buAutoNum type="arabicPeriod"/>
            </a:pPr>
            <a:r>
              <a:rPr lang="en-US" dirty="0"/>
              <a:t>     VSP 9000, VSP7000, ERS 8800</a:t>
            </a:r>
          </a:p>
          <a:p>
            <a:pPr marL="342900" indent="-342900">
              <a:buFont typeface="+mj-lt"/>
              <a:buAutoNum type="arabicPeriod"/>
            </a:pPr>
            <a:endParaRPr lang="en-US" dirty="0"/>
          </a:p>
          <a:p>
            <a:pPr marL="342900" indent="-342900">
              <a:buFont typeface="+mj-lt"/>
              <a:buAutoNum type="arabicPeriod"/>
            </a:pPr>
            <a:r>
              <a:rPr lang="en-US" dirty="0"/>
              <a:t>     VSP 9000, VSP 7000, ERS 5600</a:t>
            </a:r>
          </a:p>
          <a:p>
            <a:pPr marL="342900" indent="-342900">
              <a:buFont typeface="+mj-lt"/>
              <a:buAutoNum type="arabicPeriod"/>
            </a:pPr>
            <a:endParaRPr lang="en-US" dirty="0"/>
          </a:p>
          <a:p>
            <a:pPr marL="342900" indent="-342900">
              <a:buFont typeface="+mj-lt"/>
              <a:buAutoNum type="arabicPeriod"/>
            </a:pPr>
            <a:r>
              <a:rPr lang="en-US" dirty="0"/>
              <a:t>     ERS 8800, VSP 7000, ERS 5600</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93</a:t>
            </a:fld>
            <a:endParaRPr lang="en-US" dirty="0"/>
          </a:p>
        </p:txBody>
      </p:sp>
      <p:sp>
        <p:nvSpPr>
          <p:cNvPr id="4" name="TextBox 3"/>
          <p:cNvSpPr txBox="1"/>
          <p:nvPr/>
        </p:nvSpPr>
        <p:spPr>
          <a:xfrm>
            <a:off x="609600" y="2381071"/>
            <a:ext cx="8229600" cy="1200329"/>
          </a:xfrm>
          <a:prstGeom prst="rect">
            <a:avLst/>
          </a:prstGeom>
          <a:noFill/>
        </p:spPr>
        <p:txBody>
          <a:bodyPr wrap="square" rtlCol="0">
            <a:spAutoFit/>
          </a:bodyPr>
          <a:lstStyle/>
          <a:p>
            <a:r>
              <a:rPr lang="en-US" dirty="0"/>
              <a:t>A large School District would like to deploy Wireless LAN across the district for 30 Elementary Schools, 30 Middle Schools, and 30 High Schools.</a:t>
            </a:r>
          </a:p>
          <a:p>
            <a:endParaRPr lang="en-US" dirty="0"/>
          </a:p>
          <a:p>
            <a:endParaRPr lang="en-US" dirty="0"/>
          </a:p>
        </p:txBody>
      </p:sp>
      <p:sp>
        <p:nvSpPr>
          <p:cNvPr id="6" name="TextBox 5"/>
          <p:cNvSpPr txBox="1"/>
          <p:nvPr/>
        </p:nvSpPr>
        <p:spPr>
          <a:xfrm>
            <a:off x="609600" y="1962090"/>
            <a:ext cx="1447897" cy="400110"/>
          </a:xfrm>
          <a:prstGeom prst="rect">
            <a:avLst/>
          </a:prstGeom>
          <a:noFill/>
        </p:spPr>
        <p:txBody>
          <a:bodyPr wrap="none" rtlCol="0">
            <a:spAutoFit/>
          </a:bodyPr>
          <a:lstStyle/>
          <a:p>
            <a:r>
              <a:rPr lang="en-US" sz="2000" b="1" dirty="0">
                <a:solidFill>
                  <a:srgbClr val="C00000"/>
                </a:solidFill>
              </a:rPr>
              <a:t>Background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15000"/>
            <a:ext cx="1447800" cy="6858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94</a:t>
            </a:fld>
            <a:endParaRPr lang="en-US" dirty="0"/>
          </a:p>
        </p:txBody>
      </p:sp>
      <p:sp>
        <p:nvSpPr>
          <p:cNvPr id="4" name="TextBox 3"/>
          <p:cNvSpPr txBox="1"/>
          <p:nvPr/>
        </p:nvSpPr>
        <p:spPr>
          <a:xfrm>
            <a:off x="609600" y="1371600"/>
            <a:ext cx="8229600" cy="1200329"/>
          </a:xfrm>
          <a:prstGeom prst="rect">
            <a:avLst/>
          </a:prstGeom>
          <a:noFill/>
        </p:spPr>
        <p:txBody>
          <a:bodyPr wrap="square" rtlCol="0">
            <a:spAutoFit/>
          </a:bodyPr>
          <a:lstStyle/>
          <a:p>
            <a:r>
              <a:rPr lang="en-US" dirty="0"/>
              <a:t>The current wireless infrastructure offers a partial coverage using older Aruba equipment.  Gigabit WAN connectivity is currently in place between all school locations over an MPLS Layer 2 circuit.  The local carrier provides redundancy between two geographically dispersed Data Centers. </a:t>
            </a:r>
          </a:p>
        </p:txBody>
      </p:sp>
      <p:sp>
        <p:nvSpPr>
          <p:cNvPr id="6" name="TextBox 5"/>
          <p:cNvSpPr txBox="1"/>
          <p:nvPr/>
        </p:nvSpPr>
        <p:spPr>
          <a:xfrm>
            <a:off x="609600" y="990600"/>
            <a:ext cx="2518253" cy="400110"/>
          </a:xfrm>
          <a:prstGeom prst="rect">
            <a:avLst/>
          </a:prstGeom>
          <a:noFill/>
        </p:spPr>
        <p:txBody>
          <a:bodyPr wrap="none" rtlCol="0">
            <a:spAutoFit/>
          </a:bodyPr>
          <a:lstStyle/>
          <a:p>
            <a:r>
              <a:rPr lang="en-US" sz="2000" b="1" dirty="0">
                <a:solidFill>
                  <a:srgbClr val="C00000"/>
                </a:solidFill>
              </a:rPr>
              <a:t>Current Infrastructure</a:t>
            </a:r>
          </a:p>
        </p:txBody>
      </p:sp>
      <p:sp>
        <p:nvSpPr>
          <p:cNvPr id="7" name="TextBox 6"/>
          <p:cNvSpPr txBox="1"/>
          <p:nvPr/>
        </p:nvSpPr>
        <p:spPr>
          <a:xfrm>
            <a:off x="609600" y="3046274"/>
            <a:ext cx="8229600" cy="3416320"/>
          </a:xfrm>
          <a:prstGeom prst="rect">
            <a:avLst/>
          </a:prstGeom>
          <a:noFill/>
        </p:spPr>
        <p:txBody>
          <a:bodyPr wrap="square" rtlCol="0">
            <a:spAutoFit/>
          </a:bodyPr>
          <a:lstStyle/>
          <a:p>
            <a:pPr>
              <a:buFont typeface="Arial" pitchFamily="34" charset="0"/>
              <a:buChar char="•"/>
            </a:pPr>
            <a:r>
              <a:rPr lang="en-US" dirty="0"/>
              <a:t>     Each school will have approximately 50 APs serving up to 500 wireless clients</a:t>
            </a:r>
          </a:p>
          <a:p>
            <a:pPr>
              <a:buFont typeface="Arial" pitchFamily="34" charset="0"/>
              <a:buChar char="•"/>
            </a:pPr>
            <a:r>
              <a:rPr lang="en-US" dirty="0"/>
              <a:t>     Mobility between schools of the same type (Elementary, Middle and High) should</a:t>
            </a:r>
          </a:p>
          <a:p>
            <a:r>
              <a:rPr lang="en-US" dirty="0"/>
              <a:t>           be seamless</a:t>
            </a:r>
          </a:p>
          <a:p>
            <a:pPr>
              <a:buFont typeface="Arial" pitchFamily="34" charset="0"/>
              <a:buChar char="•"/>
            </a:pPr>
            <a:r>
              <a:rPr lang="en-US" dirty="0"/>
              <a:t>     Wireless access will be given to Admin staff, Students, and Guest usage for parents</a:t>
            </a:r>
          </a:p>
          <a:p>
            <a:pPr>
              <a:buFont typeface="Arial" pitchFamily="34" charset="0"/>
              <a:buChar char="•"/>
            </a:pPr>
            <a:r>
              <a:rPr lang="en-US" dirty="0"/>
              <a:t>     For Admin staff, all connected MS-Windows based devices must have a firewall </a:t>
            </a:r>
          </a:p>
          <a:p>
            <a:r>
              <a:rPr lang="en-US" dirty="0"/>
              <a:t>           running, along with updated Anti-Virus software.</a:t>
            </a:r>
          </a:p>
          <a:p>
            <a:pPr>
              <a:buFont typeface="Arial" pitchFamily="34" charset="0"/>
              <a:buChar char="•"/>
            </a:pPr>
            <a:r>
              <a:rPr lang="en-US" dirty="0"/>
              <a:t>     Each school type will separately maintain control for wireless access (including</a:t>
            </a:r>
          </a:p>
          <a:p>
            <a:r>
              <a:rPr lang="en-US" dirty="0"/>
              <a:t>           guest usage), and provide individualized splash screens for guest users</a:t>
            </a:r>
          </a:p>
          <a:p>
            <a:pPr>
              <a:buFont typeface="Arial" pitchFamily="34" charset="0"/>
              <a:buChar char="•"/>
            </a:pPr>
            <a:r>
              <a:rPr lang="en-US" dirty="0"/>
              <a:t>      All internet connectivity should be sourced from the two Data Centers, where </a:t>
            </a:r>
          </a:p>
          <a:p>
            <a:r>
              <a:rPr lang="en-US" dirty="0"/>
              <a:t>            centralized security is applied.  However, wireless client-to-wireless client, as</a:t>
            </a:r>
          </a:p>
          <a:p>
            <a:r>
              <a:rPr lang="en-US" dirty="0"/>
              <a:t>            well as wireless client to wired activity within a school should remain within </a:t>
            </a:r>
          </a:p>
          <a:p>
            <a:r>
              <a:rPr lang="en-US" dirty="0"/>
              <a:t>            that school.  </a:t>
            </a:r>
          </a:p>
        </p:txBody>
      </p:sp>
      <p:sp>
        <p:nvSpPr>
          <p:cNvPr id="8" name="TextBox 7"/>
          <p:cNvSpPr txBox="1"/>
          <p:nvPr/>
        </p:nvSpPr>
        <p:spPr>
          <a:xfrm>
            <a:off x="609600" y="2647890"/>
            <a:ext cx="1676036" cy="400110"/>
          </a:xfrm>
          <a:prstGeom prst="rect">
            <a:avLst/>
          </a:prstGeom>
          <a:noFill/>
        </p:spPr>
        <p:txBody>
          <a:bodyPr wrap="none" rtlCol="0">
            <a:spAutoFit/>
          </a:bodyPr>
          <a:lstStyle/>
          <a:p>
            <a:r>
              <a:rPr lang="en-US" sz="2000" b="1" dirty="0">
                <a:solidFill>
                  <a:srgbClr val="C00000"/>
                </a:solidFill>
              </a:rPr>
              <a:t>Requirements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95</a:t>
            </a:fld>
            <a:endParaRPr lang="en-US" dirty="0"/>
          </a:p>
        </p:txBody>
      </p:sp>
      <p:sp>
        <p:nvSpPr>
          <p:cNvPr id="4" name="TextBox 3"/>
          <p:cNvSpPr txBox="1"/>
          <p:nvPr/>
        </p:nvSpPr>
        <p:spPr>
          <a:xfrm>
            <a:off x="609600" y="1371600"/>
            <a:ext cx="8229600" cy="369332"/>
          </a:xfrm>
          <a:prstGeom prst="rect">
            <a:avLst/>
          </a:prstGeom>
          <a:noFill/>
        </p:spPr>
        <p:txBody>
          <a:bodyPr wrap="square" rtlCol="0">
            <a:spAutoFit/>
          </a:bodyPr>
          <a:lstStyle/>
          <a:p>
            <a:r>
              <a:rPr lang="en-US" dirty="0"/>
              <a:t>How many mobility domains do you think should be configured?</a:t>
            </a:r>
          </a:p>
        </p:txBody>
      </p:sp>
      <p:sp>
        <p:nvSpPr>
          <p:cNvPr id="6" name="TextBox 5"/>
          <p:cNvSpPr txBox="1"/>
          <p:nvPr/>
        </p:nvSpPr>
        <p:spPr>
          <a:xfrm>
            <a:off x="609600" y="990600"/>
            <a:ext cx="832087" cy="400110"/>
          </a:xfrm>
          <a:prstGeom prst="rect">
            <a:avLst/>
          </a:prstGeom>
          <a:noFill/>
        </p:spPr>
        <p:txBody>
          <a:bodyPr wrap="none" rtlCol="0">
            <a:spAutoFit/>
          </a:bodyPr>
          <a:lstStyle/>
          <a:p>
            <a:r>
              <a:rPr lang="en-US" sz="2000" b="1" dirty="0">
                <a:solidFill>
                  <a:srgbClr val="C00000"/>
                </a:solidFill>
              </a:rPr>
              <a:t>Task 1</a:t>
            </a:r>
          </a:p>
        </p:txBody>
      </p:sp>
      <p:sp>
        <p:nvSpPr>
          <p:cNvPr id="7" name="TextBox 6"/>
          <p:cNvSpPr txBox="1"/>
          <p:nvPr/>
        </p:nvSpPr>
        <p:spPr>
          <a:xfrm>
            <a:off x="609600" y="2078772"/>
            <a:ext cx="8229600" cy="2031325"/>
          </a:xfrm>
          <a:prstGeom prst="rect">
            <a:avLst/>
          </a:prstGeom>
          <a:noFill/>
        </p:spPr>
        <p:txBody>
          <a:bodyPr wrap="square" rtlCol="0">
            <a:spAutoFit/>
          </a:bodyPr>
          <a:lstStyle/>
          <a:p>
            <a:pPr marL="342900" indent="-342900">
              <a:buFont typeface="+mj-lt"/>
              <a:buAutoNum type="arabicPeriod"/>
            </a:pPr>
            <a:r>
              <a:rPr lang="en-US" dirty="0"/>
              <a:t>     1 (Single mobility domain for the District)</a:t>
            </a:r>
          </a:p>
          <a:p>
            <a:pPr marL="342900" indent="-342900">
              <a:buFont typeface="+mj-lt"/>
              <a:buAutoNum type="arabicPeriod"/>
            </a:pPr>
            <a:endParaRPr lang="en-US" dirty="0"/>
          </a:p>
          <a:p>
            <a:pPr marL="342900" indent="-342900">
              <a:buFont typeface="+mj-lt"/>
              <a:buAutoNum type="arabicPeriod"/>
            </a:pPr>
            <a:r>
              <a:rPr lang="en-US" dirty="0"/>
              <a:t>     3 (1 for each school type)</a:t>
            </a:r>
          </a:p>
          <a:p>
            <a:pPr marL="342900" indent="-342900">
              <a:buFont typeface="+mj-lt"/>
              <a:buAutoNum type="arabicPeriod"/>
            </a:pPr>
            <a:endParaRPr lang="en-US" dirty="0"/>
          </a:p>
          <a:p>
            <a:pPr marL="342900" indent="-342900">
              <a:buFont typeface="+mj-lt"/>
              <a:buAutoNum type="arabicPeriod"/>
            </a:pPr>
            <a:r>
              <a:rPr lang="en-US" dirty="0"/>
              <a:t>     90 ( 1 for each school)</a:t>
            </a:r>
          </a:p>
          <a:p>
            <a:pPr marL="342900" indent="-342900">
              <a:buFont typeface="+mj-lt"/>
              <a:buAutoNum type="arabicPeriod"/>
            </a:pPr>
            <a:endParaRPr lang="en-US" dirty="0"/>
          </a:p>
          <a:p>
            <a:pPr marL="342900" indent="-342900"/>
            <a:r>
              <a:rPr lang="en-US" dirty="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7680" y="2590800"/>
            <a:ext cx="8305800" cy="457200"/>
          </a:xfrm>
          <a:prstGeom prst="roundRect">
            <a:avLst/>
          </a:prstGeom>
          <a:solidFill>
            <a:schemeClr val="accent3">
              <a:lumMod val="40000"/>
              <a:lumOff val="60000"/>
            </a:schemeClr>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96</a:t>
            </a:fld>
            <a:endParaRPr lang="en-US" dirty="0"/>
          </a:p>
        </p:txBody>
      </p:sp>
      <p:sp>
        <p:nvSpPr>
          <p:cNvPr id="4" name="TextBox 3"/>
          <p:cNvSpPr txBox="1"/>
          <p:nvPr/>
        </p:nvSpPr>
        <p:spPr>
          <a:xfrm>
            <a:off x="609600" y="1371600"/>
            <a:ext cx="8229600" cy="369332"/>
          </a:xfrm>
          <a:prstGeom prst="rect">
            <a:avLst/>
          </a:prstGeom>
          <a:noFill/>
        </p:spPr>
        <p:txBody>
          <a:bodyPr wrap="square" rtlCol="0">
            <a:spAutoFit/>
          </a:bodyPr>
          <a:lstStyle/>
          <a:p>
            <a:r>
              <a:rPr lang="en-US" dirty="0"/>
              <a:t>How many mobility domains do you think should be configured?</a:t>
            </a:r>
          </a:p>
        </p:txBody>
      </p:sp>
      <p:sp>
        <p:nvSpPr>
          <p:cNvPr id="6" name="TextBox 5"/>
          <p:cNvSpPr txBox="1"/>
          <p:nvPr/>
        </p:nvSpPr>
        <p:spPr>
          <a:xfrm>
            <a:off x="609600" y="990600"/>
            <a:ext cx="832087" cy="400110"/>
          </a:xfrm>
          <a:prstGeom prst="rect">
            <a:avLst/>
          </a:prstGeom>
          <a:noFill/>
        </p:spPr>
        <p:txBody>
          <a:bodyPr wrap="none" rtlCol="0">
            <a:spAutoFit/>
          </a:bodyPr>
          <a:lstStyle/>
          <a:p>
            <a:r>
              <a:rPr lang="en-US" sz="2000" b="1" dirty="0">
                <a:solidFill>
                  <a:srgbClr val="C00000"/>
                </a:solidFill>
              </a:rPr>
              <a:t>Task 1</a:t>
            </a:r>
          </a:p>
        </p:txBody>
      </p:sp>
      <p:sp>
        <p:nvSpPr>
          <p:cNvPr id="7" name="TextBox 6"/>
          <p:cNvSpPr txBox="1"/>
          <p:nvPr/>
        </p:nvSpPr>
        <p:spPr>
          <a:xfrm>
            <a:off x="609600" y="2078772"/>
            <a:ext cx="8229600" cy="2031325"/>
          </a:xfrm>
          <a:prstGeom prst="rect">
            <a:avLst/>
          </a:prstGeom>
          <a:noFill/>
        </p:spPr>
        <p:txBody>
          <a:bodyPr wrap="square" rtlCol="0">
            <a:spAutoFit/>
          </a:bodyPr>
          <a:lstStyle/>
          <a:p>
            <a:pPr marL="342900" indent="-342900">
              <a:buFont typeface="+mj-lt"/>
              <a:buAutoNum type="arabicPeriod"/>
            </a:pPr>
            <a:r>
              <a:rPr lang="en-US" dirty="0"/>
              <a:t>     1 (Single mobility domain for the District)</a:t>
            </a:r>
          </a:p>
          <a:p>
            <a:pPr marL="342900" indent="-342900">
              <a:buFont typeface="+mj-lt"/>
              <a:buAutoNum type="arabicPeriod"/>
            </a:pPr>
            <a:endParaRPr lang="en-US" dirty="0"/>
          </a:p>
          <a:p>
            <a:pPr marL="342900" indent="-342900">
              <a:buFont typeface="+mj-lt"/>
              <a:buAutoNum type="arabicPeriod"/>
            </a:pPr>
            <a:r>
              <a:rPr lang="en-US" dirty="0"/>
              <a:t>     3 (1 for each school type)</a:t>
            </a:r>
          </a:p>
          <a:p>
            <a:pPr marL="342900" indent="-342900">
              <a:buFont typeface="+mj-lt"/>
              <a:buAutoNum type="arabicPeriod"/>
            </a:pPr>
            <a:endParaRPr lang="en-US" dirty="0"/>
          </a:p>
          <a:p>
            <a:pPr marL="342900" indent="-342900">
              <a:buFont typeface="+mj-lt"/>
              <a:buAutoNum type="arabicPeriod"/>
            </a:pPr>
            <a:r>
              <a:rPr lang="en-US" dirty="0"/>
              <a:t>     90 ( 1 for each school)</a:t>
            </a:r>
          </a:p>
          <a:p>
            <a:pPr marL="342900" indent="-342900">
              <a:buFont typeface="+mj-lt"/>
              <a:buAutoNum type="arabicPeriod"/>
            </a:pPr>
            <a:endParaRPr lang="en-US" dirty="0"/>
          </a:p>
          <a:p>
            <a:pPr marL="342900" indent="-342900"/>
            <a:r>
              <a:rPr lang="en-US" dirty="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97</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Having decided to configure three mobility domains, how many WLAN Controllers are needed?</a:t>
            </a:r>
          </a:p>
        </p:txBody>
      </p:sp>
      <p:sp>
        <p:nvSpPr>
          <p:cNvPr id="6" name="TextBox 5"/>
          <p:cNvSpPr txBox="1"/>
          <p:nvPr/>
        </p:nvSpPr>
        <p:spPr>
          <a:xfrm>
            <a:off x="609600" y="990600"/>
            <a:ext cx="832087" cy="400110"/>
          </a:xfrm>
          <a:prstGeom prst="rect">
            <a:avLst/>
          </a:prstGeom>
          <a:noFill/>
        </p:spPr>
        <p:txBody>
          <a:bodyPr wrap="none" rtlCol="0">
            <a:spAutoFit/>
          </a:bodyPr>
          <a:lstStyle/>
          <a:p>
            <a:r>
              <a:rPr lang="en-US" sz="2000" b="1" dirty="0">
                <a:solidFill>
                  <a:srgbClr val="C00000"/>
                </a:solidFill>
              </a:rPr>
              <a:t>Task 2</a:t>
            </a:r>
          </a:p>
        </p:txBody>
      </p:sp>
      <p:sp>
        <p:nvSpPr>
          <p:cNvPr id="7" name="TextBox 6"/>
          <p:cNvSpPr txBox="1"/>
          <p:nvPr/>
        </p:nvSpPr>
        <p:spPr>
          <a:xfrm>
            <a:off x="609600" y="2078772"/>
            <a:ext cx="8382000" cy="4524315"/>
          </a:xfrm>
          <a:prstGeom prst="rect">
            <a:avLst/>
          </a:prstGeom>
          <a:noFill/>
        </p:spPr>
        <p:txBody>
          <a:bodyPr wrap="square" rtlCol="0">
            <a:spAutoFit/>
          </a:bodyPr>
          <a:lstStyle/>
          <a:p>
            <a:pPr marL="342900" indent="-342900">
              <a:buFont typeface="+mj-lt"/>
              <a:buAutoNum type="arabicPeriod"/>
            </a:pPr>
            <a:r>
              <a:rPr lang="en-US" dirty="0"/>
              <a:t>  96 WLAN Controllers</a:t>
            </a:r>
          </a:p>
          <a:p>
            <a:pPr marL="800100" lvl="1" indent="-342900"/>
            <a:r>
              <a:rPr lang="en-US" dirty="0"/>
              <a:t>(1 Controller at each school (Elementary, Middle and High), plus 3 per Data Center</a:t>
            </a:r>
          </a:p>
          <a:p>
            <a:pPr marL="342900" indent="-342900">
              <a:buFont typeface="+mj-lt"/>
              <a:buAutoNum type="arabicPeriod"/>
            </a:pPr>
            <a:endParaRPr lang="en-US" dirty="0"/>
          </a:p>
          <a:p>
            <a:pPr marL="342900" indent="-342900">
              <a:buFont typeface="+mj-lt"/>
              <a:buAutoNum type="arabicPeriod"/>
            </a:pPr>
            <a:r>
              <a:rPr lang="en-US" dirty="0"/>
              <a:t> 92 WLAN Controllers</a:t>
            </a:r>
          </a:p>
          <a:p>
            <a:pPr marL="800100" lvl="1" indent="-342900"/>
            <a:r>
              <a:rPr lang="en-US" dirty="0"/>
              <a:t>(1 Controller at each school (Elementary, Middle and High), plus 1 per Data Center</a:t>
            </a:r>
          </a:p>
          <a:p>
            <a:pPr marL="800100" lvl="1" indent="-342900"/>
            <a:endParaRPr lang="en-US" dirty="0"/>
          </a:p>
          <a:p>
            <a:pPr marL="342900" indent="-342900">
              <a:buFont typeface="+mj-lt"/>
              <a:buAutoNum type="arabicPeriod"/>
            </a:pPr>
            <a:r>
              <a:rPr lang="en-US" dirty="0"/>
              <a:t>36 WLAN Controllers</a:t>
            </a:r>
          </a:p>
          <a:p>
            <a:pPr marL="800100" lvl="1" indent="-342900"/>
            <a:r>
              <a:rPr lang="en-US" dirty="0"/>
              <a:t>(18 Controller at each Data Center, where 6 Controllers are used for each school type (Elementary, Middle and High)</a:t>
            </a:r>
          </a:p>
          <a:p>
            <a:pPr marL="342900" indent="-342900">
              <a:buFont typeface="+mj-lt"/>
              <a:buAutoNum type="arabicPeriod"/>
            </a:pPr>
            <a:r>
              <a:rPr lang="en-US" dirty="0"/>
              <a:t>6 WLAN Controllers</a:t>
            </a:r>
          </a:p>
          <a:p>
            <a:pPr marL="800100" lvl="1" indent="-342900"/>
            <a:r>
              <a:rPr lang="en-US" dirty="0"/>
              <a:t>(3 Controller at each Data Center, where 1 Controller is used for each school type (Elementary, Middle and High)</a:t>
            </a:r>
          </a:p>
          <a:p>
            <a:pPr marL="800100" lvl="1" indent="-342900"/>
            <a:endParaRPr lang="en-US" dirty="0"/>
          </a:p>
          <a:p>
            <a:pPr marL="800100" lvl="1" indent="-342900"/>
            <a:endParaRPr lang="en-US" dirty="0"/>
          </a:p>
          <a:p>
            <a:pPr marL="800100" lvl="1" indent="-342900"/>
            <a:endParaRPr lang="en-US" dirty="0"/>
          </a:p>
          <a:p>
            <a:pPr marL="342900" indent="-342900"/>
            <a:r>
              <a:rPr lang="en-US" dirty="0"/>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6590" y="2133600"/>
            <a:ext cx="8305800" cy="533400"/>
          </a:xfrm>
          <a:prstGeom prst="roundRect">
            <a:avLst/>
          </a:prstGeom>
          <a:solidFill>
            <a:schemeClr val="accent3">
              <a:lumMod val="40000"/>
              <a:lumOff val="60000"/>
            </a:schemeClr>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9" name="Rectangle 8"/>
          <p:cNvSpPr/>
          <p:nvPr/>
        </p:nvSpPr>
        <p:spPr>
          <a:xfrm>
            <a:off x="0" y="5715000"/>
            <a:ext cx="1295400" cy="609600"/>
          </a:xfrm>
          <a:prstGeom prst="rect">
            <a:avLst/>
          </a:prstGeom>
          <a:solidFill>
            <a:schemeClr val="bg1"/>
          </a:soli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2" name="Title 1"/>
          <p:cNvSpPr>
            <a:spLocks noGrp="1"/>
          </p:cNvSpPr>
          <p:nvPr>
            <p:ph type="title"/>
          </p:nvPr>
        </p:nvSpPr>
        <p:spPr/>
        <p:txBody>
          <a:bodyPr/>
          <a:lstStyle/>
          <a:p>
            <a:r>
              <a:rPr lang="en-US" dirty="0"/>
              <a:t>Knowledge Checkpoint 3</a:t>
            </a:r>
          </a:p>
        </p:txBody>
      </p:sp>
      <p:sp>
        <p:nvSpPr>
          <p:cNvPr id="5" name="Slide Number Placeholder 4"/>
          <p:cNvSpPr>
            <a:spLocks noGrp="1"/>
          </p:cNvSpPr>
          <p:nvPr>
            <p:ph type="sldNum" sz="quarter" idx="4"/>
          </p:nvPr>
        </p:nvSpPr>
        <p:spPr/>
        <p:txBody>
          <a:bodyPr/>
          <a:lstStyle/>
          <a:p>
            <a:fld id="{C0097DC6-52A4-2345-88DE-585089D5FC74}" type="slidenum">
              <a:rPr lang="en-US"/>
              <a:pPr/>
              <a:t>98</a:t>
            </a:fld>
            <a:endParaRPr lang="en-US" dirty="0"/>
          </a:p>
        </p:txBody>
      </p:sp>
      <p:sp>
        <p:nvSpPr>
          <p:cNvPr id="4" name="TextBox 3"/>
          <p:cNvSpPr txBox="1"/>
          <p:nvPr/>
        </p:nvSpPr>
        <p:spPr>
          <a:xfrm>
            <a:off x="609600" y="1371600"/>
            <a:ext cx="8229600" cy="646331"/>
          </a:xfrm>
          <a:prstGeom prst="rect">
            <a:avLst/>
          </a:prstGeom>
          <a:noFill/>
        </p:spPr>
        <p:txBody>
          <a:bodyPr wrap="square" rtlCol="0">
            <a:spAutoFit/>
          </a:bodyPr>
          <a:lstStyle/>
          <a:p>
            <a:r>
              <a:rPr lang="en-US" dirty="0"/>
              <a:t>Having decided to configure three mobility domains, how many WLAN Controllers are needed?</a:t>
            </a:r>
          </a:p>
        </p:txBody>
      </p:sp>
      <p:sp>
        <p:nvSpPr>
          <p:cNvPr id="6" name="TextBox 5"/>
          <p:cNvSpPr txBox="1"/>
          <p:nvPr/>
        </p:nvSpPr>
        <p:spPr>
          <a:xfrm>
            <a:off x="609600" y="990600"/>
            <a:ext cx="832087" cy="400110"/>
          </a:xfrm>
          <a:prstGeom prst="rect">
            <a:avLst/>
          </a:prstGeom>
          <a:noFill/>
        </p:spPr>
        <p:txBody>
          <a:bodyPr wrap="none" rtlCol="0">
            <a:spAutoFit/>
          </a:bodyPr>
          <a:lstStyle/>
          <a:p>
            <a:r>
              <a:rPr lang="en-US" sz="2000" b="1" dirty="0">
                <a:solidFill>
                  <a:srgbClr val="C00000"/>
                </a:solidFill>
              </a:rPr>
              <a:t>Task 2</a:t>
            </a:r>
          </a:p>
        </p:txBody>
      </p:sp>
      <p:sp>
        <p:nvSpPr>
          <p:cNvPr id="7" name="TextBox 6"/>
          <p:cNvSpPr txBox="1"/>
          <p:nvPr/>
        </p:nvSpPr>
        <p:spPr>
          <a:xfrm>
            <a:off x="609600" y="2078773"/>
            <a:ext cx="8382000" cy="2031325"/>
          </a:xfrm>
          <a:prstGeom prst="rect">
            <a:avLst/>
          </a:prstGeom>
          <a:noFill/>
        </p:spPr>
        <p:txBody>
          <a:bodyPr wrap="square" rtlCol="0">
            <a:spAutoFit/>
          </a:bodyPr>
          <a:lstStyle/>
          <a:p>
            <a:pPr marL="342900" indent="-342900">
              <a:buFont typeface="+mj-lt"/>
              <a:buAutoNum type="arabicPeriod"/>
            </a:pPr>
            <a:r>
              <a:rPr lang="en-US" dirty="0"/>
              <a:t>  96 WLAN Controllers</a:t>
            </a:r>
          </a:p>
          <a:p>
            <a:pPr marL="800100" lvl="1" indent="-342900"/>
            <a:r>
              <a:rPr lang="en-US" dirty="0"/>
              <a:t>(1 Controller at each school (Elementary, Middle and High), plus 3 per Data Center</a:t>
            </a:r>
          </a:p>
          <a:p>
            <a:pPr marL="342900" indent="-342900">
              <a:buFont typeface="+mj-lt"/>
              <a:buAutoNum type="arabicPeriod"/>
            </a:pPr>
            <a:endParaRPr lang="en-US" dirty="0"/>
          </a:p>
          <a:p>
            <a:pPr marL="342900" indent="-342900"/>
            <a:r>
              <a:rPr lang="en-US" dirty="0"/>
              <a:t> </a:t>
            </a:r>
          </a:p>
          <a:p>
            <a:pPr marL="800100" lvl="1" indent="-342900"/>
            <a:endParaRPr lang="en-US" dirty="0"/>
          </a:p>
          <a:p>
            <a:pPr marL="800100" lvl="1" indent="-342900"/>
            <a:endParaRPr lang="en-US" dirty="0"/>
          </a:p>
          <a:p>
            <a:pPr marL="342900" indent="-342900"/>
            <a:r>
              <a:rPr lang="en-US" dirty="0"/>
              <a:t>     </a:t>
            </a:r>
          </a:p>
        </p:txBody>
      </p:sp>
      <p:sp>
        <p:nvSpPr>
          <p:cNvPr id="10" name="Rounded Rectangle 9"/>
          <p:cNvSpPr/>
          <p:nvPr/>
        </p:nvSpPr>
        <p:spPr>
          <a:xfrm>
            <a:off x="1066800" y="3429000"/>
            <a:ext cx="7239000" cy="2590800"/>
          </a:xfrm>
          <a:prstGeom prst="roundRect">
            <a:avLst/>
          </a:prstGeom>
          <a:gradFill>
            <a:gsLst>
              <a:gs pos="0">
                <a:schemeClr val="accent2">
                  <a:lumMod val="60000"/>
                  <a:lumOff val="40000"/>
                </a:schemeClr>
              </a:gs>
              <a:gs pos="50000">
                <a:schemeClr val="accent2">
                  <a:lumMod val="60000"/>
                  <a:lumOff val="40000"/>
                </a:schemeClr>
              </a:gs>
              <a:gs pos="100000">
                <a:schemeClr val="accent2">
                  <a:lumMod val="75000"/>
                </a:schemeClr>
              </a:gs>
            </a:gsLst>
            <a:lin ang="5400000" scaled="0"/>
          </a:gradFill>
        </p:spPr>
        <p:txBody>
          <a:bodyPr vert="horz" lIns="91440" tIns="45720" rIns="91440" bIns="45720" numCol="1" rtlCol="0" anchor="ctr">
            <a:normAutofit/>
          </a:bodyPr>
          <a:lstStyle/>
          <a:p>
            <a:pPr algn="ctr">
              <a:buClr>
                <a:srgbClr val="C00000"/>
              </a:buClr>
              <a:buFont typeface="Arial"/>
              <a:buChar char="•"/>
            </a:pPr>
            <a:endParaRPr lang="en-US" kern="1200" dirty="0"/>
          </a:p>
        </p:txBody>
      </p:sp>
      <p:sp>
        <p:nvSpPr>
          <p:cNvPr id="12" name="TextBox 11"/>
          <p:cNvSpPr txBox="1"/>
          <p:nvPr/>
        </p:nvSpPr>
        <p:spPr>
          <a:xfrm>
            <a:off x="1143000" y="3581400"/>
            <a:ext cx="7086600" cy="3416320"/>
          </a:xfrm>
          <a:prstGeom prst="rect">
            <a:avLst/>
          </a:prstGeom>
          <a:noFill/>
        </p:spPr>
        <p:txBody>
          <a:bodyPr wrap="square" rtlCol="0">
            <a:spAutoFit/>
          </a:bodyPr>
          <a:lstStyle/>
          <a:p>
            <a:pPr marL="342900" indent="-342900"/>
            <a:r>
              <a:rPr lang="en-US" b="1" dirty="0"/>
              <a:t>       Each school requires a WLAN controller to keep its intra-site traffic local.  The Data Center WLAN controllers, although not attaching APs, allow for mobility tunnels to be established (tunneled over IP) to individual school controllers for Guest internet traffic sourced from the Data Center.  Since a controller can only be part of a single mobility domain, 3x are needed at each Data Center (1x peer school type).  </a:t>
            </a:r>
          </a:p>
          <a:p>
            <a:pPr marL="342900" indent="-342900">
              <a:buFont typeface="+mj-lt"/>
              <a:buAutoNum type="arabicPeriod"/>
            </a:pPr>
            <a:endParaRPr lang="en-US" dirty="0"/>
          </a:p>
          <a:p>
            <a:pPr marL="342900" indent="-342900"/>
            <a:r>
              <a:rPr lang="en-US" dirty="0"/>
              <a:t> </a:t>
            </a:r>
          </a:p>
          <a:p>
            <a:pPr marL="800100" lvl="1" indent="-342900"/>
            <a:endParaRPr lang="en-US" dirty="0"/>
          </a:p>
          <a:p>
            <a:pPr marL="800100" lvl="1" indent="-342900"/>
            <a:endParaRPr lang="en-US" dirty="0"/>
          </a:p>
          <a:p>
            <a:pPr marL="342900" indent="-342900"/>
            <a:r>
              <a:rPr lang="en-US" dirty="0"/>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6"/>
          <p:cNvSpPr>
            <a:spLocks noGrp="1"/>
          </p:cNvSpPr>
          <p:nvPr>
            <p:ph type="sldNum" sz="quarter" idx="4"/>
          </p:nvPr>
        </p:nvSpPr>
        <p:spPr/>
        <p:txBody>
          <a:bodyPr/>
          <a:lstStyle>
            <a:lvl1pPr algn="ctr">
              <a:defRPr sz="1200">
                <a:solidFill>
                  <a:schemeClr val="bg1"/>
                </a:solidFill>
                <a:latin typeface="Gotham-Book"/>
                <a:cs typeface="Gotham-Book"/>
              </a:defRPr>
            </a:lvl1pPr>
          </a:lstStyle>
          <a:p>
            <a:fld id="{C0097DC6-52A4-2345-88DE-585089D5FC74}" type="slidenum">
              <a:rPr lang="en-US"/>
              <a:pPr/>
              <a:t>99</a:t>
            </a:fld>
            <a:endParaRPr lang="en-US" dirty="0"/>
          </a:p>
        </p:txBody>
      </p:sp>
      <p:sp>
        <p:nvSpPr>
          <p:cNvPr id="3" name="Subtítulo 3"/>
          <p:cNvSpPr txBox="1">
            <a:spLocks/>
          </p:cNvSpPr>
          <p:nvPr/>
        </p:nvSpPr>
        <p:spPr>
          <a:xfrm>
            <a:off x="3733800" y="4343400"/>
            <a:ext cx="2368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a:t>
            </a:r>
            <a:r>
              <a:rPr lang="en-US" sz="3200" dirty="0" err="1">
                <a:solidFill>
                  <a:schemeClr val="bg1"/>
                </a:solidFill>
                <a:latin typeface="+mn-lt"/>
              </a:rPr>
              <a:t>AvayaATF</a:t>
            </a:r>
            <a:endParaRPr lang="en-US" sz="3200" dirty="0">
              <a:solidFill>
                <a:schemeClr val="bg1"/>
              </a:solidFill>
              <a:latin typeface="+mn-lt"/>
            </a:endParaRPr>
          </a:p>
        </p:txBody>
      </p:sp>
      <p:sp>
        <p:nvSpPr>
          <p:cNvPr id="4" name="Subtítulo 3"/>
          <p:cNvSpPr txBox="1">
            <a:spLocks/>
          </p:cNvSpPr>
          <p:nvPr/>
        </p:nvSpPr>
        <p:spPr>
          <a:xfrm>
            <a:off x="3727665" y="4724400"/>
            <a:ext cx="2749335"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200" dirty="0">
                <a:solidFill>
                  <a:schemeClr val="bg1"/>
                </a:solidFill>
                <a:latin typeface="+mn-lt"/>
              </a:rPr>
              <a:t>@gbruenin56</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581400" y="4657622"/>
            <a:ext cx="457200" cy="371578"/>
          </a:xfrm>
          <a:prstGeom prst="rect">
            <a:avLst/>
          </a:prstGeom>
          <a:noFill/>
          <a:effectLst>
            <a:glow rad="63500">
              <a:schemeClr val="bg1">
                <a:alpha val="70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37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362430802,C:\Documents and Settings\weaverj\My Documents\1-Messaging\Introduction to Avaya Networking - Nov 2012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MMPROD_SUBSTITUTION_ID" val="{2E3F8232-EF82-4517-BE0F-2192FA3611E5}"/>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MMPROD_SUBSTITUTION_ID" val="{1E698FFD-697B-4783-9C0F-86307F63FF6B}"/>
  <p:tag name="ARTICULATE_PUBLISH_MODE" val="2"/>
  <p:tag name="ARTICULATE_SOURCE_IMAGE" val="C:\Users\ADMINI~1\AppData\Local\Temp\articulate\presenter\imgtemp\V6efcyf6_files\slide0001_image001.png"/>
</p:tagLst>
</file>

<file path=ppt/tags/tag105.xml><?xml version="1.0" encoding="utf-8"?>
<p:tagLst xmlns:a="http://schemas.openxmlformats.org/drawingml/2006/main" xmlns:r="http://schemas.openxmlformats.org/officeDocument/2006/relationships" xmlns:p="http://schemas.openxmlformats.org/presentationml/2006/main">
  <p:tag name="MMPROD_SUBSTITUTION_ID" val="{50846160-E19A-40DE-897C-2BCA487D7025}"/>
  <p:tag name="ARTICULATE_PUBLISH_MODE" val="2"/>
  <p:tag name="ARTICULATE_SOURCE_IMAGE" val="C:\Users\ADMINI~1\AppData\Local\Temp\articulate\presenter\imgtemp\DKOgK0cX_files\slide0001_image001.png"/>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BB0AAB-6A94-4C07-99E8-060DAD3FF563}&quot;/&gt;&lt;isInvalidForFieldText val=&quot;0&quot;/&gt;&lt;Image&gt;&lt;filename val=&quot;C:\Users\ADMINI~1\AppData\Local\Temp\PR\data\asimages\{6ABB0AAB-6A94-4C07-99E8-060DAD3FF563}_16.png&quot;/&gt;&lt;left val=&quot;129&quot;/&gt;&lt;top val=&quot;333&quot;/&gt;&lt;width val=&quot;96&quot;/&gt;&lt;height val=&quot;73&quot;/&gt;&lt;hasText val=&quot;1&quot;/&gt;&lt;/Image&gt;&lt;/ThreeDShapeInfo&gt;"/>
  <p:tag name="MMPROD_SUBSTITUTION_ID" val="{82D58DCD-F437-41F6-ADAC-9BD23440C85F}"/>
  <p:tag name="ARTICULATE_PUBLISH_MODE" val="2"/>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5&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8&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MMPROD_SUBSTITUTION_ID" val="{8A35386E-F944-40DD-AD45-5985A40750FA}"/>
  <p:tag name="ARTICULATE_PUBLISH_MODE" val="2"/>
</p:tagLst>
</file>

<file path=ppt/tags/tag118.xml><?xml version="1.0" encoding="utf-8"?>
<p:tagLst xmlns:a="http://schemas.openxmlformats.org/drawingml/2006/main" xmlns:r="http://schemas.openxmlformats.org/officeDocument/2006/relationships" xmlns:p="http://schemas.openxmlformats.org/presentationml/2006/main">
  <p:tag name="MMPROD_SUBSTITUTION_ID" val="{19BA387C-2C6B-4FC0-AB0A-83E9374C995D}"/>
  <p:tag name="ARTICULATE_PUBLISH_MODE" val="2"/>
  <p:tag name="ARTICULATE_SOURCE_IMAGE" val="C:\Users\ADMINI~1\AppData\Local\Temp\articulate\presenter\imgtemp\1ENJJ31A_files\slide0001_image001.png"/>
</p:tagLst>
</file>

<file path=ppt/tags/tag119.xml><?xml version="1.0" encoding="utf-8"?>
<p:tagLst xmlns:a="http://schemas.openxmlformats.org/drawingml/2006/main" xmlns:r="http://schemas.openxmlformats.org/officeDocument/2006/relationships" xmlns:p="http://schemas.openxmlformats.org/presentationml/2006/main">
  <p:tag name="MMPROD_SUBSTITUTION_ID" val="{A42AA9C1-D872-43EB-9D1C-C22E2C64F026}"/>
  <p:tag name="ARTICULATE_PUBLISH_MODE" val="2"/>
  <p:tag name="ARTICULATE_SOURCE_IMAGE" val="C:\Users\ADMINI~1\AppData\Local\Temp\articulate\presenter\imgtemp\I4JYveMI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MMPROD_SUBSTITUTION_ID" val="{97FE4C83-433C-4DC4-B359-65066723CCB3}"/>
  <p:tag name="ARTICULATE_PUBLISH_MODE" val="2"/>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3&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MMPROD_SUBSTITUTION_ID" val="{E54ECC29-6965-48FC-82A0-45AD540D22AC}"/>
  <p:tag name="ARTICULATE_PUBLISH_MODE" val="2"/>
  <p:tag name="ARTICULATE_SOURCE_IMAGE" val="C:\Users\ADMINI~1\AppData\Local\Temp\articulate\presenter\imgtemp\CeeL5YTU_files\slide0001_image001.png"/>
</p:tagLst>
</file>

<file path=ppt/tags/tag125.xml><?xml version="1.0" encoding="utf-8"?>
<p:tagLst xmlns:a="http://schemas.openxmlformats.org/drawingml/2006/main" xmlns:r="http://schemas.openxmlformats.org/officeDocument/2006/relationships" xmlns:p="http://schemas.openxmlformats.org/presentationml/2006/main">
  <p:tag name="MMPROD_SUBSTITUTION_ID" val="{8F5C60EF-4692-470B-96DD-A1BE139F4612}"/>
  <p:tag name="ARTICULATE_PUBLISH_MODE" val="2"/>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7&quot;/&gt;&lt;lineCharCount val=&quot;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MMPROD_SUBSTITUTION_ID" val="{C5687D77-678C-4AA2-8712-6E777E75C3CF}"/>
  <p:tag name="ARTICULATE_PUBLISH_MODE" val="2"/>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MMPROD_SUBSTITUTION_ID" val="{B5119088-C4D0-492F-93C6-534AA1C211CC}"/>
  <p:tag name="ARTICULATE_PUBLISH_MODE" val="2"/>
  <p:tag name="ARTICULATE_SOURCE_IMAGE" val="C:\Users\ADMINI~1\AppData\Local\Temp\articulate\presenter\imgtemp\XjASkbHB_files\slide0001_image001.png"/>
</p:tagLst>
</file>

<file path=ppt/tags/tag137.xml><?xml version="1.0" encoding="utf-8"?>
<p:tagLst xmlns:a="http://schemas.openxmlformats.org/drawingml/2006/main" xmlns:r="http://schemas.openxmlformats.org/officeDocument/2006/relationships" xmlns:p="http://schemas.openxmlformats.org/presentationml/2006/main">
  <p:tag name="MMPROD_SUBSTITUTION_ID" val="{15333763-6B15-4EE2-9654-F24A3B46143A}"/>
  <p:tag name="ARTICULATE_PUBLISH_MODE" val="2"/>
  <p:tag name="ARTICULATE_SOURCE_IMAGE" val="C:\Users\ADMINI~1\AppData\Local\Temp\articulate\presenter\imgtemp\VM4n1MhM_files\slide0001_image001.png"/>
</p:tagLst>
</file>

<file path=ppt/tags/tag138.xml><?xml version="1.0" encoding="utf-8"?>
<p:tagLst xmlns:a="http://schemas.openxmlformats.org/drawingml/2006/main" xmlns:r="http://schemas.openxmlformats.org/officeDocument/2006/relationships" xmlns:p="http://schemas.openxmlformats.org/presentationml/2006/main">
  <p:tag name="MMPROD_SUBSTITUTION_ID" val="{F2F444F8-7001-43AE-A1F6-71402A108A48}"/>
  <p:tag name="ARTICULATE_PUBLISH_MODE" val="2"/>
  <p:tag name="ARTICULATE_SOURCE_IMAGE" val="C:\Users\ADMINI~1\AppData\Local\Temp\articulate\presenter\imgtemp\iCfFSAXc_files\slide0001_image001.png"/>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MMPROD_SUBSTITUTION_ID" val="{A40EF60D-28DD-4687-AF18-053E1FDE4C2F}"/>
  <p:tag name="ARTICULATE_PUBLISH_MODE" val="2"/>
  <p:tag name="ARTICULATE_SOURCE_IMAGE" val="C:\Users\ADMINI~1\AppData\Local\Temp\articulate\presenter\imgtemp\RLoeJxba_files\slide0001_image001.png"/>
</p:tagLst>
</file>

<file path=ppt/tags/tag141.xml><?xml version="1.0" encoding="utf-8"?>
<p:tagLst xmlns:a="http://schemas.openxmlformats.org/drawingml/2006/main" xmlns:r="http://schemas.openxmlformats.org/officeDocument/2006/relationships" xmlns:p="http://schemas.openxmlformats.org/presentationml/2006/main">
  <p:tag name="MMPROD_SUBSTITUTION_ID" val="{1CFC56CF-4191-4722-A21F-555DFA8B9B5D}"/>
  <p:tag name="ARTICULATE_PUBLISH_MODE" val="2"/>
  <p:tag name="ARTICULATE_SOURCE_IMAGE" val="C:\Users\ADMINI~1\AppData\Local\Temp\articulate\presenter\imgtemp\rPD5TX5u_files\slide0001_image001.png"/>
</p:tagLst>
</file>

<file path=ppt/tags/tag142.xml><?xml version="1.0" encoding="utf-8"?>
<p:tagLst xmlns:a="http://schemas.openxmlformats.org/drawingml/2006/main" xmlns:r="http://schemas.openxmlformats.org/officeDocument/2006/relationships" xmlns:p="http://schemas.openxmlformats.org/presentationml/2006/main">
  <p:tag name="MMPROD_SUBSTITUTION_ID" val="{38D43B15-B699-41C4-BBC2-D3C74530AAF0}"/>
  <p:tag name="ARTICULATE_PUBLISH_MODE" val="2"/>
  <p:tag name="ARTICULATE_SOURCE_IMAGE" val="C:\Users\ADMINI~1\AppData\Local\Temp\articulate\presenter\imgtemp\OfKdfrsm_files\slide0001_image001.png"/>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3&quot;/&gt;&lt;lineCharCount val=&quot;26&quot;/&gt;&lt;lineCharCount val=&quot;26&quot;/&gt;&lt;lineCharCount val=&quot;23&quot;/&gt;&lt;lineCharCount val=&quot;27&quot;/&gt;&lt;lineCharCount val=&quot;28&quot;/&gt;&lt;lineCharCount val=&quot;30&quot;/&gt;&lt;lineCharCount val=&quot;25&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59627B-B5FC-47CF-B6B9-B0D9328BF108}&quot;/&gt;&lt;isInvalidForFieldText val=&quot;0&quot;/&gt;&lt;Image&gt;&lt;filename val=&quot;C:\Users\ADMINI~1\AppData\Local\Temp\PR\data\asimages\{0559627B-B5FC-47CF-B6B9-B0D9328BF108}_55.png&quot;/&gt;&lt;left val=&quot;472&quot;/&gt;&lt;top val=&quot;157&quot;/&gt;&lt;width val=&quot;208&quot;/&gt;&lt;height val=&quot;73&quot;/&gt;&lt;hasText val=&quot;1&quot;/&gt;&lt;/Image&gt;&lt;/ThreeDShapeInfo&gt;"/>
  <p:tag name="MMPROD_SUBSTITUTION_ID" val="{24EC66D6-BB50-483A-ADBF-B241D8A0C44B}"/>
  <p:tag name="ARTICULATE_PUBLISH_MODE" val="2"/>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I~1\AppData\Local\Temp\articulate\presenter\imgtemp\PLxGZ0oS_files\slide0001_image001.png"/>
</p:tagLst>
</file>

<file path=ppt/tags/tag1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I~1\AppData\Local\Temp\articulate\presenter\imgtemp\g89S5WVC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DEAB04-1D50-4E10-9B4E-C4746C233079}&quot;/&gt;&lt;isInvalidForFieldText val=&quot;0&quot;/&gt;&lt;Image&gt;&lt;filename val=&quot;C:\DOCUME~1\weaverj\LOCALS~1\Temp\PR\data\asimages\{E7DEAB04-1D50-4E10-9B4E-C4746C233079}_6.png&quot;/&gt;&lt;left val=&quot;126&quot;/&gt;&lt;top val=&quot;391&quot;/&gt;&lt;width val=&quot;132&quot;/&gt;&lt;height val=&quot;63&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MMPROD_SUBSTITUTION_ID" val="{D6709C38-0E4B-4F81-8345-A0D6F28BFCB4}"/>
  <p:tag name="ARTICULATE_PUBLISH_MODE" val="2"/>
  <p:tag name="ARTICULATE_SOURCE_IMAGE" val="C:\Users\ADMINI~1\AppData\Local\Temp\articulate\presenter\imgtemp\M7qMhH6e_files\slide0001_image001.jpg"/>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MMPROD_SUBSTITUTION_ID" val="{985BAB0A-925F-4DC9-AA7C-58E66261B895}"/>
  <p:tag name="ARTICULATE_PUBLISH_MODE" val="2"/>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9&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122FDC-A9FE-4CD0-828B-87665E33632C}&quot;/&gt;&lt;isInvalidForFieldText val=&quot;0&quot;/&gt;&lt;Image&gt;&lt;filename val=&quot;C:\DOCUME~1\weaverj\LOCALS~1\Temp\PR\data\asimages\{EE122FDC-A9FE-4CD0-828B-87665E33632C}_6.png&quot;/&gt;&lt;left val=&quot;462&quot;/&gt;&lt;top val=&quot;273&quot;/&gt;&lt;width val=&quot;127&quot;/&gt;&lt;height val=&quot;8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E217B8-4606-4F6B-9E8D-74DB6D4D7F42}&quot;/&gt;&lt;isInvalidForFieldText val=&quot;0&quot;/&gt;&lt;Image&gt;&lt;filename val=&quot;C:\Users\abuelito\AppData\Local\Temp\PR\data\asimages\{D6E217B8-4606-4F6B-9E8D-74DB6D4D7F42}_6.png&quot;/&gt;&lt;left val=&quot;365&quot;/&gt;&lt;top val=&quot;312&quot;/&gt;&lt;width val=&quot;51&quot;/&gt;&lt;height val=&quot;54&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BE179F-72CE-4F83-89E8-59F259B87EFB}&quot;/&gt;&lt;isInvalidForFieldText val=&quot;0&quot;/&gt;&lt;Image&gt;&lt;filename val=&quot;C:\Users\abuelito\AppData\Local\Temp\PR\data\asimages\{CEBE179F-72CE-4F83-89E8-59F259B87EFB}_6.png&quot;/&gt;&lt;left val=&quot;533&quot;/&gt;&lt;top val=&quot;286&quot;/&gt;&lt;width val=&quot;54&quot;/&gt;&lt;height val=&quot;4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D6750619-937F-4C5D-A5E5-1F8B09F14FA7}&quot;/&gt;&lt;isInvalidForFieldText val=&quot;0&quot;/&gt;&lt;Image&gt;&lt;filename val=&quot;C:\Users\abuelito\AppData\Local\Temp\PR\data\asimages\{D6750619-937F-4C5D-A5E5-1F8B09F14FA7}_6.png&quot;/&gt;&lt;left val=&quot;48&quot;/&gt;&lt;top val=&quot;126&quot;/&gt;&lt;width val=&quot;234&quot;/&gt;&lt;height val=&quot;54&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3C807775-A7DE-42DF-897B-3121984A0A98}&quot;/&gt;&lt;isInvalidForFieldText val=&quot;0&quot;/&gt;&lt;Image&gt;&lt;filename val=&quot;C:\Users\abuelito\AppData\Local\Temp\PR\data\asimages\{3C807775-A7DE-42DF-897B-3121984A0A98}_6.png&quot;/&gt;&lt;left val=&quot;47&quot;/&gt;&lt;top val=&quot;209&quot;/&gt;&lt;width val=&quot;238&quot;/&gt;&lt;height val=&quot;54&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6&quot;/&gt;&lt;/TableIndex&gt;&lt;/ShapeTextInfo&gt;"/>
  <p:tag name="PRESENTER_SHAPEINFO" val="&lt;ThreeDShapeInfo&gt;&lt;uuid val=&quot;{8678844E-19E7-4197-A31B-B01737FF4B9F}&quot;/&gt;&lt;isInvalidForFieldText val=&quot;0&quot;/&gt;&lt;Image&gt;&lt;filename val=&quot;C:\Users\abuelito\AppData\Local\Temp\PR\data\asimages\{8678844E-19E7-4197-A31B-B01737FF4B9F}_6.png&quot;/&gt;&lt;left val=&quot;62&quot;/&gt;&lt;top val=&quot;295&quot;/&gt;&lt;width val=&quot;214&quot;/&gt;&lt;height val=&quot;6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792BEC-1D1A-4F5C-A562-781F2BC21795}&quot;/&gt;&lt;isInvalidForFieldText val=&quot;0&quot;/&gt;&lt;Image&gt;&lt;filename val=&quot;C:\DOCUME~1\weaverj\LOCALS~1\Temp\PR\data\asimages\{B8792BEC-1D1A-4F5C-A562-781F2BC21795}_6.png&quot;/&gt;&lt;left val=&quot;300&quot;/&gt;&lt;top val=&quot;219&quot;/&gt;&lt;width val=&quot;111&quot;/&gt;&lt;height val=&quot;147&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5D8273-936E-424D-B7AE-5F141DEB1646}&quot;/&gt;&lt;isInvalidForFieldText val=&quot;0&quot;/&gt;&lt;Image&gt;&lt;filename val=&quot;C:\Users\abuelito\AppData\Local\Temp\PR\data\asimages\{EB5D8273-936E-424D-B7AE-5F141DEB1646}_6.png&quot;/&gt;&lt;left val=&quot;437&quot;/&gt;&lt;top val=&quot;286&quot;/&gt;&lt;width val=&quot;50&quot;/&gt;&lt;height val=&quot;41&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DB7312-F7AB-48CE-87FB-469B3627D463}&quot;/&gt;&lt;isInvalidForFieldText val=&quot;0&quot;/&gt;&lt;Image&gt;&lt;filename val=&quot;C:\Users\abuelito\AppData\Local\Temp\PR\data\asimages\{42DB7312-F7AB-48CE-87FB-469B3627D463}_6.png&quot;/&gt;&lt;left val=&quot;567&quot;/&gt;&lt;top val=&quot;325&quot;/&gt;&lt;width val=&quot;44&quot;/&gt;&lt;height val=&quot;4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2&quot;/&gt;&lt;lineCharCount val=&quot;38&quot;/&gt;&lt;lineCharCount val=&quot;37&quot;/&gt;&lt;lineCharCount val=&quot;7&quot;/&gt;&lt;lineCharCount val=&quot;37&quot;/&gt;&lt;lineCharCount val=&quot;18&quot;/&gt;&lt;lineCharCount val=&quot;32&quot;/&gt;&lt;lineCharCount val=&quot;42&quot;/&gt;&lt;lineCharCount val=&quot;6&quot;/&gt;&lt;lineCharCount val=&quot;36&quot;/&gt;&lt;lineCharCount val=&quot;39&quot;/&gt;&lt;lineCharCount val=&quot;9&quot;/&gt;&lt;lineCharCount val=&quot;32&quot;/&gt;&lt;lineCharCount val=&quot;9&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7&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DF6D8E-BB9C-469B-80DC-984B8AB6BA01}&quot;/&gt;&lt;isInvalidForFieldText val=&quot;0&quot;/&gt;&lt;Image&gt;&lt;filename val=&quot;C:\DOCUME~1\weaverj\LOCALS~1\Temp\PR\data\asimages\{45DF6D8E-BB9C-469B-80DC-984B8AB6BA01}_6.png&quot;/&gt;&lt;left val=&quot;268&quot;/&gt;&lt;top val=&quot;120&quot;/&gt;&lt;width val=&quot;63&quot;/&gt;&lt;height val=&quot;59&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6&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29&quot;/&gt;&lt;lineCharCount val=&quot;39&quot;/&gt;&lt;lineCharCount val=&quot;42&quot;/&gt;&lt;lineCharCount val=&quot;38&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29&quot;/&gt;&lt;lineCharCount val=&quot;39&quot;/&gt;&lt;lineCharCount val=&quot;42&quot;/&gt;&lt;lineCharCount val=&quot;38&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2&quot;/&gt;&lt;lineCharCount val=&quot;19&quot;/&gt;&lt;lineCharCount val=&quot;26&quot;/&gt;&lt;lineCharCount val=&quot;31&quot;/&gt;&lt;lineCharCount val=&quot;21&quot;/&gt;&lt;lineCharCount val=&quot;16&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8VLwyoBG_files\slide0001_image001.png"/>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34&quot;/&gt;&lt;lineCharCount val=&quot;28&quot;/&gt;&lt;lineCharCount val=&quot;34&quot;/&gt;&lt;lineCharCount val=&quot;40&quot;/&gt;&lt;/TableIndex&gt;&lt;/ShapeTextInfo&gt;"/>
  <p:tag name="PRESENTER_SHAPEINFO" val="&lt;ThreeDShapeInfo&gt;&lt;uuid val=&quot;{DCB3FED8-FA8E-4F5A-B844-43F93DC46D2D}&quot;/&gt;&lt;isInvalidForFieldText val=&quot;0&quot;/&gt;&lt;Image&gt;&lt;filename val=&quot;C:\Users\Admin\AppData\Local\Temp\PR\data\asimages\{DCB3FED8-FA8E-4F5A-B844-43F93DC46D2D}_17.png&quot;/&gt;&lt;left val=&quot;360&quot;/&gt;&lt;top val=&quot;50&quot;/&gt;&lt;width val=&quot;343&quot;/&gt;&lt;height val=&quot;17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4A1983-59FF-40FB-8AA5-BC6620DFE336}&quot;/&gt;&lt;isInvalidForFieldText val=&quot;0&quot;/&gt;&lt;Image&gt;&lt;filename val=&quot;C:\DOCUME~1\weaverj\LOCALS~1\Temp\PR\data\asimages\{FF4A1983-59FF-40FB-8AA5-BC6620DFE336}_6.png&quot;/&gt;&lt;left val=&quot;534&quot;/&gt;&lt;top val=&quot;381&quot;/&gt;&lt;width val=&quot;70&quot;/&gt;&lt;height val=&quot;40&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lIUAO6El_files\slide0001_image001.png"/>
</p:tagLst>
</file>

<file path=ppt/tags/tag1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zujFfkr6_files\slide0001_image001.png"/>
</p:tagLst>
</file>

<file path=ppt/tags/tag19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s8vT3t6w_files\slide0001_image001.png"/>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2&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34&quot;/&gt;&lt;lineCharCount val=&quot;28&quot;/&gt;&lt;lineCharCount val=&quot;34&quot;/&gt;&lt;lineCharCount val=&quot;40&quot;/&gt;&lt;/TableIndex&gt;&lt;/ShapeTextInfo&gt;"/>
  <p:tag name="PRESENTER_SHAPEINFO" val="&lt;ThreeDShapeInfo&gt;&lt;uuid val=&quot;{DCB3FED8-FA8E-4F5A-B844-43F93DC46D2D}&quot;/&gt;&lt;isInvalidForFieldText val=&quot;0&quot;/&gt;&lt;Image&gt;&lt;filename val=&quot;C:\Users\Admin\AppData\Local\Temp\PR\data\asimages\{DCB3FED8-FA8E-4F5A-B844-43F93DC46D2D}_17.png&quot;/&gt;&lt;left val=&quot;360&quot;/&gt;&lt;top val=&quot;50&quot;/&gt;&lt;width val=&quot;343&quot;/&gt;&lt;height val=&quot;17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34&quot;/&gt;&lt;lineCharCount val=&quot;28&quot;/&gt;&lt;lineCharCount val=&quot;34&quot;/&gt;&lt;lineCharCount val=&quot;40&quot;/&gt;&lt;/TableIndex&gt;&lt;/ShapeTextInfo&gt;"/>
  <p:tag name="PRESENTER_SHAPEINFO" val="&lt;ThreeDShapeInfo&gt;&lt;uuid val=&quot;{DCB3FED8-FA8E-4F5A-B844-43F93DC46D2D}&quot;/&gt;&lt;isInvalidForFieldText val=&quot;0&quot;/&gt;&lt;Image&gt;&lt;filename val=&quot;C:\Users\Admin\AppData\Local\Temp\PR\data\asimages\{DCB3FED8-FA8E-4F5A-B844-43F93DC46D2D}_17.png&quot;/&gt;&lt;left val=&quot;360&quot;/&gt;&lt;top val=&quot;50&quot;/&gt;&lt;width val=&quot;343&quot;/&gt;&lt;height val=&quot;179&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34&quot;/&gt;&lt;lineCharCount val=&quot;28&quot;/&gt;&lt;lineCharCount val=&quot;34&quot;/&gt;&lt;lineCharCount val=&quot;40&quot;/&gt;&lt;/TableIndex&gt;&lt;/ShapeTextInfo&gt;"/>
  <p:tag name="PRESENTER_SHAPEINFO" val="&lt;ThreeDShapeInfo&gt;&lt;uuid val=&quot;{DCB3FED8-FA8E-4F5A-B844-43F93DC46D2D}&quot;/&gt;&lt;isInvalidForFieldText val=&quot;0&quot;/&gt;&lt;Image&gt;&lt;filename val=&quot;C:\Users\Admin\AppData\Local\Temp\PR\data\asimages\{DCB3FED8-FA8E-4F5A-B844-43F93DC46D2D}_17.png&quot;/&gt;&lt;left val=&quot;360&quot;/&gt;&lt;top val=&quot;50&quot;/&gt;&lt;width val=&quot;343&quot;/&gt;&lt;height val=&quot;17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188D57-CAEF-4A11-A482-A7488856F99C}&quot;/&gt;&lt;isInvalidForFieldText val=&quot;0&quot;/&gt;&lt;Image&gt;&lt;filename val=&quot;C:\DOCUME~1\weaverj\LOCALS~1\Temp\PR\data\asimages\{23188D57-CAEF-4A11-A482-A7488856F99C}_6.png&quot;/&gt;&lt;left val=&quot;360&quot;/&gt;&lt;top val=&quot;305&quot;/&gt;&lt;width val=&quot;96&quot;/&gt;&lt;height val=&quot;9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8LJO4TTX_files\slide0001_image001.jpg"/>
</p:tagLst>
</file>

<file path=ppt/tags/tag20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dpMBQojO_files\slide0001_image001.jpg"/>
</p:tagLst>
</file>

<file path=ppt/tags/tag20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OoBtC6MR_files\slide0001_image001.jpg"/>
</p:tagLst>
</file>

<file path=ppt/tags/tag20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LaSl2wUi_files\slide0001_image001.png"/>
</p:tagLst>
</file>

<file path=ppt/tags/tag20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L50ZldBm_files\slide0001_image001.png"/>
</p:tagLst>
</file>

<file path=ppt/tags/tag20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3OIZgjoU_files\slide0001_image001.jpg"/>
</p:tagLst>
</file>

<file path=ppt/tags/tag20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09ZQVZxl_files\slide0001_image001.jpg"/>
</p:tagLst>
</file>

<file path=ppt/tags/tag20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uICxGlPj_files\slide0001_image001.jpg"/>
</p:tagLst>
</file>

<file path=ppt/tags/tag20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AppData\Local\Temp\articulate\presenter\imgtemp\r4To5aX1_files\slide0001_image001.png"/>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0D6727-ACF6-4E2F-81C2-9091EB8D6F99}&quot;/&gt;&lt;isInvalidForFieldText val=&quot;0&quot;/&gt;&lt;Image&gt;&lt;filename val=&quot;C:\DOCUME~1\weaverj\LOCALS~1\Temp\PR\data\asimages\{170D6727-ACF6-4E2F-81C2-9091EB8D6F99}_6.png&quot;/&gt;&lt;left val=&quot;244&quot;/&gt;&lt;top val=&quot;301&quot;/&gt;&lt;width val=&quot;113&quot;/&gt;&lt;height val=&quot;67&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34&quot;/&gt;&lt;lineCharCount val=&quot;28&quot;/&gt;&lt;lineCharCount val=&quot;34&quot;/&gt;&lt;lineCharCount val=&quot;40&quot;/&gt;&lt;/TableIndex&gt;&lt;/ShapeTextInfo&gt;"/>
  <p:tag name="PRESENTER_SHAPEINFO" val="&lt;ThreeDShapeInfo&gt;&lt;uuid val=&quot;{DCB3FED8-FA8E-4F5A-B844-43F93DC46D2D}&quot;/&gt;&lt;isInvalidForFieldText val=&quot;0&quot;/&gt;&lt;Image&gt;&lt;filename val=&quot;C:\Users\Admin\AppData\Local\Temp\PR\data\asimages\{DCB3FED8-FA8E-4F5A-B844-43F93DC46D2D}_17.png&quot;/&gt;&lt;left val=&quot;360&quot;/&gt;&lt;top val=&quot;50&quot;/&gt;&lt;width val=&quot;343&quot;/&gt;&lt;height val=&quot;179&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4&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DEE2D9-8868-4ECC-9FD0-E49F9D10EC37}&quot;/&gt;&lt;isInvalidForFieldText val=&quot;0&quot;/&gt;&lt;Image&gt;&lt;filename val=&quot;C:\DOCUME~1\weaverj\LOCALS~1\Temp\PR\data\asimages\{02DEE2D9-8868-4ECC-9FD0-E49F9D10EC37}_6.png&quot;/&gt;&lt;left val=&quot;392&quot;/&gt;&lt;top val=&quot;419&quot;/&gt;&lt;width val=&quot;131&quot;/&gt;&lt;height val=&quot;78&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8&quot;/&gt;&lt;lineCharCount val=&quot;50&quot;/&gt;&lt;lineCharCount val=&quot;21&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33&quot;/&gt;&lt;lineCharCount val=&quot;26&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4&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3&quot;/&gt;&lt;lineCharCount val=&quot;7&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7&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4&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4&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1&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4&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9&quot;/&gt;&lt;lineCharCount val=&quot;8&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8&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1C9FE4-6906-49F4-A728-A373D53511BF}&quot;/&gt;&lt;isInvalidForFieldText val=&quot;0&quot;/&gt;&lt;Image&gt;&lt;filename val=&quot;C:\DOCUME~1\SIEGER~1\LOCALS~1\Temp\PR\data\asimages\{B31C9FE4-6906-49F4-A728-A373D53511BF}_62.png&quot;/&gt;&lt;left val=&quot;117&quot;/&gt;&lt;top val=&quot;164&quot;/&gt;&lt;width val=&quot;38&quot;/&gt;&lt;height val=&quot;24&quot;/&gt;&lt;hasText val=&quot;1&quot;/&gt;&lt;/Image&gt;&lt;/ThreeDShapeInfo&gt;"/>
</p:tagLst>
</file>

<file path=ppt/tags/tag3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8414B1-6BFC-4D4E-91FB-770E3A842791}&quot;/&gt;&lt;isInvalidForFieldText val=&quot;0&quot;/&gt;&lt;Image&gt;&lt;filename val=&quot;C:\DOCUME~1\SIEGER~1\LOCALS~1\Temp\PR\data\asimages\{F68414B1-6BFC-4D4E-91FB-770E3A842791}_62.png&quot;/&gt;&lt;left val=&quot;116&quot;/&gt;&lt;top val=&quot;153&quot;/&gt;&lt;width val=&quot;38&quot;/&gt;&lt;height val=&quot;24&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2&quot;/&gt;&lt;lineCharCount val=&quot;8&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58248-A54D-4CCB-9658-50A2E5A63A09}&quot;/&gt;&lt;isInvalidForFieldText val=&quot;0&quot;/&gt;&lt;Image&gt;&lt;filename val=&quot;C:\DOCUME~1\weaverj\LOCALS~1\Temp\PR\data\asimages\{ED758248-A54D-4CCB-9658-50A2E5A63A09}_6.png&quot;/&gt;&lt;left val=&quot;377&quot;/&gt;&lt;top val=&quot;96&quot;/&gt;&lt;width val=&quot;56&quot;/&gt;&lt;height val=&quot;58&quot;/&gt;&lt;hasText val=&quot;1&quot;/&gt;&lt;/Image&gt;&lt;/ThreeDShape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7&quot;/&gt;&lt;lineCharCount val=&quot;37&quot;/&gt;&lt;lineCharCount val=&quot;32&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29&quot;/&gt;&lt;lineCharCount val=&quot;27&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9&quot;/&gt;&lt;lineCharCount val=&quot;27&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7&quot;/&gt;&lt;lineCharCount val=&quot;9&quot;/&gt;&lt;lineCharCount val=&quot;8&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9&quot;/&gt;&lt;lineCharCount val=&quot;8&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8&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9&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9&quot;/&gt;&lt;lineCharCount val=&quot;8&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47Cgj4rgFEiWstmJ0iN3pw"/>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2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27&quot;/&gt;&lt;lineCharCount val=&quot;14&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6&quot;/&gt;&lt;lineCharCount val=&quot;28&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34&quot;/&gt;&lt;lineCharCount val=&quot;28&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32&quot;/&gt;&lt;lineCharCount val=&quot;9&quot;/&gt;&lt;lineCharCount val=&quot;17&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7&quot;/&gt;&lt;lineCharCount val=&quot;9&quot;/&gt;&lt;lineCharCount val=&quot;9&quot;/&gt;&lt;lineCharCount val=&quot;17&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47Cgj4rgFEiWstmJ0iN3pw"/>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9&quot;/&gt;&lt;lineCharCount val=&quot;9&quot;/&gt;&lt;lineCharCount val=&quot;8&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D54B6B-CC1A-449C-9A0F-E45A724E211A}&quot;/&gt;&lt;filename val=&quot;C:\Documents and Settings\ddebacke\My Documents\My Adobe Presentations\Launch Sales KT VENA October 2010 v6\data\asimages\{69D54B6B-CC1A-449C-9A0F-E45A724E211A}.png&quot;/&gt;&lt;hasEffects val=&quot;1&quot;/&gt;&lt;left val=&quot;104.28&quot;/&gt;&lt;top val=&quot;267.72&quot;/&gt;&lt;width val=&quot;512.64&quot;/&gt;&lt;height val=&quot;195.36&quot;/&gt;&lt;/ThreeDShapeInfo&gt;"/>
</p:tagLst>
</file>

<file path=ppt/tags/tag4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AA8DDA-5FC9-4EAD-87D6-69F1094AB607}&quot;/&gt;&lt;filename val=&quot;C:\Documents and Settings\ddebacke\My Documents\My Adobe Presentations\Launch Sales KT VENA October 2010 v6\data\asimages\{B8AA8DDA-5FC9-4EAD-87D6-69F1094AB607}.png&quot;/&gt;&lt;hasEffects val=&quot;1&quot;/&gt;&lt;left val=&quot;302.28&quot;/&gt;&lt;top val=&quot;312&quot;/&gt;&lt;width val=&quot;117.36&quot;/&gt;&lt;height val=&quot;29.64&quot;/&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F0968E-51A0-4950-B4CE-D1B4C348BE4D}&quot;/&gt;&lt;filename val=&quot;C:\Documents and Settings\ddebacke\My Documents\My Adobe Presentations\Launch Sales KT VENA October 2010 v6\data\asimages\{6EF0968E-51A0-4950-B4CE-D1B4C348BE4D}.png&quot;/&gt;&lt;hasEffects val=&quot;1&quot;/&gt;&lt;left val=&quot;285.72&quot;/&gt;&lt;top val=&quot;312&quot;/&gt;&lt;width val=&quot;151.92&quot;/&gt;&lt;height val=&quot;29.64&quot;/&gt;&lt;/ThreeDShapeInfo&gt;"/>
</p:tagLst>
</file>

<file path=ppt/tags/tag4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1B52AF-DA62-4461-9698-88B23B311800}&quot;/&gt;&lt;filename val=&quot;C:\Documents and Settings\ddebacke\My Documents\My Adobe Presentations\Launch Sales KT VENA October 2010 v6\data\asimages\{B91B52AF-DA62-4461-9698-88B23B311800}.png&quot;/&gt;&lt;hasEffects val=&quot;1&quot;/&gt;&lt;left val=&quot;185.28&quot;/&gt;&lt;top val=&quot;312&quot;/&gt;&lt;width val=&quot;67.8&quot;/&gt;&lt;height val=&quot;36.36&quot;/&gt;&lt;/ThreeDShapeInfo&gt;"/>
</p:tagLst>
</file>

<file path=ppt/tags/tag4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36E987-AB08-4F0E-BA73-EBAF895DFBB5}&quot;/&gt;&lt;filename val=&quot;C:\Documents and Settings\ddebacke\My Documents\My Adobe Presentations\Launch Sales KT VENA October 2010 v6\data\asimages\{4436E987-AB08-4F0E-BA73-EBAF895DFBB5}.png&quot;/&gt;&lt;hasEffects val=&quot;1&quot;/&gt;&lt;left val=&quot;156.72&quot;/&gt;&lt;top val=&quot;312&quot;/&gt;&lt;width val=&quot;96.36&quot;/&gt;&lt;height val=&quot;64.92&quot;/&gt;&lt;/ThreeDShapeInfo&gt;"/>
</p:tagLst>
</file>

<file path=ppt/tags/tag4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12613C-2664-4657-863A-B2F47ED19010}&quot;/&gt;&lt;filename val=&quot;C:\Documents and Settings\ddebacke\My Documents\My Adobe Presentations\Launch Sales KT VENA October 2010 v6\data\asimages\{1612613C-2664-4657-863A-B2F47ED19010}.png&quot;/&gt;&lt;hasEffects val=&quot;1&quot;/&gt;&lt;left val=&quot;453&quot;/&gt;&lt;top val=&quot;312&quot;/&gt;&lt;width val=&quot;82.08&quot;/&gt;&lt;height val=&quot;39.36&quot;/&gt;&lt;/ThreeDShapeInfo&gt;"/>
</p:tagLst>
</file>

<file path=ppt/tags/tag4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C41833-D2A0-4712-806B-2DCF93F845CE}&quot;/&gt;&lt;filename val=&quot;C:\Documents and Settings\ddebacke\My Documents\My Adobe Presentations\Launch Sales KT VENA October 2010 v6\data\asimages\{F0C41833-D2A0-4712-806B-2DCF93F845CE}.png&quot;/&gt;&lt;hasEffects val=&quot;1&quot;/&gt;&lt;left val=&quot;469.56&quot;/&gt;&lt;top val=&quot;330&quot;/&gt;&lt;width val=&quot;99.36&quot;/&gt;&lt;height val=&quot;55.92&quot;/&gt;&lt;/ThreeDShapeInfo&gt;"/>
</p:tagLst>
</file>

<file path=ppt/tags/tag4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582660-B11B-4202-AC51-2092E17D047D}&quot;/&gt;&lt;filename val=&quot;C:\Documents and Settings\ddebacke\My Documents\My Adobe Presentations\Launch Sales KT VENA October 2010 v6\data\asimages\{55582660-B11B-4202-AC51-2092E17D047D}.png&quot;/&gt;&lt;hasEffects val=&quot;1&quot;/&gt;&lt;left val=&quot;469.56&quot;/&gt;&lt;top val=&quot;330&quot;/&gt;&lt;width val=&quot;70.8&quot;/&gt;&lt;height val=&quot;84.36&quot;/&gt;&lt;/ThreeDShapeInfo&gt;"/>
</p:tagLst>
</file>

<file path=ppt/tags/tag4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D990DC-17B6-4282-B18D-D2BFD960A196}&quot;/&gt;&lt;filename val=&quot;C:\Documents and Settings\ddebacke\My Documents\My Adobe Presentations\Launch Sales KT VENA October 2010 v6\data\asimages\{27D990DC-17B6-4282-B18D-D2BFD960A196}.png&quot;/&gt;&lt;hasEffects val=&quot;1&quot;/&gt;&lt;left val=&quot;453&quot;/&gt;&lt;top val=&quot;312&quot;/&gt;&lt;width val=&quot;54.36&quot;/&gt;&lt;height val=&quot;67.92&quot;/&gt;&lt;/ThreeDShapeInfo&gt;"/>
</p:tagLst>
</file>

<file path=ppt/tags/tag4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BE87AA-A5B5-48B0-8588-1505543B1355}&quot;/&gt;&lt;filename val=&quot;C:\Documents and Settings\ddebacke\My Documents\My Adobe Presentations\Launch Sales KT VENA October 2010 v6\data\asimages\{FBBE87AA-A5B5-48B0-8588-1505543B1355}.png&quot;/&gt;&lt;hasEffects val=&quot;1&quot;/&gt;&lt;left val=&quot;142.56&quot;/&gt;&lt;top val=&quot;415.56&quot;/&gt;&lt;width val=&quot;56.52&quot;/&gt;&lt;height val=&quot;51.36&quot;/&gt;&lt;/ThreeDShapeInfo&gt;"/>
</p:tagLst>
</file>

<file path=ppt/tags/tag4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61FE00-F906-4E89-B1F1-7449205C35D0}&quot;/&gt;&lt;filename val=&quot;C:\Documents and Settings\ddebacke\My Documents\My Adobe Presentations\Launch Sales KT VENA October 2010 v6\data\asimages\{DB61FE00-F906-4E89-B1F1-7449205C35D0}.png&quot;/&gt;&lt;hasEffects val=&quot;1&quot;/&gt;&lt;left val=&quot;186.72&quot;/&gt;&lt;top val=&quot;387&quot;/&gt;&lt;width val=&quot;84.36&quot;/&gt;&lt;height val=&quot;79.92&quot;/&gt;&lt;/ThreeDShapeInfo&gt;"/>
</p:tagLst>
</file>

<file path=ppt/tags/tag4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7EBE1B-C6F6-47E8-91A6-8E0300DCE8E9}&quot;/&gt;&lt;filename val=&quot;C:\Documents and Settings\ddebacke\My Documents\My Adobe Presentations\Launch Sales KT VENA October 2010 v6\data\asimages\{937EBE1B-C6F6-47E8-91A6-8E0300DCE8E9}.png&quot;/&gt;&lt;hasEffects val=&quot;1&quot;/&gt;&lt;left val=&quot;483&quot;/&gt;&lt;top val=&quot;418.56&quot;/&gt;&lt;width val=&quot;57.36&quot;/&gt;&lt;height val=&quot;46.8&quot;/&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CD3E7E-4F36-4330-88AE-A35EEA78E45F}&quot;/&gt;&lt;filename val=&quot;C:\Documents and Settings\ddebacke\My Documents\My Adobe Presentations\Launch Sales KT VENA October 2010 v6\data\asimages\{2ECD3E7E-4F36-4330-88AE-A35EEA78E45F}.png&quot;/&gt;&lt;hasEffects val=&quot;1&quot;/&gt;&lt;left val=&quot;527.28&quot;/&gt;&lt;top val=&quot;390&quot;/&gt;&lt;width val=&quot;81.36&quot;/&gt;&lt;height val=&quot;74.64&quot;/&gt;&lt;/ThreeDShapeInfo&gt;"/>
</p:tagLst>
</file>

<file path=ppt/tags/tag4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0145F8-354B-4EC3-9CDD-E6AAABD67467}&quot;/&gt;&lt;filename val=&quot;C:\Documents and Settings\ddebacke\My Documents\My Adobe Presentations\Launch Sales KT VENA October 2010 v6\data\asimages\{E60145F8-354B-4EC3-9CDD-E6AAABD67467}.png&quot;/&gt;&lt;hasEffects val=&quot;1&quot;/&gt;&lt;left val=&quot;301.56&quot;/&gt;&lt;top val=&quot;239.28&quot;/&gt;&lt;width val=&quot;118.8&quot;/&gt;&lt;height val=&quot;63.36&quot;/&gt;&lt;/ThreeDShapeInfo&gt;"/>
</p:tagLst>
</file>

<file path=ppt/tags/tag4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4EE6BF-57A1-4D74-9273-892349D4B0E3}&quot;/&gt;&lt;filename val=&quot;C:\Documents and Settings\ddebacke\My Documents\My Adobe Presentations\Launch Sales KT VENA October 2010 v6\data\asimages\{7C4EE6BF-57A1-4D74-9273-892349D4B0E3}.png&quot;/&gt;&lt;hasEffects val=&quot;1&quot;/&gt;&lt;left val=&quot;190.56&quot;/&gt;&lt;top val=&quot;330&quot;/&gt;&lt;width val=&quot;79.08&quot;/&gt;&lt;height val=&quot;81.36&quot;/&gt;&lt;/ThreeDShapeInfo&gt;"/>
</p:tagLst>
</file>

<file path=ppt/tags/tag4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DA1A79-AC68-4D84-91AB-B7EDC20DF83C}&quot;/&gt;&lt;filename val=&quot;C:\Documents and Settings\ddebacke\My Documents\My Adobe Presentations\Launch Sales KT VENA October 2010 v6\data\asimages\{0BDA1A79-AC68-4D84-91AB-B7EDC20DF83C}.png&quot;/&gt;&lt;hasEffects val=&quot;1&quot;/&gt;&lt;left val=&quot;219&quot;/&gt;&lt;top val=&quot;330&quot;/&gt;&lt;width val=&quot;50.64&quot;/&gt;&lt;height val=&quot;52.92&quot;/&gt;&lt;/ThreeDShapeInfo&gt;"/>
</p:tagLst>
</file>

<file path=ppt/tags/tag4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FF29E1-5024-43E5-B42C-3EC9BE5744DA}&quot;/&gt;&lt;filename val=&quot;C:\Documents and Settings\ddebacke\My Documents\My Adobe Presentations\Launch Sales KT VENA October 2010 v6\data\asimages\{9BFF29E1-5024-43E5-B42C-3EC9BE5744DA}.png&quot;/&gt;&lt;hasEffects val=&quot;1&quot;/&gt;&lt;left val=&quot;15&quot;/&gt;&lt;top val=&quot;261.72&quot;/&gt;&lt;width val=&quot;151.08&quot;/&gt;&lt;height val=&quot;120.36&quot;/&gt;&lt;/ThreeDShapeInfo&gt;"/>
</p:tagLst>
</file>

<file path=ppt/tags/tag4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DC58FC-B44B-48FF-91B0-D09C3DF9D466}&quot;/&gt;&lt;filename val=&quot;C:\Documents and Settings\ddebacke\My Documents\My Adobe Presentations\Launch Sales KT VENA October 2010 v6\data\asimages\{40DC58FC-B44B-48FF-91B0-D09C3DF9D466}.png&quot;/&gt;&lt;hasEffects val=&quot;1&quot;/&gt;&lt;left val=&quot;558&quot;/&gt;&lt;top val=&quot;261.72&quot;/&gt;&lt;width val=&quot;148.92&quot;/&gt;&lt;height val=&quot;128.64&quot;/&gt;&lt;/ThreeDShapeInfo&gt;"/>
</p:tagLst>
</file>

<file path=ppt/tags/tag4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A27F98-BEED-4455-A5C8-B70655005E7E}&quot;/&gt;&lt;filename val=&quot;C:\Documents and Settings\ddebacke\My Documents\My Adobe Presentations\Launch Sales KT VENA October 2010 v6\data\asimages\{FDA27F98-BEED-4455-A5C8-B70655005E7E}.png&quot;/&gt;&lt;hasEffects val=&quot;1&quot;/&gt;&lt;left val=&quot;241.56&quot;/&gt;&lt;top val=&quot;299.28&quot;/&gt;&lt;width val=&quot;237.36&quot;/&gt;&lt;height val=&quot;36.36&quot;/&gt;&lt;/ThreeDShapeInfo&gt;"/>
</p:tagLst>
</file>

<file path=ppt/tags/tag4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0C8BB7-6837-4633-8281-7940BD13AB6D}&quot;/&gt;&lt;filename val=&quot;C:\DOCUME~1\ddebacke\LOCALS~1\Temp\PR\data\asimages\{3F0C8BB7-6837-4633-8281-7940BD13AB6D}.png&quot;/&gt;&lt;hasEffects val=&quot;1&quot;/&gt;&lt;left val=&quot;528&quot;/&gt;&lt;top val=&quot;374.28&quot;/&gt;&lt;width val=&quot;28.08&quot;/&gt;&lt;height val=&quot;69.36&quot;/&gt;&lt;/ThreeDShapeInfo&g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47Cgj4rgFEiWstmJ0iN3pw"/>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47Cgj4rgFEiWstmJ0iN3pw"/>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47Cgj4rgFEiWstmJ0iN3pw"/>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3&quot;/&gt;&lt;lineCharCount val=&quot;24&quot;/&gt;&lt;lineCharCount val=&quot;39&quot;/&gt;&lt;lineCharCount val=&quot;23&quot;/&gt;&lt;lineCharCount val=&quot;30&quot;/&gt;&lt;lineCharCount val=&quot;15&quot;/&gt;&lt;lineCharCount val=&quot;28&quot;/&gt;&lt;lineCharCount val=&quot;34&quot;/&gt;&lt;lineCharCount val=&quot;41&quot;/&gt;&lt;lineCharCount val=&quot;26&quot;/&gt;&lt;lineCharCount val=&quot;39&quot;/&gt;&lt;lineCharCount val=&quot;1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28&quot;/&gt;&lt;lineCharCount val=&quot;26&quot;/&gt;&lt;lineCharCount val=&quot;33&quot;/&gt;&lt;lineCharCount val=&quot;32&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2&quot;/&gt;&lt;lineCharCount val=&quot;23&quot;/&gt;&lt;lineCharCount val=&quot;27&quot;/&gt;&lt;lineCharCount val=&quot;39&quot;/&gt;&lt;lineCharCount val=&quot;32&quot;/&gt;&lt;lineCharCount val=&quot;36&quot;/&gt;&lt;lineCharCount val=&quot;17&quot;/&gt;&lt;lineCharCount val=&quot;36&quot;/&gt;&lt;lineCharCount val=&quot;19&quot;/&gt;&lt;lineCharCount val=&quot;30&quot;/&gt;&lt;lineCharCount val=&quot;28&quot;/&gt;&lt;lineCharCount val=&quot;35&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8&quot;/&gt;&lt;lineCharCount val=&quot;23&quot;/&gt;&lt;lineCharCount val=&quot;29&quot;/&gt;&lt;lineCharCount val=&quot;36&quot;/&gt;&lt;lineCharCount val=&quot;35&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9&quot;/&gt;&lt;lineCharCount val=&quot;12&quot;/&gt;&lt;lineCharCount val=&quot;30&quot;/&gt;&lt;lineCharCount val=&quot;21&quot;/&gt;&lt;lineCharCount val=&quot;20&quot;/&gt;&lt;lineCharCount val=&quot;28&quot;/&gt;&lt;lineCharCount val=&quot;16&quot;/&gt;&lt;lineCharCount val=&quot;27&quot;/&gt;&lt;lineCharCount val=&quot;26&quot;/&gt;&lt;lineCharCount val=&quot;23&quot;/&gt;&lt;lineCharCount val=&quot;32&quot;/&gt;&lt;lineCharCount val=&quot;29&quot;/&gt;&lt;lineCharCount val=&quot;34&quot;/&gt;&lt;lineCharCount val=&quot;31&quot;/&gt;&lt;lineCharCount val=&quot;18&quot;/&gt;&lt;lineCharCount val=&quot;2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37&quot;/&gt;&lt;lineCharCount val=&quot;36&quot;/&gt;&lt;lineCharCount val=&quot;27&quot;/&gt;&lt;lineCharCount val=&quot;28&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1&quot;/&gt;&lt;lineCharCount val=&quot;32&quot;/&gt;&lt;lineCharCount val=&quot;27&quot;/&gt;&lt;lineCharCount val=&quot;20&quot;/&gt;&lt;lineCharCount val=&quot;26&quot;/&gt;&lt;lineCharCount val=&quot;33&quot;/&gt;&lt;lineCharCount val=&quot;6&quot;/&gt;&lt;lineCharCount val=&quot;29&quot;/&gt;&lt;lineCharCount val=&quot;24&quot;/&gt;&lt;lineCharCount val=&quot;25&quot;/&gt;&lt;lineCharCount val=&quot;26&quot;/&gt;&lt;lineCharCount val=&quot;23&quot;/&gt;&lt;lineCharCount val=&quot;32&quot;/&gt;&lt;lineCharCount val=&quot;29&quot;/&gt;&lt;lineCharCount val=&quot;36&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28&quot;/&gt;&lt;lineCharCount val=&quot;31&quot;/&gt;&lt;lineCharCount val=&quot;16&quot;/&gt;&lt;lineCharCount val=&quot;26&quot;/&gt;&lt;lineCharCount val=&quot;24&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8&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1&quot;/&gt;&lt;lineCharCount val=&quot;13&quot;/&gt;&lt;lineCharCount val=&quot;13&quot;/&gt;&lt;lineCharCount val=&quot;8&quot;/&gt;&lt;lineCharCount val=&quot;8&quot;/&gt;&lt;lineCharCount val=&quot;11&quot;/&gt;&lt;lineCharCount val=&quot;11&quot;/&gt;&lt;lineCharCount val=&quot;26&quot;/&gt;&lt;lineCharCount val=&quot;31&quot;/&gt;&lt;lineCharCount val=&quot;33&quot;/&gt;&lt;lineCharCount val=&quot;26&quot;/&gt;&lt;lineCharCount val=&quot;18&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28&quot;/&gt;&lt;lineCharCount val=&quot;9&quot;/&gt;&lt;lineCharCount val=&quot;31&quot;/&gt;&lt;lineCharCount val=&quot;17&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0&quot;/&gt;&lt;lineCharCount val=&quot;34&quot;/&gt;&lt;lineCharCount val=&quot;32&quot;/&gt;&lt;lineCharCount val=&quot;35&quot;/&gt;&lt;lineCharCount val=&quot;29&quot;/&gt;&lt;lineCharCount val=&quot;34&quot;/&gt;&lt;lineCharCount val=&quot;23&quot;/&gt;&lt;lineCharCount val=&quot;33&quot;/&gt;&lt;lineCharCount val=&quot;38&quot;/&gt;&lt;lineCharCount val=&quot;27&quot;/&gt;&lt;lineCharCount val=&quot;21&quot;/&gt;&lt;lineCharCount val=&quot;27&quot;/&gt;&lt;lineCharCount val=&quot;32&quot;/&gt;&lt;lineCharCount val=&quot;3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32&quot;/&gt;&lt;lineCharCount val=&quot;32&quot;/&gt;&lt;lineCharCount val=&quot;32&quot;/&gt;&lt;lineCharCount val=&quot;32&quot;/&gt;&lt;lineCharCount val=&quot;13&quot;/&gt;&lt;lineCharCount val=&quot;28&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MMPROD_SUBSTITUTION_ID" val="{DAE282C0-AE8E-4BCE-A46A-6951CD4C4946}"/>
  <p:tag name="ARTICULATE_PUBLISH_MODE" val="2"/>
  <p:tag name="ARTICULATE_SOURCE_IMAGE" val="C:\Users\ADMINI~1\AppData\Local\Temp\articulate\presenter\imgtemp\pdaN0GUN_files\slide0001_image001.png"/>
</p:tagLst>
</file>

<file path=ppt/tags/tag98.xml><?xml version="1.0" encoding="utf-8"?>
<p:tagLst xmlns:a="http://schemas.openxmlformats.org/drawingml/2006/main" xmlns:r="http://schemas.openxmlformats.org/officeDocument/2006/relationships" xmlns:p="http://schemas.openxmlformats.org/presentationml/2006/main">
  <p:tag name="MMPROD_SUBSTITUTION_ID" val="{68684155-4DD2-4627-9C1E-BC079D5A91AF}"/>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Content Liqu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numCol="1" rtlCol="0">
        <a:normAutofit/>
      </a:bodyPr>
      <a:lstStyle>
        <a:defPPr>
          <a:buClr>
            <a:srgbClr val="C00000"/>
          </a:buClr>
          <a:buFont typeface="Arial"/>
          <a:buChar char="•"/>
          <a:defRPr kern="1200" dirty="0" smtClean="0"/>
        </a:defPPr>
      </a:lst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7366</TotalTime>
  <Words>10515</Words>
  <Application>Microsoft Office PowerPoint</Application>
  <PresentationFormat>On-screen Show (4:3)</PresentationFormat>
  <Paragraphs>1619</Paragraphs>
  <Slides>99</Slides>
  <Notes>47</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Content Liquid</vt:lpstr>
      <vt:lpstr>Slide 1</vt:lpstr>
      <vt:lpstr>APDS Delta  Avaya Professional Design Specialist – Networking</vt:lpstr>
      <vt:lpstr>APDS – Networking  Course Overview</vt:lpstr>
      <vt:lpstr>APDS – Networking  Prerequisites for Delta</vt:lpstr>
      <vt:lpstr>Avaya Networking The Markets We Serve</vt:lpstr>
      <vt:lpstr> Dynamic Data Center</vt:lpstr>
      <vt:lpstr>Ethernet Routing Switch  Portfolio Family</vt:lpstr>
      <vt:lpstr>Avaya Virtual Services Platform 9000</vt:lpstr>
      <vt:lpstr>Avaya VSP 9000 Release 3.3</vt:lpstr>
      <vt:lpstr>Avaya Ethernet Routing Switch 8800</vt:lpstr>
      <vt:lpstr>Ethernet Routing Switch 8800 8800 is the New-Generation of 8600 </vt:lpstr>
      <vt:lpstr>Ethernet Routing Switch 8800 Interface  Modules </vt:lpstr>
      <vt:lpstr>Avaya Virtual Services Platform 7000 Overview &amp; Highlights</vt:lpstr>
      <vt:lpstr>Avaya Ethernet Routing Switch 5000</vt:lpstr>
      <vt:lpstr>Intelligent Edge</vt:lpstr>
      <vt:lpstr>Avaya Ethernet Routing Switch 4000</vt:lpstr>
      <vt:lpstr>ERS 4000 Series Next Generation Hardware</vt:lpstr>
      <vt:lpstr>Avaya Ethernet Routing Switch 3500</vt:lpstr>
      <vt:lpstr>ERS 3500 IP Office Installation Script</vt:lpstr>
      <vt:lpstr>Main Components for WLAN 8100</vt:lpstr>
      <vt:lpstr>WLAN 8100 What’s New </vt:lpstr>
      <vt:lpstr>Avaya WLAN 8100  Access Points &amp; Antennas</vt:lpstr>
      <vt:lpstr>WLAN Access Point 8120E</vt:lpstr>
      <vt:lpstr>WLAN 8100 Product Offering R1.2 Outdoor AP Features</vt:lpstr>
      <vt:lpstr>8120E External Antennas</vt:lpstr>
      <vt:lpstr>New WLAN 8100 R2.0</vt:lpstr>
      <vt:lpstr>WLAN 8100 Definitions</vt:lpstr>
      <vt:lpstr>Other 8100 Applications Advanced Security and Planning</vt:lpstr>
      <vt:lpstr>Network Management</vt:lpstr>
      <vt:lpstr>Network Management Applications</vt:lpstr>
      <vt:lpstr>Intelligent Edge</vt:lpstr>
      <vt:lpstr>What’s the Differentiation?</vt:lpstr>
      <vt:lpstr>Secure Mobile Collaboration (aka:  Access Control)</vt:lpstr>
      <vt:lpstr>Rapid Evolution of Mobile Edge</vt:lpstr>
      <vt:lpstr>Avaya’s BYOD Solution</vt:lpstr>
      <vt:lpstr>Authenticated Network Access</vt:lpstr>
      <vt:lpstr>Role-based Access… with Identity Engines</vt:lpstr>
      <vt:lpstr>Role-based Access… with Identity Engines</vt:lpstr>
      <vt:lpstr>Identity Engines Modules</vt:lpstr>
      <vt:lpstr>Identity Engines Ignition Server</vt:lpstr>
      <vt:lpstr>Identity Engines Ignition Dashboard</vt:lpstr>
      <vt:lpstr>Identity Engines Ignition Dashboard</vt:lpstr>
      <vt:lpstr>Identity Engines Granular Policy Engines</vt:lpstr>
      <vt:lpstr>Identity Engines Guest Manager</vt:lpstr>
      <vt:lpstr>Identity Engines Guest Manager Provisioners</vt:lpstr>
      <vt:lpstr>Identity Engines Microsoft NAP</vt:lpstr>
      <vt:lpstr>Identity Engines Ignition Posture</vt:lpstr>
      <vt:lpstr>Identity Engines Ignition Posture</vt:lpstr>
      <vt:lpstr>Identity Engines Ignition Analytics</vt:lpstr>
      <vt:lpstr>Identity Engines What’s New in 8.0? Ignition Access Portal  (formerly Captive Portal)</vt:lpstr>
      <vt:lpstr>Identity Engines What’s New in 8.0? Ignition Access Portal (formerly Captive Portal)</vt:lpstr>
      <vt:lpstr>Identity Engines What’s New in 8.0? Access Portal Architecture</vt:lpstr>
      <vt:lpstr>Identity Engines Leveraging Windows Group Policies</vt:lpstr>
      <vt:lpstr>Identity Engines What’s New in 8.0? Ignition CASE Client</vt:lpstr>
      <vt:lpstr>Ignition CASE Client</vt:lpstr>
      <vt:lpstr>Identity Engines What’s New in 8.0? Additional Enhancements</vt:lpstr>
      <vt:lpstr>VPN Gateway Portfolio VPN Gateway for VMware</vt:lpstr>
      <vt:lpstr>AVG 9.0 Content</vt:lpstr>
      <vt:lpstr>Hardware Specifications</vt:lpstr>
      <vt:lpstr>Summary of VPN Gateways</vt:lpstr>
      <vt:lpstr>Simplified AACC Remote Agent Solutions SPO for Remote Agents: Deployed fast, secure, at low cost </vt:lpstr>
      <vt:lpstr>Unified Branch</vt:lpstr>
      <vt:lpstr>Details Avaya Secure Router 4134  Mid-range / Small Campus</vt:lpstr>
      <vt:lpstr>Silver Peak and Avaya  Joint Benefits</vt:lpstr>
      <vt:lpstr>Avaya SR 4134 Server Module</vt:lpstr>
      <vt:lpstr>Avaya SR 2330 and AG 2330  Access and Branch</vt:lpstr>
      <vt:lpstr>Campus  and Data Center Design</vt:lpstr>
      <vt:lpstr>Campus Network Architecture Classic Switch Clustering </vt:lpstr>
      <vt:lpstr>Data Center Infrastructure Horizontal Stacking / ToR / Switch Clustering</vt:lpstr>
      <vt:lpstr>Mid-Tier Data Center Solution Collapsed Core</vt:lpstr>
      <vt:lpstr>Large Data Center Solution Data Center Core</vt:lpstr>
      <vt:lpstr>Separating Network Services from Infrastructure</vt:lpstr>
      <vt:lpstr>Avaya VENA Fabric Connect</vt:lpstr>
      <vt:lpstr>SPBM SMLT NNI  Considerations</vt:lpstr>
      <vt:lpstr>New Capabilities Create New Challenges</vt:lpstr>
      <vt:lpstr>Avaya VPS Licensing </vt:lpstr>
      <vt:lpstr>Virtual Provisioning Service Solution Architecture</vt:lpstr>
      <vt:lpstr>VPS Plug-in to COM</vt:lpstr>
      <vt:lpstr>Avaya VPS Dashboard Monitor</vt:lpstr>
      <vt:lpstr>VENA Unified Access Unifying Wired and Wireless at the Network Core</vt:lpstr>
      <vt:lpstr>Unified Access 1.0  Solution and Release Content</vt:lpstr>
      <vt:lpstr> Unified Access 1.0  Program Overview At a Glance</vt:lpstr>
      <vt:lpstr>Avaya VENA Unified Access Architecture System Protocols</vt:lpstr>
      <vt:lpstr>Knowledge Checkpoints</vt:lpstr>
      <vt:lpstr>Knowledge Checkpoint 1</vt:lpstr>
      <vt:lpstr>Knowledge Checkpoint 1</vt:lpstr>
      <vt:lpstr>Knowledge Checkpoint 1</vt:lpstr>
      <vt:lpstr>Knowledge Checkpoint 1</vt:lpstr>
      <vt:lpstr>Knowledge Checkpoint 2</vt:lpstr>
      <vt:lpstr>Knowledge Checkpoint 2</vt:lpstr>
      <vt:lpstr>Knowledge Checkpoint 2</vt:lpstr>
      <vt:lpstr>Knowledge Checkpoint 2</vt:lpstr>
      <vt:lpstr>Knowledge Checkpoint 3</vt:lpstr>
      <vt:lpstr>Knowledge Checkpoint 3</vt:lpstr>
      <vt:lpstr>Knowledge Checkpoint 3</vt:lpstr>
      <vt:lpstr>Knowledge Checkpoint 3</vt:lpstr>
      <vt:lpstr>Knowledge Checkpoint 3</vt:lpstr>
      <vt:lpstr>Knowledge Checkpoint 3</vt:lpstr>
      <vt:lpstr>Slide 99</vt:lpstr>
    </vt:vector>
  </TitlesOfParts>
  <Company>Avaya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Avaya Technology Forum Breakout</dc:title>
  <dc:subject>APDS-Networking Delta Training</dc:subject>
  <dc:creator>Gary Brueningsen</dc:creator>
  <cp:lastModifiedBy>Perry J. Heliger</cp:lastModifiedBy>
  <cp:revision>158</cp:revision>
  <dcterms:created xsi:type="dcterms:W3CDTF">2012-12-03T20:53:20Z</dcterms:created>
  <dcterms:modified xsi:type="dcterms:W3CDTF">2013-02-23T01:21:40Z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3035619</vt:lpwstr>
  </property>
  <property fmtid="{D5CDD505-2E9C-101B-9397-08002B2CF9AE}" name="NXPowerLiteSettings" pid="3">
    <vt:lpwstr>F7000400038000</vt:lpwstr>
  </property>
  <property fmtid="{D5CDD505-2E9C-101B-9397-08002B2CF9AE}" name="NXPowerLiteVersion" pid="4">
    <vt:lpwstr>D5.0.8</vt:lpwstr>
  </property>
</Properties>
</file>