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56" r:id="rId1"/>
  </p:sldMasterIdLst>
  <p:notesMasterIdLst>
    <p:notesMasterId r:id="rId61"/>
  </p:notesMasterIdLst>
  <p:sldIdLst>
    <p:sldId id="350" r:id="rId2"/>
    <p:sldId id="256" r:id="rId3"/>
    <p:sldId id="334" r:id="rId4"/>
    <p:sldId id="257" r:id="rId5"/>
    <p:sldId id="258" r:id="rId6"/>
    <p:sldId id="267" r:id="rId7"/>
    <p:sldId id="299" r:id="rId8"/>
    <p:sldId id="303" r:id="rId9"/>
    <p:sldId id="341" r:id="rId10"/>
    <p:sldId id="342" r:id="rId11"/>
    <p:sldId id="343" r:id="rId12"/>
    <p:sldId id="270" r:id="rId13"/>
    <p:sldId id="259" r:id="rId14"/>
    <p:sldId id="268" r:id="rId15"/>
    <p:sldId id="297" r:id="rId16"/>
    <p:sldId id="298" r:id="rId17"/>
    <p:sldId id="260" r:id="rId18"/>
    <p:sldId id="308" r:id="rId19"/>
    <p:sldId id="309" r:id="rId20"/>
    <p:sldId id="331" r:id="rId21"/>
    <p:sldId id="261" r:id="rId22"/>
    <p:sldId id="292" r:id="rId23"/>
    <p:sldId id="300" r:id="rId24"/>
    <p:sldId id="271" r:id="rId25"/>
    <p:sldId id="272" r:id="rId26"/>
    <p:sldId id="293" r:id="rId27"/>
    <p:sldId id="335" r:id="rId28"/>
    <p:sldId id="273" r:id="rId29"/>
    <p:sldId id="274" r:id="rId30"/>
    <p:sldId id="275" r:id="rId31"/>
    <p:sldId id="294" r:id="rId32"/>
    <p:sldId id="296" r:id="rId33"/>
    <p:sldId id="262" r:id="rId34"/>
    <p:sldId id="336" r:id="rId35"/>
    <p:sldId id="264" r:id="rId36"/>
    <p:sldId id="345" r:id="rId37"/>
    <p:sldId id="265" r:id="rId38"/>
    <p:sldId id="266" r:id="rId39"/>
    <p:sldId id="263" r:id="rId40"/>
    <p:sldId id="337" r:id="rId41"/>
    <p:sldId id="333" r:id="rId42"/>
    <p:sldId id="279" r:id="rId43"/>
    <p:sldId id="281" r:id="rId44"/>
    <p:sldId id="332" r:id="rId45"/>
    <p:sldId id="280" r:id="rId46"/>
    <p:sldId id="282" r:id="rId47"/>
    <p:sldId id="283" r:id="rId48"/>
    <p:sldId id="351" r:id="rId49"/>
    <p:sldId id="338" r:id="rId50"/>
    <p:sldId id="306" r:id="rId51"/>
    <p:sldId id="277" r:id="rId52"/>
    <p:sldId id="285" r:id="rId53"/>
    <p:sldId id="286" r:id="rId54"/>
    <p:sldId id="287" r:id="rId55"/>
    <p:sldId id="288" r:id="rId56"/>
    <p:sldId id="289" r:id="rId57"/>
    <p:sldId id="346" r:id="rId58"/>
    <p:sldId id="290" r:id="rId59"/>
    <p:sldId id="347"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6" autoAdjust="0"/>
  </p:normalViewPr>
  <p:slideViewPr>
    <p:cSldViewPr>
      <p:cViewPr varScale="1">
        <p:scale>
          <a:sx n="58" d="100"/>
          <a:sy n="58" d="100"/>
        </p:scale>
        <p:origin x="-1140" y="-90"/>
      </p:cViewPr>
      <p:guideLst>
        <p:guide orient="horz" pos="2160"/>
        <p:guide pos="2880"/>
      </p:guideLst>
    </p:cSldViewPr>
  </p:slideViewPr>
  <p:outlineViewPr>
    <p:cViewPr>
      <p:scale>
        <a:sx n="33" d="100"/>
        <a:sy n="33" d="100"/>
      </p:scale>
      <p:origin x="0" y="27246"/>
    </p:cViewPr>
  </p:outlineViewPr>
  <p:notesTextViewPr>
    <p:cViewPr>
      <p:scale>
        <a:sx n="100" d="100"/>
        <a:sy n="100" d="100"/>
      </p:scale>
      <p:origin x="0" y="0"/>
    </p:cViewPr>
  </p:notesTextViewPr>
  <p:sorterViewPr>
    <p:cViewPr>
      <p:scale>
        <a:sx n="66" d="100"/>
        <a:sy n="66" d="100"/>
      </p:scale>
      <p:origin x="0" y="24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0914F41-3B3B-4B68-A406-D01F4725F931}" type="datetimeFigureOut">
              <a:rPr lang="en-US" smtClean="0"/>
              <a:pPr/>
              <a:t>2/24/2013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1D8D297-2717-4635-BB69-FBEB37440D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D8D297-2717-4635-BB69-FBEB37440D2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Imagen 1" descr="bg-content2-reduc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CuadroTexto 9"/>
          <p:cNvSpPr txBox="1"/>
          <p:nvPr userDrawn="1"/>
        </p:nvSpPr>
        <p:spPr>
          <a:xfrm>
            <a:off x="228600" y="6477000"/>
            <a:ext cx="24384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553200" y="6477000"/>
            <a:ext cx="2438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7"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800"/>
            </a:lvl1pPr>
          </a:lstStyle>
          <a:p>
            <a:r>
              <a:rPr lang="en-US" dirty="0" smtClean="0"/>
              <a:t>Click to edit Master title style</a:t>
            </a:r>
            <a:endParaRPr lang="en-US" dirty="0"/>
          </a:p>
        </p:txBody>
      </p:sp>
      <p:pic>
        <p:nvPicPr>
          <p:cNvPr id="13" name="Imagen 12" descr="logo-white.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228600"/>
            <a:ext cx="2057400" cy="662208"/>
          </a:xfrm>
          <a:prstGeom prst="rect">
            <a:avLst/>
          </a:prstGeom>
        </p:spPr>
      </p:pic>
      <p:sp>
        <p:nvSpPr>
          <p:cNvPr id="16" name="Content Placeholder 2"/>
          <p:cNvSpPr>
            <a:spLocks noGrp="1"/>
          </p:cNvSpPr>
          <p:nvPr>
            <p:ph sz="half" idx="1"/>
          </p:nvPr>
        </p:nvSpPr>
        <p:spPr>
          <a:xfrm>
            <a:off x="536030" y="1161288"/>
            <a:ext cx="8077200" cy="4553712"/>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4906290" y="3886200"/>
            <a:ext cx="656310" cy="533400"/>
          </a:xfrm>
          <a:prstGeom prst="rect">
            <a:avLst/>
          </a:prstGeom>
          <a:noFill/>
          <a:effectLst>
            <a:glow rad="63500">
              <a:schemeClr val="bg1">
                <a:alpha val="70000"/>
              </a:schemeClr>
            </a:glow>
          </a:effectLst>
          <a:extLst>
            <a:ext uri="{909E8E84-426E-40dd-AFC4-6F175D3DCCD1}">
              <a14:hiddenFill xmlns:a14="http://schemas.microsoft.com/office/drawing/2010/main" xmlns="">
                <a:solidFill>
                  <a:srgbClr val="FFFFFF"/>
                </a:solidFill>
              </a14:hiddenFill>
            </a:ext>
          </a:extLst>
        </p:spPr>
      </p:pic>
      <p:sp>
        <p:nvSpPr>
          <p:cNvPr id="8" name="TextBox 7"/>
          <p:cNvSpPr txBox="1"/>
          <p:nvPr userDrawn="1"/>
        </p:nvSpPr>
        <p:spPr>
          <a:xfrm>
            <a:off x="2602992" y="2039112"/>
            <a:ext cx="5257800" cy="1323439"/>
          </a:xfrm>
          <a:prstGeom prst="rect">
            <a:avLst/>
          </a:prstGeom>
          <a:noFill/>
        </p:spPr>
        <p:txBody>
          <a:bodyPr wrap="square" rtlCol="0">
            <a:spAutoFit/>
          </a:bodyPr>
          <a:lstStyle/>
          <a:p>
            <a:pPr algn="r"/>
            <a:r>
              <a:rPr lang="en-US" sz="8000" dirty="0" smtClean="0">
                <a:solidFill>
                  <a:schemeClr val="bg1"/>
                </a:solidFill>
                <a:effectLst/>
              </a:rPr>
              <a:t>Thank you!</a:t>
            </a:r>
          </a:p>
        </p:txBody>
      </p:sp>
      <p:sp>
        <p:nvSpPr>
          <p:cNvPr id="9" name="TextBox 8"/>
          <p:cNvSpPr txBox="1"/>
          <p:nvPr userDrawn="1"/>
        </p:nvSpPr>
        <p:spPr>
          <a:xfrm>
            <a:off x="4953000" y="3925669"/>
            <a:ext cx="2819400"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FFFFF"/>
                </a:solidFill>
                <a:latin typeface="+mn-lt"/>
              </a:rPr>
              <a:t>#</a:t>
            </a:r>
            <a:r>
              <a:rPr lang="en-US" sz="3600" dirty="0" err="1" smtClean="0">
                <a:solidFill>
                  <a:srgbClr val="FFFFFF"/>
                </a:solidFill>
                <a:latin typeface="+mn-lt"/>
              </a:rPr>
              <a:t>AvayaATF</a:t>
            </a:r>
            <a:endParaRPr lang="en-US" sz="3600" dirty="0" smtClean="0">
              <a:solidFill>
                <a:srgbClr val="FFFFFF"/>
              </a:solidFill>
              <a:latin typeface="+mn-lt"/>
            </a:endParaRPr>
          </a:p>
        </p:txBody>
      </p:sp>
      <p:sp>
        <p:nvSpPr>
          <p:cNvPr id="10"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pic>
        <p:nvPicPr>
          <p:cNvPr id="15" name="Imagen 14" descr="bg-content2-reduc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800"/>
            </a:lvl1pPr>
          </a:lstStyle>
          <a:p>
            <a:r>
              <a:rPr lang="en-US" dirty="0" smtClean="0"/>
              <a:t>Click to edit Master title style</a:t>
            </a:r>
            <a:endParaRPr lang="en-US" dirty="0"/>
          </a:p>
        </p:txBody>
      </p:sp>
      <p:sp>
        <p:nvSpPr>
          <p:cNvPr id="7" name="CuadroTexto 6"/>
          <p:cNvSpPr txBox="1"/>
          <p:nvPr userDrawn="1"/>
        </p:nvSpPr>
        <p:spPr>
          <a:xfrm>
            <a:off x="228600" y="6477000"/>
            <a:ext cx="24384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8" name="CuadroTexto 7"/>
          <p:cNvSpPr txBox="1"/>
          <p:nvPr userDrawn="1"/>
        </p:nvSpPr>
        <p:spPr>
          <a:xfrm>
            <a:off x="6553200" y="6477000"/>
            <a:ext cx="2438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9" name="Imagen 8"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pic>
        <p:nvPicPr>
          <p:cNvPr id="11" name="Imagen 10" descr="logo-white.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228600"/>
            <a:ext cx="2057400" cy="662208"/>
          </a:xfrm>
          <a:prstGeom prst="rect">
            <a:avLst/>
          </a:prstGeom>
        </p:spPr>
      </p:pic>
      <p:sp>
        <p:nvSpPr>
          <p:cNvPr id="12" name="Content Placeholder 2"/>
          <p:cNvSpPr>
            <a:spLocks noGrp="1"/>
          </p:cNvSpPr>
          <p:nvPr>
            <p:ph sz="half" idx="1"/>
          </p:nvPr>
        </p:nvSpPr>
        <p:spPr>
          <a:xfrm>
            <a:off x="533400" y="1203958"/>
            <a:ext cx="3886200" cy="4495801"/>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0"/>
          </p:nvPr>
        </p:nvSpPr>
        <p:spPr>
          <a:xfrm>
            <a:off x="4724400" y="1203960"/>
            <a:ext cx="3886200" cy="4495800"/>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extLst>
      <p:ext uri="{BB962C8B-B14F-4D97-AF65-F5344CB8AC3E}">
        <p14:creationId xmlns:p14="http://schemas.microsoft.com/office/powerpoint/2010/main" xmlns="" val="265649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Imagen 1" descr="bg-content2-reduc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CuadroTexto 9"/>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7"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800"/>
            </a:lvl1pPr>
          </a:lstStyle>
          <a:p>
            <a:r>
              <a:rPr lang="en-US" dirty="0" smtClean="0"/>
              <a:t>Click to edit Master title style</a:t>
            </a:r>
            <a:endParaRPr lang="en-US" dirty="0"/>
          </a:p>
        </p:txBody>
      </p:sp>
      <p:pic>
        <p:nvPicPr>
          <p:cNvPr id="13" name="Imagen 12" descr="logo-white.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228600"/>
            <a:ext cx="2057400" cy="662208"/>
          </a:xfrm>
          <a:prstGeom prst="rect">
            <a:avLst/>
          </a:prstGeom>
        </p:spPr>
      </p:pic>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Imagen 1" descr="bg-content.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CuadroTexto 6"/>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8" name="CuadroTexto 7"/>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6" name="Imagen 5"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11"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Intro Slide">
    <p:spTree>
      <p:nvGrpSpPr>
        <p:cNvPr id="1" name=""/>
        <p:cNvGrpSpPr/>
        <p:nvPr/>
      </p:nvGrpSpPr>
      <p:grpSpPr>
        <a:xfrm>
          <a:off x="0" y="0"/>
          <a:ext cx="0" cy="0"/>
          <a:chOff x="0" y="0"/>
          <a:chExt cx="0" cy="0"/>
        </a:xfrm>
      </p:grpSpPr>
      <p:pic>
        <p:nvPicPr>
          <p:cNvPr id="3" name="Imagen 2" descr="logo-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62400" y="4601496"/>
            <a:ext cx="4724400" cy="1520626"/>
          </a:xfrm>
          <a:prstGeom prst="rect">
            <a:avLst/>
          </a:prstGeom>
        </p:spPr>
      </p:pic>
      <p:sp>
        <p:nvSpPr>
          <p:cNvPr id="6" name="Subtítulo 3"/>
          <p:cNvSpPr txBox="1">
            <a:spLocks/>
          </p:cNvSpPr>
          <p:nvPr userDrawn="1"/>
        </p:nvSpPr>
        <p:spPr>
          <a:xfrm>
            <a:off x="457200" y="5297424"/>
            <a:ext cx="236833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200" dirty="0">
                <a:solidFill>
                  <a:schemeClr val="bg1"/>
                </a:solidFill>
                <a:latin typeface="+mn-lt"/>
              </a:rPr>
              <a:t>#</a:t>
            </a:r>
            <a:r>
              <a:rPr lang="en-US" sz="3200" dirty="0" err="1">
                <a:solidFill>
                  <a:schemeClr val="bg1"/>
                </a:solidFill>
                <a:latin typeface="+mn-lt"/>
              </a:rPr>
              <a:t>AvayaATF</a:t>
            </a:r>
            <a:endParaRPr lang="en-US" sz="3200" dirty="0">
              <a:solidFill>
                <a:schemeClr val="bg1"/>
              </a:solidFill>
              <a:latin typeface="+mn-lt"/>
            </a:endParaRP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457200" y="5334000"/>
            <a:ext cx="457200" cy="371578"/>
          </a:xfrm>
          <a:prstGeom prst="rect">
            <a:avLst/>
          </a:prstGeom>
          <a:noFill/>
          <a:effectLst>
            <a:glow rad="63500">
              <a:schemeClr val="bg1">
                <a:alpha val="70000"/>
              </a:schemeClr>
            </a:glow>
          </a:effectLst>
          <a:extLst>
            <a:ext uri="{909E8E84-426E-40dd-AFC4-6F175D3DCCD1}">
              <a14:hiddenFill xmlns:a14="http://schemas.microsoft.com/office/drawing/2010/main" xmlns="">
                <a:solidFill>
                  <a:srgbClr val="FFFFFF"/>
                </a:solidFill>
              </a14:hiddenFill>
            </a:ext>
          </a:extLst>
        </p:spPr>
      </p:pic>
      <p:sp>
        <p:nvSpPr>
          <p:cNvPr id="8" name="Title Placeholder 1"/>
          <p:cNvSpPr>
            <a:spLocks noGrp="1"/>
          </p:cNvSpPr>
          <p:nvPr>
            <p:ph type="title"/>
          </p:nvPr>
        </p:nvSpPr>
        <p:spPr>
          <a:xfrm>
            <a:off x="1005840" y="1600200"/>
            <a:ext cx="6918960" cy="1600200"/>
          </a:xfrm>
          <a:prstGeom prst="rect">
            <a:avLst/>
          </a:prstGeom>
        </p:spPr>
        <p:txBody>
          <a:bodyPr vert="horz" lIns="91440" tIns="45720" rIns="91440" bIns="45720" rtlCol="0" anchor="ctr">
            <a:noAutofit/>
          </a:bodyPr>
          <a:lstStyle>
            <a:lvl1pPr algn="l">
              <a:defRPr sz="4800">
                <a:latin typeface="+mn-lt"/>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008888" y="3505200"/>
            <a:ext cx="6001512" cy="1143000"/>
          </a:xfrm>
          <a:prstGeom prst="rect">
            <a:avLst/>
          </a:prstGeom>
        </p:spPr>
        <p:txBody>
          <a:bodyPr/>
          <a:lstStyle>
            <a:lvl1pPr marL="0" indent="0" algn="l">
              <a:spcBef>
                <a:spcPts val="0"/>
              </a:spcBef>
              <a:buNone/>
              <a:defRPr sz="3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828800"/>
            <a:ext cx="8305800" cy="1219200"/>
          </a:xfrm>
          <a:prstGeom prst="rect">
            <a:avLst/>
          </a:prstGeom>
        </p:spPr>
        <p:txBody>
          <a:bodyPr vert="horz" lIns="91440" tIns="45720" rIns="91440" bIns="45720" rtlCol="0" anchor="ctr">
            <a:noAutofit/>
          </a:bodyPr>
          <a:lstStyle>
            <a:lvl1pPr>
              <a:defRPr sz="4800"/>
            </a:lvl1pPr>
          </a:lstStyle>
          <a:p>
            <a:r>
              <a:rPr lang="en-US" dirty="0" smtClean="0"/>
              <a:t>Click to edit Master title style</a:t>
            </a:r>
            <a:endParaRPr lang="en-US" dirty="0"/>
          </a:p>
        </p:txBody>
      </p:sp>
      <p:sp>
        <p:nvSpPr>
          <p:cNvPr id="5" name="Subtitle 2"/>
          <p:cNvSpPr>
            <a:spLocks noGrp="1"/>
          </p:cNvSpPr>
          <p:nvPr>
            <p:ph type="subTitle" idx="1"/>
          </p:nvPr>
        </p:nvSpPr>
        <p:spPr>
          <a:xfrm>
            <a:off x="1295400" y="3124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extLst>
      <p:ext uri="{BB962C8B-B14F-4D97-AF65-F5344CB8AC3E}">
        <p14:creationId xmlns:p14="http://schemas.microsoft.com/office/powerpoint/2010/main" xmlns="" val="28656591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pic>
        <p:nvPicPr>
          <p:cNvPr id="7" name="Imagen 6" descr="_content-liquid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CuadroTexto 8"/>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whit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399"/>
            <a:ext cx="1066800" cy="423515"/>
          </a:xfrm>
          <a:prstGeom prst="rect">
            <a:avLst/>
          </a:prstGeom>
        </p:spPr>
      </p:pic>
      <p:sp>
        <p:nvSpPr>
          <p:cNvPr id="8" name="Text Placeholder 8"/>
          <p:cNvSpPr>
            <a:spLocks noGrp="1"/>
          </p:cNvSpPr>
          <p:nvPr>
            <p:ph type="body" sz="quarter" idx="11"/>
          </p:nvPr>
        </p:nvSpPr>
        <p:spPr>
          <a:xfrm>
            <a:off x="685800" y="593834"/>
            <a:ext cx="7772400" cy="4724400"/>
          </a:xfrm>
          <a:prstGeom prst="rect">
            <a:avLst/>
          </a:prstGeo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Imagen 9" descr="logo-white.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5638800"/>
            <a:ext cx="2057400" cy="662208"/>
          </a:xfrm>
          <a:prstGeom prst="rect">
            <a:avLst/>
          </a:prstGeom>
        </p:spPr>
      </p:pic>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Blank Slide">
    <p:spTree>
      <p:nvGrpSpPr>
        <p:cNvPr id="1" name=""/>
        <p:cNvGrpSpPr/>
        <p:nvPr/>
      </p:nvGrpSpPr>
      <p:grpSpPr>
        <a:xfrm>
          <a:off x="0" y="0"/>
          <a:ext cx="0" cy="0"/>
          <a:chOff x="0" y="0"/>
          <a:chExt cx="0" cy="0"/>
        </a:xfrm>
      </p:grpSpPr>
      <p:sp>
        <p:nvSpPr>
          <p:cNvPr id="3"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TF Logo Slide">
    <p:spTree>
      <p:nvGrpSpPr>
        <p:cNvPr id="1" name=""/>
        <p:cNvGrpSpPr/>
        <p:nvPr/>
      </p:nvGrpSpPr>
      <p:grpSpPr>
        <a:xfrm>
          <a:off x="0" y="0"/>
          <a:ext cx="0" cy="0"/>
          <a:chOff x="0" y="0"/>
          <a:chExt cx="0" cy="0"/>
        </a:xfrm>
      </p:grpSpPr>
      <p:pic>
        <p:nvPicPr>
          <p:cNvPr id="3" name="Imagen 2" descr="logo-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3600" y="2514600"/>
            <a:ext cx="4876800" cy="1569678"/>
          </a:xfrm>
          <a:prstGeom prst="rect">
            <a:avLst/>
          </a:prstGeom>
        </p:spPr>
      </p:pic>
      <p:sp>
        <p:nvSpPr>
          <p:cNvPr id="6"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descr="bg-cover.jpg"/>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Imagen 4" descr="logo-avaya-white.pn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81412" y="339629"/>
            <a:ext cx="1218788" cy="483854"/>
          </a:xfrm>
          <a:prstGeom prst="rect">
            <a:avLst/>
          </a:prstGeom>
        </p:spPr>
      </p:pic>
      <p:sp>
        <p:nvSpPr>
          <p:cNvPr id="6" name="CuadroTexto 5"/>
          <p:cNvSpPr txBox="1"/>
          <p:nvPr userDrawn="1"/>
        </p:nvSpPr>
        <p:spPr>
          <a:xfrm>
            <a:off x="228600" y="6477000"/>
            <a:ext cx="25146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0" name="CuadroTexto 9"/>
          <p:cNvSpPr txBox="1"/>
          <p:nvPr userDrawn="1"/>
        </p:nvSpPr>
        <p:spPr>
          <a:xfrm>
            <a:off x="6705600" y="6477000"/>
            <a:ext cx="22860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sp>
        <p:nvSpPr>
          <p:cNvPr id="8"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IEEE_802.1ah"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3"/>
          <p:cNvSpPr txBox="1">
            <a:spLocks noChangeArrowheads="1"/>
          </p:cNvSpPr>
          <p:nvPr/>
        </p:nvSpPr>
        <p:spPr bwMode="auto">
          <a:xfrm>
            <a:off x="313407" y="1010482"/>
            <a:ext cx="8218488" cy="4967287"/>
          </a:xfrm>
          <a:prstGeom prst="rect">
            <a:avLst/>
          </a:prstGeom>
          <a:noFill/>
          <a:ln w="9525">
            <a:noFill/>
            <a:miter lim="800000"/>
            <a:headEnd/>
            <a:tailEnd/>
          </a:ln>
        </p:spPr>
        <p:txBody>
          <a:bodyPr/>
          <a:lstStyle/>
          <a:p>
            <a:pPr marL="342900" indent="-342900" eaLnBrk="0" hangingPunct="0">
              <a:lnSpc>
                <a:spcPct val="95000"/>
              </a:lnSpc>
              <a:spcBef>
                <a:spcPct val="55000"/>
              </a:spcBef>
              <a:buClr>
                <a:srgbClr val="CC0000"/>
              </a:buClr>
              <a:buFont typeface="Webdings" pitchFamily="18" charset="2"/>
              <a:buChar char="4"/>
              <a:defRPr/>
            </a:pPr>
            <a:r>
              <a:rPr lang="en-GB" sz="2400" kern="0" dirty="0">
                <a:solidFill>
                  <a:srgbClr val="323232"/>
                </a:solidFill>
                <a:cs typeface="Arial" pitchFamily="34" charset="0"/>
              </a:rPr>
              <a:t>Inception:</a:t>
            </a: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r>
              <a:rPr lang="en-GB" sz="2400" kern="0" dirty="0">
                <a:solidFill>
                  <a:srgbClr val="323232"/>
                </a:solidFill>
                <a:cs typeface="Arial" pitchFamily="34" charset="0"/>
              </a:rPr>
              <a:t>Target:</a:t>
            </a:r>
            <a:endParaRPr lang="en-US" sz="2400" kern="0" dirty="0">
              <a:solidFill>
                <a:srgbClr val="323232"/>
              </a:solidFill>
              <a:cs typeface="Arial" pitchFamily="34" charset="0"/>
            </a:endParaRPr>
          </a:p>
        </p:txBody>
      </p:sp>
      <p:sp>
        <p:nvSpPr>
          <p:cNvPr id="20482" name="Title 1"/>
          <p:cNvSpPr>
            <a:spLocks noGrp="1"/>
          </p:cNvSpPr>
          <p:nvPr>
            <p:ph type="title"/>
          </p:nvPr>
        </p:nvSpPr>
        <p:spPr/>
        <p:txBody>
          <a:bodyPr>
            <a:normAutofit fontScale="90000"/>
          </a:bodyPr>
          <a:lstStyle/>
          <a:p>
            <a:r>
              <a:rPr lang="en-US" dirty="0"/>
              <a:t>SPBM – GRT Shortcuts</a:t>
            </a:r>
            <a:br>
              <a:rPr lang="en-US" dirty="0"/>
            </a:br>
            <a:r>
              <a:rPr lang="en-US" sz="2200" dirty="0"/>
              <a:t>What does it solve?</a:t>
            </a:r>
            <a:endParaRPr lang="en-US" dirty="0"/>
          </a:p>
        </p:txBody>
      </p:sp>
      <p:sp>
        <p:nvSpPr>
          <p:cNvPr id="23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10</a:t>
            </a:fld>
            <a:endParaRPr lang="en-US" dirty="0"/>
          </a:p>
        </p:txBody>
      </p:sp>
      <p:grpSp>
        <p:nvGrpSpPr>
          <p:cNvPr id="20483" name="Group 464"/>
          <p:cNvGrpSpPr>
            <a:grpSpLocks/>
          </p:cNvGrpSpPr>
          <p:nvPr/>
        </p:nvGrpSpPr>
        <p:grpSpPr bwMode="auto">
          <a:xfrm>
            <a:off x="345157" y="3733045"/>
            <a:ext cx="8547100" cy="2484438"/>
            <a:chOff x="158" y="2515"/>
            <a:chExt cx="5384" cy="1565"/>
          </a:xfrm>
        </p:grpSpPr>
        <p:sp>
          <p:nvSpPr>
            <p:cNvPr id="20628" name="AutoShape 465"/>
            <p:cNvSpPr>
              <a:spLocks noChangeArrowheads="1"/>
            </p:cNvSpPr>
            <p:nvPr/>
          </p:nvSpPr>
          <p:spPr bwMode="auto">
            <a:xfrm>
              <a:off x="3418" y="2630"/>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cs typeface="Arial" pitchFamily="34" charset="0"/>
              </a:endParaRPr>
            </a:p>
          </p:txBody>
        </p:sp>
        <p:cxnSp>
          <p:nvCxnSpPr>
            <p:cNvPr id="20629" name="AutoShape 466"/>
            <p:cNvCxnSpPr>
              <a:cxnSpLocks noChangeShapeType="1"/>
              <a:stCxn id="20695" idx="1"/>
              <a:endCxn id="20693" idx="1"/>
            </p:cNvCxnSpPr>
            <p:nvPr/>
          </p:nvCxnSpPr>
          <p:spPr bwMode="auto">
            <a:xfrm>
              <a:off x="2433" y="2894"/>
              <a:ext cx="0" cy="771"/>
            </a:xfrm>
            <a:prstGeom prst="straightConnector1">
              <a:avLst/>
            </a:prstGeom>
            <a:noFill/>
            <a:ln w="28575">
              <a:solidFill>
                <a:schemeClr val="tx1"/>
              </a:solidFill>
              <a:round/>
              <a:headEnd/>
              <a:tailEnd/>
            </a:ln>
          </p:spPr>
        </p:cxnSp>
        <p:cxnSp>
          <p:nvCxnSpPr>
            <p:cNvPr id="20630" name="AutoShape 467"/>
            <p:cNvCxnSpPr>
              <a:cxnSpLocks noChangeShapeType="1"/>
              <a:stCxn id="20697" idx="3"/>
              <a:endCxn id="20695" idx="1"/>
            </p:cNvCxnSpPr>
            <p:nvPr/>
          </p:nvCxnSpPr>
          <p:spPr bwMode="auto">
            <a:xfrm flipV="1">
              <a:off x="1399" y="2894"/>
              <a:ext cx="1034" cy="415"/>
            </a:xfrm>
            <a:prstGeom prst="straightConnector1">
              <a:avLst/>
            </a:prstGeom>
            <a:noFill/>
            <a:ln w="28575">
              <a:solidFill>
                <a:schemeClr val="tx1"/>
              </a:solidFill>
              <a:round/>
              <a:headEnd/>
              <a:tailEnd/>
            </a:ln>
          </p:spPr>
        </p:cxnSp>
        <p:cxnSp>
          <p:nvCxnSpPr>
            <p:cNvPr id="20631" name="AutoShape 468"/>
            <p:cNvCxnSpPr>
              <a:cxnSpLocks noChangeShapeType="1"/>
              <a:stCxn id="20695" idx="3"/>
              <a:endCxn id="20693" idx="3"/>
            </p:cNvCxnSpPr>
            <p:nvPr/>
          </p:nvCxnSpPr>
          <p:spPr bwMode="auto">
            <a:xfrm>
              <a:off x="2558" y="2894"/>
              <a:ext cx="0" cy="771"/>
            </a:xfrm>
            <a:prstGeom prst="straightConnector1">
              <a:avLst/>
            </a:prstGeom>
            <a:noFill/>
            <a:ln w="28575">
              <a:solidFill>
                <a:schemeClr val="tx1"/>
              </a:solidFill>
              <a:round/>
              <a:headEnd/>
              <a:tailEnd/>
            </a:ln>
          </p:spPr>
        </p:cxnSp>
        <p:cxnSp>
          <p:nvCxnSpPr>
            <p:cNvPr id="20632" name="AutoShape 469"/>
            <p:cNvCxnSpPr>
              <a:cxnSpLocks noChangeShapeType="1"/>
              <a:stCxn id="20697" idx="1"/>
              <a:endCxn id="20705" idx="3"/>
            </p:cNvCxnSpPr>
            <p:nvPr/>
          </p:nvCxnSpPr>
          <p:spPr bwMode="auto">
            <a:xfrm flipH="1">
              <a:off x="505" y="3309"/>
              <a:ext cx="768" cy="0"/>
            </a:xfrm>
            <a:prstGeom prst="straightConnector1">
              <a:avLst/>
            </a:prstGeom>
            <a:noFill/>
            <a:ln w="28575">
              <a:solidFill>
                <a:schemeClr val="tx1"/>
              </a:solidFill>
              <a:round/>
              <a:headEnd/>
              <a:tailEnd/>
            </a:ln>
          </p:spPr>
        </p:cxnSp>
        <p:cxnSp>
          <p:nvCxnSpPr>
            <p:cNvPr id="20633" name="AutoShape 470"/>
            <p:cNvCxnSpPr>
              <a:cxnSpLocks noChangeShapeType="1"/>
              <a:stCxn id="20687" idx="3"/>
              <a:endCxn id="20701" idx="1"/>
            </p:cNvCxnSpPr>
            <p:nvPr/>
          </p:nvCxnSpPr>
          <p:spPr bwMode="auto">
            <a:xfrm flipV="1">
              <a:off x="4596" y="3264"/>
              <a:ext cx="591" cy="1"/>
            </a:xfrm>
            <a:prstGeom prst="straightConnector1">
              <a:avLst/>
            </a:prstGeom>
            <a:noFill/>
            <a:ln w="28575">
              <a:solidFill>
                <a:schemeClr val="tx1"/>
              </a:solidFill>
              <a:round/>
              <a:headEnd/>
              <a:tailEnd/>
            </a:ln>
          </p:spPr>
        </p:cxnSp>
        <p:sp>
          <p:nvSpPr>
            <p:cNvPr id="20634" name="Text Box 471"/>
            <p:cNvSpPr txBox="1">
              <a:spLocks noChangeArrowheads="1"/>
            </p:cNvSpPr>
            <p:nvPr/>
          </p:nvSpPr>
          <p:spPr bwMode="auto">
            <a:xfrm>
              <a:off x="916" y="3331"/>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a:t>
              </a:r>
            </a:p>
          </p:txBody>
        </p:sp>
        <p:sp>
          <p:nvSpPr>
            <p:cNvPr id="20635" name="Text Box 472"/>
            <p:cNvSpPr txBox="1">
              <a:spLocks noChangeArrowheads="1"/>
            </p:cNvSpPr>
            <p:nvPr/>
          </p:nvSpPr>
          <p:spPr bwMode="auto">
            <a:xfrm>
              <a:off x="1551" y="3059"/>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0636" name="Text Box 473"/>
            <p:cNvSpPr txBox="1">
              <a:spLocks noChangeArrowheads="1"/>
            </p:cNvSpPr>
            <p:nvPr/>
          </p:nvSpPr>
          <p:spPr bwMode="auto">
            <a:xfrm>
              <a:off x="2590" y="333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0637" name="Text Box 474"/>
            <p:cNvSpPr txBox="1">
              <a:spLocks noChangeArrowheads="1"/>
            </p:cNvSpPr>
            <p:nvPr/>
          </p:nvSpPr>
          <p:spPr bwMode="auto">
            <a:xfrm>
              <a:off x="2046" y="2832"/>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3/5</a:t>
              </a:r>
            </a:p>
          </p:txBody>
        </p:sp>
        <p:sp>
          <p:nvSpPr>
            <p:cNvPr id="20638" name="Text Box 475"/>
            <p:cNvSpPr txBox="1">
              <a:spLocks noChangeArrowheads="1"/>
            </p:cNvSpPr>
            <p:nvPr/>
          </p:nvSpPr>
          <p:spPr bwMode="auto">
            <a:xfrm>
              <a:off x="2179" y="314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3/21</a:t>
              </a:r>
            </a:p>
          </p:txBody>
        </p:sp>
        <p:sp>
          <p:nvSpPr>
            <p:cNvPr id="20639" name="Text Box 476"/>
            <p:cNvSpPr txBox="1">
              <a:spLocks noChangeArrowheads="1"/>
            </p:cNvSpPr>
            <p:nvPr/>
          </p:nvSpPr>
          <p:spPr bwMode="auto">
            <a:xfrm>
              <a:off x="1143" y="2923"/>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8600C</a:t>
              </a:r>
            </a:p>
          </p:txBody>
        </p:sp>
        <p:sp>
          <p:nvSpPr>
            <p:cNvPr id="20640" name="Text Box 477"/>
            <p:cNvSpPr txBox="1">
              <a:spLocks noChangeArrowheads="1"/>
            </p:cNvSpPr>
            <p:nvPr/>
          </p:nvSpPr>
          <p:spPr bwMode="auto">
            <a:xfrm>
              <a:off x="2288" y="2515"/>
              <a:ext cx="338"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8600G</a:t>
              </a:r>
            </a:p>
          </p:txBody>
        </p:sp>
        <p:sp>
          <p:nvSpPr>
            <p:cNvPr id="20641" name="Text Box 478"/>
            <p:cNvSpPr txBox="1">
              <a:spLocks noChangeArrowheads="1"/>
            </p:cNvSpPr>
            <p:nvPr/>
          </p:nvSpPr>
          <p:spPr bwMode="auto">
            <a:xfrm>
              <a:off x="2290" y="3944"/>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8600D</a:t>
              </a:r>
            </a:p>
          </p:txBody>
        </p:sp>
        <p:sp>
          <p:nvSpPr>
            <p:cNvPr id="20642" name="Text Box 479"/>
            <p:cNvSpPr txBox="1">
              <a:spLocks noChangeArrowheads="1"/>
            </p:cNvSpPr>
            <p:nvPr/>
          </p:nvSpPr>
          <p:spPr bwMode="auto">
            <a:xfrm>
              <a:off x="2578" y="311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3/22</a:t>
              </a:r>
            </a:p>
          </p:txBody>
        </p:sp>
        <p:sp>
          <p:nvSpPr>
            <p:cNvPr id="20643" name="Text Box 480"/>
            <p:cNvSpPr txBox="1">
              <a:spLocks noChangeArrowheads="1"/>
            </p:cNvSpPr>
            <p:nvPr/>
          </p:nvSpPr>
          <p:spPr bwMode="auto">
            <a:xfrm>
              <a:off x="2179" y="3322"/>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4/20</a:t>
              </a:r>
            </a:p>
          </p:txBody>
        </p:sp>
        <p:sp>
          <p:nvSpPr>
            <p:cNvPr id="20644" name="Oval 481"/>
            <p:cNvSpPr>
              <a:spLocks noChangeArrowheads="1"/>
            </p:cNvSpPr>
            <p:nvPr/>
          </p:nvSpPr>
          <p:spPr bwMode="auto">
            <a:xfrm rot="-5400000">
              <a:off x="2470" y="3149"/>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645" name="Text Box 482"/>
            <p:cNvSpPr txBox="1">
              <a:spLocks noChangeArrowheads="1"/>
            </p:cNvSpPr>
            <p:nvPr/>
          </p:nvSpPr>
          <p:spPr bwMode="auto">
            <a:xfrm>
              <a:off x="2637" y="3211"/>
              <a:ext cx="30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 1</a:t>
              </a:r>
            </a:p>
          </p:txBody>
        </p:sp>
        <p:sp>
          <p:nvSpPr>
            <p:cNvPr id="20646" name="Text Box 483"/>
            <p:cNvSpPr txBox="1">
              <a:spLocks noChangeArrowheads="1"/>
            </p:cNvSpPr>
            <p:nvPr/>
          </p:nvSpPr>
          <p:spPr bwMode="auto">
            <a:xfrm>
              <a:off x="3847" y="3195"/>
              <a:ext cx="176"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IST</a:t>
              </a:r>
            </a:p>
          </p:txBody>
        </p:sp>
        <p:cxnSp>
          <p:nvCxnSpPr>
            <p:cNvPr id="20647" name="AutoShape 484"/>
            <p:cNvCxnSpPr>
              <a:cxnSpLocks noChangeShapeType="1"/>
              <a:stCxn id="20691" idx="1"/>
              <a:endCxn id="20689" idx="1"/>
            </p:cNvCxnSpPr>
            <p:nvPr/>
          </p:nvCxnSpPr>
          <p:spPr bwMode="auto">
            <a:xfrm>
              <a:off x="3659" y="2896"/>
              <a:ext cx="0" cy="771"/>
            </a:xfrm>
            <a:prstGeom prst="straightConnector1">
              <a:avLst/>
            </a:prstGeom>
            <a:noFill/>
            <a:ln w="28575">
              <a:solidFill>
                <a:schemeClr val="tx1"/>
              </a:solidFill>
              <a:round/>
              <a:headEnd/>
              <a:tailEnd/>
            </a:ln>
          </p:spPr>
        </p:cxnSp>
        <p:cxnSp>
          <p:nvCxnSpPr>
            <p:cNvPr id="20648" name="AutoShape 485"/>
            <p:cNvCxnSpPr>
              <a:cxnSpLocks noChangeShapeType="1"/>
              <a:stCxn id="20691" idx="3"/>
              <a:endCxn id="20689" idx="3"/>
            </p:cNvCxnSpPr>
            <p:nvPr/>
          </p:nvCxnSpPr>
          <p:spPr bwMode="auto">
            <a:xfrm>
              <a:off x="3784" y="2896"/>
              <a:ext cx="0" cy="771"/>
            </a:xfrm>
            <a:prstGeom prst="straightConnector1">
              <a:avLst/>
            </a:prstGeom>
            <a:noFill/>
            <a:ln w="28575">
              <a:solidFill>
                <a:schemeClr val="tx1"/>
              </a:solidFill>
              <a:round/>
              <a:headEnd/>
              <a:tailEnd/>
            </a:ln>
          </p:spPr>
        </p:cxnSp>
        <p:cxnSp>
          <p:nvCxnSpPr>
            <p:cNvPr id="20649" name="AutoShape 486"/>
            <p:cNvCxnSpPr>
              <a:cxnSpLocks noChangeShapeType="1"/>
              <a:stCxn id="20697" idx="3"/>
              <a:endCxn id="20693" idx="1"/>
            </p:cNvCxnSpPr>
            <p:nvPr/>
          </p:nvCxnSpPr>
          <p:spPr bwMode="auto">
            <a:xfrm>
              <a:off x="1399" y="3309"/>
              <a:ext cx="1034" cy="356"/>
            </a:xfrm>
            <a:prstGeom prst="straightConnector1">
              <a:avLst/>
            </a:prstGeom>
            <a:noFill/>
            <a:ln w="28575">
              <a:solidFill>
                <a:schemeClr val="tx1"/>
              </a:solidFill>
              <a:round/>
              <a:headEnd/>
              <a:tailEnd/>
            </a:ln>
          </p:spPr>
        </p:cxnSp>
        <p:sp>
          <p:nvSpPr>
            <p:cNvPr id="20650" name="Oval 487"/>
            <p:cNvSpPr>
              <a:spLocks noChangeArrowheads="1"/>
            </p:cNvSpPr>
            <p:nvPr/>
          </p:nvSpPr>
          <p:spPr bwMode="auto">
            <a:xfrm rot="-5400000">
              <a:off x="3687" y="3141"/>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651" name="Text Box 488"/>
            <p:cNvSpPr txBox="1">
              <a:spLocks noChangeArrowheads="1"/>
            </p:cNvSpPr>
            <p:nvPr/>
          </p:nvSpPr>
          <p:spPr bwMode="auto">
            <a:xfrm>
              <a:off x="3833" y="332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3/30</a:t>
              </a:r>
            </a:p>
          </p:txBody>
        </p:sp>
        <p:sp>
          <p:nvSpPr>
            <p:cNvPr id="20652" name="Text Box 489"/>
            <p:cNvSpPr txBox="1">
              <a:spLocks noChangeArrowheads="1"/>
            </p:cNvSpPr>
            <p:nvPr/>
          </p:nvSpPr>
          <p:spPr bwMode="auto">
            <a:xfrm>
              <a:off x="3422" y="313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0653" name="Text Box 490"/>
            <p:cNvSpPr txBox="1">
              <a:spLocks noChangeArrowheads="1"/>
            </p:cNvSpPr>
            <p:nvPr/>
          </p:nvSpPr>
          <p:spPr bwMode="auto">
            <a:xfrm>
              <a:off x="3821" y="310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3/30</a:t>
              </a:r>
            </a:p>
          </p:txBody>
        </p:sp>
        <p:sp>
          <p:nvSpPr>
            <p:cNvPr id="20654" name="Text Box 491"/>
            <p:cNvSpPr txBox="1">
              <a:spLocks noChangeArrowheads="1"/>
            </p:cNvSpPr>
            <p:nvPr/>
          </p:nvSpPr>
          <p:spPr bwMode="auto">
            <a:xfrm>
              <a:off x="3422" y="331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0655" name="Text Box 492"/>
            <p:cNvSpPr txBox="1">
              <a:spLocks noChangeArrowheads="1"/>
            </p:cNvSpPr>
            <p:nvPr/>
          </p:nvSpPr>
          <p:spPr bwMode="auto">
            <a:xfrm>
              <a:off x="1551" y="3482"/>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sp>
          <p:nvSpPr>
            <p:cNvPr id="20656" name="Text Box 493"/>
            <p:cNvSpPr txBox="1">
              <a:spLocks noChangeArrowheads="1"/>
            </p:cNvSpPr>
            <p:nvPr/>
          </p:nvSpPr>
          <p:spPr bwMode="auto">
            <a:xfrm>
              <a:off x="1973" y="366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cxnSp>
          <p:nvCxnSpPr>
            <p:cNvPr id="20657" name="AutoShape 494"/>
            <p:cNvCxnSpPr>
              <a:cxnSpLocks noChangeShapeType="1"/>
              <a:stCxn id="20693" idx="3"/>
              <a:endCxn id="20689" idx="1"/>
            </p:cNvCxnSpPr>
            <p:nvPr/>
          </p:nvCxnSpPr>
          <p:spPr bwMode="auto">
            <a:xfrm>
              <a:off x="2558" y="3665"/>
              <a:ext cx="1101" cy="2"/>
            </a:xfrm>
            <a:prstGeom prst="straightConnector1">
              <a:avLst/>
            </a:prstGeom>
            <a:noFill/>
            <a:ln w="28575">
              <a:solidFill>
                <a:schemeClr val="tx1"/>
              </a:solidFill>
              <a:round/>
              <a:headEnd/>
              <a:tailEnd/>
            </a:ln>
          </p:spPr>
        </p:cxnSp>
        <p:cxnSp>
          <p:nvCxnSpPr>
            <p:cNvPr id="20658" name="AutoShape 495"/>
            <p:cNvCxnSpPr>
              <a:cxnSpLocks noChangeShapeType="1"/>
              <a:stCxn id="20693" idx="3"/>
              <a:endCxn id="20691" idx="1"/>
            </p:cNvCxnSpPr>
            <p:nvPr/>
          </p:nvCxnSpPr>
          <p:spPr bwMode="auto">
            <a:xfrm flipV="1">
              <a:off x="2558" y="2896"/>
              <a:ext cx="1101" cy="769"/>
            </a:xfrm>
            <a:prstGeom prst="straightConnector1">
              <a:avLst/>
            </a:prstGeom>
            <a:noFill/>
            <a:ln w="28575">
              <a:solidFill>
                <a:schemeClr val="tx1"/>
              </a:solidFill>
              <a:round/>
              <a:headEnd/>
              <a:tailEnd/>
            </a:ln>
          </p:spPr>
        </p:cxnSp>
        <p:cxnSp>
          <p:nvCxnSpPr>
            <p:cNvPr id="20659" name="AutoShape 496"/>
            <p:cNvCxnSpPr>
              <a:cxnSpLocks noChangeShapeType="1"/>
              <a:stCxn id="20695" idx="3"/>
              <a:endCxn id="20689" idx="1"/>
            </p:cNvCxnSpPr>
            <p:nvPr/>
          </p:nvCxnSpPr>
          <p:spPr bwMode="auto">
            <a:xfrm>
              <a:off x="2558" y="2894"/>
              <a:ext cx="1101" cy="773"/>
            </a:xfrm>
            <a:prstGeom prst="straightConnector1">
              <a:avLst/>
            </a:prstGeom>
            <a:noFill/>
            <a:ln w="28575">
              <a:solidFill>
                <a:schemeClr val="tx1"/>
              </a:solidFill>
              <a:round/>
              <a:headEnd/>
              <a:tailEnd/>
            </a:ln>
          </p:spPr>
        </p:cxnSp>
        <p:cxnSp>
          <p:nvCxnSpPr>
            <p:cNvPr id="20660" name="AutoShape 497"/>
            <p:cNvCxnSpPr>
              <a:cxnSpLocks noChangeShapeType="1"/>
              <a:stCxn id="20695" idx="3"/>
              <a:endCxn id="20691" idx="1"/>
            </p:cNvCxnSpPr>
            <p:nvPr/>
          </p:nvCxnSpPr>
          <p:spPr bwMode="auto">
            <a:xfrm>
              <a:off x="2558" y="2894"/>
              <a:ext cx="1101" cy="2"/>
            </a:xfrm>
            <a:prstGeom prst="straightConnector1">
              <a:avLst/>
            </a:prstGeom>
            <a:noFill/>
            <a:ln w="28575">
              <a:solidFill>
                <a:schemeClr val="tx1"/>
              </a:solidFill>
              <a:round/>
              <a:headEnd/>
              <a:tailEnd/>
            </a:ln>
          </p:spPr>
        </p:cxnSp>
        <p:cxnSp>
          <p:nvCxnSpPr>
            <p:cNvPr id="20661" name="AutoShape 498"/>
            <p:cNvCxnSpPr>
              <a:cxnSpLocks noChangeShapeType="1"/>
              <a:stCxn id="20691" idx="3"/>
              <a:endCxn id="20687" idx="1"/>
            </p:cNvCxnSpPr>
            <p:nvPr/>
          </p:nvCxnSpPr>
          <p:spPr bwMode="auto">
            <a:xfrm>
              <a:off x="3784" y="2896"/>
              <a:ext cx="721" cy="369"/>
            </a:xfrm>
            <a:prstGeom prst="straightConnector1">
              <a:avLst/>
            </a:prstGeom>
            <a:noFill/>
            <a:ln w="28575">
              <a:solidFill>
                <a:schemeClr val="tx1"/>
              </a:solidFill>
              <a:round/>
              <a:headEnd/>
              <a:tailEnd/>
            </a:ln>
          </p:spPr>
        </p:cxnSp>
        <p:cxnSp>
          <p:nvCxnSpPr>
            <p:cNvPr id="20662" name="AutoShape 499"/>
            <p:cNvCxnSpPr>
              <a:cxnSpLocks noChangeShapeType="1"/>
              <a:stCxn id="20689" idx="3"/>
              <a:endCxn id="20687" idx="1"/>
            </p:cNvCxnSpPr>
            <p:nvPr/>
          </p:nvCxnSpPr>
          <p:spPr bwMode="auto">
            <a:xfrm flipV="1">
              <a:off x="3784" y="3265"/>
              <a:ext cx="721" cy="402"/>
            </a:xfrm>
            <a:prstGeom prst="straightConnector1">
              <a:avLst/>
            </a:prstGeom>
            <a:noFill/>
            <a:ln w="28575">
              <a:solidFill>
                <a:schemeClr val="tx1"/>
              </a:solidFill>
              <a:round/>
              <a:headEnd/>
              <a:tailEnd/>
            </a:ln>
          </p:spPr>
        </p:cxnSp>
        <p:grpSp>
          <p:nvGrpSpPr>
            <p:cNvPr id="20663" name="Group 500"/>
            <p:cNvGrpSpPr>
              <a:grpSpLocks/>
            </p:cNvGrpSpPr>
            <p:nvPr/>
          </p:nvGrpSpPr>
          <p:grpSpPr bwMode="auto">
            <a:xfrm>
              <a:off x="158" y="3190"/>
              <a:ext cx="576" cy="444"/>
              <a:chOff x="249" y="1480"/>
              <a:chExt cx="576" cy="444"/>
            </a:xfrm>
          </p:grpSpPr>
          <p:sp>
            <p:nvSpPr>
              <p:cNvPr id="20702" name="Text Box 501"/>
              <p:cNvSpPr txBox="1">
                <a:spLocks noChangeArrowheads="1"/>
              </p:cNvSpPr>
              <p:nvPr/>
            </p:nvSpPr>
            <p:spPr bwMode="auto">
              <a:xfrm>
                <a:off x="249"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800" dirty="0">
                  <a:cs typeface="Arial" pitchFamily="34" charset="0"/>
                </a:endParaRPr>
              </a:p>
            </p:txBody>
          </p:sp>
          <p:grpSp>
            <p:nvGrpSpPr>
              <p:cNvPr id="20703" name="Group 502"/>
              <p:cNvGrpSpPr>
                <a:grpSpLocks/>
              </p:cNvGrpSpPr>
              <p:nvPr/>
            </p:nvGrpSpPr>
            <p:grpSpPr bwMode="auto">
              <a:xfrm>
                <a:off x="365" y="1480"/>
                <a:ext cx="347" cy="244"/>
                <a:chOff x="365" y="1480"/>
                <a:chExt cx="347" cy="244"/>
              </a:xfrm>
            </p:grpSpPr>
            <p:pic>
              <p:nvPicPr>
                <p:cNvPr id="20704" name="Picture 503"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0705" name="Rectangle 504"/>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0664" name="Group 505"/>
            <p:cNvGrpSpPr>
              <a:grpSpLocks/>
            </p:cNvGrpSpPr>
            <p:nvPr/>
          </p:nvGrpSpPr>
          <p:grpSpPr bwMode="auto">
            <a:xfrm>
              <a:off x="4966" y="3145"/>
              <a:ext cx="576" cy="444"/>
              <a:chOff x="4716" y="1480"/>
              <a:chExt cx="576" cy="444"/>
            </a:xfrm>
          </p:grpSpPr>
          <p:sp>
            <p:nvSpPr>
              <p:cNvPr id="20698" name="Text Box 506"/>
              <p:cNvSpPr txBox="1">
                <a:spLocks noChangeArrowheads="1"/>
              </p:cNvSpPr>
              <p:nvPr/>
            </p:nvSpPr>
            <p:spPr bwMode="auto">
              <a:xfrm>
                <a:off x="4716"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800" dirty="0">
                  <a:cs typeface="Arial" pitchFamily="34" charset="0"/>
                </a:endParaRPr>
              </a:p>
            </p:txBody>
          </p:sp>
          <p:grpSp>
            <p:nvGrpSpPr>
              <p:cNvPr id="20699" name="Group 507"/>
              <p:cNvGrpSpPr>
                <a:grpSpLocks/>
              </p:cNvGrpSpPr>
              <p:nvPr/>
            </p:nvGrpSpPr>
            <p:grpSpPr bwMode="auto">
              <a:xfrm>
                <a:off x="4832" y="1480"/>
                <a:ext cx="347" cy="244"/>
                <a:chOff x="365" y="1480"/>
                <a:chExt cx="347" cy="244"/>
              </a:xfrm>
            </p:grpSpPr>
            <p:pic>
              <p:nvPicPr>
                <p:cNvPr id="20700" name="Picture 508"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0701" name="Rectangle 509"/>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0665" name="Group 510"/>
            <p:cNvGrpSpPr>
              <a:grpSpLocks/>
            </p:cNvGrpSpPr>
            <p:nvPr/>
          </p:nvGrpSpPr>
          <p:grpSpPr bwMode="auto">
            <a:xfrm>
              <a:off x="1068" y="3056"/>
              <a:ext cx="467" cy="509"/>
              <a:chOff x="835" y="1162"/>
              <a:chExt cx="507" cy="552"/>
            </a:xfrm>
          </p:grpSpPr>
          <p:pic>
            <p:nvPicPr>
              <p:cNvPr id="20696" name="Picture 511"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97" name="Rectangle 51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666" name="Group 513"/>
            <p:cNvGrpSpPr>
              <a:grpSpLocks/>
            </p:cNvGrpSpPr>
            <p:nvPr/>
          </p:nvGrpSpPr>
          <p:grpSpPr bwMode="auto">
            <a:xfrm>
              <a:off x="2227" y="2641"/>
              <a:ext cx="468" cy="509"/>
              <a:chOff x="835" y="1162"/>
              <a:chExt cx="507" cy="552"/>
            </a:xfrm>
          </p:grpSpPr>
          <p:pic>
            <p:nvPicPr>
              <p:cNvPr id="20694" name="Picture 514"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95" name="Rectangle 515"/>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667" name="Group 516"/>
            <p:cNvGrpSpPr>
              <a:grpSpLocks/>
            </p:cNvGrpSpPr>
            <p:nvPr/>
          </p:nvGrpSpPr>
          <p:grpSpPr bwMode="auto">
            <a:xfrm>
              <a:off x="2227" y="3412"/>
              <a:ext cx="468" cy="509"/>
              <a:chOff x="835" y="1162"/>
              <a:chExt cx="507" cy="552"/>
            </a:xfrm>
          </p:grpSpPr>
          <p:pic>
            <p:nvPicPr>
              <p:cNvPr id="20692" name="Picture 517"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93" name="Rectangle 518"/>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668" name="Group 519"/>
            <p:cNvGrpSpPr>
              <a:grpSpLocks/>
            </p:cNvGrpSpPr>
            <p:nvPr/>
          </p:nvGrpSpPr>
          <p:grpSpPr bwMode="auto">
            <a:xfrm>
              <a:off x="3453" y="2643"/>
              <a:ext cx="468" cy="509"/>
              <a:chOff x="835" y="1162"/>
              <a:chExt cx="507" cy="552"/>
            </a:xfrm>
          </p:grpSpPr>
          <p:pic>
            <p:nvPicPr>
              <p:cNvPr id="20690" name="Picture 520"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91" name="Rectangle 521"/>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669" name="Group 522"/>
            <p:cNvGrpSpPr>
              <a:grpSpLocks/>
            </p:cNvGrpSpPr>
            <p:nvPr/>
          </p:nvGrpSpPr>
          <p:grpSpPr bwMode="auto">
            <a:xfrm>
              <a:off x="3453" y="3414"/>
              <a:ext cx="468" cy="509"/>
              <a:chOff x="835" y="1162"/>
              <a:chExt cx="507" cy="552"/>
            </a:xfrm>
          </p:grpSpPr>
          <p:pic>
            <p:nvPicPr>
              <p:cNvPr id="20688" name="Picture 523"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89" name="Rectangle 524"/>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670" name="Group 525"/>
            <p:cNvGrpSpPr>
              <a:grpSpLocks/>
            </p:cNvGrpSpPr>
            <p:nvPr/>
          </p:nvGrpSpPr>
          <p:grpSpPr bwMode="auto">
            <a:xfrm>
              <a:off x="4377" y="3150"/>
              <a:ext cx="347" cy="244"/>
              <a:chOff x="4785" y="1117"/>
              <a:chExt cx="347" cy="244"/>
            </a:xfrm>
          </p:grpSpPr>
          <p:pic>
            <p:nvPicPr>
              <p:cNvPr id="20686" name="Picture 526"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20687" name="Rectangle 527"/>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sp>
          <p:nvSpPr>
            <p:cNvPr id="20671" name="Oval 528"/>
            <p:cNvSpPr>
              <a:spLocks noChangeArrowheads="1"/>
            </p:cNvSpPr>
            <p:nvPr/>
          </p:nvSpPr>
          <p:spPr bwMode="auto">
            <a:xfrm rot="10800000">
              <a:off x="4181" y="3043"/>
              <a:ext cx="45" cy="454"/>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672" name="Text Box 529"/>
            <p:cNvSpPr txBox="1">
              <a:spLocks noChangeArrowheads="1"/>
            </p:cNvSpPr>
            <p:nvPr/>
          </p:nvSpPr>
          <p:spPr bwMode="auto">
            <a:xfrm>
              <a:off x="4118" y="3520"/>
              <a:ext cx="293"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SMLT</a:t>
              </a:r>
            </a:p>
          </p:txBody>
        </p:sp>
        <p:sp>
          <p:nvSpPr>
            <p:cNvPr id="20673" name="Text Box 530"/>
            <p:cNvSpPr txBox="1">
              <a:spLocks noChangeArrowheads="1"/>
            </p:cNvSpPr>
            <p:nvPr/>
          </p:nvSpPr>
          <p:spPr bwMode="auto">
            <a:xfrm>
              <a:off x="3529" y="2515"/>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8600A</a:t>
              </a:r>
            </a:p>
          </p:txBody>
        </p:sp>
        <p:sp>
          <p:nvSpPr>
            <p:cNvPr id="20674" name="Text Box 531"/>
            <p:cNvSpPr txBox="1">
              <a:spLocks noChangeArrowheads="1"/>
            </p:cNvSpPr>
            <p:nvPr/>
          </p:nvSpPr>
          <p:spPr bwMode="auto">
            <a:xfrm>
              <a:off x="3531" y="3944"/>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8600B</a:t>
              </a:r>
            </a:p>
          </p:txBody>
        </p:sp>
        <p:sp>
          <p:nvSpPr>
            <p:cNvPr id="20675" name="Text Box 532"/>
            <p:cNvSpPr txBox="1">
              <a:spLocks noChangeArrowheads="1"/>
            </p:cNvSpPr>
            <p:nvPr/>
          </p:nvSpPr>
          <p:spPr bwMode="auto">
            <a:xfrm>
              <a:off x="3955" y="2839"/>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0676" name="Text Box 533"/>
            <p:cNvSpPr txBox="1">
              <a:spLocks noChangeArrowheads="1"/>
            </p:cNvSpPr>
            <p:nvPr/>
          </p:nvSpPr>
          <p:spPr bwMode="auto">
            <a:xfrm>
              <a:off x="3955" y="3603"/>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0677" name="Text Box 534"/>
            <p:cNvSpPr txBox="1">
              <a:spLocks noChangeArrowheads="1"/>
            </p:cNvSpPr>
            <p:nvPr/>
          </p:nvSpPr>
          <p:spPr bwMode="auto">
            <a:xfrm>
              <a:off x="3282" y="2749"/>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0678" name="Text Box 535"/>
            <p:cNvSpPr txBox="1">
              <a:spLocks noChangeArrowheads="1"/>
            </p:cNvSpPr>
            <p:nvPr/>
          </p:nvSpPr>
          <p:spPr bwMode="auto">
            <a:xfrm>
              <a:off x="3282" y="2947"/>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0679" name="Text Box 536"/>
            <p:cNvSpPr txBox="1">
              <a:spLocks noChangeArrowheads="1"/>
            </p:cNvSpPr>
            <p:nvPr/>
          </p:nvSpPr>
          <p:spPr bwMode="auto">
            <a:xfrm>
              <a:off x="3285" y="3507"/>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0680" name="Text Box 537"/>
            <p:cNvSpPr txBox="1">
              <a:spLocks noChangeArrowheads="1"/>
            </p:cNvSpPr>
            <p:nvPr/>
          </p:nvSpPr>
          <p:spPr bwMode="auto">
            <a:xfrm>
              <a:off x="3285" y="3705"/>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0681" name="Text Box 538"/>
            <p:cNvSpPr txBox="1">
              <a:spLocks noChangeArrowheads="1"/>
            </p:cNvSpPr>
            <p:nvPr/>
          </p:nvSpPr>
          <p:spPr bwMode="auto">
            <a:xfrm>
              <a:off x="2775" y="2749"/>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3/11</a:t>
              </a:r>
            </a:p>
          </p:txBody>
        </p:sp>
        <p:sp>
          <p:nvSpPr>
            <p:cNvPr id="20682" name="Text Box 539"/>
            <p:cNvSpPr txBox="1">
              <a:spLocks noChangeArrowheads="1"/>
            </p:cNvSpPr>
            <p:nvPr/>
          </p:nvSpPr>
          <p:spPr bwMode="auto">
            <a:xfrm>
              <a:off x="2775" y="294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3/12</a:t>
              </a:r>
            </a:p>
          </p:txBody>
        </p:sp>
        <p:sp>
          <p:nvSpPr>
            <p:cNvPr id="20683" name="Text Box 540"/>
            <p:cNvSpPr txBox="1">
              <a:spLocks noChangeArrowheads="1"/>
            </p:cNvSpPr>
            <p:nvPr/>
          </p:nvSpPr>
          <p:spPr bwMode="auto">
            <a:xfrm>
              <a:off x="2778" y="3507"/>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4/11</a:t>
              </a:r>
            </a:p>
          </p:txBody>
        </p:sp>
        <p:sp>
          <p:nvSpPr>
            <p:cNvPr id="20684" name="Text Box 541"/>
            <p:cNvSpPr txBox="1">
              <a:spLocks noChangeArrowheads="1"/>
            </p:cNvSpPr>
            <p:nvPr/>
          </p:nvSpPr>
          <p:spPr bwMode="auto">
            <a:xfrm>
              <a:off x="2778" y="370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4/12</a:t>
              </a:r>
            </a:p>
          </p:txBody>
        </p:sp>
        <p:sp>
          <p:nvSpPr>
            <p:cNvPr id="20685" name="Text Box 542"/>
            <p:cNvSpPr txBox="1">
              <a:spLocks noChangeArrowheads="1"/>
            </p:cNvSpPr>
            <p:nvPr/>
          </p:nvSpPr>
          <p:spPr bwMode="auto">
            <a:xfrm>
              <a:off x="4097" y="2901"/>
              <a:ext cx="27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MLT1</a:t>
              </a:r>
            </a:p>
          </p:txBody>
        </p:sp>
      </p:grpSp>
      <p:grpSp>
        <p:nvGrpSpPr>
          <p:cNvPr id="20484" name="Group 380"/>
          <p:cNvGrpSpPr>
            <a:grpSpLocks/>
          </p:cNvGrpSpPr>
          <p:nvPr/>
        </p:nvGrpSpPr>
        <p:grpSpPr bwMode="auto">
          <a:xfrm>
            <a:off x="345157" y="1010482"/>
            <a:ext cx="8547100" cy="2555876"/>
            <a:chOff x="172" y="746"/>
            <a:chExt cx="5384" cy="1610"/>
          </a:xfrm>
        </p:grpSpPr>
        <p:sp>
          <p:nvSpPr>
            <p:cNvPr id="20545" name="AutoShape 381"/>
            <p:cNvSpPr>
              <a:spLocks noChangeArrowheads="1"/>
            </p:cNvSpPr>
            <p:nvPr/>
          </p:nvSpPr>
          <p:spPr bwMode="auto">
            <a:xfrm>
              <a:off x="2209" y="890"/>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cs typeface="Arial" pitchFamily="34" charset="0"/>
              </a:endParaRPr>
            </a:p>
          </p:txBody>
        </p:sp>
        <p:sp>
          <p:nvSpPr>
            <p:cNvPr id="20546" name="AutoShape 382"/>
            <p:cNvSpPr>
              <a:spLocks noChangeArrowheads="1"/>
            </p:cNvSpPr>
            <p:nvPr/>
          </p:nvSpPr>
          <p:spPr bwMode="auto">
            <a:xfrm>
              <a:off x="3432" y="906"/>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cs typeface="Arial" pitchFamily="34" charset="0"/>
              </a:endParaRPr>
            </a:p>
          </p:txBody>
        </p:sp>
        <p:cxnSp>
          <p:nvCxnSpPr>
            <p:cNvPr id="20547" name="AutoShape 383"/>
            <p:cNvCxnSpPr>
              <a:cxnSpLocks noChangeShapeType="1"/>
              <a:stCxn id="20617" idx="1"/>
              <a:endCxn id="20615" idx="1"/>
            </p:cNvCxnSpPr>
            <p:nvPr/>
          </p:nvCxnSpPr>
          <p:spPr bwMode="auto">
            <a:xfrm>
              <a:off x="2447" y="1170"/>
              <a:ext cx="0" cy="771"/>
            </a:xfrm>
            <a:prstGeom prst="straightConnector1">
              <a:avLst/>
            </a:prstGeom>
            <a:noFill/>
            <a:ln w="28575">
              <a:solidFill>
                <a:schemeClr val="tx1"/>
              </a:solidFill>
              <a:round/>
              <a:headEnd/>
              <a:tailEnd/>
            </a:ln>
          </p:spPr>
        </p:cxnSp>
        <p:cxnSp>
          <p:nvCxnSpPr>
            <p:cNvPr id="20548" name="AutoShape 384"/>
            <p:cNvCxnSpPr>
              <a:cxnSpLocks noChangeShapeType="1"/>
              <a:stCxn id="20619" idx="3"/>
              <a:endCxn id="20617" idx="1"/>
            </p:cNvCxnSpPr>
            <p:nvPr/>
          </p:nvCxnSpPr>
          <p:spPr bwMode="auto">
            <a:xfrm flipV="1">
              <a:off x="1413" y="1170"/>
              <a:ext cx="1034" cy="415"/>
            </a:xfrm>
            <a:prstGeom prst="straightConnector1">
              <a:avLst/>
            </a:prstGeom>
            <a:noFill/>
            <a:ln w="28575">
              <a:solidFill>
                <a:schemeClr val="tx1"/>
              </a:solidFill>
              <a:round/>
              <a:headEnd/>
              <a:tailEnd/>
            </a:ln>
          </p:spPr>
        </p:cxnSp>
        <p:cxnSp>
          <p:nvCxnSpPr>
            <p:cNvPr id="20549" name="AutoShape 385"/>
            <p:cNvCxnSpPr>
              <a:cxnSpLocks noChangeShapeType="1"/>
              <a:stCxn id="20617" idx="3"/>
              <a:endCxn id="20615" idx="3"/>
            </p:cNvCxnSpPr>
            <p:nvPr/>
          </p:nvCxnSpPr>
          <p:spPr bwMode="auto">
            <a:xfrm>
              <a:off x="2572" y="1170"/>
              <a:ext cx="0" cy="771"/>
            </a:xfrm>
            <a:prstGeom prst="straightConnector1">
              <a:avLst/>
            </a:prstGeom>
            <a:noFill/>
            <a:ln w="28575">
              <a:solidFill>
                <a:schemeClr val="tx1"/>
              </a:solidFill>
              <a:round/>
              <a:headEnd/>
              <a:tailEnd/>
            </a:ln>
          </p:spPr>
        </p:cxnSp>
        <p:cxnSp>
          <p:nvCxnSpPr>
            <p:cNvPr id="20550" name="AutoShape 386"/>
            <p:cNvCxnSpPr>
              <a:cxnSpLocks noChangeShapeType="1"/>
              <a:stCxn id="20619" idx="1"/>
              <a:endCxn id="20627" idx="3"/>
            </p:cNvCxnSpPr>
            <p:nvPr/>
          </p:nvCxnSpPr>
          <p:spPr bwMode="auto">
            <a:xfrm flipH="1">
              <a:off x="519" y="1585"/>
              <a:ext cx="768" cy="0"/>
            </a:xfrm>
            <a:prstGeom prst="straightConnector1">
              <a:avLst/>
            </a:prstGeom>
            <a:noFill/>
            <a:ln w="28575">
              <a:solidFill>
                <a:schemeClr val="tx1"/>
              </a:solidFill>
              <a:round/>
              <a:headEnd/>
              <a:tailEnd/>
            </a:ln>
          </p:spPr>
        </p:cxnSp>
        <p:cxnSp>
          <p:nvCxnSpPr>
            <p:cNvPr id="20551" name="AutoShape 387"/>
            <p:cNvCxnSpPr>
              <a:cxnSpLocks noChangeShapeType="1"/>
              <a:stCxn id="20609" idx="3"/>
              <a:endCxn id="20623" idx="1"/>
            </p:cNvCxnSpPr>
            <p:nvPr/>
          </p:nvCxnSpPr>
          <p:spPr bwMode="auto">
            <a:xfrm flipV="1">
              <a:off x="4610" y="1540"/>
              <a:ext cx="591" cy="1"/>
            </a:xfrm>
            <a:prstGeom prst="straightConnector1">
              <a:avLst/>
            </a:prstGeom>
            <a:noFill/>
            <a:ln w="28575">
              <a:solidFill>
                <a:schemeClr val="tx1"/>
              </a:solidFill>
              <a:round/>
              <a:headEnd/>
              <a:tailEnd/>
            </a:ln>
          </p:spPr>
        </p:cxnSp>
        <p:sp>
          <p:nvSpPr>
            <p:cNvPr id="20552" name="Text Box 388"/>
            <p:cNvSpPr txBox="1">
              <a:spLocks noChangeArrowheads="1"/>
            </p:cNvSpPr>
            <p:nvPr/>
          </p:nvSpPr>
          <p:spPr bwMode="auto">
            <a:xfrm>
              <a:off x="930" y="1607"/>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a:t>
              </a:r>
            </a:p>
          </p:txBody>
        </p:sp>
        <p:sp>
          <p:nvSpPr>
            <p:cNvPr id="20553" name="Text Box 389"/>
            <p:cNvSpPr txBox="1">
              <a:spLocks noChangeArrowheads="1"/>
            </p:cNvSpPr>
            <p:nvPr/>
          </p:nvSpPr>
          <p:spPr bwMode="auto">
            <a:xfrm>
              <a:off x="1565" y="133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0554" name="Text Box 390"/>
            <p:cNvSpPr txBox="1">
              <a:spLocks noChangeArrowheads="1"/>
            </p:cNvSpPr>
            <p:nvPr/>
          </p:nvSpPr>
          <p:spPr bwMode="auto">
            <a:xfrm>
              <a:off x="2604" y="160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0555" name="Text Box 391"/>
            <p:cNvSpPr txBox="1">
              <a:spLocks noChangeArrowheads="1"/>
            </p:cNvSpPr>
            <p:nvPr/>
          </p:nvSpPr>
          <p:spPr bwMode="auto">
            <a:xfrm>
              <a:off x="2060" y="1108"/>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3/5</a:t>
              </a:r>
            </a:p>
          </p:txBody>
        </p:sp>
        <p:sp>
          <p:nvSpPr>
            <p:cNvPr id="20556" name="Text Box 392"/>
            <p:cNvSpPr txBox="1">
              <a:spLocks noChangeArrowheads="1"/>
            </p:cNvSpPr>
            <p:nvPr/>
          </p:nvSpPr>
          <p:spPr bwMode="auto">
            <a:xfrm>
              <a:off x="2193" y="142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3/21</a:t>
              </a:r>
            </a:p>
          </p:txBody>
        </p:sp>
        <p:sp>
          <p:nvSpPr>
            <p:cNvPr id="20557" name="Text Box 393"/>
            <p:cNvSpPr txBox="1">
              <a:spLocks noChangeArrowheads="1"/>
            </p:cNvSpPr>
            <p:nvPr/>
          </p:nvSpPr>
          <p:spPr bwMode="auto">
            <a:xfrm>
              <a:off x="1157" y="1199"/>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8600C</a:t>
              </a:r>
            </a:p>
          </p:txBody>
        </p:sp>
        <p:sp>
          <p:nvSpPr>
            <p:cNvPr id="20558" name="Text Box 394"/>
            <p:cNvSpPr txBox="1">
              <a:spLocks noChangeArrowheads="1"/>
            </p:cNvSpPr>
            <p:nvPr/>
          </p:nvSpPr>
          <p:spPr bwMode="auto">
            <a:xfrm>
              <a:off x="2319" y="746"/>
              <a:ext cx="338" cy="136"/>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cs typeface="Arial" pitchFamily="34" charset="0"/>
                </a:rPr>
                <a:t>8600G</a:t>
              </a:r>
            </a:p>
          </p:txBody>
        </p:sp>
        <p:sp>
          <p:nvSpPr>
            <p:cNvPr id="20559" name="Text Box 395"/>
            <p:cNvSpPr txBox="1">
              <a:spLocks noChangeArrowheads="1"/>
            </p:cNvSpPr>
            <p:nvPr/>
          </p:nvSpPr>
          <p:spPr bwMode="auto">
            <a:xfrm>
              <a:off x="2304" y="2220"/>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8600D</a:t>
              </a:r>
            </a:p>
          </p:txBody>
        </p:sp>
        <p:sp>
          <p:nvSpPr>
            <p:cNvPr id="20560" name="Text Box 396"/>
            <p:cNvSpPr txBox="1">
              <a:spLocks noChangeArrowheads="1"/>
            </p:cNvSpPr>
            <p:nvPr/>
          </p:nvSpPr>
          <p:spPr bwMode="auto">
            <a:xfrm>
              <a:off x="2592" y="138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3/22</a:t>
              </a:r>
            </a:p>
          </p:txBody>
        </p:sp>
        <p:sp>
          <p:nvSpPr>
            <p:cNvPr id="20561" name="Text Box 397"/>
            <p:cNvSpPr txBox="1">
              <a:spLocks noChangeArrowheads="1"/>
            </p:cNvSpPr>
            <p:nvPr/>
          </p:nvSpPr>
          <p:spPr bwMode="auto">
            <a:xfrm>
              <a:off x="2193" y="1598"/>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4/20</a:t>
              </a:r>
            </a:p>
          </p:txBody>
        </p:sp>
        <p:sp>
          <p:nvSpPr>
            <p:cNvPr id="20562" name="Oval 398"/>
            <p:cNvSpPr>
              <a:spLocks noChangeArrowheads="1"/>
            </p:cNvSpPr>
            <p:nvPr/>
          </p:nvSpPr>
          <p:spPr bwMode="auto">
            <a:xfrm rot="-5400000">
              <a:off x="2484" y="1425"/>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563" name="Text Box 399"/>
            <p:cNvSpPr txBox="1">
              <a:spLocks noChangeArrowheads="1"/>
            </p:cNvSpPr>
            <p:nvPr/>
          </p:nvSpPr>
          <p:spPr bwMode="auto">
            <a:xfrm>
              <a:off x="2651" y="1487"/>
              <a:ext cx="176"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IST</a:t>
              </a:r>
            </a:p>
          </p:txBody>
        </p:sp>
        <p:sp>
          <p:nvSpPr>
            <p:cNvPr id="20564" name="Text Box 400"/>
            <p:cNvSpPr txBox="1">
              <a:spLocks noChangeArrowheads="1"/>
            </p:cNvSpPr>
            <p:nvPr/>
          </p:nvSpPr>
          <p:spPr bwMode="auto">
            <a:xfrm>
              <a:off x="3861" y="1471"/>
              <a:ext cx="176"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IST</a:t>
              </a:r>
            </a:p>
          </p:txBody>
        </p:sp>
        <p:cxnSp>
          <p:nvCxnSpPr>
            <p:cNvPr id="20565" name="AutoShape 401"/>
            <p:cNvCxnSpPr>
              <a:cxnSpLocks noChangeShapeType="1"/>
              <a:stCxn id="20613" idx="1"/>
              <a:endCxn id="20611" idx="1"/>
            </p:cNvCxnSpPr>
            <p:nvPr/>
          </p:nvCxnSpPr>
          <p:spPr bwMode="auto">
            <a:xfrm>
              <a:off x="3673" y="1172"/>
              <a:ext cx="0" cy="771"/>
            </a:xfrm>
            <a:prstGeom prst="straightConnector1">
              <a:avLst/>
            </a:prstGeom>
            <a:noFill/>
            <a:ln w="28575">
              <a:solidFill>
                <a:schemeClr val="tx1"/>
              </a:solidFill>
              <a:round/>
              <a:headEnd/>
              <a:tailEnd/>
            </a:ln>
          </p:spPr>
        </p:cxnSp>
        <p:cxnSp>
          <p:nvCxnSpPr>
            <p:cNvPr id="20566" name="AutoShape 402"/>
            <p:cNvCxnSpPr>
              <a:cxnSpLocks noChangeShapeType="1"/>
              <a:stCxn id="20613" idx="3"/>
              <a:endCxn id="20611" idx="3"/>
            </p:cNvCxnSpPr>
            <p:nvPr/>
          </p:nvCxnSpPr>
          <p:spPr bwMode="auto">
            <a:xfrm>
              <a:off x="3798" y="1172"/>
              <a:ext cx="0" cy="771"/>
            </a:xfrm>
            <a:prstGeom prst="straightConnector1">
              <a:avLst/>
            </a:prstGeom>
            <a:noFill/>
            <a:ln w="28575">
              <a:solidFill>
                <a:schemeClr val="tx1"/>
              </a:solidFill>
              <a:round/>
              <a:headEnd/>
              <a:tailEnd/>
            </a:ln>
          </p:spPr>
        </p:cxnSp>
        <p:cxnSp>
          <p:nvCxnSpPr>
            <p:cNvPr id="20567" name="AutoShape 403"/>
            <p:cNvCxnSpPr>
              <a:cxnSpLocks noChangeShapeType="1"/>
              <a:stCxn id="20619" idx="3"/>
              <a:endCxn id="20615" idx="1"/>
            </p:cNvCxnSpPr>
            <p:nvPr/>
          </p:nvCxnSpPr>
          <p:spPr bwMode="auto">
            <a:xfrm>
              <a:off x="1413" y="1585"/>
              <a:ext cx="1034" cy="356"/>
            </a:xfrm>
            <a:prstGeom prst="straightConnector1">
              <a:avLst/>
            </a:prstGeom>
            <a:noFill/>
            <a:ln w="28575">
              <a:solidFill>
                <a:schemeClr val="tx1"/>
              </a:solidFill>
              <a:round/>
              <a:headEnd/>
              <a:tailEnd/>
            </a:ln>
          </p:spPr>
        </p:cxnSp>
        <p:sp>
          <p:nvSpPr>
            <p:cNvPr id="20568" name="Oval 404"/>
            <p:cNvSpPr>
              <a:spLocks noChangeArrowheads="1"/>
            </p:cNvSpPr>
            <p:nvPr/>
          </p:nvSpPr>
          <p:spPr bwMode="auto">
            <a:xfrm rot="-5400000">
              <a:off x="3701" y="1417"/>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569" name="Text Box 405"/>
            <p:cNvSpPr txBox="1">
              <a:spLocks noChangeArrowheads="1"/>
            </p:cNvSpPr>
            <p:nvPr/>
          </p:nvSpPr>
          <p:spPr bwMode="auto">
            <a:xfrm>
              <a:off x="3847" y="160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3/30</a:t>
              </a:r>
            </a:p>
          </p:txBody>
        </p:sp>
        <p:sp>
          <p:nvSpPr>
            <p:cNvPr id="20570" name="Text Box 406"/>
            <p:cNvSpPr txBox="1">
              <a:spLocks noChangeArrowheads="1"/>
            </p:cNvSpPr>
            <p:nvPr/>
          </p:nvSpPr>
          <p:spPr bwMode="auto">
            <a:xfrm>
              <a:off x="3436" y="1413"/>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0571" name="Text Box 407"/>
            <p:cNvSpPr txBox="1">
              <a:spLocks noChangeArrowheads="1"/>
            </p:cNvSpPr>
            <p:nvPr/>
          </p:nvSpPr>
          <p:spPr bwMode="auto">
            <a:xfrm>
              <a:off x="3835" y="138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3/30</a:t>
              </a:r>
            </a:p>
          </p:txBody>
        </p:sp>
        <p:sp>
          <p:nvSpPr>
            <p:cNvPr id="20572" name="Text Box 408"/>
            <p:cNvSpPr txBox="1">
              <a:spLocks noChangeArrowheads="1"/>
            </p:cNvSpPr>
            <p:nvPr/>
          </p:nvSpPr>
          <p:spPr bwMode="auto">
            <a:xfrm>
              <a:off x="3436" y="159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0573" name="Text Box 409"/>
            <p:cNvSpPr txBox="1">
              <a:spLocks noChangeArrowheads="1"/>
            </p:cNvSpPr>
            <p:nvPr/>
          </p:nvSpPr>
          <p:spPr bwMode="auto">
            <a:xfrm>
              <a:off x="1565" y="1758"/>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sp>
          <p:nvSpPr>
            <p:cNvPr id="20574" name="Text Box 410"/>
            <p:cNvSpPr txBox="1">
              <a:spLocks noChangeArrowheads="1"/>
            </p:cNvSpPr>
            <p:nvPr/>
          </p:nvSpPr>
          <p:spPr bwMode="auto">
            <a:xfrm>
              <a:off x="1987" y="194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cxnSp>
          <p:nvCxnSpPr>
            <p:cNvPr id="20575" name="AutoShape 411"/>
            <p:cNvCxnSpPr>
              <a:cxnSpLocks noChangeShapeType="1"/>
              <a:stCxn id="20615" idx="3"/>
              <a:endCxn id="20611" idx="1"/>
            </p:cNvCxnSpPr>
            <p:nvPr/>
          </p:nvCxnSpPr>
          <p:spPr bwMode="auto">
            <a:xfrm>
              <a:off x="2572" y="1941"/>
              <a:ext cx="1101" cy="2"/>
            </a:xfrm>
            <a:prstGeom prst="straightConnector1">
              <a:avLst/>
            </a:prstGeom>
            <a:noFill/>
            <a:ln w="28575">
              <a:solidFill>
                <a:schemeClr val="tx1"/>
              </a:solidFill>
              <a:round/>
              <a:headEnd/>
              <a:tailEnd/>
            </a:ln>
          </p:spPr>
        </p:cxnSp>
        <p:cxnSp>
          <p:nvCxnSpPr>
            <p:cNvPr id="20576" name="AutoShape 412"/>
            <p:cNvCxnSpPr>
              <a:cxnSpLocks noChangeShapeType="1"/>
              <a:stCxn id="20615" idx="3"/>
              <a:endCxn id="20613" idx="1"/>
            </p:cNvCxnSpPr>
            <p:nvPr/>
          </p:nvCxnSpPr>
          <p:spPr bwMode="auto">
            <a:xfrm flipV="1">
              <a:off x="2572" y="1172"/>
              <a:ext cx="1101" cy="769"/>
            </a:xfrm>
            <a:prstGeom prst="straightConnector1">
              <a:avLst/>
            </a:prstGeom>
            <a:noFill/>
            <a:ln w="28575">
              <a:solidFill>
                <a:schemeClr val="tx1"/>
              </a:solidFill>
              <a:round/>
              <a:headEnd/>
              <a:tailEnd/>
            </a:ln>
          </p:spPr>
        </p:cxnSp>
        <p:cxnSp>
          <p:nvCxnSpPr>
            <p:cNvPr id="20577" name="AutoShape 413"/>
            <p:cNvCxnSpPr>
              <a:cxnSpLocks noChangeShapeType="1"/>
              <a:stCxn id="20617" idx="3"/>
              <a:endCxn id="20611" idx="1"/>
            </p:cNvCxnSpPr>
            <p:nvPr/>
          </p:nvCxnSpPr>
          <p:spPr bwMode="auto">
            <a:xfrm>
              <a:off x="2572" y="1170"/>
              <a:ext cx="1101" cy="773"/>
            </a:xfrm>
            <a:prstGeom prst="straightConnector1">
              <a:avLst/>
            </a:prstGeom>
            <a:noFill/>
            <a:ln w="28575">
              <a:solidFill>
                <a:schemeClr val="tx1"/>
              </a:solidFill>
              <a:round/>
              <a:headEnd/>
              <a:tailEnd/>
            </a:ln>
          </p:spPr>
        </p:cxnSp>
        <p:cxnSp>
          <p:nvCxnSpPr>
            <p:cNvPr id="20578" name="AutoShape 414"/>
            <p:cNvCxnSpPr>
              <a:cxnSpLocks noChangeShapeType="1"/>
              <a:stCxn id="20617" idx="3"/>
              <a:endCxn id="20613" idx="1"/>
            </p:cNvCxnSpPr>
            <p:nvPr/>
          </p:nvCxnSpPr>
          <p:spPr bwMode="auto">
            <a:xfrm>
              <a:off x="2572" y="1170"/>
              <a:ext cx="1101" cy="2"/>
            </a:xfrm>
            <a:prstGeom prst="straightConnector1">
              <a:avLst/>
            </a:prstGeom>
            <a:noFill/>
            <a:ln w="28575">
              <a:solidFill>
                <a:schemeClr val="tx1"/>
              </a:solidFill>
              <a:round/>
              <a:headEnd/>
              <a:tailEnd/>
            </a:ln>
          </p:spPr>
        </p:cxnSp>
        <p:cxnSp>
          <p:nvCxnSpPr>
            <p:cNvPr id="20579" name="AutoShape 415"/>
            <p:cNvCxnSpPr>
              <a:cxnSpLocks noChangeShapeType="1"/>
              <a:stCxn id="20613" idx="3"/>
              <a:endCxn id="20609" idx="1"/>
            </p:cNvCxnSpPr>
            <p:nvPr/>
          </p:nvCxnSpPr>
          <p:spPr bwMode="auto">
            <a:xfrm>
              <a:off x="3798" y="1172"/>
              <a:ext cx="721" cy="369"/>
            </a:xfrm>
            <a:prstGeom prst="straightConnector1">
              <a:avLst/>
            </a:prstGeom>
            <a:noFill/>
            <a:ln w="28575">
              <a:solidFill>
                <a:schemeClr val="tx1"/>
              </a:solidFill>
              <a:round/>
              <a:headEnd/>
              <a:tailEnd/>
            </a:ln>
          </p:spPr>
        </p:cxnSp>
        <p:cxnSp>
          <p:nvCxnSpPr>
            <p:cNvPr id="20580" name="AutoShape 416"/>
            <p:cNvCxnSpPr>
              <a:cxnSpLocks noChangeShapeType="1"/>
              <a:stCxn id="20611" idx="3"/>
              <a:endCxn id="20609" idx="1"/>
            </p:cNvCxnSpPr>
            <p:nvPr/>
          </p:nvCxnSpPr>
          <p:spPr bwMode="auto">
            <a:xfrm flipV="1">
              <a:off x="3798" y="1541"/>
              <a:ext cx="721" cy="402"/>
            </a:xfrm>
            <a:prstGeom prst="straightConnector1">
              <a:avLst/>
            </a:prstGeom>
            <a:noFill/>
            <a:ln w="28575">
              <a:solidFill>
                <a:schemeClr val="tx1"/>
              </a:solidFill>
              <a:round/>
              <a:headEnd/>
              <a:tailEnd/>
            </a:ln>
          </p:spPr>
        </p:cxnSp>
        <p:grpSp>
          <p:nvGrpSpPr>
            <p:cNvPr id="20581" name="Group 417"/>
            <p:cNvGrpSpPr>
              <a:grpSpLocks/>
            </p:cNvGrpSpPr>
            <p:nvPr/>
          </p:nvGrpSpPr>
          <p:grpSpPr bwMode="auto">
            <a:xfrm>
              <a:off x="172" y="1466"/>
              <a:ext cx="576" cy="444"/>
              <a:chOff x="249" y="1480"/>
              <a:chExt cx="576" cy="444"/>
            </a:xfrm>
          </p:grpSpPr>
          <p:sp>
            <p:nvSpPr>
              <p:cNvPr id="20624" name="Text Box 418"/>
              <p:cNvSpPr txBox="1">
                <a:spLocks noChangeArrowheads="1"/>
              </p:cNvSpPr>
              <p:nvPr/>
            </p:nvSpPr>
            <p:spPr bwMode="auto">
              <a:xfrm>
                <a:off x="249"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800" dirty="0">
                  <a:cs typeface="Arial" pitchFamily="34" charset="0"/>
                </a:endParaRPr>
              </a:p>
            </p:txBody>
          </p:sp>
          <p:grpSp>
            <p:nvGrpSpPr>
              <p:cNvPr id="20625" name="Group 419"/>
              <p:cNvGrpSpPr>
                <a:grpSpLocks/>
              </p:cNvGrpSpPr>
              <p:nvPr/>
            </p:nvGrpSpPr>
            <p:grpSpPr bwMode="auto">
              <a:xfrm>
                <a:off x="365" y="1480"/>
                <a:ext cx="347" cy="244"/>
                <a:chOff x="365" y="1480"/>
                <a:chExt cx="347" cy="244"/>
              </a:xfrm>
            </p:grpSpPr>
            <p:pic>
              <p:nvPicPr>
                <p:cNvPr id="20626" name="Picture 420"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0627" name="Rectangle 421"/>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0582" name="Group 422"/>
            <p:cNvGrpSpPr>
              <a:grpSpLocks/>
            </p:cNvGrpSpPr>
            <p:nvPr/>
          </p:nvGrpSpPr>
          <p:grpSpPr bwMode="auto">
            <a:xfrm>
              <a:off x="4980" y="1421"/>
              <a:ext cx="576" cy="444"/>
              <a:chOff x="4716" y="1480"/>
              <a:chExt cx="576" cy="444"/>
            </a:xfrm>
          </p:grpSpPr>
          <p:sp>
            <p:nvSpPr>
              <p:cNvPr id="20620" name="Text Box 423"/>
              <p:cNvSpPr txBox="1">
                <a:spLocks noChangeArrowheads="1"/>
              </p:cNvSpPr>
              <p:nvPr/>
            </p:nvSpPr>
            <p:spPr bwMode="auto">
              <a:xfrm>
                <a:off x="4716"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800" dirty="0">
                  <a:cs typeface="Arial" pitchFamily="34" charset="0"/>
                </a:endParaRPr>
              </a:p>
            </p:txBody>
          </p:sp>
          <p:grpSp>
            <p:nvGrpSpPr>
              <p:cNvPr id="20621" name="Group 424"/>
              <p:cNvGrpSpPr>
                <a:grpSpLocks/>
              </p:cNvGrpSpPr>
              <p:nvPr/>
            </p:nvGrpSpPr>
            <p:grpSpPr bwMode="auto">
              <a:xfrm>
                <a:off x="4832" y="1480"/>
                <a:ext cx="347" cy="244"/>
                <a:chOff x="365" y="1480"/>
                <a:chExt cx="347" cy="244"/>
              </a:xfrm>
            </p:grpSpPr>
            <p:pic>
              <p:nvPicPr>
                <p:cNvPr id="20622" name="Picture 425"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0623" name="Rectangle 426"/>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0583" name="Group 427"/>
            <p:cNvGrpSpPr>
              <a:grpSpLocks/>
            </p:cNvGrpSpPr>
            <p:nvPr/>
          </p:nvGrpSpPr>
          <p:grpSpPr bwMode="auto">
            <a:xfrm>
              <a:off x="1082" y="1332"/>
              <a:ext cx="467" cy="509"/>
              <a:chOff x="835" y="1162"/>
              <a:chExt cx="507" cy="552"/>
            </a:xfrm>
          </p:grpSpPr>
          <p:pic>
            <p:nvPicPr>
              <p:cNvPr id="20618" name="Picture 428"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19" name="Rectangle 429"/>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584" name="Group 430"/>
            <p:cNvGrpSpPr>
              <a:grpSpLocks/>
            </p:cNvGrpSpPr>
            <p:nvPr/>
          </p:nvGrpSpPr>
          <p:grpSpPr bwMode="auto">
            <a:xfrm>
              <a:off x="2241" y="917"/>
              <a:ext cx="468" cy="509"/>
              <a:chOff x="835" y="1162"/>
              <a:chExt cx="507" cy="552"/>
            </a:xfrm>
          </p:grpSpPr>
          <p:pic>
            <p:nvPicPr>
              <p:cNvPr id="20616" name="Picture 431"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17" name="Rectangle 43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585" name="Group 433"/>
            <p:cNvGrpSpPr>
              <a:grpSpLocks/>
            </p:cNvGrpSpPr>
            <p:nvPr/>
          </p:nvGrpSpPr>
          <p:grpSpPr bwMode="auto">
            <a:xfrm>
              <a:off x="2241" y="1688"/>
              <a:ext cx="468" cy="509"/>
              <a:chOff x="835" y="1162"/>
              <a:chExt cx="507" cy="552"/>
            </a:xfrm>
          </p:grpSpPr>
          <p:pic>
            <p:nvPicPr>
              <p:cNvPr id="20614" name="Picture 434"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15" name="Rectangle 435"/>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586" name="Group 436"/>
            <p:cNvGrpSpPr>
              <a:grpSpLocks/>
            </p:cNvGrpSpPr>
            <p:nvPr/>
          </p:nvGrpSpPr>
          <p:grpSpPr bwMode="auto">
            <a:xfrm>
              <a:off x="3467" y="919"/>
              <a:ext cx="468" cy="509"/>
              <a:chOff x="835" y="1162"/>
              <a:chExt cx="507" cy="552"/>
            </a:xfrm>
          </p:grpSpPr>
          <p:pic>
            <p:nvPicPr>
              <p:cNvPr id="20612" name="Picture 437"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13" name="Rectangle 438"/>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587" name="Group 439"/>
            <p:cNvGrpSpPr>
              <a:grpSpLocks/>
            </p:cNvGrpSpPr>
            <p:nvPr/>
          </p:nvGrpSpPr>
          <p:grpSpPr bwMode="auto">
            <a:xfrm>
              <a:off x="3467" y="1690"/>
              <a:ext cx="468" cy="509"/>
              <a:chOff x="835" y="1162"/>
              <a:chExt cx="507" cy="552"/>
            </a:xfrm>
          </p:grpSpPr>
          <p:pic>
            <p:nvPicPr>
              <p:cNvPr id="20610" name="Picture 440"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0611" name="Rectangle 441"/>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0588" name="Group 442"/>
            <p:cNvGrpSpPr>
              <a:grpSpLocks/>
            </p:cNvGrpSpPr>
            <p:nvPr/>
          </p:nvGrpSpPr>
          <p:grpSpPr bwMode="auto">
            <a:xfrm>
              <a:off x="4391" y="1426"/>
              <a:ext cx="347" cy="244"/>
              <a:chOff x="4785" y="1117"/>
              <a:chExt cx="347" cy="244"/>
            </a:xfrm>
          </p:grpSpPr>
          <p:pic>
            <p:nvPicPr>
              <p:cNvPr id="20608" name="Picture 443"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20609" name="Rectangle 444"/>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sp>
          <p:nvSpPr>
            <p:cNvPr id="20589" name="Oval 445"/>
            <p:cNvSpPr>
              <a:spLocks noChangeArrowheads="1"/>
            </p:cNvSpPr>
            <p:nvPr/>
          </p:nvSpPr>
          <p:spPr bwMode="auto">
            <a:xfrm rot="10800000">
              <a:off x="4195" y="1319"/>
              <a:ext cx="45" cy="454"/>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590" name="Text Box 446"/>
            <p:cNvSpPr txBox="1">
              <a:spLocks noChangeArrowheads="1"/>
            </p:cNvSpPr>
            <p:nvPr/>
          </p:nvSpPr>
          <p:spPr bwMode="auto">
            <a:xfrm>
              <a:off x="4132" y="1796"/>
              <a:ext cx="293"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SMLT</a:t>
              </a:r>
            </a:p>
          </p:txBody>
        </p:sp>
        <p:sp>
          <p:nvSpPr>
            <p:cNvPr id="20591" name="Text Box 447"/>
            <p:cNvSpPr txBox="1">
              <a:spLocks noChangeArrowheads="1"/>
            </p:cNvSpPr>
            <p:nvPr/>
          </p:nvSpPr>
          <p:spPr bwMode="auto">
            <a:xfrm>
              <a:off x="3543" y="791"/>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8600A</a:t>
              </a:r>
            </a:p>
          </p:txBody>
        </p:sp>
        <p:sp>
          <p:nvSpPr>
            <p:cNvPr id="20592" name="Text Box 448"/>
            <p:cNvSpPr txBox="1">
              <a:spLocks noChangeArrowheads="1"/>
            </p:cNvSpPr>
            <p:nvPr/>
          </p:nvSpPr>
          <p:spPr bwMode="auto">
            <a:xfrm>
              <a:off x="3545" y="2220"/>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8600B</a:t>
              </a:r>
            </a:p>
          </p:txBody>
        </p:sp>
        <p:sp>
          <p:nvSpPr>
            <p:cNvPr id="20593" name="Text Box 449"/>
            <p:cNvSpPr txBox="1">
              <a:spLocks noChangeArrowheads="1"/>
            </p:cNvSpPr>
            <p:nvPr/>
          </p:nvSpPr>
          <p:spPr bwMode="auto">
            <a:xfrm>
              <a:off x="3969" y="1115"/>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0594" name="Text Box 450"/>
            <p:cNvSpPr txBox="1">
              <a:spLocks noChangeArrowheads="1"/>
            </p:cNvSpPr>
            <p:nvPr/>
          </p:nvSpPr>
          <p:spPr bwMode="auto">
            <a:xfrm>
              <a:off x="3969" y="1879"/>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0595" name="Text Box 451"/>
            <p:cNvSpPr txBox="1">
              <a:spLocks noChangeArrowheads="1"/>
            </p:cNvSpPr>
            <p:nvPr/>
          </p:nvSpPr>
          <p:spPr bwMode="auto">
            <a:xfrm>
              <a:off x="3296" y="1025"/>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0596" name="Text Box 452"/>
            <p:cNvSpPr txBox="1">
              <a:spLocks noChangeArrowheads="1"/>
            </p:cNvSpPr>
            <p:nvPr/>
          </p:nvSpPr>
          <p:spPr bwMode="auto">
            <a:xfrm>
              <a:off x="3296" y="1223"/>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0597" name="Text Box 453"/>
            <p:cNvSpPr txBox="1">
              <a:spLocks noChangeArrowheads="1"/>
            </p:cNvSpPr>
            <p:nvPr/>
          </p:nvSpPr>
          <p:spPr bwMode="auto">
            <a:xfrm>
              <a:off x="3299" y="1783"/>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0598" name="Text Box 454"/>
            <p:cNvSpPr txBox="1">
              <a:spLocks noChangeArrowheads="1"/>
            </p:cNvSpPr>
            <p:nvPr/>
          </p:nvSpPr>
          <p:spPr bwMode="auto">
            <a:xfrm>
              <a:off x="3299" y="1981"/>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0599" name="Text Box 455"/>
            <p:cNvSpPr txBox="1">
              <a:spLocks noChangeArrowheads="1"/>
            </p:cNvSpPr>
            <p:nvPr/>
          </p:nvSpPr>
          <p:spPr bwMode="auto">
            <a:xfrm>
              <a:off x="2789" y="1025"/>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3/11</a:t>
              </a:r>
            </a:p>
          </p:txBody>
        </p:sp>
        <p:sp>
          <p:nvSpPr>
            <p:cNvPr id="20600" name="Text Box 456"/>
            <p:cNvSpPr txBox="1">
              <a:spLocks noChangeArrowheads="1"/>
            </p:cNvSpPr>
            <p:nvPr/>
          </p:nvSpPr>
          <p:spPr bwMode="auto">
            <a:xfrm>
              <a:off x="2789" y="1223"/>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3/12</a:t>
              </a:r>
            </a:p>
          </p:txBody>
        </p:sp>
        <p:sp>
          <p:nvSpPr>
            <p:cNvPr id="20601" name="Text Box 457"/>
            <p:cNvSpPr txBox="1">
              <a:spLocks noChangeArrowheads="1"/>
            </p:cNvSpPr>
            <p:nvPr/>
          </p:nvSpPr>
          <p:spPr bwMode="auto">
            <a:xfrm>
              <a:off x="2792" y="1783"/>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4/11</a:t>
              </a:r>
            </a:p>
          </p:txBody>
        </p:sp>
        <p:sp>
          <p:nvSpPr>
            <p:cNvPr id="20602" name="Text Box 458"/>
            <p:cNvSpPr txBox="1">
              <a:spLocks noChangeArrowheads="1"/>
            </p:cNvSpPr>
            <p:nvPr/>
          </p:nvSpPr>
          <p:spPr bwMode="auto">
            <a:xfrm>
              <a:off x="2792" y="198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4/12</a:t>
              </a:r>
            </a:p>
          </p:txBody>
        </p:sp>
        <p:sp>
          <p:nvSpPr>
            <p:cNvPr id="20603" name="Oval 459"/>
            <p:cNvSpPr>
              <a:spLocks noChangeArrowheads="1"/>
            </p:cNvSpPr>
            <p:nvPr/>
          </p:nvSpPr>
          <p:spPr bwMode="auto">
            <a:xfrm rot="10800000">
              <a:off x="3088" y="1080"/>
              <a:ext cx="73" cy="953"/>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604" name="Oval 460"/>
            <p:cNvSpPr>
              <a:spLocks noChangeArrowheads="1"/>
            </p:cNvSpPr>
            <p:nvPr/>
          </p:nvSpPr>
          <p:spPr bwMode="auto">
            <a:xfrm rot="10800000">
              <a:off x="1837" y="1334"/>
              <a:ext cx="45" cy="454"/>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0605" name="Text Box 461"/>
            <p:cNvSpPr txBox="1">
              <a:spLocks noChangeArrowheads="1"/>
            </p:cNvSpPr>
            <p:nvPr/>
          </p:nvSpPr>
          <p:spPr bwMode="auto">
            <a:xfrm>
              <a:off x="2953" y="2106"/>
              <a:ext cx="342"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MLT30</a:t>
              </a:r>
            </a:p>
          </p:txBody>
        </p:sp>
        <p:sp>
          <p:nvSpPr>
            <p:cNvPr id="20606" name="Text Box 462"/>
            <p:cNvSpPr txBox="1">
              <a:spLocks noChangeArrowheads="1"/>
            </p:cNvSpPr>
            <p:nvPr/>
          </p:nvSpPr>
          <p:spPr bwMode="auto">
            <a:xfrm>
              <a:off x="1733" y="1207"/>
              <a:ext cx="27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MLT1</a:t>
              </a:r>
            </a:p>
          </p:txBody>
        </p:sp>
        <p:sp>
          <p:nvSpPr>
            <p:cNvPr id="20607" name="Text Box 463"/>
            <p:cNvSpPr txBox="1">
              <a:spLocks noChangeArrowheads="1"/>
            </p:cNvSpPr>
            <p:nvPr/>
          </p:nvSpPr>
          <p:spPr bwMode="auto">
            <a:xfrm>
              <a:off x="4094" y="1180"/>
              <a:ext cx="27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MLT1</a:t>
              </a:r>
            </a:p>
          </p:txBody>
        </p:sp>
      </p:grpSp>
      <p:grpSp>
        <p:nvGrpSpPr>
          <p:cNvPr id="20486" name="Group 250"/>
          <p:cNvGrpSpPr>
            <a:grpSpLocks/>
          </p:cNvGrpSpPr>
          <p:nvPr/>
        </p:nvGrpSpPr>
        <p:grpSpPr bwMode="auto">
          <a:xfrm>
            <a:off x="4067845" y="1354969"/>
            <a:ext cx="1900237" cy="1900238"/>
            <a:chOff x="4422" y="2738"/>
            <a:chExt cx="1197" cy="1197"/>
          </a:xfrm>
        </p:grpSpPr>
        <p:sp>
          <p:nvSpPr>
            <p:cNvPr id="20528" name="Oval 251"/>
            <p:cNvSpPr>
              <a:spLocks noChangeArrowheads="1"/>
            </p:cNvSpPr>
            <p:nvPr/>
          </p:nvSpPr>
          <p:spPr bwMode="auto">
            <a:xfrm>
              <a:off x="4422" y="2738"/>
              <a:ext cx="1197" cy="1197"/>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29" name="Oval 252"/>
            <p:cNvSpPr>
              <a:spLocks noChangeArrowheads="1"/>
            </p:cNvSpPr>
            <p:nvPr/>
          </p:nvSpPr>
          <p:spPr bwMode="auto">
            <a:xfrm>
              <a:off x="4465" y="2781"/>
              <a:ext cx="1111" cy="1111"/>
            </a:xfrm>
            <a:prstGeom prst="ellipse">
              <a:avLst/>
            </a:prstGeom>
            <a:solidFill>
              <a:schemeClr val="bg1"/>
            </a:solidFill>
            <a:ln w="28575">
              <a:solidFill>
                <a:schemeClr val="accent1"/>
              </a:solidFill>
              <a:round/>
              <a:headEnd/>
              <a:tailEnd/>
            </a:ln>
          </p:spPr>
          <p:txBody>
            <a:bodyPr wrap="none" anchor="ctr"/>
            <a:lstStyle/>
            <a:p>
              <a:endParaRPr lang="en-US">
                <a:cs typeface="Arial" pitchFamily="34" charset="0"/>
              </a:endParaRPr>
            </a:p>
          </p:txBody>
        </p:sp>
        <p:sp>
          <p:nvSpPr>
            <p:cNvPr id="20530" name="Text Box 253"/>
            <p:cNvSpPr txBox="1">
              <a:spLocks noChangeArrowheads="1"/>
            </p:cNvSpPr>
            <p:nvPr/>
          </p:nvSpPr>
          <p:spPr bwMode="auto">
            <a:xfrm rot="16200000">
              <a:off x="4447" y="3073"/>
              <a:ext cx="1129" cy="523"/>
            </a:xfrm>
            <a:prstGeom prst="rect">
              <a:avLst/>
            </a:prstGeom>
            <a:noFill/>
            <a:ln w="9525">
              <a:noFill/>
              <a:miter lim="800000"/>
              <a:headEnd/>
              <a:tailEnd/>
            </a:ln>
          </p:spPr>
          <p:txBody>
            <a:bodyPr>
              <a:spAutoFit/>
            </a:bodyPr>
            <a:lstStyle/>
            <a:p>
              <a:pPr algn="ctr">
                <a:spcBef>
                  <a:spcPct val="50000"/>
                </a:spcBef>
              </a:pPr>
              <a:r>
                <a:rPr lang="en-GB" sz="1200" b="1">
                  <a:cs typeface="Arial" pitchFamily="34" charset="0"/>
                </a:rPr>
                <a:t>Two Core OSPF Vlans:</a:t>
              </a:r>
              <a:br>
                <a:rPr lang="en-GB" sz="1200" b="1">
                  <a:cs typeface="Arial" pitchFamily="34" charset="0"/>
                </a:rPr>
              </a:br>
              <a:r>
                <a:rPr lang="en-GB" sz="1200" b="1">
                  <a:solidFill>
                    <a:schemeClr val="hlink"/>
                  </a:solidFill>
                  <a:cs typeface="Arial" pitchFamily="34" charset="0"/>
                </a:rPr>
                <a:t>Vlan 911  10.0.11.0/24</a:t>
              </a:r>
              <a:r>
                <a:rPr lang="en-GB" sz="1200" b="1">
                  <a:solidFill>
                    <a:srgbClr val="969696"/>
                  </a:solidFill>
                  <a:cs typeface="Arial" pitchFamily="34" charset="0"/>
                </a:rPr>
                <a:t/>
              </a:r>
              <a:br>
                <a:rPr lang="en-GB" sz="1200" b="1">
                  <a:solidFill>
                    <a:srgbClr val="969696"/>
                  </a:solidFill>
                  <a:cs typeface="Arial" pitchFamily="34" charset="0"/>
                </a:rPr>
              </a:br>
              <a:r>
                <a:rPr lang="en-GB" sz="1200" b="1">
                  <a:solidFill>
                    <a:schemeClr val="accent1"/>
                  </a:solidFill>
                  <a:cs typeface="Arial" pitchFamily="34" charset="0"/>
                </a:rPr>
                <a:t>Vlan 912  10.0.12.0/24</a:t>
              </a:r>
            </a:p>
          </p:txBody>
        </p:sp>
        <p:sp>
          <p:nvSpPr>
            <p:cNvPr id="20531" name="Text Box 254"/>
            <p:cNvSpPr txBox="1">
              <a:spLocks noChangeArrowheads="1"/>
            </p:cNvSpPr>
            <p:nvPr/>
          </p:nvSpPr>
          <p:spPr bwMode="ltGray">
            <a:xfrm rot="-5400000">
              <a:off x="4383" y="3267"/>
              <a:ext cx="470" cy="135"/>
            </a:xfrm>
            <a:prstGeom prst="rect">
              <a:avLst/>
            </a:prstGeom>
            <a:noFill/>
            <a:ln w="9525" algn="ctr">
              <a:noFill/>
              <a:miter lim="800000"/>
              <a:headEnd/>
              <a:tailEnd/>
            </a:ln>
          </p:spPr>
          <p:txBody>
            <a:bodyPr>
              <a:spAutoFit/>
            </a:bodyPr>
            <a:lstStyle/>
            <a:p>
              <a:pPr algn="ctr">
                <a:spcBef>
                  <a:spcPct val="50000"/>
                </a:spcBef>
              </a:pPr>
              <a:r>
                <a:rPr lang="en-GB" sz="800" b="1">
                  <a:cs typeface="Arial" pitchFamily="34" charset="0"/>
                </a:rPr>
                <a:t>RSMLT</a:t>
              </a:r>
            </a:p>
          </p:txBody>
        </p:sp>
        <p:sp>
          <p:nvSpPr>
            <p:cNvPr id="20532" name="Oval 255"/>
            <p:cNvSpPr>
              <a:spLocks noChangeArrowheads="1"/>
            </p:cNvSpPr>
            <p:nvPr/>
          </p:nvSpPr>
          <p:spPr bwMode="auto">
            <a:xfrm>
              <a:off x="4623" y="2892"/>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0533" name="Oval 256"/>
            <p:cNvSpPr>
              <a:spLocks noChangeArrowheads="1"/>
            </p:cNvSpPr>
            <p:nvPr/>
          </p:nvSpPr>
          <p:spPr bwMode="auto">
            <a:xfrm>
              <a:off x="4544" y="2890"/>
              <a:ext cx="68" cy="68"/>
            </a:xfrm>
            <a:prstGeom prst="ellipse">
              <a:avLst/>
            </a:prstGeom>
            <a:solidFill>
              <a:schemeClr val="hlink"/>
            </a:solidFill>
            <a:ln w="28575">
              <a:solidFill>
                <a:schemeClr val="hlink"/>
              </a:solidFill>
              <a:round/>
              <a:headEnd/>
              <a:tailEnd/>
            </a:ln>
          </p:spPr>
          <p:txBody>
            <a:bodyPr wrap="none" anchor="ctr"/>
            <a:lstStyle/>
            <a:p>
              <a:endParaRPr lang="en-US">
                <a:cs typeface="Arial" pitchFamily="34" charset="0"/>
              </a:endParaRPr>
            </a:p>
          </p:txBody>
        </p:sp>
        <p:sp>
          <p:nvSpPr>
            <p:cNvPr id="20534" name="Oval 257"/>
            <p:cNvSpPr>
              <a:spLocks noChangeArrowheads="1"/>
            </p:cNvSpPr>
            <p:nvPr/>
          </p:nvSpPr>
          <p:spPr bwMode="auto">
            <a:xfrm>
              <a:off x="4626" y="3710"/>
              <a:ext cx="68" cy="68"/>
            </a:xfrm>
            <a:prstGeom prst="ellipse">
              <a:avLst/>
            </a:prstGeom>
            <a:solidFill>
              <a:schemeClr val="accent1"/>
            </a:solidFill>
            <a:ln w="28575">
              <a:solidFill>
                <a:schemeClr val="accent1"/>
              </a:solidFill>
              <a:round/>
              <a:headEnd/>
              <a:tailEnd/>
            </a:ln>
          </p:spPr>
          <p:txBody>
            <a:bodyPr wrap="none" anchor="ctr"/>
            <a:lstStyle/>
            <a:p>
              <a:endParaRPr lang="en-US">
                <a:cs typeface="Arial" pitchFamily="34" charset="0"/>
              </a:endParaRPr>
            </a:p>
          </p:txBody>
        </p:sp>
        <p:sp>
          <p:nvSpPr>
            <p:cNvPr id="20535" name="Oval 258"/>
            <p:cNvSpPr>
              <a:spLocks noChangeArrowheads="1"/>
            </p:cNvSpPr>
            <p:nvPr/>
          </p:nvSpPr>
          <p:spPr bwMode="auto">
            <a:xfrm>
              <a:off x="4544" y="3710"/>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36" name="Line 259"/>
            <p:cNvSpPr>
              <a:spLocks noChangeShapeType="1"/>
            </p:cNvSpPr>
            <p:nvPr/>
          </p:nvSpPr>
          <p:spPr bwMode="ltGray">
            <a:xfrm flipH="1">
              <a:off x="4660" y="2972"/>
              <a:ext cx="0" cy="729"/>
            </a:xfrm>
            <a:prstGeom prst="line">
              <a:avLst/>
            </a:prstGeom>
            <a:noFill/>
            <a:ln w="9525">
              <a:solidFill>
                <a:schemeClr val="accent1"/>
              </a:solidFill>
              <a:round/>
              <a:headEnd type="triangle" w="med" len="med"/>
              <a:tailEnd type="triangle" w="med" len="med"/>
            </a:ln>
          </p:spPr>
          <p:txBody>
            <a:bodyPr wrap="none" anchor="ctr"/>
            <a:lstStyle/>
            <a:p>
              <a:endParaRPr lang="en-US">
                <a:cs typeface="Arial" pitchFamily="34" charset="0"/>
              </a:endParaRPr>
            </a:p>
          </p:txBody>
        </p:sp>
        <p:sp>
          <p:nvSpPr>
            <p:cNvPr id="20537" name="Text Box 260"/>
            <p:cNvSpPr txBox="1">
              <a:spLocks noChangeArrowheads="1"/>
            </p:cNvSpPr>
            <p:nvPr/>
          </p:nvSpPr>
          <p:spPr bwMode="ltGray">
            <a:xfrm rot="-5400000">
              <a:off x="5192" y="3266"/>
              <a:ext cx="470" cy="135"/>
            </a:xfrm>
            <a:prstGeom prst="rect">
              <a:avLst/>
            </a:prstGeom>
            <a:noFill/>
            <a:ln w="9525" algn="ctr">
              <a:noFill/>
              <a:miter lim="800000"/>
              <a:headEnd/>
              <a:tailEnd/>
            </a:ln>
          </p:spPr>
          <p:txBody>
            <a:bodyPr>
              <a:spAutoFit/>
            </a:bodyPr>
            <a:lstStyle/>
            <a:p>
              <a:pPr algn="ctr">
                <a:spcBef>
                  <a:spcPct val="50000"/>
                </a:spcBef>
              </a:pPr>
              <a:r>
                <a:rPr lang="en-GB" sz="800" b="1">
                  <a:cs typeface="Arial" pitchFamily="34" charset="0"/>
                </a:rPr>
                <a:t>RSMLT</a:t>
              </a:r>
            </a:p>
          </p:txBody>
        </p:sp>
        <p:sp>
          <p:nvSpPr>
            <p:cNvPr id="20538" name="Line 261"/>
            <p:cNvSpPr>
              <a:spLocks noChangeShapeType="1"/>
            </p:cNvSpPr>
            <p:nvPr/>
          </p:nvSpPr>
          <p:spPr bwMode="ltGray">
            <a:xfrm flipH="1">
              <a:off x="4578" y="2976"/>
              <a:ext cx="0" cy="729"/>
            </a:xfrm>
            <a:prstGeom prst="line">
              <a:avLst/>
            </a:prstGeom>
            <a:noFill/>
            <a:ln w="9525">
              <a:solidFill>
                <a:schemeClr val="hlink"/>
              </a:solidFill>
              <a:round/>
              <a:headEnd type="triangle" w="med" len="med"/>
              <a:tailEnd type="triangle" w="med" len="med"/>
            </a:ln>
          </p:spPr>
          <p:txBody>
            <a:bodyPr wrap="none" anchor="ctr"/>
            <a:lstStyle/>
            <a:p>
              <a:endParaRPr lang="en-US">
                <a:cs typeface="Arial" pitchFamily="34" charset="0"/>
              </a:endParaRPr>
            </a:p>
          </p:txBody>
        </p:sp>
        <p:sp>
          <p:nvSpPr>
            <p:cNvPr id="20539" name="Oval 262"/>
            <p:cNvSpPr>
              <a:spLocks noChangeArrowheads="1"/>
            </p:cNvSpPr>
            <p:nvPr/>
          </p:nvSpPr>
          <p:spPr bwMode="auto">
            <a:xfrm>
              <a:off x="5347" y="2892"/>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0540" name="Oval 263"/>
            <p:cNvSpPr>
              <a:spLocks noChangeArrowheads="1"/>
            </p:cNvSpPr>
            <p:nvPr/>
          </p:nvSpPr>
          <p:spPr bwMode="auto">
            <a:xfrm>
              <a:off x="5350" y="3710"/>
              <a:ext cx="68" cy="68"/>
            </a:xfrm>
            <a:prstGeom prst="ellipse">
              <a:avLst/>
            </a:prstGeom>
            <a:solidFill>
              <a:schemeClr val="bg1"/>
            </a:solidFill>
            <a:ln w="28575">
              <a:solidFill>
                <a:schemeClr val="accent1"/>
              </a:solidFill>
              <a:round/>
              <a:headEnd/>
              <a:tailEnd/>
            </a:ln>
          </p:spPr>
          <p:txBody>
            <a:bodyPr wrap="none" anchor="ctr"/>
            <a:lstStyle/>
            <a:p>
              <a:endParaRPr lang="en-US">
                <a:cs typeface="Arial" pitchFamily="34" charset="0"/>
              </a:endParaRPr>
            </a:p>
          </p:txBody>
        </p:sp>
        <p:sp>
          <p:nvSpPr>
            <p:cNvPr id="20541" name="Line 264"/>
            <p:cNvSpPr>
              <a:spLocks noChangeShapeType="1"/>
            </p:cNvSpPr>
            <p:nvPr/>
          </p:nvSpPr>
          <p:spPr bwMode="ltGray">
            <a:xfrm flipH="1">
              <a:off x="5384" y="2972"/>
              <a:ext cx="0" cy="729"/>
            </a:xfrm>
            <a:prstGeom prst="line">
              <a:avLst/>
            </a:prstGeom>
            <a:noFill/>
            <a:ln w="9525">
              <a:solidFill>
                <a:schemeClr val="accent1"/>
              </a:solidFill>
              <a:round/>
              <a:headEnd type="triangle" w="med" len="med"/>
              <a:tailEnd type="triangle" w="med" len="med"/>
            </a:ln>
          </p:spPr>
          <p:txBody>
            <a:bodyPr wrap="none" anchor="ctr"/>
            <a:lstStyle/>
            <a:p>
              <a:endParaRPr lang="en-US">
                <a:cs typeface="Arial" pitchFamily="34" charset="0"/>
              </a:endParaRPr>
            </a:p>
          </p:txBody>
        </p:sp>
        <p:sp>
          <p:nvSpPr>
            <p:cNvPr id="20542" name="Oval 265"/>
            <p:cNvSpPr>
              <a:spLocks noChangeArrowheads="1"/>
            </p:cNvSpPr>
            <p:nvPr/>
          </p:nvSpPr>
          <p:spPr bwMode="auto">
            <a:xfrm>
              <a:off x="5429" y="2892"/>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43" name="Oval 266"/>
            <p:cNvSpPr>
              <a:spLocks noChangeArrowheads="1"/>
            </p:cNvSpPr>
            <p:nvPr/>
          </p:nvSpPr>
          <p:spPr bwMode="auto">
            <a:xfrm>
              <a:off x="5429" y="3712"/>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44" name="Line 267"/>
            <p:cNvSpPr>
              <a:spLocks noChangeShapeType="1"/>
            </p:cNvSpPr>
            <p:nvPr/>
          </p:nvSpPr>
          <p:spPr bwMode="ltGray">
            <a:xfrm flipH="1">
              <a:off x="5463" y="2978"/>
              <a:ext cx="0" cy="729"/>
            </a:xfrm>
            <a:prstGeom prst="line">
              <a:avLst/>
            </a:prstGeom>
            <a:noFill/>
            <a:ln w="9525">
              <a:solidFill>
                <a:schemeClr val="hlink"/>
              </a:solidFill>
              <a:round/>
              <a:headEnd type="triangle" w="med" len="med"/>
              <a:tailEnd type="triangle" w="med" len="med"/>
            </a:ln>
          </p:spPr>
          <p:txBody>
            <a:bodyPr wrap="none" anchor="ctr"/>
            <a:lstStyle/>
            <a:p>
              <a:endParaRPr lang="en-US">
                <a:cs typeface="Arial" pitchFamily="34" charset="0"/>
              </a:endParaRPr>
            </a:p>
          </p:txBody>
        </p:sp>
      </p:grpSp>
      <p:grpSp>
        <p:nvGrpSpPr>
          <p:cNvPr id="20487" name="Group 268"/>
          <p:cNvGrpSpPr>
            <a:grpSpLocks/>
          </p:cNvGrpSpPr>
          <p:nvPr/>
        </p:nvGrpSpPr>
        <p:grpSpPr bwMode="auto">
          <a:xfrm>
            <a:off x="2123157" y="1340682"/>
            <a:ext cx="1944688" cy="1900237"/>
            <a:chOff x="1292" y="2641"/>
            <a:chExt cx="1225" cy="1197"/>
          </a:xfrm>
        </p:grpSpPr>
        <p:sp>
          <p:nvSpPr>
            <p:cNvPr id="20516" name="Oval 269"/>
            <p:cNvSpPr>
              <a:spLocks noChangeArrowheads="1"/>
            </p:cNvSpPr>
            <p:nvPr/>
          </p:nvSpPr>
          <p:spPr bwMode="auto">
            <a:xfrm>
              <a:off x="1320" y="2641"/>
              <a:ext cx="1197" cy="1197"/>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17" name="Oval 270"/>
            <p:cNvSpPr>
              <a:spLocks noChangeArrowheads="1"/>
            </p:cNvSpPr>
            <p:nvPr/>
          </p:nvSpPr>
          <p:spPr bwMode="auto">
            <a:xfrm>
              <a:off x="1363" y="2684"/>
              <a:ext cx="1111" cy="1111"/>
            </a:xfrm>
            <a:prstGeom prst="ellipse">
              <a:avLst/>
            </a:prstGeom>
            <a:solidFill>
              <a:schemeClr val="bg1"/>
            </a:solidFill>
            <a:ln w="28575">
              <a:solidFill>
                <a:schemeClr val="accent1"/>
              </a:solidFill>
              <a:round/>
              <a:headEnd/>
              <a:tailEnd/>
            </a:ln>
          </p:spPr>
          <p:txBody>
            <a:bodyPr wrap="none" anchor="ctr"/>
            <a:lstStyle/>
            <a:p>
              <a:endParaRPr lang="en-US">
                <a:cs typeface="Arial" pitchFamily="34" charset="0"/>
              </a:endParaRPr>
            </a:p>
          </p:txBody>
        </p:sp>
        <p:sp>
          <p:nvSpPr>
            <p:cNvPr id="20518" name="Text Box 271"/>
            <p:cNvSpPr txBox="1">
              <a:spLocks noChangeArrowheads="1"/>
            </p:cNvSpPr>
            <p:nvPr/>
          </p:nvSpPr>
          <p:spPr bwMode="auto">
            <a:xfrm rot="16200000">
              <a:off x="1345" y="2977"/>
              <a:ext cx="1129" cy="523"/>
            </a:xfrm>
            <a:prstGeom prst="rect">
              <a:avLst/>
            </a:prstGeom>
            <a:noFill/>
            <a:ln w="9525">
              <a:noFill/>
              <a:miter lim="800000"/>
              <a:headEnd/>
              <a:tailEnd/>
            </a:ln>
          </p:spPr>
          <p:txBody>
            <a:bodyPr>
              <a:spAutoFit/>
            </a:bodyPr>
            <a:lstStyle/>
            <a:p>
              <a:pPr algn="ctr">
                <a:spcBef>
                  <a:spcPct val="50000"/>
                </a:spcBef>
              </a:pPr>
              <a:r>
                <a:rPr lang="en-GB" sz="1200" b="1">
                  <a:cs typeface="Arial" pitchFamily="34" charset="0"/>
                </a:rPr>
                <a:t>Two Core OSPF Vlans:</a:t>
              </a:r>
              <a:br>
                <a:rPr lang="en-GB" sz="1200" b="1">
                  <a:cs typeface="Arial" pitchFamily="34" charset="0"/>
                </a:rPr>
              </a:br>
              <a:r>
                <a:rPr lang="en-GB" sz="1200" b="1">
                  <a:solidFill>
                    <a:schemeClr val="hlink"/>
                  </a:solidFill>
                  <a:cs typeface="Arial" pitchFamily="34" charset="0"/>
                </a:rPr>
                <a:t>Vlan 921  10.0.21.0/24</a:t>
              </a:r>
              <a:r>
                <a:rPr lang="en-GB" sz="1200" b="1">
                  <a:solidFill>
                    <a:srgbClr val="969696"/>
                  </a:solidFill>
                  <a:cs typeface="Arial" pitchFamily="34" charset="0"/>
                </a:rPr>
                <a:t/>
              </a:r>
              <a:br>
                <a:rPr lang="en-GB" sz="1200" b="1">
                  <a:solidFill>
                    <a:srgbClr val="969696"/>
                  </a:solidFill>
                  <a:cs typeface="Arial" pitchFamily="34" charset="0"/>
                </a:rPr>
              </a:br>
              <a:r>
                <a:rPr lang="en-GB" sz="1200" b="1">
                  <a:solidFill>
                    <a:schemeClr val="accent1"/>
                  </a:solidFill>
                  <a:cs typeface="Arial" pitchFamily="34" charset="0"/>
                </a:rPr>
                <a:t>Vlan 922  10.0.22.0/24</a:t>
              </a:r>
            </a:p>
          </p:txBody>
        </p:sp>
        <p:sp>
          <p:nvSpPr>
            <p:cNvPr id="20519" name="Oval 272"/>
            <p:cNvSpPr>
              <a:spLocks noChangeArrowheads="1"/>
            </p:cNvSpPr>
            <p:nvPr/>
          </p:nvSpPr>
          <p:spPr bwMode="auto">
            <a:xfrm>
              <a:off x="1338" y="3163"/>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0520" name="Oval 273"/>
            <p:cNvSpPr>
              <a:spLocks noChangeArrowheads="1"/>
            </p:cNvSpPr>
            <p:nvPr/>
          </p:nvSpPr>
          <p:spPr bwMode="auto">
            <a:xfrm>
              <a:off x="1292" y="3231"/>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21" name="Text Box 274"/>
            <p:cNvSpPr txBox="1">
              <a:spLocks noChangeArrowheads="1"/>
            </p:cNvSpPr>
            <p:nvPr/>
          </p:nvSpPr>
          <p:spPr bwMode="ltGray">
            <a:xfrm rot="-5400000">
              <a:off x="2090" y="3162"/>
              <a:ext cx="470" cy="135"/>
            </a:xfrm>
            <a:prstGeom prst="rect">
              <a:avLst/>
            </a:prstGeom>
            <a:noFill/>
            <a:ln w="9525" algn="ctr">
              <a:noFill/>
              <a:miter lim="800000"/>
              <a:headEnd/>
              <a:tailEnd/>
            </a:ln>
          </p:spPr>
          <p:txBody>
            <a:bodyPr>
              <a:spAutoFit/>
            </a:bodyPr>
            <a:lstStyle/>
            <a:p>
              <a:pPr algn="ctr">
                <a:spcBef>
                  <a:spcPct val="50000"/>
                </a:spcBef>
              </a:pPr>
              <a:r>
                <a:rPr lang="en-GB" sz="800" b="1">
                  <a:cs typeface="Arial" pitchFamily="34" charset="0"/>
                </a:rPr>
                <a:t>RSMLT</a:t>
              </a:r>
            </a:p>
          </p:txBody>
        </p:sp>
        <p:sp>
          <p:nvSpPr>
            <p:cNvPr id="20522" name="Oval 275"/>
            <p:cNvSpPr>
              <a:spLocks noChangeArrowheads="1"/>
            </p:cNvSpPr>
            <p:nvPr/>
          </p:nvSpPr>
          <p:spPr bwMode="auto">
            <a:xfrm>
              <a:off x="2245" y="2795"/>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0523" name="Oval 276"/>
            <p:cNvSpPr>
              <a:spLocks noChangeArrowheads="1"/>
            </p:cNvSpPr>
            <p:nvPr/>
          </p:nvSpPr>
          <p:spPr bwMode="auto">
            <a:xfrm>
              <a:off x="2248" y="3613"/>
              <a:ext cx="68" cy="68"/>
            </a:xfrm>
            <a:prstGeom prst="ellipse">
              <a:avLst/>
            </a:prstGeom>
            <a:solidFill>
              <a:schemeClr val="accent1"/>
            </a:solidFill>
            <a:ln w="28575">
              <a:solidFill>
                <a:schemeClr val="accent1"/>
              </a:solidFill>
              <a:round/>
              <a:headEnd/>
              <a:tailEnd/>
            </a:ln>
          </p:spPr>
          <p:txBody>
            <a:bodyPr wrap="none" anchor="ctr"/>
            <a:lstStyle/>
            <a:p>
              <a:endParaRPr lang="en-US">
                <a:cs typeface="Arial" pitchFamily="34" charset="0"/>
              </a:endParaRPr>
            </a:p>
          </p:txBody>
        </p:sp>
        <p:sp>
          <p:nvSpPr>
            <p:cNvPr id="20524" name="Line 277"/>
            <p:cNvSpPr>
              <a:spLocks noChangeShapeType="1"/>
            </p:cNvSpPr>
            <p:nvPr/>
          </p:nvSpPr>
          <p:spPr bwMode="ltGray">
            <a:xfrm flipH="1">
              <a:off x="2282" y="2875"/>
              <a:ext cx="0" cy="729"/>
            </a:xfrm>
            <a:prstGeom prst="line">
              <a:avLst/>
            </a:prstGeom>
            <a:noFill/>
            <a:ln w="9525">
              <a:solidFill>
                <a:schemeClr val="accent1"/>
              </a:solidFill>
              <a:round/>
              <a:headEnd type="triangle" w="med" len="med"/>
              <a:tailEnd type="triangle" w="med" len="med"/>
            </a:ln>
          </p:spPr>
          <p:txBody>
            <a:bodyPr wrap="none" anchor="ctr"/>
            <a:lstStyle/>
            <a:p>
              <a:endParaRPr lang="en-US">
                <a:cs typeface="Arial" pitchFamily="34" charset="0"/>
              </a:endParaRPr>
            </a:p>
          </p:txBody>
        </p:sp>
        <p:sp>
          <p:nvSpPr>
            <p:cNvPr id="20525" name="Oval 278"/>
            <p:cNvSpPr>
              <a:spLocks noChangeArrowheads="1"/>
            </p:cNvSpPr>
            <p:nvPr/>
          </p:nvSpPr>
          <p:spPr bwMode="auto">
            <a:xfrm>
              <a:off x="2327" y="2795"/>
              <a:ext cx="68" cy="68"/>
            </a:xfrm>
            <a:prstGeom prst="ellipse">
              <a:avLst/>
            </a:prstGeom>
            <a:solidFill>
              <a:schemeClr val="hlink"/>
            </a:solidFill>
            <a:ln w="28575">
              <a:solidFill>
                <a:schemeClr val="hlink"/>
              </a:solidFill>
              <a:round/>
              <a:headEnd/>
              <a:tailEnd/>
            </a:ln>
          </p:spPr>
          <p:txBody>
            <a:bodyPr wrap="none" anchor="ctr"/>
            <a:lstStyle/>
            <a:p>
              <a:endParaRPr lang="en-US">
                <a:cs typeface="Arial" pitchFamily="34" charset="0"/>
              </a:endParaRPr>
            </a:p>
          </p:txBody>
        </p:sp>
        <p:sp>
          <p:nvSpPr>
            <p:cNvPr id="20526" name="Oval 279"/>
            <p:cNvSpPr>
              <a:spLocks noChangeArrowheads="1"/>
            </p:cNvSpPr>
            <p:nvPr/>
          </p:nvSpPr>
          <p:spPr bwMode="auto">
            <a:xfrm>
              <a:off x="2327" y="3615"/>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0527" name="Line 280"/>
            <p:cNvSpPr>
              <a:spLocks noChangeShapeType="1"/>
            </p:cNvSpPr>
            <p:nvPr/>
          </p:nvSpPr>
          <p:spPr bwMode="ltGray">
            <a:xfrm flipH="1">
              <a:off x="2361" y="2874"/>
              <a:ext cx="0" cy="729"/>
            </a:xfrm>
            <a:prstGeom prst="line">
              <a:avLst/>
            </a:prstGeom>
            <a:noFill/>
            <a:ln w="9525">
              <a:solidFill>
                <a:schemeClr val="hlink"/>
              </a:solidFill>
              <a:round/>
              <a:headEnd type="triangle" w="med" len="med"/>
              <a:tailEnd type="triangle" w="med" len="med"/>
            </a:ln>
          </p:spPr>
          <p:txBody>
            <a:bodyPr wrap="none" anchor="ctr"/>
            <a:lstStyle/>
            <a:p>
              <a:endParaRPr lang="en-US">
                <a:cs typeface="Arial" pitchFamily="34" charset="0"/>
              </a:endParaRPr>
            </a:p>
          </p:txBody>
        </p:sp>
      </p:grpSp>
      <p:sp>
        <p:nvSpPr>
          <p:cNvPr id="20488" name="Oval 281"/>
          <p:cNvSpPr>
            <a:spLocks noChangeArrowheads="1"/>
          </p:cNvSpPr>
          <p:nvPr/>
        </p:nvSpPr>
        <p:spPr bwMode="auto">
          <a:xfrm>
            <a:off x="1188120" y="2234444"/>
            <a:ext cx="863600" cy="360363"/>
          </a:xfrm>
          <a:prstGeom prst="ellipse">
            <a:avLst/>
          </a:prstGeom>
          <a:solidFill>
            <a:schemeClr val="bg1"/>
          </a:solidFill>
          <a:ln w="28575" algn="ctr">
            <a:solidFill>
              <a:schemeClr val="folHlink"/>
            </a:solidFill>
            <a:round/>
            <a:headEnd/>
            <a:tailEnd/>
          </a:ln>
        </p:spPr>
        <p:txBody>
          <a:bodyPr wrap="none" lIns="0" tIns="0" rIns="0" bIns="0" anchor="ctr"/>
          <a:lstStyle/>
          <a:p>
            <a:pPr algn="ctr"/>
            <a:r>
              <a:rPr lang="en-GB" sz="1200">
                <a:solidFill>
                  <a:schemeClr val="folHlink"/>
                </a:solidFill>
                <a:cs typeface="Arial" pitchFamily="34" charset="0"/>
              </a:rPr>
              <a:t>10.0.1.0/24</a:t>
            </a:r>
            <a:endParaRPr lang="en-US" sz="1200">
              <a:solidFill>
                <a:schemeClr val="folHlink"/>
              </a:solidFill>
              <a:cs typeface="Arial" pitchFamily="34" charset="0"/>
            </a:endParaRPr>
          </a:p>
        </p:txBody>
      </p:sp>
      <p:pic>
        <p:nvPicPr>
          <p:cNvPr id="20489" name="Picture 282" descr="vr_grey"/>
          <p:cNvPicPr>
            <a:picLocks noChangeAspect="1" noChangeArrowheads="1"/>
          </p:cNvPicPr>
          <p:nvPr/>
        </p:nvPicPr>
        <p:blipFill>
          <a:blip r:embed="rId5" cstate="print"/>
          <a:srcRect/>
          <a:stretch>
            <a:fillRect/>
          </a:stretch>
        </p:blipFill>
        <p:spPr bwMode="auto">
          <a:xfrm>
            <a:off x="3866232" y="2780544"/>
            <a:ext cx="357188" cy="360363"/>
          </a:xfrm>
          <a:prstGeom prst="rect">
            <a:avLst/>
          </a:prstGeom>
          <a:noFill/>
          <a:ln w="9525">
            <a:noFill/>
            <a:miter lim="800000"/>
            <a:headEnd/>
            <a:tailEnd/>
          </a:ln>
        </p:spPr>
      </p:pic>
      <p:pic>
        <p:nvPicPr>
          <p:cNvPr id="20490" name="Picture 283" descr="vr_grey"/>
          <p:cNvPicPr>
            <a:picLocks noChangeAspect="1" noChangeArrowheads="1"/>
          </p:cNvPicPr>
          <p:nvPr/>
        </p:nvPicPr>
        <p:blipFill>
          <a:blip r:embed="rId5" cstate="print"/>
          <a:srcRect/>
          <a:stretch>
            <a:fillRect/>
          </a:stretch>
        </p:blipFill>
        <p:spPr bwMode="auto">
          <a:xfrm>
            <a:off x="3883695" y="1399419"/>
            <a:ext cx="357187" cy="360363"/>
          </a:xfrm>
          <a:prstGeom prst="rect">
            <a:avLst/>
          </a:prstGeom>
          <a:noFill/>
          <a:ln w="9525">
            <a:noFill/>
            <a:miter lim="800000"/>
            <a:headEnd/>
            <a:tailEnd/>
          </a:ln>
        </p:spPr>
      </p:pic>
      <p:pic>
        <p:nvPicPr>
          <p:cNvPr id="20491" name="Picture 284" descr="vr_grey"/>
          <p:cNvPicPr>
            <a:picLocks noChangeAspect="1" noChangeArrowheads="1"/>
          </p:cNvPicPr>
          <p:nvPr/>
        </p:nvPicPr>
        <p:blipFill>
          <a:blip r:embed="rId5" cstate="print"/>
          <a:srcRect/>
          <a:stretch>
            <a:fillRect/>
          </a:stretch>
        </p:blipFill>
        <p:spPr bwMode="auto">
          <a:xfrm>
            <a:off x="5782345" y="2780544"/>
            <a:ext cx="357187" cy="360363"/>
          </a:xfrm>
          <a:prstGeom prst="rect">
            <a:avLst/>
          </a:prstGeom>
          <a:noFill/>
          <a:ln w="9525">
            <a:noFill/>
            <a:miter lim="800000"/>
            <a:headEnd/>
            <a:tailEnd/>
          </a:ln>
        </p:spPr>
      </p:pic>
      <p:pic>
        <p:nvPicPr>
          <p:cNvPr id="20492" name="Picture 285" descr="vr_grey"/>
          <p:cNvPicPr>
            <a:picLocks noChangeAspect="1" noChangeArrowheads="1"/>
          </p:cNvPicPr>
          <p:nvPr/>
        </p:nvPicPr>
        <p:blipFill>
          <a:blip r:embed="rId5" cstate="print"/>
          <a:srcRect/>
          <a:stretch>
            <a:fillRect/>
          </a:stretch>
        </p:blipFill>
        <p:spPr bwMode="auto">
          <a:xfrm>
            <a:off x="5799807" y="1399419"/>
            <a:ext cx="357188" cy="360363"/>
          </a:xfrm>
          <a:prstGeom prst="rect">
            <a:avLst/>
          </a:prstGeom>
          <a:noFill/>
          <a:ln w="9525">
            <a:noFill/>
            <a:miter lim="800000"/>
            <a:headEnd/>
            <a:tailEnd/>
          </a:ln>
        </p:spPr>
      </p:pic>
      <p:pic>
        <p:nvPicPr>
          <p:cNvPr id="20493" name="Picture 286" descr="vr_grey"/>
          <p:cNvPicPr>
            <a:picLocks noChangeAspect="1" noChangeArrowheads="1"/>
          </p:cNvPicPr>
          <p:nvPr/>
        </p:nvPicPr>
        <p:blipFill>
          <a:blip r:embed="rId5" cstate="print"/>
          <a:srcRect/>
          <a:stretch>
            <a:fillRect/>
          </a:stretch>
        </p:blipFill>
        <p:spPr bwMode="auto">
          <a:xfrm>
            <a:off x="1838995" y="1975682"/>
            <a:ext cx="357187" cy="360362"/>
          </a:xfrm>
          <a:prstGeom prst="rect">
            <a:avLst/>
          </a:prstGeom>
          <a:noFill/>
          <a:ln w="9525">
            <a:noFill/>
            <a:miter lim="800000"/>
            <a:headEnd/>
            <a:tailEnd/>
          </a:ln>
        </p:spPr>
      </p:pic>
      <p:sp>
        <p:nvSpPr>
          <p:cNvPr id="20494" name="Text Box 287"/>
          <p:cNvSpPr txBox="1">
            <a:spLocks noChangeArrowheads="1"/>
          </p:cNvSpPr>
          <p:nvPr/>
        </p:nvSpPr>
        <p:spPr bwMode="auto">
          <a:xfrm>
            <a:off x="1143670" y="2718632"/>
            <a:ext cx="916918" cy="215444"/>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folHlink"/>
                </a:solidFill>
                <a:cs typeface="Arial" pitchFamily="34" charset="0"/>
              </a:rPr>
              <a:t>VLAN 1001</a:t>
            </a:r>
          </a:p>
        </p:txBody>
      </p:sp>
      <p:sp>
        <p:nvSpPr>
          <p:cNvPr id="20495" name="Freeform 288"/>
          <p:cNvSpPr>
            <a:spLocks/>
          </p:cNvSpPr>
          <p:nvPr/>
        </p:nvSpPr>
        <p:spPr bwMode="auto">
          <a:xfrm>
            <a:off x="6026820" y="1456569"/>
            <a:ext cx="1712912" cy="1655763"/>
          </a:xfrm>
          <a:custGeom>
            <a:avLst/>
            <a:gdLst>
              <a:gd name="T0" fmla="*/ 2147483647 w 741"/>
              <a:gd name="T1" fmla="*/ 2147483647 h 900"/>
              <a:gd name="T2" fmla="*/ 2147483647 w 741"/>
              <a:gd name="T3" fmla="*/ 2147483647 h 900"/>
              <a:gd name="T4" fmla="*/ 2147483647 w 741"/>
              <a:gd name="T5" fmla="*/ 2147483647 h 900"/>
              <a:gd name="T6" fmla="*/ 2147483647 w 741"/>
              <a:gd name="T7" fmla="*/ 2147483647 h 900"/>
              <a:gd name="T8" fmla="*/ 0 60000 65536"/>
              <a:gd name="T9" fmla="*/ 0 60000 65536"/>
              <a:gd name="T10" fmla="*/ 0 60000 65536"/>
              <a:gd name="T11" fmla="*/ 0 60000 65536"/>
              <a:gd name="T12" fmla="*/ 0 w 741"/>
              <a:gd name="T13" fmla="*/ 0 h 900"/>
              <a:gd name="T14" fmla="*/ 741 w 741"/>
              <a:gd name="T15" fmla="*/ 900 h 900"/>
            </a:gdLst>
            <a:ahLst/>
            <a:cxnLst>
              <a:cxn ang="T8">
                <a:pos x="T0" y="T1"/>
              </a:cxn>
              <a:cxn ang="T9">
                <a:pos x="T2" y="T3"/>
              </a:cxn>
              <a:cxn ang="T10">
                <a:pos x="T4" y="T5"/>
              </a:cxn>
              <a:cxn ang="T11">
                <a:pos x="T6" y="T7"/>
              </a:cxn>
            </a:cxnLst>
            <a:rect l="T12" t="T13" r="T14" b="T15"/>
            <a:pathLst>
              <a:path w="741" h="900">
                <a:moveTo>
                  <a:pt x="106" y="61"/>
                </a:moveTo>
                <a:cubicBezTo>
                  <a:pt x="0" y="122"/>
                  <a:pt x="0" y="764"/>
                  <a:pt x="106" y="832"/>
                </a:cubicBezTo>
                <a:cubicBezTo>
                  <a:pt x="212" y="900"/>
                  <a:pt x="741" y="597"/>
                  <a:pt x="741" y="469"/>
                </a:cubicBezTo>
                <a:cubicBezTo>
                  <a:pt x="741" y="341"/>
                  <a:pt x="212" y="0"/>
                  <a:pt x="106" y="61"/>
                </a:cubicBezTo>
                <a:close/>
              </a:path>
            </a:pathLst>
          </a:custGeom>
          <a:solidFill>
            <a:schemeClr val="bg1"/>
          </a:solidFill>
          <a:ln w="38100" cap="flat" cmpd="sng">
            <a:solidFill>
              <a:schemeClr val="folHlink"/>
            </a:solidFill>
            <a:prstDash val="solid"/>
            <a:round/>
            <a:headEnd/>
            <a:tailEnd/>
          </a:ln>
        </p:spPr>
        <p:txBody>
          <a:bodyPr lIns="0" tIns="0" rIns="0" bIns="0"/>
          <a:lstStyle/>
          <a:p>
            <a:endParaRPr lang="en-US">
              <a:cs typeface="Arial" pitchFamily="34" charset="0"/>
            </a:endParaRPr>
          </a:p>
        </p:txBody>
      </p:sp>
      <p:sp>
        <p:nvSpPr>
          <p:cNvPr id="20496" name="Text Box 289"/>
          <p:cNvSpPr txBox="1">
            <a:spLocks noChangeArrowheads="1"/>
          </p:cNvSpPr>
          <p:nvPr/>
        </p:nvSpPr>
        <p:spPr bwMode="auto">
          <a:xfrm>
            <a:off x="6381161" y="2118557"/>
            <a:ext cx="916918" cy="430887"/>
          </a:xfrm>
          <a:prstGeom prst="rect">
            <a:avLst/>
          </a:prstGeom>
          <a:noFill/>
          <a:ln w="9525" algn="ctr">
            <a:noFill/>
            <a:miter lim="800000"/>
            <a:headEnd/>
            <a:tailEnd/>
          </a:ln>
        </p:spPr>
        <p:txBody>
          <a:bodyPr wrap="none" lIns="0" tIns="0" rIns="0" bIns="0">
            <a:spAutoFit/>
          </a:bodyPr>
          <a:lstStyle/>
          <a:p>
            <a:pPr algn="ctr">
              <a:spcBef>
                <a:spcPct val="50000"/>
              </a:spcBef>
            </a:pPr>
            <a:r>
              <a:rPr lang="en-GB" sz="1400">
                <a:solidFill>
                  <a:schemeClr val="folHlink"/>
                </a:solidFill>
                <a:cs typeface="Arial" pitchFamily="34" charset="0"/>
              </a:rPr>
              <a:t>10.0.2.0/24</a:t>
            </a:r>
            <a:br>
              <a:rPr lang="en-GB" sz="1400">
                <a:solidFill>
                  <a:schemeClr val="folHlink"/>
                </a:solidFill>
                <a:cs typeface="Arial" pitchFamily="34" charset="0"/>
              </a:rPr>
            </a:br>
            <a:r>
              <a:rPr lang="en-GB" sz="1400">
                <a:solidFill>
                  <a:schemeClr val="folHlink"/>
                </a:solidFill>
                <a:cs typeface="Arial" pitchFamily="34" charset="0"/>
              </a:rPr>
              <a:t>VLAN 1002</a:t>
            </a:r>
          </a:p>
        </p:txBody>
      </p:sp>
      <p:sp>
        <p:nvSpPr>
          <p:cNvPr id="20497" name="Oval 368"/>
          <p:cNvSpPr>
            <a:spLocks noChangeArrowheads="1"/>
          </p:cNvSpPr>
          <p:nvPr/>
        </p:nvSpPr>
        <p:spPr bwMode="auto">
          <a:xfrm>
            <a:off x="1188120" y="4885569"/>
            <a:ext cx="863600" cy="360363"/>
          </a:xfrm>
          <a:prstGeom prst="ellipse">
            <a:avLst/>
          </a:prstGeom>
          <a:solidFill>
            <a:schemeClr val="bg1"/>
          </a:solidFill>
          <a:ln w="28575" algn="ctr">
            <a:solidFill>
              <a:schemeClr val="folHlink"/>
            </a:solidFill>
            <a:round/>
            <a:headEnd/>
            <a:tailEnd/>
          </a:ln>
        </p:spPr>
        <p:txBody>
          <a:bodyPr wrap="none" lIns="0" tIns="0" rIns="0" bIns="0" anchor="ctr"/>
          <a:lstStyle/>
          <a:p>
            <a:pPr algn="ctr"/>
            <a:r>
              <a:rPr lang="en-GB" sz="1200">
                <a:solidFill>
                  <a:schemeClr val="folHlink"/>
                </a:solidFill>
                <a:cs typeface="Arial" pitchFamily="34" charset="0"/>
              </a:rPr>
              <a:t>10.0.1.0/24</a:t>
            </a:r>
            <a:endParaRPr lang="en-US" sz="1200">
              <a:solidFill>
                <a:schemeClr val="folHlink"/>
              </a:solidFill>
              <a:cs typeface="Arial" pitchFamily="34" charset="0"/>
            </a:endParaRPr>
          </a:p>
        </p:txBody>
      </p:sp>
      <p:pic>
        <p:nvPicPr>
          <p:cNvPr id="20498" name="Picture 369" descr="vr_grey"/>
          <p:cNvPicPr>
            <a:picLocks noChangeAspect="1" noChangeArrowheads="1"/>
          </p:cNvPicPr>
          <p:nvPr/>
        </p:nvPicPr>
        <p:blipFill>
          <a:blip r:embed="rId5" cstate="print"/>
          <a:srcRect/>
          <a:stretch>
            <a:fillRect/>
          </a:stretch>
        </p:blipFill>
        <p:spPr bwMode="auto">
          <a:xfrm>
            <a:off x="5782345" y="5431669"/>
            <a:ext cx="357187" cy="360363"/>
          </a:xfrm>
          <a:prstGeom prst="rect">
            <a:avLst/>
          </a:prstGeom>
          <a:noFill/>
          <a:ln w="9525">
            <a:noFill/>
            <a:miter lim="800000"/>
            <a:headEnd/>
            <a:tailEnd/>
          </a:ln>
        </p:spPr>
      </p:pic>
      <p:pic>
        <p:nvPicPr>
          <p:cNvPr id="20499" name="Picture 370" descr="vr_grey"/>
          <p:cNvPicPr>
            <a:picLocks noChangeAspect="1" noChangeArrowheads="1"/>
          </p:cNvPicPr>
          <p:nvPr/>
        </p:nvPicPr>
        <p:blipFill>
          <a:blip r:embed="rId5" cstate="print"/>
          <a:srcRect/>
          <a:stretch>
            <a:fillRect/>
          </a:stretch>
        </p:blipFill>
        <p:spPr bwMode="auto">
          <a:xfrm>
            <a:off x="5799807" y="4050544"/>
            <a:ext cx="357188" cy="360363"/>
          </a:xfrm>
          <a:prstGeom prst="rect">
            <a:avLst/>
          </a:prstGeom>
          <a:noFill/>
          <a:ln w="9525">
            <a:noFill/>
            <a:miter lim="800000"/>
            <a:headEnd/>
            <a:tailEnd/>
          </a:ln>
        </p:spPr>
      </p:pic>
      <p:pic>
        <p:nvPicPr>
          <p:cNvPr id="20500" name="Picture 371" descr="vr_grey"/>
          <p:cNvPicPr>
            <a:picLocks noChangeAspect="1" noChangeArrowheads="1"/>
          </p:cNvPicPr>
          <p:nvPr/>
        </p:nvPicPr>
        <p:blipFill>
          <a:blip r:embed="rId5" cstate="print"/>
          <a:srcRect/>
          <a:stretch>
            <a:fillRect/>
          </a:stretch>
        </p:blipFill>
        <p:spPr bwMode="auto">
          <a:xfrm>
            <a:off x="1838995" y="4626807"/>
            <a:ext cx="357187" cy="360362"/>
          </a:xfrm>
          <a:prstGeom prst="rect">
            <a:avLst/>
          </a:prstGeom>
          <a:noFill/>
          <a:ln w="9525">
            <a:noFill/>
            <a:miter lim="800000"/>
            <a:headEnd/>
            <a:tailEnd/>
          </a:ln>
        </p:spPr>
      </p:pic>
      <p:sp>
        <p:nvSpPr>
          <p:cNvPr id="20501" name="Text Box 372"/>
          <p:cNvSpPr txBox="1">
            <a:spLocks noChangeArrowheads="1"/>
          </p:cNvSpPr>
          <p:nvPr/>
        </p:nvSpPr>
        <p:spPr bwMode="auto">
          <a:xfrm>
            <a:off x="1143670" y="5369757"/>
            <a:ext cx="916918" cy="215444"/>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folHlink"/>
                </a:solidFill>
                <a:cs typeface="Arial" pitchFamily="34" charset="0"/>
              </a:rPr>
              <a:t>VLAN 1001</a:t>
            </a:r>
          </a:p>
        </p:txBody>
      </p:sp>
      <p:pic>
        <p:nvPicPr>
          <p:cNvPr id="20502" name="Picture 373" descr="cloud3_grey_grey"/>
          <p:cNvPicPr>
            <a:picLocks noChangeAspect="1" noChangeArrowheads="1"/>
          </p:cNvPicPr>
          <p:nvPr/>
        </p:nvPicPr>
        <p:blipFill>
          <a:blip r:embed="rId6" cstate="print"/>
          <a:srcRect/>
          <a:stretch>
            <a:fillRect/>
          </a:stretch>
        </p:blipFill>
        <p:spPr bwMode="auto">
          <a:xfrm>
            <a:off x="2051720" y="4177544"/>
            <a:ext cx="4248150" cy="1584325"/>
          </a:xfrm>
          <a:prstGeom prst="rect">
            <a:avLst/>
          </a:prstGeom>
          <a:noFill/>
          <a:ln w="9525">
            <a:noFill/>
            <a:miter lim="800000"/>
            <a:headEnd/>
            <a:tailEnd/>
          </a:ln>
        </p:spPr>
      </p:pic>
      <p:sp>
        <p:nvSpPr>
          <p:cNvPr id="20503" name="Text Box 374"/>
          <p:cNvSpPr txBox="1">
            <a:spLocks noChangeArrowheads="1"/>
          </p:cNvSpPr>
          <p:nvPr/>
        </p:nvSpPr>
        <p:spPr bwMode="auto">
          <a:xfrm>
            <a:off x="3923928" y="4750632"/>
            <a:ext cx="512961" cy="276999"/>
          </a:xfrm>
          <a:prstGeom prst="rect">
            <a:avLst/>
          </a:prstGeom>
          <a:noFill/>
          <a:ln w="9525" algn="ctr">
            <a:noFill/>
            <a:miter lim="800000"/>
            <a:headEnd/>
            <a:tailEnd/>
          </a:ln>
        </p:spPr>
        <p:txBody>
          <a:bodyPr wrap="none" lIns="0" tIns="0" rIns="0" bIns="0">
            <a:spAutoFit/>
          </a:bodyPr>
          <a:lstStyle/>
          <a:p>
            <a:pPr>
              <a:spcBef>
                <a:spcPct val="50000"/>
              </a:spcBef>
            </a:pPr>
            <a:r>
              <a:rPr lang="en-GB" b="1" dirty="0">
                <a:cs typeface="Arial" pitchFamily="34" charset="0"/>
              </a:rPr>
              <a:t>IS-IS</a:t>
            </a:r>
          </a:p>
        </p:txBody>
      </p:sp>
      <p:grpSp>
        <p:nvGrpSpPr>
          <p:cNvPr id="20504" name="Group 375"/>
          <p:cNvGrpSpPr>
            <a:grpSpLocks/>
          </p:cNvGrpSpPr>
          <p:nvPr/>
        </p:nvGrpSpPr>
        <p:grpSpPr bwMode="auto">
          <a:xfrm>
            <a:off x="6026820" y="4107694"/>
            <a:ext cx="1712912" cy="1655763"/>
            <a:chOff x="3751" y="1027"/>
            <a:chExt cx="1079" cy="1043"/>
          </a:xfrm>
        </p:grpSpPr>
        <p:sp>
          <p:nvSpPr>
            <p:cNvPr id="20514" name="Freeform 376"/>
            <p:cNvSpPr>
              <a:spLocks/>
            </p:cNvSpPr>
            <p:nvPr/>
          </p:nvSpPr>
          <p:spPr bwMode="auto">
            <a:xfrm>
              <a:off x="3751" y="1027"/>
              <a:ext cx="1079" cy="1043"/>
            </a:xfrm>
            <a:custGeom>
              <a:avLst/>
              <a:gdLst>
                <a:gd name="T0" fmla="*/ 194277 w 741"/>
                <a:gd name="T1" fmla="*/ 1155 h 900"/>
                <a:gd name="T2" fmla="*/ 194277 w 741"/>
                <a:gd name="T3" fmla="*/ 15871 h 900"/>
                <a:gd name="T4" fmla="*/ 1361362 w 741"/>
                <a:gd name="T5" fmla="*/ 8945 h 900"/>
                <a:gd name="T6" fmla="*/ 194277 w 741"/>
                <a:gd name="T7" fmla="*/ 1155 h 900"/>
                <a:gd name="T8" fmla="*/ 0 60000 65536"/>
                <a:gd name="T9" fmla="*/ 0 60000 65536"/>
                <a:gd name="T10" fmla="*/ 0 60000 65536"/>
                <a:gd name="T11" fmla="*/ 0 60000 65536"/>
                <a:gd name="T12" fmla="*/ 0 w 741"/>
                <a:gd name="T13" fmla="*/ 0 h 900"/>
                <a:gd name="T14" fmla="*/ 741 w 741"/>
                <a:gd name="T15" fmla="*/ 900 h 900"/>
              </a:gdLst>
              <a:ahLst/>
              <a:cxnLst>
                <a:cxn ang="T8">
                  <a:pos x="T0" y="T1"/>
                </a:cxn>
                <a:cxn ang="T9">
                  <a:pos x="T2" y="T3"/>
                </a:cxn>
                <a:cxn ang="T10">
                  <a:pos x="T4" y="T5"/>
                </a:cxn>
                <a:cxn ang="T11">
                  <a:pos x="T6" y="T7"/>
                </a:cxn>
              </a:cxnLst>
              <a:rect l="T12" t="T13" r="T14" b="T15"/>
              <a:pathLst>
                <a:path w="741" h="900">
                  <a:moveTo>
                    <a:pt x="106" y="61"/>
                  </a:moveTo>
                  <a:cubicBezTo>
                    <a:pt x="0" y="122"/>
                    <a:pt x="0" y="764"/>
                    <a:pt x="106" y="832"/>
                  </a:cubicBezTo>
                  <a:cubicBezTo>
                    <a:pt x="212" y="900"/>
                    <a:pt x="741" y="597"/>
                    <a:pt x="741" y="469"/>
                  </a:cubicBezTo>
                  <a:cubicBezTo>
                    <a:pt x="741" y="341"/>
                    <a:pt x="212" y="0"/>
                    <a:pt x="106" y="61"/>
                  </a:cubicBezTo>
                  <a:close/>
                </a:path>
              </a:pathLst>
            </a:custGeom>
            <a:solidFill>
              <a:schemeClr val="bg1"/>
            </a:solidFill>
            <a:ln w="38100" cap="flat" cmpd="sng">
              <a:solidFill>
                <a:schemeClr val="folHlink"/>
              </a:solidFill>
              <a:prstDash val="solid"/>
              <a:round/>
              <a:headEnd/>
              <a:tailEnd/>
            </a:ln>
          </p:spPr>
          <p:txBody>
            <a:bodyPr lIns="0" tIns="0" rIns="0" bIns="0"/>
            <a:lstStyle/>
            <a:p>
              <a:endParaRPr lang="en-US">
                <a:cs typeface="Arial" pitchFamily="34" charset="0"/>
              </a:endParaRPr>
            </a:p>
          </p:txBody>
        </p:sp>
        <p:sp>
          <p:nvSpPr>
            <p:cNvPr id="20515" name="Text Box 377"/>
            <p:cNvSpPr txBox="1">
              <a:spLocks noChangeArrowheads="1"/>
            </p:cNvSpPr>
            <p:nvPr/>
          </p:nvSpPr>
          <p:spPr bwMode="auto">
            <a:xfrm>
              <a:off x="3974" y="1444"/>
              <a:ext cx="578" cy="271"/>
            </a:xfrm>
            <a:prstGeom prst="rect">
              <a:avLst/>
            </a:prstGeom>
            <a:noFill/>
            <a:ln w="9525" algn="ctr">
              <a:noFill/>
              <a:miter lim="800000"/>
              <a:headEnd/>
              <a:tailEnd/>
            </a:ln>
          </p:spPr>
          <p:txBody>
            <a:bodyPr wrap="none" lIns="0" tIns="0" rIns="0" bIns="0">
              <a:spAutoFit/>
            </a:bodyPr>
            <a:lstStyle/>
            <a:p>
              <a:pPr algn="ctr">
                <a:spcBef>
                  <a:spcPct val="50000"/>
                </a:spcBef>
              </a:pPr>
              <a:r>
                <a:rPr lang="en-GB" sz="1400">
                  <a:solidFill>
                    <a:schemeClr val="folHlink"/>
                  </a:solidFill>
                  <a:cs typeface="Arial" pitchFamily="34" charset="0"/>
                </a:rPr>
                <a:t>10.0.2.0/24</a:t>
              </a:r>
              <a:br>
                <a:rPr lang="en-GB" sz="1400">
                  <a:solidFill>
                    <a:schemeClr val="folHlink"/>
                  </a:solidFill>
                  <a:cs typeface="Arial" pitchFamily="34" charset="0"/>
                </a:rPr>
              </a:br>
              <a:r>
                <a:rPr lang="en-GB" sz="1400">
                  <a:solidFill>
                    <a:schemeClr val="folHlink"/>
                  </a:solidFill>
                  <a:cs typeface="Arial" pitchFamily="34" charset="0"/>
                </a:rPr>
                <a:t>VLAN 1002</a:t>
              </a:r>
            </a:p>
          </p:txBody>
        </p:sp>
      </p:grpSp>
      <p:sp>
        <p:nvSpPr>
          <p:cNvPr id="226" name="AutoShape 378"/>
          <p:cNvSpPr>
            <a:spLocks noChangeArrowheads="1"/>
          </p:cNvSpPr>
          <p:nvPr/>
        </p:nvSpPr>
        <p:spPr bwMode="auto">
          <a:xfrm>
            <a:off x="107032" y="3028338"/>
            <a:ext cx="2305050" cy="318801"/>
          </a:xfrm>
          <a:prstGeom prst="wedgeRoundRectCallout">
            <a:avLst>
              <a:gd name="adj1" fmla="val 45866"/>
              <a:gd name="adj2" fmla="val -87704"/>
              <a:gd name="adj3" fmla="val 16667"/>
            </a:avLst>
          </a:prstGeom>
          <a:solidFill>
            <a:schemeClr val="bg1"/>
          </a:solidFill>
          <a:ln w="9525" algn="ctr">
            <a:solidFill>
              <a:schemeClr val="tx2"/>
            </a:solidFill>
            <a:miter lim="800000"/>
            <a:headEnd/>
            <a:tailEnd/>
          </a:ln>
        </p:spPr>
        <p:txBody>
          <a:bodyPr lIns="36000" tIns="36000" rIns="36000" bIns="36000" anchor="ctr">
            <a:spAutoFit/>
          </a:bodyPr>
          <a:lstStyle/>
          <a:p>
            <a:pPr algn="ctr"/>
            <a:r>
              <a:rPr lang="en-US" sz="1400">
                <a:cs typeface="Arial" pitchFamily="34" charset="0"/>
              </a:rPr>
              <a:t>RSMLT + OSPF in Core</a:t>
            </a:r>
          </a:p>
        </p:txBody>
      </p:sp>
      <p:sp>
        <p:nvSpPr>
          <p:cNvPr id="227" name="AutoShape 173"/>
          <p:cNvSpPr>
            <a:spLocks noChangeArrowheads="1"/>
          </p:cNvSpPr>
          <p:nvPr/>
        </p:nvSpPr>
        <p:spPr bwMode="auto">
          <a:xfrm>
            <a:off x="43544" y="1441240"/>
            <a:ext cx="2305050" cy="557164"/>
          </a:xfrm>
          <a:prstGeom prst="wedgeRoundRectCallout">
            <a:avLst>
              <a:gd name="adj1" fmla="val 21736"/>
              <a:gd name="adj2" fmla="val 128292"/>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IP Subnet A – Passive or active interface IGP</a:t>
            </a:r>
          </a:p>
        </p:txBody>
      </p:sp>
      <p:sp>
        <p:nvSpPr>
          <p:cNvPr id="228" name="AutoShape 173"/>
          <p:cNvSpPr>
            <a:spLocks noChangeArrowheads="1"/>
          </p:cNvSpPr>
          <p:nvPr/>
        </p:nvSpPr>
        <p:spPr bwMode="auto">
          <a:xfrm>
            <a:off x="1188120" y="3442563"/>
            <a:ext cx="2305050" cy="318801"/>
          </a:xfrm>
          <a:prstGeom prst="wedgeRoundRectCallout">
            <a:avLst>
              <a:gd name="adj1" fmla="val 26144"/>
              <a:gd name="adj2" fmla="val -121005"/>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400">
                <a:cs typeface="Arial" pitchFamily="34" charset="0"/>
              </a:rPr>
              <a:t>IP Subnet B – IGP Protocol</a:t>
            </a:r>
          </a:p>
        </p:txBody>
      </p:sp>
      <p:sp>
        <p:nvSpPr>
          <p:cNvPr id="229" name="AutoShape 173"/>
          <p:cNvSpPr>
            <a:spLocks noChangeArrowheads="1"/>
          </p:cNvSpPr>
          <p:nvPr/>
        </p:nvSpPr>
        <p:spPr bwMode="auto">
          <a:xfrm>
            <a:off x="4067944" y="3457464"/>
            <a:ext cx="2305050" cy="318801"/>
          </a:xfrm>
          <a:prstGeom prst="wedgeRoundRectCallout">
            <a:avLst>
              <a:gd name="adj1" fmla="val -2664"/>
              <a:gd name="adj2" fmla="val -124420"/>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400">
                <a:cs typeface="Arial" pitchFamily="34" charset="0"/>
              </a:rPr>
              <a:t>IP Subnet C – IGP Protocol</a:t>
            </a:r>
          </a:p>
        </p:txBody>
      </p:sp>
      <p:sp>
        <p:nvSpPr>
          <p:cNvPr id="230" name="AutoShape 173"/>
          <p:cNvSpPr>
            <a:spLocks noChangeArrowheads="1"/>
          </p:cNvSpPr>
          <p:nvPr/>
        </p:nvSpPr>
        <p:spPr bwMode="auto">
          <a:xfrm>
            <a:off x="6660232" y="3459160"/>
            <a:ext cx="2305050" cy="318801"/>
          </a:xfrm>
          <a:prstGeom prst="wedgeRoundRectCallout">
            <a:avLst>
              <a:gd name="adj1" fmla="val -37925"/>
              <a:gd name="adj2" fmla="val -330435"/>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400">
                <a:cs typeface="Arial" pitchFamily="34" charset="0"/>
              </a:rPr>
              <a:t>IP Subnet D – IGP Protocol</a:t>
            </a:r>
          </a:p>
        </p:txBody>
      </p:sp>
      <p:sp>
        <p:nvSpPr>
          <p:cNvPr id="231" name="AutoShape 379"/>
          <p:cNvSpPr>
            <a:spLocks noChangeArrowheads="1"/>
          </p:cNvSpPr>
          <p:nvPr/>
        </p:nvSpPr>
        <p:spPr bwMode="auto">
          <a:xfrm>
            <a:off x="107032" y="5517232"/>
            <a:ext cx="2665413" cy="795527"/>
          </a:xfrm>
          <a:prstGeom prst="wedgeRoundRectCallout">
            <a:avLst>
              <a:gd name="adj1" fmla="val 28900"/>
              <a:gd name="adj2" fmla="val -102212"/>
              <a:gd name="adj3" fmla="val 16667"/>
            </a:avLst>
          </a:prstGeom>
          <a:solidFill>
            <a:schemeClr val="bg1"/>
          </a:solidFill>
          <a:ln w="9525" algn="ctr">
            <a:solidFill>
              <a:schemeClr val="tx2"/>
            </a:solidFill>
            <a:miter lim="800000"/>
            <a:headEnd/>
            <a:tailEnd/>
          </a:ln>
        </p:spPr>
        <p:txBody>
          <a:bodyPr wrap="square" lIns="36000" tIns="36000" rIns="36000" bIns="36000" anchor="ctr">
            <a:spAutoFit/>
          </a:bodyPr>
          <a:lstStyle/>
          <a:p>
            <a:pPr algn="ctr"/>
            <a:r>
              <a:rPr lang="en-US" sz="1400" dirty="0">
                <a:cs typeface="Arial" pitchFamily="34" charset="0"/>
              </a:rPr>
              <a:t/>
            </a:r>
            <a:br>
              <a:rPr lang="en-US" sz="1400" dirty="0">
                <a:cs typeface="Arial" pitchFamily="34" charset="0"/>
              </a:rPr>
            </a:br>
            <a:r>
              <a:rPr lang="en-US" sz="1400" dirty="0">
                <a:cs typeface="Arial" pitchFamily="34" charset="0"/>
              </a:rPr>
              <a:t>IP Shortcuts over IS-IS</a:t>
            </a:r>
            <a:br>
              <a:rPr lang="en-US" sz="1400" dirty="0">
                <a:cs typeface="Arial" pitchFamily="34" charset="0"/>
              </a:rPr>
            </a:br>
            <a:endParaRPr lang="en-US" sz="1400" dirty="0">
              <a:cs typeface="Arial" pitchFamily="34" charset="0"/>
            </a:endParaRPr>
          </a:p>
        </p:txBody>
      </p:sp>
      <p:sp>
        <p:nvSpPr>
          <p:cNvPr id="232" name="AutoShape 173"/>
          <p:cNvSpPr>
            <a:spLocks noChangeArrowheads="1"/>
          </p:cNvSpPr>
          <p:nvPr/>
        </p:nvSpPr>
        <p:spPr bwMode="auto">
          <a:xfrm>
            <a:off x="107504" y="4423681"/>
            <a:ext cx="2197546" cy="284163"/>
          </a:xfrm>
          <a:prstGeom prst="wedgeRoundRectCallout">
            <a:avLst>
              <a:gd name="adj1" fmla="val 21736"/>
              <a:gd name="adj2" fmla="val 128292"/>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200" dirty="0">
                <a:cs typeface="Arial" pitchFamily="34" charset="0"/>
              </a:rPr>
              <a:t>IP Subnet A – No IGP required</a:t>
            </a:r>
          </a:p>
        </p:txBody>
      </p:sp>
      <p:sp>
        <p:nvSpPr>
          <p:cNvPr id="233" name="AutoShape 173"/>
          <p:cNvSpPr>
            <a:spLocks noChangeArrowheads="1"/>
          </p:cNvSpPr>
          <p:nvPr/>
        </p:nvSpPr>
        <p:spPr bwMode="auto">
          <a:xfrm>
            <a:off x="6695157" y="5780620"/>
            <a:ext cx="2305050" cy="557164"/>
          </a:xfrm>
          <a:prstGeom prst="wedgeRoundRectCallout">
            <a:avLst>
              <a:gd name="adj1" fmla="val -37296"/>
              <a:gd name="adj2" fmla="val -141359"/>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400">
                <a:cs typeface="Arial" pitchFamily="34" charset="0"/>
              </a:rPr>
              <a:t>IP Subnet B– No IGP required</a:t>
            </a:r>
          </a:p>
        </p:txBody>
      </p:sp>
      <p:sp>
        <p:nvSpPr>
          <p:cNvPr id="234" name="AutoShape 174"/>
          <p:cNvSpPr>
            <a:spLocks noChangeArrowheads="1"/>
          </p:cNvSpPr>
          <p:nvPr/>
        </p:nvSpPr>
        <p:spPr bwMode="auto">
          <a:xfrm>
            <a:off x="3059832" y="5772778"/>
            <a:ext cx="3025725" cy="557164"/>
          </a:xfrm>
          <a:prstGeom prst="wedgeRoundRectCallout">
            <a:avLst>
              <a:gd name="adj1" fmla="val -14497"/>
              <a:gd name="adj2" fmla="val -178161"/>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Backbone VLANs in core running IS-IS  simple one time configuration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animBg="1"/>
      <p:bldP spid="229" grpId="0" animBg="1"/>
      <p:bldP spid="230" grpId="0" animBg="1"/>
      <p:bldP spid="231" grpId="0" animBg="1"/>
      <p:bldP spid="232" grpId="0" animBg="1"/>
      <p:bldP spid="233" grpId="0" animBg="1"/>
      <p:bldP spid="2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3"/>
          <p:cNvSpPr txBox="1">
            <a:spLocks noChangeArrowheads="1"/>
          </p:cNvSpPr>
          <p:nvPr/>
        </p:nvSpPr>
        <p:spPr bwMode="auto">
          <a:xfrm>
            <a:off x="251520" y="1124744"/>
            <a:ext cx="8218488" cy="3384376"/>
          </a:xfrm>
          <a:prstGeom prst="rect">
            <a:avLst/>
          </a:prstGeom>
          <a:noFill/>
          <a:ln w="9525">
            <a:noFill/>
            <a:miter lim="800000"/>
            <a:headEnd/>
            <a:tailEnd/>
          </a:ln>
        </p:spPr>
        <p:txBody>
          <a:bodyPr/>
          <a:lstStyle/>
          <a:p>
            <a:pPr marL="342900" indent="-342900" eaLnBrk="0" hangingPunct="0">
              <a:lnSpc>
                <a:spcPct val="95000"/>
              </a:lnSpc>
              <a:spcBef>
                <a:spcPct val="55000"/>
              </a:spcBef>
              <a:buClr>
                <a:srgbClr val="CC0000"/>
              </a:buClr>
              <a:buFont typeface="Webdings" pitchFamily="18" charset="2"/>
              <a:buChar char="4"/>
              <a:defRPr/>
            </a:pPr>
            <a:r>
              <a:rPr lang="en-GB" sz="2400" kern="0" dirty="0">
                <a:solidFill>
                  <a:srgbClr val="323232"/>
                </a:solidFill>
                <a:cs typeface="Arial" pitchFamily="34" charset="0"/>
              </a:rPr>
              <a:t>Inception:</a:t>
            </a: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cs typeface="Arial" pitchFamily="34" charset="0"/>
            </a:endParaRPr>
          </a:p>
          <a:p>
            <a:pPr marL="342900" indent="-342900" eaLnBrk="0" hangingPunct="0">
              <a:lnSpc>
                <a:spcPct val="95000"/>
              </a:lnSpc>
              <a:spcBef>
                <a:spcPct val="55000"/>
              </a:spcBef>
              <a:buClr>
                <a:srgbClr val="CC0000"/>
              </a:buClr>
              <a:buFont typeface="Webdings" pitchFamily="18" charset="2"/>
              <a:buChar char="4"/>
              <a:defRPr/>
            </a:pPr>
            <a:r>
              <a:rPr lang="en-GB" sz="2400" kern="0" dirty="0">
                <a:solidFill>
                  <a:srgbClr val="323232"/>
                </a:solidFill>
                <a:cs typeface="Arial" pitchFamily="34" charset="0"/>
              </a:rPr>
              <a:t>Target:</a:t>
            </a:r>
            <a:endParaRPr lang="en-US" sz="2400" kern="0" dirty="0">
              <a:solidFill>
                <a:srgbClr val="323232"/>
              </a:solidFill>
              <a:cs typeface="Arial" pitchFamily="34" charset="0"/>
            </a:endParaRPr>
          </a:p>
        </p:txBody>
      </p:sp>
      <p:sp>
        <p:nvSpPr>
          <p:cNvPr id="21506" name="Title 1"/>
          <p:cNvSpPr>
            <a:spLocks noGrp="1"/>
          </p:cNvSpPr>
          <p:nvPr>
            <p:ph type="title"/>
          </p:nvPr>
        </p:nvSpPr>
        <p:spPr/>
        <p:txBody>
          <a:bodyPr>
            <a:normAutofit fontScale="90000"/>
          </a:bodyPr>
          <a:lstStyle/>
          <a:p>
            <a:r>
              <a:rPr lang="en-US" dirty="0"/>
              <a:t>SPBM – L3VSN</a:t>
            </a:r>
            <a:br>
              <a:rPr lang="en-US" dirty="0"/>
            </a:br>
            <a:r>
              <a:rPr lang="en-US" sz="2200" dirty="0"/>
              <a:t>What does it solve?</a:t>
            </a:r>
            <a:endParaRPr lang="en-US" dirty="0"/>
          </a:p>
        </p:txBody>
      </p:sp>
      <p:sp>
        <p:nvSpPr>
          <p:cNvPr id="236"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11</a:t>
            </a:fld>
            <a:endParaRPr lang="en-US" dirty="0"/>
          </a:p>
        </p:txBody>
      </p:sp>
      <p:grpSp>
        <p:nvGrpSpPr>
          <p:cNvPr id="21507" name="Group 380"/>
          <p:cNvGrpSpPr>
            <a:grpSpLocks/>
          </p:cNvGrpSpPr>
          <p:nvPr/>
        </p:nvGrpSpPr>
        <p:grpSpPr bwMode="auto">
          <a:xfrm>
            <a:off x="309562" y="1030512"/>
            <a:ext cx="8547100" cy="2506664"/>
            <a:chOff x="172" y="777"/>
            <a:chExt cx="5384" cy="1579"/>
          </a:xfrm>
        </p:grpSpPr>
        <p:sp>
          <p:nvSpPr>
            <p:cNvPr id="21649" name="AutoShape 381"/>
            <p:cNvSpPr>
              <a:spLocks noChangeArrowheads="1"/>
            </p:cNvSpPr>
            <p:nvPr/>
          </p:nvSpPr>
          <p:spPr bwMode="auto">
            <a:xfrm>
              <a:off x="2209" y="914"/>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cs typeface="Arial" pitchFamily="34" charset="0"/>
              </a:endParaRPr>
            </a:p>
          </p:txBody>
        </p:sp>
        <p:sp>
          <p:nvSpPr>
            <p:cNvPr id="21650" name="AutoShape 382"/>
            <p:cNvSpPr>
              <a:spLocks noChangeArrowheads="1"/>
            </p:cNvSpPr>
            <p:nvPr/>
          </p:nvSpPr>
          <p:spPr bwMode="auto">
            <a:xfrm>
              <a:off x="3432" y="920"/>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cs typeface="Arial" pitchFamily="34" charset="0"/>
              </a:endParaRPr>
            </a:p>
          </p:txBody>
        </p:sp>
        <p:cxnSp>
          <p:nvCxnSpPr>
            <p:cNvPr id="21651" name="AutoShape 383"/>
            <p:cNvCxnSpPr>
              <a:cxnSpLocks noChangeShapeType="1"/>
              <a:stCxn id="21721" idx="1"/>
              <a:endCxn id="21719" idx="1"/>
            </p:cNvCxnSpPr>
            <p:nvPr/>
          </p:nvCxnSpPr>
          <p:spPr bwMode="auto">
            <a:xfrm>
              <a:off x="2447" y="1170"/>
              <a:ext cx="0" cy="771"/>
            </a:xfrm>
            <a:prstGeom prst="straightConnector1">
              <a:avLst/>
            </a:prstGeom>
            <a:noFill/>
            <a:ln w="28575">
              <a:solidFill>
                <a:schemeClr val="tx1"/>
              </a:solidFill>
              <a:round/>
              <a:headEnd/>
              <a:tailEnd/>
            </a:ln>
          </p:spPr>
        </p:cxnSp>
        <p:cxnSp>
          <p:nvCxnSpPr>
            <p:cNvPr id="21652" name="AutoShape 384"/>
            <p:cNvCxnSpPr>
              <a:cxnSpLocks noChangeShapeType="1"/>
              <a:stCxn id="21723" idx="3"/>
              <a:endCxn id="21721" idx="1"/>
            </p:cNvCxnSpPr>
            <p:nvPr/>
          </p:nvCxnSpPr>
          <p:spPr bwMode="auto">
            <a:xfrm flipV="1">
              <a:off x="1413" y="1170"/>
              <a:ext cx="1034" cy="415"/>
            </a:xfrm>
            <a:prstGeom prst="straightConnector1">
              <a:avLst/>
            </a:prstGeom>
            <a:noFill/>
            <a:ln w="28575">
              <a:solidFill>
                <a:schemeClr val="tx1"/>
              </a:solidFill>
              <a:round/>
              <a:headEnd/>
              <a:tailEnd/>
            </a:ln>
          </p:spPr>
        </p:cxnSp>
        <p:cxnSp>
          <p:nvCxnSpPr>
            <p:cNvPr id="21653" name="AutoShape 385"/>
            <p:cNvCxnSpPr>
              <a:cxnSpLocks noChangeShapeType="1"/>
              <a:stCxn id="21721" idx="3"/>
              <a:endCxn id="21719" idx="3"/>
            </p:cNvCxnSpPr>
            <p:nvPr/>
          </p:nvCxnSpPr>
          <p:spPr bwMode="auto">
            <a:xfrm>
              <a:off x="2572" y="1170"/>
              <a:ext cx="0" cy="771"/>
            </a:xfrm>
            <a:prstGeom prst="straightConnector1">
              <a:avLst/>
            </a:prstGeom>
            <a:noFill/>
            <a:ln w="28575">
              <a:solidFill>
                <a:schemeClr val="tx1"/>
              </a:solidFill>
              <a:round/>
              <a:headEnd/>
              <a:tailEnd/>
            </a:ln>
          </p:spPr>
        </p:cxnSp>
        <p:cxnSp>
          <p:nvCxnSpPr>
            <p:cNvPr id="21654" name="AutoShape 386"/>
            <p:cNvCxnSpPr>
              <a:cxnSpLocks noChangeShapeType="1"/>
              <a:stCxn id="21723" idx="1"/>
              <a:endCxn id="21731" idx="3"/>
            </p:cNvCxnSpPr>
            <p:nvPr/>
          </p:nvCxnSpPr>
          <p:spPr bwMode="auto">
            <a:xfrm flipH="1">
              <a:off x="519" y="1585"/>
              <a:ext cx="768" cy="0"/>
            </a:xfrm>
            <a:prstGeom prst="straightConnector1">
              <a:avLst/>
            </a:prstGeom>
            <a:noFill/>
            <a:ln w="28575">
              <a:solidFill>
                <a:schemeClr val="tx1"/>
              </a:solidFill>
              <a:round/>
              <a:headEnd/>
              <a:tailEnd/>
            </a:ln>
          </p:spPr>
        </p:cxnSp>
        <p:cxnSp>
          <p:nvCxnSpPr>
            <p:cNvPr id="21655" name="AutoShape 387"/>
            <p:cNvCxnSpPr>
              <a:cxnSpLocks noChangeShapeType="1"/>
              <a:stCxn id="21713" idx="3"/>
              <a:endCxn id="21727" idx="1"/>
            </p:cNvCxnSpPr>
            <p:nvPr/>
          </p:nvCxnSpPr>
          <p:spPr bwMode="auto">
            <a:xfrm flipV="1">
              <a:off x="4610" y="1540"/>
              <a:ext cx="591" cy="1"/>
            </a:xfrm>
            <a:prstGeom prst="straightConnector1">
              <a:avLst/>
            </a:prstGeom>
            <a:noFill/>
            <a:ln w="28575">
              <a:solidFill>
                <a:schemeClr val="tx1"/>
              </a:solidFill>
              <a:round/>
              <a:headEnd/>
              <a:tailEnd/>
            </a:ln>
          </p:spPr>
        </p:cxnSp>
        <p:sp>
          <p:nvSpPr>
            <p:cNvPr id="21656" name="Text Box 388"/>
            <p:cNvSpPr txBox="1">
              <a:spLocks noChangeArrowheads="1"/>
            </p:cNvSpPr>
            <p:nvPr/>
          </p:nvSpPr>
          <p:spPr bwMode="auto">
            <a:xfrm>
              <a:off x="930" y="1607"/>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a:t>
              </a:r>
            </a:p>
          </p:txBody>
        </p:sp>
        <p:sp>
          <p:nvSpPr>
            <p:cNvPr id="21657" name="Text Box 389"/>
            <p:cNvSpPr txBox="1">
              <a:spLocks noChangeArrowheads="1"/>
            </p:cNvSpPr>
            <p:nvPr/>
          </p:nvSpPr>
          <p:spPr bwMode="auto">
            <a:xfrm>
              <a:off x="1565" y="133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1658" name="Text Box 390"/>
            <p:cNvSpPr txBox="1">
              <a:spLocks noChangeArrowheads="1"/>
            </p:cNvSpPr>
            <p:nvPr/>
          </p:nvSpPr>
          <p:spPr bwMode="auto">
            <a:xfrm>
              <a:off x="2604" y="160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1659" name="Text Box 391"/>
            <p:cNvSpPr txBox="1">
              <a:spLocks noChangeArrowheads="1"/>
            </p:cNvSpPr>
            <p:nvPr/>
          </p:nvSpPr>
          <p:spPr bwMode="auto">
            <a:xfrm>
              <a:off x="2060" y="1108"/>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3/5</a:t>
              </a:r>
            </a:p>
          </p:txBody>
        </p:sp>
        <p:sp>
          <p:nvSpPr>
            <p:cNvPr id="21660" name="Text Box 392"/>
            <p:cNvSpPr txBox="1">
              <a:spLocks noChangeArrowheads="1"/>
            </p:cNvSpPr>
            <p:nvPr/>
          </p:nvSpPr>
          <p:spPr bwMode="auto">
            <a:xfrm>
              <a:off x="2193" y="142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3/21</a:t>
              </a:r>
            </a:p>
          </p:txBody>
        </p:sp>
        <p:sp>
          <p:nvSpPr>
            <p:cNvPr id="21661" name="Text Box 393"/>
            <p:cNvSpPr txBox="1">
              <a:spLocks noChangeArrowheads="1"/>
            </p:cNvSpPr>
            <p:nvPr/>
          </p:nvSpPr>
          <p:spPr bwMode="auto">
            <a:xfrm>
              <a:off x="1157" y="1199"/>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8600C</a:t>
              </a:r>
            </a:p>
          </p:txBody>
        </p:sp>
        <p:sp>
          <p:nvSpPr>
            <p:cNvPr id="21662" name="Text Box 394"/>
            <p:cNvSpPr txBox="1">
              <a:spLocks noChangeArrowheads="1"/>
            </p:cNvSpPr>
            <p:nvPr/>
          </p:nvSpPr>
          <p:spPr bwMode="auto">
            <a:xfrm>
              <a:off x="2316" y="777"/>
              <a:ext cx="338" cy="136"/>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cs typeface="Arial" pitchFamily="34" charset="0"/>
                </a:rPr>
                <a:t>8600G</a:t>
              </a:r>
            </a:p>
          </p:txBody>
        </p:sp>
        <p:sp>
          <p:nvSpPr>
            <p:cNvPr id="21663" name="Text Box 395"/>
            <p:cNvSpPr txBox="1">
              <a:spLocks noChangeArrowheads="1"/>
            </p:cNvSpPr>
            <p:nvPr/>
          </p:nvSpPr>
          <p:spPr bwMode="auto">
            <a:xfrm>
              <a:off x="2304" y="2220"/>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8600D</a:t>
              </a:r>
            </a:p>
          </p:txBody>
        </p:sp>
        <p:sp>
          <p:nvSpPr>
            <p:cNvPr id="21664" name="Text Box 396"/>
            <p:cNvSpPr txBox="1">
              <a:spLocks noChangeArrowheads="1"/>
            </p:cNvSpPr>
            <p:nvPr/>
          </p:nvSpPr>
          <p:spPr bwMode="auto">
            <a:xfrm>
              <a:off x="2592" y="138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3/22</a:t>
              </a:r>
            </a:p>
          </p:txBody>
        </p:sp>
        <p:sp>
          <p:nvSpPr>
            <p:cNvPr id="21665" name="Text Box 397"/>
            <p:cNvSpPr txBox="1">
              <a:spLocks noChangeArrowheads="1"/>
            </p:cNvSpPr>
            <p:nvPr/>
          </p:nvSpPr>
          <p:spPr bwMode="auto">
            <a:xfrm>
              <a:off x="2193" y="1598"/>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4/20</a:t>
              </a:r>
            </a:p>
          </p:txBody>
        </p:sp>
        <p:sp>
          <p:nvSpPr>
            <p:cNvPr id="21666" name="Oval 398"/>
            <p:cNvSpPr>
              <a:spLocks noChangeArrowheads="1"/>
            </p:cNvSpPr>
            <p:nvPr/>
          </p:nvSpPr>
          <p:spPr bwMode="auto">
            <a:xfrm rot="-5400000">
              <a:off x="2484" y="1425"/>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667" name="Text Box 399"/>
            <p:cNvSpPr txBox="1">
              <a:spLocks noChangeArrowheads="1"/>
            </p:cNvSpPr>
            <p:nvPr/>
          </p:nvSpPr>
          <p:spPr bwMode="auto">
            <a:xfrm>
              <a:off x="2651" y="1487"/>
              <a:ext cx="176"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IST</a:t>
              </a:r>
            </a:p>
          </p:txBody>
        </p:sp>
        <p:sp>
          <p:nvSpPr>
            <p:cNvPr id="21668" name="Text Box 400"/>
            <p:cNvSpPr txBox="1">
              <a:spLocks noChangeArrowheads="1"/>
            </p:cNvSpPr>
            <p:nvPr/>
          </p:nvSpPr>
          <p:spPr bwMode="auto">
            <a:xfrm>
              <a:off x="3861" y="1471"/>
              <a:ext cx="176"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IST</a:t>
              </a:r>
            </a:p>
          </p:txBody>
        </p:sp>
        <p:cxnSp>
          <p:nvCxnSpPr>
            <p:cNvPr id="21669" name="AutoShape 401"/>
            <p:cNvCxnSpPr>
              <a:cxnSpLocks noChangeShapeType="1"/>
              <a:stCxn id="21717" idx="1"/>
              <a:endCxn id="21715" idx="1"/>
            </p:cNvCxnSpPr>
            <p:nvPr/>
          </p:nvCxnSpPr>
          <p:spPr bwMode="auto">
            <a:xfrm>
              <a:off x="3673" y="1172"/>
              <a:ext cx="0" cy="771"/>
            </a:xfrm>
            <a:prstGeom prst="straightConnector1">
              <a:avLst/>
            </a:prstGeom>
            <a:noFill/>
            <a:ln w="28575">
              <a:solidFill>
                <a:schemeClr val="tx1"/>
              </a:solidFill>
              <a:round/>
              <a:headEnd/>
              <a:tailEnd/>
            </a:ln>
          </p:spPr>
        </p:cxnSp>
        <p:cxnSp>
          <p:nvCxnSpPr>
            <p:cNvPr id="21670" name="AutoShape 402"/>
            <p:cNvCxnSpPr>
              <a:cxnSpLocks noChangeShapeType="1"/>
              <a:stCxn id="21717" idx="3"/>
              <a:endCxn id="21715" idx="3"/>
            </p:cNvCxnSpPr>
            <p:nvPr/>
          </p:nvCxnSpPr>
          <p:spPr bwMode="auto">
            <a:xfrm>
              <a:off x="3798" y="1172"/>
              <a:ext cx="0" cy="771"/>
            </a:xfrm>
            <a:prstGeom prst="straightConnector1">
              <a:avLst/>
            </a:prstGeom>
            <a:noFill/>
            <a:ln w="28575">
              <a:solidFill>
                <a:schemeClr val="tx1"/>
              </a:solidFill>
              <a:round/>
              <a:headEnd/>
              <a:tailEnd/>
            </a:ln>
          </p:spPr>
        </p:cxnSp>
        <p:cxnSp>
          <p:nvCxnSpPr>
            <p:cNvPr id="21671" name="AutoShape 403"/>
            <p:cNvCxnSpPr>
              <a:cxnSpLocks noChangeShapeType="1"/>
              <a:stCxn id="21723" idx="3"/>
              <a:endCxn id="21719" idx="1"/>
            </p:cNvCxnSpPr>
            <p:nvPr/>
          </p:nvCxnSpPr>
          <p:spPr bwMode="auto">
            <a:xfrm>
              <a:off x="1413" y="1585"/>
              <a:ext cx="1034" cy="356"/>
            </a:xfrm>
            <a:prstGeom prst="straightConnector1">
              <a:avLst/>
            </a:prstGeom>
            <a:noFill/>
            <a:ln w="28575">
              <a:solidFill>
                <a:schemeClr val="tx1"/>
              </a:solidFill>
              <a:round/>
              <a:headEnd/>
              <a:tailEnd/>
            </a:ln>
          </p:spPr>
        </p:cxnSp>
        <p:sp>
          <p:nvSpPr>
            <p:cNvPr id="21672" name="Oval 404"/>
            <p:cNvSpPr>
              <a:spLocks noChangeArrowheads="1"/>
            </p:cNvSpPr>
            <p:nvPr/>
          </p:nvSpPr>
          <p:spPr bwMode="auto">
            <a:xfrm rot="-5400000">
              <a:off x="3701" y="1417"/>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673" name="Text Box 405"/>
            <p:cNvSpPr txBox="1">
              <a:spLocks noChangeArrowheads="1"/>
            </p:cNvSpPr>
            <p:nvPr/>
          </p:nvSpPr>
          <p:spPr bwMode="auto">
            <a:xfrm>
              <a:off x="3847" y="160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3/30</a:t>
              </a:r>
            </a:p>
          </p:txBody>
        </p:sp>
        <p:sp>
          <p:nvSpPr>
            <p:cNvPr id="21674" name="Text Box 406"/>
            <p:cNvSpPr txBox="1">
              <a:spLocks noChangeArrowheads="1"/>
            </p:cNvSpPr>
            <p:nvPr/>
          </p:nvSpPr>
          <p:spPr bwMode="auto">
            <a:xfrm>
              <a:off x="3436" y="1413"/>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1675" name="Text Box 407"/>
            <p:cNvSpPr txBox="1">
              <a:spLocks noChangeArrowheads="1"/>
            </p:cNvSpPr>
            <p:nvPr/>
          </p:nvSpPr>
          <p:spPr bwMode="auto">
            <a:xfrm>
              <a:off x="3835" y="133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dirty="0">
                  <a:cs typeface="Arial" pitchFamily="34" charset="0"/>
                </a:rPr>
                <a:t>3/30</a:t>
              </a:r>
            </a:p>
          </p:txBody>
        </p:sp>
        <p:sp>
          <p:nvSpPr>
            <p:cNvPr id="21676" name="Text Box 408"/>
            <p:cNvSpPr txBox="1">
              <a:spLocks noChangeArrowheads="1"/>
            </p:cNvSpPr>
            <p:nvPr/>
          </p:nvSpPr>
          <p:spPr bwMode="auto">
            <a:xfrm>
              <a:off x="3436" y="159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1677" name="Text Box 409"/>
            <p:cNvSpPr txBox="1">
              <a:spLocks noChangeArrowheads="1"/>
            </p:cNvSpPr>
            <p:nvPr/>
          </p:nvSpPr>
          <p:spPr bwMode="auto">
            <a:xfrm>
              <a:off x="1565" y="1758"/>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sp>
          <p:nvSpPr>
            <p:cNvPr id="21678" name="Text Box 410"/>
            <p:cNvSpPr txBox="1">
              <a:spLocks noChangeArrowheads="1"/>
            </p:cNvSpPr>
            <p:nvPr/>
          </p:nvSpPr>
          <p:spPr bwMode="auto">
            <a:xfrm>
              <a:off x="1987" y="1940"/>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cxnSp>
          <p:nvCxnSpPr>
            <p:cNvPr id="21679" name="AutoShape 411"/>
            <p:cNvCxnSpPr>
              <a:cxnSpLocks noChangeShapeType="1"/>
              <a:stCxn id="21719" idx="3"/>
              <a:endCxn id="21715" idx="1"/>
            </p:cNvCxnSpPr>
            <p:nvPr/>
          </p:nvCxnSpPr>
          <p:spPr bwMode="auto">
            <a:xfrm>
              <a:off x="2572" y="1941"/>
              <a:ext cx="1101" cy="2"/>
            </a:xfrm>
            <a:prstGeom prst="straightConnector1">
              <a:avLst/>
            </a:prstGeom>
            <a:noFill/>
            <a:ln w="28575">
              <a:solidFill>
                <a:schemeClr val="tx1"/>
              </a:solidFill>
              <a:round/>
              <a:headEnd/>
              <a:tailEnd/>
            </a:ln>
          </p:spPr>
        </p:cxnSp>
        <p:cxnSp>
          <p:nvCxnSpPr>
            <p:cNvPr id="21680" name="AutoShape 412"/>
            <p:cNvCxnSpPr>
              <a:cxnSpLocks noChangeShapeType="1"/>
              <a:stCxn id="21719" idx="3"/>
              <a:endCxn id="21717" idx="1"/>
            </p:cNvCxnSpPr>
            <p:nvPr/>
          </p:nvCxnSpPr>
          <p:spPr bwMode="auto">
            <a:xfrm flipV="1">
              <a:off x="2572" y="1172"/>
              <a:ext cx="1101" cy="769"/>
            </a:xfrm>
            <a:prstGeom prst="straightConnector1">
              <a:avLst/>
            </a:prstGeom>
            <a:noFill/>
            <a:ln w="28575">
              <a:solidFill>
                <a:schemeClr val="tx1"/>
              </a:solidFill>
              <a:round/>
              <a:headEnd/>
              <a:tailEnd/>
            </a:ln>
          </p:spPr>
        </p:cxnSp>
        <p:cxnSp>
          <p:nvCxnSpPr>
            <p:cNvPr id="21681" name="AutoShape 413"/>
            <p:cNvCxnSpPr>
              <a:cxnSpLocks noChangeShapeType="1"/>
              <a:stCxn id="21721" idx="3"/>
              <a:endCxn id="21715" idx="1"/>
            </p:cNvCxnSpPr>
            <p:nvPr/>
          </p:nvCxnSpPr>
          <p:spPr bwMode="auto">
            <a:xfrm>
              <a:off x="2572" y="1170"/>
              <a:ext cx="1101" cy="773"/>
            </a:xfrm>
            <a:prstGeom prst="straightConnector1">
              <a:avLst/>
            </a:prstGeom>
            <a:noFill/>
            <a:ln w="28575">
              <a:solidFill>
                <a:schemeClr val="tx1"/>
              </a:solidFill>
              <a:round/>
              <a:headEnd/>
              <a:tailEnd/>
            </a:ln>
          </p:spPr>
        </p:cxnSp>
        <p:cxnSp>
          <p:nvCxnSpPr>
            <p:cNvPr id="21682" name="AutoShape 414"/>
            <p:cNvCxnSpPr>
              <a:cxnSpLocks noChangeShapeType="1"/>
              <a:stCxn id="21721" idx="3"/>
              <a:endCxn id="21717" idx="1"/>
            </p:cNvCxnSpPr>
            <p:nvPr/>
          </p:nvCxnSpPr>
          <p:spPr bwMode="auto">
            <a:xfrm>
              <a:off x="2572" y="1170"/>
              <a:ext cx="1101" cy="2"/>
            </a:xfrm>
            <a:prstGeom prst="straightConnector1">
              <a:avLst/>
            </a:prstGeom>
            <a:noFill/>
            <a:ln w="28575">
              <a:solidFill>
                <a:schemeClr val="tx1"/>
              </a:solidFill>
              <a:round/>
              <a:headEnd/>
              <a:tailEnd/>
            </a:ln>
          </p:spPr>
        </p:cxnSp>
        <p:cxnSp>
          <p:nvCxnSpPr>
            <p:cNvPr id="21683" name="AutoShape 415"/>
            <p:cNvCxnSpPr>
              <a:cxnSpLocks noChangeShapeType="1"/>
              <a:stCxn id="21717" idx="3"/>
              <a:endCxn id="21713" idx="1"/>
            </p:cNvCxnSpPr>
            <p:nvPr/>
          </p:nvCxnSpPr>
          <p:spPr bwMode="auto">
            <a:xfrm>
              <a:off x="3798" y="1172"/>
              <a:ext cx="721" cy="369"/>
            </a:xfrm>
            <a:prstGeom prst="straightConnector1">
              <a:avLst/>
            </a:prstGeom>
            <a:noFill/>
            <a:ln w="28575">
              <a:solidFill>
                <a:schemeClr val="tx1"/>
              </a:solidFill>
              <a:round/>
              <a:headEnd/>
              <a:tailEnd/>
            </a:ln>
          </p:spPr>
        </p:cxnSp>
        <p:cxnSp>
          <p:nvCxnSpPr>
            <p:cNvPr id="21684" name="AutoShape 416"/>
            <p:cNvCxnSpPr>
              <a:cxnSpLocks noChangeShapeType="1"/>
              <a:stCxn id="21715" idx="3"/>
              <a:endCxn id="21713" idx="1"/>
            </p:cNvCxnSpPr>
            <p:nvPr/>
          </p:nvCxnSpPr>
          <p:spPr bwMode="auto">
            <a:xfrm flipV="1">
              <a:off x="3798" y="1541"/>
              <a:ext cx="721" cy="402"/>
            </a:xfrm>
            <a:prstGeom prst="straightConnector1">
              <a:avLst/>
            </a:prstGeom>
            <a:noFill/>
            <a:ln w="28575">
              <a:solidFill>
                <a:schemeClr val="tx1"/>
              </a:solidFill>
              <a:round/>
              <a:headEnd/>
              <a:tailEnd/>
            </a:ln>
          </p:spPr>
        </p:cxnSp>
        <p:grpSp>
          <p:nvGrpSpPr>
            <p:cNvPr id="21685" name="Group 417"/>
            <p:cNvGrpSpPr>
              <a:grpSpLocks/>
            </p:cNvGrpSpPr>
            <p:nvPr/>
          </p:nvGrpSpPr>
          <p:grpSpPr bwMode="auto">
            <a:xfrm>
              <a:off x="172" y="1466"/>
              <a:ext cx="576" cy="444"/>
              <a:chOff x="249" y="1480"/>
              <a:chExt cx="576" cy="444"/>
            </a:xfrm>
          </p:grpSpPr>
          <p:sp>
            <p:nvSpPr>
              <p:cNvPr id="21728" name="Text Box 418"/>
              <p:cNvSpPr txBox="1">
                <a:spLocks noChangeArrowheads="1"/>
              </p:cNvSpPr>
              <p:nvPr/>
            </p:nvSpPr>
            <p:spPr bwMode="auto">
              <a:xfrm>
                <a:off x="249"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1200" dirty="0">
                  <a:cs typeface="Arial" pitchFamily="34" charset="0"/>
                </a:endParaRPr>
              </a:p>
            </p:txBody>
          </p:sp>
          <p:grpSp>
            <p:nvGrpSpPr>
              <p:cNvPr id="21729" name="Group 419"/>
              <p:cNvGrpSpPr>
                <a:grpSpLocks/>
              </p:cNvGrpSpPr>
              <p:nvPr/>
            </p:nvGrpSpPr>
            <p:grpSpPr bwMode="auto">
              <a:xfrm>
                <a:off x="365" y="1480"/>
                <a:ext cx="347" cy="244"/>
                <a:chOff x="365" y="1480"/>
                <a:chExt cx="347" cy="244"/>
              </a:xfrm>
            </p:grpSpPr>
            <p:pic>
              <p:nvPicPr>
                <p:cNvPr id="21730" name="Picture 420"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1731" name="Rectangle 421"/>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1686" name="Group 422"/>
            <p:cNvGrpSpPr>
              <a:grpSpLocks/>
            </p:cNvGrpSpPr>
            <p:nvPr/>
          </p:nvGrpSpPr>
          <p:grpSpPr bwMode="auto">
            <a:xfrm>
              <a:off x="4980" y="1421"/>
              <a:ext cx="576" cy="444"/>
              <a:chOff x="4716" y="1480"/>
              <a:chExt cx="576" cy="444"/>
            </a:xfrm>
          </p:grpSpPr>
          <p:sp>
            <p:nvSpPr>
              <p:cNvPr id="21724" name="Text Box 423"/>
              <p:cNvSpPr txBox="1">
                <a:spLocks noChangeArrowheads="1"/>
              </p:cNvSpPr>
              <p:nvPr/>
            </p:nvSpPr>
            <p:spPr bwMode="auto">
              <a:xfrm>
                <a:off x="4716"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1200" dirty="0">
                  <a:cs typeface="Arial" pitchFamily="34" charset="0"/>
                </a:endParaRPr>
              </a:p>
            </p:txBody>
          </p:sp>
          <p:grpSp>
            <p:nvGrpSpPr>
              <p:cNvPr id="21725" name="Group 424"/>
              <p:cNvGrpSpPr>
                <a:grpSpLocks/>
              </p:cNvGrpSpPr>
              <p:nvPr/>
            </p:nvGrpSpPr>
            <p:grpSpPr bwMode="auto">
              <a:xfrm>
                <a:off x="4832" y="1480"/>
                <a:ext cx="347" cy="244"/>
                <a:chOff x="365" y="1480"/>
                <a:chExt cx="347" cy="244"/>
              </a:xfrm>
            </p:grpSpPr>
            <p:pic>
              <p:nvPicPr>
                <p:cNvPr id="21726" name="Picture 425"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1727" name="Rectangle 426"/>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1687" name="Group 427"/>
            <p:cNvGrpSpPr>
              <a:grpSpLocks/>
            </p:cNvGrpSpPr>
            <p:nvPr/>
          </p:nvGrpSpPr>
          <p:grpSpPr bwMode="auto">
            <a:xfrm>
              <a:off x="1082" y="1332"/>
              <a:ext cx="467" cy="509"/>
              <a:chOff x="835" y="1162"/>
              <a:chExt cx="507" cy="552"/>
            </a:xfrm>
          </p:grpSpPr>
          <p:pic>
            <p:nvPicPr>
              <p:cNvPr id="21722" name="Picture 428"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723" name="Rectangle 429"/>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688" name="Group 430"/>
            <p:cNvGrpSpPr>
              <a:grpSpLocks/>
            </p:cNvGrpSpPr>
            <p:nvPr/>
          </p:nvGrpSpPr>
          <p:grpSpPr bwMode="auto">
            <a:xfrm>
              <a:off x="2241" y="917"/>
              <a:ext cx="468" cy="509"/>
              <a:chOff x="835" y="1162"/>
              <a:chExt cx="507" cy="552"/>
            </a:xfrm>
          </p:grpSpPr>
          <p:pic>
            <p:nvPicPr>
              <p:cNvPr id="21720" name="Picture 431"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721" name="Rectangle 43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689" name="Group 433"/>
            <p:cNvGrpSpPr>
              <a:grpSpLocks/>
            </p:cNvGrpSpPr>
            <p:nvPr/>
          </p:nvGrpSpPr>
          <p:grpSpPr bwMode="auto">
            <a:xfrm>
              <a:off x="2241" y="1688"/>
              <a:ext cx="468" cy="509"/>
              <a:chOff x="835" y="1162"/>
              <a:chExt cx="507" cy="552"/>
            </a:xfrm>
          </p:grpSpPr>
          <p:pic>
            <p:nvPicPr>
              <p:cNvPr id="21718" name="Picture 434"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719" name="Rectangle 435"/>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690" name="Group 436"/>
            <p:cNvGrpSpPr>
              <a:grpSpLocks/>
            </p:cNvGrpSpPr>
            <p:nvPr/>
          </p:nvGrpSpPr>
          <p:grpSpPr bwMode="auto">
            <a:xfrm>
              <a:off x="3467" y="919"/>
              <a:ext cx="468" cy="509"/>
              <a:chOff x="835" y="1162"/>
              <a:chExt cx="507" cy="552"/>
            </a:xfrm>
          </p:grpSpPr>
          <p:pic>
            <p:nvPicPr>
              <p:cNvPr id="21716" name="Picture 437"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717" name="Rectangle 438"/>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691" name="Group 439"/>
            <p:cNvGrpSpPr>
              <a:grpSpLocks/>
            </p:cNvGrpSpPr>
            <p:nvPr/>
          </p:nvGrpSpPr>
          <p:grpSpPr bwMode="auto">
            <a:xfrm>
              <a:off x="3467" y="1690"/>
              <a:ext cx="468" cy="509"/>
              <a:chOff x="835" y="1162"/>
              <a:chExt cx="507" cy="552"/>
            </a:xfrm>
          </p:grpSpPr>
          <p:pic>
            <p:nvPicPr>
              <p:cNvPr id="21714" name="Picture 440"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715" name="Rectangle 441"/>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692" name="Group 442"/>
            <p:cNvGrpSpPr>
              <a:grpSpLocks/>
            </p:cNvGrpSpPr>
            <p:nvPr/>
          </p:nvGrpSpPr>
          <p:grpSpPr bwMode="auto">
            <a:xfrm>
              <a:off x="4391" y="1426"/>
              <a:ext cx="347" cy="244"/>
              <a:chOff x="4785" y="1117"/>
              <a:chExt cx="347" cy="244"/>
            </a:xfrm>
          </p:grpSpPr>
          <p:pic>
            <p:nvPicPr>
              <p:cNvPr id="21712" name="Picture 443"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21713" name="Rectangle 444"/>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sp>
          <p:nvSpPr>
            <p:cNvPr id="21693" name="Oval 445"/>
            <p:cNvSpPr>
              <a:spLocks noChangeArrowheads="1"/>
            </p:cNvSpPr>
            <p:nvPr/>
          </p:nvSpPr>
          <p:spPr bwMode="auto">
            <a:xfrm rot="10800000">
              <a:off x="4195" y="1319"/>
              <a:ext cx="45" cy="454"/>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694" name="Text Box 446"/>
            <p:cNvSpPr txBox="1">
              <a:spLocks noChangeArrowheads="1"/>
            </p:cNvSpPr>
            <p:nvPr/>
          </p:nvSpPr>
          <p:spPr bwMode="auto">
            <a:xfrm>
              <a:off x="4132" y="1796"/>
              <a:ext cx="293"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SMLT</a:t>
              </a:r>
            </a:p>
          </p:txBody>
        </p:sp>
        <p:sp>
          <p:nvSpPr>
            <p:cNvPr id="21695" name="Text Box 447"/>
            <p:cNvSpPr txBox="1">
              <a:spLocks noChangeArrowheads="1"/>
            </p:cNvSpPr>
            <p:nvPr/>
          </p:nvSpPr>
          <p:spPr bwMode="auto">
            <a:xfrm>
              <a:off x="3543" y="791"/>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8600A</a:t>
              </a:r>
            </a:p>
          </p:txBody>
        </p:sp>
        <p:sp>
          <p:nvSpPr>
            <p:cNvPr id="21696" name="Text Box 448"/>
            <p:cNvSpPr txBox="1">
              <a:spLocks noChangeArrowheads="1"/>
            </p:cNvSpPr>
            <p:nvPr/>
          </p:nvSpPr>
          <p:spPr bwMode="auto">
            <a:xfrm>
              <a:off x="3545" y="2220"/>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8600B</a:t>
              </a:r>
            </a:p>
          </p:txBody>
        </p:sp>
        <p:sp>
          <p:nvSpPr>
            <p:cNvPr id="21697" name="Text Box 449"/>
            <p:cNvSpPr txBox="1">
              <a:spLocks noChangeArrowheads="1"/>
            </p:cNvSpPr>
            <p:nvPr/>
          </p:nvSpPr>
          <p:spPr bwMode="auto">
            <a:xfrm>
              <a:off x="3969" y="1115"/>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1698" name="Text Box 450"/>
            <p:cNvSpPr txBox="1">
              <a:spLocks noChangeArrowheads="1"/>
            </p:cNvSpPr>
            <p:nvPr/>
          </p:nvSpPr>
          <p:spPr bwMode="auto">
            <a:xfrm>
              <a:off x="3969" y="1879"/>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1699" name="Text Box 451"/>
            <p:cNvSpPr txBox="1">
              <a:spLocks noChangeArrowheads="1"/>
            </p:cNvSpPr>
            <p:nvPr/>
          </p:nvSpPr>
          <p:spPr bwMode="auto">
            <a:xfrm>
              <a:off x="3296" y="1025"/>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1700" name="Text Box 452"/>
            <p:cNvSpPr txBox="1">
              <a:spLocks noChangeArrowheads="1"/>
            </p:cNvSpPr>
            <p:nvPr/>
          </p:nvSpPr>
          <p:spPr bwMode="auto">
            <a:xfrm>
              <a:off x="3296" y="1223"/>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1701" name="Text Box 453"/>
            <p:cNvSpPr txBox="1">
              <a:spLocks noChangeArrowheads="1"/>
            </p:cNvSpPr>
            <p:nvPr/>
          </p:nvSpPr>
          <p:spPr bwMode="auto">
            <a:xfrm>
              <a:off x="3299" y="1783"/>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1702" name="Text Box 454"/>
            <p:cNvSpPr txBox="1">
              <a:spLocks noChangeArrowheads="1"/>
            </p:cNvSpPr>
            <p:nvPr/>
          </p:nvSpPr>
          <p:spPr bwMode="auto">
            <a:xfrm>
              <a:off x="3299" y="1981"/>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1703" name="Text Box 455"/>
            <p:cNvSpPr txBox="1">
              <a:spLocks noChangeArrowheads="1"/>
            </p:cNvSpPr>
            <p:nvPr/>
          </p:nvSpPr>
          <p:spPr bwMode="auto">
            <a:xfrm>
              <a:off x="2789" y="1025"/>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3/11</a:t>
              </a:r>
            </a:p>
          </p:txBody>
        </p:sp>
        <p:sp>
          <p:nvSpPr>
            <p:cNvPr id="21704" name="Text Box 456"/>
            <p:cNvSpPr txBox="1">
              <a:spLocks noChangeArrowheads="1"/>
            </p:cNvSpPr>
            <p:nvPr/>
          </p:nvSpPr>
          <p:spPr bwMode="auto">
            <a:xfrm>
              <a:off x="2789" y="1223"/>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3/12</a:t>
              </a:r>
            </a:p>
          </p:txBody>
        </p:sp>
        <p:sp>
          <p:nvSpPr>
            <p:cNvPr id="21705" name="Text Box 457"/>
            <p:cNvSpPr txBox="1">
              <a:spLocks noChangeArrowheads="1"/>
            </p:cNvSpPr>
            <p:nvPr/>
          </p:nvSpPr>
          <p:spPr bwMode="auto">
            <a:xfrm>
              <a:off x="2792" y="1783"/>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4/11</a:t>
              </a:r>
            </a:p>
          </p:txBody>
        </p:sp>
        <p:sp>
          <p:nvSpPr>
            <p:cNvPr id="21706" name="Text Box 458"/>
            <p:cNvSpPr txBox="1">
              <a:spLocks noChangeArrowheads="1"/>
            </p:cNvSpPr>
            <p:nvPr/>
          </p:nvSpPr>
          <p:spPr bwMode="auto">
            <a:xfrm>
              <a:off x="2792" y="198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4/12</a:t>
              </a:r>
            </a:p>
          </p:txBody>
        </p:sp>
        <p:sp>
          <p:nvSpPr>
            <p:cNvPr id="21707" name="Oval 459"/>
            <p:cNvSpPr>
              <a:spLocks noChangeArrowheads="1"/>
            </p:cNvSpPr>
            <p:nvPr/>
          </p:nvSpPr>
          <p:spPr bwMode="auto">
            <a:xfrm rot="10800000">
              <a:off x="3088" y="1080"/>
              <a:ext cx="73" cy="953"/>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708" name="Oval 460"/>
            <p:cNvSpPr>
              <a:spLocks noChangeArrowheads="1"/>
            </p:cNvSpPr>
            <p:nvPr/>
          </p:nvSpPr>
          <p:spPr bwMode="auto">
            <a:xfrm rot="10800000">
              <a:off x="1837" y="1334"/>
              <a:ext cx="45" cy="454"/>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709" name="Text Box 461"/>
            <p:cNvSpPr txBox="1">
              <a:spLocks noChangeArrowheads="1"/>
            </p:cNvSpPr>
            <p:nvPr/>
          </p:nvSpPr>
          <p:spPr bwMode="auto">
            <a:xfrm>
              <a:off x="2953" y="2106"/>
              <a:ext cx="342"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MLT30</a:t>
              </a:r>
            </a:p>
          </p:txBody>
        </p:sp>
        <p:sp>
          <p:nvSpPr>
            <p:cNvPr id="21710" name="Text Box 462"/>
            <p:cNvSpPr txBox="1">
              <a:spLocks noChangeArrowheads="1"/>
            </p:cNvSpPr>
            <p:nvPr/>
          </p:nvSpPr>
          <p:spPr bwMode="auto">
            <a:xfrm>
              <a:off x="1733" y="1207"/>
              <a:ext cx="27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MLT1</a:t>
              </a:r>
            </a:p>
          </p:txBody>
        </p:sp>
        <p:sp>
          <p:nvSpPr>
            <p:cNvPr id="21711" name="Text Box 463"/>
            <p:cNvSpPr txBox="1">
              <a:spLocks noChangeArrowheads="1"/>
            </p:cNvSpPr>
            <p:nvPr/>
          </p:nvSpPr>
          <p:spPr bwMode="auto">
            <a:xfrm>
              <a:off x="4094" y="1180"/>
              <a:ext cx="27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MLT1</a:t>
              </a:r>
            </a:p>
          </p:txBody>
        </p:sp>
      </p:grpSp>
      <p:grpSp>
        <p:nvGrpSpPr>
          <p:cNvPr id="21508" name="Group 250"/>
          <p:cNvGrpSpPr>
            <a:grpSpLocks/>
          </p:cNvGrpSpPr>
          <p:nvPr/>
        </p:nvGrpSpPr>
        <p:grpSpPr bwMode="auto">
          <a:xfrm>
            <a:off x="4032250" y="1325786"/>
            <a:ext cx="1900237" cy="1900238"/>
            <a:chOff x="4422" y="2738"/>
            <a:chExt cx="1197" cy="1197"/>
          </a:xfrm>
        </p:grpSpPr>
        <p:sp>
          <p:nvSpPr>
            <p:cNvPr id="21632" name="Oval 251"/>
            <p:cNvSpPr>
              <a:spLocks noChangeArrowheads="1"/>
            </p:cNvSpPr>
            <p:nvPr/>
          </p:nvSpPr>
          <p:spPr bwMode="auto">
            <a:xfrm>
              <a:off x="4422" y="2738"/>
              <a:ext cx="1197" cy="1197"/>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33" name="Oval 252"/>
            <p:cNvSpPr>
              <a:spLocks noChangeArrowheads="1"/>
            </p:cNvSpPr>
            <p:nvPr/>
          </p:nvSpPr>
          <p:spPr bwMode="auto">
            <a:xfrm>
              <a:off x="4465" y="2781"/>
              <a:ext cx="1111" cy="1111"/>
            </a:xfrm>
            <a:prstGeom prst="ellipse">
              <a:avLst/>
            </a:prstGeom>
            <a:solidFill>
              <a:schemeClr val="bg1"/>
            </a:solidFill>
            <a:ln w="28575">
              <a:solidFill>
                <a:schemeClr val="accent1"/>
              </a:solidFill>
              <a:round/>
              <a:headEnd/>
              <a:tailEnd/>
            </a:ln>
          </p:spPr>
          <p:txBody>
            <a:bodyPr wrap="none" anchor="ctr"/>
            <a:lstStyle/>
            <a:p>
              <a:endParaRPr lang="en-US">
                <a:cs typeface="Arial" pitchFamily="34" charset="0"/>
              </a:endParaRPr>
            </a:p>
          </p:txBody>
        </p:sp>
        <p:sp>
          <p:nvSpPr>
            <p:cNvPr id="21634" name="Text Box 253"/>
            <p:cNvSpPr txBox="1">
              <a:spLocks noChangeArrowheads="1"/>
            </p:cNvSpPr>
            <p:nvPr/>
          </p:nvSpPr>
          <p:spPr bwMode="auto">
            <a:xfrm rot="16200000">
              <a:off x="4447" y="3073"/>
              <a:ext cx="1129" cy="523"/>
            </a:xfrm>
            <a:prstGeom prst="rect">
              <a:avLst/>
            </a:prstGeom>
            <a:noFill/>
            <a:ln w="9525">
              <a:noFill/>
              <a:miter lim="800000"/>
              <a:headEnd/>
              <a:tailEnd/>
            </a:ln>
          </p:spPr>
          <p:txBody>
            <a:bodyPr>
              <a:spAutoFit/>
            </a:bodyPr>
            <a:lstStyle/>
            <a:p>
              <a:pPr algn="ctr">
                <a:spcBef>
                  <a:spcPct val="50000"/>
                </a:spcBef>
              </a:pPr>
              <a:r>
                <a:rPr lang="en-GB" sz="1200" b="1" dirty="0">
                  <a:cs typeface="Arial" pitchFamily="34" charset="0"/>
                </a:rPr>
                <a:t>Two Core OSPF </a:t>
              </a:r>
              <a:r>
                <a:rPr lang="en-GB" sz="1200" b="1" dirty="0" err="1">
                  <a:cs typeface="Arial" pitchFamily="34" charset="0"/>
                </a:rPr>
                <a:t>Vlans</a:t>
              </a:r>
              <a:r>
                <a:rPr lang="en-GB" sz="1200" b="1" dirty="0">
                  <a:cs typeface="Arial" pitchFamily="34" charset="0"/>
                </a:rPr>
                <a:t>:</a:t>
              </a:r>
              <a:br>
                <a:rPr lang="en-GB" sz="1200" b="1" dirty="0">
                  <a:cs typeface="Arial" pitchFamily="34" charset="0"/>
                </a:rPr>
              </a:br>
              <a:r>
                <a:rPr lang="en-GB" sz="1200" b="1" dirty="0" err="1">
                  <a:solidFill>
                    <a:schemeClr val="hlink"/>
                  </a:solidFill>
                  <a:cs typeface="Arial" pitchFamily="34" charset="0"/>
                </a:rPr>
                <a:t>Vlan</a:t>
              </a:r>
              <a:r>
                <a:rPr lang="en-GB" sz="1200" b="1" dirty="0">
                  <a:solidFill>
                    <a:schemeClr val="hlink"/>
                  </a:solidFill>
                  <a:cs typeface="Arial" pitchFamily="34" charset="0"/>
                </a:rPr>
                <a:t> 911  10.0.11.0/24</a:t>
              </a:r>
              <a:r>
                <a:rPr lang="en-GB" sz="1200" b="1" dirty="0">
                  <a:solidFill>
                    <a:srgbClr val="969696"/>
                  </a:solidFill>
                  <a:cs typeface="Arial" pitchFamily="34" charset="0"/>
                </a:rPr>
                <a:t/>
              </a:r>
              <a:br>
                <a:rPr lang="en-GB" sz="1200" b="1" dirty="0">
                  <a:solidFill>
                    <a:srgbClr val="969696"/>
                  </a:solidFill>
                  <a:cs typeface="Arial" pitchFamily="34" charset="0"/>
                </a:rPr>
              </a:br>
              <a:r>
                <a:rPr lang="en-GB" sz="1200" b="1" dirty="0" err="1">
                  <a:solidFill>
                    <a:schemeClr val="accent1"/>
                  </a:solidFill>
                  <a:cs typeface="Arial" pitchFamily="34" charset="0"/>
                </a:rPr>
                <a:t>Vlan</a:t>
              </a:r>
              <a:r>
                <a:rPr lang="en-GB" sz="1200" b="1" dirty="0">
                  <a:solidFill>
                    <a:schemeClr val="accent1"/>
                  </a:solidFill>
                  <a:cs typeface="Arial" pitchFamily="34" charset="0"/>
                </a:rPr>
                <a:t> 912  10.0.12.0/24</a:t>
              </a:r>
            </a:p>
          </p:txBody>
        </p:sp>
        <p:sp>
          <p:nvSpPr>
            <p:cNvPr id="21635" name="Text Box 254"/>
            <p:cNvSpPr txBox="1">
              <a:spLocks noChangeArrowheads="1"/>
            </p:cNvSpPr>
            <p:nvPr/>
          </p:nvSpPr>
          <p:spPr bwMode="ltGray">
            <a:xfrm rot="-5400000">
              <a:off x="4383" y="3267"/>
              <a:ext cx="470" cy="135"/>
            </a:xfrm>
            <a:prstGeom prst="rect">
              <a:avLst/>
            </a:prstGeom>
            <a:noFill/>
            <a:ln w="9525" algn="ctr">
              <a:noFill/>
              <a:miter lim="800000"/>
              <a:headEnd/>
              <a:tailEnd/>
            </a:ln>
          </p:spPr>
          <p:txBody>
            <a:bodyPr>
              <a:spAutoFit/>
            </a:bodyPr>
            <a:lstStyle/>
            <a:p>
              <a:pPr algn="ctr">
                <a:spcBef>
                  <a:spcPct val="50000"/>
                </a:spcBef>
              </a:pPr>
              <a:r>
                <a:rPr lang="en-GB" sz="800" b="1">
                  <a:cs typeface="Arial" pitchFamily="34" charset="0"/>
                </a:rPr>
                <a:t>RSMLT</a:t>
              </a:r>
            </a:p>
          </p:txBody>
        </p:sp>
        <p:sp>
          <p:nvSpPr>
            <p:cNvPr id="21636" name="Oval 255"/>
            <p:cNvSpPr>
              <a:spLocks noChangeArrowheads="1"/>
            </p:cNvSpPr>
            <p:nvPr/>
          </p:nvSpPr>
          <p:spPr bwMode="auto">
            <a:xfrm>
              <a:off x="4623" y="2892"/>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1637" name="Oval 256"/>
            <p:cNvSpPr>
              <a:spLocks noChangeArrowheads="1"/>
            </p:cNvSpPr>
            <p:nvPr/>
          </p:nvSpPr>
          <p:spPr bwMode="auto">
            <a:xfrm>
              <a:off x="4544" y="2890"/>
              <a:ext cx="68" cy="68"/>
            </a:xfrm>
            <a:prstGeom prst="ellipse">
              <a:avLst/>
            </a:prstGeom>
            <a:solidFill>
              <a:schemeClr val="hlink"/>
            </a:solidFill>
            <a:ln w="28575">
              <a:solidFill>
                <a:schemeClr val="hlink"/>
              </a:solidFill>
              <a:round/>
              <a:headEnd/>
              <a:tailEnd/>
            </a:ln>
          </p:spPr>
          <p:txBody>
            <a:bodyPr wrap="none" anchor="ctr"/>
            <a:lstStyle/>
            <a:p>
              <a:endParaRPr lang="en-US">
                <a:cs typeface="Arial" pitchFamily="34" charset="0"/>
              </a:endParaRPr>
            </a:p>
          </p:txBody>
        </p:sp>
        <p:sp>
          <p:nvSpPr>
            <p:cNvPr id="21638" name="Oval 257"/>
            <p:cNvSpPr>
              <a:spLocks noChangeArrowheads="1"/>
            </p:cNvSpPr>
            <p:nvPr/>
          </p:nvSpPr>
          <p:spPr bwMode="auto">
            <a:xfrm>
              <a:off x="4626" y="3710"/>
              <a:ext cx="68" cy="68"/>
            </a:xfrm>
            <a:prstGeom prst="ellipse">
              <a:avLst/>
            </a:prstGeom>
            <a:solidFill>
              <a:schemeClr val="accent1"/>
            </a:solidFill>
            <a:ln w="28575">
              <a:solidFill>
                <a:schemeClr val="accent1"/>
              </a:solidFill>
              <a:round/>
              <a:headEnd/>
              <a:tailEnd/>
            </a:ln>
          </p:spPr>
          <p:txBody>
            <a:bodyPr wrap="none" anchor="ctr"/>
            <a:lstStyle/>
            <a:p>
              <a:endParaRPr lang="en-US">
                <a:cs typeface="Arial" pitchFamily="34" charset="0"/>
              </a:endParaRPr>
            </a:p>
          </p:txBody>
        </p:sp>
        <p:sp>
          <p:nvSpPr>
            <p:cNvPr id="21639" name="Oval 258"/>
            <p:cNvSpPr>
              <a:spLocks noChangeArrowheads="1"/>
            </p:cNvSpPr>
            <p:nvPr/>
          </p:nvSpPr>
          <p:spPr bwMode="auto">
            <a:xfrm>
              <a:off x="4544" y="3710"/>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40" name="Line 259"/>
            <p:cNvSpPr>
              <a:spLocks noChangeShapeType="1"/>
            </p:cNvSpPr>
            <p:nvPr/>
          </p:nvSpPr>
          <p:spPr bwMode="ltGray">
            <a:xfrm flipH="1">
              <a:off x="4660" y="2972"/>
              <a:ext cx="0" cy="729"/>
            </a:xfrm>
            <a:prstGeom prst="line">
              <a:avLst/>
            </a:prstGeom>
            <a:noFill/>
            <a:ln w="9525">
              <a:solidFill>
                <a:schemeClr val="accent1"/>
              </a:solidFill>
              <a:round/>
              <a:headEnd type="triangle" w="med" len="med"/>
              <a:tailEnd type="triangle" w="med" len="med"/>
            </a:ln>
          </p:spPr>
          <p:txBody>
            <a:bodyPr wrap="none" anchor="ctr"/>
            <a:lstStyle/>
            <a:p>
              <a:endParaRPr lang="en-US">
                <a:cs typeface="Arial" pitchFamily="34" charset="0"/>
              </a:endParaRPr>
            </a:p>
          </p:txBody>
        </p:sp>
        <p:sp>
          <p:nvSpPr>
            <p:cNvPr id="21641" name="Text Box 260"/>
            <p:cNvSpPr txBox="1">
              <a:spLocks noChangeArrowheads="1"/>
            </p:cNvSpPr>
            <p:nvPr/>
          </p:nvSpPr>
          <p:spPr bwMode="ltGray">
            <a:xfrm rot="-5400000">
              <a:off x="5192" y="3266"/>
              <a:ext cx="470" cy="135"/>
            </a:xfrm>
            <a:prstGeom prst="rect">
              <a:avLst/>
            </a:prstGeom>
            <a:noFill/>
            <a:ln w="9525" algn="ctr">
              <a:noFill/>
              <a:miter lim="800000"/>
              <a:headEnd/>
              <a:tailEnd/>
            </a:ln>
          </p:spPr>
          <p:txBody>
            <a:bodyPr>
              <a:spAutoFit/>
            </a:bodyPr>
            <a:lstStyle/>
            <a:p>
              <a:pPr algn="ctr">
                <a:spcBef>
                  <a:spcPct val="50000"/>
                </a:spcBef>
              </a:pPr>
              <a:r>
                <a:rPr lang="en-GB" sz="800" b="1">
                  <a:cs typeface="Arial" pitchFamily="34" charset="0"/>
                </a:rPr>
                <a:t>RSMLT</a:t>
              </a:r>
            </a:p>
          </p:txBody>
        </p:sp>
        <p:sp>
          <p:nvSpPr>
            <p:cNvPr id="21642" name="Line 261"/>
            <p:cNvSpPr>
              <a:spLocks noChangeShapeType="1"/>
            </p:cNvSpPr>
            <p:nvPr/>
          </p:nvSpPr>
          <p:spPr bwMode="ltGray">
            <a:xfrm flipH="1">
              <a:off x="4578" y="2976"/>
              <a:ext cx="0" cy="729"/>
            </a:xfrm>
            <a:prstGeom prst="line">
              <a:avLst/>
            </a:prstGeom>
            <a:noFill/>
            <a:ln w="9525">
              <a:solidFill>
                <a:schemeClr val="hlink"/>
              </a:solidFill>
              <a:round/>
              <a:headEnd type="triangle" w="med" len="med"/>
              <a:tailEnd type="triangle" w="med" len="med"/>
            </a:ln>
          </p:spPr>
          <p:txBody>
            <a:bodyPr wrap="none" anchor="ctr"/>
            <a:lstStyle/>
            <a:p>
              <a:endParaRPr lang="en-US">
                <a:cs typeface="Arial" pitchFamily="34" charset="0"/>
              </a:endParaRPr>
            </a:p>
          </p:txBody>
        </p:sp>
        <p:sp>
          <p:nvSpPr>
            <p:cNvPr id="21643" name="Oval 262"/>
            <p:cNvSpPr>
              <a:spLocks noChangeArrowheads="1"/>
            </p:cNvSpPr>
            <p:nvPr/>
          </p:nvSpPr>
          <p:spPr bwMode="auto">
            <a:xfrm>
              <a:off x="5347" y="2892"/>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1644" name="Oval 263"/>
            <p:cNvSpPr>
              <a:spLocks noChangeArrowheads="1"/>
            </p:cNvSpPr>
            <p:nvPr/>
          </p:nvSpPr>
          <p:spPr bwMode="auto">
            <a:xfrm>
              <a:off x="5350" y="3710"/>
              <a:ext cx="68" cy="68"/>
            </a:xfrm>
            <a:prstGeom prst="ellipse">
              <a:avLst/>
            </a:prstGeom>
            <a:solidFill>
              <a:schemeClr val="bg1"/>
            </a:solidFill>
            <a:ln w="28575">
              <a:solidFill>
                <a:schemeClr val="accent1"/>
              </a:solidFill>
              <a:round/>
              <a:headEnd/>
              <a:tailEnd/>
            </a:ln>
          </p:spPr>
          <p:txBody>
            <a:bodyPr wrap="none" anchor="ctr"/>
            <a:lstStyle/>
            <a:p>
              <a:endParaRPr lang="en-US">
                <a:cs typeface="Arial" pitchFamily="34" charset="0"/>
              </a:endParaRPr>
            </a:p>
          </p:txBody>
        </p:sp>
        <p:sp>
          <p:nvSpPr>
            <p:cNvPr id="21645" name="Line 264"/>
            <p:cNvSpPr>
              <a:spLocks noChangeShapeType="1"/>
            </p:cNvSpPr>
            <p:nvPr/>
          </p:nvSpPr>
          <p:spPr bwMode="ltGray">
            <a:xfrm flipH="1">
              <a:off x="5384" y="2972"/>
              <a:ext cx="0" cy="729"/>
            </a:xfrm>
            <a:prstGeom prst="line">
              <a:avLst/>
            </a:prstGeom>
            <a:noFill/>
            <a:ln w="9525">
              <a:solidFill>
                <a:schemeClr val="accent1"/>
              </a:solidFill>
              <a:round/>
              <a:headEnd type="triangle" w="med" len="med"/>
              <a:tailEnd type="triangle" w="med" len="med"/>
            </a:ln>
          </p:spPr>
          <p:txBody>
            <a:bodyPr wrap="none" anchor="ctr"/>
            <a:lstStyle/>
            <a:p>
              <a:endParaRPr lang="en-US">
                <a:cs typeface="Arial" pitchFamily="34" charset="0"/>
              </a:endParaRPr>
            </a:p>
          </p:txBody>
        </p:sp>
        <p:sp>
          <p:nvSpPr>
            <p:cNvPr id="21646" name="Oval 265"/>
            <p:cNvSpPr>
              <a:spLocks noChangeArrowheads="1"/>
            </p:cNvSpPr>
            <p:nvPr/>
          </p:nvSpPr>
          <p:spPr bwMode="auto">
            <a:xfrm>
              <a:off x="5429" y="2892"/>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47" name="Oval 266"/>
            <p:cNvSpPr>
              <a:spLocks noChangeArrowheads="1"/>
            </p:cNvSpPr>
            <p:nvPr/>
          </p:nvSpPr>
          <p:spPr bwMode="auto">
            <a:xfrm>
              <a:off x="5429" y="3712"/>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48" name="Line 267"/>
            <p:cNvSpPr>
              <a:spLocks noChangeShapeType="1"/>
            </p:cNvSpPr>
            <p:nvPr/>
          </p:nvSpPr>
          <p:spPr bwMode="ltGray">
            <a:xfrm flipH="1">
              <a:off x="5463" y="2978"/>
              <a:ext cx="0" cy="729"/>
            </a:xfrm>
            <a:prstGeom prst="line">
              <a:avLst/>
            </a:prstGeom>
            <a:noFill/>
            <a:ln w="9525">
              <a:solidFill>
                <a:schemeClr val="hlink"/>
              </a:solidFill>
              <a:round/>
              <a:headEnd type="triangle" w="med" len="med"/>
              <a:tailEnd type="triangle" w="med" len="med"/>
            </a:ln>
          </p:spPr>
          <p:txBody>
            <a:bodyPr wrap="none" anchor="ctr"/>
            <a:lstStyle/>
            <a:p>
              <a:endParaRPr lang="en-US">
                <a:cs typeface="Arial" pitchFamily="34" charset="0"/>
              </a:endParaRPr>
            </a:p>
          </p:txBody>
        </p:sp>
      </p:grpSp>
      <p:grpSp>
        <p:nvGrpSpPr>
          <p:cNvPr id="21509" name="Group 268"/>
          <p:cNvGrpSpPr>
            <a:grpSpLocks/>
          </p:cNvGrpSpPr>
          <p:nvPr/>
        </p:nvGrpSpPr>
        <p:grpSpPr bwMode="auto">
          <a:xfrm>
            <a:off x="2087562" y="1311499"/>
            <a:ext cx="1944688" cy="1900237"/>
            <a:chOff x="1292" y="2641"/>
            <a:chExt cx="1225" cy="1197"/>
          </a:xfrm>
        </p:grpSpPr>
        <p:sp>
          <p:nvSpPr>
            <p:cNvPr id="21620" name="Oval 269"/>
            <p:cNvSpPr>
              <a:spLocks noChangeArrowheads="1"/>
            </p:cNvSpPr>
            <p:nvPr/>
          </p:nvSpPr>
          <p:spPr bwMode="auto">
            <a:xfrm>
              <a:off x="1320" y="2641"/>
              <a:ext cx="1197" cy="1197"/>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21" name="Oval 270"/>
            <p:cNvSpPr>
              <a:spLocks noChangeArrowheads="1"/>
            </p:cNvSpPr>
            <p:nvPr/>
          </p:nvSpPr>
          <p:spPr bwMode="auto">
            <a:xfrm>
              <a:off x="1363" y="2684"/>
              <a:ext cx="1111" cy="1111"/>
            </a:xfrm>
            <a:prstGeom prst="ellipse">
              <a:avLst/>
            </a:prstGeom>
            <a:solidFill>
              <a:schemeClr val="bg1"/>
            </a:solidFill>
            <a:ln w="28575">
              <a:solidFill>
                <a:schemeClr val="accent1"/>
              </a:solidFill>
              <a:round/>
              <a:headEnd/>
              <a:tailEnd/>
            </a:ln>
          </p:spPr>
          <p:txBody>
            <a:bodyPr wrap="none" anchor="ctr"/>
            <a:lstStyle/>
            <a:p>
              <a:endParaRPr lang="en-US">
                <a:cs typeface="Arial" pitchFamily="34" charset="0"/>
              </a:endParaRPr>
            </a:p>
          </p:txBody>
        </p:sp>
        <p:sp>
          <p:nvSpPr>
            <p:cNvPr id="21622" name="Text Box 271"/>
            <p:cNvSpPr txBox="1">
              <a:spLocks noChangeArrowheads="1"/>
            </p:cNvSpPr>
            <p:nvPr/>
          </p:nvSpPr>
          <p:spPr bwMode="auto">
            <a:xfrm rot="16200000">
              <a:off x="1345" y="2977"/>
              <a:ext cx="1129" cy="523"/>
            </a:xfrm>
            <a:prstGeom prst="rect">
              <a:avLst/>
            </a:prstGeom>
            <a:noFill/>
            <a:ln w="9525">
              <a:noFill/>
              <a:miter lim="800000"/>
              <a:headEnd/>
              <a:tailEnd/>
            </a:ln>
          </p:spPr>
          <p:txBody>
            <a:bodyPr>
              <a:spAutoFit/>
            </a:bodyPr>
            <a:lstStyle/>
            <a:p>
              <a:pPr algn="ctr">
                <a:spcBef>
                  <a:spcPct val="50000"/>
                </a:spcBef>
              </a:pPr>
              <a:r>
                <a:rPr lang="en-GB" sz="1200" b="1">
                  <a:cs typeface="Arial" pitchFamily="34" charset="0"/>
                </a:rPr>
                <a:t>Two Core OSPF Vlans:</a:t>
              </a:r>
              <a:br>
                <a:rPr lang="en-GB" sz="1200" b="1">
                  <a:cs typeface="Arial" pitchFamily="34" charset="0"/>
                </a:rPr>
              </a:br>
              <a:r>
                <a:rPr lang="en-GB" sz="1200" b="1">
                  <a:solidFill>
                    <a:schemeClr val="hlink"/>
                  </a:solidFill>
                  <a:cs typeface="Arial" pitchFamily="34" charset="0"/>
                </a:rPr>
                <a:t>Vlan 921  10.0.21.0/24</a:t>
              </a:r>
              <a:r>
                <a:rPr lang="en-GB" sz="1200" b="1">
                  <a:solidFill>
                    <a:srgbClr val="969696"/>
                  </a:solidFill>
                  <a:cs typeface="Arial" pitchFamily="34" charset="0"/>
                </a:rPr>
                <a:t/>
              </a:r>
              <a:br>
                <a:rPr lang="en-GB" sz="1200" b="1">
                  <a:solidFill>
                    <a:srgbClr val="969696"/>
                  </a:solidFill>
                  <a:cs typeface="Arial" pitchFamily="34" charset="0"/>
                </a:rPr>
              </a:br>
              <a:r>
                <a:rPr lang="en-GB" sz="1200" b="1">
                  <a:solidFill>
                    <a:schemeClr val="accent1"/>
                  </a:solidFill>
                  <a:cs typeface="Arial" pitchFamily="34" charset="0"/>
                </a:rPr>
                <a:t>Vlan 922  10.0.22.0/24</a:t>
              </a:r>
            </a:p>
          </p:txBody>
        </p:sp>
        <p:sp>
          <p:nvSpPr>
            <p:cNvPr id="21623" name="Oval 272"/>
            <p:cNvSpPr>
              <a:spLocks noChangeArrowheads="1"/>
            </p:cNvSpPr>
            <p:nvPr/>
          </p:nvSpPr>
          <p:spPr bwMode="auto">
            <a:xfrm>
              <a:off x="1338" y="3163"/>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1624" name="Oval 273"/>
            <p:cNvSpPr>
              <a:spLocks noChangeArrowheads="1"/>
            </p:cNvSpPr>
            <p:nvPr/>
          </p:nvSpPr>
          <p:spPr bwMode="auto">
            <a:xfrm>
              <a:off x="1292" y="3231"/>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25" name="Text Box 274"/>
            <p:cNvSpPr txBox="1">
              <a:spLocks noChangeArrowheads="1"/>
            </p:cNvSpPr>
            <p:nvPr/>
          </p:nvSpPr>
          <p:spPr bwMode="ltGray">
            <a:xfrm rot="-5400000">
              <a:off x="2090" y="3162"/>
              <a:ext cx="470" cy="135"/>
            </a:xfrm>
            <a:prstGeom prst="rect">
              <a:avLst/>
            </a:prstGeom>
            <a:noFill/>
            <a:ln w="9525" algn="ctr">
              <a:noFill/>
              <a:miter lim="800000"/>
              <a:headEnd/>
              <a:tailEnd/>
            </a:ln>
          </p:spPr>
          <p:txBody>
            <a:bodyPr>
              <a:spAutoFit/>
            </a:bodyPr>
            <a:lstStyle/>
            <a:p>
              <a:pPr algn="ctr">
                <a:spcBef>
                  <a:spcPct val="50000"/>
                </a:spcBef>
              </a:pPr>
              <a:r>
                <a:rPr lang="en-GB" sz="800" b="1">
                  <a:cs typeface="Arial" pitchFamily="34" charset="0"/>
                </a:rPr>
                <a:t>RSMLT</a:t>
              </a:r>
            </a:p>
          </p:txBody>
        </p:sp>
        <p:sp>
          <p:nvSpPr>
            <p:cNvPr id="21626" name="Oval 275"/>
            <p:cNvSpPr>
              <a:spLocks noChangeArrowheads="1"/>
            </p:cNvSpPr>
            <p:nvPr/>
          </p:nvSpPr>
          <p:spPr bwMode="auto">
            <a:xfrm>
              <a:off x="2245" y="2795"/>
              <a:ext cx="68" cy="68"/>
            </a:xfrm>
            <a:prstGeom prst="ellipse">
              <a:avLst/>
            </a:prstGeom>
            <a:solidFill>
              <a:schemeClr val="bg1"/>
            </a:solidFill>
            <a:ln w="28575">
              <a:solidFill>
                <a:schemeClr val="accent1"/>
              </a:solidFill>
              <a:round/>
              <a:headEnd/>
              <a:tailEnd/>
            </a:ln>
          </p:spPr>
          <p:txBody>
            <a:bodyPr wrap="none" anchor="ctr"/>
            <a:lstStyle/>
            <a:p>
              <a:pPr algn="ctr"/>
              <a:endParaRPr lang="en-GB">
                <a:cs typeface="Arial" pitchFamily="34" charset="0"/>
              </a:endParaRPr>
            </a:p>
          </p:txBody>
        </p:sp>
        <p:sp>
          <p:nvSpPr>
            <p:cNvPr id="21627" name="Oval 276"/>
            <p:cNvSpPr>
              <a:spLocks noChangeArrowheads="1"/>
            </p:cNvSpPr>
            <p:nvPr/>
          </p:nvSpPr>
          <p:spPr bwMode="auto">
            <a:xfrm>
              <a:off x="2248" y="3613"/>
              <a:ext cx="68" cy="68"/>
            </a:xfrm>
            <a:prstGeom prst="ellipse">
              <a:avLst/>
            </a:prstGeom>
            <a:solidFill>
              <a:schemeClr val="accent1"/>
            </a:solidFill>
            <a:ln w="28575">
              <a:solidFill>
                <a:schemeClr val="accent1"/>
              </a:solidFill>
              <a:round/>
              <a:headEnd/>
              <a:tailEnd/>
            </a:ln>
          </p:spPr>
          <p:txBody>
            <a:bodyPr wrap="none" anchor="ctr"/>
            <a:lstStyle/>
            <a:p>
              <a:endParaRPr lang="en-US">
                <a:cs typeface="Arial" pitchFamily="34" charset="0"/>
              </a:endParaRPr>
            </a:p>
          </p:txBody>
        </p:sp>
        <p:sp>
          <p:nvSpPr>
            <p:cNvPr id="21628" name="Line 277"/>
            <p:cNvSpPr>
              <a:spLocks noChangeShapeType="1"/>
            </p:cNvSpPr>
            <p:nvPr/>
          </p:nvSpPr>
          <p:spPr bwMode="ltGray">
            <a:xfrm flipH="1">
              <a:off x="2282" y="2875"/>
              <a:ext cx="0" cy="729"/>
            </a:xfrm>
            <a:prstGeom prst="line">
              <a:avLst/>
            </a:prstGeom>
            <a:noFill/>
            <a:ln w="9525">
              <a:solidFill>
                <a:schemeClr val="accent1"/>
              </a:solidFill>
              <a:round/>
              <a:headEnd type="triangle" w="med" len="med"/>
              <a:tailEnd type="triangle" w="med" len="med"/>
            </a:ln>
          </p:spPr>
          <p:txBody>
            <a:bodyPr wrap="none" anchor="ctr"/>
            <a:lstStyle/>
            <a:p>
              <a:endParaRPr lang="en-US">
                <a:cs typeface="Arial" pitchFamily="34" charset="0"/>
              </a:endParaRPr>
            </a:p>
          </p:txBody>
        </p:sp>
        <p:sp>
          <p:nvSpPr>
            <p:cNvPr id="21629" name="Oval 278"/>
            <p:cNvSpPr>
              <a:spLocks noChangeArrowheads="1"/>
            </p:cNvSpPr>
            <p:nvPr/>
          </p:nvSpPr>
          <p:spPr bwMode="auto">
            <a:xfrm>
              <a:off x="2327" y="2795"/>
              <a:ext cx="68" cy="68"/>
            </a:xfrm>
            <a:prstGeom prst="ellipse">
              <a:avLst/>
            </a:prstGeom>
            <a:solidFill>
              <a:schemeClr val="hlink"/>
            </a:solidFill>
            <a:ln w="28575">
              <a:solidFill>
                <a:schemeClr val="hlink"/>
              </a:solidFill>
              <a:round/>
              <a:headEnd/>
              <a:tailEnd/>
            </a:ln>
          </p:spPr>
          <p:txBody>
            <a:bodyPr wrap="none" anchor="ctr"/>
            <a:lstStyle/>
            <a:p>
              <a:endParaRPr lang="en-US">
                <a:cs typeface="Arial" pitchFamily="34" charset="0"/>
              </a:endParaRPr>
            </a:p>
          </p:txBody>
        </p:sp>
        <p:sp>
          <p:nvSpPr>
            <p:cNvPr id="21630" name="Oval 279"/>
            <p:cNvSpPr>
              <a:spLocks noChangeArrowheads="1"/>
            </p:cNvSpPr>
            <p:nvPr/>
          </p:nvSpPr>
          <p:spPr bwMode="auto">
            <a:xfrm>
              <a:off x="2327" y="3615"/>
              <a:ext cx="68" cy="68"/>
            </a:xfrm>
            <a:prstGeom prst="ellipse">
              <a:avLst/>
            </a:prstGeom>
            <a:solidFill>
              <a:schemeClr val="bg1"/>
            </a:solidFill>
            <a:ln w="28575">
              <a:solidFill>
                <a:schemeClr val="hlink"/>
              </a:solidFill>
              <a:round/>
              <a:headEnd/>
              <a:tailEnd/>
            </a:ln>
          </p:spPr>
          <p:txBody>
            <a:bodyPr wrap="none" anchor="ctr"/>
            <a:lstStyle/>
            <a:p>
              <a:endParaRPr lang="en-US">
                <a:cs typeface="Arial" pitchFamily="34" charset="0"/>
              </a:endParaRPr>
            </a:p>
          </p:txBody>
        </p:sp>
        <p:sp>
          <p:nvSpPr>
            <p:cNvPr id="21631" name="Line 280"/>
            <p:cNvSpPr>
              <a:spLocks noChangeShapeType="1"/>
            </p:cNvSpPr>
            <p:nvPr/>
          </p:nvSpPr>
          <p:spPr bwMode="ltGray">
            <a:xfrm flipH="1">
              <a:off x="2361" y="2874"/>
              <a:ext cx="0" cy="729"/>
            </a:xfrm>
            <a:prstGeom prst="line">
              <a:avLst/>
            </a:prstGeom>
            <a:noFill/>
            <a:ln w="9525">
              <a:solidFill>
                <a:schemeClr val="hlink"/>
              </a:solidFill>
              <a:round/>
              <a:headEnd type="triangle" w="med" len="med"/>
              <a:tailEnd type="triangle" w="med" len="med"/>
            </a:ln>
          </p:spPr>
          <p:txBody>
            <a:bodyPr wrap="none" anchor="ctr"/>
            <a:lstStyle/>
            <a:p>
              <a:endParaRPr lang="en-US">
                <a:cs typeface="Arial" pitchFamily="34" charset="0"/>
              </a:endParaRPr>
            </a:p>
          </p:txBody>
        </p:sp>
      </p:grpSp>
      <p:pic>
        <p:nvPicPr>
          <p:cNvPr id="21510" name="Picture 282" descr="vr_grey"/>
          <p:cNvPicPr>
            <a:picLocks noChangeAspect="1" noChangeArrowheads="1"/>
          </p:cNvPicPr>
          <p:nvPr/>
        </p:nvPicPr>
        <p:blipFill>
          <a:blip r:embed="rId5" cstate="print"/>
          <a:srcRect/>
          <a:stretch>
            <a:fillRect/>
          </a:stretch>
        </p:blipFill>
        <p:spPr bwMode="auto">
          <a:xfrm>
            <a:off x="3830637" y="2751361"/>
            <a:ext cx="357188" cy="360363"/>
          </a:xfrm>
          <a:prstGeom prst="rect">
            <a:avLst/>
          </a:prstGeom>
          <a:noFill/>
          <a:ln w="9525">
            <a:noFill/>
            <a:miter lim="800000"/>
            <a:headEnd/>
            <a:tailEnd/>
          </a:ln>
        </p:spPr>
      </p:pic>
      <p:pic>
        <p:nvPicPr>
          <p:cNvPr id="21511" name="Picture 283" descr="vr_grey"/>
          <p:cNvPicPr>
            <a:picLocks noChangeAspect="1" noChangeArrowheads="1"/>
          </p:cNvPicPr>
          <p:nvPr/>
        </p:nvPicPr>
        <p:blipFill>
          <a:blip r:embed="rId5" cstate="print"/>
          <a:srcRect/>
          <a:stretch>
            <a:fillRect/>
          </a:stretch>
        </p:blipFill>
        <p:spPr bwMode="auto">
          <a:xfrm>
            <a:off x="3848100" y="1370236"/>
            <a:ext cx="357187" cy="360363"/>
          </a:xfrm>
          <a:prstGeom prst="rect">
            <a:avLst/>
          </a:prstGeom>
          <a:noFill/>
          <a:ln w="9525">
            <a:noFill/>
            <a:miter lim="800000"/>
            <a:headEnd/>
            <a:tailEnd/>
          </a:ln>
        </p:spPr>
      </p:pic>
      <p:pic>
        <p:nvPicPr>
          <p:cNvPr id="21512" name="Picture 284" descr="vr_grey"/>
          <p:cNvPicPr>
            <a:picLocks noChangeAspect="1" noChangeArrowheads="1"/>
          </p:cNvPicPr>
          <p:nvPr/>
        </p:nvPicPr>
        <p:blipFill>
          <a:blip r:embed="rId5" cstate="print"/>
          <a:srcRect/>
          <a:stretch>
            <a:fillRect/>
          </a:stretch>
        </p:blipFill>
        <p:spPr bwMode="auto">
          <a:xfrm>
            <a:off x="5746750" y="2751361"/>
            <a:ext cx="357187" cy="360363"/>
          </a:xfrm>
          <a:prstGeom prst="rect">
            <a:avLst/>
          </a:prstGeom>
          <a:noFill/>
          <a:ln w="9525">
            <a:noFill/>
            <a:miter lim="800000"/>
            <a:headEnd/>
            <a:tailEnd/>
          </a:ln>
        </p:spPr>
      </p:pic>
      <p:pic>
        <p:nvPicPr>
          <p:cNvPr id="21513" name="Picture 285" descr="vr_grey"/>
          <p:cNvPicPr>
            <a:picLocks noChangeAspect="1" noChangeArrowheads="1"/>
          </p:cNvPicPr>
          <p:nvPr/>
        </p:nvPicPr>
        <p:blipFill>
          <a:blip r:embed="rId5" cstate="print"/>
          <a:srcRect/>
          <a:stretch>
            <a:fillRect/>
          </a:stretch>
        </p:blipFill>
        <p:spPr bwMode="auto">
          <a:xfrm>
            <a:off x="5764212" y="1370236"/>
            <a:ext cx="357188" cy="360363"/>
          </a:xfrm>
          <a:prstGeom prst="rect">
            <a:avLst/>
          </a:prstGeom>
          <a:noFill/>
          <a:ln w="9525">
            <a:noFill/>
            <a:miter lim="800000"/>
            <a:headEnd/>
            <a:tailEnd/>
          </a:ln>
        </p:spPr>
      </p:pic>
      <p:pic>
        <p:nvPicPr>
          <p:cNvPr id="21514" name="Picture 286" descr="vr_grey"/>
          <p:cNvPicPr>
            <a:picLocks noChangeAspect="1" noChangeArrowheads="1"/>
          </p:cNvPicPr>
          <p:nvPr/>
        </p:nvPicPr>
        <p:blipFill>
          <a:blip r:embed="rId5" cstate="print"/>
          <a:srcRect/>
          <a:stretch>
            <a:fillRect/>
          </a:stretch>
        </p:blipFill>
        <p:spPr bwMode="auto">
          <a:xfrm>
            <a:off x="1944687" y="1989361"/>
            <a:ext cx="357188" cy="360363"/>
          </a:xfrm>
          <a:prstGeom prst="rect">
            <a:avLst/>
          </a:prstGeom>
          <a:noFill/>
          <a:ln w="9525">
            <a:noFill/>
            <a:miter lim="800000"/>
            <a:headEnd/>
            <a:tailEnd/>
          </a:ln>
        </p:spPr>
      </p:pic>
      <p:sp>
        <p:nvSpPr>
          <p:cNvPr id="21515" name="Text Box 287"/>
          <p:cNvSpPr txBox="1">
            <a:spLocks noChangeArrowheads="1"/>
          </p:cNvSpPr>
          <p:nvPr/>
        </p:nvSpPr>
        <p:spPr bwMode="auto">
          <a:xfrm>
            <a:off x="1108075" y="2689449"/>
            <a:ext cx="916918" cy="215444"/>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folHlink"/>
                </a:solidFill>
                <a:cs typeface="Arial" pitchFamily="34" charset="0"/>
              </a:rPr>
              <a:t>VLAN 1001</a:t>
            </a:r>
          </a:p>
        </p:txBody>
      </p:sp>
      <p:sp>
        <p:nvSpPr>
          <p:cNvPr id="21516" name="Text Box 289"/>
          <p:cNvSpPr txBox="1">
            <a:spLocks noChangeArrowheads="1"/>
          </p:cNvSpPr>
          <p:nvPr/>
        </p:nvSpPr>
        <p:spPr bwMode="auto">
          <a:xfrm>
            <a:off x="6372200" y="2996952"/>
            <a:ext cx="916918" cy="430887"/>
          </a:xfrm>
          <a:prstGeom prst="rect">
            <a:avLst/>
          </a:prstGeom>
          <a:noFill/>
          <a:ln w="9525" algn="ctr">
            <a:noFill/>
            <a:miter lim="800000"/>
            <a:headEnd/>
            <a:tailEnd/>
          </a:ln>
        </p:spPr>
        <p:txBody>
          <a:bodyPr wrap="none" lIns="0" tIns="0" rIns="0" bIns="0">
            <a:spAutoFit/>
          </a:bodyPr>
          <a:lstStyle/>
          <a:p>
            <a:pPr algn="ctr">
              <a:spcBef>
                <a:spcPct val="50000"/>
              </a:spcBef>
            </a:pPr>
            <a:r>
              <a:rPr lang="en-GB" sz="1400" dirty="0">
                <a:solidFill>
                  <a:schemeClr val="folHlink"/>
                </a:solidFill>
                <a:cs typeface="Arial" pitchFamily="34" charset="0"/>
              </a:rPr>
              <a:t>10.0.2.0/24</a:t>
            </a:r>
            <a:br>
              <a:rPr lang="en-GB" sz="1400" dirty="0">
                <a:solidFill>
                  <a:schemeClr val="folHlink"/>
                </a:solidFill>
                <a:cs typeface="Arial" pitchFamily="34" charset="0"/>
              </a:rPr>
            </a:br>
            <a:r>
              <a:rPr lang="en-GB" sz="1400" dirty="0">
                <a:solidFill>
                  <a:schemeClr val="folHlink"/>
                </a:solidFill>
                <a:cs typeface="Arial" pitchFamily="34" charset="0"/>
              </a:rPr>
              <a:t>VLAN 1002</a:t>
            </a:r>
          </a:p>
        </p:txBody>
      </p:sp>
      <p:grpSp>
        <p:nvGrpSpPr>
          <p:cNvPr id="21521" name="Group 2"/>
          <p:cNvGrpSpPr>
            <a:grpSpLocks/>
          </p:cNvGrpSpPr>
          <p:nvPr/>
        </p:nvGrpSpPr>
        <p:grpSpPr bwMode="auto">
          <a:xfrm>
            <a:off x="96837" y="3776887"/>
            <a:ext cx="8547100" cy="2484438"/>
            <a:chOff x="158" y="2515"/>
            <a:chExt cx="5384" cy="1565"/>
          </a:xfrm>
        </p:grpSpPr>
        <p:sp>
          <p:nvSpPr>
            <p:cNvPr id="21542" name="AutoShape 3"/>
            <p:cNvSpPr>
              <a:spLocks noChangeArrowheads="1"/>
            </p:cNvSpPr>
            <p:nvPr/>
          </p:nvSpPr>
          <p:spPr bwMode="auto">
            <a:xfrm>
              <a:off x="3418" y="2630"/>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cs typeface="Arial" pitchFamily="34" charset="0"/>
              </a:endParaRPr>
            </a:p>
          </p:txBody>
        </p:sp>
        <p:cxnSp>
          <p:nvCxnSpPr>
            <p:cNvPr id="21543" name="AutoShape 4"/>
            <p:cNvCxnSpPr>
              <a:cxnSpLocks noChangeShapeType="1"/>
              <a:stCxn id="21609" idx="1"/>
              <a:endCxn id="21607" idx="1"/>
            </p:cNvCxnSpPr>
            <p:nvPr/>
          </p:nvCxnSpPr>
          <p:spPr bwMode="auto">
            <a:xfrm>
              <a:off x="2433" y="2894"/>
              <a:ext cx="0" cy="771"/>
            </a:xfrm>
            <a:prstGeom prst="straightConnector1">
              <a:avLst/>
            </a:prstGeom>
            <a:noFill/>
            <a:ln w="28575">
              <a:solidFill>
                <a:schemeClr val="tx1"/>
              </a:solidFill>
              <a:round/>
              <a:headEnd/>
              <a:tailEnd/>
            </a:ln>
          </p:spPr>
        </p:cxnSp>
        <p:cxnSp>
          <p:nvCxnSpPr>
            <p:cNvPr id="21544" name="AutoShape 5"/>
            <p:cNvCxnSpPr>
              <a:cxnSpLocks noChangeShapeType="1"/>
              <a:stCxn id="21611" idx="3"/>
              <a:endCxn id="21609" idx="1"/>
            </p:cNvCxnSpPr>
            <p:nvPr/>
          </p:nvCxnSpPr>
          <p:spPr bwMode="auto">
            <a:xfrm flipV="1">
              <a:off x="1399" y="2894"/>
              <a:ext cx="1034" cy="415"/>
            </a:xfrm>
            <a:prstGeom prst="straightConnector1">
              <a:avLst/>
            </a:prstGeom>
            <a:noFill/>
            <a:ln w="28575">
              <a:solidFill>
                <a:schemeClr val="tx1"/>
              </a:solidFill>
              <a:round/>
              <a:headEnd/>
              <a:tailEnd/>
            </a:ln>
          </p:spPr>
        </p:cxnSp>
        <p:cxnSp>
          <p:nvCxnSpPr>
            <p:cNvPr id="21545" name="AutoShape 6"/>
            <p:cNvCxnSpPr>
              <a:cxnSpLocks noChangeShapeType="1"/>
              <a:stCxn id="21609" idx="3"/>
              <a:endCxn id="21607" idx="3"/>
            </p:cNvCxnSpPr>
            <p:nvPr/>
          </p:nvCxnSpPr>
          <p:spPr bwMode="auto">
            <a:xfrm>
              <a:off x="2558" y="2894"/>
              <a:ext cx="0" cy="771"/>
            </a:xfrm>
            <a:prstGeom prst="straightConnector1">
              <a:avLst/>
            </a:prstGeom>
            <a:noFill/>
            <a:ln w="28575">
              <a:solidFill>
                <a:schemeClr val="tx1"/>
              </a:solidFill>
              <a:round/>
              <a:headEnd/>
              <a:tailEnd/>
            </a:ln>
          </p:spPr>
        </p:cxnSp>
        <p:cxnSp>
          <p:nvCxnSpPr>
            <p:cNvPr id="21546" name="AutoShape 7"/>
            <p:cNvCxnSpPr>
              <a:cxnSpLocks noChangeShapeType="1"/>
              <a:stCxn id="21611" idx="1"/>
              <a:endCxn id="21619" idx="3"/>
            </p:cNvCxnSpPr>
            <p:nvPr/>
          </p:nvCxnSpPr>
          <p:spPr bwMode="auto">
            <a:xfrm flipH="1">
              <a:off x="505" y="3309"/>
              <a:ext cx="768" cy="0"/>
            </a:xfrm>
            <a:prstGeom prst="straightConnector1">
              <a:avLst/>
            </a:prstGeom>
            <a:noFill/>
            <a:ln w="28575">
              <a:solidFill>
                <a:schemeClr val="tx1"/>
              </a:solidFill>
              <a:round/>
              <a:headEnd/>
              <a:tailEnd/>
            </a:ln>
          </p:spPr>
        </p:cxnSp>
        <p:cxnSp>
          <p:nvCxnSpPr>
            <p:cNvPr id="21547" name="AutoShape 8"/>
            <p:cNvCxnSpPr>
              <a:cxnSpLocks noChangeShapeType="1"/>
              <a:stCxn id="21601" idx="3"/>
              <a:endCxn id="21615" idx="1"/>
            </p:cNvCxnSpPr>
            <p:nvPr/>
          </p:nvCxnSpPr>
          <p:spPr bwMode="auto">
            <a:xfrm flipV="1">
              <a:off x="4596" y="3264"/>
              <a:ext cx="591" cy="1"/>
            </a:xfrm>
            <a:prstGeom prst="straightConnector1">
              <a:avLst/>
            </a:prstGeom>
            <a:noFill/>
            <a:ln w="28575">
              <a:solidFill>
                <a:schemeClr val="tx1"/>
              </a:solidFill>
              <a:round/>
              <a:headEnd/>
              <a:tailEnd/>
            </a:ln>
          </p:spPr>
        </p:cxnSp>
        <p:sp>
          <p:nvSpPr>
            <p:cNvPr id="21548" name="Text Box 9"/>
            <p:cNvSpPr txBox="1">
              <a:spLocks noChangeArrowheads="1"/>
            </p:cNvSpPr>
            <p:nvPr/>
          </p:nvSpPr>
          <p:spPr bwMode="auto">
            <a:xfrm>
              <a:off x="916" y="3331"/>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a:t>
              </a:r>
            </a:p>
          </p:txBody>
        </p:sp>
        <p:sp>
          <p:nvSpPr>
            <p:cNvPr id="21549" name="Text Box 10"/>
            <p:cNvSpPr txBox="1">
              <a:spLocks noChangeArrowheads="1"/>
            </p:cNvSpPr>
            <p:nvPr/>
          </p:nvSpPr>
          <p:spPr bwMode="auto">
            <a:xfrm>
              <a:off x="1551" y="3059"/>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1550" name="Text Box 11"/>
            <p:cNvSpPr txBox="1">
              <a:spLocks noChangeArrowheads="1"/>
            </p:cNvSpPr>
            <p:nvPr/>
          </p:nvSpPr>
          <p:spPr bwMode="auto">
            <a:xfrm>
              <a:off x="2590" y="333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4/30</a:t>
              </a:r>
            </a:p>
          </p:txBody>
        </p:sp>
        <p:sp>
          <p:nvSpPr>
            <p:cNvPr id="21551" name="Text Box 12"/>
            <p:cNvSpPr txBox="1">
              <a:spLocks noChangeArrowheads="1"/>
            </p:cNvSpPr>
            <p:nvPr/>
          </p:nvSpPr>
          <p:spPr bwMode="auto">
            <a:xfrm>
              <a:off x="2046" y="2832"/>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3/5</a:t>
              </a:r>
            </a:p>
          </p:txBody>
        </p:sp>
        <p:sp>
          <p:nvSpPr>
            <p:cNvPr id="21552" name="Text Box 13"/>
            <p:cNvSpPr txBox="1">
              <a:spLocks noChangeArrowheads="1"/>
            </p:cNvSpPr>
            <p:nvPr/>
          </p:nvSpPr>
          <p:spPr bwMode="auto">
            <a:xfrm>
              <a:off x="2179" y="314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3/21</a:t>
              </a:r>
            </a:p>
          </p:txBody>
        </p:sp>
        <p:sp>
          <p:nvSpPr>
            <p:cNvPr id="21553" name="Text Box 14"/>
            <p:cNvSpPr txBox="1">
              <a:spLocks noChangeArrowheads="1"/>
            </p:cNvSpPr>
            <p:nvPr/>
          </p:nvSpPr>
          <p:spPr bwMode="auto">
            <a:xfrm>
              <a:off x="1143" y="2923"/>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8600C</a:t>
              </a:r>
            </a:p>
          </p:txBody>
        </p:sp>
        <p:sp>
          <p:nvSpPr>
            <p:cNvPr id="21554" name="Text Box 15"/>
            <p:cNvSpPr txBox="1">
              <a:spLocks noChangeArrowheads="1"/>
            </p:cNvSpPr>
            <p:nvPr/>
          </p:nvSpPr>
          <p:spPr bwMode="auto">
            <a:xfrm>
              <a:off x="1888" y="2613"/>
              <a:ext cx="338" cy="136"/>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cs typeface="Arial" pitchFamily="34" charset="0"/>
                </a:rPr>
                <a:t>8600G</a:t>
              </a:r>
            </a:p>
          </p:txBody>
        </p:sp>
        <p:sp>
          <p:nvSpPr>
            <p:cNvPr id="21555" name="Text Box 16"/>
            <p:cNvSpPr txBox="1">
              <a:spLocks noChangeArrowheads="1"/>
            </p:cNvSpPr>
            <p:nvPr/>
          </p:nvSpPr>
          <p:spPr bwMode="auto">
            <a:xfrm>
              <a:off x="2290" y="3944"/>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8600D</a:t>
              </a:r>
            </a:p>
          </p:txBody>
        </p:sp>
        <p:sp>
          <p:nvSpPr>
            <p:cNvPr id="21556" name="Text Box 17"/>
            <p:cNvSpPr txBox="1">
              <a:spLocks noChangeArrowheads="1"/>
            </p:cNvSpPr>
            <p:nvPr/>
          </p:nvSpPr>
          <p:spPr bwMode="auto">
            <a:xfrm>
              <a:off x="2578" y="3111"/>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3/22</a:t>
              </a:r>
            </a:p>
          </p:txBody>
        </p:sp>
        <p:sp>
          <p:nvSpPr>
            <p:cNvPr id="21557" name="Text Box 18"/>
            <p:cNvSpPr txBox="1">
              <a:spLocks noChangeArrowheads="1"/>
            </p:cNvSpPr>
            <p:nvPr/>
          </p:nvSpPr>
          <p:spPr bwMode="auto">
            <a:xfrm>
              <a:off x="2179" y="3322"/>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4/20</a:t>
              </a:r>
            </a:p>
          </p:txBody>
        </p:sp>
        <p:sp>
          <p:nvSpPr>
            <p:cNvPr id="21558" name="Oval 19"/>
            <p:cNvSpPr>
              <a:spLocks noChangeArrowheads="1"/>
            </p:cNvSpPr>
            <p:nvPr/>
          </p:nvSpPr>
          <p:spPr bwMode="auto">
            <a:xfrm rot="-5400000">
              <a:off x="2470" y="3149"/>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559" name="Text Box 20"/>
            <p:cNvSpPr txBox="1">
              <a:spLocks noChangeArrowheads="1"/>
            </p:cNvSpPr>
            <p:nvPr/>
          </p:nvSpPr>
          <p:spPr bwMode="auto">
            <a:xfrm>
              <a:off x="2637" y="3211"/>
              <a:ext cx="30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 1</a:t>
              </a:r>
            </a:p>
          </p:txBody>
        </p:sp>
        <p:sp>
          <p:nvSpPr>
            <p:cNvPr id="21560" name="Text Box 21"/>
            <p:cNvSpPr txBox="1">
              <a:spLocks noChangeArrowheads="1"/>
            </p:cNvSpPr>
            <p:nvPr/>
          </p:nvSpPr>
          <p:spPr bwMode="auto">
            <a:xfrm>
              <a:off x="3847" y="3195"/>
              <a:ext cx="176" cy="136"/>
            </a:xfrm>
            <a:prstGeom prst="rect">
              <a:avLst/>
            </a:prstGeom>
            <a:noFill/>
            <a:ln w="9525" algn="ctr">
              <a:noFill/>
              <a:miter lim="800000"/>
              <a:headEnd/>
              <a:tailEnd/>
            </a:ln>
          </p:spPr>
          <p:txBody>
            <a:bodyPr wrap="none" lIns="0" tIns="0" rIns="0" bIns="0">
              <a:spAutoFit/>
            </a:bodyPr>
            <a:lstStyle/>
            <a:p>
              <a:pPr>
                <a:spcBef>
                  <a:spcPct val="50000"/>
                </a:spcBef>
              </a:pPr>
              <a:r>
                <a:rPr lang="en-GB" sz="1400" dirty="0">
                  <a:cs typeface="Arial" pitchFamily="34" charset="0"/>
                </a:rPr>
                <a:t>IST</a:t>
              </a:r>
            </a:p>
          </p:txBody>
        </p:sp>
        <p:cxnSp>
          <p:nvCxnSpPr>
            <p:cNvPr id="21561" name="AutoShape 22"/>
            <p:cNvCxnSpPr>
              <a:cxnSpLocks noChangeShapeType="1"/>
              <a:stCxn id="21605" idx="1"/>
              <a:endCxn id="21603" idx="1"/>
            </p:cNvCxnSpPr>
            <p:nvPr/>
          </p:nvCxnSpPr>
          <p:spPr bwMode="auto">
            <a:xfrm>
              <a:off x="3659" y="2896"/>
              <a:ext cx="0" cy="771"/>
            </a:xfrm>
            <a:prstGeom prst="straightConnector1">
              <a:avLst/>
            </a:prstGeom>
            <a:noFill/>
            <a:ln w="28575">
              <a:solidFill>
                <a:schemeClr val="tx1"/>
              </a:solidFill>
              <a:round/>
              <a:headEnd/>
              <a:tailEnd/>
            </a:ln>
          </p:spPr>
        </p:cxnSp>
        <p:cxnSp>
          <p:nvCxnSpPr>
            <p:cNvPr id="21562" name="AutoShape 23"/>
            <p:cNvCxnSpPr>
              <a:cxnSpLocks noChangeShapeType="1"/>
              <a:stCxn id="21605" idx="3"/>
              <a:endCxn id="21603" idx="3"/>
            </p:cNvCxnSpPr>
            <p:nvPr/>
          </p:nvCxnSpPr>
          <p:spPr bwMode="auto">
            <a:xfrm>
              <a:off x="3784" y="2896"/>
              <a:ext cx="0" cy="771"/>
            </a:xfrm>
            <a:prstGeom prst="straightConnector1">
              <a:avLst/>
            </a:prstGeom>
            <a:noFill/>
            <a:ln w="28575">
              <a:solidFill>
                <a:schemeClr val="tx1"/>
              </a:solidFill>
              <a:round/>
              <a:headEnd/>
              <a:tailEnd/>
            </a:ln>
          </p:spPr>
        </p:cxnSp>
        <p:cxnSp>
          <p:nvCxnSpPr>
            <p:cNvPr id="21563" name="AutoShape 24"/>
            <p:cNvCxnSpPr>
              <a:cxnSpLocks noChangeShapeType="1"/>
              <a:stCxn id="21611" idx="3"/>
              <a:endCxn id="21607" idx="1"/>
            </p:cNvCxnSpPr>
            <p:nvPr/>
          </p:nvCxnSpPr>
          <p:spPr bwMode="auto">
            <a:xfrm>
              <a:off x="1399" y="3309"/>
              <a:ext cx="1034" cy="356"/>
            </a:xfrm>
            <a:prstGeom prst="straightConnector1">
              <a:avLst/>
            </a:prstGeom>
            <a:noFill/>
            <a:ln w="28575">
              <a:solidFill>
                <a:schemeClr val="tx1"/>
              </a:solidFill>
              <a:round/>
              <a:headEnd/>
              <a:tailEnd/>
            </a:ln>
          </p:spPr>
        </p:cxnSp>
        <p:sp>
          <p:nvSpPr>
            <p:cNvPr id="21564" name="Oval 25"/>
            <p:cNvSpPr>
              <a:spLocks noChangeArrowheads="1"/>
            </p:cNvSpPr>
            <p:nvPr/>
          </p:nvSpPr>
          <p:spPr bwMode="auto">
            <a:xfrm rot="-5400000">
              <a:off x="3687" y="3141"/>
              <a:ext cx="45" cy="227"/>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565" name="Text Box 26"/>
            <p:cNvSpPr txBox="1">
              <a:spLocks noChangeArrowheads="1"/>
            </p:cNvSpPr>
            <p:nvPr/>
          </p:nvSpPr>
          <p:spPr bwMode="auto">
            <a:xfrm>
              <a:off x="3833" y="332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dirty="0">
                  <a:cs typeface="Arial" pitchFamily="34" charset="0"/>
                </a:rPr>
                <a:t>3/30</a:t>
              </a:r>
            </a:p>
          </p:txBody>
        </p:sp>
        <p:sp>
          <p:nvSpPr>
            <p:cNvPr id="21566" name="Text Box 27"/>
            <p:cNvSpPr txBox="1">
              <a:spLocks noChangeArrowheads="1"/>
            </p:cNvSpPr>
            <p:nvPr/>
          </p:nvSpPr>
          <p:spPr bwMode="auto">
            <a:xfrm>
              <a:off x="3422" y="313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1567" name="Text Box 28"/>
            <p:cNvSpPr txBox="1">
              <a:spLocks noChangeArrowheads="1"/>
            </p:cNvSpPr>
            <p:nvPr/>
          </p:nvSpPr>
          <p:spPr bwMode="auto">
            <a:xfrm>
              <a:off x="3821" y="310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3/30</a:t>
              </a:r>
            </a:p>
          </p:txBody>
        </p:sp>
        <p:sp>
          <p:nvSpPr>
            <p:cNvPr id="21568" name="Text Box 29"/>
            <p:cNvSpPr txBox="1">
              <a:spLocks noChangeArrowheads="1"/>
            </p:cNvSpPr>
            <p:nvPr/>
          </p:nvSpPr>
          <p:spPr bwMode="auto">
            <a:xfrm>
              <a:off x="3422" y="331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3/29</a:t>
              </a:r>
            </a:p>
          </p:txBody>
        </p:sp>
        <p:sp>
          <p:nvSpPr>
            <p:cNvPr id="21569" name="Text Box 30"/>
            <p:cNvSpPr txBox="1">
              <a:spLocks noChangeArrowheads="1"/>
            </p:cNvSpPr>
            <p:nvPr/>
          </p:nvSpPr>
          <p:spPr bwMode="auto">
            <a:xfrm>
              <a:off x="1551" y="3482"/>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sp>
          <p:nvSpPr>
            <p:cNvPr id="21570" name="Text Box 31"/>
            <p:cNvSpPr txBox="1">
              <a:spLocks noChangeArrowheads="1"/>
            </p:cNvSpPr>
            <p:nvPr/>
          </p:nvSpPr>
          <p:spPr bwMode="auto">
            <a:xfrm>
              <a:off x="1973" y="3664"/>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4/29</a:t>
              </a:r>
            </a:p>
          </p:txBody>
        </p:sp>
        <p:cxnSp>
          <p:nvCxnSpPr>
            <p:cNvPr id="21571" name="AutoShape 32"/>
            <p:cNvCxnSpPr>
              <a:cxnSpLocks noChangeShapeType="1"/>
              <a:stCxn id="21607" idx="3"/>
              <a:endCxn id="21603" idx="1"/>
            </p:cNvCxnSpPr>
            <p:nvPr/>
          </p:nvCxnSpPr>
          <p:spPr bwMode="auto">
            <a:xfrm>
              <a:off x="2558" y="3665"/>
              <a:ext cx="1101" cy="2"/>
            </a:xfrm>
            <a:prstGeom prst="straightConnector1">
              <a:avLst/>
            </a:prstGeom>
            <a:noFill/>
            <a:ln w="28575">
              <a:solidFill>
                <a:schemeClr val="tx1"/>
              </a:solidFill>
              <a:round/>
              <a:headEnd/>
              <a:tailEnd/>
            </a:ln>
          </p:spPr>
        </p:cxnSp>
        <p:cxnSp>
          <p:nvCxnSpPr>
            <p:cNvPr id="21572" name="AutoShape 33"/>
            <p:cNvCxnSpPr>
              <a:cxnSpLocks noChangeShapeType="1"/>
              <a:stCxn id="21607" idx="3"/>
              <a:endCxn id="21605" idx="1"/>
            </p:cNvCxnSpPr>
            <p:nvPr/>
          </p:nvCxnSpPr>
          <p:spPr bwMode="auto">
            <a:xfrm flipV="1">
              <a:off x="2558" y="2896"/>
              <a:ext cx="1101" cy="769"/>
            </a:xfrm>
            <a:prstGeom prst="straightConnector1">
              <a:avLst/>
            </a:prstGeom>
            <a:noFill/>
            <a:ln w="28575">
              <a:solidFill>
                <a:schemeClr val="tx1"/>
              </a:solidFill>
              <a:round/>
              <a:headEnd/>
              <a:tailEnd/>
            </a:ln>
          </p:spPr>
        </p:cxnSp>
        <p:cxnSp>
          <p:nvCxnSpPr>
            <p:cNvPr id="21573" name="AutoShape 34"/>
            <p:cNvCxnSpPr>
              <a:cxnSpLocks noChangeShapeType="1"/>
              <a:stCxn id="21609" idx="3"/>
              <a:endCxn id="21603" idx="1"/>
            </p:cNvCxnSpPr>
            <p:nvPr/>
          </p:nvCxnSpPr>
          <p:spPr bwMode="auto">
            <a:xfrm>
              <a:off x="2558" y="2894"/>
              <a:ext cx="1101" cy="773"/>
            </a:xfrm>
            <a:prstGeom prst="straightConnector1">
              <a:avLst/>
            </a:prstGeom>
            <a:noFill/>
            <a:ln w="28575">
              <a:solidFill>
                <a:schemeClr val="tx1"/>
              </a:solidFill>
              <a:round/>
              <a:headEnd/>
              <a:tailEnd/>
            </a:ln>
          </p:spPr>
        </p:cxnSp>
        <p:cxnSp>
          <p:nvCxnSpPr>
            <p:cNvPr id="21574" name="AutoShape 35"/>
            <p:cNvCxnSpPr>
              <a:cxnSpLocks noChangeShapeType="1"/>
              <a:stCxn id="21609" idx="3"/>
              <a:endCxn id="21605" idx="1"/>
            </p:cNvCxnSpPr>
            <p:nvPr/>
          </p:nvCxnSpPr>
          <p:spPr bwMode="auto">
            <a:xfrm>
              <a:off x="2558" y="2894"/>
              <a:ext cx="1101" cy="2"/>
            </a:xfrm>
            <a:prstGeom prst="straightConnector1">
              <a:avLst/>
            </a:prstGeom>
            <a:noFill/>
            <a:ln w="28575">
              <a:solidFill>
                <a:schemeClr val="tx1"/>
              </a:solidFill>
              <a:round/>
              <a:headEnd/>
              <a:tailEnd/>
            </a:ln>
          </p:spPr>
        </p:cxnSp>
        <p:cxnSp>
          <p:nvCxnSpPr>
            <p:cNvPr id="21575" name="AutoShape 36"/>
            <p:cNvCxnSpPr>
              <a:cxnSpLocks noChangeShapeType="1"/>
              <a:stCxn id="21605" idx="3"/>
              <a:endCxn id="21601" idx="1"/>
            </p:cNvCxnSpPr>
            <p:nvPr/>
          </p:nvCxnSpPr>
          <p:spPr bwMode="auto">
            <a:xfrm>
              <a:off x="3784" y="2896"/>
              <a:ext cx="721" cy="369"/>
            </a:xfrm>
            <a:prstGeom prst="straightConnector1">
              <a:avLst/>
            </a:prstGeom>
            <a:noFill/>
            <a:ln w="28575">
              <a:solidFill>
                <a:schemeClr val="tx1"/>
              </a:solidFill>
              <a:round/>
              <a:headEnd/>
              <a:tailEnd/>
            </a:ln>
          </p:spPr>
        </p:cxnSp>
        <p:cxnSp>
          <p:nvCxnSpPr>
            <p:cNvPr id="21576" name="AutoShape 37"/>
            <p:cNvCxnSpPr>
              <a:cxnSpLocks noChangeShapeType="1"/>
              <a:stCxn id="21603" idx="3"/>
              <a:endCxn id="21601" idx="1"/>
            </p:cNvCxnSpPr>
            <p:nvPr/>
          </p:nvCxnSpPr>
          <p:spPr bwMode="auto">
            <a:xfrm flipV="1">
              <a:off x="3784" y="3265"/>
              <a:ext cx="721" cy="402"/>
            </a:xfrm>
            <a:prstGeom prst="straightConnector1">
              <a:avLst/>
            </a:prstGeom>
            <a:noFill/>
            <a:ln w="28575">
              <a:solidFill>
                <a:schemeClr val="tx1"/>
              </a:solidFill>
              <a:round/>
              <a:headEnd/>
              <a:tailEnd/>
            </a:ln>
          </p:spPr>
        </p:cxnSp>
        <p:grpSp>
          <p:nvGrpSpPr>
            <p:cNvPr id="21577" name="Group 38"/>
            <p:cNvGrpSpPr>
              <a:grpSpLocks/>
            </p:cNvGrpSpPr>
            <p:nvPr/>
          </p:nvGrpSpPr>
          <p:grpSpPr bwMode="auto">
            <a:xfrm>
              <a:off x="158" y="3190"/>
              <a:ext cx="576" cy="444"/>
              <a:chOff x="249" y="1480"/>
              <a:chExt cx="576" cy="444"/>
            </a:xfrm>
          </p:grpSpPr>
          <p:sp>
            <p:nvSpPr>
              <p:cNvPr id="21616" name="Text Box 39"/>
              <p:cNvSpPr txBox="1">
                <a:spLocks noChangeArrowheads="1"/>
              </p:cNvSpPr>
              <p:nvPr/>
            </p:nvSpPr>
            <p:spPr bwMode="auto">
              <a:xfrm>
                <a:off x="249"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1200" dirty="0">
                  <a:cs typeface="Arial" pitchFamily="34" charset="0"/>
                </a:endParaRPr>
              </a:p>
            </p:txBody>
          </p:sp>
          <p:grpSp>
            <p:nvGrpSpPr>
              <p:cNvPr id="21617" name="Group 40"/>
              <p:cNvGrpSpPr>
                <a:grpSpLocks/>
              </p:cNvGrpSpPr>
              <p:nvPr/>
            </p:nvGrpSpPr>
            <p:grpSpPr bwMode="auto">
              <a:xfrm>
                <a:off x="365" y="1480"/>
                <a:ext cx="347" cy="244"/>
                <a:chOff x="365" y="1480"/>
                <a:chExt cx="347" cy="244"/>
              </a:xfrm>
            </p:grpSpPr>
            <p:pic>
              <p:nvPicPr>
                <p:cNvPr id="21618" name="Picture 41"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1619" name="Rectangle 42"/>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1578" name="Group 43"/>
            <p:cNvGrpSpPr>
              <a:grpSpLocks/>
            </p:cNvGrpSpPr>
            <p:nvPr/>
          </p:nvGrpSpPr>
          <p:grpSpPr bwMode="auto">
            <a:xfrm>
              <a:off x="4966" y="3145"/>
              <a:ext cx="576" cy="444"/>
              <a:chOff x="4716" y="1480"/>
              <a:chExt cx="576" cy="444"/>
            </a:xfrm>
          </p:grpSpPr>
          <p:sp>
            <p:nvSpPr>
              <p:cNvPr id="21612" name="Text Box 44"/>
              <p:cNvSpPr txBox="1">
                <a:spLocks noChangeArrowheads="1"/>
              </p:cNvSpPr>
              <p:nvPr/>
            </p:nvSpPr>
            <p:spPr bwMode="auto">
              <a:xfrm>
                <a:off x="4716" y="1750"/>
                <a:ext cx="576" cy="174"/>
              </a:xfrm>
              <a:prstGeom prst="rect">
                <a:avLst/>
              </a:prstGeom>
              <a:noFill/>
              <a:ln w="9525">
                <a:noFill/>
                <a:miter lim="800000"/>
                <a:headEnd/>
                <a:tailEnd/>
              </a:ln>
            </p:spPr>
            <p:txBody>
              <a:bodyPr lIns="0" rIns="0">
                <a:spAutoFit/>
              </a:bodyPr>
              <a:lstStyle/>
              <a:p>
                <a:pPr algn="ctr"/>
                <a:r>
                  <a:rPr lang="en-CA" sz="1200" dirty="0">
                    <a:cs typeface="Arial" pitchFamily="34" charset="0"/>
                  </a:rPr>
                  <a:t>Tester</a:t>
                </a:r>
                <a:endParaRPr lang="en-US" sz="800" dirty="0">
                  <a:cs typeface="Arial" pitchFamily="34" charset="0"/>
                </a:endParaRPr>
              </a:p>
            </p:txBody>
          </p:sp>
          <p:grpSp>
            <p:nvGrpSpPr>
              <p:cNvPr id="21613" name="Group 45"/>
              <p:cNvGrpSpPr>
                <a:grpSpLocks/>
              </p:cNvGrpSpPr>
              <p:nvPr/>
            </p:nvGrpSpPr>
            <p:grpSpPr bwMode="auto">
              <a:xfrm>
                <a:off x="4832" y="1480"/>
                <a:ext cx="347" cy="244"/>
                <a:chOff x="365" y="1480"/>
                <a:chExt cx="347" cy="244"/>
              </a:xfrm>
            </p:grpSpPr>
            <p:pic>
              <p:nvPicPr>
                <p:cNvPr id="21614" name="Picture 46"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21615" name="Rectangle 47"/>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grpSp>
          <p:nvGrpSpPr>
            <p:cNvPr id="21579" name="Group 48"/>
            <p:cNvGrpSpPr>
              <a:grpSpLocks/>
            </p:cNvGrpSpPr>
            <p:nvPr/>
          </p:nvGrpSpPr>
          <p:grpSpPr bwMode="auto">
            <a:xfrm>
              <a:off x="1068" y="3056"/>
              <a:ext cx="467" cy="509"/>
              <a:chOff x="835" y="1162"/>
              <a:chExt cx="507" cy="552"/>
            </a:xfrm>
          </p:grpSpPr>
          <p:pic>
            <p:nvPicPr>
              <p:cNvPr id="21610" name="Picture 49"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611" name="Rectangle 5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580" name="Group 51"/>
            <p:cNvGrpSpPr>
              <a:grpSpLocks/>
            </p:cNvGrpSpPr>
            <p:nvPr/>
          </p:nvGrpSpPr>
          <p:grpSpPr bwMode="auto">
            <a:xfrm>
              <a:off x="2227" y="2641"/>
              <a:ext cx="468" cy="509"/>
              <a:chOff x="835" y="1162"/>
              <a:chExt cx="507" cy="552"/>
            </a:xfrm>
          </p:grpSpPr>
          <p:pic>
            <p:nvPicPr>
              <p:cNvPr id="21608" name="Picture 52"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609" name="Rectangle 5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581" name="Group 54"/>
            <p:cNvGrpSpPr>
              <a:grpSpLocks/>
            </p:cNvGrpSpPr>
            <p:nvPr/>
          </p:nvGrpSpPr>
          <p:grpSpPr bwMode="auto">
            <a:xfrm>
              <a:off x="2227" y="3412"/>
              <a:ext cx="468" cy="509"/>
              <a:chOff x="835" y="1162"/>
              <a:chExt cx="507" cy="552"/>
            </a:xfrm>
          </p:grpSpPr>
          <p:pic>
            <p:nvPicPr>
              <p:cNvPr id="21606" name="Picture 55"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607" name="Rectangle 5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582" name="Group 57"/>
            <p:cNvGrpSpPr>
              <a:grpSpLocks/>
            </p:cNvGrpSpPr>
            <p:nvPr/>
          </p:nvGrpSpPr>
          <p:grpSpPr bwMode="auto">
            <a:xfrm>
              <a:off x="3453" y="2643"/>
              <a:ext cx="468" cy="509"/>
              <a:chOff x="835" y="1162"/>
              <a:chExt cx="507" cy="552"/>
            </a:xfrm>
          </p:grpSpPr>
          <p:pic>
            <p:nvPicPr>
              <p:cNvPr id="21604" name="Picture 58"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605" name="Rectangle 59"/>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583" name="Group 60"/>
            <p:cNvGrpSpPr>
              <a:grpSpLocks/>
            </p:cNvGrpSpPr>
            <p:nvPr/>
          </p:nvGrpSpPr>
          <p:grpSpPr bwMode="auto">
            <a:xfrm>
              <a:off x="3453" y="3414"/>
              <a:ext cx="468" cy="509"/>
              <a:chOff x="835" y="1162"/>
              <a:chExt cx="507" cy="552"/>
            </a:xfrm>
          </p:grpSpPr>
          <p:pic>
            <p:nvPicPr>
              <p:cNvPr id="21602" name="Picture 61"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21603" name="Rectangle 6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grpSp>
          <p:nvGrpSpPr>
            <p:cNvPr id="21584" name="Group 63"/>
            <p:cNvGrpSpPr>
              <a:grpSpLocks/>
            </p:cNvGrpSpPr>
            <p:nvPr/>
          </p:nvGrpSpPr>
          <p:grpSpPr bwMode="auto">
            <a:xfrm>
              <a:off x="4377" y="3150"/>
              <a:ext cx="347" cy="244"/>
              <a:chOff x="4785" y="1117"/>
              <a:chExt cx="347" cy="244"/>
            </a:xfrm>
          </p:grpSpPr>
          <p:pic>
            <p:nvPicPr>
              <p:cNvPr id="21600" name="Picture 64"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21601" name="Rectangle 65"/>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cs typeface="Arial" pitchFamily="34" charset="0"/>
                </a:endParaRPr>
              </a:p>
            </p:txBody>
          </p:sp>
        </p:grpSp>
        <p:sp>
          <p:nvSpPr>
            <p:cNvPr id="21585" name="Oval 66"/>
            <p:cNvSpPr>
              <a:spLocks noChangeArrowheads="1"/>
            </p:cNvSpPr>
            <p:nvPr/>
          </p:nvSpPr>
          <p:spPr bwMode="auto">
            <a:xfrm rot="10800000">
              <a:off x="4181" y="3043"/>
              <a:ext cx="45" cy="454"/>
            </a:xfrm>
            <a:prstGeom prst="ellipse">
              <a:avLst/>
            </a:prstGeom>
            <a:noFill/>
            <a:ln w="9525" algn="ctr">
              <a:solidFill>
                <a:schemeClr val="tx1"/>
              </a:solidFill>
              <a:round/>
              <a:headEnd/>
              <a:tailEnd/>
            </a:ln>
          </p:spPr>
          <p:txBody>
            <a:bodyPr wrap="none" lIns="0" tIns="0" rIns="0" bIns="0" anchor="ctr"/>
            <a:lstStyle/>
            <a:p>
              <a:endParaRPr lang="en-US">
                <a:cs typeface="Arial" pitchFamily="34" charset="0"/>
              </a:endParaRPr>
            </a:p>
          </p:txBody>
        </p:sp>
        <p:sp>
          <p:nvSpPr>
            <p:cNvPr id="21586" name="Text Box 67"/>
            <p:cNvSpPr txBox="1">
              <a:spLocks noChangeArrowheads="1"/>
            </p:cNvSpPr>
            <p:nvPr/>
          </p:nvSpPr>
          <p:spPr bwMode="auto">
            <a:xfrm>
              <a:off x="4118" y="3520"/>
              <a:ext cx="293"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SMLT</a:t>
              </a:r>
            </a:p>
          </p:txBody>
        </p:sp>
        <p:sp>
          <p:nvSpPr>
            <p:cNvPr id="21587" name="Text Box 68"/>
            <p:cNvSpPr txBox="1">
              <a:spLocks noChangeArrowheads="1"/>
            </p:cNvSpPr>
            <p:nvPr/>
          </p:nvSpPr>
          <p:spPr bwMode="auto">
            <a:xfrm>
              <a:off x="3529" y="2515"/>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8600A</a:t>
              </a:r>
            </a:p>
          </p:txBody>
        </p:sp>
        <p:sp>
          <p:nvSpPr>
            <p:cNvPr id="21588" name="Text Box 69"/>
            <p:cNvSpPr txBox="1">
              <a:spLocks noChangeArrowheads="1"/>
            </p:cNvSpPr>
            <p:nvPr/>
          </p:nvSpPr>
          <p:spPr bwMode="auto">
            <a:xfrm>
              <a:off x="3531" y="3944"/>
              <a:ext cx="332" cy="136"/>
            </a:xfrm>
            <a:prstGeom prst="rect">
              <a:avLst/>
            </a:prstGeom>
            <a:noFill/>
            <a:ln w="9525" algn="ctr">
              <a:noFill/>
              <a:miter lim="800000"/>
              <a:headEnd/>
              <a:tailEnd/>
            </a:ln>
          </p:spPr>
          <p:txBody>
            <a:bodyPr wrap="none" lIns="0" tIns="0" rIns="0" bIns="0">
              <a:spAutoFit/>
            </a:bodyPr>
            <a:lstStyle/>
            <a:p>
              <a:pPr>
                <a:spcBef>
                  <a:spcPct val="50000"/>
                </a:spcBef>
              </a:pPr>
              <a:r>
                <a:rPr lang="en-GB" sz="1400" b="1">
                  <a:cs typeface="Arial" pitchFamily="34" charset="0"/>
                </a:rPr>
                <a:t>8600B</a:t>
              </a:r>
            </a:p>
          </p:txBody>
        </p:sp>
        <p:sp>
          <p:nvSpPr>
            <p:cNvPr id="21589" name="Text Box 70"/>
            <p:cNvSpPr txBox="1">
              <a:spLocks noChangeArrowheads="1"/>
            </p:cNvSpPr>
            <p:nvPr/>
          </p:nvSpPr>
          <p:spPr bwMode="auto">
            <a:xfrm>
              <a:off x="3955" y="2839"/>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1590" name="Text Box 71"/>
            <p:cNvSpPr txBox="1">
              <a:spLocks noChangeArrowheads="1"/>
            </p:cNvSpPr>
            <p:nvPr/>
          </p:nvSpPr>
          <p:spPr bwMode="auto">
            <a:xfrm>
              <a:off x="3955" y="3603"/>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a:t>
              </a:r>
            </a:p>
          </p:txBody>
        </p:sp>
        <p:sp>
          <p:nvSpPr>
            <p:cNvPr id="21591" name="Text Box 72"/>
            <p:cNvSpPr txBox="1">
              <a:spLocks noChangeArrowheads="1"/>
            </p:cNvSpPr>
            <p:nvPr/>
          </p:nvSpPr>
          <p:spPr bwMode="auto">
            <a:xfrm>
              <a:off x="3282" y="2749"/>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1592" name="Text Box 73"/>
            <p:cNvSpPr txBox="1">
              <a:spLocks noChangeArrowheads="1"/>
            </p:cNvSpPr>
            <p:nvPr/>
          </p:nvSpPr>
          <p:spPr bwMode="auto">
            <a:xfrm>
              <a:off x="3282" y="2947"/>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1593" name="Text Box 74"/>
            <p:cNvSpPr txBox="1">
              <a:spLocks noChangeArrowheads="1"/>
            </p:cNvSpPr>
            <p:nvPr/>
          </p:nvSpPr>
          <p:spPr bwMode="auto">
            <a:xfrm>
              <a:off x="3285" y="3507"/>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3/3</a:t>
              </a:r>
            </a:p>
          </p:txBody>
        </p:sp>
        <p:sp>
          <p:nvSpPr>
            <p:cNvPr id="21594" name="Text Box 75"/>
            <p:cNvSpPr txBox="1">
              <a:spLocks noChangeArrowheads="1"/>
            </p:cNvSpPr>
            <p:nvPr/>
          </p:nvSpPr>
          <p:spPr bwMode="auto">
            <a:xfrm>
              <a:off x="3285" y="3705"/>
              <a:ext cx="134"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3/2</a:t>
              </a:r>
            </a:p>
          </p:txBody>
        </p:sp>
        <p:sp>
          <p:nvSpPr>
            <p:cNvPr id="21595" name="Text Box 76"/>
            <p:cNvSpPr txBox="1">
              <a:spLocks noChangeArrowheads="1"/>
            </p:cNvSpPr>
            <p:nvPr/>
          </p:nvSpPr>
          <p:spPr bwMode="auto">
            <a:xfrm>
              <a:off x="2775" y="2749"/>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3/11</a:t>
              </a:r>
            </a:p>
          </p:txBody>
        </p:sp>
        <p:sp>
          <p:nvSpPr>
            <p:cNvPr id="21596" name="Text Box 77"/>
            <p:cNvSpPr txBox="1">
              <a:spLocks noChangeArrowheads="1"/>
            </p:cNvSpPr>
            <p:nvPr/>
          </p:nvSpPr>
          <p:spPr bwMode="auto">
            <a:xfrm>
              <a:off x="2775" y="2947"/>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3/12</a:t>
              </a:r>
            </a:p>
          </p:txBody>
        </p:sp>
        <p:sp>
          <p:nvSpPr>
            <p:cNvPr id="21597" name="Text Box 78"/>
            <p:cNvSpPr txBox="1">
              <a:spLocks noChangeArrowheads="1"/>
            </p:cNvSpPr>
            <p:nvPr/>
          </p:nvSpPr>
          <p:spPr bwMode="auto">
            <a:xfrm>
              <a:off x="2778" y="3507"/>
              <a:ext cx="181"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4/11</a:t>
              </a:r>
            </a:p>
          </p:txBody>
        </p:sp>
        <p:sp>
          <p:nvSpPr>
            <p:cNvPr id="21598" name="Text Box 79"/>
            <p:cNvSpPr txBox="1">
              <a:spLocks noChangeArrowheads="1"/>
            </p:cNvSpPr>
            <p:nvPr/>
          </p:nvSpPr>
          <p:spPr bwMode="auto">
            <a:xfrm>
              <a:off x="2778" y="3705"/>
              <a:ext cx="188" cy="116"/>
            </a:xfrm>
            <a:prstGeom prst="rect">
              <a:avLst/>
            </a:prstGeom>
            <a:noFill/>
            <a:ln w="9525" algn="ctr">
              <a:noFill/>
              <a:miter lim="800000"/>
              <a:headEnd/>
              <a:tailEnd/>
            </a:ln>
          </p:spPr>
          <p:txBody>
            <a:bodyPr wrap="none" lIns="0" tIns="0" rIns="0" bIns="0">
              <a:spAutoFit/>
            </a:bodyPr>
            <a:lstStyle/>
            <a:p>
              <a:pPr>
                <a:spcBef>
                  <a:spcPct val="50000"/>
                </a:spcBef>
              </a:pPr>
              <a:r>
                <a:rPr lang="en-GB" sz="1200">
                  <a:cs typeface="Arial" pitchFamily="34" charset="0"/>
                </a:rPr>
                <a:t>4/12</a:t>
              </a:r>
            </a:p>
          </p:txBody>
        </p:sp>
        <p:sp>
          <p:nvSpPr>
            <p:cNvPr id="21599" name="Text Box 80"/>
            <p:cNvSpPr txBox="1">
              <a:spLocks noChangeArrowheads="1"/>
            </p:cNvSpPr>
            <p:nvPr/>
          </p:nvSpPr>
          <p:spPr bwMode="auto">
            <a:xfrm>
              <a:off x="4097" y="2901"/>
              <a:ext cx="279" cy="136"/>
            </a:xfrm>
            <a:prstGeom prst="rect">
              <a:avLst/>
            </a:prstGeom>
            <a:noFill/>
            <a:ln w="9525" algn="ctr">
              <a:noFill/>
              <a:miter lim="800000"/>
              <a:headEnd/>
              <a:tailEnd/>
            </a:ln>
          </p:spPr>
          <p:txBody>
            <a:bodyPr wrap="none" lIns="0" tIns="0" rIns="0" bIns="0">
              <a:spAutoFit/>
            </a:bodyPr>
            <a:lstStyle/>
            <a:p>
              <a:pPr>
                <a:spcBef>
                  <a:spcPct val="50000"/>
                </a:spcBef>
              </a:pPr>
              <a:r>
                <a:rPr lang="en-GB" sz="1400">
                  <a:cs typeface="Arial" pitchFamily="34" charset="0"/>
                </a:rPr>
                <a:t>MLT1</a:t>
              </a:r>
            </a:p>
          </p:txBody>
        </p:sp>
      </p:grpSp>
      <p:pic>
        <p:nvPicPr>
          <p:cNvPr id="21522" name="Picture 82" descr="vr_grey"/>
          <p:cNvPicPr>
            <a:picLocks noChangeAspect="1" noChangeArrowheads="1"/>
          </p:cNvPicPr>
          <p:nvPr/>
        </p:nvPicPr>
        <p:blipFill>
          <a:blip r:embed="rId5" cstate="print"/>
          <a:srcRect/>
          <a:stretch>
            <a:fillRect/>
          </a:stretch>
        </p:blipFill>
        <p:spPr bwMode="auto">
          <a:xfrm>
            <a:off x="5602287" y="5475511"/>
            <a:ext cx="357188" cy="360363"/>
          </a:xfrm>
          <a:prstGeom prst="rect">
            <a:avLst/>
          </a:prstGeom>
          <a:noFill/>
          <a:ln w="9525">
            <a:noFill/>
            <a:miter lim="800000"/>
            <a:headEnd/>
            <a:tailEnd/>
          </a:ln>
        </p:spPr>
      </p:pic>
      <p:pic>
        <p:nvPicPr>
          <p:cNvPr id="21523" name="Picture 83" descr="vr_grey"/>
          <p:cNvPicPr>
            <a:picLocks noChangeAspect="1" noChangeArrowheads="1"/>
          </p:cNvPicPr>
          <p:nvPr/>
        </p:nvPicPr>
        <p:blipFill>
          <a:blip r:embed="rId5" cstate="print"/>
          <a:srcRect/>
          <a:stretch>
            <a:fillRect/>
          </a:stretch>
        </p:blipFill>
        <p:spPr bwMode="auto">
          <a:xfrm>
            <a:off x="5619750" y="4094386"/>
            <a:ext cx="357187" cy="360363"/>
          </a:xfrm>
          <a:prstGeom prst="rect">
            <a:avLst/>
          </a:prstGeom>
          <a:noFill/>
          <a:ln w="9525">
            <a:noFill/>
            <a:miter lim="800000"/>
            <a:headEnd/>
            <a:tailEnd/>
          </a:ln>
        </p:spPr>
      </p:pic>
      <p:pic>
        <p:nvPicPr>
          <p:cNvPr id="21524" name="Picture 84" descr="vr_grey"/>
          <p:cNvPicPr>
            <a:picLocks noChangeAspect="1" noChangeArrowheads="1"/>
          </p:cNvPicPr>
          <p:nvPr/>
        </p:nvPicPr>
        <p:blipFill>
          <a:blip r:embed="rId5" cstate="print"/>
          <a:srcRect/>
          <a:stretch>
            <a:fillRect/>
          </a:stretch>
        </p:blipFill>
        <p:spPr bwMode="auto">
          <a:xfrm>
            <a:off x="1658937" y="4670649"/>
            <a:ext cx="357188" cy="360362"/>
          </a:xfrm>
          <a:prstGeom prst="rect">
            <a:avLst/>
          </a:prstGeom>
          <a:noFill/>
          <a:ln w="9525">
            <a:noFill/>
            <a:miter lim="800000"/>
            <a:headEnd/>
            <a:tailEnd/>
          </a:ln>
        </p:spPr>
      </p:pic>
      <p:pic>
        <p:nvPicPr>
          <p:cNvPr id="21525" name="Picture 85" descr="cloud3_grey_grey"/>
          <p:cNvPicPr>
            <a:picLocks noChangeAspect="1" noChangeArrowheads="1"/>
          </p:cNvPicPr>
          <p:nvPr/>
        </p:nvPicPr>
        <p:blipFill>
          <a:blip r:embed="rId6" cstate="print"/>
          <a:srcRect/>
          <a:stretch>
            <a:fillRect/>
          </a:stretch>
        </p:blipFill>
        <p:spPr bwMode="auto">
          <a:xfrm>
            <a:off x="1871662" y="4221386"/>
            <a:ext cx="4248150" cy="1584325"/>
          </a:xfrm>
          <a:prstGeom prst="rect">
            <a:avLst/>
          </a:prstGeom>
          <a:noFill/>
          <a:ln w="9525">
            <a:noFill/>
            <a:miter lim="800000"/>
            <a:headEnd/>
            <a:tailEnd/>
          </a:ln>
        </p:spPr>
      </p:pic>
      <p:pic>
        <p:nvPicPr>
          <p:cNvPr id="21526" name="Picture 86" descr="vr_corp_green"/>
          <p:cNvPicPr>
            <a:picLocks noChangeAspect="1" noChangeArrowheads="1"/>
          </p:cNvPicPr>
          <p:nvPr/>
        </p:nvPicPr>
        <p:blipFill>
          <a:blip r:embed="rId7" cstate="print"/>
          <a:srcRect/>
          <a:stretch>
            <a:fillRect/>
          </a:stretch>
        </p:blipFill>
        <p:spPr bwMode="auto">
          <a:xfrm>
            <a:off x="5622925" y="4494436"/>
            <a:ext cx="357187" cy="360363"/>
          </a:xfrm>
          <a:prstGeom prst="rect">
            <a:avLst/>
          </a:prstGeom>
          <a:noFill/>
          <a:ln w="9525">
            <a:noFill/>
            <a:miter lim="800000"/>
            <a:headEnd/>
            <a:tailEnd/>
          </a:ln>
        </p:spPr>
      </p:pic>
      <p:sp>
        <p:nvSpPr>
          <p:cNvPr id="21527" name="Freeform 87"/>
          <p:cNvSpPr>
            <a:spLocks/>
          </p:cNvSpPr>
          <p:nvPr/>
        </p:nvSpPr>
        <p:spPr bwMode="auto">
          <a:xfrm>
            <a:off x="5908675" y="4149949"/>
            <a:ext cx="1582737" cy="1655762"/>
          </a:xfrm>
          <a:custGeom>
            <a:avLst/>
            <a:gdLst>
              <a:gd name="T0" fmla="*/ 2147483647 w 741"/>
              <a:gd name="T1" fmla="*/ 2147483647 h 900"/>
              <a:gd name="T2" fmla="*/ 2147483647 w 741"/>
              <a:gd name="T3" fmla="*/ 2147483647 h 900"/>
              <a:gd name="T4" fmla="*/ 2147483647 w 741"/>
              <a:gd name="T5" fmla="*/ 2147483647 h 900"/>
              <a:gd name="T6" fmla="*/ 2147483647 w 741"/>
              <a:gd name="T7" fmla="*/ 2147483647 h 900"/>
              <a:gd name="T8" fmla="*/ 0 60000 65536"/>
              <a:gd name="T9" fmla="*/ 0 60000 65536"/>
              <a:gd name="T10" fmla="*/ 0 60000 65536"/>
              <a:gd name="T11" fmla="*/ 0 60000 65536"/>
              <a:gd name="T12" fmla="*/ 0 w 741"/>
              <a:gd name="T13" fmla="*/ 0 h 900"/>
              <a:gd name="T14" fmla="*/ 741 w 741"/>
              <a:gd name="T15" fmla="*/ 900 h 900"/>
            </a:gdLst>
            <a:ahLst/>
            <a:cxnLst>
              <a:cxn ang="T8">
                <a:pos x="T0" y="T1"/>
              </a:cxn>
              <a:cxn ang="T9">
                <a:pos x="T2" y="T3"/>
              </a:cxn>
              <a:cxn ang="T10">
                <a:pos x="T4" y="T5"/>
              </a:cxn>
              <a:cxn ang="T11">
                <a:pos x="T6" y="T7"/>
              </a:cxn>
            </a:cxnLst>
            <a:rect l="T12" t="T13" r="T14" b="T15"/>
            <a:pathLst>
              <a:path w="741" h="900">
                <a:moveTo>
                  <a:pt x="106" y="61"/>
                </a:moveTo>
                <a:cubicBezTo>
                  <a:pt x="0" y="122"/>
                  <a:pt x="0" y="764"/>
                  <a:pt x="106" y="832"/>
                </a:cubicBezTo>
                <a:cubicBezTo>
                  <a:pt x="212" y="900"/>
                  <a:pt x="741" y="597"/>
                  <a:pt x="741" y="469"/>
                </a:cubicBezTo>
                <a:cubicBezTo>
                  <a:pt x="741" y="341"/>
                  <a:pt x="212" y="0"/>
                  <a:pt x="106" y="61"/>
                </a:cubicBezTo>
                <a:close/>
              </a:path>
            </a:pathLst>
          </a:custGeom>
          <a:noFill/>
          <a:ln w="38100" cap="flat" cmpd="sng">
            <a:solidFill>
              <a:srgbClr val="00CC00"/>
            </a:solidFill>
            <a:prstDash val="solid"/>
            <a:round/>
            <a:headEnd/>
            <a:tailEnd/>
          </a:ln>
        </p:spPr>
        <p:txBody>
          <a:bodyPr lIns="0" tIns="0" rIns="0" bIns="0"/>
          <a:lstStyle/>
          <a:p>
            <a:endParaRPr lang="en-US">
              <a:cs typeface="Arial" pitchFamily="34" charset="0"/>
            </a:endParaRPr>
          </a:p>
        </p:txBody>
      </p:sp>
      <p:sp>
        <p:nvSpPr>
          <p:cNvPr id="21528" name="Text Box 88"/>
          <p:cNvSpPr txBox="1">
            <a:spLocks noChangeArrowheads="1"/>
          </p:cNvSpPr>
          <p:nvPr/>
        </p:nvSpPr>
        <p:spPr bwMode="auto">
          <a:xfrm>
            <a:off x="6267450" y="5734274"/>
            <a:ext cx="836768" cy="215444"/>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00CC00"/>
                </a:solidFill>
                <a:cs typeface="Arial" pitchFamily="34" charset="0"/>
              </a:rPr>
              <a:t>VLAN 102</a:t>
            </a:r>
          </a:p>
        </p:txBody>
      </p:sp>
      <p:pic>
        <p:nvPicPr>
          <p:cNvPr id="21529" name="Picture 89" descr="vr_corp_green"/>
          <p:cNvPicPr>
            <a:picLocks noChangeAspect="1" noChangeArrowheads="1"/>
          </p:cNvPicPr>
          <p:nvPr/>
        </p:nvPicPr>
        <p:blipFill>
          <a:blip r:embed="rId7" cstate="print"/>
          <a:srcRect/>
          <a:stretch>
            <a:fillRect/>
          </a:stretch>
        </p:blipFill>
        <p:spPr bwMode="auto">
          <a:xfrm>
            <a:off x="5619750" y="5129436"/>
            <a:ext cx="357187" cy="360363"/>
          </a:xfrm>
          <a:prstGeom prst="rect">
            <a:avLst/>
          </a:prstGeom>
          <a:noFill/>
          <a:ln w="9525">
            <a:noFill/>
            <a:miter lim="800000"/>
            <a:headEnd/>
            <a:tailEnd/>
          </a:ln>
        </p:spPr>
      </p:pic>
      <p:pic>
        <p:nvPicPr>
          <p:cNvPr id="21530" name="Picture 90" descr="vr_corp_green"/>
          <p:cNvPicPr>
            <a:picLocks noChangeAspect="1" noChangeArrowheads="1"/>
          </p:cNvPicPr>
          <p:nvPr/>
        </p:nvPicPr>
        <p:blipFill>
          <a:blip r:embed="rId7" cstate="print"/>
          <a:srcRect/>
          <a:stretch>
            <a:fillRect/>
          </a:stretch>
        </p:blipFill>
        <p:spPr bwMode="auto">
          <a:xfrm>
            <a:off x="1890712" y="4869086"/>
            <a:ext cx="357188" cy="360363"/>
          </a:xfrm>
          <a:prstGeom prst="rect">
            <a:avLst/>
          </a:prstGeom>
          <a:noFill/>
          <a:ln w="9525">
            <a:noFill/>
            <a:miter lim="800000"/>
            <a:headEnd/>
            <a:tailEnd/>
          </a:ln>
        </p:spPr>
      </p:pic>
      <p:sp>
        <p:nvSpPr>
          <p:cNvPr id="21531" name="Oval 91"/>
          <p:cNvSpPr>
            <a:spLocks noChangeArrowheads="1"/>
          </p:cNvSpPr>
          <p:nvPr/>
        </p:nvSpPr>
        <p:spPr bwMode="auto">
          <a:xfrm>
            <a:off x="939800" y="4870674"/>
            <a:ext cx="1008062" cy="360362"/>
          </a:xfrm>
          <a:prstGeom prst="ellipse">
            <a:avLst/>
          </a:prstGeom>
          <a:solidFill>
            <a:schemeClr val="bg1"/>
          </a:solidFill>
          <a:ln w="28575" algn="ctr">
            <a:solidFill>
              <a:srgbClr val="00CC00"/>
            </a:solidFill>
            <a:round/>
            <a:headEnd/>
            <a:tailEnd/>
          </a:ln>
        </p:spPr>
        <p:txBody>
          <a:bodyPr wrap="none" lIns="0" tIns="0" rIns="0" bIns="0" anchor="ctr"/>
          <a:lstStyle/>
          <a:p>
            <a:pPr algn="ctr"/>
            <a:r>
              <a:rPr lang="en-GB" sz="1200">
                <a:solidFill>
                  <a:srgbClr val="00CC00"/>
                </a:solidFill>
                <a:cs typeface="Arial" pitchFamily="34" charset="0"/>
              </a:rPr>
              <a:t>10.0.101.0/24</a:t>
            </a:r>
            <a:endParaRPr lang="en-US" sz="1200">
              <a:solidFill>
                <a:srgbClr val="00CC00"/>
              </a:solidFill>
              <a:cs typeface="Arial" pitchFamily="34" charset="0"/>
            </a:endParaRPr>
          </a:p>
        </p:txBody>
      </p:sp>
      <p:sp>
        <p:nvSpPr>
          <p:cNvPr id="21532" name="Text Box 92"/>
          <p:cNvSpPr txBox="1">
            <a:spLocks noChangeArrowheads="1"/>
          </p:cNvSpPr>
          <p:nvPr/>
        </p:nvSpPr>
        <p:spPr bwMode="auto">
          <a:xfrm>
            <a:off x="650875" y="4581749"/>
            <a:ext cx="836768" cy="215444"/>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CC00"/>
                </a:solidFill>
                <a:cs typeface="Arial" pitchFamily="34" charset="0"/>
              </a:rPr>
              <a:t>VLAN 101</a:t>
            </a:r>
          </a:p>
        </p:txBody>
      </p:sp>
      <p:sp>
        <p:nvSpPr>
          <p:cNvPr id="21533" name="Text Box 93"/>
          <p:cNvSpPr txBox="1">
            <a:spLocks noChangeArrowheads="1"/>
          </p:cNvSpPr>
          <p:nvPr/>
        </p:nvSpPr>
        <p:spPr bwMode="auto">
          <a:xfrm>
            <a:off x="3302000" y="4478561"/>
            <a:ext cx="1397819" cy="276999"/>
          </a:xfrm>
          <a:prstGeom prst="rect">
            <a:avLst/>
          </a:prstGeom>
          <a:noFill/>
          <a:ln w="9525" algn="ctr">
            <a:noFill/>
            <a:miter lim="800000"/>
            <a:headEnd/>
            <a:tailEnd/>
          </a:ln>
        </p:spPr>
        <p:txBody>
          <a:bodyPr wrap="none" lIns="0" tIns="0" rIns="0" bIns="0">
            <a:spAutoFit/>
          </a:bodyPr>
          <a:lstStyle/>
          <a:p>
            <a:pPr>
              <a:spcBef>
                <a:spcPct val="50000"/>
              </a:spcBef>
            </a:pPr>
            <a:r>
              <a:rPr lang="en-GB" b="1">
                <a:cs typeface="Arial" pitchFamily="34" charset="0"/>
              </a:rPr>
              <a:t>IS-IS (SPBM)</a:t>
            </a:r>
          </a:p>
        </p:txBody>
      </p:sp>
      <p:sp>
        <p:nvSpPr>
          <p:cNvPr id="21534" name="AutoShape 97"/>
          <p:cNvSpPr>
            <a:spLocks noChangeArrowheads="1"/>
          </p:cNvSpPr>
          <p:nvPr/>
        </p:nvSpPr>
        <p:spPr bwMode="auto">
          <a:xfrm rot="-5400000">
            <a:off x="3848893" y="3234756"/>
            <a:ext cx="301625" cy="3529012"/>
          </a:xfrm>
          <a:prstGeom prst="can">
            <a:avLst>
              <a:gd name="adj" fmla="val 66137"/>
            </a:avLst>
          </a:prstGeom>
          <a:solidFill>
            <a:srgbClr val="00FF00"/>
          </a:solidFill>
          <a:ln w="9525">
            <a:solidFill>
              <a:srgbClr val="008000"/>
            </a:solidFill>
            <a:round/>
            <a:headEnd/>
            <a:tailEnd/>
          </a:ln>
        </p:spPr>
        <p:txBody>
          <a:bodyPr vert="eaVert" wrap="none" lIns="0" tIns="0" rIns="0" bIns="0" anchor="ctr"/>
          <a:lstStyle/>
          <a:p>
            <a:pPr algn="ctr"/>
            <a:r>
              <a:rPr lang="en-GB">
                <a:solidFill>
                  <a:schemeClr val="bg1"/>
                </a:solidFill>
                <a:cs typeface="Arial" pitchFamily="34" charset="0"/>
              </a:rPr>
              <a:t>I-SID 101</a:t>
            </a:r>
          </a:p>
        </p:txBody>
      </p:sp>
      <p:pic>
        <p:nvPicPr>
          <p:cNvPr id="21539" name="Picture 86" descr="vr_corp_green"/>
          <p:cNvPicPr>
            <a:picLocks noChangeAspect="1" noChangeArrowheads="1"/>
          </p:cNvPicPr>
          <p:nvPr/>
        </p:nvPicPr>
        <p:blipFill>
          <a:blip r:embed="rId7" cstate="print"/>
          <a:srcRect/>
          <a:stretch>
            <a:fillRect/>
          </a:stretch>
        </p:blipFill>
        <p:spPr bwMode="auto">
          <a:xfrm>
            <a:off x="5976937" y="2637061"/>
            <a:ext cx="357188" cy="360363"/>
          </a:xfrm>
          <a:prstGeom prst="rect">
            <a:avLst/>
          </a:prstGeom>
          <a:noFill/>
          <a:ln w="9525">
            <a:noFill/>
            <a:miter lim="800000"/>
            <a:headEnd/>
            <a:tailEnd/>
          </a:ln>
        </p:spPr>
      </p:pic>
      <p:pic>
        <p:nvPicPr>
          <p:cNvPr id="21540" name="Picture 86" descr="vr_corp_green"/>
          <p:cNvPicPr>
            <a:picLocks noChangeAspect="1" noChangeArrowheads="1"/>
          </p:cNvPicPr>
          <p:nvPr/>
        </p:nvPicPr>
        <p:blipFill>
          <a:blip r:embed="rId7" cstate="print"/>
          <a:srcRect/>
          <a:stretch>
            <a:fillRect/>
          </a:stretch>
        </p:blipFill>
        <p:spPr bwMode="auto">
          <a:xfrm>
            <a:off x="5976937" y="1555974"/>
            <a:ext cx="357188" cy="360362"/>
          </a:xfrm>
          <a:prstGeom prst="rect">
            <a:avLst/>
          </a:prstGeom>
          <a:noFill/>
          <a:ln w="9525">
            <a:noFill/>
            <a:miter lim="800000"/>
            <a:headEnd/>
            <a:tailEnd/>
          </a:ln>
        </p:spPr>
      </p:pic>
      <p:pic>
        <p:nvPicPr>
          <p:cNvPr id="21541" name="Picture 86" descr="vr_corp_green"/>
          <p:cNvPicPr>
            <a:picLocks noChangeAspect="1" noChangeArrowheads="1"/>
          </p:cNvPicPr>
          <p:nvPr/>
        </p:nvPicPr>
        <p:blipFill>
          <a:blip r:embed="rId7" cstate="print"/>
          <a:srcRect/>
          <a:stretch>
            <a:fillRect/>
          </a:stretch>
        </p:blipFill>
        <p:spPr bwMode="auto">
          <a:xfrm>
            <a:off x="1584325" y="1989361"/>
            <a:ext cx="357187" cy="360363"/>
          </a:xfrm>
          <a:prstGeom prst="rect">
            <a:avLst/>
          </a:prstGeom>
          <a:noFill/>
          <a:ln w="9525">
            <a:noFill/>
            <a:miter lim="800000"/>
            <a:headEnd/>
            <a:tailEnd/>
          </a:ln>
        </p:spPr>
      </p:pic>
      <p:sp>
        <p:nvSpPr>
          <p:cNvPr id="228" name="AutoShape 173"/>
          <p:cNvSpPr>
            <a:spLocks noChangeArrowheads="1"/>
          </p:cNvSpPr>
          <p:nvPr/>
        </p:nvSpPr>
        <p:spPr bwMode="auto">
          <a:xfrm>
            <a:off x="35496" y="2511946"/>
            <a:ext cx="2448272" cy="1033890"/>
          </a:xfrm>
          <a:prstGeom prst="wedgeRoundRectCallout">
            <a:avLst>
              <a:gd name="adj1" fmla="val 37477"/>
              <a:gd name="adj2" fmla="val -76787"/>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VRF Configuration, IGP configuration, </a:t>
            </a:r>
            <a:r>
              <a:rPr lang="en-US" sz="1400" dirty="0" err="1">
                <a:cs typeface="Arial" pitchFamily="34" charset="0"/>
              </a:rPr>
              <a:t>iBGP</a:t>
            </a:r>
            <a:r>
              <a:rPr lang="en-US" sz="1400" dirty="0">
                <a:cs typeface="Arial" pitchFamily="34" charset="0"/>
              </a:rPr>
              <a:t> peering, MPBGP, Route Targets, Router Distinguishers</a:t>
            </a:r>
          </a:p>
        </p:txBody>
      </p:sp>
      <p:sp>
        <p:nvSpPr>
          <p:cNvPr id="229" name="AutoShape 173"/>
          <p:cNvSpPr>
            <a:spLocks noChangeArrowheads="1"/>
          </p:cNvSpPr>
          <p:nvPr/>
        </p:nvSpPr>
        <p:spPr bwMode="auto">
          <a:xfrm>
            <a:off x="1288096" y="3603369"/>
            <a:ext cx="2305050" cy="318801"/>
          </a:xfrm>
          <a:prstGeom prst="wedgeRoundRectCallout">
            <a:avLst>
              <a:gd name="adj1" fmla="val 28977"/>
              <a:gd name="adj2" fmla="val -201655"/>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IP Subnet B – IGP Protocol</a:t>
            </a:r>
          </a:p>
        </p:txBody>
      </p:sp>
      <p:sp>
        <p:nvSpPr>
          <p:cNvPr id="230" name="AutoShape 173"/>
          <p:cNvSpPr>
            <a:spLocks noChangeArrowheads="1"/>
          </p:cNvSpPr>
          <p:nvPr/>
        </p:nvSpPr>
        <p:spPr bwMode="auto">
          <a:xfrm>
            <a:off x="4139158" y="3493214"/>
            <a:ext cx="2305050" cy="318801"/>
          </a:xfrm>
          <a:prstGeom prst="wedgeRoundRectCallout">
            <a:avLst>
              <a:gd name="adj1" fmla="val -5025"/>
              <a:gd name="adj2" fmla="val -159313"/>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400">
                <a:cs typeface="Arial" pitchFamily="34" charset="0"/>
              </a:rPr>
              <a:t>IP Subnet C – IGP Protocol</a:t>
            </a:r>
          </a:p>
        </p:txBody>
      </p:sp>
      <p:sp>
        <p:nvSpPr>
          <p:cNvPr id="232" name="AutoShape 173"/>
          <p:cNvSpPr>
            <a:spLocks noChangeArrowheads="1"/>
          </p:cNvSpPr>
          <p:nvPr/>
        </p:nvSpPr>
        <p:spPr bwMode="auto">
          <a:xfrm>
            <a:off x="6659562" y="1026958"/>
            <a:ext cx="2448942" cy="1033890"/>
          </a:xfrm>
          <a:prstGeom prst="wedgeRoundRectCallout">
            <a:avLst>
              <a:gd name="adj1" fmla="val -63903"/>
              <a:gd name="adj2" fmla="val 63884"/>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VRF Configuration, IGP configuration, </a:t>
            </a:r>
            <a:r>
              <a:rPr lang="en-US" sz="1400" dirty="0" err="1">
                <a:cs typeface="Arial" pitchFamily="34" charset="0"/>
              </a:rPr>
              <a:t>iBGP</a:t>
            </a:r>
            <a:r>
              <a:rPr lang="en-US" sz="1400" dirty="0">
                <a:cs typeface="Arial" pitchFamily="34" charset="0"/>
              </a:rPr>
              <a:t> peering, MPBGP, Route Targets, Router Distinguishers</a:t>
            </a:r>
          </a:p>
        </p:txBody>
      </p:sp>
      <p:sp>
        <p:nvSpPr>
          <p:cNvPr id="233" name="AutoShape 173"/>
          <p:cNvSpPr>
            <a:spLocks noChangeArrowheads="1"/>
          </p:cNvSpPr>
          <p:nvPr/>
        </p:nvSpPr>
        <p:spPr bwMode="auto">
          <a:xfrm>
            <a:off x="35496" y="5569174"/>
            <a:ext cx="2090166" cy="488950"/>
          </a:xfrm>
          <a:prstGeom prst="wedgeRoundRectCallout">
            <a:avLst>
              <a:gd name="adj1" fmla="val 49088"/>
              <a:gd name="adj2" fmla="val -158023"/>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200" dirty="0">
                <a:cs typeface="Arial" pitchFamily="34" charset="0"/>
              </a:rPr>
              <a:t>VRF Configuration &amp; </a:t>
            </a:r>
            <a:br>
              <a:rPr lang="en-US" sz="1200" dirty="0">
                <a:cs typeface="Arial" pitchFamily="34" charset="0"/>
              </a:rPr>
            </a:br>
            <a:r>
              <a:rPr lang="en-US" sz="1200" dirty="0">
                <a:cs typeface="Arial" pitchFamily="34" charset="0"/>
              </a:rPr>
              <a:t>I-SID mapping</a:t>
            </a:r>
          </a:p>
        </p:txBody>
      </p:sp>
      <p:sp>
        <p:nvSpPr>
          <p:cNvPr id="234" name="AutoShape 173"/>
          <p:cNvSpPr>
            <a:spLocks noChangeArrowheads="1"/>
          </p:cNvSpPr>
          <p:nvPr/>
        </p:nvSpPr>
        <p:spPr bwMode="auto">
          <a:xfrm>
            <a:off x="7020272" y="5699149"/>
            <a:ext cx="2088232" cy="557164"/>
          </a:xfrm>
          <a:prstGeom prst="wedgeRoundRectCallout">
            <a:avLst>
              <a:gd name="adj1" fmla="val -92612"/>
              <a:gd name="adj2" fmla="val -120140"/>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VRF Configuration &amp; </a:t>
            </a:r>
            <a:br>
              <a:rPr lang="en-US" sz="1400" dirty="0">
                <a:cs typeface="Arial" pitchFamily="34" charset="0"/>
              </a:rPr>
            </a:br>
            <a:r>
              <a:rPr lang="en-US" sz="1400" dirty="0">
                <a:cs typeface="Arial" pitchFamily="34" charset="0"/>
              </a:rPr>
              <a:t>I-SID mapping</a:t>
            </a:r>
          </a:p>
        </p:txBody>
      </p:sp>
      <p:sp>
        <p:nvSpPr>
          <p:cNvPr id="235" name="AutoShape 174"/>
          <p:cNvSpPr>
            <a:spLocks noChangeArrowheads="1"/>
          </p:cNvSpPr>
          <p:nvPr/>
        </p:nvSpPr>
        <p:spPr bwMode="auto">
          <a:xfrm>
            <a:off x="2373958" y="5805264"/>
            <a:ext cx="3566194" cy="557164"/>
          </a:xfrm>
          <a:prstGeom prst="wedgeRoundRectCallout">
            <a:avLst>
              <a:gd name="adj1" fmla="val -8393"/>
              <a:gd name="adj2" fmla="val -170345"/>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400" dirty="0">
                <a:cs typeface="Arial" pitchFamily="34" charset="0"/>
              </a:rPr>
              <a:t>Backbone VLANs in core running IS-IS (SPBM)– simple one time configuration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230" grpId="0" animBg="1"/>
      <p:bldP spid="232" grpId="0" animBg="1"/>
      <p:bldP spid="233" grpId="0" animBg="1"/>
      <p:bldP spid="234" grpId="0" animBg="1"/>
      <p:bldP spid="2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SPBM</a:t>
            </a:r>
          </a:p>
        </p:txBody>
      </p:sp>
      <p:sp>
        <p:nvSpPr>
          <p:cNvPr id="22531" name="Content Placeholder 2"/>
          <p:cNvSpPr>
            <a:spLocks noGrp="1"/>
          </p:cNvSpPr>
          <p:nvPr>
            <p:ph sz="half" idx="1"/>
          </p:nvPr>
        </p:nvSpPr>
        <p:spPr/>
        <p:txBody>
          <a:bodyPr/>
          <a:lstStyle/>
          <a:p>
            <a:r>
              <a:rPr lang="en-US" sz="2400"/>
              <a:t>SPBM (Shortest Path Bridging – MAC, previously known as SPBB) provides additional values which capitalize on IEEE 802.1ah (PBB) capabilities.</a:t>
            </a:r>
          </a:p>
          <a:p>
            <a:r>
              <a:rPr lang="en-US" sz="2400"/>
              <a:t>SPBM reuses the IEEE 802.1ah (PBB) data plane which does not require that the Backbone Core Bridges (BCB) learn encapsulated client addresses (C-MAC). </a:t>
            </a:r>
          </a:p>
          <a:p>
            <a:pPr lvl="1"/>
            <a:r>
              <a:rPr lang="en-US" sz="2000"/>
              <a:t>Individual MAC frames (unicast traffic) from an Ethernet attached device that are received at the SPBM edge are encapsulated in a (MAC-in-MAC) </a:t>
            </a:r>
            <a:r>
              <a:rPr lang="en-US" sz="2000">
                <a:hlinkClick r:id="rId2" tooltip="IEEE 802.1ah"/>
              </a:rPr>
              <a:t>IEEE 802.1ah</a:t>
            </a:r>
            <a:r>
              <a:rPr lang="en-US" sz="2000"/>
              <a:t> header and then traverse the network unchanged until they are stripped of the encapsulation as they egress back to the non participating attached network at the far side of the participating network </a:t>
            </a:r>
          </a:p>
          <a:p>
            <a:endParaRPr lang="en-US" sz="2400"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a:t>SPB </a:t>
            </a:r>
            <a:br>
              <a:rPr lang="en-US" dirty="0"/>
            </a:br>
            <a:r>
              <a:rPr lang="en-US" sz="2200" dirty="0"/>
              <a:t>Shortest Path Bridging</a:t>
            </a:r>
            <a:endParaRPr lang="en-US" dirty="0"/>
          </a:p>
        </p:txBody>
      </p:sp>
      <p:sp>
        <p:nvSpPr>
          <p:cNvPr id="23555" name="Rectangle 3"/>
          <p:cNvSpPr>
            <a:spLocks noGrp="1" noChangeArrowheads="1"/>
          </p:cNvSpPr>
          <p:nvPr>
            <p:ph sz="half" idx="1"/>
          </p:nvPr>
        </p:nvSpPr>
        <p:spPr/>
        <p:txBody>
          <a:bodyPr/>
          <a:lstStyle/>
          <a:p>
            <a:r>
              <a:rPr lang="en-US"/>
              <a:t>The SPB service is made possible by adding a new header with an I-SID, a BVLAN with source and destination B-MAC addresses</a:t>
            </a:r>
          </a:p>
          <a:p>
            <a:r>
              <a:rPr lang="en-US"/>
              <a:t>The B-VLAN is a 802.1Q VLAN used in the core used to transport the PBB EVPNs</a:t>
            </a:r>
          </a:p>
          <a:p>
            <a:pPr lvl="1"/>
            <a:r>
              <a:rPr lang="en-US"/>
              <a:t>the p-bits contained within the 802.1Q VLAN header provide QoS capabilities</a:t>
            </a:r>
          </a:p>
          <a:p>
            <a:pPr lvl="1"/>
            <a:endParaRPr lang="en-US"/>
          </a:p>
          <a:p>
            <a:endParaRPr lang="en-US"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dirty="0"/>
              <a:t>Shortest Path Bridging</a:t>
            </a:r>
          </a:p>
        </p:txBody>
      </p:sp>
      <p:sp>
        <p:nvSpPr>
          <p:cNvPr id="24579" name="Content Placeholder 2"/>
          <p:cNvSpPr>
            <a:spLocks noGrp="1"/>
          </p:cNvSpPr>
          <p:nvPr>
            <p:ph sz="half" idx="1"/>
          </p:nvPr>
        </p:nvSpPr>
        <p:spPr>
          <a:xfrm>
            <a:off x="536030" y="1161288"/>
            <a:ext cx="8077200" cy="2267712"/>
          </a:xfrm>
        </p:spPr>
        <p:txBody>
          <a:bodyPr/>
          <a:lstStyle/>
          <a:p>
            <a:r>
              <a:rPr lang="en-US" sz="1800" dirty="0"/>
              <a:t>The backbone simply provides forwarding between backbone switches where the unicast-fib is populated by B-MAC</a:t>
            </a:r>
          </a:p>
          <a:p>
            <a:pPr lvl="1"/>
            <a:r>
              <a:rPr lang="en-US" sz="1600" dirty="0"/>
              <a:t>Each bridge has one unique MAC address known as the B-MAC and advertised by IS-IS as the SYS-ID</a:t>
            </a:r>
          </a:p>
          <a:p>
            <a:pPr lvl="1"/>
            <a:r>
              <a:rPr lang="en-US" sz="1600" dirty="0"/>
              <a:t>On the ERS 8600/8800, this is the system-id which can be configured or left as-is</a:t>
            </a:r>
          </a:p>
          <a:p>
            <a:pPr lvl="2"/>
            <a:r>
              <a:rPr lang="en-US" sz="1400" dirty="0"/>
              <a:t>Good idea to change the system-id to easily identify switches in the IS-IS forwarding table</a:t>
            </a:r>
          </a:p>
          <a:p>
            <a:pPr lvl="1"/>
            <a:endParaRPr lang="en-US" sz="1600" dirty="0"/>
          </a:p>
          <a:p>
            <a:endParaRPr lang="en-US" sz="1800" dirty="0"/>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14</a:t>
            </a:fld>
            <a:endParaRPr lang="en-US" dirty="0"/>
          </a:p>
        </p:txBody>
      </p:sp>
      <p:sp>
        <p:nvSpPr>
          <p:cNvPr id="24580" name="TextBox 3"/>
          <p:cNvSpPr txBox="1">
            <a:spLocks noChangeArrowheads="1"/>
          </p:cNvSpPr>
          <p:nvPr/>
        </p:nvSpPr>
        <p:spPr bwMode="auto">
          <a:xfrm>
            <a:off x="1547664" y="3324334"/>
            <a:ext cx="6912768" cy="3170099"/>
          </a:xfrm>
          <a:prstGeom prst="rect">
            <a:avLst/>
          </a:prstGeom>
          <a:noFill/>
          <a:ln w="9525">
            <a:noFill/>
            <a:miter lim="800000"/>
            <a:headEnd/>
            <a:tailEnd/>
          </a:ln>
        </p:spPr>
        <p:txBody>
          <a:bodyPr wrap="square">
            <a:spAutoFit/>
          </a:bodyPr>
          <a:lstStyle/>
          <a:p>
            <a:r>
              <a:rPr lang="en-US" sz="1000" dirty="0">
                <a:latin typeface="Courier New" pitchFamily="49" charset="0"/>
                <a:cs typeface="Courier New" pitchFamily="49" charset="0"/>
              </a:rPr>
              <a:t>ERS-2&gt;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isis</a:t>
            </a:r>
            <a:r>
              <a:rPr lang="en-US" sz="1000" b="1" i="1" dirty="0">
                <a:latin typeface="Courier New" pitchFamily="49" charset="0"/>
                <a:cs typeface="Courier New" pitchFamily="49" charset="0"/>
              </a:rPr>
              <a:t> system-id</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ISIS System-Id</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SYSTEM-ID</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00be.b000.0002</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ERS-1&gt;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isis</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spbm</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unicast</a:t>
            </a:r>
            <a:r>
              <a:rPr lang="en-US" sz="1000" b="1" i="1" dirty="0">
                <a:latin typeface="Courier New" pitchFamily="49" charset="0"/>
                <a:cs typeface="Courier New" pitchFamily="49" charset="0"/>
              </a:rPr>
              <a:t>-fib </a:t>
            </a:r>
            <a:r>
              <a:rPr lang="en-US" sz="1000" b="1" i="1" dirty="0" err="1">
                <a:latin typeface="Courier New" pitchFamily="49" charset="0"/>
                <a:cs typeface="Courier New" pitchFamily="49" charset="0"/>
              </a:rPr>
              <a:t>vlan</a:t>
            </a:r>
            <a:r>
              <a:rPr lang="en-US" sz="1000" b="1" i="1" dirty="0">
                <a:latin typeface="Courier New" pitchFamily="49" charset="0"/>
                <a:cs typeface="Courier New" pitchFamily="49" charset="0"/>
              </a:rPr>
              <a:t> 40</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SPBM UNICAST FIB ENTRY INFO</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DESTINATION        BVLAN  SYSID            HOST-NAME         OUTGOING     COST      </a:t>
            </a:r>
          </a:p>
          <a:p>
            <a:r>
              <a:rPr lang="en-US" sz="1000" dirty="0">
                <a:latin typeface="Courier New" pitchFamily="49" charset="0"/>
                <a:cs typeface="Courier New" pitchFamily="49" charset="0"/>
              </a:rPr>
              <a:t>ADDRESS                                                     INTERFACE           </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00:be:b0:00:00:02  40     00be.b000.0002   ERS-2             2/2          10</a:t>
            </a:r>
          </a:p>
          <a:p>
            <a:r>
              <a:rPr lang="en-US" sz="1000" dirty="0">
                <a:latin typeface="Courier New" pitchFamily="49" charset="0"/>
                <a:cs typeface="Courier New" pitchFamily="49" charset="0"/>
              </a:rPr>
              <a:t>00:be:b0:00:00:03  40     00be.b000.0003   ERS-3             2/2          20</a:t>
            </a:r>
          </a:p>
          <a:p>
            <a:r>
              <a:rPr lang="en-US" sz="1000" dirty="0">
                <a:latin typeface="Courier New" pitchFamily="49" charset="0"/>
                <a:cs typeface="Courier New" pitchFamily="49" charset="0"/>
              </a:rPr>
              <a:t>00:be:b1:00:00:03  40     00be.b000.0003   ERS-3             2/2          20</a:t>
            </a:r>
          </a:p>
          <a:p>
            <a:r>
              <a:rPr lang="en-US" sz="1000" dirty="0">
                <a:latin typeface="Courier New" pitchFamily="49" charset="0"/>
                <a:cs typeface="Courier New" pitchFamily="49" charset="0"/>
              </a:rPr>
              <a:t>00:be:b0:00:00:04  40     00be.b000.0004   ERS-4             2/2          20</a:t>
            </a:r>
          </a:p>
          <a:p>
            <a:endParaRPr lang="en-US" sz="10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a:t>SPBM </a:t>
            </a:r>
            <a:br>
              <a:rPr lang="en-US" dirty="0"/>
            </a:br>
            <a:r>
              <a:rPr lang="en-US" sz="2200" dirty="0"/>
              <a:t>I-SID L2 VSN</a:t>
            </a:r>
            <a:endParaRPr lang="en-US" dirty="0"/>
          </a:p>
        </p:txBody>
      </p:sp>
      <p:sp>
        <p:nvSpPr>
          <p:cNvPr id="25603" name="Content Placeholder 2"/>
          <p:cNvSpPr>
            <a:spLocks noGrp="1"/>
          </p:cNvSpPr>
          <p:nvPr>
            <p:ph sz="half" idx="1"/>
          </p:nvPr>
        </p:nvSpPr>
        <p:spPr/>
        <p:txBody>
          <a:bodyPr/>
          <a:lstStyle/>
          <a:p>
            <a:r>
              <a:rPr lang="en-US" sz="2000" dirty="0"/>
              <a:t>The I-SID is the ‘Instance Service Identifier’ made up of a 24-bit field providing over 16 million possible VSN-id’s. The I-SID is used to identify the VSN service.</a:t>
            </a:r>
          </a:p>
          <a:p>
            <a:pPr lvl="1"/>
            <a:r>
              <a:rPr lang="en-US" sz="1800" dirty="0"/>
              <a:t>Each I-SID is assigned a unique identifier (valid range 1 to 16777215)</a:t>
            </a:r>
          </a:p>
          <a:p>
            <a:pPr lvl="1"/>
            <a:r>
              <a:rPr lang="en-US" sz="1800" dirty="0"/>
              <a:t>For L2 VSN, I-SID assigned at VLAN level</a:t>
            </a:r>
          </a:p>
          <a:p>
            <a:endParaRPr lang="en-US" sz="2000" dirty="0"/>
          </a:p>
        </p:txBody>
      </p:sp>
      <p:sp>
        <p:nvSpPr>
          <p:cNvPr id="6"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15</a:t>
            </a:fld>
            <a:endParaRPr lang="en-US" dirty="0"/>
          </a:p>
        </p:txBody>
      </p:sp>
      <p:grpSp>
        <p:nvGrpSpPr>
          <p:cNvPr id="10" name="Group 9"/>
          <p:cNvGrpSpPr/>
          <p:nvPr/>
        </p:nvGrpSpPr>
        <p:grpSpPr>
          <a:xfrm>
            <a:off x="1331640" y="2996952"/>
            <a:ext cx="7416800" cy="3170238"/>
            <a:chOff x="1115616" y="2996952"/>
            <a:chExt cx="7416800" cy="3170238"/>
          </a:xfrm>
        </p:grpSpPr>
        <p:sp>
          <p:nvSpPr>
            <p:cNvPr id="4" name="TextBox 3"/>
            <p:cNvSpPr txBox="1"/>
            <p:nvPr/>
          </p:nvSpPr>
          <p:spPr>
            <a:xfrm>
              <a:off x="1115616" y="2996952"/>
              <a:ext cx="7416800" cy="3170238"/>
            </a:xfrm>
            <a:prstGeom prst="rect">
              <a:avLst/>
            </a:prstGeom>
            <a:noFill/>
          </p:spPr>
          <p:txBody>
            <a:bodyPr>
              <a:spAutoFit/>
            </a:bodyPr>
            <a:lstStyle/>
            <a:p>
              <a:pPr marL="228600" indent="-228600">
                <a:defRPr/>
              </a:pPr>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config</a:t>
              </a:r>
              <a:r>
                <a:rPr lang="en-US" sz="1000" b="1" i="1" dirty="0">
                  <a:latin typeface="Courier New" pitchFamily="49" charset="0"/>
                  <a:cs typeface="Courier New" pitchFamily="49" charset="0"/>
                </a:rPr>
                <a:t> module </a:t>
              </a:r>
              <a:r>
                <a:rPr lang="en-US" sz="1000" b="1" i="1" dirty="0" err="1">
                  <a:latin typeface="Courier New" pitchFamily="49" charset="0"/>
                  <a:cs typeface="Courier New" pitchFamily="49" charset="0"/>
                </a:rPr>
                <a:t>vlan</a:t>
              </a:r>
              <a:r>
                <a:rPr lang="en-US" sz="1000" b="1" i="1" dirty="0">
                  <a:latin typeface="Courier New" pitchFamily="49" charset="0"/>
                  <a:cs typeface="Courier New" pitchFamily="49" charset="0"/>
                </a:rPr>
                <a:t> </a:t>
              </a:r>
            </a:p>
            <a:p>
              <a:pPr marL="228600" indent="-228600">
                <a:defRPr/>
              </a:pPr>
              <a:r>
                <a:rPr lang="en-US" sz="1000" dirty="0">
                  <a:latin typeface="Courier New" pitchFamily="49" charset="0"/>
                  <a:cs typeface="Courier New" pitchFamily="49" charset="0"/>
                </a:rPr>
                <a:t>#</a:t>
              </a:r>
            </a:p>
            <a:p>
              <a:pPr marL="228600" indent="-228600">
                <a:defRPr/>
              </a:pPr>
              <a:r>
                <a:rPr lang="en-US" sz="1000" dirty="0">
                  <a:latin typeface="Courier New" pitchFamily="49" charset="0"/>
                  <a:cs typeface="Courier New" pitchFamily="49" charset="0"/>
                </a:rPr>
                <a:t># VLAN CONFIGURATION - PHASE I</a:t>
              </a:r>
            </a:p>
            <a:p>
              <a:pPr marL="228600" indent="-228600">
                <a:defRPr/>
              </a:pPr>
              <a:r>
                <a:rPr lang="en-US" sz="1000" dirty="0">
                  <a:latin typeface="Courier New" pitchFamily="49" charset="0"/>
                  <a:cs typeface="Courier New" pitchFamily="49" charset="0"/>
                </a:rPr>
                <a:t>#</a:t>
              </a:r>
            </a:p>
            <a:p>
              <a:pPr marL="228600" indent="-228600">
                <a:defRPr/>
              </a:pPr>
              <a:r>
                <a:rPr lang="en-US" sz="1000" dirty="0" err="1">
                  <a:latin typeface="Courier New" pitchFamily="49" charset="0"/>
                  <a:cs typeface="Courier New" pitchFamily="49" charset="0"/>
                </a:rPr>
                <a:t>vlan</a:t>
              </a:r>
              <a:r>
                <a:rPr lang="en-US" sz="1000" dirty="0">
                  <a:latin typeface="Courier New" pitchFamily="49" charset="0"/>
                  <a:cs typeface="Courier New" pitchFamily="49" charset="0"/>
                </a:rPr>
                <a:t> 1000 create </a:t>
              </a:r>
              <a:r>
                <a:rPr lang="en-US" sz="1000" dirty="0" err="1">
                  <a:latin typeface="Courier New" pitchFamily="49" charset="0"/>
                  <a:cs typeface="Courier New" pitchFamily="49" charset="0"/>
                </a:rPr>
                <a:t>byport</a:t>
              </a:r>
              <a:r>
                <a:rPr lang="en-US" sz="1000" dirty="0">
                  <a:latin typeface="Courier New" pitchFamily="49" charset="0"/>
                  <a:cs typeface="Courier New" pitchFamily="49" charset="0"/>
                </a:rPr>
                <a:t> 1 name "VSN-Blue"</a:t>
              </a:r>
            </a:p>
            <a:p>
              <a:pPr marL="228600" indent="-228600">
                <a:defRPr/>
              </a:pPr>
              <a:r>
                <a:rPr lang="en-US" sz="1000" b="1" dirty="0" err="1">
                  <a:solidFill>
                    <a:srgbClr val="0070C0"/>
                  </a:solidFill>
                  <a:latin typeface="Courier New" pitchFamily="49" charset="0"/>
                  <a:cs typeface="Courier New" pitchFamily="49" charset="0"/>
                </a:rPr>
                <a:t>vlan</a:t>
              </a:r>
              <a:r>
                <a:rPr lang="en-US" sz="1000" b="1" dirty="0">
                  <a:solidFill>
                    <a:srgbClr val="0070C0"/>
                  </a:solidFill>
                  <a:latin typeface="Courier New" pitchFamily="49" charset="0"/>
                  <a:cs typeface="Courier New" pitchFamily="49" charset="0"/>
                </a:rPr>
                <a:t> 1000 </a:t>
              </a:r>
              <a:r>
                <a:rPr lang="en-US" sz="1000" b="1" dirty="0" err="1">
                  <a:solidFill>
                    <a:srgbClr val="0070C0"/>
                  </a:solidFill>
                  <a:latin typeface="Courier New" pitchFamily="49" charset="0"/>
                  <a:cs typeface="Courier New" pitchFamily="49" charset="0"/>
                </a:rPr>
                <a:t>i-sid</a:t>
              </a:r>
              <a:r>
                <a:rPr lang="en-US" sz="1000" b="1" dirty="0">
                  <a:solidFill>
                    <a:srgbClr val="0070C0"/>
                  </a:solidFill>
                  <a:latin typeface="Courier New" pitchFamily="49" charset="0"/>
                  <a:cs typeface="Courier New" pitchFamily="49" charset="0"/>
                </a:rPr>
                <a:t> 1000   </a:t>
              </a:r>
            </a:p>
            <a:p>
              <a:pPr marL="228600" indent="-228600">
                <a:defRPr/>
              </a:pPr>
              <a:endParaRPr lang="en-US" sz="1000" dirty="0">
                <a:latin typeface="Courier New" pitchFamily="49" charset="0"/>
                <a:cs typeface="Courier New" pitchFamily="49" charset="0"/>
              </a:endParaRPr>
            </a:p>
            <a:p>
              <a:pPr>
                <a:defRPr/>
              </a:pPr>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isis</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spbm</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i-sid</a:t>
              </a:r>
              <a:r>
                <a:rPr lang="en-US" sz="1000" b="1" i="1" dirty="0">
                  <a:latin typeface="Courier New" pitchFamily="49" charset="0"/>
                  <a:cs typeface="Courier New" pitchFamily="49" charset="0"/>
                </a:rPr>
                <a:t> all</a:t>
              </a:r>
            </a:p>
            <a:p>
              <a:pPr>
                <a:defRPr/>
              </a:pPr>
              <a:endParaRPr lang="en-US" sz="1000" dirty="0">
                <a:latin typeface="Courier New" pitchFamily="49" charset="0"/>
                <a:cs typeface="Courier New" pitchFamily="49" charset="0"/>
              </a:endParaRPr>
            </a:p>
            <a:p>
              <a:pPr>
                <a:defRPr/>
              </a:pPr>
              <a:r>
                <a:rPr lang="en-US" sz="1000" dirty="0">
                  <a:latin typeface="Courier New" pitchFamily="49" charset="0"/>
                  <a:cs typeface="Courier New" pitchFamily="49" charset="0"/>
                </a:rPr>
                <a:t>================================================================================</a:t>
              </a:r>
            </a:p>
            <a:p>
              <a:pPr>
                <a:defRPr/>
              </a:pPr>
              <a:r>
                <a:rPr lang="en-US" sz="1000" dirty="0">
                  <a:latin typeface="Courier New" pitchFamily="49" charset="0"/>
                  <a:cs typeface="Courier New" pitchFamily="49" charset="0"/>
                </a:rPr>
                <a:t>                                 SPBM ISID INFO</a:t>
              </a:r>
            </a:p>
            <a:p>
              <a:pPr>
                <a:defRPr/>
              </a:pPr>
              <a:r>
                <a:rPr lang="en-US" sz="1000" dirty="0">
                  <a:latin typeface="Courier New" pitchFamily="49" charset="0"/>
                  <a:cs typeface="Courier New" pitchFamily="49" charset="0"/>
                </a:rPr>
                <a:t>================================================================================</a:t>
              </a:r>
            </a:p>
            <a:p>
              <a:pPr>
                <a:defRPr/>
              </a:pPr>
              <a:r>
                <a:rPr lang="en-US" sz="1000" dirty="0">
                  <a:latin typeface="Courier New" pitchFamily="49" charset="0"/>
                  <a:cs typeface="Courier New" pitchFamily="49" charset="0"/>
                </a:rPr>
                <a:t>ISID   SOURCE NAME    VLAN   SYSID                TYPE        </a:t>
              </a:r>
            </a:p>
            <a:p>
              <a:pPr>
                <a:defRPr/>
              </a:pPr>
              <a:r>
                <a:rPr lang="en-US" sz="1000" dirty="0">
                  <a:latin typeface="Courier New" pitchFamily="49" charset="0"/>
                  <a:cs typeface="Courier New" pitchFamily="49" charset="0"/>
                </a:rPr>
                <a:t>--------------------------------------------------------------------------------</a:t>
              </a:r>
            </a:p>
            <a:p>
              <a:pPr>
                <a:defRPr/>
              </a:pPr>
              <a:r>
                <a:rPr lang="en-US" sz="1000" dirty="0">
                  <a:latin typeface="Courier New" pitchFamily="49" charset="0"/>
                  <a:cs typeface="Courier New" pitchFamily="49" charset="0"/>
                </a:rPr>
                <a:t>1000   0.00.01        40     00be.b000.0001       </a:t>
              </a:r>
              <a:r>
                <a:rPr lang="en-US" sz="1000" dirty="0" err="1">
                  <a:latin typeface="Courier New" pitchFamily="49" charset="0"/>
                  <a:cs typeface="Courier New" pitchFamily="49" charset="0"/>
                </a:rPr>
                <a:t>config</a:t>
              </a:r>
              <a:endParaRPr lang="en-US" sz="1000" dirty="0">
                <a:latin typeface="Courier New" pitchFamily="49" charset="0"/>
                <a:cs typeface="Courier New" pitchFamily="49" charset="0"/>
              </a:endParaRPr>
            </a:p>
            <a:p>
              <a:pPr marL="228600" indent="-228600">
                <a:defRPr/>
              </a:pPr>
              <a:r>
                <a:rPr lang="en-US" sz="1000" dirty="0">
                  <a:latin typeface="Courier New" pitchFamily="49" charset="0"/>
                  <a:cs typeface="Courier New" pitchFamily="49" charset="0"/>
                </a:rPr>
                <a:t>1000   0.00.02        40     00be.b000.0002       discover</a:t>
              </a:r>
            </a:p>
            <a:p>
              <a:pPr marL="228600" indent="-228600">
                <a:defRPr/>
              </a:pPr>
              <a:r>
                <a:rPr lang="en-US" sz="1000" dirty="0">
                  <a:latin typeface="Courier New" pitchFamily="49" charset="0"/>
                  <a:cs typeface="Courier New" pitchFamily="49" charset="0"/>
                </a:rPr>
                <a:t>1000   0.00.03        40     00be.b000.0003       discover    </a:t>
              </a:r>
            </a:p>
            <a:p>
              <a:pPr marL="228600" indent="-228600">
                <a:defRPr/>
              </a:pPr>
              <a:r>
                <a:rPr lang="en-US" sz="1000" dirty="0">
                  <a:latin typeface="Courier New" pitchFamily="49" charset="0"/>
                  <a:cs typeface="Courier New" pitchFamily="49" charset="0"/>
                </a:rPr>
                <a:t>1000   0.00.04        40     00be.b000.0004       discover</a:t>
              </a:r>
            </a:p>
            <a:p>
              <a:pPr marL="228600" indent="-228600">
                <a:defRPr/>
              </a:pPr>
              <a:r>
                <a:rPr lang="en-US" sz="1000" dirty="0">
                  <a:latin typeface="Courier New" pitchFamily="49" charset="0"/>
                  <a:cs typeface="Courier New" pitchFamily="49" charset="0"/>
                </a:rPr>
                <a:t> </a:t>
              </a:r>
            </a:p>
            <a:p>
              <a:pPr marL="228600" indent="-228600">
                <a:defRPr/>
              </a:pPr>
              <a:r>
                <a:rPr lang="en-US" sz="1000" dirty="0">
                  <a:latin typeface="Courier New" pitchFamily="49" charset="0"/>
                  <a:cs typeface="Courier New" pitchFamily="49" charset="0"/>
                </a:rPr>
                <a:t>   </a:t>
              </a:r>
            </a:p>
          </p:txBody>
        </p:sp>
        <p:sp>
          <p:nvSpPr>
            <p:cNvPr id="5" name="Rectangle 4"/>
            <p:cNvSpPr/>
            <p:nvPr/>
          </p:nvSpPr>
          <p:spPr>
            <a:xfrm>
              <a:off x="1115616" y="3767268"/>
              <a:ext cx="17272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SPBM </a:t>
            </a:r>
            <a:br>
              <a:rPr lang="en-US" dirty="0"/>
            </a:br>
            <a:r>
              <a:rPr lang="en-US" sz="2200" dirty="0"/>
              <a:t>I-SID L3 VSN</a:t>
            </a:r>
            <a:endParaRPr lang="en-US" dirty="0"/>
          </a:p>
        </p:txBody>
      </p:sp>
      <p:sp>
        <p:nvSpPr>
          <p:cNvPr id="26627" name="Content Placeholder 2"/>
          <p:cNvSpPr>
            <a:spLocks noGrp="1"/>
          </p:cNvSpPr>
          <p:nvPr>
            <p:ph sz="half" idx="1"/>
          </p:nvPr>
        </p:nvSpPr>
        <p:spPr/>
        <p:txBody>
          <a:bodyPr/>
          <a:lstStyle/>
          <a:p>
            <a:r>
              <a:rPr lang="en-US" sz="2000" dirty="0"/>
              <a:t>For L3 VSN, I-SID assigned at VRF level</a:t>
            </a:r>
          </a:p>
          <a:p>
            <a:endParaRPr lang="en-US" sz="2000" dirty="0"/>
          </a:p>
        </p:txBody>
      </p:sp>
      <p:sp>
        <p:nvSpPr>
          <p:cNvPr id="8"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16</a:t>
            </a:fld>
            <a:endParaRPr lang="en-US" dirty="0"/>
          </a:p>
        </p:txBody>
      </p:sp>
      <p:grpSp>
        <p:nvGrpSpPr>
          <p:cNvPr id="9" name="Group 8"/>
          <p:cNvGrpSpPr/>
          <p:nvPr/>
        </p:nvGrpSpPr>
        <p:grpSpPr>
          <a:xfrm>
            <a:off x="900683" y="1628800"/>
            <a:ext cx="9215933" cy="4786535"/>
            <a:chOff x="323528" y="1628800"/>
            <a:chExt cx="9215933" cy="4786535"/>
          </a:xfrm>
        </p:grpSpPr>
        <p:sp>
          <p:nvSpPr>
            <p:cNvPr id="26628" name="TextBox 3"/>
            <p:cNvSpPr txBox="1">
              <a:spLocks noChangeArrowheads="1"/>
            </p:cNvSpPr>
            <p:nvPr/>
          </p:nvSpPr>
          <p:spPr bwMode="auto">
            <a:xfrm>
              <a:off x="323528" y="1628800"/>
              <a:ext cx="5256213" cy="2400300"/>
            </a:xfrm>
            <a:prstGeom prst="rect">
              <a:avLst/>
            </a:prstGeom>
            <a:noFill/>
            <a:ln w="9525">
              <a:noFill/>
              <a:miter lim="800000"/>
              <a:headEnd/>
              <a:tailEnd/>
            </a:ln>
          </p:spPr>
          <p:txBody>
            <a:bodyPr>
              <a:spAutoFit/>
            </a:bodyPr>
            <a:lstStyle/>
            <a:p>
              <a:pPr marL="228600" indent="-228600"/>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config</a:t>
              </a:r>
              <a:r>
                <a:rPr lang="en-US" sz="1000" b="1" i="1" dirty="0">
                  <a:latin typeface="Courier New" pitchFamily="49" charset="0"/>
                  <a:cs typeface="Courier New" pitchFamily="49" charset="0"/>
                </a:rPr>
                <a:t> module </a:t>
              </a:r>
              <a:r>
                <a:rPr lang="en-US" sz="1000" b="1" i="1" dirty="0" err="1">
                  <a:latin typeface="Courier New" pitchFamily="49" charset="0"/>
                  <a:cs typeface="Courier New" pitchFamily="49" charset="0"/>
                </a:rPr>
                <a:t>ip</a:t>
              </a:r>
              <a:r>
                <a:rPr lang="en-US" sz="1000" b="1" i="1" dirty="0">
                  <a:latin typeface="Courier New" pitchFamily="49" charset="0"/>
                  <a:cs typeface="Courier New" pitchFamily="49" charset="0"/>
                </a:rPr>
                <a:t> </a:t>
              </a: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 VRF CONFIGURATION</a:t>
              </a:r>
            </a:p>
            <a:p>
              <a:pPr marL="228600" indent="-228600"/>
              <a:r>
                <a:rPr lang="en-US" sz="1000" dirty="0">
                  <a:latin typeface="Courier New" pitchFamily="49" charset="0"/>
                  <a:cs typeface="Courier New" pitchFamily="49" charset="0"/>
                </a:rPr>
                <a:t>#</a:t>
              </a:r>
            </a:p>
            <a:p>
              <a:pPr marL="228600" indent="-228600"/>
              <a:endParaRPr lang="en-US" sz="1000" dirty="0">
                <a:latin typeface="Courier New" pitchFamily="49" charset="0"/>
                <a:cs typeface="Courier New" pitchFamily="49" charset="0"/>
              </a:endParaRP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create id 1   </a:t>
              </a:r>
            </a:p>
            <a:p>
              <a:pPr marL="228600" indent="-228600"/>
              <a:endParaRPr lang="en-US" sz="1000" dirty="0">
                <a:latin typeface="Courier New" pitchFamily="49" charset="0"/>
                <a:cs typeface="Courier New" pitchFamily="49" charset="0"/>
              </a:endParaRP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 CIRCUITLESS IP INTERFACE CONFIGURATION - VRF </a:t>
              </a:r>
            </a:p>
            <a:p>
              <a:pPr marL="228600" indent="-228600"/>
              <a:r>
                <a:rPr lang="en-US" sz="1000" dirty="0">
                  <a:latin typeface="Courier New" pitchFamily="49" charset="0"/>
                  <a:cs typeface="Courier New" pitchFamily="49" charset="0"/>
                </a:rPr>
                <a:t>#</a:t>
              </a:r>
            </a:p>
            <a:p>
              <a:pPr marL="228600" indent="-228600"/>
              <a:endParaRPr lang="en-US" sz="1000" dirty="0">
                <a:latin typeface="Courier New" pitchFamily="49" charset="0"/>
                <a:cs typeface="Courier New" pitchFamily="49" charset="0"/>
              </a:endParaRP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a:t>
              </a:r>
              <a:r>
                <a:rPr lang="en-US" sz="1000" dirty="0" err="1">
                  <a:latin typeface="Courier New" pitchFamily="49" charset="0"/>
                  <a:cs typeface="Courier New" pitchFamily="49" charset="0"/>
                </a:rPr>
                <a:t>circuitless-ip-int</a:t>
              </a:r>
              <a:r>
                <a:rPr lang="en-US" sz="1000" dirty="0">
                  <a:latin typeface="Courier New" pitchFamily="49" charset="0"/>
                  <a:cs typeface="Courier New" pitchFamily="49" charset="0"/>
                </a:rPr>
                <a:t>  2 create 10.1.1.1/</a:t>
              </a:r>
            </a:p>
            <a:p>
              <a:pPr marL="228600" indent="-228600"/>
              <a:r>
                <a:rPr lang="en-US" sz="1000" dirty="0">
                  <a:latin typeface="Courier New" pitchFamily="49" charset="0"/>
                  <a:cs typeface="Courier New" pitchFamily="49" charset="0"/>
                </a:rPr>
                <a:t>255.255.255.255</a:t>
              </a:r>
            </a:p>
            <a:p>
              <a:pPr marL="228600" indent="-228600"/>
              <a:endParaRPr lang="en-US" sz="1000" dirty="0">
                <a:latin typeface="Courier New" pitchFamily="49" charset="0"/>
                <a:cs typeface="Courier New" pitchFamily="49" charset="0"/>
              </a:endParaRPr>
            </a:p>
            <a:p>
              <a:pPr marL="228600" indent="-228600"/>
              <a:endParaRPr lang="en-US" sz="1000" dirty="0">
                <a:latin typeface="Courier New" pitchFamily="49" charset="0"/>
                <a:cs typeface="Courier New" pitchFamily="49" charset="0"/>
              </a:endParaRPr>
            </a:p>
          </p:txBody>
        </p:sp>
        <p:sp>
          <p:nvSpPr>
            <p:cNvPr id="26629" name="TextBox 4"/>
            <p:cNvSpPr txBox="1">
              <a:spLocks noChangeArrowheads="1"/>
            </p:cNvSpPr>
            <p:nvPr/>
          </p:nvSpPr>
          <p:spPr bwMode="auto">
            <a:xfrm>
              <a:off x="4572000" y="1628800"/>
              <a:ext cx="3889375" cy="2400300"/>
            </a:xfrm>
            <a:prstGeom prst="rect">
              <a:avLst/>
            </a:prstGeom>
            <a:noFill/>
            <a:ln w="9525">
              <a:noFill/>
              <a:miter lim="800000"/>
              <a:headEnd/>
              <a:tailEnd/>
            </a:ln>
          </p:spPr>
          <p:txBody>
            <a:bodyPr>
              <a:spAutoFit/>
            </a:bodyPr>
            <a:lstStyle/>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 IPVPN CONFIGURATION</a:t>
              </a:r>
            </a:p>
            <a:p>
              <a:pPr marL="228600" indent="-228600"/>
              <a:r>
                <a:rPr lang="en-US" sz="1000" dirty="0">
                  <a:latin typeface="Courier New" pitchFamily="49" charset="0"/>
                  <a:cs typeface="Courier New" pitchFamily="49" charset="0"/>
                </a:rPr>
                <a:t>#</a:t>
              </a: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a:t>
              </a:r>
              <a:r>
                <a:rPr lang="en-US" sz="1000" dirty="0" err="1">
                  <a:latin typeface="Courier New" pitchFamily="49" charset="0"/>
                  <a:cs typeface="Courier New" pitchFamily="49" charset="0"/>
                </a:rPr>
                <a:t>ipvpn</a:t>
              </a:r>
              <a:r>
                <a:rPr lang="en-US" sz="1000" dirty="0">
                  <a:latin typeface="Courier New" pitchFamily="49" charset="0"/>
                  <a:cs typeface="Courier New" pitchFamily="49" charset="0"/>
                </a:rPr>
                <a:t> create</a:t>
              </a:r>
            </a:p>
            <a:p>
              <a:pPr marL="228600" indent="-228600"/>
              <a:r>
                <a:rPr lang="en-US" sz="1000" b="1" dirty="0" err="1">
                  <a:solidFill>
                    <a:srgbClr val="0070C0"/>
                  </a:solidFill>
                  <a:latin typeface="Courier New" pitchFamily="49" charset="0"/>
                  <a:cs typeface="Courier New" pitchFamily="49" charset="0"/>
                </a:rPr>
                <a:t>ip</a:t>
              </a:r>
              <a:r>
                <a:rPr lang="en-US" sz="1000" b="1" dirty="0">
                  <a:solidFill>
                    <a:srgbClr val="0070C0"/>
                  </a:solidFill>
                  <a:latin typeface="Courier New" pitchFamily="49" charset="0"/>
                  <a:cs typeface="Courier New" pitchFamily="49" charset="0"/>
                </a:rPr>
                <a:t> </a:t>
              </a:r>
              <a:r>
                <a:rPr lang="en-US" sz="1000" b="1" dirty="0" err="1">
                  <a:solidFill>
                    <a:srgbClr val="0070C0"/>
                  </a:solidFill>
                  <a:latin typeface="Courier New" pitchFamily="49" charset="0"/>
                  <a:cs typeface="Courier New" pitchFamily="49" charset="0"/>
                </a:rPr>
                <a:t>vrf</a:t>
              </a:r>
              <a:r>
                <a:rPr lang="en-US" sz="1000" b="1" dirty="0">
                  <a:solidFill>
                    <a:srgbClr val="0070C0"/>
                  </a:solidFill>
                  <a:latin typeface="Courier New" pitchFamily="49" charset="0"/>
                  <a:cs typeface="Courier New" pitchFamily="49" charset="0"/>
                </a:rPr>
                <a:t> green </a:t>
              </a:r>
              <a:r>
                <a:rPr lang="en-US" sz="1000" b="1" dirty="0" err="1">
                  <a:solidFill>
                    <a:srgbClr val="0070C0"/>
                  </a:solidFill>
                  <a:latin typeface="Courier New" pitchFamily="49" charset="0"/>
                  <a:cs typeface="Courier New" pitchFamily="49" charset="0"/>
                </a:rPr>
                <a:t>ipvpn</a:t>
              </a:r>
              <a:r>
                <a:rPr lang="en-US" sz="1000" b="1" dirty="0">
                  <a:solidFill>
                    <a:srgbClr val="0070C0"/>
                  </a:solidFill>
                  <a:latin typeface="Courier New" pitchFamily="49" charset="0"/>
                  <a:cs typeface="Courier New" pitchFamily="49" charset="0"/>
                </a:rPr>
                <a:t> </a:t>
              </a:r>
              <a:r>
                <a:rPr lang="en-US" sz="1000" b="1" dirty="0" err="1">
                  <a:solidFill>
                    <a:srgbClr val="0070C0"/>
                  </a:solidFill>
                  <a:latin typeface="Courier New" pitchFamily="49" charset="0"/>
                  <a:cs typeface="Courier New" pitchFamily="49" charset="0"/>
                </a:rPr>
                <a:t>i-sid</a:t>
              </a:r>
              <a:r>
                <a:rPr lang="en-US" sz="1000" b="1" dirty="0">
                  <a:solidFill>
                    <a:srgbClr val="0070C0"/>
                  </a:solidFill>
                  <a:latin typeface="Courier New" pitchFamily="49" charset="0"/>
                  <a:cs typeface="Courier New" pitchFamily="49" charset="0"/>
                </a:rPr>
                <a:t> 1002</a:t>
              </a: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a:t>
              </a:r>
              <a:r>
                <a:rPr lang="en-US" sz="1000" dirty="0" err="1">
                  <a:latin typeface="Courier New" pitchFamily="49" charset="0"/>
                  <a:cs typeface="Courier New" pitchFamily="49" charset="0"/>
                </a:rPr>
                <a:t>ipvpn</a:t>
              </a:r>
              <a:r>
                <a:rPr lang="en-US" sz="1000" dirty="0">
                  <a:latin typeface="Courier New" pitchFamily="49" charset="0"/>
                  <a:cs typeface="Courier New" pitchFamily="49" charset="0"/>
                </a:rPr>
                <a:t> enable</a:t>
              </a:r>
            </a:p>
            <a:p>
              <a:pPr marL="228600" indent="-228600"/>
              <a:r>
                <a:rPr lang="en-US" sz="1000" dirty="0">
                  <a:latin typeface="Courier New" pitchFamily="49" charset="0"/>
                  <a:cs typeface="Courier New" pitchFamily="49" charset="0"/>
                </a:rPr>
                <a:t> </a:t>
              </a: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 IP REDISTRIBUTION CONFIGURATION - VRF</a:t>
              </a:r>
            </a:p>
            <a:p>
              <a:pPr marL="228600" indent="-228600"/>
              <a:r>
                <a:rPr lang="en-US" sz="1000" dirty="0">
                  <a:latin typeface="Courier New" pitchFamily="49" charset="0"/>
                  <a:cs typeface="Courier New" pitchFamily="49" charset="0"/>
                </a:rPr>
                <a:t>#</a:t>
              </a:r>
            </a:p>
            <a:p>
              <a:pPr marL="228600" indent="-228600"/>
              <a:endParaRPr lang="en-US" sz="1000" dirty="0">
                <a:latin typeface="Courier New" pitchFamily="49" charset="0"/>
                <a:cs typeface="Courier New" pitchFamily="49" charset="0"/>
              </a:endParaRP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a:t>
              </a:r>
              <a:r>
                <a:rPr lang="en-US" sz="1000" dirty="0" err="1">
                  <a:latin typeface="Courier New" pitchFamily="49" charset="0"/>
                  <a:cs typeface="Courier New" pitchFamily="49" charset="0"/>
                </a:rPr>
                <a:t>isis</a:t>
              </a:r>
              <a:r>
                <a:rPr lang="en-US" sz="1000" dirty="0">
                  <a:latin typeface="Courier New" pitchFamily="49" charset="0"/>
                  <a:cs typeface="Courier New" pitchFamily="49" charset="0"/>
                </a:rPr>
                <a:t> redistribute direct create</a:t>
              </a: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a:t>
              </a:r>
              <a:r>
                <a:rPr lang="en-US" sz="1000" dirty="0" err="1">
                  <a:latin typeface="Courier New" pitchFamily="49" charset="0"/>
                  <a:cs typeface="Courier New" pitchFamily="49" charset="0"/>
                </a:rPr>
                <a:t>isis</a:t>
              </a:r>
              <a:r>
                <a:rPr lang="en-US" sz="1000" dirty="0">
                  <a:latin typeface="Courier New" pitchFamily="49" charset="0"/>
                  <a:cs typeface="Courier New" pitchFamily="49" charset="0"/>
                </a:rPr>
                <a:t> redistribute direct metric 1</a:t>
              </a:r>
            </a:p>
            <a:p>
              <a:pPr marL="228600" indent="-228600"/>
              <a:r>
                <a:rPr lang="en-US" sz="1000" dirty="0" err="1">
                  <a:latin typeface="Courier New" pitchFamily="49" charset="0"/>
                  <a:cs typeface="Courier New" pitchFamily="49" charset="0"/>
                </a:rPr>
                <a:t>ip</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green </a:t>
              </a:r>
              <a:r>
                <a:rPr lang="en-US" sz="1000" dirty="0" err="1">
                  <a:latin typeface="Courier New" pitchFamily="49" charset="0"/>
                  <a:cs typeface="Courier New" pitchFamily="49" charset="0"/>
                </a:rPr>
                <a:t>isis</a:t>
              </a:r>
              <a:r>
                <a:rPr lang="en-US" sz="1000" dirty="0">
                  <a:latin typeface="Courier New" pitchFamily="49" charset="0"/>
                  <a:cs typeface="Courier New" pitchFamily="49" charset="0"/>
                </a:rPr>
                <a:t> redistribute direct enable</a:t>
              </a:r>
            </a:p>
            <a:p>
              <a:pPr marL="228600" indent="-228600"/>
              <a:endParaRPr lang="en-US" sz="1000" dirty="0">
                <a:latin typeface="Courier New" pitchFamily="49" charset="0"/>
                <a:cs typeface="Courier New" pitchFamily="49" charset="0"/>
              </a:endParaRPr>
            </a:p>
          </p:txBody>
        </p:sp>
        <p:sp>
          <p:nvSpPr>
            <p:cNvPr id="26630" name="TextBox 5"/>
            <p:cNvSpPr txBox="1">
              <a:spLocks noChangeArrowheads="1"/>
            </p:cNvSpPr>
            <p:nvPr/>
          </p:nvSpPr>
          <p:spPr bwMode="auto">
            <a:xfrm>
              <a:off x="1187624" y="3861048"/>
              <a:ext cx="8351837" cy="2554287"/>
            </a:xfrm>
            <a:prstGeom prst="rect">
              <a:avLst/>
            </a:prstGeom>
            <a:noFill/>
            <a:ln w="9525">
              <a:noFill/>
              <a:miter lim="800000"/>
              <a:headEnd/>
              <a:tailEnd/>
            </a:ln>
          </p:spPr>
          <p:txBody>
            <a:bodyPr>
              <a:spAutoFit/>
            </a:bodyPr>
            <a:lstStyle/>
            <a:p>
              <a:pPr marL="228600" indent="-228600"/>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isis</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spbm</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ip</a:t>
              </a:r>
              <a:r>
                <a:rPr lang="en-US" sz="1000" b="1" i="1" dirty="0">
                  <a:latin typeface="Courier New" pitchFamily="49" charset="0"/>
                  <a:cs typeface="Courier New" pitchFamily="49" charset="0"/>
                </a:rPr>
                <a:t>-</a:t>
              </a:r>
              <a:r>
                <a:rPr lang="en-US" sz="1000" b="1" i="1" dirty="0" err="1">
                  <a:latin typeface="Courier New" pitchFamily="49" charset="0"/>
                  <a:cs typeface="Courier New" pitchFamily="49" charset="0"/>
                </a:rPr>
                <a:t>unicast</a:t>
              </a:r>
              <a:r>
                <a:rPr lang="en-US" sz="1000" b="1" i="1" dirty="0">
                  <a:latin typeface="Courier New" pitchFamily="49" charset="0"/>
                  <a:cs typeface="Courier New" pitchFamily="49" charset="0"/>
                </a:rPr>
                <a:t>-fib all</a:t>
              </a: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Command Execution Time: WED DEC 01 09:39:04 2010 EST </a:t>
              </a:r>
            </a:p>
            <a:p>
              <a:pPr marL="228600" indent="-228600"/>
              <a:r>
                <a:rPr lang="en-US" sz="1000" dirty="0">
                  <a:latin typeface="Courier New" pitchFamily="49" charset="0"/>
                  <a:cs typeface="Courier New" pitchFamily="49" charset="0"/>
                </a:rPr>
                <a:t>*******************************************************************************</a:t>
              </a:r>
            </a:p>
            <a:p>
              <a:pPr marL="228600" indent="-228600"/>
              <a:endParaRPr lang="en-US" sz="1000" dirty="0">
                <a:latin typeface="Courier New" pitchFamily="49" charset="0"/>
                <a:cs typeface="Courier New" pitchFamily="49" charset="0"/>
              </a:endParaRP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                         SPBM IP-UNICAST FIB ENTRY INFO</a:t>
              </a: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                                                             OUTGOING  SPBM       PREFIX    </a:t>
              </a:r>
            </a:p>
            <a:p>
              <a:pPr marL="228600" indent="-228600"/>
              <a:r>
                <a:rPr lang="en-US" sz="1000" dirty="0">
                  <a:latin typeface="Courier New" pitchFamily="49" charset="0"/>
                  <a:cs typeface="Courier New" pitchFamily="49" charset="0"/>
                </a:rPr>
                <a:t>VRF       ISID    Destination        NH BEB             VLAN INTERFACE COST       </a:t>
              </a:r>
              <a:r>
                <a:rPr lang="en-US" sz="1000" dirty="0" err="1">
                  <a:latin typeface="Courier New" pitchFamily="49" charset="0"/>
                  <a:cs typeface="Courier New" pitchFamily="49" charset="0"/>
                </a:rPr>
                <a:t>COST</a:t>
              </a:r>
              <a:r>
                <a:rPr lang="en-US" sz="1000" dirty="0">
                  <a:latin typeface="Courier New" pitchFamily="49" charset="0"/>
                  <a:cs typeface="Courier New" pitchFamily="49" charset="0"/>
                </a:rPr>
                <a:t>      </a:t>
              </a:r>
            </a:p>
            <a:p>
              <a:pPr marL="228600" indent="-228600"/>
              <a:r>
                <a:rPr lang="en-US" sz="1000" dirty="0">
                  <a:latin typeface="Courier New" pitchFamily="49" charset="0"/>
                  <a:cs typeface="Courier New" pitchFamily="49" charset="0"/>
                </a:rPr>
                <a:t>--------------------------------------------------------------------------------</a:t>
              </a:r>
            </a:p>
            <a:p>
              <a:pPr marL="228600" indent="-228600"/>
              <a:r>
                <a:rPr lang="en-US" sz="1000" dirty="0">
                  <a:latin typeface="Courier New" pitchFamily="49" charset="0"/>
                  <a:cs typeface="Courier New" pitchFamily="49" charset="0"/>
                </a:rPr>
                <a:t>green     </a:t>
              </a:r>
              <a:r>
                <a:rPr lang="en-US" sz="1000" b="1" dirty="0">
                  <a:solidFill>
                    <a:srgbClr val="0070C0"/>
                  </a:solidFill>
                  <a:latin typeface="Courier New" pitchFamily="49" charset="0"/>
                  <a:cs typeface="Courier New" pitchFamily="49" charset="0"/>
                </a:rPr>
                <a:t>1002 </a:t>
              </a:r>
              <a:r>
                <a:rPr lang="en-US" sz="1000" dirty="0">
                  <a:latin typeface="Courier New" pitchFamily="49" charset="0"/>
                  <a:cs typeface="Courier New" pitchFamily="49" charset="0"/>
                </a:rPr>
                <a:t>   10.5.1.3/32        ERS-3              40   2/2       20         1         </a:t>
              </a:r>
            </a:p>
            <a:p>
              <a:pPr marL="228600" indent="-228600"/>
              <a:r>
                <a:rPr lang="en-US" sz="1000" dirty="0">
                  <a:latin typeface="Courier New" pitchFamily="49" charset="0"/>
                  <a:cs typeface="Courier New" pitchFamily="49" charset="0"/>
                </a:rPr>
                <a:t>green     1002    10.5.1.3/32        ERS-3              41   2/2       20         1         </a:t>
              </a:r>
            </a:p>
            <a:p>
              <a:pPr marL="228600" indent="-228600"/>
              <a:r>
                <a:rPr lang="en-US" sz="1000" dirty="0">
                  <a:latin typeface="Courier New" pitchFamily="49" charset="0"/>
                  <a:cs typeface="Courier New" pitchFamily="49" charset="0"/>
                </a:rPr>
                <a:t>green     1002    10.5.102.0/24      ERS-3              40   2/2       20         1         </a:t>
              </a:r>
            </a:p>
            <a:p>
              <a:pPr marL="228600" indent="-228600"/>
              <a:r>
                <a:rPr lang="en-US" sz="1000" dirty="0">
                  <a:latin typeface="Courier New" pitchFamily="49" charset="0"/>
                  <a:cs typeface="Courier New" pitchFamily="49" charset="0"/>
                </a:rPr>
                <a:t>green     1002    10.5.102.0/24      ERS-3              41   2/2       20         1</a:t>
              </a:r>
            </a:p>
            <a:p>
              <a:pPr marL="228600" indent="-228600"/>
              <a:endParaRPr lang="en-US" sz="1000" dirty="0">
                <a:latin typeface="Courier New" pitchFamily="49" charset="0"/>
                <a:cs typeface="Courier New" pitchFamily="49" charset="0"/>
              </a:endParaRPr>
            </a:p>
          </p:txBody>
        </p:sp>
        <p:sp>
          <p:nvSpPr>
            <p:cNvPr id="7" name="Rectangle 6"/>
            <p:cNvSpPr/>
            <p:nvPr/>
          </p:nvSpPr>
          <p:spPr>
            <a:xfrm>
              <a:off x="4572000" y="2287758"/>
              <a:ext cx="244792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dirty="0"/>
              <a:t>SPBM </a:t>
            </a:r>
            <a:br>
              <a:rPr lang="en-US" dirty="0"/>
            </a:br>
            <a:r>
              <a:rPr lang="en-US" sz="2200" dirty="0"/>
              <a:t>Unicast</a:t>
            </a:r>
            <a:endParaRPr lang="en-US" dirty="0"/>
          </a:p>
        </p:txBody>
      </p:sp>
      <p:sp>
        <p:nvSpPr>
          <p:cNvPr id="27651" name="Rectangle 3"/>
          <p:cNvSpPr>
            <a:spLocks noGrp="1" noChangeArrowheads="1"/>
          </p:cNvSpPr>
          <p:nvPr>
            <p:ph sz="half" idx="1"/>
          </p:nvPr>
        </p:nvSpPr>
        <p:spPr/>
        <p:txBody>
          <a:bodyPr/>
          <a:lstStyle/>
          <a:p>
            <a:r>
              <a:rPr lang="en-US" sz="2400" dirty="0"/>
              <a:t>Unicast Ethernet frames in SPBM are encapsulated with a destination B-MAC and a source B-MAC and a backbone VLAN ID</a:t>
            </a:r>
          </a:p>
          <a:p>
            <a:pPr lvl="1"/>
            <a:r>
              <a:rPr lang="en-US" sz="2000" dirty="0"/>
              <a:t>The backbone source address is a B-MAC associated with the ingress 802.1aq bridge</a:t>
            </a:r>
          </a:p>
          <a:p>
            <a:pPr lvl="1"/>
            <a:r>
              <a:rPr lang="en-US" sz="2000" dirty="0"/>
              <a:t>The backbone destination address is a B-MAC associated with the egress 802.1aq bridge</a:t>
            </a:r>
          </a:p>
          <a:p>
            <a:pPr lvl="1"/>
            <a:r>
              <a:rPr lang="en-US" sz="2000" dirty="0"/>
              <a:t>B-VID – 802.1aq specification allows for tagged or untagged frames</a:t>
            </a:r>
          </a:p>
          <a:p>
            <a:pPr lvl="2"/>
            <a:r>
              <a:rPr lang="en-US" sz="1800" dirty="0"/>
              <a:t>ERS 8600/8800 uses VLAN tagging</a:t>
            </a:r>
          </a:p>
          <a:p>
            <a:pPr lvl="1"/>
            <a:r>
              <a:rPr lang="en-US" sz="2000" dirty="0"/>
              <a:t>The FDB entries map destination B-MAC, B-VID to an outgoing interface based on IS-IS database and computations</a:t>
            </a:r>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t>SPBM </a:t>
            </a:r>
            <a:br>
              <a:rPr lang="en-US" dirty="0"/>
            </a:br>
            <a:r>
              <a:rPr lang="en-US" sz="2200" dirty="0"/>
              <a:t>IS-IS LSDB Details 1 of 2</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18</a:t>
            </a:fld>
            <a:endParaRPr lang="en-US" dirty="0"/>
          </a:p>
        </p:txBody>
      </p:sp>
      <p:grpSp>
        <p:nvGrpSpPr>
          <p:cNvPr id="6" name="Group 5"/>
          <p:cNvGrpSpPr/>
          <p:nvPr/>
        </p:nvGrpSpPr>
        <p:grpSpPr>
          <a:xfrm>
            <a:off x="284178" y="1157188"/>
            <a:ext cx="8569077" cy="4864100"/>
            <a:chOff x="395536" y="1268760"/>
            <a:chExt cx="8569077" cy="4864100"/>
          </a:xfrm>
        </p:grpSpPr>
        <p:sp>
          <p:nvSpPr>
            <p:cNvPr id="31747" name="TextBox 3"/>
            <p:cNvSpPr txBox="1">
              <a:spLocks noChangeArrowheads="1"/>
            </p:cNvSpPr>
            <p:nvPr/>
          </p:nvSpPr>
          <p:spPr bwMode="auto">
            <a:xfrm>
              <a:off x="395536" y="1268760"/>
              <a:ext cx="4321175" cy="4864100"/>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isis</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lsdb</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sysid</a:t>
              </a:r>
              <a:r>
                <a:rPr lang="en-US" sz="1000" b="1" i="1" dirty="0">
                  <a:latin typeface="Courier New" pitchFamily="49" charset="0"/>
                  <a:cs typeface="Courier New" pitchFamily="49" charset="0"/>
                </a:rPr>
                <a:t> 00be.b000.0003 detail</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ISIS LSDB (DETAIL)</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Level-1 </a:t>
              </a:r>
              <a:r>
                <a:rPr lang="en-US" sz="1000" dirty="0" err="1">
                  <a:latin typeface="Courier New" pitchFamily="49" charset="0"/>
                  <a:cs typeface="Courier New" pitchFamily="49" charset="0"/>
                </a:rPr>
                <a:t>LspID</a:t>
              </a:r>
              <a:r>
                <a:rPr lang="en-US" sz="1000" dirty="0">
                  <a:latin typeface="Courier New" pitchFamily="49" charset="0"/>
                  <a:cs typeface="Courier New" pitchFamily="49" charset="0"/>
                </a:rPr>
                <a:t>: 00be.b000.0003.00-00     </a:t>
              </a:r>
              <a:r>
                <a:rPr lang="en-US" sz="1000" dirty="0" err="1">
                  <a:latin typeface="Courier New" pitchFamily="49" charset="0"/>
                  <a:cs typeface="Courier New" pitchFamily="49" charset="0"/>
                </a:rPr>
                <a:t>SeqNum</a:t>
              </a:r>
              <a:r>
                <a:rPr lang="en-US" sz="1000" dirty="0">
                  <a:latin typeface="Courier New" pitchFamily="49" charset="0"/>
                  <a:cs typeface="Courier New" pitchFamily="49" charset="0"/>
                </a:rPr>
                <a:t>: 0x000004d9      Lifetime:   537</a:t>
              </a: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Chksum</a:t>
              </a:r>
              <a:r>
                <a:rPr lang="en-US" sz="1000" dirty="0">
                  <a:latin typeface="Courier New" pitchFamily="49" charset="0"/>
                  <a:cs typeface="Courier New" pitchFamily="49" charset="0"/>
                </a:rPr>
                <a:t>: 0xd4df  PDU Length: 237</a:t>
              </a: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Host_name</a:t>
              </a:r>
              <a:r>
                <a:rPr lang="en-US" sz="1000" dirty="0">
                  <a:latin typeface="Courier New" pitchFamily="49" charset="0"/>
                  <a:cs typeface="Courier New" pitchFamily="49" charset="0"/>
                </a:rPr>
                <a:t>: ERS-3</a:t>
              </a:r>
            </a:p>
            <a:p>
              <a:r>
                <a:rPr lang="en-US" sz="1000" dirty="0">
                  <a:latin typeface="Courier New" pitchFamily="49" charset="0"/>
                  <a:cs typeface="Courier New" pitchFamily="49" charset="0"/>
                </a:rPr>
                <a:t>        Attributes:     IS-Type 1</a:t>
              </a:r>
            </a:p>
            <a:p>
              <a:r>
                <a:rPr lang="en-US" sz="1000" dirty="0">
                  <a:latin typeface="Courier New" pitchFamily="49" charset="0"/>
                  <a:cs typeface="Courier New" pitchFamily="49" charset="0"/>
                </a:rPr>
                <a:t>TLV:1   Area Addresses: 1</a:t>
              </a:r>
            </a:p>
            <a:p>
              <a:r>
                <a:rPr lang="en-US" sz="1000" dirty="0">
                  <a:latin typeface="Courier New" pitchFamily="49" charset="0"/>
                  <a:cs typeface="Courier New" pitchFamily="49" charset="0"/>
                </a:rPr>
                <a:t>                10.0001</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TLV:3   End System Neighbors: </a:t>
              </a:r>
            </a:p>
            <a:p>
              <a:r>
                <a:rPr lang="en-US" sz="1000" dirty="0">
                  <a:latin typeface="Courier New" pitchFamily="49" charset="0"/>
                  <a:cs typeface="Courier New" pitchFamily="49" charset="0"/>
                </a:rPr>
                <a:t>                Metric: 0</a:t>
              </a:r>
            </a:p>
            <a:p>
              <a:r>
                <a:rPr lang="en-US" sz="1000" dirty="0">
                  <a:latin typeface="Courier New" pitchFamily="49" charset="0"/>
                  <a:cs typeface="Courier New" pitchFamily="49" charset="0"/>
                </a:rPr>
                <a:t>                00beb0000003 (ERS-3)</a:t>
              </a:r>
            </a:p>
            <a:p>
              <a:endParaRPr lang="en-US" sz="1000" dirty="0">
                <a:latin typeface="Courier New" pitchFamily="49" charset="0"/>
                <a:cs typeface="Courier New" pitchFamily="49" charset="0"/>
              </a:endParaRP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TLV:22  Extended IS </a:t>
              </a:r>
              <a:r>
                <a:rPr lang="en-US" sz="1000" dirty="0" err="1">
                  <a:latin typeface="Courier New" pitchFamily="49" charset="0"/>
                  <a:cs typeface="Courier New" pitchFamily="49" charset="0"/>
                </a:rPr>
                <a:t>reachability</a:t>
              </a:r>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Adjacencies: 2</a:t>
              </a:r>
            </a:p>
            <a:p>
              <a:r>
                <a:rPr lang="en-US" sz="1000" dirty="0">
                  <a:latin typeface="Courier New" pitchFamily="49" charset="0"/>
                  <a:cs typeface="Courier New" pitchFamily="49" charset="0"/>
                </a:rPr>
                <a:t>        TE Neighbors: 2</a:t>
              </a:r>
            </a:p>
            <a:p>
              <a:r>
                <a:rPr lang="en-US" sz="1000" dirty="0">
                  <a:latin typeface="Courier New" pitchFamily="49" charset="0"/>
                  <a:cs typeface="Courier New" pitchFamily="49" charset="0"/>
                </a:rPr>
                <a:t>                00be.b000.0002.00 (ERS-2)       Metric:10</a:t>
              </a:r>
            </a:p>
            <a:p>
              <a:r>
                <a:rPr lang="en-US" sz="1000" dirty="0">
                  <a:latin typeface="Courier New" pitchFamily="49" charset="0"/>
                  <a:cs typeface="Courier New" pitchFamily="49" charset="0"/>
                </a:rPr>
                <a:t>                        SPBM Sub TLV:</a:t>
              </a:r>
            </a:p>
            <a:p>
              <a:r>
                <a:rPr lang="en-US" sz="1000" dirty="0">
                  <a:latin typeface="Courier New" pitchFamily="49" charset="0"/>
                  <a:cs typeface="Courier New" pitchFamily="49" charset="0"/>
                </a:rPr>
                <a:t>                                Instance: 0</a:t>
              </a: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Attr</a:t>
              </a:r>
              <a:r>
                <a:rPr lang="en-US" sz="1000" dirty="0">
                  <a:latin typeface="Courier New" pitchFamily="49" charset="0"/>
                  <a:cs typeface="Courier New" pitchFamily="49" charset="0"/>
                </a:rPr>
                <a:t>: 0</a:t>
              </a:r>
            </a:p>
            <a:p>
              <a:r>
                <a:rPr lang="en-US" sz="1000" dirty="0">
                  <a:latin typeface="Courier New" pitchFamily="49" charset="0"/>
                  <a:cs typeface="Courier New" pitchFamily="49" charset="0"/>
                </a:rPr>
                <a:t>                                Metric: 10</a:t>
              </a:r>
            </a:p>
            <a:p>
              <a:r>
                <a:rPr lang="en-US" sz="1000" dirty="0">
                  <a:latin typeface="Courier New" pitchFamily="49" charset="0"/>
                  <a:cs typeface="Courier New" pitchFamily="49" charset="0"/>
                </a:rPr>
                <a:t>                00be.b000.0004.00 (ERS-4)       Metric:10</a:t>
              </a:r>
            </a:p>
          </p:txBody>
        </p:sp>
        <p:sp>
          <p:nvSpPr>
            <p:cNvPr id="31748" name="TextBox 4"/>
            <p:cNvSpPr txBox="1">
              <a:spLocks noChangeArrowheads="1"/>
            </p:cNvSpPr>
            <p:nvPr/>
          </p:nvSpPr>
          <p:spPr bwMode="auto">
            <a:xfrm>
              <a:off x="4643438" y="1484313"/>
              <a:ext cx="4321175" cy="1785937"/>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                        SPBM Sub TLV:</a:t>
              </a:r>
            </a:p>
            <a:p>
              <a:r>
                <a:rPr lang="en-US" sz="1000" dirty="0">
                  <a:latin typeface="Courier New" pitchFamily="49" charset="0"/>
                  <a:cs typeface="Courier New" pitchFamily="49" charset="0"/>
                </a:rPr>
                <a:t>                                Instance: 0</a:t>
              </a: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Attr</a:t>
              </a:r>
              <a:r>
                <a:rPr lang="en-US" sz="1000" dirty="0">
                  <a:latin typeface="Courier New" pitchFamily="49" charset="0"/>
                  <a:cs typeface="Courier New" pitchFamily="49" charset="0"/>
                </a:rPr>
                <a:t>: 0</a:t>
              </a:r>
            </a:p>
            <a:p>
              <a:r>
                <a:rPr lang="en-US" sz="1000" dirty="0">
                  <a:latin typeface="Courier New" pitchFamily="49" charset="0"/>
                  <a:cs typeface="Courier New" pitchFamily="49" charset="0"/>
                </a:rPr>
                <a:t>                                Metric: 10</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TLV:129 Protocol Supported: SPBM</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TLV:180 SPBM INSTANCE:</a:t>
              </a:r>
            </a:p>
            <a:p>
              <a:r>
                <a:rPr lang="en-US" sz="1000" dirty="0">
                  <a:latin typeface="Courier New" pitchFamily="49" charset="0"/>
                  <a:cs typeface="Courier New" pitchFamily="49" charset="0"/>
                </a:rPr>
                <a:t>                Instance: 0</a:t>
              </a: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Attr</a:t>
              </a:r>
              <a:r>
                <a:rPr lang="en-US" sz="1000" dirty="0">
                  <a:latin typeface="Courier New" pitchFamily="49" charset="0"/>
                  <a:cs typeface="Courier New" pitchFamily="49" charset="0"/>
                </a:rPr>
                <a:t>: 0</a:t>
              </a:r>
            </a:p>
            <a:p>
              <a:r>
                <a:rPr lang="en-US" sz="1000" dirty="0">
                  <a:latin typeface="Courier New" pitchFamily="49" charset="0"/>
                  <a:cs typeface="Courier New" pitchFamily="49" charset="0"/>
                </a:rPr>
                <a:t>                OUI: 00-00-03</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itle 1"/>
          <p:cNvSpPr>
            <a:spLocks noGrp="1"/>
          </p:cNvSpPr>
          <p:nvPr>
            <p:ph type="title"/>
          </p:nvPr>
        </p:nvSpPr>
        <p:spPr/>
        <p:txBody>
          <a:bodyPr>
            <a:normAutofit fontScale="90000"/>
          </a:bodyPr>
          <a:lstStyle/>
          <a:p>
            <a:r>
              <a:rPr lang="en-US" dirty="0"/>
              <a:t>SPBM </a:t>
            </a:r>
            <a:br>
              <a:rPr lang="en-US" dirty="0"/>
            </a:br>
            <a:r>
              <a:rPr lang="en-US" sz="2200" dirty="0"/>
              <a:t>IS-IS LSDB Details 2 of 2</a:t>
            </a:r>
          </a:p>
        </p:txBody>
      </p:sp>
      <p:sp>
        <p:nvSpPr>
          <p:cNvPr id="11"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19</a:t>
            </a:fld>
            <a:endParaRPr lang="en-US" dirty="0"/>
          </a:p>
        </p:txBody>
      </p:sp>
      <p:grpSp>
        <p:nvGrpSpPr>
          <p:cNvPr id="12" name="Group 11"/>
          <p:cNvGrpSpPr/>
          <p:nvPr/>
        </p:nvGrpSpPr>
        <p:grpSpPr>
          <a:xfrm>
            <a:off x="103310" y="1489077"/>
            <a:ext cx="8928992" cy="4093471"/>
            <a:chOff x="179512" y="1412875"/>
            <a:chExt cx="8928992" cy="4093471"/>
          </a:xfrm>
        </p:grpSpPr>
        <p:sp>
          <p:nvSpPr>
            <p:cNvPr id="10" name="TextBox 9"/>
            <p:cNvSpPr txBox="1"/>
            <p:nvPr/>
          </p:nvSpPr>
          <p:spPr>
            <a:xfrm>
              <a:off x="5580112" y="1744985"/>
              <a:ext cx="3528392" cy="1477328"/>
            </a:xfrm>
            <a:prstGeom prst="rect">
              <a:avLst/>
            </a:prstGeom>
            <a:solidFill>
              <a:schemeClr val="bg1">
                <a:lumMod val="95000"/>
              </a:schemeClr>
            </a:solidFill>
          </p:spPr>
          <p:txBody>
            <a:bodyPr wrap="square">
              <a:spAutoFit/>
            </a:bodyPr>
            <a:lstStyle/>
            <a:p>
              <a:pPr algn="r">
                <a:defRPr/>
              </a:pPr>
              <a:endParaRPr lang="en-US" sz="1000" b="1" dirty="0">
                <a:solidFill>
                  <a:srgbClr val="0070C0"/>
                </a:solidFill>
              </a:endParaRPr>
            </a:p>
            <a:p>
              <a:pPr algn="r">
                <a:defRPr/>
              </a:pPr>
              <a:endParaRPr lang="en-US" sz="1000" b="1" dirty="0">
                <a:solidFill>
                  <a:srgbClr val="0070C0"/>
                </a:solidFill>
              </a:endParaRPr>
            </a:p>
            <a:p>
              <a:pPr algn="r">
                <a:defRPr/>
              </a:pPr>
              <a:r>
                <a:rPr lang="en-US" sz="1000" b="1" dirty="0">
                  <a:solidFill>
                    <a:srgbClr val="0070C0"/>
                  </a:solidFill>
                </a:rPr>
                <a:t>IP Networks</a:t>
              </a:r>
            </a:p>
            <a:p>
              <a:pPr algn="r">
                <a:defRPr/>
              </a:pPr>
              <a:r>
                <a:rPr lang="en-US" sz="1000" b="1" dirty="0">
                  <a:solidFill>
                    <a:srgbClr val="0070C0"/>
                  </a:solidFill>
                </a:rPr>
                <a:t>Received</a:t>
              </a:r>
            </a:p>
            <a:p>
              <a:pPr algn="r">
                <a:defRPr/>
              </a:pPr>
              <a:r>
                <a:rPr lang="en-US" sz="1000" b="1" dirty="0">
                  <a:solidFill>
                    <a:srgbClr val="0070C0"/>
                  </a:solidFill>
                </a:rPr>
                <a:t>Via</a:t>
              </a:r>
            </a:p>
            <a:p>
              <a:pPr algn="r">
                <a:defRPr/>
              </a:pPr>
              <a:r>
                <a:rPr lang="en-US" sz="1000" b="1" dirty="0">
                  <a:solidFill>
                    <a:srgbClr val="0070C0"/>
                  </a:solidFill>
                </a:rPr>
                <a:t>I-SID 1002</a:t>
              </a:r>
            </a:p>
            <a:p>
              <a:pPr algn="r">
                <a:defRPr/>
              </a:pPr>
              <a:endParaRPr lang="en-US" sz="1000" b="1" dirty="0">
                <a:solidFill>
                  <a:srgbClr val="0070C0"/>
                </a:solidFill>
              </a:endParaRPr>
            </a:p>
            <a:p>
              <a:pPr algn="r">
                <a:defRPr/>
              </a:pPr>
              <a:endParaRPr lang="en-US" sz="1000" b="1" dirty="0">
                <a:solidFill>
                  <a:srgbClr val="0070C0"/>
                </a:solidFill>
              </a:endParaRPr>
            </a:p>
            <a:p>
              <a:pPr algn="r">
                <a:defRPr/>
              </a:pPr>
              <a:endParaRPr lang="en-US" sz="1000" b="1" dirty="0">
                <a:solidFill>
                  <a:srgbClr val="0070C0"/>
                </a:solidFill>
              </a:endParaRPr>
            </a:p>
          </p:txBody>
        </p:sp>
        <p:sp>
          <p:nvSpPr>
            <p:cNvPr id="9" name="TextBox 8"/>
            <p:cNvSpPr txBox="1"/>
            <p:nvPr/>
          </p:nvSpPr>
          <p:spPr>
            <a:xfrm>
              <a:off x="1547813" y="1989138"/>
              <a:ext cx="2879725" cy="554037"/>
            </a:xfrm>
            <a:prstGeom prst="rect">
              <a:avLst/>
            </a:prstGeom>
            <a:solidFill>
              <a:schemeClr val="bg1">
                <a:lumMod val="95000"/>
              </a:schemeClr>
            </a:solidFill>
          </p:spPr>
          <p:txBody>
            <a:bodyPr>
              <a:spAutoFit/>
            </a:bodyPr>
            <a:lstStyle/>
            <a:p>
              <a:pPr algn="r">
                <a:defRPr/>
              </a:pPr>
              <a:r>
                <a:rPr lang="en-US" sz="1000" b="1" dirty="0">
                  <a:solidFill>
                    <a:srgbClr val="0070C0"/>
                  </a:solidFill>
                </a:rPr>
                <a:t>B-VID</a:t>
              </a:r>
            </a:p>
            <a:p>
              <a:pPr algn="r">
                <a:defRPr/>
              </a:pPr>
              <a:r>
                <a:rPr lang="en-US" sz="1000" b="1" dirty="0">
                  <a:solidFill>
                    <a:srgbClr val="0070C0"/>
                  </a:solidFill>
                </a:rPr>
                <a:t>40</a:t>
              </a:r>
            </a:p>
            <a:p>
              <a:pPr algn="r">
                <a:defRPr/>
              </a:pPr>
              <a:endParaRPr lang="en-US" sz="1000" b="1" dirty="0">
                <a:solidFill>
                  <a:srgbClr val="0070C0"/>
                </a:solidFill>
              </a:endParaRPr>
            </a:p>
          </p:txBody>
        </p:sp>
        <p:sp>
          <p:nvSpPr>
            <p:cNvPr id="8" name="TextBox 7"/>
            <p:cNvSpPr txBox="1"/>
            <p:nvPr/>
          </p:nvSpPr>
          <p:spPr>
            <a:xfrm>
              <a:off x="1547813" y="3213100"/>
              <a:ext cx="2879725" cy="554038"/>
            </a:xfrm>
            <a:prstGeom prst="rect">
              <a:avLst/>
            </a:prstGeom>
            <a:solidFill>
              <a:schemeClr val="bg1">
                <a:lumMod val="95000"/>
              </a:schemeClr>
            </a:solidFill>
          </p:spPr>
          <p:txBody>
            <a:bodyPr>
              <a:spAutoFit/>
            </a:bodyPr>
            <a:lstStyle/>
            <a:p>
              <a:pPr algn="r">
                <a:defRPr/>
              </a:pPr>
              <a:r>
                <a:rPr lang="en-US" sz="1000" b="1" dirty="0">
                  <a:solidFill>
                    <a:srgbClr val="0070C0"/>
                  </a:solidFill>
                </a:rPr>
                <a:t>B-VID</a:t>
              </a:r>
            </a:p>
            <a:p>
              <a:pPr algn="r">
                <a:defRPr/>
              </a:pPr>
              <a:r>
                <a:rPr lang="en-US" sz="1000" b="1" dirty="0">
                  <a:solidFill>
                    <a:srgbClr val="0070C0"/>
                  </a:solidFill>
                </a:rPr>
                <a:t>41</a:t>
              </a:r>
            </a:p>
            <a:p>
              <a:pPr algn="r">
                <a:defRPr/>
              </a:pPr>
              <a:endParaRPr lang="en-US" sz="1000" b="1" dirty="0">
                <a:solidFill>
                  <a:srgbClr val="0070C0"/>
                </a:solidFill>
              </a:endParaRPr>
            </a:p>
          </p:txBody>
        </p:sp>
        <p:sp>
          <p:nvSpPr>
            <p:cNvPr id="6" name="TextBox 5"/>
            <p:cNvSpPr txBox="1"/>
            <p:nvPr/>
          </p:nvSpPr>
          <p:spPr>
            <a:xfrm>
              <a:off x="1547813" y="4292600"/>
              <a:ext cx="2879725" cy="708025"/>
            </a:xfrm>
            <a:prstGeom prst="rect">
              <a:avLst/>
            </a:prstGeom>
            <a:solidFill>
              <a:schemeClr val="bg1">
                <a:lumMod val="95000"/>
              </a:schemeClr>
            </a:solidFill>
          </p:spPr>
          <p:txBody>
            <a:bodyPr>
              <a:spAutoFit/>
            </a:bodyPr>
            <a:lstStyle/>
            <a:p>
              <a:pPr algn="r">
                <a:defRPr/>
              </a:pPr>
              <a:r>
                <a:rPr lang="en-US" sz="1000" b="1" dirty="0">
                  <a:solidFill>
                    <a:srgbClr val="0070C0"/>
                  </a:solidFill>
                </a:rPr>
                <a:t>Virtual</a:t>
              </a:r>
            </a:p>
            <a:p>
              <a:pPr algn="r">
                <a:defRPr/>
              </a:pPr>
              <a:r>
                <a:rPr lang="en-US" sz="1000" b="1" dirty="0">
                  <a:solidFill>
                    <a:srgbClr val="0070C0"/>
                  </a:solidFill>
                </a:rPr>
                <a:t>B-MAC</a:t>
              </a:r>
            </a:p>
            <a:p>
              <a:pPr algn="r">
                <a:defRPr/>
              </a:pPr>
              <a:endParaRPr lang="en-US" sz="1000" b="1" dirty="0">
                <a:solidFill>
                  <a:srgbClr val="0070C0"/>
                </a:solidFill>
              </a:endParaRPr>
            </a:p>
            <a:p>
              <a:pPr algn="r">
                <a:defRPr/>
              </a:pPr>
              <a:endParaRPr lang="en-US" sz="1000" b="1" dirty="0">
                <a:solidFill>
                  <a:srgbClr val="0070C0"/>
                </a:solidFill>
              </a:endParaRPr>
            </a:p>
          </p:txBody>
        </p:sp>
        <p:sp>
          <p:nvSpPr>
            <p:cNvPr id="32775" name="TextBox 3"/>
            <p:cNvSpPr txBox="1">
              <a:spLocks noChangeArrowheads="1"/>
            </p:cNvSpPr>
            <p:nvPr/>
          </p:nvSpPr>
          <p:spPr bwMode="auto">
            <a:xfrm>
              <a:off x="179512" y="1413771"/>
              <a:ext cx="4319588" cy="4092575"/>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TLV:183 ISID:</a:t>
              </a:r>
            </a:p>
            <a:p>
              <a:r>
                <a:rPr lang="en-US" sz="1000" dirty="0">
                  <a:latin typeface="Courier New" pitchFamily="49" charset="0"/>
                  <a:cs typeface="Courier New" pitchFamily="49" charset="0"/>
                </a:rPr>
                <a:t>                Instance: 0</a:t>
              </a:r>
            </a:p>
            <a:p>
              <a:r>
                <a:rPr lang="en-US" sz="1000" dirty="0">
                  <a:latin typeface="Courier New" pitchFamily="49" charset="0"/>
                  <a:cs typeface="Courier New" pitchFamily="49" charset="0"/>
                </a:rPr>
                <a:t>                Metric: 0</a:t>
              </a:r>
            </a:p>
            <a:p>
              <a:r>
                <a:rPr lang="en-US" sz="1000" dirty="0">
                  <a:latin typeface="Courier New" pitchFamily="49" charset="0"/>
                  <a:cs typeface="Courier New" pitchFamily="49" charset="0"/>
                </a:rPr>
                <a:t>                B-MAC: 00-be-b0-00-00-03</a:t>
              </a:r>
            </a:p>
            <a:p>
              <a:r>
                <a:rPr lang="en-US" sz="1000" dirty="0">
                  <a:latin typeface="Courier New" pitchFamily="49" charset="0"/>
                  <a:cs typeface="Courier New" pitchFamily="49" charset="0"/>
                </a:rPr>
                <a:t>                BVID:40</a:t>
              </a:r>
            </a:p>
            <a:p>
              <a:r>
                <a:rPr lang="en-US" sz="1000" dirty="0">
                  <a:latin typeface="Courier New" pitchFamily="49" charset="0"/>
                  <a:cs typeface="Courier New" pitchFamily="49" charset="0"/>
                </a:rPr>
                <a:t>                Number of ISID's:2</a:t>
              </a:r>
            </a:p>
            <a:p>
              <a:r>
                <a:rPr lang="en-US" sz="1000" dirty="0">
                  <a:latin typeface="Courier New" pitchFamily="49" charset="0"/>
                  <a:cs typeface="Courier New" pitchFamily="49" charset="0"/>
                </a:rPr>
                <a:t>                        1000(Both),1001(Both)</a:t>
              </a:r>
            </a:p>
            <a:p>
              <a:endParaRPr lang="en-US" sz="1000" dirty="0">
                <a:latin typeface="Courier New" pitchFamily="49" charset="0"/>
                <a:cs typeface="Courier New" pitchFamily="49" charset="0"/>
              </a:endParaRP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                Instance: 0</a:t>
              </a:r>
            </a:p>
            <a:p>
              <a:r>
                <a:rPr lang="en-US" sz="1000" dirty="0">
                  <a:latin typeface="Courier New" pitchFamily="49" charset="0"/>
                  <a:cs typeface="Courier New" pitchFamily="49" charset="0"/>
                </a:rPr>
                <a:t>                Metric: 0</a:t>
              </a:r>
            </a:p>
            <a:p>
              <a:r>
                <a:rPr lang="en-US" sz="1000" dirty="0">
                  <a:latin typeface="Courier New" pitchFamily="49" charset="0"/>
                  <a:cs typeface="Courier New" pitchFamily="49" charset="0"/>
                </a:rPr>
                <a:t>                B-MAC: 00-be-b0-00-00-03</a:t>
              </a:r>
            </a:p>
            <a:p>
              <a:r>
                <a:rPr lang="en-US" sz="1000" dirty="0">
                  <a:latin typeface="Courier New" pitchFamily="49" charset="0"/>
                  <a:cs typeface="Courier New" pitchFamily="49" charset="0"/>
                </a:rPr>
                <a:t>                BVID:41</a:t>
              </a:r>
            </a:p>
            <a:p>
              <a:r>
                <a:rPr lang="en-US" sz="1000" dirty="0">
                  <a:latin typeface="Courier New" pitchFamily="49" charset="0"/>
                  <a:cs typeface="Courier New" pitchFamily="49" charset="0"/>
                </a:rPr>
                <a:t>                Number of ISID's:2</a:t>
              </a:r>
            </a:p>
            <a:p>
              <a:r>
                <a:rPr lang="en-US" sz="1000" dirty="0">
                  <a:latin typeface="Courier New" pitchFamily="49" charset="0"/>
                  <a:cs typeface="Courier New" pitchFamily="49" charset="0"/>
                </a:rPr>
                <a:t>                        1000(Both),1001(Both)</a:t>
              </a:r>
            </a:p>
            <a:p>
              <a:endParaRPr lang="en-US" sz="1000" dirty="0">
                <a:latin typeface="Courier New" pitchFamily="49" charset="0"/>
                <a:cs typeface="Courier New" pitchFamily="49" charset="0"/>
              </a:endParaRP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                Instance: 0</a:t>
              </a:r>
            </a:p>
            <a:p>
              <a:r>
                <a:rPr lang="en-US" sz="1000" dirty="0">
                  <a:latin typeface="Courier New" pitchFamily="49" charset="0"/>
                  <a:cs typeface="Courier New" pitchFamily="49" charset="0"/>
                </a:rPr>
                <a:t>                Metric: 0</a:t>
              </a:r>
            </a:p>
            <a:p>
              <a:r>
                <a:rPr lang="en-US" sz="1000" dirty="0">
                  <a:latin typeface="Courier New" pitchFamily="49" charset="0"/>
                  <a:cs typeface="Courier New" pitchFamily="49" charset="0"/>
                </a:rPr>
                <a:t>                B-MAC: 00-be-b1-00-00-03</a:t>
              </a:r>
            </a:p>
            <a:p>
              <a:r>
                <a:rPr lang="en-US" sz="1000" dirty="0">
                  <a:latin typeface="Courier New" pitchFamily="49" charset="0"/>
                  <a:cs typeface="Courier New" pitchFamily="49" charset="0"/>
                </a:rPr>
                <a:t>                BVID:40</a:t>
              </a:r>
            </a:p>
            <a:p>
              <a:r>
                <a:rPr lang="en-US" sz="1000" dirty="0">
                  <a:latin typeface="Courier New" pitchFamily="49" charset="0"/>
                  <a:cs typeface="Courier New" pitchFamily="49" charset="0"/>
                </a:rPr>
                <a:t>                Number of ISID's:1</a:t>
              </a:r>
            </a:p>
            <a:p>
              <a:r>
                <a:rPr lang="en-US" sz="1000" dirty="0">
                  <a:latin typeface="Courier New" pitchFamily="49" charset="0"/>
                  <a:cs typeface="Courier New" pitchFamily="49" charset="0"/>
                </a:rPr>
                <a:t>                        16777215(None)</a:t>
              </a:r>
            </a:p>
            <a:p>
              <a:endParaRPr lang="en-US" sz="1000" dirty="0">
                <a:latin typeface="Courier New" pitchFamily="49" charset="0"/>
                <a:cs typeface="Courier New" pitchFamily="49" charset="0"/>
              </a:endParaRPr>
            </a:p>
            <a:p>
              <a:endParaRPr lang="en-US" sz="1000" dirty="0">
                <a:latin typeface="Courier New" pitchFamily="49" charset="0"/>
                <a:cs typeface="Courier New" pitchFamily="49" charset="0"/>
              </a:endParaRPr>
            </a:p>
            <a:p>
              <a:endParaRPr lang="en-US" sz="1000" dirty="0">
                <a:latin typeface="Courier New" pitchFamily="49" charset="0"/>
                <a:cs typeface="Courier New" pitchFamily="49" charset="0"/>
              </a:endParaRPr>
            </a:p>
          </p:txBody>
        </p:sp>
        <p:sp>
          <p:nvSpPr>
            <p:cNvPr id="32776" name="TextBox 4"/>
            <p:cNvSpPr txBox="1">
              <a:spLocks noChangeArrowheads="1"/>
            </p:cNvSpPr>
            <p:nvPr/>
          </p:nvSpPr>
          <p:spPr bwMode="auto">
            <a:xfrm>
              <a:off x="4500563" y="1412875"/>
              <a:ext cx="4319587" cy="1785104"/>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TLV:184 SPBM IPVPN </a:t>
              </a:r>
              <a:r>
                <a:rPr lang="en-US" sz="1000" dirty="0" err="1">
                  <a:latin typeface="Courier New" pitchFamily="49" charset="0"/>
                  <a:cs typeface="Courier New" pitchFamily="49" charset="0"/>
                </a:rPr>
                <a:t>Reachability</a:t>
              </a:r>
              <a:r>
                <a:rPr lang="en-US" sz="1000" dirty="0">
                  <a:latin typeface="Courier New" pitchFamily="49" charset="0"/>
                  <a:cs typeface="Courier New" pitchFamily="49" charset="0"/>
                </a:rPr>
                <a:t>:</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ISID:1002</a:t>
              </a:r>
            </a:p>
            <a:p>
              <a:r>
                <a:rPr lang="en-US" sz="1000" dirty="0">
                  <a:latin typeface="Courier New" pitchFamily="49" charset="0"/>
                  <a:cs typeface="Courier New" pitchFamily="49" charset="0"/>
                </a:rPr>
                <a:t>                        Metric:1        Prefix Length:32</a:t>
              </a:r>
            </a:p>
            <a:p>
              <a:r>
                <a:rPr lang="en-US" sz="1000" dirty="0">
                  <a:latin typeface="Courier New" pitchFamily="49" charset="0"/>
                  <a:cs typeface="Courier New" pitchFamily="49" charset="0"/>
                </a:rPr>
                <a:t>                        IP Address: 10.5.1.3</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Vrf</a:t>
              </a:r>
              <a:r>
                <a:rPr lang="en-US" sz="1000" dirty="0">
                  <a:latin typeface="Courier New" pitchFamily="49" charset="0"/>
                  <a:cs typeface="Courier New" pitchFamily="49" charset="0"/>
                </a:rPr>
                <a:t> ISID:1002</a:t>
              </a:r>
            </a:p>
            <a:p>
              <a:r>
                <a:rPr lang="en-US" sz="1000" dirty="0">
                  <a:latin typeface="Courier New" pitchFamily="49" charset="0"/>
                  <a:cs typeface="Courier New" pitchFamily="49" charset="0"/>
                </a:rPr>
                <a:t>                        Metric:1        Prefix Length:24</a:t>
              </a:r>
            </a:p>
            <a:p>
              <a:r>
                <a:rPr lang="en-US" sz="1000" dirty="0">
                  <a:latin typeface="Courier New" pitchFamily="49" charset="0"/>
                  <a:cs typeface="Courier New" pitchFamily="49" charset="0"/>
                </a:rPr>
                <a:t>                        IP Address: 10.5.102.0</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Deploying Services over Avaya Fabric Connect</a:t>
            </a:r>
            <a:endParaRPr lang="en-US" dirty="0"/>
          </a:p>
        </p:txBody>
      </p:sp>
      <p:sp>
        <p:nvSpPr>
          <p:cNvPr id="12291" name="Rectangle 3"/>
          <p:cNvSpPr>
            <a:spLocks noGrp="1" noChangeArrowheads="1"/>
          </p:cNvSpPr>
          <p:nvPr>
            <p:ph type="subTitle" idx="1"/>
          </p:nvPr>
        </p:nvSpPr>
        <p:spPr/>
        <p:txBody>
          <a:bodyPr/>
          <a:lstStyle/>
          <a:p>
            <a:r>
              <a:rPr lang="en-US" dirty="0"/>
              <a:t>Jeff Cox</a:t>
            </a:r>
          </a:p>
          <a:p>
            <a:r>
              <a:rPr lang="en-US" sz="2400" dirty="0"/>
              <a:t>Senior Solutions Architect</a:t>
            </a:r>
          </a:p>
          <a:p>
            <a:r>
              <a:rPr lang="en-US" sz="2400" dirty="0"/>
              <a:t>Avaya</a:t>
            </a:r>
          </a:p>
        </p:txBody>
      </p:sp>
      <p:sp>
        <p:nvSpPr>
          <p:cNvPr id="4" name="TextBox 5"/>
          <p:cNvSpPr txBox="1"/>
          <p:nvPr/>
        </p:nvSpPr>
        <p:spPr>
          <a:xfrm>
            <a:off x="843913" y="5693906"/>
            <a:ext cx="3429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latin typeface="Arial" pitchFamily="34" charset="0"/>
                <a:cs typeface="Arial" pitchFamily="34" charset="0"/>
              </a:rPr>
              <a:t>@jeffcox65</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oAutofit/>
          </a:bodyPr>
          <a:lstStyle/>
          <a:p>
            <a:r>
              <a:rPr lang="en-US" sz="2000" dirty="0"/>
              <a:t>SPBM </a:t>
            </a:r>
            <a:br>
              <a:rPr lang="en-US" sz="2000" dirty="0"/>
            </a:br>
            <a:r>
              <a:rPr lang="en-US" sz="2000" dirty="0"/>
              <a:t>IS-IS Type Length Value (TLV) Details</a:t>
            </a:r>
          </a:p>
        </p:txBody>
      </p:sp>
      <p:sp>
        <p:nvSpPr>
          <p:cNvPr id="33794" name="Content Placeholder 2"/>
          <p:cNvSpPr>
            <a:spLocks noGrp="1"/>
          </p:cNvSpPr>
          <p:nvPr>
            <p:ph sz="half" idx="1"/>
          </p:nvPr>
        </p:nvSpPr>
        <p:spPr/>
        <p:txBody>
          <a:bodyPr/>
          <a:lstStyle/>
          <a:p>
            <a:r>
              <a:rPr lang="en-US" sz="1800" dirty="0"/>
              <a:t>Some important TLV details can be viewed by issuing the following commands:</a:t>
            </a:r>
          </a:p>
          <a:p>
            <a:pPr lvl="1"/>
            <a:r>
              <a:rPr lang="en-US" sz="1600" dirty="0"/>
              <a:t>Area address – type 1</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1 detail</a:t>
            </a:r>
          </a:p>
          <a:p>
            <a:pPr lvl="1"/>
            <a:r>
              <a:rPr lang="en-US" sz="1600" dirty="0"/>
              <a:t>End System Neighbors – type 3</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3 detail</a:t>
            </a:r>
          </a:p>
          <a:p>
            <a:pPr lvl="1"/>
            <a:r>
              <a:rPr lang="en-US" sz="1600" dirty="0"/>
              <a:t>Extended IS </a:t>
            </a:r>
            <a:r>
              <a:rPr lang="en-US" sz="1600" dirty="0" err="1"/>
              <a:t>Reachability</a:t>
            </a:r>
            <a:r>
              <a:rPr lang="en-US" sz="1600" dirty="0"/>
              <a:t> Information – type 22</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22 detail</a:t>
            </a:r>
          </a:p>
          <a:p>
            <a:pPr lvl="1"/>
            <a:r>
              <a:rPr lang="en-US" sz="1600" dirty="0"/>
              <a:t>Protocols Supported – type 129</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129 detail</a:t>
            </a:r>
          </a:p>
          <a:p>
            <a:pPr lvl="1"/>
            <a:r>
              <a:rPr lang="en-US" sz="1600" dirty="0"/>
              <a:t>Extended IP </a:t>
            </a:r>
            <a:r>
              <a:rPr lang="en-US" sz="1600" dirty="0" err="1"/>
              <a:t>Reachability</a:t>
            </a:r>
            <a:r>
              <a:rPr lang="en-US" sz="1600" dirty="0"/>
              <a:t> – type 135 (SPB Native IP Shortcuts)</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135 detail</a:t>
            </a:r>
          </a:p>
          <a:p>
            <a:pPr lvl="1"/>
            <a:r>
              <a:rPr lang="en-US" sz="1600" dirty="0"/>
              <a:t>Extended </a:t>
            </a:r>
            <a:r>
              <a:rPr lang="en-US" sz="1600" dirty="0" err="1"/>
              <a:t>Reachability</a:t>
            </a:r>
            <a:r>
              <a:rPr lang="en-US" sz="1600" dirty="0"/>
              <a:t> TLV – type 180</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180 detail</a:t>
            </a:r>
          </a:p>
          <a:p>
            <a:pPr lvl="1"/>
            <a:r>
              <a:rPr lang="en-US" sz="1600" dirty="0"/>
              <a:t>SPBM IP </a:t>
            </a:r>
            <a:r>
              <a:rPr lang="en-US" sz="1600" dirty="0" err="1"/>
              <a:t>Reachability</a:t>
            </a:r>
            <a:r>
              <a:rPr lang="en-US" sz="1600" dirty="0"/>
              <a:t> TLV – type 184</a:t>
            </a:r>
          </a:p>
          <a:p>
            <a:pPr lvl="2"/>
            <a:r>
              <a:rPr lang="en-US" sz="1400" dirty="0"/>
              <a:t>show </a:t>
            </a:r>
            <a:r>
              <a:rPr lang="en-US" sz="1400" dirty="0" err="1"/>
              <a:t>isis</a:t>
            </a:r>
            <a:r>
              <a:rPr lang="en-US" sz="1400" dirty="0"/>
              <a:t> </a:t>
            </a:r>
            <a:r>
              <a:rPr lang="en-US" sz="1400" dirty="0" err="1"/>
              <a:t>lsdb</a:t>
            </a:r>
            <a:r>
              <a:rPr lang="en-US" sz="1400" dirty="0"/>
              <a:t> </a:t>
            </a:r>
            <a:r>
              <a:rPr lang="en-US" sz="1400" dirty="0" err="1"/>
              <a:t>tlv</a:t>
            </a:r>
            <a:r>
              <a:rPr lang="en-US" sz="1400" dirty="0"/>
              <a:t> 184 detail</a:t>
            </a:r>
          </a:p>
          <a:p>
            <a:pPr lvl="1"/>
            <a:endParaRPr lang="en-US" sz="1600" dirty="0"/>
          </a:p>
          <a:p>
            <a:pPr lvl="1"/>
            <a:endParaRPr lang="en-US" sz="1600" dirty="0"/>
          </a:p>
          <a:p>
            <a:pPr lvl="1"/>
            <a:endParaRPr lang="en-US" sz="1600"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a:t>SPBM </a:t>
            </a:r>
            <a:br>
              <a:rPr lang="en-US" dirty="0"/>
            </a:br>
            <a:r>
              <a:rPr lang="en-US" sz="2200" dirty="0"/>
              <a:t>Unknown Traffic</a:t>
            </a:r>
            <a:endParaRPr lang="en-US" dirty="0"/>
          </a:p>
        </p:txBody>
      </p:sp>
      <p:sp>
        <p:nvSpPr>
          <p:cNvPr id="34819" name="Rectangle 3"/>
          <p:cNvSpPr>
            <a:spLocks noGrp="1" noChangeArrowheads="1"/>
          </p:cNvSpPr>
          <p:nvPr>
            <p:ph sz="half" idx="1"/>
          </p:nvPr>
        </p:nvSpPr>
        <p:spPr/>
        <p:txBody>
          <a:bodyPr/>
          <a:lstStyle/>
          <a:p>
            <a:r>
              <a:rPr lang="en-US"/>
              <a:t>SPBM uses source specific multicast trees</a:t>
            </a:r>
          </a:p>
          <a:p>
            <a:r>
              <a:rPr lang="en-US"/>
              <a:t>SPBM (S,G) forms the destination B-MAC by concatenating the 20 bit SPB unique nickname and the 24-bit I-SID</a:t>
            </a:r>
          </a:p>
          <a:p>
            <a:r>
              <a:rPr lang="en-US"/>
              <a:t>Broadcast, multicast and unknown unicast frames arriving on a UNI port are: </a:t>
            </a:r>
          </a:p>
          <a:p>
            <a:pPr lvl="1"/>
            <a:r>
              <a:rPr lang="en-US"/>
              <a:t>Encapsulated using this destination B-MAC address for the I-SID defined</a:t>
            </a:r>
          </a:p>
          <a:p>
            <a:pPr lvl="2"/>
            <a:r>
              <a:rPr lang="en-US"/>
              <a:t>The destination B-MAC uniquely identifies the encapsulating node or root of the multicast distribution tree </a:t>
            </a:r>
            <a:endParaRPr lang="en-US"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a:t>SPBM </a:t>
            </a:r>
            <a:br>
              <a:rPr lang="en-US"/>
            </a:br>
            <a:r>
              <a:rPr lang="en-US" sz="2400"/>
              <a:t>Unknown Traffic</a:t>
            </a:r>
          </a:p>
        </p:txBody>
      </p:sp>
      <p:sp>
        <p:nvSpPr>
          <p:cNvPr id="35843" name="Content Placeholder 2"/>
          <p:cNvSpPr>
            <a:spLocks noGrp="1"/>
          </p:cNvSpPr>
          <p:nvPr>
            <p:ph sz="half" idx="1"/>
          </p:nvPr>
        </p:nvSpPr>
        <p:spPr>
          <a:xfrm>
            <a:off x="323528" y="908720"/>
            <a:ext cx="8077200" cy="2160240"/>
          </a:xfrm>
        </p:spPr>
        <p:txBody>
          <a:bodyPr/>
          <a:lstStyle/>
          <a:p>
            <a:pPr eaLnBrk="1" hangingPunct="1"/>
            <a:r>
              <a:rPr lang="en-US" sz="2000" dirty="0"/>
              <a:t>Example : ERS-1 Nickname = </a:t>
            </a:r>
            <a:r>
              <a:rPr lang="en-US" sz="2000" dirty="0">
                <a:solidFill>
                  <a:schemeClr val="accent2"/>
                </a:solidFill>
              </a:rPr>
              <a:t>0.00.01</a:t>
            </a:r>
            <a:r>
              <a:rPr lang="en-US" sz="2000" dirty="0"/>
              <a:t> , I-SID = </a:t>
            </a:r>
            <a:r>
              <a:rPr lang="en-US" sz="2000" dirty="0">
                <a:solidFill>
                  <a:srgbClr val="5A7614"/>
                </a:solidFill>
              </a:rPr>
              <a:t>1000 (0x3e8)</a:t>
            </a:r>
          </a:p>
          <a:p>
            <a:pPr lvl="1" eaLnBrk="1" hangingPunct="1">
              <a:buFont typeface="Arial" pitchFamily="34" charset="0"/>
              <a:buNone/>
            </a:pPr>
            <a:r>
              <a:rPr lang="en-US" sz="2000" dirty="0"/>
              <a:t>			Multicast Address = </a:t>
            </a:r>
            <a:r>
              <a:rPr lang="en-US" sz="2000" dirty="0">
                <a:solidFill>
                  <a:schemeClr val="accent2"/>
                </a:solidFill>
              </a:rPr>
              <a:t>0</a:t>
            </a:r>
            <a:r>
              <a:rPr lang="en-US" sz="2000" dirty="0">
                <a:solidFill>
                  <a:schemeClr val="accent1"/>
                </a:solidFill>
              </a:rPr>
              <a:t>3</a:t>
            </a:r>
            <a:r>
              <a:rPr lang="en-US" sz="2000" dirty="0"/>
              <a:t>:</a:t>
            </a:r>
            <a:r>
              <a:rPr lang="en-US" sz="2000" dirty="0">
                <a:solidFill>
                  <a:schemeClr val="accent2"/>
                </a:solidFill>
              </a:rPr>
              <a:t>00:01:</a:t>
            </a:r>
            <a:r>
              <a:rPr lang="en-US" sz="2000" dirty="0">
                <a:solidFill>
                  <a:srgbClr val="5A7614"/>
                </a:solidFill>
              </a:rPr>
              <a:t>00:03:e8</a:t>
            </a:r>
            <a:endParaRPr lang="en-US" dirty="0"/>
          </a:p>
          <a:p>
            <a:pPr eaLnBrk="1" hangingPunct="1"/>
            <a:endParaRPr lang="en-US" dirty="0"/>
          </a:p>
        </p:txBody>
      </p:sp>
      <p:grpSp>
        <p:nvGrpSpPr>
          <p:cNvPr id="35844" name="Group 28"/>
          <p:cNvGrpSpPr>
            <a:grpSpLocks/>
          </p:cNvGrpSpPr>
          <p:nvPr/>
        </p:nvGrpSpPr>
        <p:grpSpPr bwMode="auto">
          <a:xfrm>
            <a:off x="1187624" y="2060848"/>
            <a:ext cx="6478587" cy="604838"/>
            <a:chOff x="950" y="2673"/>
            <a:chExt cx="4081" cy="381"/>
          </a:xfrm>
        </p:grpSpPr>
        <p:sp>
          <p:nvSpPr>
            <p:cNvPr id="35846" name="Rectangle 20"/>
            <p:cNvSpPr>
              <a:spLocks noChangeArrowheads="1"/>
            </p:cNvSpPr>
            <p:nvPr/>
          </p:nvSpPr>
          <p:spPr bwMode="auto">
            <a:xfrm>
              <a:off x="950" y="2683"/>
              <a:ext cx="680" cy="363"/>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35847" name="Rectangle 21"/>
            <p:cNvSpPr>
              <a:spLocks noChangeArrowheads="1"/>
            </p:cNvSpPr>
            <p:nvPr/>
          </p:nvSpPr>
          <p:spPr bwMode="auto">
            <a:xfrm>
              <a:off x="4351" y="2683"/>
              <a:ext cx="680" cy="363"/>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35848" name="Rectangle 22"/>
            <p:cNvSpPr>
              <a:spLocks noChangeArrowheads="1"/>
            </p:cNvSpPr>
            <p:nvPr/>
          </p:nvSpPr>
          <p:spPr bwMode="auto">
            <a:xfrm>
              <a:off x="1631" y="2673"/>
              <a:ext cx="680" cy="381"/>
            </a:xfrm>
            <a:prstGeom prst="rect">
              <a:avLst/>
            </a:prstGeom>
            <a:solidFill>
              <a:schemeClr val="accent2"/>
            </a:solidFill>
            <a:ln w="12700">
              <a:solidFill>
                <a:schemeClr val="bg1"/>
              </a:solidFill>
              <a:miter lim="800000"/>
              <a:headEnd/>
              <a:tailEnd/>
            </a:ln>
          </p:spPr>
          <p:txBody>
            <a:bodyPr wrap="none" anchor="ctr"/>
            <a:lstStyle/>
            <a:p>
              <a:endParaRPr lang="en-US"/>
            </a:p>
          </p:txBody>
        </p:sp>
        <p:sp>
          <p:nvSpPr>
            <p:cNvPr id="35849" name="Rectangle 23"/>
            <p:cNvSpPr>
              <a:spLocks noChangeArrowheads="1"/>
            </p:cNvSpPr>
            <p:nvPr/>
          </p:nvSpPr>
          <p:spPr bwMode="auto">
            <a:xfrm>
              <a:off x="2307" y="2673"/>
              <a:ext cx="680" cy="381"/>
            </a:xfrm>
            <a:prstGeom prst="rect">
              <a:avLst/>
            </a:prstGeom>
            <a:solidFill>
              <a:schemeClr val="accent2"/>
            </a:solidFill>
            <a:ln w="12700">
              <a:solidFill>
                <a:schemeClr val="bg1"/>
              </a:solidFill>
              <a:miter lim="800000"/>
              <a:headEnd/>
              <a:tailEnd/>
            </a:ln>
          </p:spPr>
          <p:txBody>
            <a:bodyPr wrap="none" anchor="ctr"/>
            <a:lstStyle/>
            <a:p>
              <a:endParaRPr lang="en-US"/>
            </a:p>
          </p:txBody>
        </p:sp>
        <p:sp>
          <p:nvSpPr>
            <p:cNvPr id="35850" name="Rectangle 24"/>
            <p:cNvSpPr>
              <a:spLocks noChangeArrowheads="1"/>
            </p:cNvSpPr>
            <p:nvPr/>
          </p:nvSpPr>
          <p:spPr bwMode="auto">
            <a:xfrm>
              <a:off x="2987" y="2673"/>
              <a:ext cx="680" cy="381"/>
            </a:xfrm>
            <a:prstGeom prst="rect">
              <a:avLst/>
            </a:prstGeom>
            <a:solidFill>
              <a:schemeClr val="accent2"/>
            </a:solidFill>
            <a:ln w="12700">
              <a:solidFill>
                <a:schemeClr val="bg1"/>
              </a:solidFill>
              <a:miter lim="800000"/>
              <a:headEnd/>
              <a:tailEnd/>
            </a:ln>
          </p:spPr>
          <p:txBody>
            <a:bodyPr wrap="none" anchor="ctr"/>
            <a:lstStyle/>
            <a:p>
              <a:endParaRPr lang="en-US"/>
            </a:p>
          </p:txBody>
        </p:sp>
        <p:sp>
          <p:nvSpPr>
            <p:cNvPr id="35851" name="Rectangle 25"/>
            <p:cNvSpPr>
              <a:spLocks noChangeArrowheads="1"/>
            </p:cNvSpPr>
            <p:nvPr/>
          </p:nvSpPr>
          <p:spPr bwMode="auto">
            <a:xfrm>
              <a:off x="3667" y="2673"/>
              <a:ext cx="680" cy="381"/>
            </a:xfrm>
            <a:prstGeom prst="rect">
              <a:avLst/>
            </a:prstGeom>
            <a:solidFill>
              <a:schemeClr val="accent2"/>
            </a:solidFill>
            <a:ln w="12700">
              <a:solidFill>
                <a:schemeClr val="bg1"/>
              </a:solidFill>
              <a:miter lim="800000"/>
              <a:headEnd/>
              <a:tailEnd/>
            </a:ln>
          </p:spPr>
          <p:txBody>
            <a:bodyPr wrap="none" anchor="ctr"/>
            <a:lstStyle/>
            <a:p>
              <a:endParaRPr lang="en-US"/>
            </a:p>
          </p:txBody>
        </p:sp>
        <p:sp>
          <p:nvSpPr>
            <p:cNvPr id="35852" name="Text Box 26"/>
            <p:cNvSpPr txBox="1">
              <a:spLocks noChangeArrowheads="1"/>
            </p:cNvSpPr>
            <p:nvPr/>
          </p:nvSpPr>
          <p:spPr bwMode="auto">
            <a:xfrm>
              <a:off x="1188" y="2771"/>
              <a:ext cx="1639" cy="192"/>
            </a:xfrm>
            <a:prstGeom prst="rect">
              <a:avLst/>
            </a:prstGeom>
            <a:solidFill>
              <a:schemeClr val="accent2"/>
            </a:solidFill>
            <a:ln w="9525">
              <a:noFill/>
              <a:miter lim="800000"/>
              <a:headEnd/>
              <a:tailEnd/>
            </a:ln>
          </p:spPr>
          <p:txBody>
            <a:bodyPr>
              <a:spAutoFit/>
            </a:bodyPr>
            <a:lstStyle/>
            <a:p>
              <a:pPr>
                <a:spcBef>
                  <a:spcPct val="50000"/>
                </a:spcBef>
              </a:pPr>
              <a:r>
                <a:rPr lang="en-US" sz="1400" b="1">
                  <a:solidFill>
                    <a:schemeClr val="bg1"/>
                  </a:solidFill>
                  <a:cs typeface="Arial" pitchFamily="34" charset="0"/>
                </a:rPr>
                <a:t>NICK-NAME &amp; “3”</a:t>
              </a:r>
            </a:p>
          </p:txBody>
        </p:sp>
        <p:sp>
          <p:nvSpPr>
            <p:cNvPr id="35853" name="Text Box 11"/>
            <p:cNvSpPr txBox="1">
              <a:spLocks noChangeArrowheads="1"/>
            </p:cNvSpPr>
            <p:nvPr/>
          </p:nvSpPr>
          <p:spPr bwMode="auto">
            <a:xfrm>
              <a:off x="3368" y="2763"/>
              <a:ext cx="1361" cy="192"/>
            </a:xfrm>
            <a:prstGeom prst="rect">
              <a:avLst/>
            </a:prstGeom>
            <a:solidFill>
              <a:schemeClr val="accent2"/>
            </a:solidFill>
            <a:ln w="9525">
              <a:noFill/>
              <a:miter lim="800000"/>
              <a:headEnd/>
              <a:tailEnd/>
            </a:ln>
          </p:spPr>
          <p:txBody>
            <a:bodyPr>
              <a:spAutoFit/>
            </a:bodyPr>
            <a:lstStyle/>
            <a:p>
              <a:pPr>
                <a:spcBef>
                  <a:spcPct val="50000"/>
                </a:spcBef>
              </a:pPr>
              <a:r>
                <a:rPr lang="en-US" sz="1400" b="1" dirty="0">
                  <a:solidFill>
                    <a:schemeClr val="bg1"/>
                  </a:solidFill>
                  <a:cs typeface="Arial" pitchFamily="34" charset="0"/>
                </a:rPr>
                <a:t>I-SID in Hexadecimal</a:t>
              </a:r>
            </a:p>
          </p:txBody>
        </p:sp>
      </p:grpSp>
      <p:sp>
        <p:nvSpPr>
          <p:cNvPr id="35845" name="TextBox 12"/>
          <p:cNvSpPr txBox="1">
            <a:spLocks noChangeArrowheads="1"/>
          </p:cNvSpPr>
          <p:nvPr/>
        </p:nvSpPr>
        <p:spPr bwMode="auto">
          <a:xfrm>
            <a:off x="1115616" y="2708920"/>
            <a:ext cx="8137525" cy="3476625"/>
          </a:xfrm>
          <a:prstGeom prst="rect">
            <a:avLst/>
          </a:prstGeom>
          <a:noFill/>
          <a:ln w="9525">
            <a:noFill/>
            <a:miter lim="800000"/>
            <a:headEnd/>
            <a:tailEnd/>
          </a:ln>
        </p:spPr>
        <p:txBody>
          <a:bodyPr>
            <a:spAutoFit/>
          </a:bodyPr>
          <a:lstStyle/>
          <a:p>
            <a:r>
              <a:rPr lang="en-US" sz="1100" dirty="0">
                <a:latin typeface="Courier New" pitchFamily="49" charset="0"/>
                <a:cs typeface="Courier New" pitchFamily="49" charset="0"/>
              </a:rPr>
              <a:t>ERS-1# </a:t>
            </a:r>
            <a:r>
              <a:rPr lang="en-US" sz="1100" b="1" i="1" dirty="0">
                <a:latin typeface="Courier New" pitchFamily="49" charset="0"/>
                <a:cs typeface="Courier New" pitchFamily="49" charset="0"/>
              </a:rPr>
              <a:t>show </a:t>
            </a:r>
            <a:r>
              <a:rPr lang="en-US" sz="1100" b="1" i="1" dirty="0" err="1">
                <a:latin typeface="Courier New" pitchFamily="49" charset="0"/>
                <a:cs typeface="Courier New" pitchFamily="49" charset="0"/>
              </a:rPr>
              <a:t>isis</a:t>
            </a:r>
            <a:r>
              <a:rPr lang="en-US" sz="1100" b="1" i="1" dirty="0">
                <a:latin typeface="Courier New" pitchFamily="49" charset="0"/>
                <a:cs typeface="Courier New" pitchFamily="49" charset="0"/>
              </a:rPr>
              <a:t> </a:t>
            </a:r>
            <a:r>
              <a:rPr lang="en-US" sz="1100" b="1" i="1" dirty="0" err="1">
                <a:latin typeface="Courier New" pitchFamily="49" charset="0"/>
                <a:cs typeface="Courier New" pitchFamily="49" charset="0"/>
              </a:rPr>
              <a:t>spbm</a:t>
            </a:r>
            <a:r>
              <a:rPr lang="en-US" sz="1100" b="1" i="1" dirty="0">
                <a:latin typeface="Courier New" pitchFamily="49" charset="0"/>
                <a:cs typeface="Courier New" pitchFamily="49" charset="0"/>
              </a:rPr>
              <a:t> multicast-fib </a:t>
            </a:r>
            <a:r>
              <a:rPr lang="en-US" sz="1100" b="1" i="1" dirty="0" err="1">
                <a:latin typeface="Courier New" pitchFamily="49" charset="0"/>
                <a:cs typeface="Courier New" pitchFamily="49" charset="0"/>
              </a:rPr>
              <a:t>i-sid</a:t>
            </a:r>
            <a:r>
              <a:rPr lang="en-US" sz="1100" b="1" i="1" dirty="0">
                <a:latin typeface="Courier New" pitchFamily="49" charset="0"/>
                <a:cs typeface="Courier New" pitchFamily="49" charset="0"/>
              </a:rPr>
              <a:t> 1000</a:t>
            </a:r>
          </a:p>
          <a:p>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SPBM MULTICAST FIB ENTRY INFO</a:t>
            </a:r>
          </a:p>
          <a:p>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MCAST DA           ISID   BVLAN  SYSID                HOST-NAME         OUTGOING-INTERFACES</a:t>
            </a:r>
          </a:p>
          <a:p>
            <a:r>
              <a:rPr lang="en-US" sz="1100" dirty="0">
                <a:latin typeface="Courier New" pitchFamily="49" charset="0"/>
                <a:cs typeface="Courier New" pitchFamily="49" charset="0"/>
              </a:rPr>
              <a:t>--------------------------------------------------------------------------------</a:t>
            </a:r>
          </a:p>
          <a:p>
            <a:r>
              <a:rPr lang="en-US" sz="1100" b="1" dirty="0">
                <a:solidFill>
                  <a:srgbClr val="0070C0"/>
                </a:solidFill>
                <a:latin typeface="Courier New" pitchFamily="49" charset="0"/>
                <a:cs typeface="Courier New" pitchFamily="49" charset="0"/>
              </a:rPr>
              <a:t>03:00:01:00:03:e8</a:t>
            </a:r>
            <a:r>
              <a:rPr lang="en-US" sz="1100" dirty="0">
                <a:latin typeface="Courier New" pitchFamily="49" charset="0"/>
                <a:cs typeface="Courier New" pitchFamily="49" charset="0"/>
              </a:rPr>
              <a:t>  1000   40     00be.b000.0001       ERS-1             2/2         </a:t>
            </a:r>
          </a:p>
          <a:p>
            <a:r>
              <a:rPr lang="en-US" sz="1100" dirty="0">
                <a:latin typeface="Courier New" pitchFamily="49" charset="0"/>
                <a:cs typeface="Courier New" pitchFamily="49" charset="0"/>
              </a:rPr>
              <a:t>03:00:01:00:03:e8  1000   41     00be.b000.0001       ERS-1             2/2</a:t>
            </a:r>
          </a:p>
          <a:p>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ERS-1# </a:t>
            </a:r>
            <a:r>
              <a:rPr lang="en-US" sz="1100" b="1" i="1" dirty="0">
                <a:latin typeface="Courier New" pitchFamily="49" charset="0"/>
                <a:cs typeface="Courier New" pitchFamily="49" charset="0"/>
              </a:rPr>
              <a:t>show </a:t>
            </a:r>
            <a:r>
              <a:rPr lang="en-US" sz="1100" b="1" i="1" dirty="0" err="1">
                <a:latin typeface="Courier New" pitchFamily="49" charset="0"/>
                <a:cs typeface="Courier New" pitchFamily="49" charset="0"/>
              </a:rPr>
              <a:t>isis</a:t>
            </a:r>
            <a:r>
              <a:rPr lang="en-US" sz="1100" b="1" i="1" dirty="0">
                <a:latin typeface="Courier New" pitchFamily="49" charset="0"/>
                <a:cs typeface="Courier New" pitchFamily="49" charset="0"/>
              </a:rPr>
              <a:t> </a:t>
            </a:r>
            <a:r>
              <a:rPr lang="en-US" sz="1100" b="1" i="1" dirty="0" err="1">
                <a:latin typeface="Courier New" pitchFamily="49" charset="0"/>
                <a:cs typeface="Courier New" pitchFamily="49" charset="0"/>
              </a:rPr>
              <a:t>spbm</a:t>
            </a:r>
            <a:r>
              <a:rPr lang="en-US" sz="1100" b="1" i="1" dirty="0">
                <a:latin typeface="Courier New" pitchFamily="49" charset="0"/>
                <a:cs typeface="Courier New" pitchFamily="49" charset="0"/>
              </a:rPr>
              <a:t> nick-name</a:t>
            </a:r>
          </a:p>
          <a:p>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ISIS SPBM NICK-NAME</a:t>
            </a:r>
          </a:p>
          <a:p>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LSP ID                         LIFETIME  NICK-NAME HOST-NAME        </a:t>
            </a:r>
          </a:p>
          <a:p>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00be.b000.0001.00-00           334       </a:t>
            </a:r>
            <a:r>
              <a:rPr lang="en-US" sz="1100" b="1" dirty="0">
                <a:solidFill>
                  <a:srgbClr val="0070C0"/>
                </a:solidFill>
                <a:latin typeface="Courier New" pitchFamily="49" charset="0"/>
                <a:cs typeface="Courier New" pitchFamily="49" charset="0"/>
              </a:rPr>
              <a:t>0.00.01  ERS-1            </a:t>
            </a:r>
          </a:p>
          <a:p>
            <a:r>
              <a:rPr lang="en-US" sz="1100" dirty="0">
                <a:latin typeface="Courier New" pitchFamily="49" charset="0"/>
                <a:cs typeface="Courier New" pitchFamily="49" charset="0"/>
              </a:rPr>
              <a:t>00be.b000.0002.00-00           576       0.00.02  ERS-2            </a:t>
            </a:r>
          </a:p>
          <a:p>
            <a:r>
              <a:rPr lang="en-US" sz="1100" dirty="0">
                <a:latin typeface="Courier New" pitchFamily="49" charset="0"/>
                <a:cs typeface="Courier New" pitchFamily="49" charset="0"/>
              </a:rPr>
              <a:t>00be.b000.0003.00-00           828       0.00.03  ERS-3            </a:t>
            </a:r>
          </a:p>
          <a:p>
            <a:r>
              <a:rPr lang="en-US" sz="1100" dirty="0">
                <a:latin typeface="Courier New" pitchFamily="49" charset="0"/>
                <a:cs typeface="Courier New" pitchFamily="49" charset="0"/>
              </a:rPr>
              <a:t>00be.b000.0004.00-00           379       0.00.04  ERS-4</a:t>
            </a:r>
          </a:p>
        </p:txBody>
      </p:sp>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dirty="0"/>
              <a:t>SPBM </a:t>
            </a:r>
            <a:br>
              <a:rPr lang="en-US" dirty="0"/>
            </a:br>
            <a:r>
              <a:rPr lang="en-US" sz="2200" dirty="0"/>
              <a:t>Unknown Traffic – Constrained Multicast </a:t>
            </a:r>
            <a:endParaRPr lang="en-US" dirty="0"/>
          </a:p>
        </p:txBody>
      </p:sp>
      <p:sp>
        <p:nvSpPr>
          <p:cNvPr id="45" name="Content Placeholder 44"/>
          <p:cNvSpPr>
            <a:spLocks noGrp="1"/>
          </p:cNvSpPr>
          <p:nvPr>
            <p:ph sz="half" idx="1"/>
          </p:nvPr>
        </p:nvSpPr>
        <p:spPr>
          <a:xfrm>
            <a:off x="536030" y="1052736"/>
            <a:ext cx="8077200" cy="4553712"/>
          </a:xfrm>
        </p:spPr>
        <p:txBody>
          <a:bodyPr/>
          <a:lstStyle/>
          <a:p>
            <a:r>
              <a:rPr lang="en-US" sz="1600" dirty="0"/>
              <a:t>Per Node multicast tree for each I-SID</a:t>
            </a:r>
          </a:p>
          <a:p>
            <a:r>
              <a:rPr lang="en-US" sz="1600" dirty="0"/>
              <a:t>Intermediate nodes only install multicast MAC address when they are in the path</a:t>
            </a:r>
            <a:endParaRPr lang="en-GB" sz="1600" dirty="0"/>
          </a:p>
        </p:txBody>
      </p:sp>
      <p:sp>
        <p:nvSpPr>
          <p:cNvPr id="36868" name="Slide Number Placeholder 2"/>
          <p:cNvSpPr>
            <a:spLocks noGrp="1"/>
          </p:cNvSpPr>
          <p:nvPr>
            <p:ph type="sldNum" sz="quarter" idx="4"/>
          </p:nvPr>
        </p:nvSpPr>
        <p:spPr/>
        <p:txBody>
          <a:bodyPr/>
          <a:lstStyle/>
          <a:p>
            <a:fld id="{77BF650F-9BB4-4E30-93D7-07BE766F2E4C}" type="slidenum">
              <a:rPr lang="en-US"/>
              <a:pPr/>
              <a:t>23</a:t>
            </a:fld>
            <a:endParaRPr lang="en-US"/>
          </a:p>
        </p:txBody>
      </p:sp>
      <p:sp>
        <p:nvSpPr>
          <p:cNvPr id="36869" name="Rectangle 48"/>
          <p:cNvSpPr>
            <a:spLocks noChangeArrowheads="1"/>
          </p:cNvSpPr>
          <p:nvPr/>
        </p:nvSpPr>
        <p:spPr bwMode="auto">
          <a:xfrm>
            <a:off x="899592" y="3789040"/>
            <a:ext cx="1138238" cy="895350"/>
          </a:xfrm>
          <a:prstGeom prst="rect">
            <a:avLst/>
          </a:prstGeom>
          <a:solidFill>
            <a:schemeClr val="accent2"/>
          </a:solidFill>
          <a:ln w="9525" algn="ctr">
            <a:noFill/>
            <a:miter lim="800000"/>
            <a:headEnd/>
            <a:tailEnd/>
          </a:ln>
        </p:spPr>
        <p:txBody>
          <a:bodyPr wrap="none" lIns="0" tIns="0" rIns="0" bIns="0" anchor="ctr"/>
          <a:lstStyle/>
          <a:p>
            <a:endParaRPr lang="en-US"/>
          </a:p>
        </p:txBody>
      </p:sp>
      <p:sp>
        <p:nvSpPr>
          <p:cNvPr id="36870" name="Rectangle 47"/>
          <p:cNvSpPr>
            <a:spLocks noChangeArrowheads="1"/>
          </p:cNvSpPr>
          <p:nvPr/>
        </p:nvSpPr>
        <p:spPr bwMode="auto">
          <a:xfrm>
            <a:off x="898005" y="1754758"/>
            <a:ext cx="1138237" cy="895350"/>
          </a:xfrm>
          <a:prstGeom prst="rect">
            <a:avLst/>
          </a:prstGeom>
          <a:solidFill>
            <a:schemeClr val="accent2"/>
          </a:solidFill>
          <a:ln w="9525" algn="ctr">
            <a:noFill/>
            <a:miter lim="800000"/>
            <a:headEnd/>
            <a:tailEnd/>
          </a:ln>
        </p:spPr>
        <p:txBody>
          <a:bodyPr wrap="none" lIns="0" tIns="0" rIns="0" bIns="0" anchor="ctr"/>
          <a:lstStyle/>
          <a:p>
            <a:endParaRPr lang="en-US"/>
          </a:p>
        </p:txBody>
      </p:sp>
      <p:pic>
        <p:nvPicPr>
          <p:cNvPr id="36871" name="Picture 43"/>
          <p:cNvPicPr>
            <a:picLocks noChangeAspect="1" noChangeArrowheads="1"/>
          </p:cNvPicPr>
          <p:nvPr/>
        </p:nvPicPr>
        <p:blipFill>
          <a:blip r:embed="rId2" cstate="print"/>
          <a:srcRect/>
          <a:stretch>
            <a:fillRect/>
          </a:stretch>
        </p:blipFill>
        <p:spPr bwMode="auto">
          <a:xfrm>
            <a:off x="259830" y="3976365"/>
            <a:ext cx="2439987" cy="1624013"/>
          </a:xfrm>
          <a:prstGeom prst="rect">
            <a:avLst/>
          </a:prstGeom>
          <a:noFill/>
          <a:ln w="9525" algn="ctr">
            <a:noFill/>
            <a:miter lim="800000"/>
            <a:headEnd/>
            <a:tailEnd/>
          </a:ln>
        </p:spPr>
      </p:pic>
      <p:sp>
        <p:nvSpPr>
          <p:cNvPr id="36872" name="Rectangle 44"/>
          <p:cNvSpPr>
            <a:spLocks noChangeArrowheads="1"/>
          </p:cNvSpPr>
          <p:nvPr/>
        </p:nvSpPr>
        <p:spPr bwMode="auto">
          <a:xfrm>
            <a:off x="2627188" y="1988840"/>
            <a:ext cx="6337300" cy="923925"/>
          </a:xfrm>
          <a:prstGeom prst="rect">
            <a:avLst/>
          </a:prstGeom>
          <a:solidFill>
            <a:schemeClr val="tx1"/>
          </a:solidFill>
          <a:ln w="9525" algn="ctr">
            <a:noFill/>
            <a:miter lim="800000"/>
            <a:headEnd/>
            <a:tailEnd/>
          </a:ln>
        </p:spPr>
        <p:txBody>
          <a:bodyPr lIns="0" tIns="0" rIns="0" bIns="0">
            <a:spAutoFit/>
          </a:bodyPr>
          <a:lstStyle/>
          <a:p>
            <a:r>
              <a:rPr lang="fr-FR" sz="1000" dirty="0">
                <a:solidFill>
                  <a:schemeClr val="bg1"/>
                </a:solidFill>
                <a:latin typeface="Courier New" pitchFamily="49" charset="0"/>
                <a:cs typeface="Courier New" pitchFamily="49" charset="0"/>
              </a:rPr>
              <a:t>86-20:5# show </a:t>
            </a:r>
            <a:r>
              <a:rPr lang="fr-FR" sz="1000" dirty="0" err="1">
                <a:solidFill>
                  <a:schemeClr val="bg1"/>
                </a:solidFill>
                <a:latin typeface="Courier New" pitchFamily="49" charset="0"/>
                <a:cs typeface="Courier New" pitchFamily="49" charset="0"/>
              </a:rPr>
              <a:t>isis</a:t>
            </a:r>
            <a:r>
              <a:rPr lang="fr-FR" sz="1000" dirty="0">
                <a:solidFill>
                  <a:schemeClr val="bg1"/>
                </a:solidFill>
                <a:latin typeface="Courier New" pitchFamily="49" charset="0"/>
                <a:cs typeface="Courier New" pitchFamily="49" charset="0"/>
              </a:rPr>
              <a:t> </a:t>
            </a:r>
            <a:r>
              <a:rPr lang="fr-FR" sz="1000" dirty="0" err="1">
                <a:solidFill>
                  <a:schemeClr val="bg1"/>
                </a:solidFill>
                <a:latin typeface="Courier New" pitchFamily="49" charset="0"/>
                <a:cs typeface="Courier New" pitchFamily="49" charset="0"/>
              </a:rPr>
              <a:t>spbm</a:t>
            </a:r>
            <a:r>
              <a:rPr lang="fr-FR" sz="1000" dirty="0">
                <a:solidFill>
                  <a:schemeClr val="bg1"/>
                </a:solidFill>
                <a:latin typeface="Courier New" pitchFamily="49" charset="0"/>
                <a:cs typeface="Courier New" pitchFamily="49" charset="0"/>
              </a:rPr>
              <a:t> multicast-</a:t>
            </a:r>
            <a:r>
              <a:rPr lang="fr-FR" sz="1000" dirty="0" err="1">
                <a:solidFill>
                  <a:schemeClr val="bg1"/>
                </a:solidFill>
                <a:latin typeface="Courier New" pitchFamily="49" charset="0"/>
                <a:cs typeface="Courier New" pitchFamily="49" charset="0"/>
              </a:rPr>
              <a:t>fib</a:t>
            </a:r>
            <a:endParaRPr lang="fr-FR" sz="1000" dirty="0">
              <a:solidFill>
                <a:schemeClr val="bg1"/>
              </a:solidFill>
              <a:latin typeface="Courier New" pitchFamily="49" charset="0"/>
              <a:cs typeface="Courier New" pitchFamily="49" charset="0"/>
            </a:endParaRPr>
          </a:p>
          <a:p>
            <a:r>
              <a:rPr lang="fr-FR" sz="1000" dirty="0">
                <a:solidFill>
                  <a:schemeClr val="bg1"/>
                </a:solidFill>
                <a:latin typeface="Courier New" pitchFamily="49" charset="0"/>
                <a:cs typeface="Courier New" pitchFamily="49" charset="0"/>
              </a:rPr>
              <a:t>================================================================</a:t>
            </a:r>
          </a:p>
          <a:p>
            <a:r>
              <a:rPr lang="fr-FR" sz="1000" dirty="0">
                <a:solidFill>
                  <a:schemeClr val="bg1"/>
                </a:solidFill>
                <a:latin typeface="Courier New" pitchFamily="49" charset="0"/>
                <a:cs typeface="Courier New" pitchFamily="49" charset="0"/>
              </a:rPr>
              <a:t>                         SPBM MULTICAST FIB ENTRY INFO</a:t>
            </a:r>
          </a:p>
          <a:p>
            <a:r>
              <a:rPr lang="fr-FR" sz="1000" dirty="0">
                <a:solidFill>
                  <a:schemeClr val="bg1"/>
                </a:solidFill>
                <a:latin typeface="Courier New" pitchFamily="49" charset="0"/>
                <a:cs typeface="Courier New" pitchFamily="49" charset="0"/>
              </a:rPr>
              <a:t>================================================================</a:t>
            </a:r>
          </a:p>
          <a:p>
            <a:r>
              <a:rPr lang="fr-FR" sz="1000" dirty="0">
                <a:solidFill>
                  <a:schemeClr val="bg1"/>
                </a:solidFill>
                <a:latin typeface="Courier New" pitchFamily="49" charset="0"/>
                <a:cs typeface="Courier New" pitchFamily="49" charset="0"/>
              </a:rPr>
              <a:t>MCAST DA           ISID   BVLAN  SYSID                HOST-NAME         OUTGOING-F</a:t>
            </a:r>
          </a:p>
          <a:p>
            <a:r>
              <a:rPr lang="fr-FR" sz="1000" dirty="0">
                <a:solidFill>
                  <a:schemeClr val="bg1"/>
                </a:solidFill>
                <a:latin typeface="Courier New" pitchFamily="49" charset="0"/>
                <a:cs typeface="Courier New" pitchFamily="49" charset="0"/>
              </a:rPr>
              <a:t>-----------------------------------------------------------------------------------</a:t>
            </a:r>
          </a:p>
        </p:txBody>
      </p:sp>
      <p:sp>
        <p:nvSpPr>
          <p:cNvPr id="36873" name="Rectangle 45"/>
          <p:cNvSpPr>
            <a:spLocks noChangeArrowheads="1"/>
          </p:cNvSpPr>
          <p:nvPr/>
        </p:nvSpPr>
        <p:spPr bwMode="auto">
          <a:xfrm>
            <a:off x="2637905" y="4005064"/>
            <a:ext cx="6335712" cy="1724025"/>
          </a:xfrm>
          <a:prstGeom prst="rect">
            <a:avLst/>
          </a:prstGeom>
          <a:solidFill>
            <a:schemeClr val="tx1"/>
          </a:solidFill>
          <a:ln w="9525" algn="ctr">
            <a:noFill/>
            <a:miter lim="800000"/>
            <a:headEnd/>
            <a:tailEnd/>
          </a:ln>
        </p:spPr>
        <p:txBody>
          <a:bodyPr lIns="0" tIns="0" rIns="0" bIns="0">
            <a:spAutoFit/>
          </a:bodyPr>
          <a:lstStyle/>
          <a:p>
            <a:r>
              <a:rPr lang="fr-FR" sz="1000" dirty="0">
                <a:solidFill>
                  <a:schemeClr val="bg1"/>
                </a:solidFill>
                <a:latin typeface="Courier New" pitchFamily="49" charset="0"/>
                <a:cs typeface="Courier New" pitchFamily="49" charset="0"/>
              </a:rPr>
              <a:t>86-20:5# # show </a:t>
            </a:r>
            <a:r>
              <a:rPr lang="fr-FR" sz="1000" dirty="0" err="1">
                <a:solidFill>
                  <a:schemeClr val="bg1"/>
                </a:solidFill>
                <a:latin typeface="Courier New" pitchFamily="49" charset="0"/>
                <a:cs typeface="Courier New" pitchFamily="49" charset="0"/>
              </a:rPr>
              <a:t>isis</a:t>
            </a:r>
            <a:r>
              <a:rPr lang="fr-FR" sz="1000" dirty="0">
                <a:solidFill>
                  <a:schemeClr val="bg1"/>
                </a:solidFill>
                <a:latin typeface="Courier New" pitchFamily="49" charset="0"/>
                <a:cs typeface="Courier New" pitchFamily="49" charset="0"/>
              </a:rPr>
              <a:t> </a:t>
            </a:r>
            <a:r>
              <a:rPr lang="fr-FR" sz="1000" dirty="0" err="1">
                <a:solidFill>
                  <a:schemeClr val="bg1"/>
                </a:solidFill>
                <a:latin typeface="Courier New" pitchFamily="49" charset="0"/>
                <a:cs typeface="Courier New" pitchFamily="49" charset="0"/>
              </a:rPr>
              <a:t>spbm</a:t>
            </a:r>
            <a:r>
              <a:rPr lang="fr-FR" sz="1000" dirty="0">
                <a:solidFill>
                  <a:schemeClr val="bg1"/>
                </a:solidFill>
                <a:latin typeface="Courier New" pitchFamily="49" charset="0"/>
                <a:cs typeface="Courier New" pitchFamily="49" charset="0"/>
              </a:rPr>
              <a:t> multicast-</a:t>
            </a:r>
            <a:r>
              <a:rPr lang="fr-FR" sz="1000" dirty="0" err="1">
                <a:solidFill>
                  <a:schemeClr val="bg1"/>
                </a:solidFill>
                <a:latin typeface="Courier New" pitchFamily="49" charset="0"/>
                <a:cs typeface="Courier New" pitchFamily="49" charset="0"/>
              </a:rPr>
              <a:t>fib</a:t>
            </a:r>
            <a:endParaRPr lang="fr-FR" sz="1000" dirty="0">
              <a:solidFill>
                <a:schemeClr val="bg1"/>
              </a:solidFill>
              <a:latin typeface="Courier New" pitchFamily="49" charset="0"/>
              <a:cs typeface="Courier New" pitchFamily="49" charset="0"/>
            </a:endParaRPr>
          </a:p>
          <a:p>
            <a:r>
              <a:rPr lang="fr-FR" sz="1000" dirty="0">
                <a:solidFill>
                  <a:schemeClr val="bg1"/>
                </a:solidFill>
                <a:latin typeface="Courier New" pitchFamily="49" charset="0"/>
                <a:cs typeface="Courier New" pitchFamily="49" charset="0"/>
              </a:rPr>
              <a:t>================================================================</a:t>
            </a:r>
          </a:p>
          <a:p>
            <a:r>
              <a:rPr lang="fr-FR" sz="1000" dirty="0">
                <a:solidFill>
                  <a:schemeClr val="bg1"/>
                </a:solidFill>
                <a:latin typeface="Courier New" pitchFamily="49" charset="0"/>
                <a:cs typeface="Courier New" pitchFamily="49" charset="0"/>
              </a:rPr>
              <a:t>                         SPBM MULTICAST FIB ENTRY INFO</a:t>
            </a:r>
          </a:p>
          <a:p>
            <a:r>
              <a:rPr lang="fr-FR" sz="1000" dirty="0">
                <a:solidFill>
                  <a:schemeClr val="bg1"/>
                </a:solidFill>
                <a:latin typeface="Courier New" pitchFamily="49" charset="0"/>
                <a:cs typeface="Courier New" pitchFamily="49" charset="0"/>
              </a:rPr>
              <a:t>================================================================</a:t>
            </a:r>
          </a:p>
          <a:p>
            <a:r>
              <a:rPr lang="fr-FR" sz="1000" dirty="0">
                <a:solidFill>
                  <a:schemeClr val="bg1"/>
                </a:solidFill>
                <a:latin typeface="Courier New" pitchFamily="49" charset="0"/>
                <a:cs typeface="Courier New" pitchFamily="49" charset="0"/>
              </a:rPr>
              <a:t>MCAST DA           ISID   BVLAN  SYSID                HOST-NAME         OUTGOING-IF</a:t>
            </a:r>
          </a:p>
          <a:p>
            <a:r>
              <a:rPr lang="fr-FR" sz="1000" dirty="0">
                <a:solidFill>
                  <a:schemeClr val="bg1"/>
                </a:solidFill>
                <a:latin typeface="Courier New" pitchFamily="49" charset="0"/>
                <a:cs typeface="Courier New" pitchFamily="49" charset="0"/>
              </a:rPr>
              <a:t>----------------------------------------------------------------------------------------------------------------</a:t>
            </a:r>
          </a:p>
          <a:p>
            <a:r>
              <a:rPr lang="fr-FR" sz="1000" b="1" dirty="0">
                <a:solidFill>
                  <a:srgbClr val="D5C81D"/>
                </a:solidFill>
                <a:latin typeface="Courier New" pitchFamily="49" charset="0"/>
                <a:cs typeface="Courier New" pitchFamily="49" charset="0"/>
              </a:rPr>
              <a:t>03:00:10:00:00:64  100    10     0080.2d35.93df       86-10             2/12</a:t>
            </a:r>
          </a:p>
          <a:p>
            <a:r>
              <a:rPr lang="fr-FR" sz="1000" b="1" dirty="0">
                <a:solidFill>
                  <a:srgbClr val="D5C81D"/>
                </a:solidFill>
                <a:latin typeface="Courier New" pitchFamily="49" charset="0"/>
                <a:cs typeface="Courier New" pitchFamily="49" charset="0"/>
              </a:rPr>
              <a:t>03:00:10:00:00:c8  101    10     0080.2d35.93df       86-10             2/12</a:t>
            </a:r>
          </a:p>
          <a:p>
            <a:r>
              <a:rPr lang="fr-FR" sz="1000" dirty="0">
                <a:solidFill>
                  <a:schemeClr val="bg1"/>
                </a:solidFill>
                <a:latin typeface="Courier New" pitchFamily="49" charset="0"/>
                <a:cs typeface="Courier New" pitchFamily="49" charset="0"/>
              </a:rPr>
              <a:t>03:00:30:00:00:64  100    10     00e0.7b84.57df       86-30             2/11</a:t>
            </a:r>
          </a:p>
          <a:p>
            <a:r>
              <a:rPr lang="fr-FR" sz="1000" dirty="0">
                <a:solidFill>
                  <a:schemeClr val="bg1"/>
                </a:solidFill>
                <a:latin typeface="Courier New" pitchFamily="49" charset="0"/>
                <a:cs typeface="Courier New" pitchFamily="49" charset="0"/>
              </a:rPr>
              <a:t>03:00:30:00:00:c8  101    10     00e0.7b84.57df       86-30             2/11</a:t>
            </a:r>
          </a:p>
        </p:txBody>
      </p:sp>
      <p:sp>
        <p:nvSpPr>
          <p:cNvPr id="36875" name="Rectangle 52"/>
          <p:cNvSpPr>
            <a:spLocks noChangeArrowheads="1"/>
          </p:cNvSpPr>
          <p:nvPr/>
        </p:nvSpPr>
        <p:spPr bwMode="auto">
          <a:xfrm>
            <a:off x="3363298" y="3007838"/>
            <a:ext cx="4859338" cy="247650"/>
          </a:xfrm>
          <a:prstGeom prst="rect">
            <a:avLst/>
          </a:prstGeom>
          <a:noFill/>
          <a:ln w="9525" algn="ctr">
            <a:noFill/>
            <a:miter lim="800000"/>
            <a:headEnd/>
            <a:tailEnd/>
          </a:ln>
        </p:spPr>
        <p:txBody>
          <a:bodyPr lIns="0" tIns="0" rIns="0" bIns="0">
            <a:spAutoFit/>
          </a:bodyPr>
          <a:lstStyle/>
          <a:p>
            <a:r>
              <a:rPr lang="en-GB" u="sng" dirty="0"/>
              <a:t>All links active – No traffic going through 86-20</a:t>
            </a:r>
          </a:p>
        </p:txBody>
      </p:sp>
      <p:sp>
        <p:nvSpPr>
          <p:cNvPr id="36876" name="Rectangle 53"/>
          <p:cNvSpPr>
            <a:spLocks noChangeArrowheads="1"/>
          </p:cNvSpPr>
          <p:nvPr/>
        </p:nvSpPr>
        <p:spPr bwMode="auto">
          <a:xfrm>
            <a:off x="2343596" y="5773638"/>
            <a:ext cx="6692900" cy="247650"/>
          </a:xfrm>
          <a:prstGeom prst="rect">
            <a:avLst/>
          </a:prstGeom>
          <a:noFill/>
          <a:ln w="9525" algn="ctr">
            <a:noFill/>
            <a:miter lim="800000"/>
            <a:headEnd/>
            <a:tailEnd/>
          </a:ln>
        </p:spPr>
        <p:txBody>
          <a:bodyPr wrap="none" lIns="0" tIns="0" rIns="0" bIns="0">
            <a:spAutoFit/>
          </a:bodyPr>
          <a:lstStyle/>
          <a:p>
            <a:r>
              <a:rPr lang="en-GB" u="sng" dirty="0"/>
              <a:t>Link failure between 86-10 / 86-30 – All traffic going through 86-20</a:t>
            </a:r>
            <a:endParaRPr lang="fr-FR" u="sng" dirty="0"/>
          </a:p>
        </p:txBody>
      </p:sp>
      <p:grpSp>
        <p:nvGrpSpPr>
          <p:cNvPr id="36877" name="Group 4"/>
          <p:cNvGrpSpPr>
            <a:grpSpLocks noChangeAspect="1"/>
          </p:cNvGrpSpPr>
          <p:nvPr/>
        </p:nvGrpSpPr>
        <p:grpSpPr bwMode="auto">
          <a:xfrm>
            <a:off x="267767" y="1891283"/>
            <a:ext cx="2413000" cy="1609725"/>
            <a:chOff x="208" y="1623"/>
            <a:chExt cx="1520" cy="1014"/>
          </a:xfrm>
        </p:grpSpPr>
        <p:sp>
          <p:nvSpPr>
            <p:cNvPr id="36878" name="AutoShape 3"/>
            <p:cNvSpPr>
              <a:spLocks noChangeAspect="1" noChangeArrowheads="1" noTextEdit="1"/>
            </p:cNvSpPr>
            <p:nvPr/>
          </p:nvSpPr>
          <p:spPr bwMode="auto">
            <a:xfrm>
              <a:off x="208" y="1623"/>
              <a:ext cx="1520" cy="1014"/>
            </a:xfrm>
            <a:prstGeom prst="rect">
              <a:avLst/>
            </a:prstGeom>
            <a:noFill/>
            <a:ln w="9525">
              <a:noFill/>
              <a:miter lim="800000"/>
              <a:headEnd/>
              <a:tailEnd/>
            </a:ln>
          </p:spPr>
          <p:txBody>
            <a:bodyPr/>
            <a:lstStyle/>
            <a:p>
              <a:endParaRPr lang="en-US"/>
            </a:p>
          </p:txBody>
        </p:sp>
        <p:sp>
          <p:nvSpPr>
            <p:cNvPr id="36879" name="Line 5"/>
            <p:cNvSpPr>
              <a:spLocks noChangeShapeType="1"/>
            </p:cNvSpPr>
            <p:nvPr/>
          </p:nvSpPr>
          <p:spPr bwMode="auto">
            <a:xfrm flipH="1" flipV="1">
              <a:off x="979" y="1862"/>
              <a:ext cx="346" cy="505"/>
            </a:xfrm>
            <a:prstGeom prst="line">
              <a:avLst/>
            </a:prstGeom>
            <a:noFill/>
            <a:ln w="7">
              <a:solidFill>
                <a:srgbClr val="000000"/>
              </a:solidFill>
              <a:round/>
              <a:headEnd/>
              <a:tailEnd/>
            </a:ln>
          </p:spPr>
          <p:txBody>
            <a:bodyPr/>
            <a:lstStyle/>
            <a:p>
              <a:endParaRPr lang="en-US"/>
            </a:p>
          </p:txBody>
        </p:sp>
        <p:sp>
          <p:nvSpPr>
            <p:cNvPr id="36880" name="Line 6"/>
            <p:cNvSpPr>
              <a:spLocks noChangeShapeType="1"/>
            </p:cNvSpPr>
            <p:nvPr/>
          </p:nvSpPr>
          <p:spPr bwMode="auto">
            <a:xfrm flipV="1">
              <a:off x="581" y="1862"/>
              <a:ext cx="318" cy="478"/>
            </a:xfrm>
            <a:prstGeom prst="line">
              <a:avLst/>
            </a:prstGeom>
            <a:noFill/>
            <a:ln w="7">
              <a:solidFill>
                <a:srgbClr val="000000"/>
              </a:solidFill>
              <a:round/>
              <a:headEnd/>
              <a:tailEnd/>
            </a:ln>
          </p:spPr>
          <p:txBody>
            <a:bodyPr/>
            <a:lstStyle/>
            <a:p>
              <a:endParaRPr lang="en-US"/>
            </a:p>
          </p:txBody>
        </p:sp>
        <p:sp>
          <p:nvSpPr>
            <p:cNvPr id="36881" name="Line 7"/>
            <p:cNvSpPr>
              <a:spLocks noChangeShapeType="1"/>
            </p:cNvSpPr>
            <p:nvPr/>
          </p:nvSpPr>
          <p:spPr bwMode="auto">
            <a:xfrm>
              <a:off x="224" y="2447"/>
              <a:ext cx="1473" cy="1"/>
            </a:xfrm>
            <a:prstGeom prst="line">
              <a:avLst/>
            </a:prstGeom>
            <a:noFill/>
            <a:ln w="7">
              <a:solidFill>
                <a:srgbClr val="000000"/>
              </a:solidFill>
              <a:round/>
              <a:headEnd/>
              <a:tailEnd/>
            </a:ln>
          </p:spPr>
          <p:txBody>
            <a:bodyPr/>
            <a:lstStyle/>
            <a:p>
              <a:endParaRPr lang="en-US"/>
            </a:p>
          </p:txBody>
        </p:sp>
        <p:sp>
          <p:nvSpPr>
            <p:cNvPr id="36882" name="Rectangle 8"/>
            <p:cNvSpPr>
              <a:spLocks noChangeArrowheads="1"/>
            </p:cNvSpPr>
            <p:nvPr/>
          </p:nvSpPr>
          <p:spPr bwMode="auto">
            <a:xfrm>
              <a:off x="243" y="2492"/>
              <a:ext cx="134" cy="100"/>
            </a:xfrm>
            <a:prstGeom prst="rect">
              <a:avLst/>
            </a:prstGeom>
            <a:noFill/>
            <a:ln w="9525">
              <a:noFill/>
              <a:miter lim="800000"/>
              <a:headEnd/>
              <a:tailEnd/>
            </a:ln>
          </p:spPr>
          <p:txBody>
            <a:bodyPr wrap="none" lIns="0" tIns="0" rIns="0" bIns="0">
              <a:spAutoFit/>
            </a:bodyPr>
            <a:lstStyle/>
            <a:p>
              <a:r>
                <a:rPr lang="en-US" sz="800" b="1" dirty="0">
                  <a:solidFill>
                    <a:srgbClr val="000000"/>
                  </a:solidFill>
                </a:rPr>
                <a:t>2/1</a:t>
              </a:r>
              <a:endParaRPr lang="en-US" dirty="0"/>
            </a:p>
          </p:txBody>
        </p:sp>
        <p:sp>
          <p:nvSpPr>
            <p:cNvPr id="36883" name="Rectangle 9"/>
            <p:cNvSpPr>
              <a:spLocks noChangeArrowheads="1"/>
            </p:cNvSpPr>
            <p:nvPr/>
          </p:nvSpPr>
          <p:spPr bwMode="auto">
            <a:xfrm>
              <a:off x="663" y="2465"/>
              <a:ext cx="174" cy="100"/>
            </a:xfrm>
            <a:prstGeom prst="rect">
              <a:avLst/>
            </a:prstGeom>
            <a:noFill/>
            <a:ln w="9525">
              <a:noFill/>
              <a:miter lim="800000"/>
              <a:headEnd/>
              <a:tailEnd/>
            </a:ln>
          </p:spPr>
          <p:txBody>
            <a:bodyPr wrap="none" lIns="0" tIns="0" rIns="0" bIns="0">
              <a:spAutoFit/>
            </a:bodyPr>
            <a:lstStyle/>
            <a:p>
              <a:r>
                <a:rPr lang="en-US" sz="800" b="1">
                  <a:solidFill>
                    <a:srgbClr val="000000"/>
                  </a:solidFill>
                </a:rPr>
                <a:t>2/10</a:t>
              </a:r>
              <a:endParaRPr lang="en-US"/>
            </a:p>
          </p:txBody>
        </p:sp>
        <p:sp>
          <p:nvSpPr>
            <p:cNvPr id="36884" name="Rectangle 10"/>
            <p:cNvSpPr>
              <a:spLocks noChangeArrowheads="1"/>
            </p:cNvSpPr>
            <p:nvPr/>
          </p:nvSpPr>
          <p:spPr bwMode="auto">
            <a:xfrm>
              <a:off x="1115" y="2465"/>
              <a:ext cx="174" cy="100"/>
            </a:xfrm>
            <a:prstGeom prst="rect">
              <a:avLst/>
            </a:prstGeom>
            <a:noFill/>
            <a:ln w="9525">
              <a:noFill/>
              <a:miter lim="800000"/>
              <a:headEnd/>
              <a:tailEnd/>
            </a:ln>
          </p:spPr>
          <p:txBody>
            <a:bodyPr wrap="none" lIns="0" tIns="0" rIns="0" bIns="0">
              <a:spAutoFit/>
            </a:bodyPr>
            <a:lstStyle/>
            <a:p>
              <a:r>
                <a:rPr lang="en-US" sz="800" b="1">
                  <a:solidFill>
                    <a:srgbClr val="000000"/>
                  </a:solidFill>
                </a:rPr>
                <a:t>2/10</a:t>
              </a:r>
              <a:endParaRPr lang="en-US"/>
            </a:p>
          </p:txBody>
        </p:sp>
        <p:sp>
          <p:nvSpPr>
            <p:cNvPr id="36885" name="Rectangle 11"/>
            <p:cNvSpPr>
              <a:spLocks noChangeArrowheads="1"/>
            </p:cNvSpPr>
            <p:nvPr/>
          </p:nvSpPr>
          <p:spPr bwMode="auto">
            <a:xfrm>
              <a:off x="1585" y="2492"/>
              <a:ext cx="134" cy="100"/>
            </a:xfrm>
            <a:prstGeom prst="rect">
              <a:avLst/>
            </a:prstGeom>
            <a:noFill/>
            <a:ln w="9525">
              <a:noFill/>
              <a:miter lim="800000"/>
              <a:headEnd/>
              <a:tailEnd/>
            </a:ln>
          </p:spPr>
          <p:txBody>
            <a:bodyPr wrap="none" lIns="0" tIns="0" rIns="0" bIns="0">
              <a:spAutoFit/>
            </a:bodyPr>
            <a:lstStyle/>
            <a:p>
              <a:r>
                <a:rPr lang="en-US" sz="800" b="1">
                  <a:solidFill>
                    <a:srgbClr val="000000"/>
                  </a:solidFill>
                </a:rPr>
                <a:t>2/1</a:t>
              </a:r>
              <a:endParaRPr lang="en-US"/>
            </a:p>
          </p:txBody>
        </p:sp>
        <p:sp>
          <p:nvSpPr>
            <p:cNvPr id="36886" name="Rectangle 12"/>
            <p:cNvSpPr>
              <a:spLocks noChangeArrowheads="1"/>
            </p:cNvSpPr>
            <p:nvPr/>
          </p:nvSpPr>
          <p:spPr bwMode="auto">
            <a:xfrm>
              <a:off x="365" y="2176"/>
              <a:ext cx="126" cy="111"/>
            </a:xfrm>
            <a:prstGeom prst="rect">
              <a:avLst/>
            </a:prstGeom>
            <a:noFill/>
            <a:ln w="9525">
              <a:noFill/>
              <a:miter lim="800000"/>
              <a:headEnd/>
              <a:tailEnd/>
            </a:ln>
          </p:spPr>
          <p:txBody>
            <a:bodyPr wrap="none" lIns="0" tIns="0" rIns="0" bIns="0">
              <a:spAutoFit/>
            </a:bodyPr>
            <a:lstStyle/>
            <a:p>
              <a:r>
                <a:rPr lang="en-US" sz="900" b="1">
                  <a:solidFill>
                    <a:srgbClr val="000000"/>
                  </a:solidFill>
                </a:rPr>
                <a:t>86</a:t>
              </a:r>
              <a:endParaRPr lang="en-US"/>
            </a:p>
          </p:txBody>
        </p:sp>
        <p:sp>
          <p:nvSpPr>
            <p:cNvPr id="36887" name="Rectangle 13"/>
            <p:cNvSpPr>
              <a:spLocks noChangeArrowheads="1"/>
            </p:cNvSpPr>
            <p:nvPr/>
          </p:nvSpPr>
          <p:spPr bwMode="auto">
            <a:xfrm>
              <a:off x="448" y="2176"/>
              <a:ext cx="65" cy="111"/>
            </a:xfrm>
            <a:prstGeom prst="rect">
              <a:avLst/>
            </a:prstGeom>
            <a:noFill/>
            <a:ln w="9525">
              <a:noFill/>
              <a:miter lim="800000"/>
              <a:headEnd/>
              <a:tailEnd/>
            </a:ln>
          </p:spPr>
          <p:txBody>
            <a:bodyPr wrap="none" lIns="0" tIns="0" rIns="0" bIns="0">
              <a:spAutoFit/>
            </a:bodyPr>
            <a:lstStyle/>
            <a:p>
              <a:r>
                <a:rPr lang="en-US" sz="900" b="1">
                  <a:solidFill>
                    <a:srgbClr val="000000"/>
                  </a:solidFill>
                </a:rPr>
                <a:t>-</a:t>
              </a:r>
              <a:endParaRPr lang="en-US"/>
            </a:p>
          </p:txBody>
        </p:sp>
        <p:sp>
          <p:nvSpPr>
            <p:cNvPr id="36888" name="Rectangle 14"/>
            <p:cNvSpPr>
              <a:spLocks noChangeArrowheads="1"/>
            </p:cNvSpPr>
            <p:nvPr/>
          </p:nvSpPr>
          <p:spPr bwMode="auto">
            <a:xfrm>
              <a:off x="473" y="2176"/>
              <a:ext cx="126" cy="111"/>
            </a:xfrm>
            <a:prstGeom prst="rect">
              <a:avLst/>
            </a:prstGeom>
            <a:noFill/>
            <a:ln w="9525">
              <a:noFill/>
              <a:miter lim="800000"/>
              <a:headEnd/>
              <a:tailEnd/>
            </a:ln>
          </p:spPr>
          <p:txBody>
            <a:bodyPr wrap="none" lIns="0" tIns="0" rIns="0" bIns="0">
              <a:spAutoFit/>
            </a:bodyPr>
            <a:lstStyle/>
            <a:p>
              <a:r>
                <a:rPr lang="en-US" sz="900" b="1">
                  <a:solidFill>
                    <a:srgbClr val="000000"/>
                  </a:solidFill>
                </a:rPr>
                <a:t>10</a:t>
              </a:r>
              <a:endParaRPr lang="en-US"/>
            </a:p>
          </p:txBody>
        </p:sp>
        <p:sp>
          <p:nvSpPr>
            <p:cNvPr id="36889" name="Rectangle 15"/>
            <p:cNvSpPr>
              <a:spLocks noChangeArrowheads="1"/>
            </p:cNvSpPr>
            <p:nvPr/>
          </p:nvSpPr>
          <p:spPr bwMode="auto">
            <a:xfrm>
              <a:off x="1322" y="2176"/>
              <a:ext cx="126" cy="111"/>
            </a:xfrm>
            <a:prstGeom prst="rect">
              <a:avLst/>
            </a:prstGeom>
            <a:noFill/>
            <a:ln w="9525">
              <a:noFill/>
              <a:miter lim="800000"/>
              <a:headEnd/>
              <a:tailEnd/>
            </a:ln>
          </p:spPr>
          <p:txBody>
            <a:bodyPr wrap="none" lIns="0" tIns="0" rIns="0" bIns="0">
              <a:spAutoFit/>
            </a:bodyPr>
            <a:lstStyle/>
            <a:p>
              <a:r>
                <a:rPr lang="en-US" sz="900" b="1">
                  <a:solidFill>
                    <a:srgbClr val="000000"/>
                  </a:solidFill>
                </a:rPr>
                <a:t>86</a:t>
              </a:r>
              <a:endParaRPr lang="en-US"/>
            </a:p>
          </p:txBody>
        </p:sp>
        <p:sp>
          <p:nvSpPr>
            <p:cNvPr id="36890" name="Rectangle 16"/>
            <p:cNvSpPr>
              <a:spLocks noChangeArrowheads="1"/>
            </p:cNvSpPr>
            <p:nvPr/>
          </p:nvSpPr>
          <p:spPr bwMode="auto">
            <a:xfrm>
              <a:off x="1406" y="2176"/>
              <a:ext cx="65" cy="111"/>
            </a:xfrm>
            <a:prstGeom prst="rect">
              <a:avLst/>
            </a:prstGeom>
            <a:noFill/>
            <a:ln w="9525">
              <a:noFill/>
              <a:miter lim="800000"/>
              <a:headEnd/>
              <a:tailEnd/>
            </a:ln>
          </p:spPr>
          <p:txBody>
            <a:bodyPr wrap="none" lIns="0" tIns="0" rIns="0" bIns="0">
              <a:spAutoFit/>
            </a:bodyPr>
            <a:lstStyle/>
            <a:p>
              <a:r>
                <a:rPr lang="en-US" sz="900" b="1">
                  <a:solidFill>
                    <a:srgbClr val="000000"/>
                  </a:solidFill>
                </a:rPr>
                <a:t>-</a:t>
              </a:r>
              <a:endParaRPr lang="en-US"/>
            </a:p>
          </p:txBody>
        </p:sp>
        <p:sp>
          <p:nvSpPr>
            <p:cNvPr id="36891" name="Rectangle 17"/>
            <p:cNvSpPr>
              <a:spLocks noChangeArrowheads="1"/>
            </p:cNvSpPr>
            <p:nvPr/>
          </p:nvSpPr>
          <p:spPr bwMode="auto">
            <a:xfrm>
              <a:off x="1430" y="2176"/>
              <a:ext cx="126" cy="111"/>
            </a:xfrm>
            <a:prstGeom prst="rect">
              <a:avLst/>
            </a:prstGeom>
            <a:noFill/>
            <a:ln w="9525">
              <a:noFill/>
              <a:miter lim="800000"/>
              <a:headEnd/>
              <a:tailEnd/>
            </a:ln>
          </p:spPr>
          <p:txBody>
            <a:bodyPr wrap="none" lIns="0" tIns="0" rIns="0" bIns="0">
              <a:spAutoFit/>
            </a:bodyPr>
            <a:lstStyle/>
            <a:p>
              <a:r>
                <a:rPr lang="en-US" sz="900" b="1">
                  <a:solidFill>
                    <a:srgbClr val="000000"/>
                  </a:solidFill>
                </a:rPr>
                <a:t>30</a:t>
              </a:r>
              <a:endParaRPr lang="en-US"/>
            </a:p>
          </p:txBody>
        </p:sp>
        <p:grpSp>
          <p:nvGrpSpPr>
            <p:cNvPr id="36892" name="Group 20"/>
            <p:cNvGrpSpPr>
              <a:grpSpLocks/>
            </p:cNvGrpSpPr>
            <p:nvPr/>
          </p:nvGrpSpPr>
          <p:grpSpPr bwMode="auto">
            <a:xfrm>
              <a:off x="329" y="2279"/>
              <a:ext cx="328" cy="358"/>
              <a:chOff x="329" y="2279"/>
              <a:chExt cx="328" cy="358"/>
            </a:xfrm>
          </p:grpSpPr>
          <p:pic>
            <p:nvPicPr>
              <p:cNvPr id="36907" name="Picture 18"/>
              <p:cNvPicPr>
                <a:picLocks noChangeAspect="1" noChangeArrowheads="1"/>
              </p:cNvPicPr>
              <p:nvPr/>
            </p:nvPicPr>
            <p:blipFill>
              <a:blip r:embed="rId3" cstate="print"/>
              <a:srcRect/>
              <a:stretch>
                <a:fillRect/>
              </a:stretch>
            </p:blipFill>
            <p:spPr bwMode="auto">
              <a:xfrm>
                <a:off x="329" y="2279"/>
                <a:ext cx="328" cy="358"/>
              </a:xfrm>
              <a:prstGeom prst="rect">
                <a:avLst/>
              </a:prstGeom>
              <a:noFill/>
              <a:ln w="9525">
                <a:noFill/>
                <a:miter lim="800000"/>
                <a:headEnd/>
                <a:tailEnd/>
              </a:ln>
            </p:spPr>
          </p:pic>
          <p:pic>
            <p:nvPicPr>
              <p:cNvPr id="36908" name="Picture 19"/>
              <p:cNvPicPr>
                <a:picLocks noChangeAspect="1" noChangeArrowheads="1"/>
              </p:cNvPicPr>
              <p:nvPr/>
            </p:nvPicPr>
            <p:blipFill>
              <a:blip r:embed="rId4" cstate="print"/>
              <a:srcRect/>
              <a:stretch>
                <a:fillRect/>
              </a:stretch>
            </p:blipFill>
            <p:spPr bwMode="auto">
              <a:xfrm>
                <a:off x="329" y="2279"/>
                <a:ext cx="328" cy="358"/>
              </a:xfrm>
              <a:prstGeom prst="rect">
                <a:avLst/>
              </a:prstGeom>
              <a:noFill/>
              <a:ln w="9525">
                <a:noFill/>
                <a:miter lim="800000"/>
                <a:headEnd/>
                <a:tailEnd/>
              </a:ln>
            </p:spPr>
          </p:pic>
        </p:grpSp>
        <p:grpSp>
          <p:nvGrpSpPr>
            <p:cNvPr id="36893" name="Group 23"/>
            <p:cNvGrpSpPr>
              <a:grpSpLocks/>
            </p:cNvGrpSpPr>
            <p:nvPr/>
          </p:nvGrpSpPr>
          <p:grpSpPr bwMode="auto">
            <a:xfrm>
              <a:off x="1245" y="2279"/>
              <a:ext cx="329" cy="358"/>
              <a:chOff x="1245" y="2279"/>
              <a:chExt cx="329" cy="358"/>
            </a:xfrm>
          </p:grpSpPr>
          <p:pic>
            <p:nvPicPr>
              <p:cNvPr id="36905" name="Picture 21"/>
              <p:cNvPicPr>
                <a:picLocks noChangeAspect="1" noChangeArrowheads="1"/>
              </p:cNvPicPr>
              <p:nvPr/>
            </p:nvPicPr>
            <p:blipFill>
              <a:blip r:embed="rId5" cstate="print"/>
              <a:srcRect/>
              <a:stretch>
                <a:fillRect/>
              </a:stretch>
            </p:blipFill>
            <p:spPr bwMode="auto">
              <a:xfrm>
                <a:off x="1245" y="2279"/>
                <a:ext cx="329" cy="358"/>
              </a:xfrm>
              <a:prstGeom prst="rect">
                <a:avLst/>
              </a:prstGeom>
              <a:noFill/>
              <a:ln w="9525">
                <a:noFill/>
                <a:miter lim="800000"/>
                <a:headEnd/>
                <a:tailEnd/>
              </a:ln>
            </p:spPr>
          </p:pic>
          <p:pic>
            <p:nvPicPr>
              <p:cNvPr id="36906" name="Picture 22"/>
              <p:cNvPicPr>
                <a:picLocks noChangeAspect="1" noChangeArrowheads="1"/>
              </p:cNvPicPr>
              <p:nvPr/>
            </p:nvPicPr>
            <p:blipFill>
              <a:blip r:embed="rId6" cstate="print"/>
              <a:srcRect/>
              <a:stretch>
                <a:fillRect/>
              </a:stretch>
            </p:blipFill>
            <p:spPr bwMode="auto">
              <a:xfrm>
                <a:off x="1245" y="2279"/>
                <a:ext cx="329" cy="358"/>
              </a:xfrm>
              <a:prstGeom prst="rect">
                <a:avLst/>
              </a:prstGeom>
              <a:noFill/>
              <a:ln w="9525">
                <a:noFill/>
                <a:miter lim="800000"/>
                <a:headEnd/>
                <a:tailEnd/>
              </a:ln>
            </p:spPr>
          </p:pic>
        </p:grpSp>
        <p:grpSp>
          <p:nvGrpSpPr>
            <p:cNvPr id="36894" name="Group 26"/>
            <p:cNvGrpSpPr>
              <a:grpSpLocks/>
            </p:cNvGrpSpPr>
            <p:nvPr/>
          </p:nvGrpSpPr>
          <p:grpSpPr bwMode="auto">
            <a:xfrm>
              <a:off x="767" y="1676"/>
              <a:ext cx="328" cy="358"/>
              <a:chOff x="767" y="1676"/>
              <a:chExt cx="328" cy="358"/>
            </a:xfrm>
          </p:grpSpPr>
          <p:pic>
            <p:nvPicPr>
              <p:cNvPr id="36903" name="Picture 24"/>
              <p:cNvPicPr>
                <a:picLocks noChangeAspect="1" noChangeArrowheads="1"/>
              </p:cNvPicPr>
              <p:nvPr/>
            </p:nvPicPr>
            <p:blipFill>
              <a:blip r:embed="rId7" cstate="print"/>
              <a:srcRect/>
              <a:stretch>
                <a:fillRect/>
              </a:stretch>
            </p:blipFill>
            <p:spPr bwMode="auto">
              <a:xfrm>
                <a:off x="767" y="1676"/>
                <a:ext cx="328" cy="358"/>
              </a:xfrm>
              <a:prstGeom prst="rect">
                <a:avLst/>
              </a:prstGeom>
              <a:noFill/>
              <a:ln w="9525">
                <a:noFill/>
                <a:miter lim="800000"/>
                <a:headEnd/>
                <a:tailEnd/>
              </a:ln>
            </p:spPr>
          </p:pic>
          <p:pic>
            <p:nvPicPr>
              <p:cNvPr id="36904" name="Picture 25"/>
              <p:cNvPicPr>
                <a:picLocks noChangeAspect="1" noChangeArrowheads="1"/>
              </p:cNvPicPr>
              <p:nvPr/>
            </p:nvPicPr>
            <p:blipFill>
              <a:blip r:embed="rId8" cstate="print"/>
              <a:srcRect/>
              <a:stretch>
                <a:fillRect/>
              </a:stretch>
            </p:blipFill>
            <p:spPr bwMode="auto">
              <a:xfrm>
                <a:off x="767" y="1676"/>
                <a:ext cx="328" cy="358"/>
              </a:xfrm>
              <a:prstGeom prst="rect">
                <a:avLst/>
              </a:prstGeom>
              <a:noFill/>
              <a:ln w="9525">
                <a:noFill/>
                <a:miter lim="800000"/>
                <a:headEnd/>
                <a:tailEnd/>
              </a:ln>
            </p:spPr>
          </p:pic>
        </p:grpSp>
        <p:sp>
          <p:nvSpPr>
            <p:cNvPr id="36895" name="Rectangle 27"/>
            <p:cNvSpPr>
              <a:spLocks noChangeArrowheads="1"/>
            </p:cNvSpPr>
            <p:nvPr/>
          </p:nvSpPr>
          <p:spPr bwMode="auto">
            <a:xfrm>
              <a:off x="1066" y="1645"/>
              <a:ext cx="126" cy="111"/>
            </a:xfrm>
            <a:prstGeom prst="rect">
              <a:avLst/>
            </a:prstGeom>
            <a:noFill/>
            <a:ln w="9525">
              <a:noFill/>
              <a:miter lim="800000"/>
              <a:headEnd/>
              <a:tailEnd/>
            </a:ln>
          </p:spPr>
          <p:txBody>
            <a:bodyPr wrap="none" lIns="0" tIns="0" rIns="0" bIns="0">
              <a:spAutoFit/>
            </a:bodyPr>
            <a:lstStyle/>
            <a:p>
              <a:r>
                <a:rPr lang="en-US" sz="900" b="1">
                  <a:solidFill>
                    <a:srgbClr val="000000"/>
                  </a:solidFill>
                </a:rPr>
                <a:t>86</a:t>
              </a:r>
              <a:endParaRPr lang="en-US"/>
            </a:p>
          </p:txBody>
        </p:sp>
        <p:sp>
          <p:nvSpPr>
            <p:cNvPr id="36896" name="Rectangle 28"/>
            <p:cNvSpPr>
              <a:spLocks noChangeArrowheads="1"/>
            </p:cNvSpPr>
            <p:nvPr/>
          </p:nvSpPr>
          <p:spPr bwMode="auto">
            <a:xfrm>
              <a:off x="1150" y="1645"/>
              <a:ext cx="65" cy="111"/>
            </a:xfrm>
            <a:prstGeom prst="rect">
              <a:avLst/>
            </a:prstGeom>
            <a:noFill/>
            <a:ln w="9525">
              <a:noFill/>
              <a:miter lim="800000"/>
              <a:headEnd/>
              <a:tailEnd/>
            </a:ln>
          </p:spPr>
          <p:txBody>
            <a:bodyPr wrap="none" lIns="0" tIns="0" rIns="0" bIns="0">
              <a:spAutoFit/>
            </a:bodyPr>
            <a:lstStyle/>
            <a:p>
              <a:r>
                <a:rPr lang="en-US" sz="900" b="1">
                  <a:solidFill>
                    <a:srgbClr val="000000"/>
                  </a:solidFill>
                </a:rPr>
                <a:t>-</a:t>
              </a:r>
              <a:endParaRPr lang="en-US"/>
            </a:p>
          </p:txBody>
        </p:sp>
        <p:sp>
          <p:nvSpPr>
            <p:cNvPr id="36897" name="Rectangle 29"/>
            <p:cNvSpPr>
              <a:spLocks noChangeArrowheads="1"/>
            </p:cNvSpPr>
            <p:nvPr/>
          </p:nvSpPr>
          <p:spPr bwMode="auto">
            <a:xfrm>
              <a:off x="1174" y="1645"/>
              <a:ext cx="126" cy="111"/>
            </a:xfrm>
            <a:prstGeom prst="rect">
              <a:avLst/>
            </a:prstGeom>
            <a:noFill/>
            <a:ln w="9525">
              <a:noFill/>
              <a:miter lim="800000"/>
              <a:headEnd/>
              <a:tailEnd/>
            </a:ln>
          </p:spPr>
          <p:txBody>
            <a:bodyPr wrap="none" lIns="0" tIns="0" rIns="0" bIns="0">
              <a:spAutoFit/>
            </a:bodyPr>
            <a:lstStyle/>
            <a:p>
              <a:r>
                <a:rPr lang="en-US" sz="900" b="1">
                  <a:solidFill>
                    <a:srgbClr val="000000"/>
                  </a:solidFill>
                </a:rPr>
                <a:t>20</a:t>
              </a:r>
              <a:endParaRPr lang="en-US"/>
            </a:p>
          </p:txBody>
        </p:sp>
        <p:sp>
          <p:nvSpPr>
            <p:cNvPr id="36898" name="Rectangle 30"/>
            <p:cNvSpPr>
              <a:spLocks noChangeArrowheads="1"/>
            </p:cNvSpPr>
            <p:nvPr/>
          </p:nvSpPr>
          <p:spPr bwMode="auto">
            <a:xfrm>
              <a:off x="636" y="1934"/>
              <a:ext cx="174" cy="100"/>
            </a:xfrm>
            <a:prstGeom prst="rect">
              <a:avLst/>
            </a:prstGeom>
            <a:noFill/>
            <a:ln w="9525">
              <a:noFill/>
              <a:miter lim="800000"/>
              <a:headEnd/>
              <a:tailEnd/>
            </a:ln>
          </p:spPr>
          <p:txBody>
            <a:bodyPr wrap="none" lIns="0" tIns="0" rIns="0" bIns="0">
              <a:spAutoFit/>
            </a:bodyPr>
            <a:lstStyle/>
            <a:p>
              <a:r>
                <a:rPr lang="en-US" sz="800" b="1">
                  <a:solidFill>
                    <a:srgbClr val="000000"/>
                  </a:solidFill>
                </a:rPr>
                <a:t>2/11</a:t>
              </a:r>
              <a:endParaRPr lang="en-US"/>
            </a:p>
          </p:txBody>
        </p:sp>
        <p:sp>
          <p:nvSpPr>
            <p:cNvPr id="36899" name="Rectangle 31"/>
            <p:cNvSpPr>
              <a:spLocks noChangeArrowheads="1"/>
            </p:cNvSpPr>
            <p:nvPr/>
          </p:nvSpPr>
          <p:spPr bwMode="auto">
            <a:xfrm>
              <a:off x="1114" y="1934"/>
              <a:ext cx="174" cy="100"/>
            </a:xfrm>
            <a:prstGeom prst="rect">
              <a:avLst/>
            </a:prstGeom>
            <a:noFill/>
            <a:ln w="9525">
              <a:noFill/>
              <a:miter lim="800000"/>
              <a:headEnd/>
              <a:tailEnd/>
            </a:ln>
          </p:spPr>
          <p:txBody>
            <a:bodyPr wrap="none" lIns="0" tIns="0" rIns="0" bIns="0">
              <a:spAutoFit/>
            </a:bodyPr>
            <a:lstStyle/>
            <a:p>
              <a:r>
                <a:rPr lang="en-US" sz="800" b="1">
                  <a:solidFill>
                    <a:srgbClr val="000000"/>
                  </a:solidFill>
                </a:rPr>
                <a:t>2/12</a:t>
              </a:r>
              <a:endParaRPr lang="en-US"/>
            </a:p>
          </p:txBody>
        </p:sp>
        <p:sp>
          <p:nvSpPr>
            <p:cNvPr id="36900" name="Rectangle 32"/>
            <p:cNvSpPr>
              <a:spLocks noChangeArrowheads="1"/>
            </p:cNvSpPr>
            <p:nvPr/>
          </p:nvSpPr>
          <p:spPr bwMode="auto">
            <a:xfrm>
              <a:off x="636" y="2273"/>
              <a:ext cx="174" cy="100"/>
            </a:xfrm>
            <a:prstGeom prst="rect">
              <a:avLst/>
            </a:prstGeom>
            <a:noFill/>
            <a:ln w="9525">
              <a:noFill/>
              <a:miter lim="800000"/>
              <a:headEnd/>
              <a:tailEnd/>
            </a:ln>
          </p:spPr>
          <p:txBody>
            <a:bodyPr wrap="none" lIns="0" tIns="0" rIns="0" bIns="0">
              <a:spAutoFit/>
            </a:bodyPr>
            <a:lstStyle/>
            <a:p>
              <a:r>
                <a:rPr lang="en-US" sz="800" b="1">
                  <a:solidFill>
                    <a:srgbClr val="000000"/>
                  </a:solidFill>
                </a:rPr>
                <a:t>2/11</a:t>
              </a:r>
              <a:endParaRPr lang="en-US"/>
            </a:p>
          </p:txBody>
        </p:sp>
        <p:sp>
          <p:nvSpPr>
            <p:cNvPr id="36901" name="Rectangle 33"/>
            <p:cNvSpPr>
              <a:spLocks noChangeArrowheads="1"/>
            </p:cNvSpPr>
            <p:nvPr/>
          </p:nvSpPr>
          <p:spPr bwMode="auto">
            <a:xfrm>
              <a:off x="1088" y="2273"/>
              <a:ext cx="174" cy="100"/>
            </a:xfrm>
            <a:prstGeom prst="rect">
              <a:avLst/>
            </a:prstGeom>
            <a:noFill/>
            <a:ln w="9525">
              <a:noFill/>
              <a:miter lim="800000"/>
              <a:headEnd/>
              <a:tailEnd/>
            </a:ln>
          </p:spPr>
          <p:txBody>
            <a:bodyPr wrap="none" lIns="0" tIns="0" rIns="0" bIns="0">
              <a:spAutoFit/>
            </a:bodyPr>
            <a:lstStyle/>
            <a:p>
              <a:r>
                <a:rPr lang="en-US" sz="800" b="1">
                  <a:solidFill>
                    <a:srgbClr val="000000"/>
                  </a:solidFill>
                </a:rPr>
                <a:t>2/12</a:t>
              </a:r>
              <a:endParaRPr lang="en-US"/>
            </a:p>
          </p:txBody>
        </p:sp>
        <p:sp>
          <p:nvSpPr>
            <p:cNvPr id="36902" name="Freeform 34"/>
            <p:cNvSpPr>
              <a:spLocks noEditPoints="1"/>
            </p:cNvSpPr>
            <p:nvPr/>
          </p:nvSpPr>
          <p:spPr bwMode="auto">
            <a:xfrm>
              <a:off x="220" y="2347"/>
              <a:ext cx="1478" cy="74"/>
            </a:xfrm>
            <a:custGeom>
              <a:avLst/>
              <a:gdLst>
                <a:gd name="T0" fmla="*/ 42 w 1478"/>
                <a:gd name="T1" fmla="*/ 28 h 74"/>
                <a:gd name="T2" fmla="*/ 1436 w 1478"/>
                <a:gd name="T3" fmla="*/ 32 h 74"/>
                <a:gd name="T4" fmla="*/ 1436 w 1478"/>
                <a:gd name="T5" fmla="*/ 46 h 74"/>
                <a:gd name="T6" fmla="*/ 42 w 1478"/>
                <a:gd name="T7" fmla="*/ 42 h 74"/>
                <a:gd name="T8" fmla="*/ 42 w 1478"/>
                <a:gd name="T9" fmla="*/ 28 h 74"/>
                <a:gd name="T10" fmla="*/ 42 w 1478"/>
                <a:gd name="T11" fmla="*/ 35 h 74"/>
                <a:gd name="T12" fmla="*/ 70 w 1478"/>
                <a:gd name="T13" fmla="*/ 70 h 74"/>
                <a:gd name="T14" fmla="*/ 0 w 1478"/>
                <a:gd name="T15" fmla="*/ 35 h 74"/>
                <a:gd name="T16" fmla="*/ 71 w 1478"/>
                <a:gd name="T17" fmla="*/ 0 h 74"/>
                <a:gd name="T18" fmla="*/ 42 w 1478"/>
                <a:gd name="T19" fmla="*/ 35 h 74"/>
                <a:gd name="T20" fmla="*/ 1436 w 1478"/>
                <a:gd name="T21" fmla="*/ 39 h 74"/>
                <a:gd name="T22" fmla="*/ 1408 w 1478"/>
                <a:gd name="T23" fmla="*/ 3 h 74"/>
                <a:gd name="T24" fmla="*/ 1478 w 1478"/>
                <a:gd name="T25" fmla="*/ 39 h 74"/>
                <a:gd name="T26" fmla="*/ 1408 w 1478"/>
                <a:gd name="T27" fmla="*/ 74 h 74"/>
                <a:gd name="T28" fmla="*/ 1436 w 1478"/>
                <a:gd name="T29" fmla="*/ 39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8"/>
                <a:gd name="T46" fmla="*/ 0 h 74"/>
                <a:gd name="T47" fmla="*/ 1478 w 1478"/>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8" h="74">
                  <a:moveTo>
                    <a:pt x="42" y="28"/>
                  </a:moveTo>
                  <a:lnTo>
                    <a:pt x="1436" y="32"/>
                  </a:lnTo>
                  <a:lnTo>
                    <a:pt x="1436" y="46"/>
                  </a:lnTo>
                  <a:lnTo>
                    <a:pt x="42" y="42"/>
                  </a:lnTo>
                  <a:lnTo>
                    <a:pt x="42" y="28"/>
                  </a:lnTo>
                  <a:close/>
                  <a:moveTo>
                    <a:pt x="42" y="35"/>
                  </a:moveTo>
                  <a:lnTo>
                    <a:pt x="70" y="70"/>
                  </a:lnTo>
                  <a:lnTo>
                    <a:pt x="0" y="35"/>
                  </a:lnTo>
                  <a:lnTo>
                    <a:pt x="71" y="0"/>
                  </a:lnTo>
                  <a:lnTo>
                    <a:pt x="42" y="35"/>
                  </a:lnTo>
                  <a:close/>
                  <a:moveTo>
                    <a:pt x="1436" y="39"/>
                  </a:moveTo>
                  <a:lnTo>
                    <a:pt x="1408" y="3"/>
                  </a:lnTo>
                  <a:lnTo>
                    <a:pt x="1478" y="39"/>
                  </a:lnTo>
                  <a:lnTo>
                    <a:pt x="1408" y="74"/>
                  </a:lnTo>
                  <a:lnTo>
                    <a:pt x="1436" y="39"/>
                  </a:lnTo>
                  <a:close/>
                </a:path>
              </a:pathLst>
            </a:custGeom>
            <a:solidFill>
              <a:srgbClr val="780000"/>
            </a:solidFill>
            <a:ln w="0" cap="flat">
              <a:solidFill>
                <a:srgbClr val="780000"/>
              </a:solidFill>
              <a:prstDash val="solid"/>
              <a:bevel/>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a:t>Intermediate System to </a:t>
            </a:r>
            <a:br>
              <a:rPr lang="en-US" dirty="0"/>
            </a:br>
            <a:r>
              <a:rPr lang="en-US" dirty="0"/>
              <a:t>Intermediate System (IS-IS)</a:t>
            </a:r>
          </a:p>
        </p:txBody>
      </p:sp>
      <p:sp>
        <p:nvSpPr>
          <p:cNvPr id="37891" name="Content Placeholder 2"/>
          <p:cNvSpPr>
            <a:spLocks noGrp="1"/>
          </p:cNvSpPr>
          <p:nvPr>
            <p:ph sz="half" idx="1"/>
          </p:nvPr>
        </p:nvSpPr>
        <p:spPr/>
        <p:txBody>
          <a:bodyPr/>
          <a:lstStyle/>
          <a:p>
            <a:r>
              <a:rPr lang="en-US" sz="2400" dirty="0"/>
              <a:t>IS-IS is an interior gateway protocol (IGP) that was developed for the International Organization for Standardization (ISO  DP 10589)</a:t>
            </a:r>
          </a:p>
          <a:p>
            <a:pPr lvl="1"/>
            <a:r>
              <a:rPr lang="en-US" sz="2000" dirty="0"/>
              <a:t>Defined in ISO/IEC 10589:2002 as international standard within Open Systems Interconnection (OSI)</a:t>
            </a:r>
          </a:p>
          <a:p>
            <a:pPr lvl="1"/>
            <a:r>
              <a:rPr lang="en-US" sz="2000" dirty="0"/>
              <a:t>IETF republished in RFC 1142</a:t>
            </a:r>
          </a:p>
          <a:p>
            <a:r>
              <a:rPr lang="en-US" sz="2400" dirty="0"/>
              <a:t>IS-IS is a link-state routing protocol</a:t>
            </a:r>
          </a:p>
          <a:p>
            <a:pPr lvl="1"/>
            <a:r>
              <a:rPr lang="en-US" sz="2000" dirty="0"/>
              <a:t>Uses the </a:t>
            </a:r>
            <a:r>
              <a:rPr lang="en-US" sz="2000" dirty="0" err="1"/>
              <a:t>Dijkstra</a:t>
            </a:r>
            <a:r>
              <a:rPr lang="en-US" sz="2000" dirty="0"/>
              <a:t> algorithm for computing the best path through network in common with OSPF</a:t>
            </a:r>
          </a:p>
          <a:p>
            <a:r>
              <a:rPr lang="en-US" sz="2400" dirty="0"/>
              <a:t>SPBM uses IS-IS at layer 2, it does not need IP addressing configured</a:t>
            </a:r>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a:t>Intermediate System to </a:t>
            </a:r>
            <a:br>
              <a:rPr lang="en-US" dirty="0"/>
            </a:br>
            <a:r>
              <a:rPr lang="en-US" dirty="0"/>
              <a:t>Intermediate System (IS-IS)</a:t>
            </a:r>
          </a:p>
        </p:txBody>
      </p:sp>
      <p:sp>
        <p:nvSpPr>
          <p:cNvPr id="38915" name="Content Placeholder 2"/>
          <p:cNvSpPr>
            <a:spLocks noGrp="1"/>
          </p:cNvSpPr>
          <p:nvPr>
            <p:ph sz="half" idx="1"/>
          </p:nvPr>
        </p:nvSpPr>
        <p:spPr/>
        <p:txBody>
          <a:bodyPr/>
          <a:lstStyle/>
          <a:p>
            <a:r>
              <a:rPr lang="en-US" sz="2400" dirty="0"/>
              <a:t>IS-IS differs from OSPF in the way areas are defined and routed between</a:t>
            </a:r>
          </a:p>
          <a:p>
            <a:pPr lvl="1"/>
            <a:r>
              <a:rPr lang="en-US" sz="2000" dirty="0"/>
              <a:t>Unlike OSPF, IS-IS is designed to work in one flat area</a:t>
            </a:r>
          </a:p>
          <a:p>
            <a:pPr lvl="1"/>
            <a:r>
              <a:rPr lang="en-US" sz="2000" dirty="0"/>
              <a:t>IS-IS routers are designated as being Level 1 (intra-area), Level 2 (inter-area), or Level 1-2 (both)</a:t>
            </a:r>
          </a:p>
          <a:p>
            <a:pPr lvl="2"/>
            <a:r>
              <a:rPr lang="en-US" sz="1800" dirty="0"/>
              <a:t>Note: We only support Level 1 at this time</a:t>
            </a:r>
          </a:p>
          <a:p>
            <a:pPr lvl="1"/>
            <a:r>
              <a:rPr lang="en-US" sz="2000" dirty="0"/>
              <a:t>Forwarding information is exchanged between Level 1 routers</a:t>
            </a:r>
          </a:p>
          <a:p>
            <a:pPr lvl="1"/>
            <a:r>
              <a:rPr lang="en-US" sz="2000" dirty="0"/>
              <a:t>Level 2 routers only exchange information with other Level 2 or Level 1-2 routers</a:t>
            </a:r>
          </a:p>
          <a:p>
            <a:pPr lvl="2"/>
            <a:r>
              <a:rPr lang="en-US" sz="1800" dirty="0"/>
              <a:t>Does not required area 0 like OSPF</a:t>
            </a:r>
          </a:p>
          <a:p>
            <a:pPr lvl="2"/>
            <a:r>
              <a:rPr lang="en-US" sz="1800" dirty="0"/>
              <a:t>A IS-IS router is only ever part of a single area</a:t>
            </a:r>
          </a:p>
          <a:p>
            <a:pPr lvl="1"/>
            <a:r>
              <a:rPr lang="en-US" sz="2000" dirty="0"/>
              <a:t>IS-IS is protocol agnostic whereas OSPF was designed for IPv4</a:t>
            </a:r>
          </a:p>
          <a:p>
            <a:endParaRPr lang="en-US" sz="2400"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76200"/>
            <a:ext cx="6774904" cy="762000"/>
          </a:xfrm>
        </p:spPr>
        <p:txBody>
          <a:bodyPr>
            <a:normAutofit fontScale="90000"/>
          </a:bodyPr>
          <a:lstStyle/>
          <a:p>
            <a:r>
              <a:rPr lang="en-US" dirty="0"/>
              <a:t>Intermediate System to </a:t>
            </a:r>
            <a:br>
              <a:rPr lang="en-US" dirty="0"/>
            </a:br>
            <a:r>
              <a:rPr lang="en-US" dirty="0"/>
              <a:t>Intermediate System (IS-IS)</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26</a:t>
            </a:fld>
            <a:endParaRPr lang="en-US" dirty="0"/>
          </a:p>
        </p:txBody>
      </p:sp>
      <p:sp>
        <p:nvSpPr>
          <p:cNvPr id="39939" name="TextBox 3"/>
          <p:cNvSpPr txBox="1">
            <a:spLocks noChangeArrowheads="1"/>
          </p:cNvSpPr>
          <p:nvPr/>
        </p:nvSpPr>
        <p:spPr bwMode="auto">
          <a:xfrm>
            <a:off x="250825" y="1412875"/>
            <a:ext cx="5761038" cy="4186238"/>
          </a:xfrm>
          <a:prstGeom prst="rect">
            <a:avLst/>
          </a:prstGeom>
          <a:noFill/>
          <a:ln w="9525">
            <a:noFill/>
            <a:miter lim="800000"/>
            <a:headEnd/>
            <a:tailEnd/>
          </a:ln>
        </p:spPr>
        <p:txBody>
          <a:bodyPr>
            <a:spAutoFit/>
          </a:bodyPr>
          <a:lstStyle/>
          <a:p>
            <a:r>
              <a:rPr lang="en-US" sz="1400" b="1" dirty="0">
                <a:latin typeface="Courier New" pitchFamily="49" charset="0"/>
                <a:cs typeface="Courier New" pitchFamily="49" charset="0"/>
              </a:rPr>
              <a:t>Example: ERS-1 connected to ERS-2 via port 2/2</a:t>
            </a:r>
          </a:p>
          <a:p>
            <a:endParaRPr lang="en-US" sz="900" dirty="0">
              <a:latin typeface="Courier New" pitchFamily="49" charset="0"/>
              <a:cs typeface="Courier New" pitchFamily="49" charset="0"/>
            </a:endParaRPr>
          </a:p>
          <a:p>
            <a:r>
              <a:rPr lang="en-US" sz="900" dirty="0">
                <a:latin typeface="Courier New" pitchFamily="49" charset="0"/>
                <a:cs typeface="Courier New" pitchFamily="49" charset="0"/>
              </a:rPr>
              <a:t>ERS-1# </a:t>
            </a:r>
            <a:r>
              <a:rPr lang="en-US" sz="900" b="1" i="1" dirty="0">
                <a:latin typeface="Courier New" pitchFamily="49" charset="0"/>
                <a:cs typeface="Courier New" pitchFamily="49" charset="0"/>
              </a:rPr>
              <a:t>show </a:t>
            </a:r>
            <a:r>
              <a:rPr lang="en-US" sz="900" b="1" i="1" dirty="0" err="1">
                <a:latin typeface="Courier New" pitchFamily="49" charset="0"/>
                <a:cs typeface="Courier New" pitchFamily="49" charset="0"/>
              </a:rPr>
              <a:t>config</a:t>
            </a:r>
            <a:r>
              <a:rPr lang="en-US" sz="900" b="1" i="1" dirty="0">
                <a:latin typeface="Courier New" pitchFamily="49" charset="0"/>
                <a:cs typeface="Courier New" pitchFamily="49" charset="0"/>
              </a:rPr>
              <a:t> module </a:t>
            </a:r>
            <a:r>
              <a:rPr lang="en-US" sz="900" b="1" i="1" dirty="0" err="1">
                <a:latin typeface="Courier New" pitchFamily="49" charset="0"/>
                <a:cs typeface="Courier New" pitchFamily="49" charset="0"/>
              </a:rPr>
              <a:t>isis</a:t>
            </a:r>
            <a:endParaRPr lang="en-US" sz="900" b="1" i="1" dirty="0">
              <a:latin typeface="Courier New" pitchFamily="49" charset="0"/>
              <a:cs typeface="Courier New" pitchFamily="49" charset="0"/>
            </a:endParaRP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 ISIS CONFIGURATION</a:t>
            </a:r>
          </a:p>
          <a:p>
            <a:r>
              <a:rPr lang="en-US" sz="900" dirty="0">
                <a:latin typeface="Courier New" pitchFamily="49" charset="0"/>
                <a:cs typeface="Courier New" pitchFamily="49" charset="0"/>
              </a:rPr>
              <a:t>#</a:t>
            </a:r>
          </a:p>
          <a:p>
            <a:endParaRPr lang="en-US" sz="900" dirty="0">
              <a:latin typeface="Courier New" pitchFamily="49" charset="0"/>
              <a:cs typeface="Courier New" pitchFamily="49" charset="0"/>
            </a:endParaRPr>
          </a:p>
          <a:p>
            <a:r>
              <a:rPr lang="en-US" sz="900" dirty="0" err="1">
                <a:latin typeface="Courier New" pitchFamily="49" charset="0"/>
                <a:cs typeface="Courier New" pitchFamily="49" charset="0"/>
              </a:rPr>
              <a:t>isis</a:t>
            </a:r>
            <a:r>
              <a:rPr lang="en-US" sz="900" dirty="0">
                <a:latin typeface="Courier New" pitchFamily="49" charset="0"/>
                <a:cs typeface="Courier New" pitchFamily="49" charset="0"/>
              </a:rPr>
              <a:t> is-type l1</a:t>
            </a:r>
          </a:p>
          <a:p>
            <a:r>
              <a:rPr lang="en-US" sz="900" dirty="0" err="1">
                <a:latin typeface="Courier New" pitchFamily="49" charset="0"/>
                <a:cs typeface="Courier New" pitchFamily="49" charset="0"/>
              </a:rPr>
              <a:t>isis</a:t>
            </a:r>
            <a:r>
              <a:rPr lang="en-US" sz="900" dirty="0">
                <a:latin typeface="Courier New" pitchFamily="49" charset="0"/>
                <a:cs typeface="Courier New" pitchFamily="49" charset="0"/>
              </a:rPr>
              <a:t> system-id 00be.b000.0001</a:t>
            </a:r>
          </a:p>
          <a:p>
            <a:r>
              <a:rPr lang="en-US" sz="900" dirty="0" err="1">
                <a:latin typeface="Courier New" pitchFamily="49" charset="0"/>
                <a:cs typeface="Courier New" pitchFamily="49" charset="0"/>
              </a:rPr>
              <a:t>isis</a:t>
            </a:r>
            <a:r>
              <a:rPr lang="en-US" sz="900" dirty="0">
                <a:latin typeface="Courier New" pitchFamily="49" charset="0"/>
                <a:cs typeface="Courier New" pitchFamily="49" charset="0"/>
              </a:rPr>
              <a:t> manual-area add 10.0001 </a:t>
            </a:r>
          </a:p>
          <a:p>
            <a:r>
              <a:rPr lang="en-US" sz="900" dirty="0" err="1">
                <a:latin typeface="Courier New" pitchFamily="49" charset="0"/>
                <a:cs typeface="Courier New" pitchFamily="49" charset="0"/>
              </a:rPr>
              <a:t>isis</a:t>
            </a:r>
            <a:r>
              <a:rPr lang="en-US" sz="900" dirty="0">
                <a:latin typeface="Courier New" pitchFamily="49" charset="0"/>
                <a:cs typeface="Courier New" pitchFamily="49" charset="0"/>
              </a:rPr>
              <a:t> enable</a:t>
            </a:r>
          </a:p>
          <a:p>
            <a:endParaRPr lang="en-US" sz="900" dirty="0">
              <a:latin typeface="Courier New" pitchFamily="49" charset="0"/>
              <a:cs typeface="Courier New" pitchFamily="49" charset="0"/>
            </a:endParaRPr>
          </a:p>
          <a:p>
            <a:r>
              <a:rPr lang="en-US" sz="900" dirty="0">
                <a:latin typeface="Courier New" pitchFamily="49" charset="0"/>
                <a:cs typeface="Courier New" pitchFamily="49" charset="0"/>
              </a:rPr>
              <a:t>ERS-1# </a:t>
            </a:r>
            <a:r>
              <a:rPr lang="en-US" sz="900" b="1" i="1" dirty="0">
                <a:latin typeface="Courier New" pitchFamily="49" charset="0"/>
                <a:cs typeface="Courier New" pitchFamily="49" charset="0"/>
              </a:rPr>
              <a:t>show </a:t>
            </a:r>
            <a:r>
              <a:rPr lang="en-US" sz="900" b="1" i="1" dirty="0" err="1">
                <a:latin typeface="Courier New" pitchFamily="49" charset="0"/>
                <a:cs typeface="Courier New" pitchFamily="49" charset="0"/>
              </a:rPr>
              <a:t>isis</a:t>
            </a:r>
            <a:r>
              <a:rPr lang="en-US" sz="900" b="1" i="1" dirty="0">
                <a:latin typeface="Courier New" pitchFamily="49" charset="0"/>
                <a:cs typeface="Courier New" pitchFamily="49" charset="0"/>
              </a:rPr>
              <a:t> interface</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                                ISIS Interfaces</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IFIDX      TYPE    LEVEL     OP-STATE  ADM-STATE  ADJ    UP-ADJ  SPBM-L1-METRIC  </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Port2/2    pt-pt   Level 1   UP        </a:t>
            </a:r>
            <a:r>
              <a:rPr lang="en-US" sz="900" dirty="0" err="1">
                <a:latin typeface="Courier New" pitchFamily="49" charset="0"/>
                <a:cs typeface="Courier New" pitchFamily="49" charset="0"/>
              </a:rPr>
              <a:t>UP</a:t>
            </a:r>
            <a:r>
              <a:rPr lang="en-US" sz="900" dirty="0">
                <a:latin typeface="Courier New" pitchFamily="49" charset="0"/>
                <a:cs typeface="Courier New" pitchFamily="49" charset="0"/>
              </a:rPr>
              <a:t>         1      1       10</a:t>
            </a:r>
          </a:p>
          <a:p>
            <a:endParaRPr lang="en-US" sz="900" dirty="0">
              <a:latin typeface="Courier New" pitchFamily="49" charset="0"/>
              <a:cs typeface="Courier New" pitchFamily="49" charset="0"/>
            </a:endParaRPr>
          </a:p>
          <a:p>
            <a:r>
              <a:rPr lang="en-US" sz="900" dirty="0">
                <a:latin typeface="Courier New" pitchFamily="49" charset="0"/>
                <a:cs typeface="Courier New" pitchFamily="49" charset="0"/>
              </a:rPr>
              <a:t>ERS-1# </a:t>
            </a:r>
            <a:r>
              <a:rPr lang="en-US" sz="900" b="1" i="1" dirty="0">
                <a:latin typeface="Courier New" pitchFamily="49" charset="0"/>
                <a:cs typeface="Courier New" pitchFamily="49" charset="0"/>
              </a:rPr>
              <a:t>show </a:t>
            </a:r>
            <a:r>
              <a:rPr lang="en-US" sz="900" b="1" i="1" dirty="0" err="1">
                <a:latin typeface="Courier New" pitchFamily="49" charset="0"/>
                <a:cs typeface="Courier New" pitchFamily="49" charset="0"/>
              </a:rPr>
              <a:t>isis</a:t>
            </a:r>
            <a:r>
              <a:rPr lang="en-US" sz="900" b="1" i="1" dirty="0">
                <a:latin typeface="Courier New" pitchFamily="49" charset="0"/>
                <a:cs typeface="Courier New" pitchFamily="49" charset="0"/>
              </a:rPr>
              <a:t> adjacencies</a:t>
            </a:r>
          </a:p>
          <a:p>
            <a:endParaRPr lang="en-US" sz="900" dirty="0">
              <a:latin typeface="Courier New" pitchFamily="49" charset="0"/>
              <a:cs typeface="Courier New" pitchFamily="49" charset="0"/>
            </a:endParaRP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                                ISIS Adjacencies</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INTERFACE L STATE        UPTIME PRI HOLDTIME SYSID             HOST-NAME        </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Port2/2   1 UP         01:49:31 127       18 00be.b000.0002    ERS-2</a:t>
            </a:r>
          </a:p>
          <a:p>
            <a:endParaRPr lang="en-US" sz="900" dirty="0">
              <a:latin typeface="Courier New" pitchFamily="49" charset="0"/>
              <a:cs typeface="Courier New" pitchFamily="49" charset="0"/>
            </a:endParaRPr>
          </a:p>
        </p:txBody>
      </p:sp>
      <p:sp>
        <p:nvSpPr>
          <p:cNvPr id="39940" name="TextBox 4"/>
          <p:cNvSpPr txBox="1">
            <a:spLocks noChangeArrowheads="1"/>
          </p:cNvSpPr>
          <p:nvPr/>
        </p:nvSpPr>
        <p:spPr bwMode="auto">
          <a:xfrm>
            <a:off x="5830888" y="1806996"/>
            <a:ext cx="3313112" cy="3278188"/>
          </a:xfrm>
          <a:prstGeom prst="rect">
            <a:avLst/>
          </a:prstGeom>
          <a:noFill/>
          <a:ln w="9525">
            <a:noFill/>
            <a:miter lim="800000"/>
            <a:headEnd/>
            <a:tailEnd/>
          </a:ln>
        </p:spPr>
        <p:txBody>
          <a:bodyPr>
            <a:spAutoFit/>
          </a:bodyPr>
          <a:lstStyle/>
          <a:p>
            <a:r>
              <a:rPr lang="en-US" sz="900" dirty="0">
                <a:latin typeface="Courier New" pitchFamily="49" charset="0"/>
                <a:cs typeface="Courier New" pitchFamily="49" charset="0"/>
              </a:rPr>
              <a:t>ERS-1# </a:t>
            </a:r>
            <a:r>
              <a:rPr lang="en-US" sz="900" b="1" i="1" dirty="0">
                <a:latin typeface="Courier New" pitchFamily="49" charset="0"/>
                <a:cs typeface="Courier New" pitchFamily="49" charset="0"/>
              </a:rPr>
              <a:t>show </a:t>
            </a:r>
            <a:r>
              <a:rPr lang="en-US" sz="900" b="1" i="1" dirty="0" err="1">
                <a:latin typeface="Courier New" pitchFamily="49" charset="0"/>
                <a:cs typeface="Courier New" pitchFamily="49" charset="0"/>
              </a:rPr>
              <a:t>isis</a:t>
            </a:r>
            <a:r>
              <a:rPr lang="en-US" sz="900" b="1" i="1" dirty="0">
                <a:latin typeface="Courier New" pitchFamily="49" charset="0"/>
                <a:cs typeface="Courier New" pitchFamily="49" charset="0"/>
              </a:rPr>
              <a:t> info</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              ISIS General Info</a:t>
            </a:r>
          </a:p>
          <a:p>
            <a:r>
              <a:rPr lang="en-US" sz="900" dirty="0">
                <a:latin typeface="Courier New" pitchFamily="49" charset="0"/>
                <a:cs typeface="Courier New" pitchFamily="49" charset="0"/>
              </a:rPr>
              <a:t>===========================================</a:t>
            </a:r>
          </a:p>
          <a:p>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AdminState</a:t>
            </a:r>
            <a:r>
              <a:rPr lang="en-US" sz="900" dirty="0">
                <a:latin typeface="Courier New" pitchFamily="49" charset="0"/>
                <a:cs typeface="Courier New" pitchFamily="49" charset="0"/>
              </a:rPr>
              <a:t> : enabled</a:t>
            </a:r>
          </a:p>
          <a:p>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RouterType</a:t>
            </a:r>
            <a:r>
              <a:rPr lang="en-US" sz="900" dirty="0">
                <a:latin typeface="Courier New" pitchFamily="49" charset="0"/>
                <a:cs typeface="Courier New" pitchFamily="49" charset="0"/>
              </a:rPr>
              <a:t> : Level 1</a:t>
            </a:r>
          </a:p>
          <a:p>
            <a:r>
              <a:rPr lang="en-US" sz="900" dirty="0">
                <a:latin typeface="Courier New" pitchFamily="49" charset="0"/>
                <a:cs typeface="Courier New" pitchFamily="49" charset="0"/>
              </a:rPr>
              <a:t>             System ID : 00be.b000.0001</a:t>
            </a:r>
          </a:p>
          <a:p>
            <a:r>
              <a:rPr lang="en-US" sz="900" dirty="0">
                <a:latin typeface="Courier New" pitchFamily="49" charset="0"/>
                <a:cs typeface="Courier New" pitchFamily="49" charset="0"/>
              </a:rPr>
              <a:t>  Max LSP Gen Interval : 900</a:t>
            </a:r>
          </a:p>
          <a:p>
            <a:r>
              <a:rPr lang="en-US" sz="900" dirty="0">
                <a:latin typeface="Courier New" pitchFamily="49" charset="0"/>
                <a:cs typeface="Courier New" pitchFamily="49" charset="0"/>
              </a:rPr>
              <a:t>  Min LSP Gen Interval : 30</a:t>
            </a:r>
          </a:p>
          <a:p>
            <a:r>
              <a:rPr lang="en-US" sz="900" dirty="0">
                <a:latin typeface="Courier New" pitchFamily="49" charset="0"/>
                <a:cs typeface="Courier New" pitchFamily="49" charset="0"/>
              </a:rPr>
              <a:t>                Metric : wide</a:t>
            </a:r>
          </a:p>
          <a:p>
            <a:r>
              <a:rPr lang="en-US" sz="900" dirty="0">
                <a:latin typeface="Courier New" pitchFamily="49" charset="0"/>
                <a:cs typeface="Courier New" pitchFamily="49" charset="0"/>
              </a:rPr>
              <a:t>   Overload-on-startup : 20</a:t>
            </a:r>
          </a:p>
          <a:p>
            <a:r>
              <a:rPr lang="en-US" sz="900" dirty="0">
                <a:latin typeface="Courier New" pitchFamily="49" charset="0"/>
                <a:cs typeface="Courier New" pitchFamily="49" charset="0"/>
              </a:rPr>
              <a:t>              Overload : false</a:t>
            </a:r>
          </a:p>
          <a:p>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Csnp</a:t>
            </a:r>
            <a:r>
              <a:rPr lang="en-US" sz="900" dirty="0">
                <a:latin typeface="Courier New" pitchFamily="49" charset="0"/>
                <a:cs typeface="Courier New" pitchFamily="49" charset="0"/>
              </a:rPr>
              <a:t> Interval : 10</a:t>
            </a:r>
          </a:p>
          <a:p>
            <a:r>
              <a:rPr lang="en-US" sz="900" dirty="0">
                <a:latin typeface="Courier New" pitchFamily="49" charset="0"/>
                <a:cs typeface="Courier New" pitchFamily="49" charset="0"/>
              </a:rPr>
              <a:t>         PSNP Interval : 2</a:t>
            </a:r>
          </a:p>
          <a:p>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Rxmt</a:t>
            </a:r>
            <a:r>
              <a:rPr lang="en-US" sz="900" dirty="0">
                <a:latin typeface="Courier New" pitchFamily="49" charset="0"/>
                <a:cs typeface="Courier New" pitchFamily="49" charset="0"/>
              </a:rPr>
              <a:t> LSP Interval : 5</a:t>
            </a:r>
          </a:p>
          <a:p>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spf</a:t>
            </a:r>
            <a:r>
              <a:rPr lang="en-US" sz="900" dirty="0">
                <a:latin typeface="Courier New" pitchFamily="49" charset="0"/>
                <a:cs typeface="Courier New" pitchFamily="49" charset="0"/>
              </a:rPr>
              <a:t>-delay : 100</a:t>
            </a:r>
          </a:p>
          <a:p>
            <a:r>
              <a:rPr lang="en-US" sz="900" dirty="0">
                <a:latin typeface="Courier New" pitchFamily="49" charset="0"/>
                <a:cs typeface="Courier New" pitchFamily="49" charset="0"/>
              </a:rPr>
              <a:t>           Router Name : ERS-1</a:t>
            </a:r>
          </a:p>
          <a:p>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ip</a:t>
            </a:r>
            <a:r>
              <a:rPr lang="en-US" sz="900" dirty="0">
                <a:latin typeface="Courier New" pitchFamily="49" charset="0"/>
                <a:cs typeface="Courier New" pitchFamily="49" charset="0"/>
              </a:rPr>
              <a:t> source-address : </a:t>
            </a:r>
          </a:p>
          <a:p>
            <a:r>
              <a:rPr lang="en-US" sz="900" dirty="0">
                <a:latin typeface="Courier New" pitchFamily="49" charset="0"/>
                <a:cs typeface="Courier New" pitchFamily="49" charset="0"/>
              </a:rPr>
              <a:t>     Num of Interfaces : 1</a:t>
            </a:r>
          </a:p>
          <a:p>
            <a:r>
              <a:rPr lang="en-US" sz="900" dirty="0">
                <a:latin typeface="Courier New" pitchFamily="49" charset="0"/>
                <a:cs typeface="Courier New" pitchFamily="49" charset="0"/>
              </a:rPr>
              <a:t> Num of Area Addresses : 1</a:t>
            </a:r>
          </a:p>
          <a:p>
            <a:endParaRPr lang="en-US" sz="900" dirty="0">
              <a:latin typeface="Courier New" pitchFamily="49" charset="0"/>
              <a:cs typeface="Courier New" pitchFamily="49" charset="0"/>
            </a:endParaRPr>
          </a:p>
          <a:p>
            <a:endParaRPr lang="en-US" sz="900" dirty="0">
              <a:latin typeface="Courier New" pitchFamily="49" charset="0"/>
              <a:cs typeface="Courier New" pitchFamily="49" charset="0"/>
            </a:endParaRPr>
          </a:p>
          <a:p>
            <a:endParaRPr lang="en-US" sz="9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US"/>
              <a:t>CFM – 802.1ag</a:t>
            </a:r>
            <a:endParaRPr lang="en-US" dirty="0"/>
          </a:p>
        </p:txBody>
      </p:sp>
      <p:sp>
        <p:nvSpPr>
          <p:cNvPr id="9" name="Subtitle 8"/>
          <p:cNvSpPr>
            <a:spLocks noGrp="1"/>
          </p:cNvSpPr>
          <p:nvPr>
            <p:ph type="subTitle" idx="1"/>
          </p:nvPr>
        </p:nvSpPr>
        <p:spPr/>
        <p:txBody>
          <a:bodyPr/>
          <a:lstStyle/>
          <a:p>
            <a:endParaRPr lang="en-US"/>
          </a:p>
        </p:txBody>
      </p:sp>
      <p:sp>
        <p:nvSpPr>
          <p:cNvPr id="3"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dirty="0"/>
              <a:t>IEEE 802.1ag </a:t>
            </a:r>
            <a:br>
              <a:rPr lang="en-US" dirty="0"/>
            </a:br>
            <a:r>
              <a:rPr lang="en-US" sz="2200" dirty="0"/>
              <a:t>Connectivity Fault Management</a:t>
            </a:r>
            <a:endParaRPr lang="en-US" dirty="0"/>
          </a:p>
        </p:txBody>
      </p:sp>
      <p:sp>
        <p:nvSpPr>
          <p:cNvPr id="43011" name="Content Placeholder 2"/>
          <p:cNvSpPr>
            <a:spLocks noGrp="1"/>
          </p:cNvSpPr>
          <p:nvPr>
            <p:ph sz="half" idx="1"/>
          </p:nvPr>
        </p:nvSpPr>
        <p:spPr/>
        <p:txBody>
          <a:bodyPr/>
          <a:lstStyle/>
          <a:p>
            <a:r>
              <a:rPr lang="en-US" sz="2000" dirty="0"/>
              <a:t>Connectivity Fault Management (CFM) offers loopbacks and link trace for troubleshooting, and continuity checks for fast fault detection.</a:t>
            </a:r>
          </a:p>
          <a:p>
            <a:r>
              <a:rPr lang="en-US" sz="2000" dirty="0"/>
              <a:t>CFM allows operators, service providers and customers to verify the connectivity that they provide or utilize and the connectivity that is provided to them. This is accomplished through:</a:t>
            </a:r>
          </a:p>
          <a:p>
            <a:pPr lvl="1"/>
            <a:r>
              <a:rPr lang="en-US" sz="1800" dirty="0"/>
              <a:t>Periodic messaging between endpoints within a domain for the purpose of fault identification. (CCM)</a:t>
            </a:r>
          </a:p>
          <a:p>
            <a:pPr lvl="1"/>
            <a:r>
              <a:rPr lang="en-US" sz="1800" dirty="0"/>
              <a:t>Loopback  (aka L2 ping) messaging to an intermediate or endpoint within a domain for the purpose of fault verification. (LBM)</a:t>
            </a:r>
          </a:p>
          <a:p>
            <a:pPr lvl="1"/>
            <a:r>
              <a:rPr lang="en-US" sz="1800" dirty="0" err="1"/>
              <a:t>Linktrace</a:t>
            </a:r>
            <a:r>
              <a:rPr lang="en-US" sz="1800" dirty="0"/>
              <a:t> (aka L2 trace) messaging to a maintenance endpoint with intermediate points responding to indicate the path of the traffic within a domain for the purpose of fault isolation. (LTM)</a:t>
            </a:r>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a:t>IEEE 802.1ag </a:t>
            </a:r>
            <a:br>
              <a:rPr lang="en-US" dirty="0"/>
            </a:br>
            <a:r>
              <a:rPr lang="en-US" sz="2200" dirty="0"/>
              <a:t>Connectivity Fault Management</a:t>
            </a:r>
            <a:endParaRPr lang="en-US" dirty="0"/>
          </a:p>
        </p:txBody>
      </p:sp>
      <p:sp>
        <p:nvSpPr>
          <p:cNvPr id="44035" name="Content Placeholder 2"/>
          <p:cNvSpPr>
            <a:spLocks noGrp="1"/>
          </p:cNvSpPr>
          <p:nvPr>
            <p:ph sz="half" idx="1"/>
          </p:nvPr>
        </p:nvSpPr>
        <p:spPr/>
        <p:txBody>
          <a:bodyPr/>
          <a:lstStyle/>
          <a:p>
            <a:r>
              <a:rPr lang="en-US" sz="2400" dirty="0"/>
              <a:t>Maintenance Domain – MD</a:t>
            </a:r>
          </a:p>
          <a:p>
            <a:pPr lvl="1"/>
            <a:r>
              <a:rPr lang="en-US" sz="2000" dirty="0"/>
              <a:t>MD  are management space on a network, typically owned and operated by a single entity MD are configured with Names and Levels, where the eight levels range from 0 to 7.</a:t>
            </a:r>
          </a:p>
          <a:p>
            <a:pPr lvl="1"/>
            <a:r>
              <a:rPr lang="en-US" sz="2000" dirty="0"/>
              <a:t>Hierarchal relationship exists between domains based on levels.</a:t>
            </a:r>
          </a:p>
          <a:p>
            <a:endParaRPr lang="en-US" sz="2400" dirty="0"/>
          </a:p>
        </p:txBody>
      </p:sp>
      <p:sp>
        <p:nvSpPr>
          <p:cNvPr id="30"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29</a:t>
            </a:fld>
            <a:endParaRPr lang="en-US" dirty="0"/>
          </a:p>
        </p:txBody>
      </p:sp>
      <p:grpSp>
        <p:nvGrpSpPr>
          <p:cNvPr id="44036" name="Group 33"/>
          <p:cNvGrpSpPr>
            <a:grpSpLocks/>
          </p:cNvGrpSpPr>
          <p:nvPr/>
        </p:nvGrpSpPr>
        <p:grpSpPr bwMode="auto">
          <a:xfrm>
            <a:off x="700088" y="3648075"/>
            <a:ext cx="7878762" cy="2181225"/>
            <a:chOff x="609" y="1938"/>
            <a:chExt cx="4963" cy="1374"/>
          </a:xfrm>
        </p:grpSpPr>
        <p:grpSp>
          <p:nvGrpSpPr>
            <p:cNvPr id="44037" name="Group 24"/>
            <p:cNvGrpSpPr>
              <a:grpSpLocks/>
            </p:cNvGrpSpPr>
            <p:nvPr/>
          </p:nvGrpSpPr>
          <p:grpSpPr bwMode="auto">
            <a:xfrm>
              <a:off x="609" y="1938"/>
              <a:ext cx="4963" cy="526"/>
              <a:chOff x="609" y="1754"/>
              <a:chExt cx="4963" cy="526"/>
            </a:xfrm>
          </p:grpSpPr>
          <p:sp>
            <p:nvSpPr>
              <p:cNvPr id="44046" name="Line 23"/>
              <p:cNvSpPr>
                <a:spLocks noChangeShapeType="1"/>
              </p:cNvSpPr>
              <p:nvPr/>
            </p:nvSpPr>
            <p:spPr bwMode="auto">
              <a:xfrm>
                <a:off x="864" y="2016"/>
                <a:ext cx="4568" cy="0"/>
              </a:xfrm>
              <a:prstGeom prst="line">
                <a:avLst/>
              </a:prstGeom>
              <a:noFill/>
              <a:ln w="9525">
                <a:solidFill>
                  <a:schemeClr val="tx1"/>
                </a:solidFill>
                <a:round/>
                <a:headEnd/>
                <a:tailEnd/>
              </a:ln>
            </p:spPr>
            <p:txBody>
              <a:bodyPr wrap="none" lIns="0" tIns="0" rIns="0" bIns="0" anchor="ctr"/>
              <a:lstStyle/>
              <a:p>
                <a:endParaRPr lang="en-US"/>
              </a:p>
            </p:txBody>
          </p:sp>
          <p:grpSp>
            <p:nvGrpSpPr>
              <p:cNvPr id="44047" name="Group 9"/>
              <p:cNvGrpSpPr>
                <a:grpSpLocks/>
              </p:cNvGrpSpPr>
              <p:nvPr/>
            </p:nvGrpSpPr>
            <p:grpSpPr bwMode="auto">
              <a:xfrm>
                <a:off x="609" y="1754"/>
                <a:ext cx="915" cy="510"/>
                <a:chOff x="609" y="1754"/>
                <a:chExt cx="915" cy="510"/>
              </a:xfrm>
            </p:grpSpPr>
            <p:pic>
              <p:nvPicPr>
                <p:cNvPr id="44060" name="Picture 5" descr="cloud3_grey_grey"/>
                <p:cNvPicPr>
                  <a:picLocks noChangeAspect="1" noChangeArrowheads="1"/>
                </p:cNvPicPr>
                <p:nvPr/>
              </p:nvPicPr>
              <p:blipFill>
                <a:blip r:embed="rId2" cstate="print"/>
                <a:srcRect/>
                <a:stretch>
                  <a:fillRect/>
                </a:stretch>
              </p:blipFill>
              <p:spPr bwMode="auto">
                <a:xfrm>
                  <a:off x="609" y="1754"/>
                  <a:ext cx="915" cy="510"/>
                </a:xfrm>
                <a:prstGeom prst="rect">
                  <a:avLst/>
                </a:prstGeom>
                <a:noFill/>
                <a:ln w="9525">
                  <a:noFill/>
                  <a:miter lim="800000"/>
                  <a:headEnd/>
                  <a:tailEnd/>
                </a:ln>
              </p:spPr>
            </p:pic>
            <p:sp>
              <p:nvSpPr>
                <p:cNvPr id="44061" name="Text Box 6"/>
                <p:cNvSpPr txBox="1">
                  <a:spLocks noChangeArrowheads="1"/>
                </p:cNvSpPr>
                <p:nvPr/>
              </p:nvSpPr>
              <p:spPr bwMode="auto">
                <a:xfrm>
                  <a:off x="744" y="1960"/>
                  <a:ext cx="640" cy="104"/>
                </a:xfrm>
                <a:prstGeom prst="rect">
                  <a:avLst/>
                </a:prstGeom>
                <a:noFill/>
                <a:ln w="9525" algn="ctr">
                  <a:noFill/>
                  <a:miter lim="800000"/>
                  <a:headEnd/>
                  <a:tailEnd/>
                </a:ln>
              </p:spPr>
              <p:txBody>
                <a:bodyPr lIns="0" tIns="0" rIns="0" bIns="0">
                  <a:spAutoFit/>
                </a:bodyPr>
                <a:lstStyle/>
                <a:p>
                  <a:pPr>
                    <a:spcBef>
                      <a:spcPct val="50000"/>
                    </a:spcBef>
                  </a:pPr>
                  <a:r>
                    <a:rPr lang="en-US" sz="1200" b="1"/>
                    <a:t>CUSTOMER</a:t>
                  </a:r>
                </a:p>
              </p:txBody>
            </p:sp>
          </p:grpSp>
          <p:grpSp>
            <p:nvGrpSpPr>
              <p:cNvPr id="44048" name="Group 15"/>
              <p:cNvGrpSpPr>
                <a:grpSpLocks/>
              </p:cNvGrpSpPr>
              <p:nvPr/>
            </p:nvGrpSpPr>
            <p:grpSpPr bwMode="auto">
              <a:xfrm>
                <a:off x="1609" y="1762"/>
                <a:ext cx="915" cy="510"/>
                <a:chOff x="1649" y="1762"/>
                <a:chExt cx="915" cy="510"/>
              </a:xfrm>
            </p:grpSpPr>
            <p:pic>
              <p:nvPicPr>
                <p:cNvPr id="44058" name="Picture 11" descr="cloud3_grey_grey"/>
                <p:cNvPicPr>
                  <a:picLocks noChangeAspect="1" noChangeArrowheads="1"/>
                </p:cNvPicPr>
                <p:nvPr/>
              </p:nvPicPr>
              <p:blipFill>
                <a:blip r:embed="rId2" cstate="print"/>
                <a:srcRect/>
                <a:stretch>
                  <a:fillRect/>
                </a:stretch>
              </p:blipFill>
              <p:spPr bwMode="auto">
                <a:xfrm>
                  <a:off x="1649" y="1762"/>
                  <a:ext cx="915" cy="510"/>
                </a:xfrm>
                <a:prstGeom prst="rect">
                  <a:avLst/>
                </a:prstGeom>
                <a:noFill/>
                <a:ln w="9525">
                  <a:noFill/>
                  <a:miter lim="800000"/>
                  <a:headEnd/>
                  <a:tailEnd/>
                </a:ln>
              </p:spPr>
            </p:pic>
            <p:sp>
              <p:nvSpPr>
                <p:cNvPr id="44059" name="Text Box 12"/>
                <p:cNvSpPr txBox="1">
                  <a:spLocks noChangeArrowheads="1"/>
                </p:cNvSpPr>
                <p:nvPr/>
              </p:nvSpPr>
              <p:spPr bwMode="auto">
                <a:xfrm>
                  <a:off x="1792" y="1920"/>
                  <a:ext cx="640" cy="233"/>
                </a:xfrm>
                <a:prstGeom prst="rect">
                  <a:avLst/>
                </a:prstGeom>
                <a:noFill/>
                <a:ln w="9525" algn="ctr">
                  <a:noFill/>
                  <a:miter lim="800000"/>
                  <a:headEnd/>
                  <a:tailEnd/>
                </a:ln>
              </p:spPr>
              <p:txBody>
                <a:bodyPr lIns="0" tIns="0" rIns="0" bIns="0">
                  <a:spAutoFit/>
                </a:bodyPr>
                <a:lstStyle/>
                <a:p>
                  <a:pPr algn="ctr">
                    <a:spcBef>
                      <a:spcPct val="50000"/>
                    </a:spcBef>
                  </a:pPr>
                  <a:r>
                    <a:rPr lang="en-US" sz="1200" b="1"/>
                    <a:t>ETHERNET ACCESS</a:t>
                  </a:r>
                </a:p>
              </p:txBody>
            </p:sp>
          </p:grpSp>
          <p:grpSp>
            <p:nvGrpSpPr>
              <p:cNvPr id="44049" name="Group 16"/>
              <p:cNvGrpSpPr>
                <a:grpSpLocks/>
              </p:cNvGrpSpPr>
              <p:nvPr/>
            </p:nvGrpSpPr>
            <p:grpSpPr bwMode="auto">
              <a:xfrm>
                <a:off x="2609" y="1762"/>
                <a:ext cx="915" cy="510"/>
                <a:chOff x="609" y="1754"/>
                <a:chExt cx="915" cy="510"/>
              </a:xfrm>
            </p:grpSpPr>
            <p:pic>
              <p:nvPicPr>
                <p:cNvPr id="44056" name="Picture 15" descr="cloud3_grey_grey"/>
                <p:cNvPicPr>
                  <a:picLocks noChangeAspect="1" noChangeArrowheads="1"/>
                </p:cNvPicPr>
                <p:nvPr/>
              </p:nvPicPr>
              <p:blipFill>
                <a:blip r:embed="rId2" cstate="print"/>
                <a:srcRect/>
                <a:stretch>
                  <a:fillRect/>
                </a:stretch>
              </p:blipFill>
              <p:spPr bwMode="auto">
                <a:xfrm>
                  <a:off x="609" y="1754"/>
                  <a:ext cx="915" cy="510"/>
                </a:xfrm>
                <a:prstGeom prst="rect">
                  <a:avLst/>
                </a:prstGeom>
                <a:noFill/>
                <a:ln w="9525">
                  <a:noFill/>
                  <a:miter lim="800000"/>
                  <a:headEnd/>
                  <a:tailEnd/>
                </a:ln>
              </p:spPr>
            </p:pic>
            <p:sp>
              <p:nvSpPr>
                <p:cNvPr id="44057" name="Text Box 16"/>
                <p:cNvSpPr txBox="1">
                  <a:spLocks noChangeArrowheads="1"/>
                </p:cNvSpPr>
                <p:nvPr/>
              </p:nvSpPr>
              <p:spPr bwMode="auto">
                <a:xfrm>
                  <a:off x="744" y="1960"/>
                  <a:ext cx="640" cy="116"/>
                </a:xfrm>
                <a:prstGeom prst="rect">
                  <a:avLst/>
                </a:prstGeom>
                <a:noFill/>
                <a:ln w="9525" algn="ctr">
                  <a:noFill/>
                  <a:miter lim="800000"/>
                  <a:headEnd/>
                  <a:tailEnd/>
                </a:ln>
              </p:spPr>
              <p:txBody>
                <a:bodyPr lIns="0" tIns="0" rIns="0" bIns="0">
                  <a:spAutoFit/>
                </a:bodyPr>
                <a:lstStyle/>
                <a:p>
                  <a:pPr algn="ctr">
                    <a:spcBef>
                      <a:spcPct val="50000"/>
                    </a:spcBef>
                  </a:pPr>
                  <a:r>
                    <a:rPr lang="en-US" sz="1200" b="1"/>
                    <a:t>CORE</a:t>
                  </a:r>
                </a:p>
              </p:txBody>
            </p:sp>
          </p:grpSp>
          <p:grpSp>
            <p:nvGrpSpPr>
              <p:cNvPr id="44050" name="Group 17"/>
              <p:cNvGrpSpPr>
                <a:grpSpLocks/>
              </p:cNvGrpSpPr>
              <p:nvPr/>
            </p:nvGrpSpPr>
            <p:grpSpPr bwMode="auto">
              <a:xfrm>
                <a:off x="4657" y="1762"/>
                <a:ext cx="915" cy="510"/>
                <a:chOff x="609" y="1754"/>
                <a:chExt cx="915" cy="510"/>
              </a:xfrm>
            </p:grpSpPr>
            <p:pic>
              <p:nvPicPr>
                <p:cNvPr id="44054" name="Picture 18" descr="cloud3_grey_grey"/>
                <p:cNvPicPr>
                  <a:picLocks noChangeAspect="1" noChangeArrowheads="1"/>
                </p:cNvPicPr>
                <p:nvPr/>
              </p:nvPicPr>
              <p:blipFill>
                <a:blip r:embed="rId2" cstate="print"/>
                <a:srcRect/>
                <a:stretch>
                  <a:fillRect/>
                </a:stretch>
              </p:blipFill>
              <p:spPr bwMode="auto">
                <a:xfrm>
                  <a:off x="609" y="1754"/>
                  <a:ext cx="915" cy="510"/>
                </a:xfrm>
                <a:prstGeom prst="rect">
                  <a:avLst/>
                </a:prstGeom>
                <a:noFill/>
                <a:ln w="9525">
                  <a:noFill/>
                  <a:miter lim="800000"/>
                  <a:headEnd/>
                  <a:tailEnd/>
                </a:ln>
              </p:spPr>
            </p:pic>
            <p:sp>
              <p:nvSpPr>
                <p:cNvPr id="44055" name="Text Box 19"/>
                <p:cNvSpPr txBox="1">
                  <a:spLocks noChangeArrowheads="1"/>
                </p:cNvSpPr>
                <p:nvPr/>
              </p:nvSpPr>
              <p:spPr bwMode="auto">
                <a:xfrm>
                  <a:off x="744" y="1960"/>
                  <a:ext cx="640" cy="116"/>
                </a:xfrm>
                <a:prstGeom prst="rect">
                  <a:avLst/>
                </a:prstGeom>
                <a:noFill/>
                <a:ln w="9525" algn="ctr">
                  <a:noFill/>
                  <a:miter lim="800000"/>
                  <a:headEnd/>
                  <a:tailEnd/>
                </a:ln>
              </p:spPr>
              <p:txBody>
                <a:bodyPr lIns="0" tIns="0" rIns="0" bIns="0">
                  <a:spAutoFit/>
                </a:bodyPr>
                <a:lstStyle/>
                <a:p>
                  <a:pPr algn="ctr">
                    <a:spcBef>
                      <a:spcPct val="50000"/>
                    </a:spcBef>
                  </a:pPr>
                  <a:r>
                    <a:rPr lang="en-US" sz="1200" b="1"/>
                    <a:t>CUSTOMER</a:t>
                  </a:r>
                </a:p>
              </p:txBody>
            </p:sp>
          </p:grpSp>
          <p:grpSp>
            <p:nvGrpSpPr>
              <p:cNvPr id="44051" name="Group 20"/>
              <p:cNvGrpSpPr>
                <a:grpSpLocks/>
              </p:cNvGrpSpPr>
              <p:nvPr/>
            </p:nvGrpSpPr>
            <p:grpSpPr bwMode="auto">
              <a:xfrm>
                <a:off x="3617" y="1770"/>
                <a:ext cx="915" cy="510"/>
                <a:chOff x="1649" y="1762"/>
                <a:chExt cx="915" cy="510"/>
              </a:xfrm>
            </p:grpSpPr>
            <p:pic>
              <p:nvPicPr>
                <p:cNvPr id="44052" name="Picture 21" descr="cloud3_grey_grey"/>
                <p:cNvPicPr>
                  <a:picLocks noChangeAspect="1" noChangeArrowheads="1"/>
                </p:cNvPicPr>
                <p:nvPr/>
              </p:nvPicPr>
              <p:blipFill>
                <a:blip r:embed="rId2" cstate="print"/>
                <a:srcRect/>
                <a:stretch>
                  <a:fillRect/>
                </a:stretch>
              </p:blipFill>
              <p:spPr bwMode="auto">
                <a:xfrm>
                  <a:off x="1649" y="1762"/>
                  <a:ext cx="915" cy="510"/>
                </a:xfrm>
                <a:prstGeom prst="rect">
                  <a:avLst/>
                </a:prstGeom>
                <a:noFill/>
                <a:ln w="9525">
                  <a:noFill/>
                  <a:miter lim="800000"/>
                  <a:headEnd/>
                  <a:tailEnd/>
                </a:ln>
              </p:spPr>
            </p:pic>
            <p:sp>
              <p:nvSpPr>
                <p:cNvPr id="44053" name="Text Box 22"/>
                <p:cNvSpPr txBox="1">
                  <a:spLocks noChangeArrowheads="1"/>
                </p:cNvSpPr>
                <p:nvPr/>
              </p:nvSpPr>
              <p:spPr bwMode="auto">
                <a:xfrm>
                  <a:off x="1792" y="1920"/>
                  <a:ext cx="640" cy="233"/>
                </a:xfrm>
                <a:prstGeom prst="rect">
                  <a:avLst/>
                </a:prstGeom>
                <a:noFill/>
                <a:ln w="9525" algn="ctr">
                  <a:noFill/>
                  <a:miter lim="800000"/>
                  <a:headEnd/>
                  <a:tailEnd/>
                </a:ln>
              </p:spPr>
              <p:txBody>
                <a:bodyPr lIns="0" tIns="0" rIns="0" bIns="0">
                  <a:spAutoFit/>
                </a:bodyPr>
                <a:lstStyle/>
                <a:p>
                  <a:pPr algn="ctr">
                    <a:spcBef>
                      <a:spcPct val="50000"/>
                    </a:spcBef>
                  </a:pPr>
                  <a:r>
                    <a:rPr lang="en-US" sz="1200" b="1"/>
                    <a:t>ETHERNET ACCESS</a:t>
                  </a:r>
                </a:p>
              </p:txBody>
            </p:sp>
          </p:grpSp>
        </p:grpSp>
        <p:sp>
          <p:nvSpPr>
            <p:cNvPr id="44038" name="Line 25"/>
            <p:cNvSpPr>
              <a:spLocks noChangeShapeType="1"/>
            </p:cNvSpPr>
            <p:nvPr/>
          </p:nvSpPr>
          <p:spPr bwMode="auto">
            <a:xfrm>
              <a:off x="888" y="2704"/>
              <a:ext cx="4352" cy="0"/>
            </a:xfrm>
            <a:prstGeom prst="line">
              <a:avLst/>
            </a:prstGeom>
            <a:noFill/>
            <a:ln w="28575">
              <a:solidFill>
                <a:schemeClr val="tx2"/>
              </a:solidFill>
              <a:round/>
              <a:headEnd type="arrow" w="lg" len="med"/>
              <a:tailEnd type="arrow" w="lg" len="med"/>
            </a:ln>
          </p:spPr>
          <p:txBody>
            <a:bodyPr wrap="none" lIns="0" tIns="0" rIns="0" bIns="0" anchor="ctr"/>
            <a:lstStyle/>
            <a:p>
              <a:endParaRPr lang="en-US"/>
            </a:p>
          </p:txBody>
        </p:sp>
        <p:sp>
          <p:nvSpPr>
            <p:cNvPr id="44039" name="Text Box 26"/>
            <p:cNvSpPr txBox="1">
              <a:spLocks noChangeArrowheads="1"/>
            </p:cNvSpPr>
            <p:nvPr/>
          </p:nvSpPr>
          <p:spPr bwMode="auto">
            <a:xfrm>
              <a:off x="2096" y="2512"/>
              <a:ext cx="1904" cy="174"/>
            </a:xfrm>
            <a:prstGeom prst="rect">
              <a:avLst/>
            </a:prstGeom>
            <a:noFill/>
            <a:ln w="9525" algn="ctr">
              <a:noFill/>
              <a:miter lim="800000"/>
              <a:headEnd/>
              <a:tailEnd/>
            </a:ln>
          </p:spPr>
          <p:txBody>
            <a:bodyPr lIns="0" tIns="0" rIns="0" bIns="0">
              <a:spAutoFit/>
            </a:bodyPr>
            <a:lstStyle/>
            <a:p>
              <a:pPr algn="ctr">
                <a:spcBef>
                  <a:spcPct val="50000"/>
                </a:spcBef>
              </a:pPr>
              <a:r>
                <a:rPr lang="en-US" dirty="0"/>
                <a:t>Customer level (7)</a:t>
              </a:r>
            </a:p>
          </p:txBody>
        </p:sp>
        <p:sp>
          <p:nvSpPr>
            <p:cNvPr id="44040" name="Line 27"/>
            <p:cNvSpPr>
              <a:spLocks noChangeShapeType="1"/>
            </p:cNvSpPr>
            <p:nvPr/>
          </p:nvSpPr>
          <p:spPr bwMode="auto">
            <a:xfrm flipV="1">
              <a:off x="1824" y="2976"/>
              <a:ext cx="2568" cy="0"/>
            </a:xfrm>
            <a:prstGeom prst="line">
              <a:avLst/>
            </a:prstGeom>
            <a:noFill/>
            <a:ln w="28575">
              <a:solidFill>
                <a:schemeClr val="tx2"/>
              </a:solidFill>
              <a:round/>
              <a:headEnd type="arrow" w="lg" len="med"/>
              <a:tailEnd type="arrow" w="lg" len="med"/>
            </a:ln>
          </p:spPr>
          <p:txBody>
            <a:bodyPr wrap="none" lIns="0" tIns="0" rIns="0" bIns="0" anchor="ctr"/>
            <a:lstStyle/>
            <a:p>
              <a:endParaRPr lang="en-US"/>
            </a:p>
          </p:txBody>
        </p:sp>
        <p:sp>
          <p:nvSpPr>
            <p:cNvPr id="44041" name="Text Box 28"/>
            <p:cNvSpPr txBox="1">
              <a:spLocks noChangeArrowheads="1"/>
            </p:cNvSpPr>
            <p:nvPr/>
          </p:nvSpPr>
          <p:spPr bwMode="auto">
            <a:xfrm>
              <a:off x="2096" y="2784"/>
              <a:ext cx="1904" cy="174"/>
            </a:xfrm>
            <a:prstGeom prst="rect">
              <a:avLst/>
            </a:prstGeom>
            <a:noFill/>
            <a:ln w="9525" algn="ctr">
              <a:noFill/>
              <a:miter lim="800000"/>
              <a:headEnd/>
              <a:tailEnd/>
            </a:ln>
          </p:spPr>
          <p:txBody>
            <a:bodyPr lIns="0" tIns="0" rIns="0" bIns="0">
              <a:spAutoFit/>
            </a:bodyPr>
            <a:lstStyle/>
            <a:p>
              <a:pPr algn="ctr">
                <a:spcBef>
                  <a:spcPct val="50000"/>
                </a:spcBef>
              </a:pPr>
              <a:r>
                <a:rPr lang="en-US" dirty="0"/>
                <a:t>Provider level (3)</a:t>
              </a:r>
            </a:p>
          </p:txBody>
        </p:sp>
        <p:sp>
          <p:nvSpPr>
            <p:cNvPr id="44042" name="Line 29"/>
            <p:cNvSpPr>
              <a:spLocks noChangeShapeType="1"/>
            </p:cNvSpPr>
            <p:nvPr/>
          </p:nvSpPr>
          <p:spPr bwMode="auto">
            <a:xfrm>
              <a:off x="1848" y="3312"/>
              <a:ext cx="1128" cy="0"/>
            </a:xfrm>
            <a:prstGeom prst="line">
              <a:avLst/>
            </a:prstGeom>
            <a:noFill/>
            <a:ln w="28575">
              <a:solidFill>
                <a:schemeClr val="tx2"/>
              </a:solidFill>
              <a:round/>
              <a:headEnd type="arrow" w="lg" len="med"/>
              <a:tailEnd type="arrow" w="lg" len="med"/>
            </a:ln>
          </p:spPr>
          <p:txBody>
            <a:bodyPr wrap="none" lIns="0" tIns="0" rIns="0" bIns="0" anchor="ctr"/>
            <a:lstStyle/>
            <a:p>
              <a:endParaRPr lang="en-US"/>
            </a:p>
          </p:txBody>
        </p:sp>
        <p:sp>
          <p:nvSpPr>
            <p:cNvPr id="44043" name="Text Box 30"/>
            <p:cNvSpPr txBox="1">
              <a:spLocks noChangeArrowheads="1"/>
            </p:cNvSpPr>
            <p:nvPr/>
          </p:nvSpPr>
          <p:spPr bwMode="auto">
            <a:xfrm>
              <a:off x="1832" y="3098"/>
              <a:ext cx="1216" cy="174"/>
            </a:xfrm>
            <a:prstGeom prst="rect">
              <a:avLst/>
            </a:prstGeom>
            <a:noFill/>
            <a:ln w="9525" algn="ctr">
              <a:noFill/>
              <a:miter lim="800000"/>
              <a:headEnd/>
              <a:tailEnd/>
            </a:ln>
          </p:spPr>
          <p:txBody>
            <a:bodyPr lIns="0" tIns="0" rIns="0" bIns="0">
              <a:spAutoFit/>
            </a:bodyPr>
            <a:lstStyle/>
            <a:p>
              <a:pPr algn="ctr">
                <a:spcBef>
                  <a:spcPct val="50000"/>
                </a:spcBef>
              </a:pPr>
              <a:r>
                <a:rPr lang="en-US" dirty="0"/>
                <a:t>Provider level (1)</a:t>
              </a:r>
            </a:p>
          </p:txBody>
        </p:sp>
        <p:sp>
          <p:nvSpPr>
            <p:cNvPr id="44044" name="Line 31"/>
            <p:cNvSpPr>
              <a:spLocks noChangeShapeType="1"/>
            </p:cNvSpPr>
            <p:nvPr/>
          </p:nvSpPr>
          <p:spPr bwMode="auto">
            <a:xfrm>
              <a:off x="3264" y="3312"/>
              <a:ext cx="1128" cy="0"/>
            </a:xfrm>
            <a:prstGeom prst="line">
              <a:avLst/>
            </a:prstGeom>
            <a:noFill/>
            <a:ln w="28575">
              <a:solidFill>
                <a:schemeClr val="tx2"/>
              </a:solidFill>
              <a:round/>
              <a:headEnd type="arrow" w="lg" len="med"/>
              <a:tailEnd type="arrow" w="lg" len="med"/>
            </a:ln>
          </p:spPr>
          <p:txBody>
            <a:bodyPr wrap="none" lIns="0" tIns="0" rIns="0" bIns="0" anchor="ctr"/>
            <a:lstStyle/>
            <a:p>
              <a:endParaRPr lang="en-US"/>
            </a:p>
          </p:txBody>
        </p:sp>
        <p:sp>
          <p:nvSpPr>
            <p:cNvPr id="44045" name="Text Box 32"/>
            <p:cNvSpPr txBox="1">
              <a:spLocks noChangeArrowheads="1"/>
            </p:cNvSpPr>
            <p:nvPr/>
          </p:nvSpPr>
          <p:spPr bwMode="auto">
            <a:xfrm>
              <a:off x="3167" y="3101"/>
              <a:ext cx="1337" cy="174"/>
            </a:xfrm>
            <a:prstGeom prst="rect">
              <a:avLst/>
            </a:prstGeom>
            <a:noFill/>
            <a:ln w="9525" algn="ctr">
              <a:noFill/>
              <a:miter lim="800000"/>
              <a:headEnd/>
              <a:tailEnd/>
            </a:ln>
          </p:spPr>
          <p:txBody>
            <a:bodyPr lIns="0" tIns="0" rIns="0" bIns="0">
              <a:spAutoFit/>
            </a:bodyPr>
            <a:lstStyle/>
            <a:p>
              <a:pPr algn="ctr">
                <a:spcBef>
                  <a:spcPct val="50000"/>
                </a:spcBef>
              </a:pPr>
              <a:r>
                <a:rPr lang="en-US" dirty="0"/>
                <a:t>Provider level</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normAutofit/>
          </a:bodyPr>
          <a:lstStyle/>
          <a:p>
            <a:r>
              <a:rPr lang="en-US" dirty="0"/>
              <a:t>Agenda</a:t>
            </a:r>
          </a:p>
        </p:txBody>
      </p:sp>
      <p:sp>
        <p:nvSpPr>
          <p:cNvPr id="13315" name="Content Placeholder 4"/>
          <p:cNvSpPr>
            <a:spLocks noGrp="1"/>
          </p:cNvSpPr>
          <p:nvPr>
            <p:ph sz="half" idx="1"/>
          </p:nvPr>
        </p:nvSpPr>
        <p:spPr/>
        <p:txBody>
          <a:bodyPr/>
          <a:lstStyle/>
          <a:p>
            <a:r>
              <a:rPr lang="en-US"/>
              <a:t>SPBM Overview</a:t>
            </a:r>
          </a:p>
          <a:p>
            <a:r>
              <a:rPr lang="en-US"/>
              <a:t>CFM (Connectivity Fault Management) 802.1ag</a:t>
            </a:r>
          </a:p>
          <a:p>
            <a:r>
              <a:rPr lang="en-US"/>
              <a:t>SPBM – SMLT</a:t>
            </a:r>
          </a:p>
          <a:p>
            <a:r>
              <a:rPr lang="en-US"/>
              <a:t>SPBM Services</a:t>
            </a:r>
          </a:p>
          <a:p>
            <a:r>
              <a:rPr lang="en-US"/>
              <a:t>SPBM Configuration</a:t>
            </a:r>
          </a:p>
          <a:p>
            <a:endParaRPr lang="en-US"/>
          </a:p>
          <a:p>
            <a:endParaRPr lang="en-US"/>
          </a:p>
          <a:p>
            <a:endParaRPr lang="en-US"/>
          </a:p>
          <a:p>
            <a:endParaRPr lang="en-US"/>
          </a:p>
          <a:p>
            <a:endParaRPr lang="en-US"/>
          </a:p>
          <a:p>
            <a:pPr lvl="1"/>
            <a:endParaRPr lang="en-US"/>
          </a:p>
          <a:p>
            <a:endParaRPr lang="en-US" dirty="0"/>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dirty="0"/>
              <a:t>IEEE 802.1ag </a:t>
            </a:r>
            <a:br>
              <a:rPr lang="en-US" dirty="0"/>
            </a:br>
            <a:r>
              <a:rPr lang="en-US" sz="2200" dirty="0"/>
              <a:t>Connectivity Fault Management</a:t>
            </a:r>
            <a:endParaRPr lang="en-US" dirty="0"/>
          </a:p>
        </p:txBody>
      </p:sp>
      <p:sp>
        <p:nvSpPr>
          <p:cNvPr id="45059" name="Content Placeholder 2"/>
          <p:cNvSpPr>
            <a:spLocks noGrp="1"/>
          </p:cNvSpPr>
          <p:nvPr>
            <p:ph sz="half" idx="1"/>
          </p:nvPr>
        </p:nvSpPr>
        <p:spPr/>
        <p:txBody>
          <a:bodyPr/>
          <a:lstStyle/>
          <a:p>
            <a:r>
              <a:rPr lang="en-US" sz="1600" dirty="0"/>
              <a:t>Maintenance Association</a:t>
            </a:r>
          </a:p>
          <a:p>
            <a:pPr lvl="1"/>
            <a:r>
              <a:rPr lang="en-US" sz="1400" dirty="0"/>
              <a:t>Maintenance Association (MA) is “A set of MEPs, all of which are configured with the same MAID (Maintenance Association Identifier) and MD Level, each of which is configured with a MEPID unique within that MAID and MD Level, and all of which are configured with the complete list of MEPIDs”</a:t>
            </a:r>
          </a:p>
          <a:p>
            <a:r>
              <a:rPr lang="en-US" sz="1600" dirty="0"/>
              <a:t>Maintenance End Point</a:t>
            </a:r>
          </a:p>
          <a:p>
            <a:pPr lvl="1"/>
            <a:r>
              <a:rPr lang="en-US" sz="1400" dirty="0"/>
              <a:t>Maintenance End Point (MEP), are Points at the edge of the domain, define the boundary for the domain. A MEP sends and receives CFM frames through the relay function, drops all CFM frames of its level or lower that come from the wire side</a:t>
            </a:r>
          </a:p>
          <a:p>
            <a:r>
              <a:rPr lang="en-US" sz="1600" dirty="0"/>
              <a:t>Maintenance Intermediate Point</a:t>
            </a:r>
          </a:p>
          <a:p>
            <a:pPr lvl="1"/>
            <a:r>
              <a:rPr lang="en-US" sz="1400" dirty="0"/>
              <a:t>Maintenance Intermediate Point (MIP), are Points internal to a domain, not at the boundary. CFM frames received from MEPs and other MIPs are cataloged and forwarded, All CFM frames at a lower level are stopped and dropped. MIPs are passive points and respond only when triggered by CFM trace route and loop-back messages</a:t>
            </a:r>
          </a:p>
          <a:p>
            <a:r>
              <a:rPr lang="en-US" sz="1600" dirty="0"/>
              <a:t>Example: Maintenance Domain = Ottawa, Maintenance Association = 40 (selected 40 to coincide with B-VLAN 40, MEP = 1 (1 associated with switch ERS-1; can be same or unique per switch)</a:t>
            </a:r>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eaLnBrk="1" hangingPunct="1"/>
            <a:r>
              <a:rPr lang="en-US" dirty="0"/>
              <a:t>IEEE 802.1ag </a:t>
            </a:r>
            <a:br>
              <a:rPr lang="en-US" dirty="0"/>
            </a:br>
            <a:r>
              <a:rPr lang="en-US" sz="2200" dirty="0"/>
              <a:t>Connectivity Fault Management</a:t>
            </a:r>
          </a:p>
        </p:txBody>
      </p:sp>
      <p:sp>
        <p:nvSpPr>
          <p:cNvPr id="47107" name="TextBox 3"/>
          <p:cNvSpPr txBox="1">
            <a:spLocks noChangeArrowheads="1"/>
          </p:cNvSpPr>
          <p:nvPr/>
        </p:nvSpPr>
        <p:spPr bwMode="auto">
          <a:xfrm>
            <a:off x="684411" y="1052736"/>
            <a:ext cx="3311525" cy="2400300"/>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config</a:t>
            </a:r>
            <a:r>
              <a:rPr lang="en-US" sz="1000" b="1" i="1" dirty="0">
                <a:latin typeface="Courier New" pitchFamily="49" charset="0"/>
                <a:cs typeface="Courier New" pitchFamily="49" charset="0"/>
              </a:rPr>
              <a:t> module </a:t>
            </a:r>
            <a:r>
              <a:rPr lang="en-US" sz="1000" b="1" i="1" dirty="0" err="1">
                <a:latin typeface="Courier New" pitchFamily="49" charset="0"/>
                <a:cs typeface="Courier New" pitchFamily="49" charset="0"/>
              </a:rPr>
              <a:t>cfm</a:t>
            </a:r>
            <a:endParaRPr lang="en-US" sz="1000" b="1" i="1" dirty="0">
              <a:latin typeface="Courier New" pitchFamily="49" charset="0"/>
              <a:cs typeface="Courier New" pitchFamily="49" charset="0"/>
            </a:endParaRP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MAINTENANCE-DOMAIN CONFIGURATION</a:t>
            </a:r>
          </a:p>
          <a:p>
            <a:r>
              <a:rPr lang="en-US" sz="1000" dirty="0">
                <a:latin typeface="Courier New" pitchFamily="49" charset="0"/>
                <a:cs typeface="Courier New" pitchFamily="49" charset="0"/>
              </a:rPr>
              <a:t>#</a:t>
            </a:r>
          </a:p>
          <a:p>
            <a:endParaRPr lang="en-US" sz="1000" dirty="0">
              <a:latin typeface="Courier New" pitchFamily="49" charset="0"/>
              <a:cs typeface="Courier New" pitchFamily="49" charset="0"/>
            </a:endParaRPr>
          </a:p>
          <a:p>
            <a:r>
              <a:rPr lang="en-US" sz="1000" dirty="0" err="1">
                <a:latin typeface="Courier New" pitchFamily="49" charset="0"/>
                <a:cs typeface="Courier New" pitchFamily="49" charset="0"/>
              </a:rPr>
              <a:t>cfm</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md</a:t>
            </a:r>
            <a:r>
              <a:rPr lang="en-US" sz="1000" dirty="0">
                <a:latin typeface="Courier New" pitchFamily="49" charset="0"/>
                <a:cs typeface="Courier New" pitchFamily="49" charset="0"/>
              </a:rPr>
              <a:t> "Ottawa" create index 1</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MAINTENANCE-ASSOCIATION CONFIGURATION</a:t>
            </a:r>
          </a:p>
          <a:p>
            <a:r>
              <a:rPr lang="en-US" sz="1000" dirty="0">
                <a:latin typeface="Courier New" pitchFamily="49" charset="0"/>
                <a:cs typeface="Courier New" pitchFamily="49" charset="0"/>
              </a:rPr>
              <a:t>#</a:t>
            </a:r>
          </a:p>
          <a:p>
            <a:endParaRPr lang="en-US" sz="1000" dirty="0">
              <a:latin typeface="Courier New" pitchFamily="49" charset="0"/>
              <a:cs typeface="Courier New" pitchFamily="49" charset="0"/>
            </a:endParaRPr>
          </a:p>
          <a:p>
            <a:r>
              <a:rPr lang="en-US" sz="1000" dirty="0" err="1">
                <a:latin typeface="Courier New" pitchFamily="49" charset="0"/>
                <a:cs typeface="Courier New" pitchFamily="49" charset="0"/>
              </a:rPr>
              <a:t>cfm</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md</a:t>
            </a:r>
            <a:r>
              <a:rPr lang="en-US" sz="1000" dirty="0">
                <a:latin typeface="Courier New" pitchFamily="49" charset="0"/>
                <a:cs typeface="Courier New" pitchFamily="49" charset="0"/>
              </a:rPr>
              <a:t> "Ottawa" ma "40" create index 1</a:t>
            </a:r>
          </a:p>
          <a:p>
            <a:r>
              <a:rPr lang="en-US" sz="1000" dirty="0" err="1">
                <a:latin typeface="Courier New" pitchFamily="49" charset="0"/>
                <a:cs typeface="Courier New" pitchFamily="49" charset="0"/>
              </a:rPr>
              <a:t>cfm</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md</a:t>
            </a:r>
            <a:r>
              <a:rPr lang="en-US" sz="1000" dirty="0">
                <a:latin typeface="Courier New" pitchFamily="49" charset="0"/>
                <a:cs typeface="Courier New" pitchFamily="49" charset="0"/>
              </a:rPr>
              <a:t> "Ottawa" ma "41" create index 2</a:t>
            </a:r>
          </a:p>
          <a:p>
            <a:endParaRPr lang="en-US" sz="1000" dirty="0">
              <a:latin typeface="Courier New" pitchFamily="49" charset="0"/>
              <a:cs typeface="Courier New" pitchFamily="49" charset="0"/>
            </a:endParaRPr>
          </a:p>
          <a:p>
            <a:endParaRPr lang="en-US" sz="1000" dirty="0">
              <a:latin typeface="Courier New" pitchFamily="49" charset="0"/>
              <a:cs typeface="Courier New" pitchFamily="49" charset="0"/>
            </a:endParaRPr>
          </a:p>
        </p:txBody>
      </p:sp>
      <p:sp>
        <p:nvSpPr>
          <p:cNvPr id="47108" name="TextBox 4"/>
          <p:cNvSpPr txBox="1">
            <a:spLocks noChangeArrowheads="1"/>
          </p:cNvSpPr>
          <p:nvPr/>
        </p:nvSpPr>
        <p:spPr bwMode="auto">
          <a:xfrm>
            <a:off x="1851578" y="3212976"/>
            <a:ext cx="6443663" cy="3016250"/>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ERS-1# </a:t>
            </a:r>
            <a:r>
              <a:rPr lang="en-US" sz="1000" b="1" i="1" dirty="0">
                <a:latin typeface="Courier New" pitchFamily="49" charset="0"/>
                <a:cs typeface="Courier New" pitchFamily="49" charset="0"/>
              </a:rPr>
              <a:t>show </a:t>
            </a:r>
            <a:r>
              <a:rPr lang="en-US" sz="1000" b="1" i="1" dirty="0" err="1">
                <a:latin typeface="Courier New" pitchFamily="49" charset="0"/>
                <a:cs typeface="Courier New" pitchFamily="49" charset="0"/>
              </a:rPr>
              <a:t>cfm</a:t>
            </a:r>
            <a:r>
              <a:rPr lang="en-US" sz="1000" b="1" i="1" dirty="0">
                <a:latin typeface="Courier New" pitchFamily="49" charset="0"/>
                <a:cs typeface="Courier New" pitchFamily="49" charset="0"/>
              </a:rPr>
              <a:t> </a:t>
            </a:r>
            <a:r>
              <a:rPr lang="en-US" sz="1000" b="1" i="1" dirty="0" err="1">
                <a:latin typeface="Courier New" pitchFamily="49" charset="0"/>
                <a:cs typeface="Courier New" pitchFamily="49" charset="0"/>
              </a:rPr>
              <a:t>mep</a:t>
            </a:r>
            <a:r>
              <a:rPr lang="en-US" sz="1000" b="1" i="1" dirty="0">
                <a:latin typeface="Courier New" pitchFamily="49" charset="0"/>
                <a:cs typeface="Courier New" pitchFamily="49" charset="0"/>
              </a:rPr>
              <a:t> info</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Maintenance Endpoint </a:t>
            </a:r>
            <a:r>
              <a:rPr lang="en-US" sz="1000" dirty="0" err="1">
                <a:latin typeface="Courier New" pitchFamily="49" charset="0"/>
                <a:cs typeface="Courier New" pitchFamily="49" charset="0"/>
              </a:rPr>
              <a:t>Config</a:t>
            </a:r>
            <a:r>
              <a:rPr lang="en-US" sz="1000" dirty="0">
                <a:latin typeface="Courier New" pitchFamily="49" charset="0"/>
                <a:cs typeface="Courier New" pitchFamily="49" charset="0"/>
              </a:rPr>
              <a:t>           </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DOMAIN                 ASSOCIATION            MEP  ADMIN  </a:t>
            </a:r>
          </a:p>
          <a:p>
            <a:r>
              <a:rPr lang="en-US" sz="1000" dirty="0">
                <a:latin typeface="Courier New" pitchFamily="49" charset="0"/>
                <a:cs typeface="Courier New" pitchFamily="49" charset="0"/>
              </a:rPr>
              <a:t>NAME                   </a:t>
            </a:r>
            <a:r>
              <a:rPr lang="en-US" sz="1000" dirty="0" err="1">
                <a:latin typeface="Courier New" pitchFamily="49" charset="0"/>
                <a:cs typeface="Courier New" pitchFamily="49" charset="0"/>
              </a:rPr>
              <a:t>NAME</a:t>
            </a:r>
            <a:r>
              <a:rPr lang="en-US" sz="1000" dirty="0">
                <a:latin typeface="Courier New" pitchFamily="49" charset="0"/>
                <a:cs typeface="Courier New" pitchFamily="49" charset="0"/>
              </a:rPr>
              <a:t>                   ID  </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Ottawa                 40                     1    enable  </a:t>
            </a:r>
          </a:p>
          <a:p>
            <a:r>
              <a:rPr lang="en-US" sz="1000" dirty="0">
                <a:latin typeface="Courier New" pitchFamily="49" charset="0"/>
                <a:cs typeface="Courier New" pitchFamily="49" charset="0"/>
              </a:rPr>
              <a:t>Ottawa                 41                     1    enable  </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 Total number of MEP entries: 2.</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Maintenance Endpoint Service                         </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DOMAIN_NAME            ASSN_NAME              MEP_ID TYPE    SERVICE_DESCRIPTION</a:t>
            </a: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Ottawa                 40                     1      nodal   </a:t>
            </a:r>
            <a:r>
              <a:rPr lang="en-US" sz="1000" dirty="0" err="1">
                <a:latin typeface="Courier New" pitchFamily="49" charset="0"/>
                <a:cs typeface="Courier New" pitchFamily="49" charset="0"/>
              </a:rPr>
              <a:t>Vlan</a:t>
            </a:r>
            <a:r>
              <a:rPr lang="en-US" sz="1000" dirty="0">
                <a:latin typeface="Courier New" pitchFamily="49" charset="0"/>
                <a:cs typeface="Courier New" pitchFamily="49" charset="0"/>
              </a:rPr>
              <a:t> 40, Level 4   </a:t>
            </a:r>
          </a:p>
          <a:p>
            <a:r>
              <a:rPr lang="en-US" sz="1000" dirty="0">
                <a:latin typeface="Courier New" pitchFamily="49" charset="0"/>
                <a:cs typeface="Courier New" pitchFamily="49" charset="0"/>
              </a:rPr>
              <a:t>Ottawa                 41                     1      nodal   </a:t>
            </a:r>
            <a:r>
              <a:rPr lang="en-US" sz="1000" dirty="0" err="1">
                <a:latin typeface="Courier New" pitchFamily="49" charset="0"/>
                <a:cs typeface="Courier New" pitchFamily="49" charset="0"/>
              </a:rPr>
              <a:t>Vlan</a:t>
            </a:r>
            <a:r>
              <a:rPr lang="en-US" sz="1000" dirty="0">
                <a:latin typeface="Courier New" pitchFamily="49" charset="0"/>
                <a:cs typeface="Courier New" pitchFamily="49" charset="0"/>
              </a:rPr>
              <a:t> 41, Level 4</a:t>
            </a:r>
          </a:p>
        </p:txBody>
      </p:sp>
      <p:sp>
        <p:nvSpPr>
          <p:cNvPr id="47109" name="TextBox 5"/>
          <p:cNvSpPr txBox="1">
            <a:spLocks noChangeArrowheads="1"/>
          </p:cNvSpPr>
          <p:nvPr/>
        </p:nvSpPr>
        <p:spPr bwMode="auto">
          <a:xfrm>
            <a:off x="4643759" y="1052736"/>
            <a:ext cx="4176713" cy="2092325"/>
          </a:xfrm>
          <a:prstGeom prst="rect">
            <a:avLst/>
          </a:prstGeom>
          <a:noFill/>
          <a:ln w="9525">
            <a:noFill/>
            <a:miter lim="800000"/>
            <a:headEnd/>
            <a:tailEnd/>
          </a:ln>
        </p:spPr>
        <p:txBody>
          <a:bodyPr>
            <a:spAutoFit/>
          </a:bodyPr>
          <a:lstStyle/>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MAINTENANCE-ENDPOINT CONFIGURATION</a:t>
            </a:r>
          </a:p>
          <a:p>
            <a:r>
              <a:rPr lang="en-US" sz="1000" dirty="0">
                <a:latin typeface="Courier New" pitchFamily="49" charset="0"/>
                <a:cs typeface="Courier New" pitchFamily="49" charset="0"/>
              </a:rPr>
              <a:t>#</a:t>
            </a:r>
          </a:p>
          <a:p>
            <a:endParaRPr lang="en-US" sz="1000" dirty="0">
              <a:latin typeface="Courier New" pitchFamily="49" charset="0"/>
              <a:cs typeface="Courier New" pitchFamily="49" charset="0"/>
            </a:endParaRPr>
          </a:p>
          <a:p>
            <a:r>
              <a:rPr lang="en-US" sz="1000" dirty="0" err="1">
                <a:latin typeface="Courier New" pitchFamily="49" charset="0"/>
                <a:cs typeface="Courier New" pitchFamily="49" charset="0"/>
              </a:rPr>
              <a:t>cfm</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md</a:t>
            </a:r>
            <a:r>
              <a:rPr lang="en-US" sz="1000" dirty="0">
                <a:latin typeface="Courier New" pitchFamily="49" charset="0"/>
                <a:cs typeface="Courier New" pitchFamily="49" charset="0"/>
              </a:rPr>
              <a:t> "Ottawa" ma "40" </a:t>
            </a:r>
            <a:r>
              <a:rPr lang="en-US" sz="1000" dirty="0" err="1">
                <a:latin typeface="Courier New" pitchFamily="49" charset="0"/>
                <a:cs typeface="Courier New" pitchFamily="49" charset="0"/>
              </a:rPr>
              <a:t>mep</a:t>
            </a:r>
            <a:r>
              <a:rPr lang="en-US" sz="1000" dirty="0">
                <a:latin typeface="Courier New" pitchFamily="49" charset="0"/>
                <a:cs typeface="Courier New" pitchFamily="49" charset="0"/>
              </a:rPr>
              <a:t> </a:t>
            </a:r>
            <a:r>
              <a:rPr lang="en-US" sz="1000" b="1" dirty="0">
                <a:latin typeface="Courier New" pitchFamily="49" charset="0"/>
                <a:cs typeface="Courier New" pitchFamily="49" charset="0"/>
              </a:rPr>
              <a:t>1</a:t>
            </a:r>
            <a:r>
              <a:rPr lang="en-US" sz="1000" dirty="0">
                <a:latin typeface="Courier New" pitchFamily="49" charset="0"/>
                <a:cs typeface="Courier New" pitchFamily="49" charset="0"/>
              </a:rPr>
              <a:t> create state enable</a:t>
            </a:r>
          </a:p>
          <a:p>
            <a:r>
              <a:rPr lang="en-US" sz="1000" dirty="0" err="1">
                <a:latin typeface="Courier New" pitchFamily="49" charset="0"/>
                <a:cs typeface="Courier New" pitchFamily="49" charset="0"/>
              </a:rPr>
              <a:t>cfm</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md</a:t>
            </a:r>
            <a:r>
              <a:rPr lang="en-US" sz="1000" dirty="0">
                <a:latin typeface="Courier New" pitchFamily="49" charset="0"/>
                <a:cs typeface="Courier New" pitchFamily="49" charset="0"/>
              </a:rPr>
              <a:t> "Ottawa" ma "41" </a:t>
            </a:r>
            <a:r>
              <a:rPr lang="en-US" sz="1000" dirty="0" err="1">
                <a:latin typeface="Courier New" pitchFamily="49" charset="0"/>
                <a:cs typeface="Courier New" pitchFamily="49" charset="0"/>
              </a:rPr>
              <a:t>mep</a:t>
            </a:r>
            <a:r>
              <a:rPr lang="en-US" sz="1000" dirty="0">
                <a:latin typeface="Courier New" pitchFamily="49" charset="0"/>
                <a:cs typeface="Courier New" pitchFamily="49" charset="0"/>
              </a:rPr>
              <a:t> </a:t>
            </a:r>
            <a:r>
              <a:rPr lang="en-US" sz="1000" b="1" dirty="0">
                <a:latin typeface="Courier New" pitchFamily="49" charset="0"/>
                <a:cs typeface="Courier New" pitchFamily="49" charset="0"/>
              </a:rPr>
              <a:t>1</a:t>
            </a:r>
            <a:r>
              <a:rPr lang="en-US" sz="1000" dirty="0">
                <a:latin typeface="Courier New" pitchFamily="49" charset="0"/>
                <a:cs typeface="Courier New" pitchFamily="49" charset="0"/>
              </a:rPr>
              <a:t> create state enable</a:t>
            </a:r>
          </a:p>
          <a:p>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a:t>
            </a:r>
          </a:p>
          <a:p>
            <a:r>
              <a:rPr lang="en-US" sz="1000" dirty="0">
                <a:latin typeface="Courier New" pitchFamily="49" charset="0"/>
                <a:cs typeface="Courier New" pitchFamily="49" charset="0"/>
              </a:rPr>
              <a:t># VLAN NODAL MEP/MIP CONFIGURATION</a:t>
            </a:r>
          </a:p>
          <a:p>
            <a:r>
              <a:rPr lang="en-US" sz="1000" dirty="0">
                <a:latin typeface="Courier New" pitchFamily="49" charset="0"/>
                <a:cs typeface="Courier New" pitchFamily="49" charset="0"/>
              </a:rPr>
              <a:t>#</a:t>
            </a:r>
          </a:p>
          <a:p>
            <a:endParaRPr lang="en-US" sz="1000" dirty="0">
              <a:latin typeface="Courier New" pitchFamily="49" charset="0"/>
              <a:cs typeface="Courier New" pitchFamily="49" charset="0"/>
            </a:endParaRPr>
          </a:p>
          <a:p>
            <a:r>
              <a:rPr lang="en-US" sz="1000" dirty="0" err="1">
                <a:latin typeface="Courier New" pitchFamily="49" charset="0"/>
                <a:cs typeface="Courier New" pitchFamily="49" charset="0"/>
              </a:rPr>
              <a:t>vlan</a:t>
            </a:r>
            <a:r>
              <a:rPr lang="en-US" sz="1000" dirty="0">
                <a:latin typeface="Courier New" pitchFamily="49" charset="0"/>
                <a:cs typeface="Courier New" pitchFamily="49" charset="0"/>
              </a:rPr>
              <a:t> 40 add-nodal-</a:t>
            </a:r>
            <a:r>
              <a:rPr lang="en-US" sz="1000" dirty="0" err="1">
                <a:latin typeface="Courier New" pitchFamily="49" charset="0"/>
                <a:cs typeface="Courier New" pitchFamily="49" charset="0"/>
              </a:rPr>
              <a:t>mep</a:t>
            </a:r>
            <a:r>
              <a:rPr lang="en-US" sz="1000" dirty="0">
                <a:latin typeface="Courier New" pitchFamily="49" charset="0"/>
                <a:cs typeface="Courier New" pitchFamily="49" charset="0"/>
              </a:rPr>
              <a:t> Ottawa.40.</a:t>
            </a:r>
            <a:r>
              <a:rPr lang="en-US" sz="1000" b="1" dirty="0">
                <a:latin typeface="Courier New" pitchFamily="49" charset="0"/>
                <a:cs typeface="Courier New" pitchFamily="49" charset="0"/>
              </a:rPr>
              <a:t>1</a:t>
            </a:r>
          </a:p>
          <a:p>
            <a:r>
              <a:rPr lang="en-US" sz="1000" dirty="0" err="1">
                <a:latin typeface="Courier New" pitchFamily="49" charset="0"/>
                <a:cs typeface="Courier New" pitchFamily="49" charset="0"/>
              </a:rPr>
              <a:t>vlan</a:t>
            </a:r>
            <a:r>
              <a:rPr lang="en-US" sz="1000" dirty="0">
                <a:latin typeface="Courier New" pitchFamily="49" charset="0"/>
                <a:cs typeface="Courier New" pitchFamily="49" charset="0"/>
              </a:rPr>
              <a:t> 41 add-nodal-</a:t>
            </a:r>
            <a:r>
              <a:rPr lang="en-US" sz="1000" dirty="0" err="1">
                <a:latin typeface="Courier New" pitchFamily="49" charset="0"/>
                <a:cs typeface="Courier New" pitchFamily="49" charset="0"/>
              </a:rPr>
              <a:t>mep</a:t>
            </a:r>
            <a:r>
              <a:rPr lang="en-US" sz="1000" dirty="0">
                <a:latin typeface="Courier New" pitchFamily="49" charset="0"/>
                <a:cs typeface="Courier New" pitchFamily="49" charset="0"/>
              </a:rPr>
              <a:t> Ottawa.41.</a:t>
            </a:r>
            <a:r>
              <a:rPr lang="en-US" sz="1000" b="1" dirty="0">
                <a:latin typeface="Courier New" pitchFamily="49" charset="0"/>
                <a:cs typeface="Courier New" pitchFamily="49" charset="0"/>
              </a:rPr>
              <a:t>1</a:t>
            </a:r>
          </a:p>
        </p:txBody>
      </p:sp>
      <p:sp>
        <p:nvSpPr>
          <p:cNvPr id="6"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dirty="0"/>
              <a:t>IEEE 802.1ag </a:t>
            </a:r>
            <a:br>
              <a:rPr lang="en-US" dirty="0"/>
            </a:br>
            <a:r>
              <a:rPr lang="en-US" sz="2200" dirty="0"/>
              <a:t>Connectivity Fault Management</a:t>
            </a:r>
            <a:endParaRPr lang="en-US"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32</a:t>
            </a:fld>
            <a:endParaRPr lang="en-US" dirty="0"/>
          </a:p>
        </p:txBody>
      </p:sp>
      <p:sp>
        <p:nvSpPr>
          <p:cNvPr id="44035" name="TextBox 3"/>
          <p:cNvSpPr txBox="1">
            <a:spLocks noChangeArrowheads="1"/>
          </p:cNvSpPr>
          <p:nvPr/>
        </p:nvSpPr>
        <p:spPr bwMode="auto">
          <a:xfrm>
            <a:off x="683270" y="1196752"/>
            <a:ext cx="7777162" cy="4493538"/>
          </a:xfrm>
          <a:prstGeom prst="rect">
            <a:avLst/>
          </a:prstGeom>
          <a:noFill/>
          <a:ln w="9525">
            <a:noFill/>
            <a:miter lim="800000"/>
            <a:headEnd/>
            <a:tailEnd/>
          </a:ln>
        </p:spPr>
        <p:txBody>
          <a:bodyPr>
            <a:spAutoFit/>
          </a:bodyPr>
          <a:lstStyle/>
          <a:p>
            <a:pPr>
              <a:defRPr/>
            </a:pPr>
            <a:r>
              <a:rPr lang="en-US" sz="1300" dirty="0">
                <a:latin typeface="Courier New" pitchFamily="49" charset="0"/>
                <a:cs typeface="Courier New" pitchFamily="49" charset="0"/>
              </a:rPr>
              <a:t>ERS-1# </a:t>
            </a:r>
            <a:r>
              <a:rPr lang="en-US" sz="1300" b="1" i="1" dirty="0">
                <a:latin typeface="Courier New" pitchFamily="49" charset="0"/>
                <a:cs typeface="Courier New" pitchFamily="49" charset="0"/>
              </a:rPr>
              <a:t>l2ping 40.ERS-3 (B-</a:t>
            </a:r>
            <a:r>
              <a:rPr lang="en-US" sz="1300" b="1" i="1" dirty="0" err="1">
                <a:latin typeface="Courier New" pitchFamily="49" charset="0"/>
                <a:cs typeface="Courier New" pitchFamily="49" charset="0"/>
              </a:rPr>
              <a:t>VLAN.Remote</a:t>
            </a:r>
            <a:r>
              <a:rPr lang="en-US" sz="1300" b="1" i="1" dirty="0">
                <a:latin typeface="Courier New" pitchFamily="49" charset="0"/>
                <a:cs typeface="Courier New" pitchFamily="49" charset="0"/>
              </a:rPr>
              <a:t> Switch Name)</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 Please wait for l2ping to complete or press any key to abort </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----00:be:b0:00:00:03    L2 PING Statistics----  0(68) bytes of data</a:t>
            </a:r>
          </a:p>
          <a:p>
            <a:pPr>
              <a:defRPr/>
            </a:pPr>
            <a:r>
              <a:rPr lang="en-US" sz="1300" dirty="0">
                <a:latin typeface="Courier New" pitchFamily="49" charset="0"/>
                <a:cs typeface="Courier New" pitchFamily="49" charset="0"/>
              </a:rPr>
              <a:t>1 packets transmitted, 1 packets received,   0.00% packet loss</a:t>
            </a:r>
          </a:p>
          <a:p>
            <a:pPr>
              <a:defRPr/>
            </a:pPr>
            <a:r>
              <a:rPr lang="en-US" sz="1300" dirty="0">
                <a:latin typeface="Courier New" pitchFamily="49" charset="0"/>
                <a:cs typeface="Courier New" pitchFamily="49" charset="0"/>
              </a:rPr>
              <a:t>  round-trip (us)        min/max/</a:t>
            </a:r>
            <a:r>
              <a:rPr lang="en-US" sz="1300" dirty="0" err="1">
                <a:latin typeface="Courier New" pitchFamily="49" charset="0"/>
                <a:cs typeface="Courier New" pitchFamily="49" charset="0"/>
              </a:rPr>
              <a:t>ave</a:t>
            </a:r>
            <a:r>
              <a:rPr lang="en-US" sz="1300" dirty="0">
                <a:latin typeface="Courier New" pitchFamily="49" charset="0"/>
                <a:cs typeface="Courier New" pitchFamily="49" charset="0"/>
              </a:rPr>
              <a:t>/</a:t>
            </a:r>
            <a:r>
              <a:rPr lang="en-US" sz="1300" dirty="0" err="1">
                <a:latin typeface="Courier New" pitchFamily="49" charset="0"/>
                <a:cs typeface="Courier New" pitchFamily="49" charset="0"/>
              </a:rPr>
              <a:t>stdv</a:t>
            </a:r>
            <a:r>
              <a:rPr lang="en-US" sz="1300" dirty="0">
                <a:latin typeface="Courier New" pitchFamily="49" charset="0"/>
                <a:cs typeface="Courier New" pitchFamily="49" charset="0"/>
              </a:rPr>
              <a:t> =  490/490/490.00/ 0.00</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ERS-1# </a:t>
            </a:r>
            <a:r>
              <a:rPr lang="en-US" sz="1300" b="1" i="1" dirty="0">
                <a:latin typeface="Courier New" pitchFamily="49" charset="0"/>
                <a:cs typeface="Courier New" pitchFamily="49" charset="0"/>
              </a:rPr>
              <a:t>l2traceroute 40.ERS-3 (B-</a:t>
            </a:r>
            <a:r>
              <a:rPr lang="en-US" sz="1300" b="1" i="1" dirty="0" err="1">
                <a:latin typeface="Courier New" pitchFamily="49" charset="0"/>
                <a:cs typeface="Courier New" pitchFamily="49" charset="0"/>
              </a:rPr>
              <a:t>VLAN.Remote</a:t>
            </a:r>
            <a:r>
              <a:rPr lang="en-US" sz="1300" b="1" i="1" dirty="0">
                <a:latin typeface="Courier New" pitchFamily="49" charset="0"/>
                <a:cs typeface="Courier New" pitchFamily="49" charset="0"/>
              </a:rPr>
              <a:t> Switch Name)</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 Please wait for l2traceroute to complete or press any key to abort </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l2traceroute to ERS-3  (00:be:b0:00:00:03),  </a:t>
            </a:r>
            <a:r>
              <a:rPr lang="en-US" sz="1300" dirty="0" err="1">
                <a:latin typeface="Courier New" pitchFamily="49" charset="0"/>
                <a:cs typeface="Courier New" pitchFamily="49" charset="0"/>
              </a:rPr>
              <a:t>vlan</a:t>
            </a:r>
            <a:r>
              <a:rPr lang="en-US" sz="1300" dirty="0">
                <a:latin typeface="Courier New" pitchFamily="49" charset="0"/>
                <a:cs typeface="Courier New" pitchFamily="49" charset="0"/>
              </a:rPr>
              <a:t> 40</a:t>
            </a:r>
          </a:p>
          <a:p>
            <a:pPr>
              <a:defRPr/>
            </a:pPr>
            <a:r>
              <a:rPr lang="en-US" sz="1300" dirty="0">
                <a:latin typeface="Courier New" pitchFamily="49" charset="0"/>
                <a:cs typeface="Courier New" pitchFamily="49" charset="0"/>
              </a:rPr>
              <a:t>0    ERS-1               (00:be:b0:00:00:01)</a:t>
            </a:r>
          </a:p>
          <a:p>
            <a:pPr marL="342900" indent="-342900">
              <a:defRPr/>
            </a:pPr>
            <a:r>
              <a:rPr lang="en-US" sz="1300" dirty="0">
                <a:latin typeface="Courier New" pitchFamily="49" charset="0"/>
                <a:cs typeface="Courier New" pitchFamily="49" charset="0"/>
              </a:rPr>
              <a:t>1    ERS-3               (00:be:b0:00:00:03)</a:t>
            </a:r>
          </a:p>
          <a:p>
            <a:pPr marL="342900" indent="-342900">
              <a:buFontTx/>
              <a:buAutoNum type="arabicPlain"/>
              <a:defRPr/>
            </a:pPr>
            <a:endParaRPr lang="en-US" sz="1300" dirty="0">
              <a:latin typeface="Courier New" pitchFamily="49" charset="0"/>
              <a:cs typeface="Courier New" pitchFamily="49" charset="0"/>
            </a:endParaRPr>
          </a:p>
          <a:p>
            <a:pPr marL="342900" indent="-342900">
              <a:defRPr/>
            </a:pPr>
            <a:r>
              <a:rPr lang="en-US" sz="1300" dirty="0">
                <a:latin typeface="Courier New" pitchFamily="49" charset="0"/>
                <a:cs typeface="Courier New" pitchFamily="49" charset="0"/>
              </a:rPr>
              <a:t>ERS-1:5# </a:t>
            </a:r>
            <a:r>
              <a:rPr lang="en-US" sz="1300" b="1" i="1" dirty="0">
                <a:latin typeface="Courier New" pitchFamily="49" charset="0"/>
                <a:cs typeface="Courier New" pitchFamily="49" charset="0"/>
              </a:rPr>
              <a:t>l2tracetree 40.1000 (B-VLAN.I-SID)</a:t>
            </a:r>
          </a:p>
          <a:p>
            <a:pPr marL="342900" indent="-342900">
              <a:defRPr/>
            </a:pPr>
            <a:endParaRPr lang="en-US" sz="1300" dirty="0">
              <a:latin typeface="Courier New" pitchFamily="49" charset="0"/>
              <a:cs typeface="Courier New" pitchFamily="49" charset="0"/>
            </a:endParaRPr>
          </a:p>
          <a:p>
            <a:pPr marL="342900" indent="-342900">
              <a:defRPr/>
            </a:pPr>
            <a:r>
              <a:rPr lang="en-US" sz="1300" dirty="0">
                <a:latin typeface="Courier New" pitchFamily="49" charset="0"/>
                <a:cs typeface="Courier New" pitchFamily="49" charset="0"/>
              </a:rPr>
              <a:t> Please wait for l2tracetree to complete or press any key to abort</a:t>
            </a:r>
          </a:p>
          <a:p>
            <a:pPr marL="342900" indent="-342900">
              <a:defRPr/>
            </a:pPr>
            <a:endParaRPr lang="en-US" sz="1300" dirty="0">
              <a:latin typeface="Courier New" pitchFamily="49" charset="0"/>
              <a:cs typeface="Courier New" pitchFamily="49" charset="0"/>
            </a:endParaRPr>
          </a:p>
          <a:p>
            <a:pPr marL="342900" indent="-342900">
              <a:defRPr/>
            </a:pPr>
            <a:r>
              <a:rPr lang="en-US" sz="1300" dirty="0">
                <a:latin typeface="Courier New" pitchFamily="49" charset="0"/>
                <a:cs typeface="Courier New" pitchFamily="49" charset="0"/>
              </a:rPr>
              <a:t>l2tracetree to 03:00:01:00:03:e8, </a:t>
            </a:r>
            <a:r>
              <a:rPr lang="en-US" sz="1300" dirty="0" err="1">
                <a:latin typeface="Courier New" pitchFamily="49" charset="0"/>
                <a:cs typeface="Courier New" pitchFamily="49" charset="0"/>
              </a:rPr>
              <a:t>vlan</a:t>
            </a:r>
            <a:r>
              <a:rPr lang="en-US" sz="1300" dirty="0">
                <a:latin typeface="Courier New" pitchFamily="49" charset="0"/>
                <a:cs typeface="Courier New" pitchFamily="49" charset="0"/>
              </a:rPr>
              <a:t> 40 </a:t>
            </a:r>
            <a:r>
              <a:rPr lang="en-US" sz="1300" dirty="0" err="1">
                <a:latin typeface="Courier New" pitchFamily="49" charset="0"/>
                <a:cs typeface="Courier New" pitchFamily="49" charset="0"/>
              </a:rPr>
              <a:t>i-sid</a:t>
            </a:r>
            <a:r>
              <a:rPr lang="en-US" sz="1300" dirty="0">
                <a:latin typeface="Courier New" pitchFamily="49" charset="0"/>
                <a:cs typeface="Courier New" pitchFamily="49" charset="0"/>
              </a:rPr>
              <a:t> 1000 nickname 0.00.01 hops 64</a:t>
            </a:r>
          </a:p>
          <a:p>
            <a:pPr marL="342900" indent="-342900">
              <a:defRPr/>
            </a:pPr>
            <a:r>
              <a:rPr lang="en-US" sz="1300" dirty="0">
                <a:latin typeface="Courier New" pitchFamily="49" charset="0"/>
                <a:cs typeface="Courier New" pitchFamily="49" charset="0"/>
              </a:rPr>
              <a:t>1   ERS-1             00:be:b0:00:00:01 -&gt; ERS-2            00:be:b0:00:00:02</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dirty="0"/>
              <a:t>SPBM </a:t>
            </a:r>
            <a:br>
              <a:rPr lang="en-US" dirty="0"/>
            </a:br>
            <a:r>
              <a:rPr lang="en-US" sz="2200" dirty="0"/>
              <a:t>Split Multilink Trunking </a:t>
            </a:r>
            <a:r>
              <a:rPr lang="en-US" dirty="0"/>
              <a:t>(</a:t>
            </a:r>
            <a:r>
              <a:rPr lang="en-US" sz="2200" dirty="0"/>
              <a:t>SMLT) NNI </a:t>
            </a:r>
            <a:endParaRPr lang="en-US" dirty="0"/>
          </a:p>
        </p:txBody>
      </p:sp>
      <p:sp>
        <p:nvSpPr>
          <p:cNvPr id="49155" name="Rectangle 3"/>
          <p:cNvSpPr>
            <a:spLocks noGrp="1" noChangeArrowheads="1"/>
          </p:cNvSpPr>
          <p:nvPr>
            <p:ph sz="half" idx="1"/>
          </p:nvPr>
        </p:nvSpPr>
        <p:spPr/>
        <p:txBody>
          <a:bodyPr/>
          <a:lstStyle/>
          <a:p>
            <a:r>
              <a:rPr lang="en-US"/>
              <a:t>IS-IS for SPB currently only supports pt-to-pt adjacencies</a:t>
            </a:r>
          </a:p>
          <a:p>
            <a:r>
              <a:rPr lang="en-US"/>
              <a:t>Only one link or one MLT is supported between a pair of ERS 8600/8800 switches </a:t>
            </a:r>
          </a:p>
          <a:p>
            <a:pPr lvl="1"/>
            <a:r>
              <a:rPr lang="en-US"/>
              <a:t>Single port Ethernet</a:t>
            </a:r>
          </a:p>
          <a:p>
            <a:pPr lvl="1"/>
            <a:r>
              <a:rPr lang="en-US"/>
              <a:t>MLT (1 to 8 ports) considered as a pt-to-pt link</a:t>
            </a:r>
          </a:p>
          <a:p>
            <a:pPr lvl="2"/>
            <a:endParaRPr lang="en-US"/>
          </a:p>
          <a:p>
            <a:endParaRPr lang="en-US"/>
          </a:p>
          <a:p>
            <a:pPr lvl="1"/>
            <a:endParaRPr lang="en-US"/>
          </a:p>
          <a:p>
            <a:endParaRPr lang="en-US"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r>
              <a:rPr lang="en-US"/>
              <a:t>SPBM- SMLT</a:t>
            </a:r>
            <a:endParaRPr lang="en-US" dirty="0"/>
          </a:p>
        </p:txBody>
      </p:sp>
      <p:sp>
        <p:nvSpPr>
          <p:cNvPr id="7" name="Subtitle 6"/>
          <p:cNvSpPr>
            <a:spLocks noGrp="1"/>
          </p:cNvSpPr>
          <p:nvPr>
            <p:ph type="subTitle" idx="1"/>
          </p:nvPr>
        </p:nvSpPr>
        <p:spPr/>
        <p:txBody>
          <a:bodyPr/>
          <a:lstStyle/>
          <a:p>
            <a:endParaRPr lang="en-US"/>
          </a:p>
        </p:txBody>
      </p:sp>
      <p:sp>
        <p:nvSpPr>
          <p:cNvPr id="3"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dirty="0"/>
              <a:t>SPBM </a:t>
            </a:r>
            <a:br>
              <a:rPr lang="en-US" dirty="0"/>
            </a:br>
            <a:r>
              <a:rPr lang="en-US" sz="2200" dirty="0"/>
              <a:t>SMLT NNI </a:t>
            </a:r>
            <a:endParaRPr lang="en-US" dirty="0"/>
          </a:p>
        </p:txBody>
      </p:sp>
      <p:sp>
        <p:nvSpPr>
          <p:cNvPr id="10"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35</a:t>
            </a:fld>
            <a:endParaRPr lang="en-US" dirty="0"/>
          </a:p>
        </p:txBody>
      </p:sp>
      <p:pic>
        <p:nvPicPr>
          <p:cNvPr id="51204" name="Picture 4" descr="isis triangle.JPG"/>
          <p:cNvPicPr>
            <a:picLocks noChangeAspect="1"/>
          </p:cNvPicPr>
          <p:nvPr/>
        </p:nvPicPr>
        <p:blipFill>
          <a:blip r:embed="rId2" cstate="print"/>
          <a:srcRect/>
          <a:stretch>
            <a:fillRect/>
          </a:stretch>
        </p:blipFill>
        <p:spPr bwMode="auto">
          <a:xfrm>
            <a:off x="683568" y="1196752"/>
            <a:ext cx="2314575" cy="2200275"/>
          </a:xfrm>
          <a:prstGeom prst="rect">
            <a:avLst/>
          </a:prstGeom>
          <a:noFill/>
          <a:ln w="9525">
            <a:noFill/>
            <a:miter lim="800000"/>
            <a:headEnd/>
            <a:tailEnd/>
          </a:ln>
        </p:spPr>
      </p:pic>
      <p:sp>
        <p:nvSpPr>
          <p:cNvPr id="51205" name="TextBox 6"/>
          <p:cNvSpPr txBox="1">
            <a:spLocks noChangeArrowheads="1"/>
          </p:cNvSpPr>
          <p:nvPr/>
        </p:nvSpPr>
        <p:spPr bwMode="auto">
          <a:xfrm>
            <a:off x="6372200" y="4221088"/>
            <a:ext cx="2592387" cy="1570038"/>
          </a:xfrm>
          <a:prstGeom prst="rect">
            <a:avLst/>
          </a:prstGeom>
          <a:noFill/>
          <a:ln w="9525">
            <a:noFill/>
            <a:miter lim="800000"/>
            <a:headEnd/>
            <a:tailEnd/>
          </a:ln>
        </p:spPr>
        <p:txBody>
          <a:bodyPr>
            <a:spAutoFit/>
          </a:bodyPr>
          <a:lstStyle/>
          <a:p>
            <a:r>
              <a:rPr lang="en-US" sz="1600" dirty="0"/>
              <a:t>MLT is local on lower</a:t>
            </a:r>
          </a:p>
          <a:p>
            <a:r>
              <a:rPr lang="en-US" sz="1600" dirty="0"/>
              <a:t>Switch. IS-IS is configured on interfaces (port on upper switch, MLT on lower switch. </a:t>
            </a:r>
          </a:p>
          <a:p>
            <a:endParaRPr lang="en-US" sz="1600" dirty="0"/>
          </a:p>
        </p:txBody>
      </p:sp>
      <p:sp>
        <p:nvSpPr>
          <p:cNvPr id="51206" name="TextBox 7"/>
          <p:cNvSpPr txBox="1">
            <a:spLocks noChangeArrowheads="1"/>
          </p:cNvSpPr>
          <p:nvPr/>
        </p:nvSpPr>
        <p:spPr bwMode="auto">
          <a:xfrm>
            <a:off x="2843808" y="1412776"/>
            <a:ext cx="936625" cy="338554"/>
          </a:xfrm>
          <a:prstGeom prst="rect">
            <a:avLst/>
          </a:prstGeom>
          <a:noFill/>
          <a:ln w="9525">
            <a:noFill/>
            <a:miter lim="800000"/>
            <a:headEnd/>
            <a:tailEnd/>
          </a:ln>
        </p:spPr>
        <p:txBody>
          <a:bodyPr>
            <a:spAutoFit/>
          </a:bodyPr>
          <a:lstStyle/>
          <a:p>
            <a:pPr algn="ctr"/>
            <a:r>
              <a:rPr lang="en-US" sz="1600" dirty="0"/>
              <a:t>Triangle</a:t>
            </a:r>
          </a:p>
        </p:txBody>
      </p:sp>
      <p:sp>
        <p:nvSpPr>
          <p:cNvPr id="51207" name="TextBox 8"/>
          <p:cNvSpPr txBox="1">
            <a:spLocks noChangeArrowheads="1"/>
          </p:cNvSpPr>
          <p:nvPr/>
        </p:nvSpPr>
        <p:spPr bwMode="auto">
          <a:xfrm>
            <a:off x="2915816" y="4005064"/>
            <a:ext cx="936625" cy="338554"/>
          </a:xfrm>
          <a:prstGeom prst="rect">
            <a:avLst/>
          </a:prstGeom>
          <a:noFill/>
          <a:ln w="9525">
            <a:noFill/>
            <a:miter lim="800000"/>
            <a:headEnd/>
            <a:tailEnd/>
          </a:ln>
        </p:spPr>
        <p:txBody>
          <a:bodyPr>
            <a:spAutoFit/>
          </a:bodyPr>
          <a:lstStyle/>
          <a:p>
            <a:pPr algn="ctr"/>
            <a:r>
              <a:rPr lang="en-US" sz="1600" dirty="0"/>
              <a:t>Square</a:t>
            </a:r>
          </a:p>
        </p:txBody>
      </p:sp>
      <p:sp>
        <p:nvSpPr>
          <p:cNvPr id="51208" name="TextBox 6"/>
          <p:cNvSpPr txBox="1">
            <a:spLocks noChangeArrowheads="1"/>
          </p:cNvSpPr>
          <p:nvPr/>
        </p:nvSpPr>
        <p:spPr bwMode="auto">
          <a:xfrm>
            <a:off x="5003403" y="1557387"/>
            <a:ext cx="2592387" cy="1815882"/>
          </a:xfrm>
          <a:prstGeom prst="rect">
            <a:avLst/>
          </a:prstGeom>
          <a:noFill/>
          <a:ln w="9525">
            <a:noFill/>
            <a:miter lim="800000"/>
            <a:headEnd/>
            <a:tailEnd/>
          </a:ln>
        </p:spPr>
        <p:txBody>
          <a:bodyPr>
            <a:spAutoFit/>
          </a:bodyPr>
          <a:lstStyle/>
          <a:p>
            <a:r>
              <a:rPr lang="en-US" sz="1600" dirty="0"/>
              <a:t>Configure each interface as IS-IS pt-to-pt. If multiple links are required, configure MLT first then configure IS-IS on the MLT</a:t>
            </a:r>
          </a:p>
          <a:p>
            <a:endParaRPr lang="en-US" sz="1600" dirty="0"/>
          </a:p>
        </p:txBody>
      </p:sp>
      <p:pic>
        <p:nvPicPr>
          <p:cNvPr id="51209" name="Picture 10" descr="smlt square 2"/>
          <p:cNvPicPr>
            <a:picLocks noChangeAspect="1" noChangeArrowheads="1"/>
          </p:cNvPicPr>
          <p:nvPr/>
        </p:nvPicPr>
        <p:blipFill>
          <a:blip r:embed="rId3" cstate="print"/>
          <a:srcRect/>
          <a:stretch>
            <a:fillRect/>
          </a:stretch>
        </p:blipFill>
        <p:spPr bwMode="auto">
          <a:xfrm>
            <a:off x="3707904" y="3645024"/>
            <a:ext cx="2714625" cy="2247900"/>
          </a:xfrm>
          <a:prstGeom prst="rect">
            <a:avLst/>
          </a:prstGeom>
          <a:noFill/>
          <a:ln w="9525">
            <a:noFill/>
            <a:miter lim="800000"/>
            <a:headEnd/>
            <a:tailEnd/>
          </a:ln>
        </p:spPr>
      </p:pic>
      <p:pic>
        <p:nvPicPr>
          <p:cNvPr id="51210" name="Picture 11" descr="smlt square 3"/>
          <p:cNvPicPr>
            <a:picLocks noChangeAspect="1" noChangeArrowheads="1"/>
          </p:cNvPicPr>
          <p:nvPr/>
        </p:nvPicPr>
        <p:blipFill>
          <a:blip r:embed="rId4" cstate="print"/>
          <a:srcRect/>
          <a:stretch>
            <a:fillRect/>
          </a:stretch>
        </p:blipFill>
        <p:spPr bwMode="auto">
          <a:xfrm>
            <a:off x="323528" y="3429000"/>
            <a:ext cx="2714625" cy="2247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mlt square 4"/>
          <p:cNvPicPr>
            <a:picLocks noChangeAspect="1" noChangeArrowheads="1"/>
          </p:cNvPicPr>
          <p:nvPr/>
        </p:nvPicPr>
        <p:blipFill>
          <a:blip r:embed="rId2" cstate="print"/>
          <a:srcRect/>
          <a:stretch>
            <a:fillRect/>
          </a:stretch>
        </p:blipFill>
        <p:spPr bwMode="auto">
          <a:xfrm>
            <a:off x="1115641" y="1053083"/>
            <a:ext cx="2714625" cy="2247900"/>
          </a:xfrm>
          <a:prstGeom prst="rect">
            <a:avLst/>
          </a:prstGeom>
          <a:noFill/>
          <a:ln w="9525">
            <a:noFill/>
            <a:miter lim="800000"/>
            <a:headEnd/>
            <a:tailEnd/>
          </a:ln>
        </p:spPr>
      </p:pic>
      <p:sp>
        <p:nvSpPr>
          <p:cNvPr id="52227" name="Title 1"/>
          <p:cNvSpPr>
            <a:spLocks noGrp="1"/>
          </p:cNvSpPr>
          <p:nvPr>
            <p:ph type="title"/>
          </p:nvPr>
        </p:nvSpPr>
        <p:spPr/>
        <p:txBody>
          <a:bodyPr>
            <a:normAutofit fontScale="90000"/>
          </a:bodyPr>
          <a:lstStyle/>
          <a:p>
            <a:r>
              <a:rPr lang="en-US" dirty="0"/>
              <a:t>SPBM </a:t>
            </a:r>
            <a:br>
              <a:rPr lang="en-US" dirty="0"/>
            </a:br>
            <a:r>
              <a:rPr lang="en-US" sz="2200" dirty="0"/>
              <a:t>SMLT NNI </a:t>
            </a:r>
            <a:endParaRPr lang="en-US" dirty="0"/>
          </a:p>
        </p:txBody>
      </p:sp>
      <p:sp>
        <p:nvSpPr>
          <p:cNvPr id="9"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36</a:t>
            </a:fld>
            <a:endParaRPr lang="en-US" dirty="0"/>
          </a:p>
        </p:txBody>
      </p:sp>
      <p:sp>
        <p:nvSpPr>
          <p:cNvPr id="52228" name="TextBox 6"/>
          <p:cNvSpPr txBox="1">
            <a:spLocks noChangeArrowheads="1"/>
          </p:cNvSpPr>
          <p:nvPr/>
        </p:nvSpPr>
        <p:spPr bwMode="auto">
          <a:xfrm>
            <a:off x="3995936" y="1798782"/>
            <a:ext cx="3600450" cy="584775"/>
          </a:xfrm>
          <a:prstGeom prst="rect">
            <a:avLst/>
          </a:prstGeom>
          <a:noFill/>
          <a:ln w="9525">
            <a:noFill/>
            <a:miter lim="800000"/>
            <a:headEnd/>
            <a:tailEnd/>
          </a:ln>
        </p:spPr>
        <p:txBody>
          <a:bodyPr>
            <a:spAutoFit/>
          </a:bodyPr>
          <a:lstStyle/>
          <a:p>
            <a:r>
              <a:rPr lang="en-US" sz="1600" dirty="0"/>
              <a:t>IS-IS should be configured on only one of the links between B and D</a:t>
            </a:r>
          </a:p>
        </p:txBody>
      </p:sp>
      <p:pic>
        <p:nvPicPr>
          <p:cNvPr id="52229" name="Picture 3" descr="smlt full mesh 1"/>
          <p:cNvPicPr>
            <a:picLocks noChangeAspect="1" noChangeArrowheads="1"/>
          </p:cNvPicPr>
          <p:nvPr/>
        </p:nvPicPr>
        <p:blipFill>
          <a:blip r:embed="rId3" cstate="print"/>
          <a:srcRect/>
          <a:stretch>
            <a:fillRect/>
          </a:stretch>
        </p:blipFill>
        <p:spPr bwMode="auto">
          <a:xfrm>
            <a:off x="467941" y="3501008"/>
            <a:ext cx="2714625" cy="2247900"/>
          </a:xfrm>
          <a:prstGeom prst="rect">
            <a:avLst/>
          </a:prstGeom>
          <a:noFill/>
          <a:ln w="9525">
            <a:noFill/>
            <a:miter lim="800000"/>
            <a:headEnd/>
            <a:tailEnd/>
          </a:ln>
        </p:spPr>
      </p:pic>
      <p:pic>
        <p:nvPicPr>
          <p:cNvPr id="52230" name="Picture 4" descr="smlt full mesh 2"/>
          <p:cNvPicPr>
            <a:picLocks noChangeAspect="1" noChangeArrowheads="1"/>
          </p:cNvPicPr>
          <p:nvPr/>
        </p:nvPicPr>
        <p:blipFill>
          <a:blip r:embed="rId4" cstate="print"/>
          <a:srcRect/>
          <a:stretch>
            <a:fillRect/>
          </a:stretch>
        </p:blipFill>
        <p:spPr bwMode="auto">
          <a:xfrm>
            <a:off x="3923928" y="3501008"/>
            <a:ext cx="2714625" cy="2247900"/>
          </a:xfrm>
          <a:prstGeom prst="rect">
            <a:avLst/>
          </a:prstGeom>
          <a:noFill/>
          <a:ln w="9525">
            <a:noFill/>
            <a:miter lim="800000"/>
            <a:headEnd/>
            <a:tailEnd/>
          </a:ln>
        </p:spPr>
      </p:pic>
      <p:sp>
        <p:nvSpPr>
          <p:cNvPr id="52232" name="TextBox 6"/>
          <p:cNvSpPr txBox="1">
            <a:spLocks noChangeArrowheads="1"/>
          </p:cNvSpPr>
          <p:nvPr/>
        </p:nvSpPr>
        <p:spPr bwMode="auto">
          <a:xfrm>
            <a:off x="6606043" y="4437063"/>
            <a:ext cx="2340867" cy="1570037"/>
          </a:xfrm>
          <a:prstGeom prst="rect">
            <a:avLst/>
          </a:prstGeom>
          <a:noFill/>
          <a:ln w="9525">
            <a:noFill/>
            <a:miter lim="800000"/>
            <a:headEnd/>
            <a:tailEnd/>
          </a:ln>
        </p:spPr>
        <p:txBody>
          <a:bodyPr wrap="square">
            <a:spAutoFit/>
          </a:bodyPr>
          <a:lstStyle/>
          <a:p>
            <a:r>
              <a:rPr lang="en-US" sz="1600" dirty="0"/>
              <a:t>Configure each interface as IS-IS pt-to-pt. If multiple links are required, configure MLT first then IS-IS</a:t>
            </a:r>
          </a:p>
          <a:p>
            <a:endParaRPr lang="en-US" sz="1600" dirty="0"/>
          </a:p>
        </p:txBody>
      </p:sp>
      <p:sp>
        <p:nvSpPr>
          <p:cNvPr id="13" name="TextBox 8"/>
          <p:cNvSpPr txBox="1">
            <a:spLocks noChangeArrowheads="1"/>
          </p:cNvSpPr>
          <p:nvPr/>
        </p:nvSpPr>
        <p:spPr bwMode="auto">
          <a:xfrm>
            <a:off x="3142726" y="4242574"/>
            <a:ext cx="936625" cy="338554"/>
          </a:xfrm>
          <a:prstGeom prst="rect">
            <a:avLst/>
          </a:prstGeom>
          <a:noFill/>
          <a:ln w="9525">
            <a:noFill/>
            <a:miter lim="800000"/>
            <a:headEnd/>
            <a:tailEnd/>
          </a:ln>
        </p:spPr>
        <p:txBody>
          <a:bodyPr>
            <a:spAutoFit/>
          </a:bodyPr>
          <a:lstStyle/>
          <a:p>
            <a:pPr algn="ctr"/>
            <a:r>
              <a:rPr lang="en-US" sz="1600" dirty="0"/>
              <a:t>Square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dirty="0"/>
              <a:t>SPBM </a:t>
            </a:r>
            <a:br>
              <a:rPr lang="en-US" dirty="0"/>
            </a:br>
            <a:r>
              <a:rPr lang="en-US" sz="2200" dirty="0"/>
              <a:t>SMLT NNI </a:t>
            </a:r>
            <a:endParaRPr lang="en-US" dirty="0"/>
          </a:p>
        </p:txBody>
      </p:sp>
      <p:sp>
        <p:nvSpPr>
          <p:cNvPr id="7"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37</a:t>
            </a:fld>
            <a:endParaRPr lang="en-US" dirty="0"/>
          </a:p>
        </p:txBody>
      </p:sp>
      <p:pic>
        <p:nvPicPr>
          <p:cNvPr id="53251" name="Picture 8" descr="smlt full mesh 3"/>
          <p:cNvPicPr>
            <a:picLocks noChangeAspect="1" noChangeArrowheads="1"/>
          </p:cNvPicPr>
          <p:nvPr/>
        </p:nvPicPr>
        <p:blipFill>
          <a:blip r:embed="rId2" cstate="print"/>
          <a:srcRect/>
          <a:stretch>
            <a:fillRect/>
          </a:stretch>
        </p:blipFill>
        <p:spPr bwMode="auto">
          <a:xfrm>
            <a:off x="921271" y="1268760"/>
            <a:ext cx="2714625" cy="2247900"/>
          </a:xfrm>
          <a:prstGeom prst="rect">
            <a:avLst/>
          </a:prstGeom>
          <a:noFill/>
          <a:ln w="9525">
            <a:noFill/>
            <a:miter lim="800000"/>
            <a:headEnd/>
            <a:tailEnd/>
          </a:ln>
        </p:spPr>
      </p:pic>
      <p:sp>
        <p:nvSpPr>
          <p:cNvPr id="53252" name="TextBox 6"/>
          <p:cNvSpPr txBox="1">
            <a:spLocks noChangeArrowheads="1"/>
          </p:cNvSpPr>
          <p:nvPr/>
        </p:nvSpPr>
        <p:spPr bwMode="auto">
          <a:xfrm>
            <a:off x="4572000" y="2204864"/>
            <a:ext cx="3888952" cy="338554"/>
          </a:xfrm>
          <a:prstGeom prst="rect">
            <a:avLst/>
          </a:prstGeom>
          <a:noFill/>
          <a:ln w="9525">
            <a:noFill/>
            <a:miter lim="800000"/>
            <a:headEnd/>
            <a:tailEnd/>
          </a:ln>
        </p:spPr>
        <p:txBody>
          <a:bodyPr wrap="square">
            <a:spAutoFit/>
          </a:bodyPr>
          <a:lstStyle/>
          <a:p>
            <a:r>
              <a:rPr lang="en-US" sz="1600" dirty="0"/>
              <a:t>Configure each interface as IS-IS pt-to-pt</a:t>
            </a:r>
          </a:p>
        </p:txBody>
      </p:sp>
      <p:pic>
        <p:nvPicPr>
          <p:cNvPr id="53253" name="Picture 9" descr="smlt full mesh 4"/>
          <p:cNvPicPr>
            <a:picLocks noChangeAspect="1" noChangeArrowheads="1"/>
          </p:cNvPicPr>
          <p:nvPr/>
        </p:nvPicPr>
        <p:blipFill>
          <a:blip r:embed="rId3" cstate="print"/>
          <a:srcRect/>
          <a:stretch>
            <a:fillRect/>
          </a:stretch>
        </p:blipFill>
        <p:spPr bwMode="auto">
          <a:xfrm>
            <a:off x="921271" y="3572222"/>
            <a:ext cx="2714625" cy="2247900"/>
          </a:xfrm>
          <a:prstGeom prst="rect">
            <a:avLst/>
          </a:prstGeom>
          <a:noFill/>
          <a:ln w="9525">
            <a:noFill/>
            <a:miter lim="800000"/>
            <a:headEnd/>
            <a:tailEnd/>
          </a:ln>
        </p:spPr>
      </p:pic>
      <p:sp>
        <p:nvSpPr>
          <p:cNvPr id="53254" name="TextBox 6"/>
          <p:cNvSpPr txBox="1">
            <a:spLocks noChangeArrowheads="1"/>
          </p:cNvSpPr>
          <p:nvPr/>
        </p:nvSpPr>
        <p:spPr bwMode="auto">
          <a:xfrm>
            <a:off x="4572000" y="4292947"/>
            <a:ext cx="3457575" cy="584775"/>
          </a:xfrm>
          <a:prstGeom prst="rect">
            <a:avLst/>
          </a:prstGeom>
          <a:noFill/>
          <a:ln w="9525">
            <a:noFill/>
            <a:miter lim="800000"/>
            <a:headEnd/>
            <a:tailEnd/>
          </a:ln>
        </p:spPr>
        <p:txBody>
          <a:bodyPr>
            <a:spAutoFit/>
          </a:bodyPr>
          <a:lstStyle/>
          <a:p>
            <a:r>
              <a:rPr lang="en-US" sz="1600" dirty="0"/>
              <a:t>IS-IS should be configured on only one of the links between B and 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dirty="0"/>
              <a:t>SPBM </a:t>
            </a:r>
            <a:br>
              <a:rPr lang="en-US" dirty="0"/>
            </a:br>
            <a:r>
              <a:rPr lang="en-US" sz="2200" dirty="0"/>
              <a:t>Hashing</a:t>
            </a:r>
            <a:endParaRPr lang="en-US" dirty="0"/>
          </a:p>
        </p:txBody>
      </p:sp>
      <p:sp>
        <p:nvSpPr>
          <p:cNvPr id="57347" name="Content Placeholder 2"/>
          <p:cNvSpPr>
            <a:spLocks noGrp="1"/>
          </p:cNvSpPr>
          <p:nvPr>
            <p:ph sz="half" idx="1"/>
          </p:nvPr>
        </p:nvSpPr>
        <p:spPr/>
        <p:txBody>
          <a:bodyPr/>
          <a:lstStyle/>
          <a:p>
            <a:r>
              <a:rPr lang="en-US" sz="2400" dirty="0"/>
              <a:t>MLT hashing for ingress UNI traffic:</a:t>
            </a:r>
          </a:p>
          <a:p>
            <a:pPr lvl="1"/>
            <a:r>
              <a:rPr lang="en-US" sz="2000" dirty="0"/>
              <a:t>IP traffic is hashed based on </a:t>
            </a:r>
            <a:r>
              <a:rPr lang="en-US" sz="2000" dirty="0" err="1"/>
              <a:t>Source_IP</a:t>
            </a:r>
            <a:r>
              <a:rPr lang="en-US" sz="2000" dirty="0"/>
              <a:t>, </a:t>
            </a:r>
            <a:r>
              <a:rPr lang="en-US" sz="2000" dirty="0" err="1"/>
              <a:t>Destination_IP</a:t>
            </a:r>
            <a:r>
              <a:rPr lang="en-US" sz="2000" dirty="0"/>
              <a:t> and TCP/UDP port number</a:t>
            </a:r>
          </a:p>
          <a:p>
            <a:pPr lvl="1"/>
            <a:r>
              <a:rPr lang="en-US" sz="2000" dirty="0"/>
              <a:t>Non-IP traffic is hashed based on </a:t>
            </a:r>
            <a:r>
              <a:rPr lang="en-US" sz="2000" dirty="0" err="1"/>
              <a:t>Source_CMAC</a:t>
            </a:r>
            <a:r>
              <a:rPr lang="en-US" sz="2000" dirty="0"/>
              <a:t> and </a:t>
            </a:r>
            <a:r>
              <a:rPr lang="en-US" sz="2000" dirty="0" err="1"/>
              <a:t>Destination_CMAC</a:t>
            </a:r>
            <a:endParaRPr lang="en-US" sz="2000" dirty="0"/>
          </a:p>
          <a:p>
            <a:r>
              <a:rPr lang="en-US" sz="2400" dirty="0"/>
              <a:t>MLT hashing for ingress NNI (encapsulated) traffic:</a:t>
            </a:r>
          </a:p>
          <a:p>
            <a:pPr lvl="1"/>
            <a:r>
              <a:rPr lang="en-US" sz="2000" dirty="0"/>
              <a:t>IP traffic is hashed based on </a:t>
            </a:r>
            <a:r>
              <a:rPr lang="en-US" sz="2000" dirty="0" err="1"/>
              <a:t>Source_IP</a:t>
            </a:r>
            <a:r>
              <a:rPr lang="en-US" sz="2000" dirty="0"/>
              <a:t>, </a:t>
            </a:r>
            <a:r>
              <a:rPr lang="en-US" sz="2000" dirty="0" err="1"/>
              <a:t>Destination_IP</a:t>
            </a:r>
            <a:r>
              <a:rPr lang="en-US" sz="2000" dirty="0"/>
              <a:t> </a:t>
            </a:r>
          </a:p>
          <a:p>
            <a:pPr lvl="1"/>
            <a:r>
              <a:rPr lang="en-US" sz="2000" dirty="0"/>
              <a:t>Non-IP traffic is hashed based on </a:t>
            </a:r>
            <a:r>
              <a:rPr lang="en-US" sz="2000" dirty="0" err="1"/>
              <a:t>Source_CMAC</a:t>
            </a:r>
            <a:r>
              <a:rPr lang="en-US" sz="2000" dirty="0"/>
              <a:t> and </a:t>
            </a:r>
            <a:r>
              <a:rPr lang="en-US" sz="2000" dirty="0" err="1"/>
              <a:t>Destination_CMAC</a:t>
            </a:r>
            <a:endParaRPr lang="en-US" sz="2000" dirty="0"/>
          </a:p>
        </p:txBody>
      </p:sp>
      <p:sp>
        <p:nvSpPr>
          <p:cNvPr id="2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38</a:t>
            </a:fld>
            <a:endParaRPr lang="en-US" dirty="0"/>
          </a:p>
        </p:txBody>
      </p:sp>
      <p:cxnSp>
        <p:nvCxnSpPr>
          <p:cNvPr id="5" name="Straight Connector 4"/>
          <p:cNvCxnSpPr/>
          <p:nvPr/>
        </p:nvCxnSpPr>
        <p:spPr>
          <a:xfrm>
            <a:off x="1835696" y="5229200"/>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43808" y="5157192"/>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43808" y="5301208"/>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4"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483768" y="4941168"/>
            <a:ext cx="539750" cy="5873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Arrow Connector 14"/>
          <p:cNvCxnSpPr/>
          <p:nvPr/>
        </p:nvCxnSpPr>
        <p:spPr>
          <a:xfrm>
            <a:off x="1691680" y="5013176"/>
            <a:ext cx="720080" cy="0"/>
          </a:xfrm>
          <a:prstGeom prst="straightConnector1">
            <a:avLst/>
          </a:prstGeom>
          <a:ln w="19050">
            <a:solidFill>
              <a:srgbClr val="00B05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275856" y="5085184"/>
            <a:ext cx="144016" cy="288032"/>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cxnSp>
        <p:nvCxnSpPr>
          <p:cNvPr id="18" name="Straight Connector 17"/>
          <p:cNvCxnSpPr/>
          <p:nvPr/>
        </p:nvCxnSpPr>
        <p:spPr>
          <a:xfrm>
            <a:off x="5220072" y="5229200"/>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28184" y="5157192"/>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28184" y="5301208"/>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21"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868144" y="4941168"/>
            <a:ext cx="539750" cy="5873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2" name="Straight Arrow Connector 21"/>
          <p:cNvCxnSpPr/>
          <p:nvPr/>
        </p:nvCxnSpPr>
        <p:spPr>
          <a:xfrm>
            <a:off x="5076056" y="5013176"/>
            <a:ext cx="720080" cy="0"/>
          </a:xfrm>
          <a:prstGeom prst="straightConnector1">
            <a:avLst/>
          </a:prstGeom>
          <a:ln w="19050">
            <a:solidFill>
              <a:srgbClr val="00B05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588224" y="5085184"/>
            <a:ext cx="144016" cy="288032"/>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6" name="TextBox 25"/>
          <p:cNvSpPr txBox="1"/>
          <p:nvPr/>
        </p:nvSpPr>
        <p:spPr>
          <a:xfrm>
            <a:off x="3131840" y="5373216"/>
            <a:ext cx="432048" cy="216024"/>
          </a:xfrm>
          <a:prstGeom prst="rect">
            <a:avLst/>
          </a:prstGeom>
          <a:noFill/>
        </p:spPr>
        <p:txBody>
          <a:bodyPr wrap="none" rtlCol="0">
            <a:noAutofit/>
          </a:bodyPr>
          <a:lstStyle/>
          <a:p>
            <a:pPr>
              <a:lnSpc>
                <a:spcPct val="90000"/>
              </a:lnSpc>
            </a:pPr>
            <a:r>
              <a:rPr lang="en-US" sz="1000" dirty="0"/>
              <a:t>MLT</a:t>
            </a:r>
          </a:p>
        </p:txBody>
      </p:sp>
      <p:sp>
        <p:nvSpPr>
          <p:cNvPr id="27" name="TextBox 26"/>
          <p:cNvSpPr txBox="1"/>
          <p:nvPr/>
        </p:nvSpPr>
        <p:spPr>
          <a:xfrm>
            <a:off x="6444208" y="5373216"/>
            <a:ext cx="432048" cy="216024"/>
          </a:xfrm>
          <a:prstGeom prst="rect">
            <a:avLst/>
          </a:prstGeom>
          <a:noFill/>
        </p:spPr>
        <p:txBody>
          <a:bodyPr wrap="none" rtlCol="0">
            <a:noAutofit/>
          </a:bodyPr>
          <a:lstStyle/>
          <a:p>
            <a:pPr>
              <a:lnSpc>
                <a:spcPct val="90000"/>
              </a:lnSpc>
            </a:pPr>
            <a:r>
              <a:rPr lang="en-US" sz="1000" dirty="0"/>
              <a:t>MLT</a:t>
            </a:r>
          </a:p>
        </p:txBody>
      </p:sp>
      <p:sp>
        <p:nvSpPr>
          <p:cNvPr id="28" name="TextBox 27"/>
          <p:cNvSpPr txBox="1"/>
          <p:nvPr/>
        </p:nvSpPr>
        <p:spPr>
          <a:xfrm>
            <a:off x="5436096" y="5229200"/>
            <a:ext cx="432048" cy="216024"/>
          </a:xfrm>
          <a:prstGeom prst="rect">
            <a:avLst/>
          </a:prstGeom>
          <a:noFill/>
        </p:spPr>
        <p:txBody>
          <a:bodyPr wrap="none" rtlCol="0">
            <a:noAutofit/>
          </a:bodyPr>
          <a:lstStyle/>
          <a:p>
            <a:pPr>
              <a:lnSpc>
                <a:spcPct val="90000"/>
              </a:lnSpc>
            </a:pPr>
            <a:r>
              <a:rPr lang="en-US" sz="1000" b="1" dirty="0"/>
              <a:t>NNI</a:t>
            </a:r>
          </a:p>
        </p:txBody>
      </p:sp>
      <p:sp>
        <p:nvSpPr>
          <p:cNvPr id="29" name="TextBox 28"/>
          <p:cNvSpPr txBox="1"/>
          <p:nvPr/>
        </p:nvSpPr>
        <p:spPr>
          <a:xfrm>
            <a:off x="2051720" y="5229200"/>
            <a:ext cx="432048" cy="216024"/>
          </a:xfrm>
          <a:prstGeom prst="rect">
            <a:avLst/>
          </a:prstGeom>
          <a:noFill/>
        </p:spPr>
        <p:txBody>
          <a:bodyPr wrap="none" rtlCol="0">
            <a:noAutofit/>
          </a:bodyPr>
          <a:lstStyle/>
          <a:p>
            <a:pPr>
              <a:lnSpc>
                <a:spcPct val="90000"/>
              </a:lnSpc>
            </a:pPr>
            <a:r>
              <a:rPr lang="en-US" sz="1000" b="1" dirty="0"/>
              <a:t>UNI</a:t>
            </a:r>
          </a:p>
        </p:txBody>
      </p:sp>
      <p:sp>
        <p:nvSpPr>
          <p:cNvPr id="30" name="TextBox 29"/>
          <p:cNvSpPr txBox="1"/>
          <p:nvPr/>
        </p:nvSpPr>
        <p:spPr>
          <a:xfrm>
            <a:off x="2987824" y="4869160"/>
            <a:ext cx="432048" cy="216024"/>
          </a:xfrm>
          <a:prstGeom prst="rect">
            <a:avLst/>
          </a:prstGeom>
          <a:noFill/>
        </p:spPr>
        <p:txBody>
          <a:bodyPr wrap="none" rtlCol="0">
            <a:noAutofit/>
          </a:bodyPr>
          <a:lstStyle/>
          <a:p>
            <a:pPr>
              <a:lnSpc>
                <a:spcPct val="90000"/>
              </a:lnSpc>
            </a:pPr>
            <a:r>
              <a:rPr lang="en-US" sz="1000" b="1" dirty="0"/>
              <a:t>NNI</a:t>
            </a:r>
          </a:p>
        </p:txBody>
      </p:sp>
      <p:sp>
        <p:nvSpPr>
          <p:cNvPr id="31" name="TextBox 30"/>
          <p:cNvSpPr txBox="1"/>
          <p:nvPr/>
        </p:nvSpPr>
        <p:spPr>
          <a:xfrm>
            <a:off x="6372200" y="4869160"/>
            <a:ext cx="432048" cy="216024"/>
          </a:xfrm>
          <a:prstGeom prst="rect">
            <a:avLst/>
          </a:prstGeom>
          <a:noFill/>
        </p:spPr>
        <p:txBody>
          <a:bodyPr wrap="none" rtlCol="0">
            <a:noAutofit/>
          </a:bodyPr>
          <a:lstStyle/>
          <a:p>
            <a:pPr>
              <a:lnSpc>
                <a:spcPct val="90000"/>
              </a:lnSpc>
            </a:pPr>
            <a:r>
              <a:rPr lang="en-US" sz="1000" b="1" dirty="0"/>
              <a:t>UNI</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t>SPBM </a:t>
            </a:r>
            <a:br>
              <a:rPr lang="en-US"/>
            </a:br>
            <a:r>
              <a:rPr lang="en-US"/>
              <a:t>Equal Cost Multi Tree</a:t>
            </a:r>
            <a:endParaRPr lang="en-US" dirty="0"/>
          </a:p>
        </p:txBody>
      </p:sp>
      <p:sp>
        <p:nvSpPr>
          <p:cNvPr id="58371" name="Rectangle 3"/>
          <p:cNvSpPr>
            <a:spLocks noGrp="1" noChangeArrowheads="1"/>
          </p:cNvSpPr>
          <p:nvPr>
            <p:ph sz="half" idx="1"/>
          </p:nvPr>
        </p:nvSpPr>
        <p:spPr/>
        <p:txBody>
          <a:bodyPr/>
          <a:lstStyle/>
          <a:p>
            <a:r>
              <a:rPr lang="en-US" sz="2400" dirty="0"/>
              <a:t>Equal Cost Multi Tree (ECMT) in 802.1aq allows for two or more equal cost paths</a:t>
            </a:r>
          </a:p>
          <a:p>
            <a:r>
              <a:rPr lang="en-US" sz="2400" dirty="0"/>
              <a:t>I-SID hashing:</a:t>
            </a:r>
          </a:p>
          <a:p>
            <a:pPr lvl="1"/>
            <a:r>
              <a:rPr lang="en-US" sz="2000" dirty="0"/>
              <a:t>Odd I-SIDs take Primary B-VID</a:t>
            </a:r>
          </a:p>
          <a:p>
            <a:pPr lvl="1"/>
            <a:r>
              <a:rPr lang="en-US" sz="2000" dirty="0"/>
              <a:t>Even I-SIDs take Secondary B-VID</a:t>
            </a:r>
          </a:p>
          <a:p>
            <a:endParaRPr lang="en-US" sz="2400" dirty="0"/>
          </a:p>
        </p:txBody>
      </p:sp>
      <p:sp>
        <p:nvSpPr>
          <p:cNvPr id="29"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39</a:t>
            </a:fld>
            <a:endParaRPr lang="en-US" dirty="0"/>
          </a:p>
        </p:txBody>
      </p:sp>
      <p:cxnSp>
        <p:nvCxnSpPr>
          <p:cNvPr id="60" name="Straight Connector 59"/>
          <p:cNvCxnSpPr/>
          <p:nvPr/>
        </p:nvCxnSpPr>
        <p:spPr>
          <a:xfrm>
            <a:off x="4139952" y="3861048"/>
            <a:ext cx="864096"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39952" y="5229200"/>
            <a:ext cx="792088" cy="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39952" y="4149080"/>
            <a:ext cx="0" cy="792088"/>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004048" y="4149080"/>
            <a:ext cx="0" cy="792088"/>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03848" y="4077072"/>
            <a:ext cx="792088" cy="504056"/>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03848" y="4581128"/>
            <a:ext cx="792088" cy="432048"/>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76056" y="4077072"/>
            <a:ext cx="936104" cy="504056"/>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076056" y="4581128"/>
            <a:ext cx="936104" cy="432048"/>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7"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843808" y="4281785"/>
            <a:ext cx="539750" cy="5873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851920" y="4785841"/>
            <a:ext cx="539750" cy="5873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851920" y="3717032"/>
            <a:ext cx="539750" cy="5873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716016" y="4797152"/>
            <a:ext cx="539750" cy="5873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716016" y="3717032"/>
            <a:ext cx="539750" cy="58737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2" descr="l3_switch_grey"/>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796136" y="4281785"/>
            <a:ext cx="539750" cy="5873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7" name="Straight Connector 46"/>
          <p:cNvCxnSpPr/>
          <p:nvPr/>
        </p:nvCxnSpPr>
        <p:spPr>
          <a:xfrm>
            <a:off x="3491880" y="4005064"/>
            <a:ext cx="2160240" cy="0"/>
          </a:xfrm>
          <a:prstGeom prst="line">
            <a:avLst/>
          </a:prstGeom>
          <a:ln w="762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91880" y="5085184"/>
            <a:ext cx="2160240" cy="0"/>
          </a:xfrm>
          <a:prstGeom prst="line">
            <a:avLst/>
          </a:prstGeom>
          <a:ln w="76200">
            <a:solidFill>
              <a:srgbClr val="0070C0"/>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131840" y="4581128"/>
            <a:ext cx="360040" cy="504056"/>
          </a:xfrm>
          <a:prstGeom prst="line">
            <a:avLst/>
          </a:prstGeom>
          <a:ln w="76200">
            <a:solidFill>
              <a:srgbClr val="0070C0"/>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131840" y="4005064"/>
            <a:ext cx="360040" cy="576064"/>
          </a:xfrm>
          <a:prstGeom prst="line">
            <a:avLst/>
          </a:prstGeom>
          <a:ln w="762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652120" y="4005064"/>
            <a:ext cx="432048" cy="576064"/>
          </a:xfrm>
          <a:prstGeom prst="line">
            <a:avLst/>
          </a:prstGeom>
          <a:ln w="76200">
            <a:solidFill>
              <a:srgbClr val="FF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652120" y="4581128"/>
            <a:ext cx="432048" cy="504056"/>
          </a:xfrm>
          <a:prstGeom prst="line">
            <a:avLst/>
          </a:prstGeom>
          <a:ln w="76200">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17" idx="1"/>
          </p:cNvCxnSpPr>
          <p:nvPr/>
        </p:nvCxnSpPr>
        <p:spPr>
          <a:xfrm flipV="1">
            <a:off x="2267744" y="4575473"/>
            <a:ext cx="576064" cy="5655"/>
          </a:xfrm>
          <a:prstGeom prst="straightConnector1">
            <a:avLst/>
          </a:prstGeom>
          <a:ln w="19050">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6372200" y="4581128"/>
            <a:ext cx="576064" cy="5655"/>
          </a:xfrm>
          <a:prstGeom prst="straightConnector1">
            <a:avLst/>
          </a:prstGeom>
          <a:ln w="19050">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475656" y="4293096"/>
            <a:ext cx="1152128" cy="576064"/>
          </a:xfrm>
          <a:prstGeom prst="rect">
            <a:avLst/>
          </a:prstGeom>
          <a:noFill/>
        </p:spPr>
        <p:txBody>
          <a:bodyPr wrap="none" rtlCol="0">
            <a:noAutofit/>
          </a:bodyPr>
          <a:lstStyle/>
          <a:p>
            <a:pPr>
              <a:lnSpc>
                <a:spcPct val="90000"/>
              </a:lnSpc>
            </a:pPr>
            <a:r>
              <a:rPr lang="en-US" b="1" dirty="0">
                <a:solidFill>
                  <a:srgbClr val="0070C0"/>
                </a:solidFill>
              </a:rPr>
              <a:t>I-SID 100</a:t>
            </a:r>
          </a:p>
          <a:p>
            <a:pPr>
              <a:lnSpc>
                <a:spcPct val="90000"/>
              </a:lnSpc>
            </a:pPr>
            <a:r>
              <a:rPr lang="en-US" b="1" dirty="0">
                <a:solidFill>
                  <a:srgbClr val="FF0000"/>
                </a:solidFill>
              </a:rPr>
              <a:t>I-SID 101</a:t>
            </a:r>
          </a:p>
        </p:txBody>
      </p:sp>
      <p:sp>
        <p:nvSpPr>
          <p:cNvPr id="82" name="TextBox 81"/>
          <p:cNvSpPr txBox="1"/>
          <p:nvPr/>
        </p:nvSpPr>
        <p:spPr>
          <a:xfrm>
            <a:off x="5652120" y="5085184"/>
            <a:ext cx="1224136" cy="576064"/>
          </a:xfrm>
          <a:prstGeom prst="rect">
            <a:avLst/>
          </a:prstGeom>
          <a:noFill/>
        </p:spPr>
        <p:txBody>
          <a:bodyPr wrap="none" rtlCol="0">
            <a:noAutofit/>
          </a:bodyPr>
          <a:lstStyle/>
          <a:p>
            <a:pPr>
              <a:lnSpc>
                <a:spcPct val="90000"/>
              </a:lnSpc>
            </a:pPr>
            <a:r>
              <a:rPr lang="en-US" dirty="0">
                <a:solidFill>
                  <a:srgbClr val="0070C0"/>
                </a:solidFill>
              </a:rPr>
              <a:t>B-VID 50</a:t>
            </a:r>
          </a:p>
          <a:p>
            <a:pPr>
              <a:lnSpc>
                <a:spcPct val="90000"/>
              </a:lnSpc>
            </a:pPr>
            <a:r>
              <a:rPr lang="en-US" dirty="0">
                <a:solidFill>
                  <a:srgbClr val="0070C0"/>
                </a:solidFill>
              </a:rPr>
              <a:t>Secondary</a:t>
            </a:r>
          </a:p>
        </p:txBody>
      </p:sp>
      <p:sp>
        <p:nvSpPr>
          <p:cNvPr id="83" name="TextBox 82"/>
          <p:cNvSpPr txBox="1"/>
          <p:nvPr/>
        </p:nvSpPr>
        <p:spPr>
          <a:xfrm>
            <a:off x="5652120" y="3429000"/>
            <a:ext cx="1152128" cy="576064"/>
          </a:xfrm>
          <a:prstGeom prst="rect">
            <a:avLst/>
          </a:prstGeom>
          <a:noFill/>
        </p:spPr>
        <p:txBody>
          <a:bodyPr wrap="none" rtlCol="0">
            <a:noAutofit/>
          </a:bodyPr>
          <a:lstStyle/>
          <a:p>
            <a:pPr>
              <a:lnSpc>
                <a:spcPct val="90000"/>
              </a:lnSpc>
            </a:pPr>
            <a:r>
              <a:rPr lang="en-US" dirty="0">
                <a:solidFill>
                  <a:srgbClr val="FF0000"/>
                </a:solidFill>
              </a:rPr>
              <a:t>B-VID 40</a:t>
            </a:r>
          </a:p>
          <a:p>
            <a:pPr>
              <a:lnSpc>
                <a:spcPct val="90000"/>
              </a:lnSpc>
            </a:pPr>
            <a:r>
              <a:rPr lang="en-US" dirty="0">
                <a:solidFill>
                  <a:srgbClr val="FF0000"/>
                </a:solidFill>
              </a:rPr>
              <a:t>Primary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SPB Overview</a:t>
            </a:r>
          </a:p>
        </p:txBody>
      </p:sp>
      <p:sp>
        <p:nvSpPr>
          <p:cNvPr id="14339" name="Rectangle 3"/>
          <p:cNvSpPr>
            <a:spLocks noGrp="1" noChangeArrowheads="1"/>
          </p:cNvSpPr>
          <p:nvPr>
            <p:ph sz="half" idx="1"/>
          </p:nvPr>
        </p:nvSpPr>
        <p:spPr/>
        <p:txBody>
          <a:bodyPr/>
          <a:lstStyle/>
          <a:p>
            <a:r>
              <a:rPr lang="en-US" sz="2000" dirty="0"/>
              <a:t>Shortest Path Bridging is defined in the IEEE 802.1aq standard</a:t>
            </a:r>
          </a:p>
          <a:p>
            <a:r>
              <a:rPr lang="en-US" sz="2000" dirty="0"/>
              <a:t>802.1aq Summary </a:t>
            </a:r>
          </a:p>
          <a:p>
            <a:pPr lvl="1"/>
            <a:r>
              <a:rPr lang="en-US" sz="1800" dirty="0"/>
              <a:t>Build much larger networks than today’s STP networks </a:t>
            </a:r>
          </a:p>
          <a:p>
            <a:pPr lvl="1"/>
            <a:r>
              <a:rPr lang="en-US" sz="1800" dirty="0"/>
              <a:t>Multiple equal cost paths</a:t>
            </a:r>
          </a:p>
          <a:p>
            <a:pPr lvl="1"/>
            <a:r>
              <a:rPr lang="en-US" sz="1800" dirty="0"/>
              <a:t>Fast convergence</a:t>
            </a:r>
          </a:p>
          <a:p>
            <a:pPr lvl="1"/>
            <a:r>
              <a:rPr lang="en-US" sz="1800" dirty="0"/>
              <a:t>Support for large mesh networks</a:t>
            </a:r>
          </a:p>
          <a:p>
            <a:pPr lvl="1"/>
            <a:r>
              <a:rPr lang="en-US" sz="1800" dirty="0"/>
              <a:t>Scalability –  addresses Mac address explosion</a:t>
            </a:r>
          </a:p>
          <a:p>
            <a:pPr lvl="1"/>
            <a:r>
              <a:rPr lang="en-US" sz="1800" dirty="0"/>
              <a:t>Loop prevention &amp; suppression</a:t>
            </a:r>
          </a:p>
          <a:p>
            <a:pPr lvl="1"/>
            <a:r>
              <a:rPr lang="en-US" sz="1800" dirty="0"/>
              <a:t>Use all links. Does not block and waste link resources</a:t>
            </a:r>
          </a:p>
          <a:p>
            <a:pPr lvl="1"/>
            <a:r>
              <a:rPr lang="en-US" sz="1800" dirty="0"/>
              <a:t>Use shortest path for unicast and multicast traffic</a:t>
            </a:r>
          </a:p>
          <a:p>
            <a:pPr lvl="1"/>
            <a:r>
              <a:rPr lang="en-US" sz="1800" dirty="0"/>
              <a:t>Service virtualization  (L2, L3 VPNs)</a:t>
            </a:r>
          </a:p>
          <a:p>
            <a:pPr lvl="1"/>
            <a:r>
              <a:rPr lang="en-US" sz="1800" dirty="0"/>
              <a:t>Simple encapsulation</a:t>
            </a:r>
          </a:p>
          <a:p>
            <a:pPr lvl="1"/>
            <a:r>
              <a:rPr lang="en-US" sz="1800" dirty="0"/>
              <a:t>CFM – Connectivity Fault Management – Layer 2 ping, </a:t>
            </a:r>
            <a:r>
              <a:rPr lang="en-US" sz="1800" dirty="0" err="1"/>
              <a:t>traceroute</a:t>
            </a:r>
            <a:r>
              <a:rPr lang="en-US" sz="1800" dirty="0"/>
              <a:t>, </a:t>
            </a:r>
            <a:r>
              <a:rPr lang="en-US" sz="1800" dirty="0" err="1"/>
              <a:t>tracetree</a:t>
            </a:r>
            <a:endParaRPr lang="en-US" sz="1800" dirty="0"/>
          </a:p>
          <a:p>
            <a:pPr lvl="1"/>
            <a:endParaRPr lang="en-US" sz="1800" dirty="0"/>
          </a:p>
          <a:p>
            <a:endParaRPr lang="en-US" sz="2000"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a:t>SPBM Supported Services</a:t>
            </a:r>
            <a:endParaRPr lang="en-US" dirty="0"/>
          </a:p>
        </p:txBody>
      </p:sp>
      <p:sp>
        <p:nvSpPr>
          <p:cNvPr id="8" name="Subtitle 7"/>
          <p:cNvSpPr>
            <a:spLocks noGrp="1"/>
          </p:cNvSpPr>
          <p:nvPr>
            <p:ph type="subTitle" idx="1"/>
          </p:nvPr>
        </p:nvSpPr>
        <p:spPr/>
        <p:txBody>
          <a:bodyPr/>
          <a:lstStyle/>
          <a:p>
            <a:endParaRPr lang="en-US"/>
          </a:p>
        </p:txBody>
      </p:sp>
      <p:sp>
        <p:nvSpPr>
          <p:cNvPr id="3"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t>SPBM Supported Services</a:t>
            </a:r>
            <a:endParaRPr lang="en-US" dirty="0"/>
          </a:p>
        </p:txBody>
      </p:sp>
      <p:sp>
        <p:nvSpPr>
          <p:cNvPr id="60418" name="Content Placeholder 2"/>
          <p:cNvSpPr>
            <a:spLocks noGrp="1"/>
          </p:cNvSpPr>
          <p:nvPr>
            <p:ph sz="half" idx="1"/>
          </p:nvPr>
        </p:nvSpPr>
        <p:spPr/>
        <p:txBody>
          <a:bodyPr/>
          <a:lstStyle/>
          <a:p>
            <a:r>
              <a:rPr lang="en-US" sz="1800"/>
              <a:t>SPB L2 VSN</a:t>
            </a:r>
          </a:p>
          <a:p>
            <a:pPr lvl="1"/>
            <a:r>
              <a:rPr lang="en-US" sz="1600"/>
              <a:t>Software Support:  ERS 8K 7.1, VSP9K 3.2, VSP7K 10.2</a:t>
            </a:r>
          </a:p>
          <a:p>
            <a:pPr lvl="1"/>
            <a:r>
              <a:rPr lang="en-US" sz="1600"/>
              <a:t>L2 Services over IS-IS</a:t>
            </a:r>
          </a:p>
          <a:p>
            <a:pPr lvl="1"/>
            <a:r>
              <a:rPr lang="en-US" sz="1600"/>
              <a:t>I-SID to VLAN mapping</a:t>
            </a:r>
          </a:p>
          <a:p>
            <a:r>
              <a:rPr lang="en-US" sz="1800"/>
              <a:t>IP Shortcuts</a:t>
            </a:r>
          </a:p>
          <a:p>
            <a:pPr lvl="1"/>
            <a:r>
              <a:rPr lang="en-US" sz="1600"/>
              <a:t>Software Support: ERS 8K 7.1, VSP 9K 3.2</a:t>
            </a:r>
          </a:p>
          <a:p>
            <a:pPr lvl="1"/>
            <a:r>
              <a:rPr lang="en-US" sz="1600"/>
              <a:t>Using Global Routing Table (over native IS-IS)</a:t>
            </a:r>
          </a:p>
          <a:p>
            <a:pPr lvl="1"/>
            <a:r>
              <a:rPr lang="en-US" sz="1600"/>
              <a:t>No I-SID mapping</a:t>
            </a:r>
          </a:p>
          <a:p>
            <a:r>
              <a:rPr lang="en-US" sz="1800"/>
              <a:t>SPB L3 VSN</a:t>
            </a:r>
          </a:p>
          <a:p>
            <a:pPr lvl="1"/>
            <a:r>
              <a:rPr lang="en-US" sz="1600"/>
              <a:t>Software Support: ERS 8K 7.1, VSP 9K 3.2</a:t>
            </a:r>
          </a:p>
          <a:p>
            <a:pPr lvl="1"/>
            <a:r>
              <a:rPr lang="en-US" sz="1600"/>
              <a:t>L3 VRF over IS-IS</a:t>
            </a:r>
          </a:p>
          <a:p>
            <a:pPr lvl="1"/>
            <a:r>
              <a:rPr lang="en-US" sz="1600"/>
              <a:t>I-SID to VRF mapping</a:t>
            </a:r>
            <a:endParaRPr lang="en-US" sz="1600" dirty="0"/>
          </a:p>
        </p:txBody>
      </p:sp>
      <p:sp>
        <p:nvSpPr>
          <p:cNvPr id="12" name="Content Placeholder 11"/>
          <p:cNvSpPr>
            <a:spLocks noGrp="1"/>
          </p:cNvSpPr>
          <p:nvPr>
            <p:ph sz="half" idx="10"/>
          </p:nvPr>
        </p:nvSpPr>
        <p:spPr/>
        <p:txBody>
          <a:bodyPr/>
          <a:lstStyle/>
          <a:p>
            <a:r>
              <a:rPr lang="en-US" sz="1800" dirty="0"/>
              <a:t>Inter-ISID Routing</a:t>
            </a:r>
          </a:p>
          <a:p>
            <a:pPr lvl="1"/>
            <a:r>
              <a:rPr lang="en-US" sz="1600" dirty="0"/>
              <a:t>Software Support: ERS 8K 7.1, VSP 9K 3.2</a:t>
            </a:r>
          </a:p>
          <a:p>
            <a:pPr lvl="1"/>
            <a:r>
              <a:rPr lang="en-US" sz="1600" dirty="0"/>
              <a:t>Routing between two or more SPB L2 VSNs</a:t>
            </a:r>
          </a:p>
          <a:p>
            <a:r>
              <a:rPr lang="en-US" sz="1800" dirty="0"/>
              <a:t>IP Multicast</a:t>
            </a:r>
          </a:p>
          <a:p>
            <a:pPr lvl="1"/>
            <a:r>
              <a:rPr lang="en-US" sz="1600" dirty="0"/>
              <a:t>Software Support: ERS 8K 7.2</a:t>
            </a:r>
          </a:p>
          <a:p>
            <a:pPr lvl="1"/>
            <a:r>
              <a:rPr lang="en-US" sz="1600" dirty="0"/>
              <a:t>Dynamic I-SID assignment based on S,G, and I-SID</a:t>
            </a:r>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dirty="0"/>
              <a:t>SPBM Supported Services</a:t>
            </a:r>
            <a:br>
              <a:rPr lang="en-US" dirty="0"/>
            </a:br>
            <a:r>
              <a:rPr lang="en-US" sz="2200" dirty="0"/>
              <a:t>SPB L2 VSN</a:t>
            </a:r>
            <a:endParaRPr lang="en-US" dirty="0"/>
          </a:p>
        </p:txBody>
      </p:sp>
      <p:sp>
        <p:nvSpPr>
          <p:cNvPr id="61443" name="Content Placeholder 2"/>
          <p:cNvSpPr>
            <a:spLocks noGrp="1"/>
          </p:cNvSpPr>
          <p:nvPr>
            <p:ph sz="half" idx="1"/>
          </p:nvPr>
        </p:nvSpPr>
        <p:spPr>
          <a:xfrm>
            <a:off x="536030" y="3573016"/>
            <a:ext cx="8077200" cy="2141984"/>
          </a:xfrm>
        </p:spPr>
        <p:txBody>
          <a:bodyPr/>
          <a:lstStyle/>
          <a:p>
            <a:r>
              <a:rPr lang="en-US" sz="2400" dirty="0"/>
              <a:t>An SPB L2 VSN is simply made up of a number of Backbone Edge Bridges used to terminate Layer 2 VSN</a:t>
            </a:r>
          </a:p>
          <a:p>
            <a:pPr lvl="1"/>
            <a:r>
              <a:rPr lang="en-US" sz="2000" dirty="0"/>
              <a:t>Only BEB bridges are aware of any L2 VSNs and C-MACs</a:t>
            </a:r>
          </a:p>
          <a:p>
            <a:pPr lvl="2"/>
            <a:r>
              <a:rPr lang="en-US" sz="1800" dirty="0"/>
              <a:t>BCBs only learn B-MACs</a:t>
            </a:r>
          </a:p>
          <a:p>
            <a:pPr lvl="1"/>
            <a:r>
              <a:rPr lang="en-US" sz="2000" dirty="0"/>
              <a:t>An I-SID is configured on the BEB for each VLAN</a:t>
            </a:r>
          </a:p>
          <a:p>
            <a:pPr lvl="2"/>
            <a:r>
              <a:rPr lang="en-US" sz="1800" dirty="0"/>
              <a:t>All VLANs in the network that share the same I-SID will be able to participate in the same VSN</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42</a:t>
            </a:fld>
            <a:endParaRPr lang="en-US" dirty="0"/>
          </a:p>
        </p:txBody>
      </p:sp>
      <p:pic>
        <p:nvPicPr>
          <p:cNvPr id="61444" name="Picture 3" descr="l2vpn"/>
          <p:cNvPicPr>
            <a:picLocks noChangeAspect="1" noChangeArrowheads="1"/>
          </p:cNvPicPr>
          <p:nvPr/>
        </p:nvPicPr>
        <p:blipFill>
          <a:blip r:embed="rId2" cstate="print"/>
          <a:srcRect/>
          <a:stretch>
            <a:fillRect/>
          </a:stretch>
        </p:blipFill>
        <p:spPr bwMode="auto">
          <a:xfrm>
            <a:off x="1475656" y="1124744"/>
            <a:ext cx="5486400"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dirty="0"/>
              <a:t>SPBM Supported Services</a:t>
            </a:r>
            <a:br>
              <a:rPr lang="en-US" dirty="0"/>
            </a:br>
            <a:r>
              <a:rPr lang="en-US" sz="2200" dirty="0"/>
              <a:t>SPB L2 VSN—Continued</a:t>
            </a:r>
            <a:endParaRPr lang="en-US" dirty="0"/>
          </a:p>
        </p:txBody>
      </p:sp>
      <p:sp>
        <p:nvSpPr>
          <p:cNvPr id="62467" name="Content Placeholder 2"/>
          <p:cNvSpPr>
            <a:spLocks noGrp="1"/>
          </p:cNvSpPr>
          <p:nvPr>
            <p:ph sz="half" idx="1"/>
          </p:nvPr>
        </p:nvSpPr>
        <p:spPr/>
        <p:txBody>
          <a:bodyPr/>
          <a:lstStyle/>
          <a:p>
            <a:r>
              <a:rPr lang="en-US"/>
              <a:t>TLVs are used to identify SPBM instance, link metric’s, and B-VLAN, B-MAC, number of I-SID’s </a:t>
            </a:r>
          </a:p>
          <a:p>
            <a:pPr lvl="1"/>
            <a:r>
              <a:rPr lang="en-US"/>
              <a:t>Show isis lsdb detail</a:t>
            </a:r>
          </a:p>
          <a:p>
            <a:pPr lvl="1"/>
            <a:r>
              <a:rPr lang="en-US"/>
              <a:t>Show isis lsdb tlv 183 detail</a:t>
            </a:r>
            <a:endParaRPr lang="en-US"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title"/>
          </p:nvPr>
        </p:nvSpPr>
        <p:spPr/>
        <p:txBody>
          <a:bodyPr>
            <a:normAutofit fontScale="90000"/>
          </a:bodyPr>
          <a:lstStyle/>
          <a:p>
            <a:r>
              <a:rPr lang="en-US" dirty="0"/>
              <a:t>SPBM Supported Services</a:t>
            </a:r>
            <a:br>
              <a:rPr lang="en-US" dirty="0"/>
            </a:br>
            <a:r>
              <a:rPr lang="en-US" sz="2200" dirty="0"/>
              <a:t>IP Shortcuts</a:t>
            </a:r>
            <a:endParaRPr lang="en-US" dirty="0"/>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44</a:t>
            </a:fld>
            <a:endParaRPr lang="en-US" dirty="0"/>
          </a:p>
        </p:txBody>
      </p:sp>
      <p:pic>
        <p:nvPicPr>
          <p:cNvPr id="63491" name="Picture 2" descr="IP shortcuts"/>
          <p:cNvPicPr>
            <a:picLocks noChangeAspect="1" noChangeArrowheads="1"/>
          </p:cNvPicPr>
          <p:nvPr/>
        </p:nvPicPr>
        <p:blipFill>
          <a:blip r:embed="rId2" cstate="print"/>
          <a:srcRect/>
          <a:stretch>
            <a:fillRect/>
          </a:stretch>
        </p:blipFill>
        <p:spPr bwMode="auto">
          <a:xfrm>
            <a:off x="899592" y="908720"/>
            <a:ext cx="6138862" cy="2951162"/>
          </a:xfrm>
          <a:prstGeom prst="rect">
            <a:avLst/>
          </a:prstGeom>
          <a:noFill/>
          <a:ln w="9525">
            <a:noFill/>
            <a:miter lim="800000"/>
            <a:headEnd/>
            <a:tailEnd/>
          </a:ln>
        </p:spPr>
      </p:pic>
      <p:sp>
        <p:nvSpPr>
          <p:cNvPr id="63490" name="Content Placeholder 2"/>
          <p:cNvSpPr>
            <a:spLocks noGrp="1"/>
          </p:cNvSpPr>
          <p:nvPr>
            <p:ph sz="half" idx="1"/>
          </p:nvPr>
        </p:nvSpPr>
        <p:spPr>
          <a:xfrm>
            <a:off x="536030" y="3367878"/>
            <a:ext cx="8077200" cy="1781944"/>
          </a:xfrm>
        </p:spPr>
        <p:txBody>
          <a:bodyPr/>
          <a:lstStyle/>
          <a:p>
            <a:r>
              <a:rPr lang="en-US" sz="2000" dirty="0"/>
              <a:t>No I-SIDS used</a:t>
            </a:r>
          </a:p>
          <a:p>
            <a:r>
              <a:rPr lang="en-US" sz="2000" dirty="0"/>
              <a:t>IP forwarding over IS-IS</a:t>
            </a:r>
          </a:p>
          <a:p>
            <a:r>
              <a:rPr lang="en-US" sz="2000" dirty="0"/>
              <a:t>ECMP Supported</a:t>
            </a:r>
          </a:p>
          <a:p>
            <a:pPr lvl="1"/>
            <a:r>
              <a:rPr lang="en-US" sz="1800" dirty="0"/>
              <a:t>IP ECMP must be enabled</a:t>
            </a:r>
          </a:p>
          <a:p>
            <a:r>
              <a:rPr lang="en-US" sz="2000" dirty="0"/>
              <a:t>Need to enable IS-IS redistribution (</a:t>
            </a:r>
            <a:r>
              <a:rPr lang="en-US" sz="2000" dirty="0" err="1"/>
              <a:t>direct|rip|ospf|static|BGP</a:t>
            </a:r>
            <a:r>
              <a:rPr lang="en-US" sz="2000" dirty="0"/>
              <a:t>)</a:t>
            </a:r>
          </a:p>
          <a:p>
            <a:pPr lvl="1"/>
            <a:r>
              <a:rPr lang="en-US" sz="1800" dirty="0"/>
              <a:t>IS-IS IP distributed without IS-IS redistribution enable</a:t>
            </a:r>
          </a:p>
          <a:p>
            <a:r>
              <a:rPr lang="en-US" sz="2000" dirty="0"/>
              <a:t>TLV 135 (Extended IP </a:t>
            </a:r>
            <a:r>
              <a:rPr lang="en-US" sz="2000" dirty="0" err="1"/>
              <a:t>Reachability</a:t>
            </a:r>
            <a:r>
              <a:rPr lang="en-US" sz="2000" dirty="0"/>
              <a:t>) is used between IS-IS peers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dirty="0"/>
              <a:t>SPBM Supported Services</a:t>
            </a:r>
            <a:br>
              <a:rPr lang="en-US" dirty="0"/>
            </a:br>
            <a:r>
              <a:rPr lang="en-US" sz="2200" dirty="0"/>
              <a:t>SPB L3 VSN</a:t>
            </a:r>
            <a:endParaRPr lang="en-US" dirty="0"/>
          </a:p>
        </p:txBody>
      </p:sp>
      <p:sp>
        <p:nvSpPr>
          <p:cNvPr id="64515" name="Content Placeholder 2"/>
          <p:cNvSpPr>
            <a:spLocks noGrp="1"/>
          </p:cNvSpPr>
          <p:nvPr>
            <p:ph sz="half" idx="1"/>
          </p:nvPr>
        </p:nvSpPr>
        <p:spPr>
          <a:xfrm>
            <a:off x="536030" y="3284984"/>
            <a:ext cx="8077200" cy="2430016"/>
          </a:xfrm>
        </p:spPr>
        <p:txBody>
          <a:bodyPr/>
          <a:lstStyle/>
          <a:p>
            <a:r>
              <a:rPr lang="en-US" sz="1800" dirty="0"/>
              <a:t>L3 VRF over IS-IS</a:t>
            </a:r>
          </a:p>
          <a:p>
            <a:r>
              <a:rPr lang="en-US" sz="1800" dirty="0"/>
              <a:t>A SPB L3 VSN topology is very similar to a SPB L2 VSN topology with the exception that a Backbone Service Instance Identifier (I-SID) will be assigned at the Virtual Router (VRF) level instead of at a VLAN level</a:t>
            </a:r>
          </a:p>
          <a:p>
            <a:r>
              <a:rPr lang="en-US" sz="1800" dirty="0"/>
              <a:t>All VRFs in the network that share the same I-SID will be able to participate in the same VPN</a:t>
            </a:r>
          </a:p>
          <a:p>
            <a:r>
              <a:rPr lang="en-US" sz="1800" dirty="0"/>
              <a:t>The SPBM IPVPN </a:t>
            </a:r>
            <a:r>
              <a:rPr lang="en-US" sz="1800" dirty="0" err="1"/>
              <a:t>Reachability</a:t>
            </a:r>
            <a:r>
              <a:rPr lang="en-US" sz="1800" dirty="0"/>
              <a:t> TLV 184 is used to distribute IPVPN </a:t>
            </a:r>
            <a:r>
              <a:rPr lang="en-US" sz="1800" dirty="0" err="1"/>
              <a:t>reachability</a:t>
            </a:r>
            <a:r>
              <a:rPr lang="en-US" sz="1800" dirty="0"/>
              <a:t> between IS-IS peers</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45</a:t>
            </a:fld>
            <a:endParaRPr lang="en-US" dirty="0"/>
          </a:p>
        </p:txBody>
      </p:sp>
      <p:pic>
        <p:nvPicPr>
          <p:cNvPr id="64516" name="Picture 2" descr="SPB L3 VPN config Exampl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980728"/>
            <a:ext cx="5486400"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r>
              <a:rPr lang="en-US" dirty="0"/>
              <a:t>SPBM Supported Services</a:t>
            </a:r>
            <a:br>
              <a:rPr lang="en-US" dirty="0"/>
            </a:br>
            <a:r>
              <a:rPr lang="en-US" sz="2200" dirty="0"/>
              <a:t>SPB L3 VSN—Continued</a:t>
            </a:r>
            <a:endParaRPr lang="en-US" dirty="0"/>
          </a:p>
        </p:txBody>
      </p:sp>
      <p:sp>
        <p:nvSpPr>
          <p:cNvPr id="65539" name="Content Placeholder 2"/>
          <p:cNvSpPr>
            <a:spLocks noGrp="1"/>
          </p:cNvSpPr>
          <p:nvPr>
            <p:ph sz="half" idx="1"/>
          </p:nvPr>
        </p:nvSpPr>
        <p:spPr/>
        <p:txBody>
          <a:bodyPr/>
          <a:lstStyle/>
          <a:p>
            <a:r>
              <a:rPr lang="en-US" dirty="0"/>
              <a:t>Note, any routing protocol can be used in the redistribution policy</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46</a:t>
            </a:fld>
            <a:endParaRPr lang="en-US" dirty="0"/>
          </a:p>
        </p:txBody>
      </p:sp>
      <p:pic>
        <p:nvPicPr>
          <p:cNvPr id="65540" name="Picture 2" descr="l3VPN leak routes"/>
          <p:cNvPicPr>
            <a:picLocks noChangeAspect="1" noChangeArrowheads="1"/>
          </p:cNvPicPr>
          <p:nvPr/>
        </p:nvPicPr>
        <p:blipFill>
          <a:blip r:embed="rId2" cstate="print"/>
          <a:srcRect/>
          <a:stretch>
            <a:fillRect/>
          </a:stretch>
        </p:blipFill>
        <p:spPr bwMode="auto">
          <a:xfrm>
            <a:off x="212170" y="2348880"/>
            <a:ext cx="8713787" cy="30318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dirty="0"/>
              <a:t>SPBM Supported Services</a:t>
            </a:r>
            <a:br>
              <a:rPr lang="en-US" dirty="0"/>
            </a:br>
            <a:r>
              <a:rPr lang="en-US" sz="2200" dirty="0" err="1"/>
              <a:t>InterISID</a:t>
            </a:r>
            <a:r>
              <a:rPr lang="en-US" sz="2200" dirty="0"/>
              <a:t> Routing</a:t>
            </a:r>
            <a:endParaRPr lang="en-US" dirty="0"/>
          </a:p>
        </p:txBody>
      </p:sp>
      <p:sp>
        <p:nvSpPr>
          <p:cNvPr id="66563" name="Content Placeholder 2"/>
          <p:cNvSpPr>
            <a:spLocks noGrp="1"/>
          </p:cNvSpPr>
          <p:nvPr>
            <p:ph sz="half" idx="1"/>
          </p:nvPr>
        </p:nvSpPr>
        <p:spPr>
          <a:xfrm>
            <a:off x="536030" y="4005064"/>
            <a:ext cx="8077200" cy="1709936"/>
          </a:xfrm>
        </p:spPr>
        <p:txBody>
          <a:bodyPr/>
          <a:lstStyle/>
          <a:p>
            <a:r>
              <a:rPr lang="en-US" sz="2000" dirty="0"/>
              <a:t>Inter-ISID allows route leaking between two or more VLANs on local BEB switches</a:t>
            </a:r>
          </a:p>
          <a:p>
            <a:pPr lvl="1"/>
            <a:r>
              <a:rPr lang="en-US" sz="1800" dirty="0"/>
              <a:t>Inter-ISID is typically enabled on a core switch as shown above to route between VLANs from two or more BEB switches</a:t>
            </a:r>
          </a:p>
          <a:p>
            <a:r>
              <a:rPr lang="en-US" sz="2000" dirty="0"/>
              <a:t>Can be done via VRF as shown above or via IP Shortcuts</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47</a:t>
            </a:fld>
            <a:endParaRPr lang="en-US" dirty="0"/>
          </a:p>
        </p:txBody>
      </p:sp>
      <p:pic>
        <p:nvPicPr>
          <p:cNvPr id="66564" name="Picture 2" descr="intervrf topology"/>
          <p:cNvPicPr>
            <a:picLocks noChangeAspect="1" noChangeArrowheads="1"/>
          </p:cNvPicPr>
          <p:nvPr/>
        </p:nvPicPr>
        <p:blipFill>
          <a:blip r:embed="rId2" cstate="print"/>
          <a:srcRect/>
          <a:stretch>
            <a:fillRect/>
          </a:stretch>
        </p:blipFill>
        <p:spPr bwMode="auto">
          <a:xfrm>
            <a:off x="1403648" y="980728"/>
            <a:ext cx="5476875" cy="2952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48</a:t>
            </a:fld>
            <a:endParaRPr lang="en-US" dirty="0"/>
          </a:p>
        </p:txBody>
      </p:sp>
      <p:sp>
        <p:nvSpPr>
          <p:cNvPr id="3" name="TextBox 5"/>
          <p:cNvSpPr txBox="1"/>
          <p:nvPr/>
        </p:nvSpPr>
        <p:spPr>
          <a:xfrm>
            <a:off x="5580112" y="4365104"/>
            <a:ext cx="3429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latin typeface="Arial" pitchFamily="34" charset="0"/>
                <a:cs typeface="Arial" pitchFamily="34" charset="0"/>
              </a:rPr>
              <a:t>@jeffcox65</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r>
              <a:rPr lang="en-US"/>
              <a:t>Backup Slides</a:t>
            </a:r>
            <a:br>
              <a:rPr lang="en-US"/>
            </a:br>
            <a:r>
              <a:rPr lang="en-US"/>
              <a:t>SPBM Configuration</a:t>
            </a:r>
            <a:endParaRPr lang="en-US" dirty="0"/>
          </a:p>
        </p:txBody>
      </p:sp>
      <p:sp>
        <p:nvSpPr>
          <p:cNvPr id="7" name="Subtitle 6"/>
          <p:cNvSpPr>
            <a:spLocks noGrp="1"/>
          </p:cNvSpPr>
          <p:nvPr>
            <p:ph type="subTitle" idx="1"/>
          </p:nvPr>
        </p:nvSpPr>
        <p:spPr/>
        <p:txBody>
          <a:bodyPr/>
          <a:lstStyle/>
          <a:p>
            <a:endParaRPr lang="en-US"/>
          </a:p>
        </p:txBody>
      </p:sp>
      <p:sp>
        <p:nvSpPr>
          <p:cNvPr id="3"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a:t>SPB Overview</a:t>
            </a:r>
            <a:br>
              <a:rPr lang="en-US" dirty="0"/>
            </a:br>
            <a:r>
              <a:rPr lang="en-US" sz="2200" dirty="0"/>
              <a:t>Continued</a:t>
            </a:r>
            <a:endParaRPr lang="en-US" dirty="0"/>
          </a:p>
        </p:txBody>
      </p:sp>
      <p:sp>
        <p:nvSpPr>
          <p:cNvPr id="11267" name="Rectangle 3"/>
          <p:cNvSpPr>
            <a:spLocks noGrp="1" noChangeArrowheads="1"/>
          </p:cNvSpPr>
          <p:nvPr>
            <p:ph sz="half" idx="1"/>
          </p:nvPr>
        </p:nvSpPr>
        <p:spPr/>
        <p:txBody>
          <a:bodyPr/>
          <a:lstStyle/>
          <a:p>
            <a:r>
              <a:rPr lang="en-US" sz="2000" dirty="0"/>
              <a:t>802.1aq supports two modes, SPB VID (SPBV) and SPB MAC (SPBM) where the ERS 8600/8800 supports SPBM</a:t>
            </a:r>
          </a:p>
          <a:p>
            <a:pPr lvl="1"/>
            <a:r>
              <a:rPr lang="en-US" sz="1800" dirty="0"/>
              <a:t>SPBV uses Q-in-Q IEEE 802.1ad encapsulation</a:t>
            </a:r>
          </a:p>
          <a:p>
            <a:pPr lvl="1"/>
            <a:r>
              <a:rPr lang="en-US" sz="1800" dirty="0"/>
              <a:t>SPBM uses MAC-in-MAC IEEE 802.1ah</a:t>
            </a:r>
          </a:p>
          <a:p>
            <a:r>
              <a:rPr lang="en-US" sz="2000" dirty="0"/>
              <a:t>Control protocol for 802.1aq is IS-IS* with a small number of TLVs</a:t>
            </a:r>
          </a:p>
          <a:p>
            <a:pPr lvl="1"/>
            <a:r>
              <a:rPr lang="en-US" sz="1800" dirty="0"/>
              <a:t>IS-IS is only used on NNI links between SPB switches</a:t>
            </a:r>
          </a:p>
          <a:p>
            <a:pPr lvl="1"/>
            <a:r>
              <a:rPr lang="en-US" sz="1800" dirty="0"/>
              <a:t>IS-IS is used to discover and advertise the network topology and compute shortest path trees from all bridges in the SPB Region</a:t>
            </a:r>
          </a:p>
          <a:p>
            <a:r>
              <a:rPr lang="en-US" sz="2000" dirty="0"/>
              <a:t>In SPBM, service instances are delineated by Logical Group Identifiers (I-SID)</a:t>
            </a:r>
          </a:p>
          <a:p>
            <a:endParaRPr lang="en-US" sz="2000" dirty="0"/>
          </a:p>
          <a:p>
            <a:endParaRPr lang="en-US" sz="2000" dirty="0"/>
          </a:p>
          <a:p>
            <a:pPr algn="r">
              <a:buNone/>
            </a:pPr>
            <a:r>
              <a:rPr lang="en-US" sz="1400" dirty="0"/>
              <a:t>* Intermediate System to Intermediate System</a:t>
            </a:r>
          </a:p>
          <a:p>
            <a:pPr lvl="1"/>
            <a:endParaRPr lang="en-US" sz="1800" dirty="0"/>
          </a:p>
          <a:p>
            <a:pPr lvl="1"/>
            <a:endParaRPr lang="en-US" sz="1800" dirty="0"/>
          </a:p>
          <a:p>
            <a:pPr lvl="1"/>
            <a:endParaRPr lang="en-US" sz="1800"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dirty="0"/>
              <a:t>SPBM</a:t>
            </a:r>
            <a:br>
              <a:rPr lang="en-US" dirty="0"/>
            </a:br>
            <a:r>
              <a:rPr lang="en-US" sz="2200" dirty="0"/>
              <a:t>Configuration</a:t>
            </a:r>
            <a:endParaRPr lang="en-US" sz="2400" dirty="0"/>
          </a:p>
        </p:txBody>
      </p:sp>
      <p:sp>
        <p:nvSpPr>
          <p:cNvPr id="69635" name="Content Placeholder 2"/>
          <p:cNvSpPr>
            <a:spLocks noGrp="1"/>
          </p:cNvSpPr>
          <p:nvPr>
            <p:ph sz="half" idx="1"/>
          </p:nvPr>
        </p:nvSpPr>
        <p:spPr/>
        <p:txBody>
          <a:bodyPr>
            <a:normAutofit fontScale="92500" lnSpcReduction="10000"/>
          </a:bodyPr>
          <a:lstStyle/>
          <a:p>
            <a:pPr eaLnBrk="1" hangingPunct="1"/>
            <a:r>
              <a:rPr lang="en-US" sz="2200"/>
              <a:t>Core configuration – Basic Setup</a:t>
            </a:r>
          </a:p>
          <a:p>
            <a:pPr lvl="1" eaLnBrk="1" hangingPunct="1"/>
            <a:r>
              <a:rPr lang="en-US" sz="1900"/>
              <a:t>Enable SPBM</a:t>
            </a:r>
          </a:p>
          <a:p>
            <a:pPr lvl="1" eaLnBrk="1" hangingPunct="1"/>
            <a:r>
              <a:rPr lang="en-US" sz="1900"/>
              <a:t>Create B-VLAN(s)</a:t>
            </a:r>
          </a:p>
          <a:p>
            <a:pPr lvl="2" eaLnBrk="1" hangingPunct="1"/>
            <a:r>
              <a:rPr lang="en-US" sz="1700"/>
              <a:t>Create two (primary and secondary for ECMT)</a:t>
            </a:r>
          </a:p>
          <a:p>
            <a:pPr lvl="1" eaLnBrk="1" hangingPunct="1"/>
            <a:r>
              <a:rPr lang="en-US" sz="1900"/>
              <a:t>Add SPBM instance (a number from 1 to 100)</a:t>
            </a:r>
          </a:p>
          <a:p>
            <a:pPr lvl="1"/>
            <a:r>
              <a:rPr lang="en-US" sz="1900"/>
              <a:t>Add Nick-name (x.xx.xx)</a:t>
            </a:r>
          </a:p>
          <a:p>
            <a:pPr lvl="1"/>
            <a:r>
              <a:rPr lang="en-US" sz="1900"/>
              <a:t>Add B-VLAN(s) </a:t>
            </a:r>
          </a:p>
          <a:p>
            <a:pPr lvl="3" eaLnBrk="1" hangingPunct="1"/>
            <a:r>
              <a:rPr lang="en-US" sz="1700"/>
              <a:t>Add all B-VLANs and set primary B-VLAN</a:t>
            </a:r>
          </a:p>
          <a:p>
            <a:pPr lvl="1" eaLnBrk="1" hangingPunct="1"/>
            <a:r>
              <a:rPr lang="en-US" sz="1900"/>
              <a:t>On a SMLT Cluster</a:t>
            </a:r>
          </a:p>
          <a:p>
            <a:pPr lvl="2" eaLnBrk="1" hangingPunct="1"/>
            <a:r>
              <a:rPr lang="en-US" sz="1700"/>
              <a:t>A Virtual B-MAC must be configured plus IST peering using neighbor System ID</a:t>
            </a:r>
          </a:p>
          <a:p>
            <a:pPr lvl="2" eaLnBrk="1" hangingPunct="1"/>
            <a:r>
              <a:rPr lang="en-US" sz="1700"/>
              <a:t>The Virtual B-MAC must be the same on both cluster switches</a:t>
            </a:r>
          </a:p>
          <a:p>
            <a:pPr lvl="1" eaLnBrk="1" hangingPunct="1"/>
            <a:r>
              <a:rPr lang="en-US" sz="1900"/>
              <a:t>Enable IS-IS on interface level</a:t>
            </a:r>
          </a:p>
          <a:p>
            <a:pPr lvl="2" eaLnBrk="1" hangingPunct="1"/>
            <a:r>
              <a:rPr lang="en-US" sz="1700"/>
              <a:t>Individual port or MLT</a:t>
            </a:r>
          </a:p>
          <a:p>
            <a:pPr lvl="3" eaLnBrk="1" hangingPunct="1"/>
            <a:r>
              <a:rPr lang="en-US" sz="1500"/>
              <a:t>If MLT, create MLT first then enable IS-IS on MLT</a:t>
            </a:r>
          </a:p>
          <a:p>
            <a:pPr lvl="2" eaLnBrk="1" hangingPunct="1"/>
            <a:endParaRPr lang="en-US" sz="1800"/>
          </a:p>
          <a:p>
            <a:pPr lvl="3" eaLnBrk="1" hangingPunct="1"/>
            <a:endParaRPr lang="en-US"/>
          </a:p>
          <a:p>
            <a:pPr lvl="2" eaLnBrk="1" hangingPunct="1"/>
            <a:endParaRPr lang="en-US" sz="18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eaLnBrk="1" hangingPunct="1"/>
            <a:r>
              <a:rPr lang="en-US" dirty="0"/>
              <a:t>SPBM Configuration</a:t>
            </a:r>
            <a:br>
              <a:rPr lang="en-US" dirty="0"/>
            </a:br>
            <a:r>
              <a:rPr lang="en-US" sz="2200" dirty="0"/>
              <a:t>IS-IS and SPBM Core Configuration - CLI</a:t>
            </a:r>
            <a:endParaRPr lang="en-US" sz="2400" dirty="0"/>
          </a:p>
        </p:txBody>
      </p:sp>
      <p:sp>
        <p:nvSpPr>
          <p:cNvPr id="3" name="Content Placeholder 2"/>
          <p:cNvSpPr>
            <a:spLocks noGrp="1"/>
          </p:cNvSpPr>
          <p:nvPr>
            <p:ph sz="half" idx="1"/>
          </p:nvPr>
        </p:nvSpPr>
        <p:spPr/>
        <p:txBody>
          <a:bodyPr/>
          <a:lstStyle/>
          <a:p>
            <a:pPr eaLnBrk="1" hangingPunct="1">
              <a:defRPr/>
            </a:pPr>
            <a:r>
              <a:rPr lang="en-US" sz="2000"/>
              <a:t>CLI</a:t>
            </a:r>
          </a:p>
          <a:p>
            <a:pPr lvl="1" eaLnBrk="1" hangingPunct="1">
              <a:buFont typeface="Arial" charset="0"/>
              <a:buChar char="–"/>
              <a:defRPr/>
            </a:pPr>
            <a:r>
              <a:rPr lang="en-US" sz="1800">
                <a:ea typeface="+mn-ea"/>
                <a:cs typeface="+mn-cs"/>
              </a:rPr>
              <a:t>ERS-8800:5# </a:t>
            </a:r>
            <a:r>
              <a:rPr lang="en-US" sz="1800" b="1" i="1">
                <a:ea typeface="+mn-ea"/>
                <a:cs typeface="+mn-cs"/>
              </a:rPr>
              <a:t>config spbm enable</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vlan &lt;B-VLAN: vlan-id&gt; create spbm-bvlan</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isis spbm &lt;instance-id: 1..100&gt; create</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isis spbm &lt;1..100&gt; nick-name &lt;x.xx.xx - 2.5 bytes&gt;</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isis spbm &lt;1..100&gt; add-b-vid &lt;vlan id&gt;</a:t>
            </a:r>
            <a:endParaRPr lang="en-US" sz="1800">
              <a:ea typeface="+mn-ea"/>
              <a:cs typeface="+mn-cs"/>
            </a:endParaRPr>
          </a:p>
          <a:p>
            <a:pPr lvl="1" eaLnBrk="1" hangingPunct="1">
              <a:buFont typeface="Arial" charset="0"/>
              <a:buNone/>
              <a:defRPr/>
            </a:pPr>
            <a:r>
              <a:rPr lang="en-US" sz="1800" b="1" i="1">
                <a:ea typeface="+mn-ea"/>
                <a:cs typeface="+mn-cs"/>
              </a:rPr>
              <a:t>*Or if two B-VLANs are used </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isis spbm &lt;1..100&gt; add-b-vid &lt;vlan id,vlan id&gt; primary &lt;vlan id&gt;</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isis manual-area add &lt;xx.xxxx.xxxx...xxxx - 1...13 bytes&gt;</a:t>
            </a:r>
            <a:endParaRPr lang="en-US" sz="1800">
              <a:ea typeface="+mn-ea"/>
              <a:cs typeface="+mn-cs"/>
            </a:endParaRPr>
          </a:p>
          <a:p>
            <a:pPr lvl="1" eaLnBrk="1" hangingPunct="1">
              <a:buFont typeface="Arial" charset="0"/>
              <a:buChar char="–"/>
              <a:defRPr/>
            </a:pPr>
            <a:r>
              <a:rPr lang="en-US" sz="1800">
                <a:ea typeface="+mn-ea"/>
                <a:cs typeface="+mn-cs"/>
              </a:rPr>
              <a:t>ERS-8800:5# </a:t>
            </a:r>
            <a:r>
              <a:rPr lang="en-US" sz="1800" b="1" i="1">
                <a:ea typeface="+mn-ea"/>
                <a:cs typeface="+mn-cs"/>
              </a:rPr>
              <a:t>config isis enable</a:t>
            </a:r>
            <a:endParaRPr lang="en-US" sz="1600">
              <a:ea typeface="+mn-ea"/>
              <a:cs typeface="+mn-cs"/>
            </a:endParaRPr>
          </a:p>
          <a:p>
            <a:pPr eaLnBrk="1" hangingPunct="1">
              <a:defRPr/>
            </a:pPr>
            <a:endParaRPr lang="en-US" sz="18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3400" y="76200"/>
            <a:ext cx="5622776" cy="762000"/>
          </a:xfrm>
        </p:spPr>
        <p:txBody>
          <a:bodyPr>
            <a:normAutofit fontScale="90000"/>
          </a:bodyPr>
          <a:lstStyle/>
          <a:p>
            <a:pPr eaLnBrk="1" hangingPunct="1"/>
            <a:r>
              <a:rPr lang="en-US" dirty="0"/>
              <a:t>SPBM Configuration</a:t>
            </a:r>
            <a:br>
              <a:rPr lang="en-US" dirty="0"/>
            </a:br>
            <a:r>
              <a:rPr lang="en-US" sz="2200" dirty="0"/>
              <a:t>IS-IS and SPBM Core Configuration - ACLI</a:t>
            </a:r>
            <a:endParaRPr lang="en-US" sz="2400" dirty="0"/>
          </a:p>
        </p:txBody>
      </p:sp>
      <p:sp>
        <p:nvSpPr>
          <p:cNvPr id="4" name="Content Placeholder 2"/>
          <p:cNvSpPr>
            <a:spLocks noGrp="1"/>
          </p:cNvSpPr>
          <p:nvPr>
            <p:ph sz="half" idx="1"/>
          </p:nvPr>
        </p:nvSpPr>
        <p:spPr/>
        <p:txBody>
          <a:bodyPr>
            <a:normAutofit fontScale="92500" lnSpcReduction="10000"/>
          </a:bodyPr>
          <a:lstStyle/>
          <a:p>
            <a:pPr eaLnBrk="1" hangingPunct="1">
              <a:defRPr/>
            </a:pPr>
            <a:r>
              <a:rPr lang="en-US" sz="2000"/>
              <a:t>ACLI</a:t>
            </a:r>
          </a:p>
          <a:p>
            <a:pPr lvl="1" eaLnBrk="1" hangingPunct="1">
              <a:buFont typeface="Arial" charset="0"/>
              <a:buChar char="–"/>
              <a:defRPr/>
            </a:pPr>
            <a:r>
              <a:rPr lang="en-US" sz="1800">
                <a:ea typeface="+mn-ea"/>
                <a:cs typeface="+mn-cs"/>
              </a:rPr>
              <a:t>ERS-8800:5(config)#</a:t>
            </a:r>
            <a:r>
              <a:rPr lang="en-US" sz="1800" b="1" i="1">
                <a:ea typeface="+mn-ea"/>
                <a:cs typeface="+mn-cs"/>
              </a:rPr>
              <a:t>spbm</a:t>
            </a:r>
          </a:p>
          <a:p>
            <a:pPr lvl="1" eaLnBrk="1" hangingPunct="1">
              <a:buFont typeface="Arial" charset="0"/>
              <a:buChar char="–"/>
              <a:defRPr/>
            </a:pPr>
            <a:r>
              <a:rPr lang="en-US" sz="1800">
                <a:ea typeface="+mn-ea"/>
                <a:cs typeface="+mn-cs"/>
              </a:rPr>
              <a:t>ERS-8800:5(config)#</a:t>
            </a:r>
            <a:r>
              <a:rPr lang="en-US" sz="1800" b="1" i="1">
                <a:ea typeface="+mn-ea"/>
                <a:cs typeface="+mn-cs"/>
              </a:rPr>
              <a:t>vlan create &lt;B-VLAN: vlan-id&gt; type spbm-bvlan</a:t>
            </a:r>
          </a:p>
          <a:p>
            <a:pPr lvl="1" eaLnBrk="1" hangingPunct="1">
              <a:buFont typeface="Arial" charset="0"/>
              <a:buChar char="–"/>
              <a:defRPr/>
            </a:pPr>
            <a:r>
              <a:rPr lang="en-US" sz="1800">
                <a:ea typeface="+mn-ea"/>
                <a:cs typeface="+mn-cs"/>
              </a:rPr>
              <a:t>ERS-8800:5(config)#</a:t>
            </a:r>
            <a:r>
              <a:rPr lang="en-US" sz="1800" b="1" i="1">
                <a:ea typeface="+mn-ea"/>
                <a:cs typeface="+mn-cs"/>
              </a:rPr>
              <a:t>router isis</a:t>
            </a:r>
          </a:p>
          <a:p>
            <a:pPr lvl="1" eaLnBrk="1" hangingPunct="1">
              <a:buFont typeface="Arial" charset="0"/>
              <a:buChar char="–"/>
              <a:defRPr/>
            </a:pPr>
            <a:r>
              <a:rPr lang="en-US" sz="1800">
                <a:ea typeface="+mn-ea"/>
                <a:cs typeface="+mn-cs"/>
              </a:rPr>
              <a:t>ERS-8800:5(config-isis)#</a:t>
            </a:r>
            <a:r>
              <a:rPr lang="en-US" sz="1800" b="1" i="1">
                <a:ea typeface="+mn-ea"/>
                <a:cs typeface="+mn-cs"/>
              </a:rPr>
              <a:t>spbm &lt;instance-id: 1..100&gt;</a:t>
            </a:r>
          </a:p>
          <a:p>
            <a:pPr lvl="1" eaLnBrk="1" hangingPunct="1">
              <a:buFont typeface="Arial" charset="0"/>
              <a:buChar char="–"/>
              <a:defRPr/>
            </a:pPr>
            <a:r>
              <a:rPr lang="en-US" sz="1800">
                <a:ea typeface="+mn-ea"/>
                <a:cs typeface="+mn-cs"/>
              </a:rPr>
              <a:t>ERS-8800:5(config-isis)#</a:t>
            </a:r>
            <a:r>
              <a:rPr lang="en-US" sz="1800" b="1" i="1">
                <a:ea typeface="+mn-ea"/>
                <a:cs typeface="+mn-cs"/>
              </a:rPr>
              <a:t>spbm &lt;1..100&gt; nick-name &lt;x.xx.xx - 2.5 bytes&gt;</a:t>
            </a:r>
          </a:p>
          <a:p>
            <a:pPr lvl="1" eaLnBrk="1" hangingPunct="1">
              <a:buFont typeface="Arial" charset="0"/>
              <a:buChar char="–"/>
              <a:defRPr/>
            </a:pPr>
            <a:r>
              <a:rPr lang="en-US" sz="1800">
                <a:ea typeface="+mn-ea"/>
                <a:cs typeface="+mn-cs"/>
              </a:rPr>
              <a:t>ERS-8800:5(config-isis)#</a:t>
            </a:r>
            <a:r>
              <a:rPr lang="en-US" sz="1800" b="1" i="1">
                <a:ea typeface="+mn-ea"/>
                <a:cs typeface="+mn-cs"/>
              </a:rPr>
              <a:t>spbm &lt;1..100&gt; b-vid &lt;vlan id&gt;</a:t>
            </a:r>
          </a:p>
          <a:p>
            <a:pPr lvl="1" eaLnBrk="1" hangingPunct="1">
              <a:buFont typeface="Arial" charset="0"/>
              <a:buNone/>
              <a:defRPr/>
            </a:pPr>
            <a:r>
              <a:rPr lang="en-US" sz="1800" b="1" i="1"/>
              <a:t>*Or </a:t>
            </a:r>
            <a:r>
              <a:rPr lang="en-US" sz="1800" b="1" i="1">
                <a:ea typeface="+mn-ea"/>
                <a:cs typeface="+mn-cs"/>
              </a:rPr>
              <a:t>if two B-VLANs are used…</a:t>
            </a:r>
          </a:p>
          <a:p>
            <a:pPr lvl="1" eaLnBrk="1" hangingPunct="1">
              <a:buFont typeface="Arial" charset="0"/>
              <a:buChar char="–"/>
              <a:defRPr/>
            </a:pPr>
            <a:r>
              <a:rPr lang="en-US" sz="1800">
                <a:ea typeface="+mn-ea"/>
                <a:cs typeface="+mn-cs"/>
              </a:rPr>
              <a:t>ERS-8800:5(config-isis)#</a:t>
            </a:r>
            <a:r>
              <a:rPr lang="en-US" sz="1800" b="1" i="1">
                <a:ea typeface="+mn-ea"/>
                <a:cs typeface="+mn-cs"/>
              </a:rPr>
              <a:t>spbm 1 b-vid &lt;vlan id,vlan id&gt; primary &lt;vlan id&gt;</a:t>
            </a:r>
          </a:p>
          <a:p>
            <a:pPr lvl="1" eaLnBrk="1" hangingPunct="1">
              <a:buFont typeface="Arial" charset="0"/>
              <a:buChar char="–"/>
              <a:defRPr/>
            </a:pPr>
            <a:r>
              <a:rPr lang="en-US" sz="1800">
                <a:ea typeface="+mn-ea"/>
                <a:cs typeface="+mn-cs"/>
              </a:rPr>
              <a:t>ERS-8800:5(config-isis)#</a:t>
            </a:r>
            <a:r>
              <a:rPr lang="en-US" sz="1800" b="1" i="1">
                <a:ea typeface="+mn-ea"/>
                <a:cs typeface="+mn-cs"/>
              </a:rPr>
              <a:t>manual-area &lt;xx.xxxx.xxxx...xxxx - 1...13 bytes&gt;</a:t>
            </a:r>
          </a:p>
          <a:p>
            <a:pPr lvl="1" eaLnBrk="1" hangingPunct="1">
              <a:buFont typeface="Arial" charset="0"/>
              <a:buChar char="–"/>
              <a:defRPr/>
            </a:pPr>
            <a:r>
              <a:rPr lang="en-US" sz="1800">
                <a:ea typeface="+mn-ea"/>
                <a:cs typeface="+mn-cs"/>
              </a:rPr>
              <a:t>ERS-8800:5(config-isis)#</a:t>
            </a:r>
            <a:r>
              <a:rPr lang="en-US" sz="1800" b="1" i="1">
                <a:ea typeface="+mn-ea"/>
                <a:cs typeface="+mn-cs"/>
              </a:rPr>
              <a:t>exit</a:t>
            </a:r>
          </a:p>
          <a:p>
            <a:pPr lvl="1" eaLnBrk="1" hangingPunct="1">
              <a:buFont typeface="Arial" charset="0"/>
              <a:buChar char="–"/>
              <a:defRPr/>
            </a:pPr>
            <a:r>
              <a:rPr lang="en-US" sz="1800">
                <a:ea typeface="+mn-ea"/>
                <a:cs typeface="+mn-cs"/>
              </a:rPr>
              <a:t>ERS-8800:5(config)#</a:t>
            </a:r>
            <a:r>
              <a:rPr lang="en-US" sz="1800" b="1" i="1">
                <a:ea typeface="+mn-ea"/>
                <a:cs typeface="+mn-cs"/>
              </a:rPr>
              <a:t>router isis enable</a:t>
            </a:r>
          </a:p>
          <a:p>
            <a:pPr eaLnBrk="1" hangingPunct="1">
              <a:defRPr/>
            </a:pPr>
            <a:endParaRPr lang="en-US" sz="1800" dirty="0"/>
          </a:p>
        </p:txBody>
      </p:sp>
      <p:sp>
        <p:nvSpPr>
          <p:cNvPr id="5"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33400" y="76200"/>
            <a:ext cx="5838800" cy="762000"/>
          </a:xfrm>
        </p:spPr>
        <p:txBody>
          <a:bodyPr>
            <a:normAutofit fontScale="90000"/>
          </a:bodyPr>
          <a:lstStyle/>
          <a:p>
            <a:pPr eaLnBrk="1" hangingPunct="1"/>
            <a:r>
              <a:rPr lang="en-US" dirty="0"/>
              <a:t>SPBM Configuration</a:t>
            </a:r>
            <a:br>
              <a:rPr lang="en-US" dirty="0"/>
            </a:br>
            <a:r>
              <a:rPr lang="en-US" sz="2200" dirty="0"/>
              <a:t>IS-IS and SPBM Interface Configuration - CLI</a:t>
            </a:r>
            <a:endParaRPr lang="en-US" sz="2400" dirty="0"/>
          </a:p>
        </p:txBody>
      </p:sp>
      <p:sp>
        <p:nvSpPr>
          <p:cNvPr id="3" name="Content Placeholder 2"/>
          <p:cNvSpPr>
            <a:spLocks noGrp="1"/>
          </p:cNvSpPr>
          <p:nvPr>
            <p:ph sz="half" idx="1"/>
          </p:nvPr>
        </p:nvSpPr>
        <p:spPr/>
        <p:txBody>
          <a:bodyPr>
            <a:normAutofit/>
          </a:bodyPr>
          <a:lstStyle/>
          <a:p>
            <a:pPr eaLnBrk="1" hangingPunct="1">
              <a:defRPr/>
            </a:pPr>
            <a:r>
              <a:rPr lang="en-US" sz="2000" dirty="0"/>
              <a:t>CLI</a:t>
            </a: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ethernet</a:t>
            </a:r>
            <a:r>
              <a:rPr lang="en-US" sz="1800" b="1" i="1" dirty="0">
                <a:ea typeface="+mn-ea"/>
                <a:cs typeface="+mn-cs"/>
              </a:rPr>
              <a:t> &lt;slot/port&gt; </a:t>
            </a:r>
            <a:r>
              <a:rPr lang="en-US" sz="1800" b="1" i="1" dirty="0" err="1">
                <a:ea typeface="+mn-ea"/>
                <a:cs typeface="+mn-cs"/>
              </a:rPr>
              <a:t>isis</a:t>
            </a:r>
            <a:r>
              <a:rPr lang="en-US" sz="1800" b="1" i="1" dirty="0">
                <a:ea typeface="+mn-ea"/>
                <a:cs typeface="+mn-cs"/>
              </a:rPr>
              <a:t> create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ethernet</a:t>
            </a:r>
            <a:r>
              <a:rPr lang="en-US" sz="1800" b="1" i="1" dirty="0">
                <a:ea typeface="+mn-ea"/>
                <a:cs typeface="+mn-cs"/>
              </a:rPr>
              <a:t> &lt;slot/port&gt; </a:t>
            </a:r>
            <a:r>
              <a:rPr lang="en-US" sz="1800" b="1" i="1" dirty="0" err="1">
                <a:ea typeface="+mn-ea"/>
                <a:cs typeface="+mn-cs"/>
              </a:rPr>
              <a:t>isis</a:t>
            </a:r>
            <a:r>
              <a:rPr lang="en-US" sz="1800" b="1" i="1" dirty="0">
                <a:ea typeface="+mn-ea"/>
                <a:cs typeface="+mn-cs"/>
              </a:rPr>
              <a:t> </a:t>
            </a:r>
            <a:r>
              <a:rPr lang="en-US" sz="1800" b="1" i="1" dirty="0" err="1">
                <a:ea typeface="+mn-ea"/>
                <a:cs typeface="+mn-cs"/>
              </a:rPr>
              <a:t>spbm</a:t>
            </a:r>
            <a:r>
              <a:rPr lang="en-US" sz="1800" b="1" i="1" dirty="0">
                <a:ea typeface="+mn-ea"/>
                <a:cs typeface="+mn-cs"/>
              </a:rPr>
              <a:t> &lt;1..100&gt; state enable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ethernet</a:t>
            </a:r>
            <a:r>
              <a:rPr lang="en-US" sz="1800" b="1" i="1" dirty="0">
                <a:ea typeface="+mn-ea"/>
                <a:cs typeface="+mn-cs"/>
              </a:rPr>
              <a:t> &lt;slot/port&gt; </a:t>
            </a:r>
            <a:r>
              <a:rPr lang="en-US" sz="1800" b="1" i="1" dirty="0" err="1">
                <a:ea typeface="+mn-ea"/>
                <a:cs typeface="+mn-cs"/>
              </a:rPr>
              <a:t>isis</a:t>
            </a:r>
            <a:r>
              <a:rPr lang="en-US" sz="1800" b="1" i="1" dirty="0">
                <a:ea typeface="+mn-ea"/>
                <a:cs typeface="+mn-cs"/>
              </a:rPr>
              <a:t> enable</a:t>
            </a:r>
          </a:p>
          <a:p>
            <a:pPr lvl="1" eaLnBrk="1" hangingPunct="1">
              <a:buNone/>
              <a:defRPr/>
            </a:pPr>
            <a:r>
              <a:rPr lang="en-US" sz="1800" b="1" i="1" dirty="0"/>
              <a:t>*Or if MLT…</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mlt</a:t>
            </a:r>
            <a:r>
              <a:rPr lang="en-US" sz="1800" b="1" i="1" dirty="0">
                <a:ea typeface="+mn-ea"/>
                <a:cs typeface="+mn-cs"/>
              </a:rPr>
              <a:t> &lt;</a:t>
            </a:r>
            <a:r>
              <a:rPr lang="en-US" sz="1800" b="1" i="1" dirty="0" err="1">
                <a:ea typeface="+mn-ea"/>
                <a:cs typeface="+mn-cs"/>
              </a:rPr>
              <a:t>mlt</a:t>
            </a:r>
            <a:r>
              <a:rPr lang="en-US" sz="1800" b="1" i="1" dirty="0">
                <a:ea typeface="+mn-ea"/>
                <a:cs typeface="+mn-cs"/>
              </a:rPr>
              <a:t> id&gt; </a:t>
            </a:r>
            <a:r>
              <a:rPr lang="en-US" sz="1800" b="1" i="1" dirty="0" err="1">
                <a:ea typeface="+mn-ea"/>
                <a:cs typeface="+mn-cs"/>
              </a:rPr>
              <a:t>isis</a:t>
            </a:r>
            <a:r>
              <a:rPr lang="en-US" sz="1800" b="1" i="1" dirty="0">
                <a:ea typeface="+mn-ea"/>
                <a:cs typeface="+mn-cs"/>
              </a:rPr>
              <a:t> create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mlt</a:t>
            </a:r>
            <a:r>
              <a:rPr lang="en-US" sz="1800" b="1" i="1" dirty="0">
                <a:ea typeface="+mn-ea"/>
                <a:cs typeface="+mn-cs"/>
              </a:rPr>
              <a:t> &lt;</a:t>
            </a:r>
            <a:r>
              <a:rPr lang="en-US" sz="1800" b="1" i="1" dirty="0" err="1">
                <a:ea typeface="+mn-ea"/>
                <a:cs typeface="+mn-cs"/>
              </a:rPr>
              <a:t>mlt</a:t>
            </a:r>
            <a:r>
              <a:rPr lang="en-US" sz="1800" b="1" i="1" dirty="0">
                <a:ea typeface="+mn-ea"/>
                <a:cs typeface="+mn-cs"/>
              </a:rPr>
              <a:t> id&gt; </a:t>
            </a:r>
            <a:r>
              <a:rPr lang="en-US" sz="1800" b="1" i="1" dirty="0" err="1">
                <a:ea typeface="+mn-ea"/>
                <a:cs typeface="+mn-cs"/>
              </a:rPr>
              <a:t>isis</a:t>
            </a:r>
            <a:r>
              <a:rPr lang="en-US" sz="1800" b="1" i="1" dirty="0">
                <a:ea typeface="+mn-ea"/>
                <a:cs typeface="+mn-cs"/>
              </a:rPr>
              <a:t> </a:t>
            </a:r>
            <a:r>
              <a:rPr lang="en-US" sz="1800" b="1" i="1" dirty="0" err="1">
                <a:ea typeface="+mn-ea"/>
                <a:cs typeface="+mn-cs"/>
              </a:rPr>
              <a:t>spbm</a:t>
            </a:r>
            <a:r>
              <a:rPr lang="en-US" sz="1800" b="1" i="1" dirty="0">
                <a:ea typeface="+mn-ea"/>
                <a:cs typeface="+mn-cs"/>
              </a:rPr>
              <a:t> &lt;1..100&gt; state enable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mlt</a:t>
            </a:r>
            <a:r>
              <a:rPr lang="en-US" sz="1800" b="1" i="1" dirty="0">
                <a:ea typeface="+mn-ea"/>
                <a:cs typeface="+mn-cs"/>
              </a:rPr>
              <a:t> &lt;</a:t>
            </a:r>
            <a:r>
              <a:rPr lang="en-US" sz="1800" b="1" i="1" dirty="0" err="1">
                <a:ea typeface="+mn-ea"/>
                <a:cs typeface="+mn-cs"/>
              </a:rPr>
              <a:t>mlt</a:t>
            </a:r>
            <a:r>
              <a:rPr lang="en-US" sz="1800" b="1" i="1" dirty="0">
                <a:ea typeface="+mn-ea"/>
                <a:cs typeface="+mn-cs"/>
              </a:rPr>
              <a:t> id&gt; </a:t>
            </a:r>
            <a:r>
              <a:rPr lang="en-US" sz="1800" b="1" i="1" dirty="0" err="1">
                <a:ea typeface="+mn-ea"/>
                <a:cs typeface="+mn-cs"/>
              </a:rPr>
              <a:t>isis</a:t>
            </a:r>
            <a:r>
              <a:rPr lang="en-US" sz="1800" b="1" i="1" dirty="0">
                <a:ea typeface="+mn-ea"/>
                <a:cs typeface="+mn-cs"/>
              </a:rPr>
              <a:t> enable</a:t>
            </a:r>
            <a:endParaRPr lang="en-US" sz="18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3400" y="76200"/>
            <a:ext cx="6054824" cy="762000"/>
          </a:xfrm>
        </p:spPr>
        <p:txBody>
          <a:bodyPr>
            <a:normAutofit fontScale="90000"/>
          </a:bodyPr>
          <a:lstStyle/>
          <a:p>
            <a:pPr eaLnBrk="1" hangingPunct="1"/>
            <a:r>
              <a:rPr lang="en-US" dirty="0"/>
              <a:t>SPBM Configuration</a:t>
            </a:r>
            <a:br>
              <a:rPr lang="en-US" dirty="0"/>
            </a:br>
            <a:r>
              <a:rPr lang="en-US" sz="2200" dirty="0"/>
              <a:t>IS-IS and SPBM Interface Configuration - ACLI</a:t>
            </a:r>
            <a:endParaRPr lang="en-US" sz="2400" dirty="0"/>
          </a:p>
        </p:txBody>
      </p:sp>
      <p:sp>
        <p:nvSpPr>
          <p:cNvPr id="3" name="Content Placeholder 2"/>
          <p:cNvSpPr>
            <a:spLocks noGrp="1"/>
          </p:cNvSpPr>
          <p:nvPr>
            <p:ph sz="half" idx="1"/>
          </p:nvPr>
        </p:nvSpPr>
        <p:spPr/>
        <p:txBody>
          <a:bodyPr>
            <a:normAutofit/>
          </a:bodyPr>
          <a:lstStyle/>
          <a:p>
            <a:pPr eaLnBrk="1" hangingPunct="1">
              <a:defRPr/>
            </a:pPr>
            <a:r>
              <a:rPr lang="en-US" sz="2000" dirty="0"/>
              <a:t>ACLI</a:t>
            </a: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a:ea typeface="+mn-ea"/>
                <a:cs typeface="+mn-cs"/>
              </a:rPr>
              <a:t>interface </a:t>
            </a:r>
            <a:r>
              <a:rPr lang="en-US" sz="1800" b="1" i="1" dirty="0" err="1">
                <a:ea typeface="+mn-ea"/>
                <a:cs typeface="+mn-cs"/>
              </a:rPr>
              <a:t>gigabitEthernet</a:t>
            </a:r>
            <a:r>
              <a:rPr lang="en-US" sz="1800" b="1" i="1" dirty="0">
                <a:ea typeface="+mn-ea"/>
                <a:cs typeface="+mn-cs"/>
              </a:rPr>
              <a:t> &lt;slot/port&gt;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-if)#</a:t>
            </a:r>
            <a:r>
              <a:rPr lang="en-US" sz="1800" b="1" i="1" dirty="0" err="1">
                <a:ea typeface="+mn-ea"/>
                <a:cs typeface="+mn-cs"/>
              </a:rPr>
              <a:t>isis</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-if)#</a:t>
            </a:r>
            <a:r>
              <a:rPr lang="en-US" sz="1800" b="1" i="1" dirty="0" err="1">
                <a:ea typeface="+mn-ea"/>
                <a:cs typeface="+mn-cs"/>
              </a:rPr>
              <a:t>isis</a:t>
            </a:r>
            <a:r>
              <a:rPr lang="en-US" sz="1800" b="1" i="1" dirty="0">
                <a:ea typeface="+mn-ea"/>
                <a:cs typeface="+mn-cs"/>
              </a:rPr>
              <a:t> </a:t>
            </a:r>
            <a:r>
              <a:rPr lang="en-US" sz="1800" b="1" i="1" dirty="0" err="1">
                <a:ea typeface="+mn-ea"/>
                <a:cs typeface="+mn-cs"/>
              </a:rPr>
              <a:t>spbm</a:t>
            </a:r>
            <a:r>
              <a:rPr lang="en-US" sz="1800" b="1" i="1" dirty="0">
                <a:ea typeface="+mn-ea"/>
                <a:cs typeface="+mn-cs"/>
              </a:rPr>
              <a:t> &lt;1..100&gt;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-if)#</a:t>
            </a:r>
            <a:r>
              <a:rPr lang="en-US" sz="1800" b="1" i="1" dirty="0" err="1">
                <a:ea typeface="+mn-ea"/>
                <a:cs typeface="+mn-cs"/>
              </a:rPr>
              <a:t>isis</a:t>
            </a:r>
            <a:r>
              <a:rPr lang="en-US" sz="1800" b="1" i="1" dirty="0">
                <a:ea typeface="+mn-ea"/>
                <a:cs typeface="+mn-cs"/>
              </a:rPr>
              <a:t> enable</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-if)#</a:t>
            </a:r>
            <a:r>
              <a:rPr lang="en-US" sz="1800" b="1" i="1" dirty="0">
                <a:ea typeface="+mn-ea"/>
                <a:cs typeface="+mn-cs"/>
              </a:rPr>
              <a:t>exit</a:t>
            </a:r>
          </a:p>
          <a:p>
            <a:pPr lvl="1" eaLnBrk="1" hangingPunct="1">
              <a:buNone/>
              <a:defRPr/>
            </a:pPr>
            <a:r>
              <a:rPr lang="en-US" sz="1800" b="1" i="1" dirty="0"/>
              <a:t>*Or if MLT…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a:ea typeface="+mn-ea"/>
                <a:cs typeface="+mn-cs"/>
              </a:rPr>
              <a:t>interface </a:t>
            </a:r>
            <a:r>
              <a:rPr lang="en-US" sz="1800" b="1" i="1" dirty="0" err="1">
                <a:ea typeface="+mn-ea"/>
                <a:cs typeface="+mn-cs"/>
              </a:rPr>
              <a:t>mlt</a:t>
            </a:r>
            <a:r>
              <a:rPr lang="en-US" sz="1800" b="1" i="1" dirty="0">
                <a:ea typeface="+mn-ea"/>
                <a:cs typeface="+mn-cs"/>
              </a:rPr>
              <a:t> &lt;</a:t>
            </a:r>
            <a:r>
              <a:rPr lang="en-US" sz="1800" b="1" i="1" dirty="0" err="1">
                <a:ea typeface="+mn-ea"/>
                <a:cs typeface="+mn-cs"/>
              </a:rPr>
              <a:t>mlt</a:t>
            </a:r>
            <a:r>
              <a:rPr lang="en-US" sz="1800" b="1" i="1" dirty="0">
                <a:ea typeface="+mn-ea"/>
                <a:cs typeface="+mn-cs"/>
              </a:rPr>
              <a:t> id&gt;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config-mlt</a:t>
            </a:r>
            <a:r>
              <a:rPr lang="en-US" sz="1800" dirty="0">
                <a:ea typeface="+mn-ea"/>
                <a:cs typeface="+mn-cs"/>
              </a:rPr>
              <a:t>)#</a:t>
            </a:r>
            <a:r>
              <a:rPr lang="en-US" sz="1800" b="1" i="1" dirty="0" err="1">
                <a:ea typeface="+mn-ea"/>
                <a:cs typeface="+mn-cs"/>
              </a:rPr>
              <a:t>isis</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config-mlt</a:t>
            </a:r>
            <a:r>
              <a:rPr lang="en-US" sz="1800" dirty="0">
                <a:ea typeface="+mn-ea"/>
                <a:cs typeface="+mn-cs"/>
              </a:rPr>
              <a:t>)#</a:t>
            </a:r>
            <a:r>
              <a:rPr lang="en-US" sz="1800" b="1" i="1" dirty="0" err="1">
                <a:ea typeface="+mn-ea"/>
                <a:cs typeface="+mn-cs"/>
              </a:rPr>
              <a:t>isis</a:t>
            </a:r>
            <a:r>
              <a:rPr lang="en-US" sz="1800" b="1" i="1" dirty="0">
                <a:ea typeface="+mn-ea"/>
                <a:cs typeface="+mn-cs"/>
              </a:rPr>
              <a:t> </a:t>
            </a:r>
            <a:r>
              <a:rPr lang="en-US" sz="1800" b="1" i="1" dirty="0" err="1">
                <a:ea typeface="+mn-ea"/>
                <a:cs typeface="+mn-cs"/>
              </a:rPr>
              <a:t>spbm</a:t>
            </a:r>
            <a:r>
              <a:rPr lang="en-US" sz="1800" b="1" i="1" dirty="0">
                <a:ea typeface="+mn-ea"/>
                <a:cs typeface="+mn-cs"/>
              </a:rPr>
              <a:t> &lt;1..100&gt;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config-mlt</a:t>
            </a:r>
            <a:r>
              <a:rPr lang="en-US" sz="1800" dirty="0">
                <a:ea typeface="+mn-ea"/>
                <a:cs typeface="+mn-cs"/>
              </a:rPr>
              <a:t>)#</a:t>
            </a:r>
            <a:r>
              <a:rPr lang="en-US" sz="1800" b="1" i="1" dirty="0" err="1">
                <a:ea typeface="+mn-ea"/>
                <a:cs typeface="+mn-cs"/>
              </a:rPr>
              <a:t>isis</a:t>
            </a:r>
            <a:r>
              <a:rPr lang="en-US" sz="1800" b="1" i="1" dirty="0">
                <a:ea typeface="+mn-ea"/>
                <a:cs typeface="+mn-cs"/>
              </a:rPr>
              <a:t> enable</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config-mlt</a:t>
            </a:r>
            <a:r>
              <a:rPr lang="en-US" sz="1800" dirty="0">
                <a:ea typeface="+mn-ea"/>
                <a:cs typeface="+mn-cs"/>
              </a:rPr>
              <a:t>)#</a:t>
            </a:r>
            <a:r>
              <a:rPr lang="en-US" sz="1800" b="1" i="1" dirty="0">
                <a:ea typeface="+mn-ea"/>
                <a:cs typeface="+mn-cs"/>
              </a:rPr>
              <a:t>exit</a:t>
            </a:r>
            <a:endParaRPr lang="en-US" sz="18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pPr eaLnBrk="1" hangingPunct="1"/>
            <a:r>
              <a:rPr lang="en-US" dirty="0"/>
              <a:t>SPBM Configuration</a:t>
            </a:r>
            <a:br>
              <a:rPr lang="en-US" dirty="0"/>
            </a:br>
            <a:r>
              <a:rPr lang="en-US" sz="2200" dirty="0"/>
              <a:t>Extending a VLAN (L2 VSN) </a:t>
            </a:r>
            <a:endParaRPr lang="en-US" sz="2400" dirty="0"/>
          </a:p>
        </p:txBody>
      </p:sp>
      <p:sp>
        <p:nvSpPr>
          <p:cNvPr id="3" name="Content Placeholder 2"/>
          <p:cNvSpPr>
            <a:spLocks noGrp="1"/>
          </p:cNvSpPr>
          <p:nvPr>
            <p:ph sz="half" idx="1"/>
          </p:nvPr>
        </p:nvSpPr>
        <p:spPr/>
        <p:txBody>
          <a:bodyPr>
            <a:normAutofit/>
          </a:bodyPr>
          <a:lstStyle/>
          <a:p>
            <a:pPr eaLnBrk="1" hangingPunct="1">
              <a:defRPr/>
            </a:pPr>
            <a:r>
              <a:rPr lang="en-US" sz="2000" dirty="0"/>
              <a:t>CLI</a:t>
            </a: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vlan</a:t>
            </a:r>
            <a:r>
              <a:rPr lang="en-US" sz="1800" b="1" i="1" dirty="0">
                <a:ea typeface="+mn-ea"/>
                <a:cs typeface="+mn-cs"/>
              </a:rPr>
              <a:t> &lt;</a:t>
            </a:r>
            <a:r>
              <a:rPr lang="en-US" sz="1800" b="1" i="1" dirty="0" err="1">
                <a:ea typeface="+mn-ea"/>
                <a:cs typeface="+mn-cs"/>
              </a:rPr>
              <a:t>vlan</a:t>
            </a:r>
            <a:r>
              <a:rPr lang="en-US" sz="1800" b="1" i="1" dirty="0">
                <a:ea typeface="+mn-ea"/>
                <a:cs typeface="+mn-cs"/>
              </a:rPr>
              <a:t>-id&gt; </a:t>
            </a:r>
            <a:r>
              <a:rPr lang="en-US" sz="1800" b="1" i="1" dirty="0" err="1">
                <a:ea typeface="+mn-ea"/>
                <a:cs typeface="+mn-cs"/>
              </a:rPr>
              <a:t>i-sid</a:t>
            </a:r>
            <a:r>
              <a:rPr lang="en-US" sz="1800" b="1" i="1" dirty="0">
                <a:ea typeface="+mn-ea"/>
                <a:cs typeface="+mn-cs"/>
              </a:rPr>
              <a:t> &lt;id: 0..16777215&gt;</a:t>
            </a:r>
            <a:endParaRPr lang="en-US" sz="1800" dirty="0">
              <a:ea typeface="+mn-ea"/>
              <a:cs typeface="+mn-cs"/>
            </a:endParaRPr>
          </a:p>
          <a:p>
            <a:pPr eaLnBrk="1" hangingPunct="1">
              <a:defRPr/>
            </a:pPr>
            <a:r>
              <a:rPr lang="en-US" sz="2000" dirty="0"/>
              <a:t>ACLI</a:t>
            </a: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vlan</a:t>
            </a:r>
            <a:r>
              <a:rPr lang="en-US" sz="1800" b="1" i="1" dirty="0">
                <a:ea typeface="+mn-ea"/>
                <a:cs typeface="+mn-cs"/>
              </a:rPr>
              <a:t> </a:t>
            </a:r>
            <a:r>
              <a:rPr lang="en-US" sz="1800" b="1" i="1" dirty="0" err="1">
                <a:ea typeface="+mn-ea"/>
                <a:cs typeface="+mn-cs"/>
              </a:rPr>
              <a:t>i-sid</a:t>
            </a:r>
            <a:r>
              <a:rPr lang="en-US" sz="1800" b="1" i="1" dirty="0">
                <a:ea typeface="+mn-ea"/>
                <a:cs typeface="+mn-cs"/>
              </a:rPr>
              <a:t> &lt;</a:t>
            </a:r>
            <a:r>
              <a:rPr lang="en-US" sz="1800" b="1" i="1" dirty="0" err="1">
                <a:ea typeface="+mn-ea"/>
                <a:cs typeface="+mn-cs"/>
              </a:rPr>
              <a:t>vlan</a:t>
            </a:r>
            <a:r>
              <a:rPr lang="en-US" sz="1800" b="1" i="1" dirty="0">
                <a:ea typeface="+mn-ea"/>
                <a:cs typeface="+mn-cs"/>
              </a:rPr>
              <a:t>-id&gt; &lt;</a:t>
            </a:r>
            <a:r>
              <a:rPr lang="en-US" sz="1800" b="1" i="1" dirty="0" err="1">
                <a:ea typeface="+mn-ea"/>
                <a:cs typeface="+mn-cs"/>
              </a:rPr>
              <a:t>i-sid</a:t>
            </a:r>
            <a:r>
              <a:rPr lang="en-US" sz="1800" b="1" i="1" dirty="0">
                <a:ea typeface="+mn-ea"/>
                <a:cs typeface="+mn-cs"/>
              </a:rPr>
              <a:t>: 0..16777215&gt;</a:t>
            </a:r>
            <a:endParaRPr lang="en-US" sz="18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pPr eaLnBrk="1" hangingPunct="1"/>
            <a:r>
              <a:rPr lang="en-US" dirty="0"/>
              <a:t>SPBM Configuration</a:t>
            </a:r>
            <a:br>
              <a:rPr lang="en-US" dirty="0"/>
            </a:br>
            <a:r>
              <a:rPr lang="en-US" sz="2200" dirty="0"/>
              <a:t>Extending a VLAN (L3 VSN) </a:t>
            </a:r>
            <a:endParaRPr lang="en-US" sz="2400" dirty="0"/>
          </a:p>
        </p:txBody>
      </p:sp>
      <p:sp>
        <p:nvSpPr>
          <p:cNvPr id="3" name="Content Placeholder 2"/>
          <p:cNvSpPr>
            <a:spLocks noGrp="1"/>
          </p:cNvSpPr>
          <p:nvPr>
            <p:ph sz="half" idx="1"/>
          </p:nvPr>
        </p:nvSpPr>
        <p:spPr/>
        <p:txBody>
          <a:bodyPr>
            <a:normAutofit/>
          </a:bodyPr>
          <a:lstStyle/>
          <a:p>
            <a:pPr eaLnBrk="1" hangingPunct="1">
              <a:defRPr/>
            </a:pPr>
            <a:r>
              <a:rPr lang="en-US" sz="2000" dirty="0"/>
              <a:t>CLI</a:t>
            </a: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ip</a:t>
            </a:r>
            <a:r>
              <a:rPr lang="en-US" sz="1800" b="1" i="1" dirty="0">
                <a:ea typeface="+mn-ea"/>
                <a:cs typeface="+mn-cs"/>
              </a:rPr>
              <a:t> </a:t>
            </a:r>
            <a:r>
              <a:rPr lang="en-US" sz="1800" b="1" i="1" dirty="0" err="1">
                <a:ea typeface="+mn-ea"/>
                <a:cs typeface="+mn-cs"/>
              </a:rPr>
              <a:t>vrf</a:t>
            </a:r>
            <a:r>
              <a:rPr lang="en-US" sz="1800" b="1" i="1" dirty="0">
                <a:ea typeface="+mn-ea"/>
                <a:cs typeface="+mn-cs"/>
              </a:rPr>
              <a:t> &lt;</a:t>
            </a:r>
            <a:r>
              <a:rPr lang="en-US" sz="1800" b="1" i="1" dirty="0" err="1">
                <a:ea typeface="+mn-ea"/>
                <a:cs typeface="+mn-cs"/>
              </a:rPr>
              <a:t>vrf</a:t>
            </a:r>
            <a:r>
              <a:rPr lang="en-US" sz="1800" b="1" i="1" dirty="0">
                <a:ea typeface="+mn-ea"/>
                <a:cs typeface="+mn-cs"/>
              </a:rPr>
              <a:t>-name&gt; create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ip</a:t>
            </a:r>
            <a:r>
              <a:rPr lang="en-US" sz="1800" b="1" i="1" dirty="0">
                <a:ea typeface="+mn-ea"/>
                <a:cs typeface="+mn-cs"/>
              </a:rPr>
              <a:t> </a:t>
            </a:r>
            <a:r>
              <a:rPr lang="en-US" sz="1800" b="1" i="1" dirty="0" err="1">
                <a:ea typeface="+mn-ea"/>
                <a:cs typeface="+mn-cs"/>
              </a:rPr>
              <a:t>vrf</a:t>
            </a:r>
            <a:r>
              <a:rPr lang="en-US" sz="1800" b="1" i="1" dirty="0">
                <a:ea typeface="+mn-ea"/>
                <a:cs typeface="+mn-cs"/>
              </a:rPr>
              <a:t> &lt;</a:t>
            </a:r>
            <a:r>
              <a:rPr lang="en-US" sz="1800" b="1" i="1" dirty="0" err="1">
                <a:ea typeface="+mn-ea"/>
                <a:cs typeface="+mn-cs"/>
              </a:rPr>
              <a:t>vrf</a:t>
            </a:r>
            <a:r>
              <a:rPr lang="en-US" sz="1800" b="1" i="1" dirty="0">
                <a:ea typeface="+mn-ea"/>
                <a:cs typeface="+mn-cs"/>
              </a:rPr>
              <a:t>-name&gt; </a:t>
            </a:r>
            <a:r>
              <a:rPr lang="en-US" sz="1800" b="1" i="1" dirty="0" err="1">
                <a:ea typeface="+mn-ea"/>
                <a:cs typeface="+mn-cs"/>
              </a:rPr>
              <a:t>ipvpn</a:t>
            </a:r>
            <a:r>
              <a:rPr lang="en-US" sz="1800" b="1" i="1" dirty="0">
                <a:ea typeface="+mn-ea"/>
                <a:cs typeface="+mn-cs"/>
              </a:rPr>
              <a:t> create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ip</a:t>
            </a:r>
            <a:r>
              <a:rPr lang="en-US" sz="1800" b="1" i="1" dirty="0">
                <a:ea typeface="+mn-ea"/>
                <a:cs typeface="+mn-cs"/>
              </a:rPr>
              <a:t> </a:t>
            </a:r>
            <a:r>
              <a:rPr lang="en-US" sz="1800" b="1" i="1" dirty="0" err="1">
                <a:ea typeface="+mn-ea"/>
                <a:cs typeface="+mn-cs"/>
              </a:rPr>
              <a:t>vrf</a:t>
            </a:r>
            <a:r>
              <a:rPr lang="en-US" sz="1800" b="1" i="1" dirty="0">
                <a:ea typeface="+mn-ea"/>
                <a:cs typeface="+mn-cs"/>
              </a:rPr>
              <a:t> &lt;</a:t>
            </a:r>
            <a:r>
              <a:rPr lang="en-US" sz="1800" b="1" i="1" dirty="0" err="1">
                <a:ea typeface="+mn-ea"/>
                <a:cs typeface="+mn-cs"/>
              </a:rPr>
              <a:t>vrf</a:t>
            </a:r>
            <a:r>
              <a:rPr lang="en-US" sz="1800" b="1" i="1" dirty="0">
                <a:ea typeface="+mn-ea"/>
                <a:cs typeface="+mn-cs"/>
              </a:rPr>
              <a:t>-name&gt; </a:t>
            </a:r>
            <a:r>
              <a:rPr lang="en-US" sz="1800" b="1" i="1" dirty="0" err="1">
                <a:ea typeface="+mn-ea"/>
                <a:cs typeface="+mn-cs"/>
              </a:rPr>
              <a:t>ipvpn</a:t>
            </a:r>
            <a:r>
              <a:rPr lang="en-US" sz="1800" b="1" i="1" dirty="0">
                <a:ea typeface="+mn-ea"/>
                <a:cs typeface="+mn-cs"/>
              </a:rPr>
              <a:t> </a:t>
            </a:r>
            <a:r>
              <a:rPr lang="en-US" sz="1800" b="1" i="1" dirty="0" err="1">
                <a:ea typeface="+mn-ea"/>
                <a:cs typeface="+mn-cs"/>
              </a:rPr>
              <a:t>i-sid</a:t>
            </a:r>
            <a:r>
              <a:rPr lang="en-US" sz="1800" b="1" i="1" dirty="0">
                <a:ea typeface="+mn-ea"/>
                <a:cs typeface="+mn-cs"/>
              </a:rPr>
              <a:t> &lt;id: 0..16777215&gt;</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ip</a:t>
            </a:r>
            <a:r>
              <a:rPr lang="en-US" sz="1800" b="1" i="1" dirty="0">
                <a:ea typeface="+mn-ea"/>
                <a:cs typeface="+mn-cs"/>
              </a:rPr>
              <a:t> </a:t>
            </a:r>
            <a:r>
              <a:rPr lang="en-US" sz="1800" b="1" i="1" dirty="0" err="1">
                <a:ea typeface="+mn-ea"/>
                <a:cs typeface="+mn-cs"/>
              </a:rPr>
              <a:t>vrf</a:t>
            </a:r>
            <a:r>
              <a:rPr lang="en-US" sz="1800" b="1" i="1" dirty="0">
                <a:ea typeface="+mn-ea"/>
                <a:cs typeface="+mn-cs"/>
              </a:rPr>
              <a:t> &lt;</a:t>
            </a:r>
            <a:r>
              <a:rPr lang="en-US" sz="1800" b="1" i="1" dirty="0" err="1">
                <a:ea typeface="+mn-ea"/>
                <a:cs typeface="+mn-cs"/>
              </a:rPr>
              <a:t>vrf</a:t>
            </a:r>
            <a:r>
              <a:rPr lang="en-US" sz="1800" b="1" i="1" dirty="0">
                <a:ea typeface="+mn-ea"/>
                <a:cs typeface="+mn-cs"/>
              </a:rPr>
              <a:t>-name&gt; </a:t>
            </a:r>
            <a:r>
              <a:rPr lang="en-US" sz="1800" b="1" i="1" dirty="0" err="1">
                <a:ea typeface="+mn-ea"/>
                <a:cs typeface="+mn-cs"/>
              </a:rPr>
              <a:t>ipvpn</a:t>
            </a:r>
            <a:r>
              <a:rPr lang="en-US" sz="1800" b="1" i="1" dirty="0">
                <a:ea typeface="+mn-ea"/>
                <a:cs typeface="+mn-cs"/>
              </a:rPr>
              <a:t> enable</a:t>
            </a:r>
            <a:endParaRPr lang="en-US" sz="1800" dirty="0">
              <a:ea typeface="+mn-ea"/>
              <a:cs typeface="+mn-cs"/>
            </a:endParaRPr>
          </a:p>
          <a:p>
            <a:pPr eaLnBrk="1" hangingPunct="1">
              <a:defRPr/>
            </a:pPr>
            <a:r>
              <a:rPr lang="en-US" sz="2000" dirty="0"/>
              <a:t>ACLI</a:t>
            </a: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ip</a:t>
            </a:r>
            <a:r>
              <a:rPr lang="en-US" sz="1800" b="1" i="1" dirty="0">
                <a:ea typeface="+mn-ea"/>
                <a:cs typeface="+mn-cs"/>
              </a:rPr>
              <a:t> </a:t>
            </a:r>
            <a:r>
              <a:rPr lang="en-US" sz="1800" b="1" i="1" dirty="0" err="1">
                <a:ea typeface="+mn-ea"/>
                <a:cs typeface="+mn-cs"/>
              </a:rPr>
              <a:t>vrf</a:t>
            </a:r>
            <a:r>
              <a:rPr lang="en-US" sz="1800" b="1" i="1" dirty="0">
                <a:ea typeface="+mn-ea"/>
                <a:cs typeface="+mn-cs"/>
              </a:rPr>
              <a:t> &lt;</a:t>
            </a:r>
            <a:r>
              <a:rPr lang="en-US" sz="1800" b="1" i="1" dirty="0" err="1">
                <a:ea typeface="+mn-ea"/>
                <a:cs typeface="+mn-cs"/>
              </a:rPr>
              <a:t>vrf</a:t>
            </a:r>
            <a:r>
              <a:rPr lang="en-US" sz="1800" b="1" i="1" dirty="0">
                <a:ea typeface="+mn-ea"/>
                <a:cs typeface="+mn-cs"/>
              </a:rPr>
              <a:t>-name&gt; </a:t>
            </a:r>
            <a:r>
              <a:rPr lang="en-US" sz="1800" b="1" i="1" dirty="0" err="1">
                <a:ea typeface="+mn-ea"/>
                <a:cs typeface="+mn-cs"/>
              </a:rPr>
              <a:t>vrfid</a:t>
            </a:r>
            <a:r>
              <a:rPr lang="en-US" sz="1800" b="1" i="1" dirty="0">
                <a:ea typeface="+mn-ea"/>
                <a:cs typeface="+mn-cs"/>
              </a:rPr>
              <a:t> &lt;1-255&gt;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a:ea typeface="+mn-ea"/>
                <a:cs typeface="+mn-cs"/>
              </a:rPr>
              <a:t>router </a:t>
            </a:r>
            <a:r>
              <a:rPr lang="en-US" sz="1800" b="1" i="1" dirty="0" err="1">
                <a:ea typeface="+mn-ea"/>
                <a:cs typeface="+mn-cs"/>
              </a:rPr>
              <a:t>vrf</a:t>
            </a:r>
            <a:r>
              <a:rPr lang="en-US" sz="1800" b="1" i="1" dirty="0">
                <a:ea typeface="+mn-ea"/>
                <a:cs typeface="+mn-cs"/>
              </a:rPr>
              <a:t> &lt;</a:t>
            </a:r>
            <a:r>
              <a:rPr lang="en-US" sz="1800" b="1" i="1" dirty="0" err="1">
                <a:ea typeface="+mn-ea"/>
                <a:cs typeface="+mn-cs"/>
              </a:rPr>
              <a:t>vrf</a:t>
            </a:r>
            <a:r>
              <a:rPr lang="en-US" sz="1800" b="1" i="1" dirty="0">
                <a:ea typeface="+mn-ea"/>
                <a:cs typeface="+mn-cs"/>
              </a:rPr>
              <a:t>-name&gt;</a:t>
            </a:r>
            <a:endParaRPr lang="en-US" sz="1800" dirty="0">
              <a:ea typeface="+mn-ea"/>
              <a:cs typeface="+mn-cs"/>
            </a:endParaRPr>
          </a:p>
          <a:p>
            <a:pPr lvl="1" eaLnBrk="1" hangingPunct="1">
              <a:buFont typeface="Arial" charset="0"/>
              <a:buChar char="–"/>
              <a:defRPr/>
            </a:pPr>
            <a:r>
              <a:rPr lang="en-US" sz="1800" dirty="0">
                <a:ea typeface="+mn-ea"/>
                <a:cs typeface="+mn-cs"/>
              </a:rPr>
              <a:t>ERS-8800:5(router-</a:t>
            </a:r>
            <a:r>
              <a:rPr lang="en-US" sz="1800" dirty="0" err="1">
                <a:ea typeface="+mn-ea"/>
                <a:cs typeface="+mn-cs"/>
              </a:rPr>
              <a:t>vrf</a:t>
            </a:r>
            <a:r>
              <a:rPr lang="en-US" sz="1800" dirty="0">
                <a:ea typeface="+mn-ea"/>
                <a:cs typeface="+mn-cs"/>
              </a:rPr>
              <a:t>)#</a:t>
            </a:r>
            <a:r>
              <a:rPr lang="en-US" sz="1800" b="1" i="1" dirty="0" err="1">
                <a:ea typeface="+mn-ea"/>
                <a:cs typeface="+mn-cs"/>
              </a:rPr>
              <a:t>ipvpn</a:t>
            </a:r>
            <a:endParaRPr lang="en-US" sz="1800" dirty="0">
              <a:ea typeface="+mn-ea"/>
              <a:cs typeface="+mn-cs"/>
            </a:endParaRPr>
          </a:p>
          <a:p>
            <a:pPr lvl="1" eaLnBrk="1" hangingPunct="1">
              <a:buFont typeface="Arial" charset="0"/>
              <a:buChar char="–"/>
              <a:defRPr/>
            </a:pPr>
            <a:r>
              <a:rPr lang="en-US" sz="1800" dirty="0">
                <a:ea typeface="+mn-ea"/>
                <a:cs typeface="+mn-cs"/>
              </a:rPr>
              <a:t>ERS-8800:5(router-</a:t>
            </a:r>
            <a:r>
              <a:rPr lang="en-US" sz="1800" dirty="0" err="1">
                <a:ea typeface="+mn-ea"/>
                <a:cs typeface="+mn-cs"/>
              </a:rPr>
              <a:t>vrf</a:t>
            </a:r>
            <a:r>
              <a:rPr lang="en-US" sz="1800" dirty="0">
                <a:ea typeface="+mn-ea"/>
                <a:cs typeface="+mn-cs"/>
              </a:rPr>
              <a:t>)#</a:t>
            </a:r>
            <a:r>
              <a:rPr lang="en-US" sz="1800" b="1" i="1" dirty="0" err="1">
                <a:ea typeface="+mn-ea"/>
                <a:cs typeface="+mn-cs"/>
              </a:rPr>
              <a:t>i-sid</a:t>
            </a:r>
            <a:r>
              <a:rPr lang="en-US" sz="1800" b="1" i="1" dirty="0">
                <a:ea typeface="+mn-ea"/>
                <a:cs typeface="+mn-cs"/>
              </a:rPr>
              <a:t> 1000</a:t>
            </a:r>
            <a:endParaRPr lang="en-US" sz="1800" dirty="0">
              <a:ea typeface="+mn-ea"/>
              <a:cs typeface="+mn-cs"/>
            </a:endParaRPr>
          </a:p>
          <a:p>
            <a:pPr lvl="1" eaLnBrk="1" hangingPunct="1">
              <a:buFont typeface="Arial" charset="0"/>
              <a:buChar char="–"/>
              <a:defRPr/>
            </a:pPr>
            <a:r>
              <a:rPr lang="en-US" sz="1800" dirty="0">
                <a:ea typeface="+mn-ea"/>
                <a:cs typeface="+mn-cs"/>
              </a:rPr>
              <a:t>ERS-8800:5(router-</a:t>
            </a:r>
            <a:r>
              <a:rPr lang="en-US" sz="1800" dirty="0" err="1">
                <a:ea typeface="+mn-ea"/>
                <a:cs typeface="+mn-cs"/>
              </a:rPr>
              <a:t>vrf</a:t>
            </a:r>
            <a:r>
              <a:rPr lang="en-US" sz="1800" dirty="0">
                <a:ea typeface="+mn-ea"/>
                <a:cs typeface="+mn-cs"/>
              </a:rPr>
              <a:t>)#</a:t>
            </a:r>
            <a:r>
              <a:rPr lang="en-US" sz="1800" b="1" i="1" dirty="0" err="1">
                <a:ea typeface="+mn-ea"/>
                <a:cs typeface="+mn-cs"/>
              </a:rPr>
              <a:t>ipvpn</a:t>
            </a:r>
            <a:r>
              <a:rPr lang="en-US" sz="1800" b="1" i="1" dirty="0">
                <a:ea typeface="+mn-ea"/>
                <a:cs typeface="+mn-cs"/>
              </a:rPr>
              <a:t> enable</a:t>
            </a:r>
            <a:endParaRPr lang="en-US" sz="1800" dirty="0">
              <a:ea typeface="+mn-ea"/>
              <a:cs typeface="+mn-cs"/>
            </a:endParaRPr>
          </a:p>
          <a:p>
            <a:pPr lvl="1" eaLnBrk="1" hangingPunct="1">
              <a:buFont typeface="Arial" charset="0"/>
              <a:buChar char="–"/>
              <a:defRPr/>
            </a:pPr>
            <a:r>
              <a:rPr lang="en-US" sz="1800" dirty="0">
                <a:ea typeface="+mn-ea"/>
                <a:cs typeface="+mn-cs"/>
              </a:rPr>
              <a:t>ERS-8800:5(router-</a:t>
            </a:r>
            <a:r>
              <a:rPr lang="en-US" sz="1800" dirty="0" err="1">
                <a:ea typeface="+mn-ea"/>
                <a:cs typeface="+mn-cs"/>
              </a:rPr>
              <a:t>vrf</a:t>
            </a:r>
            <a:r>
              <a:rPr lang="en-US" sz="1800" dirty="0">
                <a:ea typeface="+mn-ea"/>
                <a:cs typeface="+mn-cs"/>
              </a:rPr>
              <a:t>)#</a:t>
            </a:r>
            <a:r>
              <a:rPr lang="en-US" sz="1800" b="1" i="1" dirty="0">
                <a:ea typeface="+mn-ea"/>
                <a:cs typeface="+mn-cs"/>
              </a:rPr>
              <a:t>exit</a:t>
            </a:r>
            <a:endParaRPr lang="en-US" sz="18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273050" y="1184722"/>
            <a:ext cx="8547100" cy="2460625"/>
            <a:chOff x="158" y="2515"/>
            <a:chExt cx="5384" cy="1550"/>
          </a:xfrm>
        </p:grpSpPr>
        <p:sp>
          <p:nvSpPr>
            <p:cNvPr id="76820" name="AutoShape 3"/>
            <p:cNvSpPr>
              <a:spLocks noChangeArrowheads="1"/>
            </p:cNvSpPr>
            <p:nvPr/>
          </p:nvSpPr>
          <p:spPr bwMode="auto">
            <a:xfrm>
              <a:off x="3418" y="2630"/>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p>
          </p:txBody>
        </p:sp>
        <p:cxnSp>
          <p:nvCxnSpPr>
            <p:cNvPr id="76821" name="AutoShape 4"/>
            <p:cNvCxnSpPr>
              <a:cxnSpLocks noChangeShapeType="1"/>
              <a:stCxn id="76887" idx="1"/>
              <a:endCxn id="76885" idx="1"/>
            </p:cNvCxnSpPr>
            <p:nvPr/>
          </p:nvCxnSpPr>
          <p:spPr bwMode="auto">
            <a:xfrm>
              <a:off x="2433" y="2894"/>
              <a:ext cx="0" cy="771"/>
            </a:xfrm>
            <a:prstGeom prst="straightConnector1">
              <a:avLst/>
            </a:prstGeom>
            <a:noFill/>
            <a:ln w="28575">
              <a:solidFill>
                <a:schemeClr val="tx1"/>
              </a:solidFill>
              <a:round/>
              <a:headEnd/>
              <a:tailEnd/>
            </a:ln>
          </p:spPr>
        </p:cxnSp>
        <p:cxnSp>
          <p:nvCxnSpPr>
            <p:cNvPr id="76822" name="AutoShape 5"/>
            <p:cNvCxnSpPr>
              <a:cxnSpLocks noChangeShapeType="1"/>
              <a:stCxn id="76889" idx="3"/>
              <a:endCxn id="76887" idx="1"/>
            </p:cNvCxnSpPr>
            <p:nvPr/>
          </p:nvCxnSpPr>
          <p:spPr bwMode="auto">
            <a:xfrm flipV="1">
              <a:off x="1399" y="2894"/>
              <a:ext cx="1034" cy="415"/>
            </a:xfrm>
            <a:prstGeom prst="straightConnector1">
              <a:avLst/>
            </a:prstGeom>
            <a:noFill/>
            <a:ln w="28575">
              <a:solidFill>
                <a:schemeClr val="tx1"/>
              </a:solidFill>
              <a:round/>
              <a:headEnd/>
              <a:tailEnd/>
            </a:ln>
          </p:spPr>
        </p:cxnSp>
        <p:cxnSp>
          <p:nvCxnSpPr>
            <p:cNvPr id="76823" name="AutoShape 6"/>
            <p:cNvCxnSpPr>
              <a:cxnSpLocks noChangeShapeType="1"/>
              <a:stCxn id="76887" idx="3"/>
              <a:endCxn id="76885" idx="3"/>
            </p:cNvCxnSpPr>
            <p:nvPr/>
          </p:nvCxnSpPr>
          <p:spPr bwMode="auto">
            <a:xfrm>
              <a:off x="2558" y="2894"/>
              <a:ext cx="0" cy="771"/>
            </a:xfrm>
            <a:prstGeom prst="straightConnector1">
              <a:avLst/>
            </a:prstGeom>
            <a:noFill/>
            <a:ln w="28575">
              <a:solidFill>
                <a:schemeClr val="tx1"/>
              </a:solidFill>
              <a:round/>
              <a:headEnd/>
              <a:tailEnd/>
            </a:ln>
          </p:spPr>
        </p:cxnSp>
        <p:cxnSp>
          <p:nvCxnSpPr>
            <p:cNvPr id="76824" name="AutoShape 7"/>
            <p:cNvCxnSpPr>
              <a:cxnSpLocks noChangeShapeType="1"/>
              <a:stCxn id="76889" idx="1"/>
              <a:endCxn id="76897" idx="3"/>
            </p:cNvCxnSpPr>
            <p:nvPr/>
          </p:nvCxnSpPr>
          <p:spPr bwMode="auto">
            <a:xfrm flipH="1">
              <a:off x="505" y="3309"/>
              <a:ext cx="768" cy="0"/>
            </a:xfrm>
            <a:prstGeom prst="straightConnector1">
              <a:avLst/>
            </a:prstGeom>
            <a:noFill/>
            <a:ln w="28575">
              <a:solidFill>
                <a:schemeClr val="tx1"/>
              </a:solidFill>
              <a:round/>
              <a:headEnd/>
              <a:tailEnd/>
            </a:ln>
          </p:spPr>
        </p:cxnSp>
        <p:cxnSp>
          <p:nvCxnSpPr>
            <p:cNvPr id="76825" name="AutoShape 8"/>
            <p:cNvCxnSpPr>
              <a:cxnSpLocks noChangeShapeType="1"/>
              <a:stCxn id="76879" idx="3"/>
              <a:endCxn id="76893" idx="1"/>
            </p:cNvCxnSpPr>
            <p:nvPr/>
          </p:nvCxnSpPr>
          <p:spPr bwMode="auto">
            <a:xfrm flipV="1">
              <a:off x="4596" y="3264"/>
              <a:ext cx="591" cy="1"/>
            </a:xfrm>
            <a:prstGeom prst="straightConnector1">
              <a:avLst/>
            </a:prstGeom>
            <a:noFill/>
            <a:ln w="28575">
              <a:solidFill>
                <a:schemeClr val="tx1"/>
              </a:solidFill>
              <a:round/>
              <a:headEnd/>
              <a:tailEnd/>
            </a:ln>
          </p:spPr>
        </p:cxnSp>
        <p:sp>
          <p:nvSpPr>
            <p:cNvPr id="76826" name="Text Box 9"/>
            <p:cNvSpPr txBox="1">
              <a:spLocks noChangeArrowheads="1"/>
            </p:cNvSpPr>
            <p:nvPr/>
          </p:nvSpPr>
          <p:spPr bwMode="auto">
            <a:xfrm>
              <a:off x="916" y="3331"/>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a:t>
              </a:r>
            </a:p>
          </p:txBody>
        </p:sp>
        <p:sp>
          <p:nvSpPr>
            <p:cNvPr id="76827" name="Text Box 10"/>
            <p:cNvSpPr txBox="1">
              <a:spLocks noChangeArrowheads="1"/>
            </p:cNvSpPr>
            <p:nvPr/>
          </p:nvSpPr>
          <p:spPr bwMode="auto">
            <a:xfrm>
              <a:off x="1551" y="3059"/>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4/30</a:t>
              </a:r>
            </a:p>
          </p:txBody>
        </p:sp>
        <p:sp>
          <p:nvSpPr>
            <p:cNvPr id="76828" name="Text Box 11"/>
            <p:cNvSpPr txBox="1">
              <a:spLocks noChangeArrowheads="1"/>
            </p:cNvSpPr>
            <p:nvPr/>
          </p:nvSpPr>
          <p:spPr bwMode="auto">
            <a:xfrm>
              <a:off x="2590" y="333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4/30</a:t>
              </a:r>
            </a:p>
          </p:txBody>
        </p:sp>
        <p:sp>
          <p:nvSpPr>
            <p:cNvPr id="76829" name="Text Box 12"/>
            <p:cNvSpPr txBox="1">
              <a:spLocks noChangeArrowheads="1"/>
            </p:cNvSpPr>
            <p:nvPr/>
          </p:nvSpPr>
          <p:spPr bwMode="auto">
            <a:xfrm>
              <a:off x="2046" y="2832"/>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3/5</a:t>
              </a:r>
            </a:p>
          </p:txBody>
        </p:sp>
        <p:sp>
          <p:nvSpPr>
            <p:cNvPr id="76830" name="Text Box 13"/>
            <p:cNvSpPr txBox="1">
              <a:spLocks noChangeArrowheads="1"/>
            </p:cNvSpPr>
            <p:nvPr/>
          </p:nvSpPr>
          <p:spPr bwMode="auto">
            <a:xfrm>
              <a:off x="2179" y="314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3/21</a:t>
              </a:r>
            </a:p>
          </p:txBody>
        </p:sp>
        <p:sp>
          <p:nvSpPr>
            <p:cNvPr id="76831" name="Text Box 14"/>
            <p:cNvSpPr txBox="1">
              <a:spLocks noChangeArrowheads="1"/>
            </p:cNvSpPr>
            <p:nvPr/>
          </p:nvSpPr>
          <p:spPr bwMode="auto">
            <a:xfrm>
              <a:off x="1143" y="2923"/>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8600C</a:t>
              </a:r>
            </a:p>
          </p:txBody>
        </p:sp>
        <p:sp>
          <p:nvSpPr>
            <p:cNvPr id="76832" name="Text Box 15"/>
            <p:cNvSpPr txBox="1">
              <a:spLocks noChangeArrowheads="1"/>
            </p:cNvSpPr>
            <p:nvPr/>
          </p:nvSpPr>
          <p:spPr bwMode="auto">
            <a:xfrm>
              <a:off x="2288" y="2515"/>
              <a:ext cx="335"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8600G</a:t>
              </a:r>
            </a:p>
          </p:txBody>
        </p:sp>
        <p:sp>
          <p:nvSpPr>
            <p:cNvPr id="76833" name="Text Box 16"/>
            <p:cNvSpPr txBox="1">
              <a:spLocks noChangeArrowheads="1"/>
            </p:cNvSpPr>
            <p:nvPr/>
          </p:nvSpPr>
          <p:spPr bwMode="auto">
            <a:xfrm>
              <a:off x="2290" y="3944"/>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8600D</a:t>
              </a:r>
            </a:p>
          </p:txBody>
        </p:sp>
        <p:sp>
          <p:nvSpPr>
            <p:cNvPr id="76834" name="Text Box 17"/>
            <p:cNvSpPr txBox="1">
              <a:spLocks noChangeArrowheads="1"/>
            </p:cNvSpPr>
            <p:nvPr/>
          </p:nvSpPr>
          <p:spPr bwMode="auto">
            <a:xfrm>
              <a:off x="2578" y="311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3/22</a:t>
              </a:r>
            </a:p>
          </p:txBody>
        </p:sp>
        <p:sp>
          <p:nvSpPr>
            <p:cNvPr id="76835" name="Text Box 18"/>
            <p:cNvSpPr txBox="1">
              <a:spLocks noChangeArrowheads="1"/>
            </p:cNvSpPr>
            <p:nvPr/>
          </p:nvSpPr>
          <p:spPr bwMode="auto">
            <a:xfrm>
              <a:off x="2179" y="3322"/>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4/20</a:t>
              </a:r>
            </a:p>
          </p:txBody>
        </p:sp>
        <p:sp>
          <p:nvSpPr>
            <p:cNvPr id="76836" name="Oval 19"/>
            <p:cNvSpPr>
              <a:spLocks noChangeArrowheads="1"/>
            </p:cNvSpPr>
            <p:nvPr/>
          </p:nvSpPr>
          <p:spPr bwMode="auto">
            <a:xfrm rot="-5400000">
              <a:off x="2470" y="3149"/>
              <a:ext cx="45" cy="227"/>
            </a:xfrm>
            <a:prstGeom prst="ellipse">
              <a:avLst/>
            </a:prstGeom>
            <a:noFill/>
            <a:ln w="9525" algn="ctr">
              <a:solidFill>
                <a:schemeClr val="tx1"/>
              </a:solidFill>
              <a:round/>
              <a:headEnd/>
              <a:tailEnd/>
            </a:ln>
          </p:spPr>
          <p:txBody>
            <a:bodyPr wrap="none" lIns="0" tIns="0" rIns="0" bIns="0" anchor="ctr"/>
            <a:lstStyle/>
            <a:p>
              <a:endParaRPr lang="en-US"/>
            </a:p>
          </p:txBody>
        </p:sp>
        <p:sp>
          <p:nvSpPr>
            <p:cNvPr id="76837" name="Text Box 20"/>
            <p:cNvSpPr txBox="1">
              <a:spLocks noChangeArrowheads="1"/>
            </p:cNvSpPr>
            <p:nvPr/>
          </p:nvSpPr>
          <p:spPr bwMode="auto">
            <a:xfrm>
              <a:off x="2637" y="3211"/>
              <a:ext cx="316" cy="121"/>
            </a:xfrm>
            <a:prstGeom prst="rect">
              <a:avLst/>
            </a:prstGeom>
            <a:noFill/>
            <a:ln w="9525" algn="ctr">
              <a:noFill/>
              <a:miter lim="800000"/>
              <a:headEnd/>
              <a:tailEnd/>
            </a:ln>
          </p:spPr>
          <p:txBody>
            <a:bodyPr wrap="none" lIns="0" tIns="0" rIns="0" bIns="0">
              <a:spAutoFit/>
            </a:bodyPr>
            <a:lstStyle/>
            <a:p>
              <a:pPr>
                <a:spcBef>
                  <a:spcPct val="50000"/>
                </a:spcBef>
              </a:pPr>
              <a:r>
                <a:rPr lang="en-GB" sz="1400"/>
                <a:t>MLT 1</a:t>
              </a:r>
            </a:p>
          </p:txBody>
        </p:sp>
        <p:sp>
          <p:nvSpPr>
            <p:cNvPr id="76838" name="Text Box 21"/>
            <p:cNvSpPr txBox="1">
              <a:spLocks noChangeArrowheads="1"/>
            </p:cNvSpPr>
            <p:nvPr/>
          </p:nvSpPr>
          <p:spPr bwMode="auto">
            <a:xfrm>
              <a:off x="3847" y="3195"/>
              <a:ext cx="174" cy="121"/>
            </a:xfrm>
            <a:prstGeom prst="rect">
              <a:avLst/>
            </a:prstGeom>
            <a:noFill/>
            <a:ln w="9525" algn="ctr">
              <a:noFill/>
              <a:miter lim="800000"/>
              <a:headEnd/>
              <a:tailEnd/>
            </a:ln>
          </p:spPr>
          <p:txBody>
            <a:bodyPr wrap="none" lIns="0" tIns="0" rIns="0" bIns="0">
              <a:spAutoFit/>
            </a:bodyPr>
            <a:lstStyle/>
            <a:p>
              <a:pPr>
                <a:spcBef>
                  <a:spcPct val="50000"/>
                </a:spcBef>
              </a:pPr>
              <a:r>
                <a:rPr lang="en-GB" sz="1400"/>
                <a:t>IST</a:t>
              </a:r>
            </a:p>
          </p:txBody>
        </p:sp>
        <p:cxnSp>
          <p:nvCxnSpPr>
            <p:cNvPr id="76839" name="AutoShape 22"/>
            <p:cNvCxnSpPr>
              <a:cxnSpLocks noChangeShapeType="1"/>
              <a:stCxn id="76883" idx="1"/>
              <a:endCxn id="76881" idx="1"/>
            </p:cNvCxnSpPr>
            <p:nvPr/>
          </p:nvCxnSpPr>
          <p:spPr bwMode="auto">
            <a:xfrm>
              <a:off x="3659" y="2896"/>
              <a:ext cx="0" cy="771"/>
            </a:xfrm>
            <a:prstGeom prst="straightConnector1">
              <a:avLst/>
            </a:prstGeom>
            <a:noFill/>
            <a:ln w="28575">
              <a:solidFill>
                <a:schemeClr val="tx1"/>
              </a:solidFill>
              <a:round/>
              <a:headEnd/>
              <a:tailEnd/>
            </a:ln>
          </p:spPr>
        </p:cxnSp>
        <p:cxnSp>
          <p:nvCxnSpPr>
            <p:cNvPr id="76840" name="AutoShape 23"/>
            <p:cNvCxnSpPr>
              <a:cxnSpLocks noChangeShapeType="1"/>
              <a:stCxn id="76883" idx="3"/>
              <a:endCxn id="76881" idx="3"/>
            </p:cNvCxnSpPr>
            <p:nvPr/>
          </p:nvCxnSpPr>
          <p:spPr bwMode="auto">
            <a:xfrm>
              <a:off x="3784" y="2896"/>
              <a:ext cx="0" cy="771"/>
            </a:xfrm>
            <a:prstGeom prst="straightConnector1">
              <a:avLst/>
            </a:prstGeom>
            <a:noFill/>
            <a:ln w="28575">
              <a:solidFill>
                <a:schemeClr val="tx1"/>
              </a:solidFill>
              <a:round/>
              <a:headEnd/>
              <a:tailEnd/>
            </a:ln>
          </p:spPr>
        </p:cxnSp>
        <p:cxnSp>
          <p:nvCxnSpPr>
            <p:cNvPr id="76841" name="AutoShape 24"/>
            <p:cNvCxnSpPr>
              <a:cxnSpLocks noChangeShapeType="1"/>
              <a:stCxn id="76889" idx="3"/>
              <a:endCxn id="76885" idx="1"/>
            </p:cNvCxnSpPr>
            <p:nvPr/>
          </p:nvCxnSpPr>
          <p:spPr bwMode="auto">
            <a:xfrm>
              <a:off x="1399" y="3309"/>
              <a:ext cx="1034" cy="356"/>
            </a:xfrm>
            <a:prstGeom prst="straightConnector1">
              <a:avLst/>
            </a:prstGeom>
            <a:noFill/>
            <a:ln w="28575">
              <a:solidFill>
                <a:schemeClr val="tx1"/>
              </a:solidFill>
              <a:round/>
              <a:headEnd/>
              <a:tailEnd/>
            </a:ln>
          </p:spPr>
        </p:cxnSp>
        <p:sp>
          <p:nvSpPr>
            <p:cNvPr id="76842" name="Oval 25"/>
            <p:cNvSpPr>
              <a:spLocks noChangeArrowheads="1"/>
            </p:cNvSpPr>
            <p:nvPr/>
          </p:nvSpPr>
          <p:spPr bwMode="auto">
            <a:xfrm rot="-5400000">
              <a:off x="3687" y="3141"/>
              <a:ext cx="45" cy="227"/>
            </a:xfrm>
            <a:prstGeom prst="ellipse">
              <a:avLst/>
            </a:prstGeom>
            <a:noFill/>
            <a:ln w="9525" algn="ctr">
              <a:solidFill>
                <a:schemeClr val="tx1"/>
              </a:solidFill>
              <a:round/>
              <a:headEnd/>
              <a:tailEnd/>
            </a:ln>
          </p:spPr>
          <p:txBody>
            <a:bodyPr wrap="none" lIns="0" tIns="0" rIns="0" bIns="0" anchor="ctr"/>
            <a:lstStyle/>
            <a:p>
              <a:endParaRPr lang="en-US"/>
            </a:p>
          </p:txBody>
        </p:sp>
        <p:sp>
          <p:nvSpPr>
            <p:cNvPr id="76843" name="Text Box 26"/>
            <p:cNvSpPr txBox="1">
              <a:spLocks noChangeArrowheads="1"/>
            </p:cNvSpPr>
            <p:nvPr/>
          </p:nvSpPr>
          <p:spPr bwMode="auto">
            <a:xfrm>
              <a:off x="3833" y="332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3/30</a:t>
              </a:r>
            </a:p>
          </p:txBody>
        </p:sp>
        <p:sp>
          <p:nvSpPr>
            <p:cNvPr id="76844" name="Text Box 27"/>
            <p:cNvSpPr txBox="1">
              <a:spLocks noChangeArrowheads="1"/>
            </p:cNvSpPr>
            <p:nvPr/>
          </p:nvSpPr>
          <p:spPr bwMode="auto">
            <a:xfrm>
              <a:off x="3422" y="313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3/29</a:t>
              </a:r>
            </a:p>
          </p:txBody>
        </p:sp>
        <p:sp>
          <p:nvSpPr>
            <p:cNvPr id="76845" name="Text Box 28"/>
            <p:cNvSpPr txBox="1">
              <a:spLocks noChangeArrowheads="1"/>
            </p:cNvSpPr>
            <p:nvPr/>
          </p:nvSpPr>
          <p:spPr bwMode="auto">
            <a:xfrm>
              <a:off x="3821" y="310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3/30</a:t>
              </a:r>
            </a:p>
          </p:txBody>
        </p:sp>
        <p:sp>
          <p:nvSpPr>
            <p:cNvPr id="76846" name="Text Box 29"/>
            <p:cNvSpPr txBox="1">
              <a:spLocks noChangeArrowheads="1"/>
            </p:cNvSpPr>
            <p:nvPr/>
          </p:nvSpPr>
          <p:spPr bwMode="auto">
            <a:xfrm>
              <a:off x="3422" y="331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3/29</a:t>
              </a:r>
            </a:p>
          </p:txBody>
        </p:sp>
        <p:sp>
          <p:nvSpPr>
            <p:cNvPr id="76847" name="Text Box 30"/>
            <p:cNvSpPr txBox="1">
              <a:spLocks noChangeArrowheads="1"/>
            </p:cNvSpPr>
            <p:nvPr/>
          </p:nvSpPr>
          <p:spPr bwMode="auto">
            <a:xfrm>
              <a:off x="1551" y="3482"/>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4/29</a:t>
              </a:r>
            </a:p>
          </p:txBody>
        </p:sp>
        <p:sp>
          <p:nvSpPr>
            <p:cNvPr id="76848" name="Text Box 31"/>
            <p:cNvSpPr txBox="1">
              <a:spLocks noChangeArrowheads="1"/>
            </p:cNvSpPr>
            <p:nvPr/>
          </p:nvSpPr>
          <p:spPr bwMode="auto">
            <a:xfrm>
              <a:off x="1973" y="366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4/29</a:t>
              </a:r>
            </a:p>
          </p:txBody>
        </p:sp>
        <p:cxnSp>
          <p:nvCxnSpPr>
            <p:cNvPr id="76849" name="AutoShape 32"/>
            <p:cNvCxnSpPr>
              <a:cxnSpLocks noChangeShapeType="1"/>
              <a:stCxn id="76885" idx="3"/>
              <a:endCxn id="76881" idx="1"/>
            </p:cNvCxnSpPr>
            <p:nvPr/>
          </p:nvCxnSpPr>
          <p:spPr bwMode="auto">
            <a:xfrm>
              <a:off x="2558" y="3665"/>
              <a:ext cx="1101" cy="2"/>
            </a:xfrm>
            <a:prstGeom prst="straightConnector1">
              <a:avLst/>
            </a:prstGeom>
            <a:noFill/>
            <a:ln w="28575">
              <a:solidFill>
                <a:schemeClr val="tx1"/>
              </a:solidFill>
              <a:round/>
              <a:headEnd/>
              <a:tailEnd/>
            </a:ln>
          </p:spPr>
        </p:cxnSp>
        <p:cxnSp>
          <p:nvCxnSpPr>
            <p:cNvPr id="76850" name="AutoShape 33"/>
            <p:cNvCxnSpPr>
              <a:cxnSpLocks noChangeShapeType="1"/>
              <a:stCxn id="76885" idx="3"/>
              <a:endCxn id="76883" idx="1"/>
            </p:cNvCxnSpPr>
            <p:nvPr/>
          </p:nvCxnSpPr>
          <p:spPr bwMode="auto">
            <a:xfrm flipV="1">
              <a:off x="2558" y="2896"/>
              <a:ext cx="1101" cy="769"/>
            </a:xfrm>
            <a:prstGeom prst="straightConnector1">
              <a:avLst/>
            </a:prstGeom>
            <a:noFill/>
            <a:ln w="28575">
              <a:solidFill>
                <a:schemeClr val="tx1"/>
              </a:solidFill>
              <a:round/>
              <a:headEnd/>
              <a:tailEnd/>
            </a:ln>
          </p:spPr>
        </p:cxnSp>
        <p:cxnSp>
          <p:nvCxnSpPr>
            <p:cNvPr id="76851" name="AutoShape 34"/>
            <p:cNvCxnSpPr>
              <a:cxnSpLocks noChangeShapeType="1"/>
              <a:stCxn id="76887" idx="3"/>
              <a:endCxn id="76881" idx="1"/>
            </p:cNvCxnSpPr>
            <p:nvPr/>
          </p:nvCxnSpPr>
          <p:spPr bwMode="auto">
            <a:xfrm>
              <a:off x="2558" y="2894"/>
              <a:ext cx="1101" cy="773"/>
            </a:xfrm>
            <a:prstGeom prst="straightConnector1">
              <a:avLst/>
            </a:prstGeom>
            <a:noFill/>
            <a:ln w="28575">
              <a:solidFill>
                <a:schemeClr val="tx1"/>
              </a:solidFill>
              <a:round/>
              <a:headEnd/>
              <a:tailEnd/>
            </a:ln>
          </p:spPr>
        </p:cxnSp>
        <p:cxnSp>
          <p:nvCxnSpPr>
            <p:cNvPr id="76852" name="AutoShape 35"/>
            <p:cNvCxnSpPr>
              <a:cxnSpLocks noChangeShapeType="1"/>
              <a:stCxn id="76887" idx="3"/>
              <a:endCxn id="76883" idx="1"/>
            </p:cNvCxnSpPr>
            <p:nvPr/>
          </p:nvCxnSpPr>
          <p:spPr bwMode="auto">
            <a:xfrm>
              <a:off x="2558" y="2894"/>
              <a:ext cx="1101" cy="2"/>
            </a:xfrm>
            <a:prstGeom prst="straightConnector1">
              <a:avLst/>
            </a:prstGeom>
            <a:noFill/>
            <a:ln w="28575">
              <a:solidFill>
                <a:schemeClr val="tx1"/>
              </a:solidFill>
              <a:round/>
              <a:headEnd/>
              <a:tailEnd/>
            </a:ln>
          </p:spPr>
        </p:cxnSp>
        <p:cxnSp>
          <p:nvCxnSpPr>
            <p:cNvPr id="76853" name="AutoShape 36"/>
            <p:cNvCxnSpPr>
              <a:cxnSpLocks noChangeShapeType="1"/>
              <a:stCxn id="76883" idx="3"/>
              <a:endCxn id="76879" idx="1"/>
            </p:cNvCxnSpPr>
            <p:nvPr/>
          </p:nvCxnSpPr>
          <p:spPr bwMode="auto">
            <a:xfrm>
              <a:off x="3784" y="2896"/>
              <a:ext cx="721" cy="369"/>
            </a:xfrm>
            <a:prstGeom prst="straightConnector1">
              <a:avLst/>
            </a:prstGeom>
            <a:noFill/>
            <a:ln w="28575">
              <a:solidFill>
                <a:schemeClr val="tx1"/>
              </a:solidFill>
              <a:round/>
              <a:headEnd/>
              <a:tailEnd/>
            </a:ln>
          </p:spPr>
        </p:cxnSp>
        <p:cxnSp>
          <p:nvCxnSpPr>
            <p:cNvPr id="76854" name="AutoShape 37"/>
            <p:cNvCxnSpPr>
              <a:cxnSpLocks noChangeShapeType="1"/>
              <a:stCxn id="76881" idx="3"/>
              <a:endCxn id="76879" idx="1"/>
            </p:cNvCxnSpPr>
            <p:nvPr/>
          </p:nvCxnSpPr>
          <p:spPr bwMode="auto">
            <a:xfrm flipV="1">
              <a:off x="3784" y="3265"/>
              <a:ext cx="721" cy="402"/>
            </a:xfrm>
            <a:prstGeom prst="straightConnector1">
              <a:avLst/>
            </a:prstGeom>
            <a:noFill/>
            <a:ln w="28575">
              <a:solidFill>
                <a:schemeClr val="tx1"/>
              </a:solidFill>
              <a:round/>
              <a:headEnd/>
              <a:tailEnd/>
            </a:ln>
          </p:spPr>
        </p:cxnSp>
        <p:grpSp>
          <p:nvGrpSpPr>
            <p:cNvPr id="76855" name="Group 38"/>
            <p:cNvGrpSpPr>
              <a:grpSpLocks/>
            </p:cNvGrpSpPr>
            <p:nvPr/>
          </p:nvGrpSpPr>
          <p:grpSpPr bwMode="auto">
            <a:xfrm>
              <a:off x="158" y="3190"/>
              <a:ext cx="576" cy="444"/>
              <a:chOff x="249" y="1480"/>
              <a:chExt cx="576" cy="444"/>
            </a:xfrm>
          </p:grpSpPr>
          <p:sp>
            <p:nvSpPr>
              <p:cNvPr id="76894" name="Text Box 39"/>
              <p:cNvSpPr txBox="1">
                <a:spLocks noChangeArrowheads="1"/>
              </p:cNvSpPr>
              <p:nvPr/>
            </p:nvSpPr>
            <p:spPr bwMode="auto">
              <a:xfrm>
                <a:off x="249" y="1750"/>
                <a:ext cx="576" cy="174"/>
              </a:xfrm>
              <a:prstGeom prst="rect">
                <a:avLst/>
              </a:prstGeom>
              <a:noFill/>
              <a:ln w="9525">
                <a:noFill/>
                <a:miter lim="800000"/>
                <a:headEnd/>
                <a:tailEnd/>
              </a:ln>
            </p:spPr>
            <p:txBody>
              <a:bodyPr lIns="0" rIns="0">
                <a:spAutoFit/>
              </a:bodyPr>
              <a:lstStyle/>
              <a:p>
                <a:pPr algn="ctr"/>
                <a:r>
                  <a:rPr lang="en-CA" sz="1200" dirty="0"/>
                  <a:t>Tester</a:t>
                </a:r>
                <a:endParaRPr lang="en-US" sz="1200" dirty="0"/>
              </a:p>
            </p:txBody>
          </p:sp>
          <p:grpSp>
            <p:nvGrpSpPr>
              <p:cNvPr id="76895" name="Group 40"/>
              <p:cNvGrpSpPr>
                <a:grpSpLocks/>
              </p:cNvGrpSpPr>
              <p:nvPr/>
            </p:nvGrpSpPr>
            <p:grpSpPr bwMode="auto">
              <a:xfrm>
                <a:off x="365" y="1480"/>
                <a:ext cx="347" cy="244"/>
                <a:chOff x="365" y="1480"/>
                <a:chExt cx="347" cy="244"/>
              </a:xfrm>
            </p:grpSpPr>
            <p:pic>
              <p:nvPicPr>
                <p:cNvPr id="76896" name="Picture 41"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76897" name="Rectangle 42"/>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p>
              </p:txBody>
            </p:sp>
          </p:grpSp>
        </p:grpSp>
        <p:grpSp>
          <p:nvGrpSpPr>
            <p:cNvPr id="76856" name="Group 43"/>
            <p:cNvGrpSpPr>
              <a:grpSpLocks/>
            </p:cNvGrpSpPr>
            <p:nvPr/>
          </p:nvGrpSpPr>
          <p:grpSpPr bwMode="auto">
            <a:xfrm>
              <a:off x="4966" y="3145"/>
              <a:ext cx="576" cy="444"/>
              <a:chOff x="4716" y="1480"/>
              <a:chExt cx="576" cy="444"/>
            </a:xfrm>
          </p:grpSpPr>
          <p:sp>
            <p:nvSpPr>
              <p:cNvPr id="76890" name="Text Box 44"/>
              <p:cNvSpPr txBox="1">
                <a:spLocks noChangeArrowheads="1"/>
              </p:cNvSpPr>
              <p:nvPr/>
            </p:nvSpPr>
            <p:spPr bwMode="auto">
              <a:xfrm>
                <a:off x="4716" y="1750"/>
                <a:ext cx="576" cy="174"/>
              </a:xfrm>
              <a:prstGeom prst="rect">
                <a:avLst/>
              </a:prstGeom>
              <a:noFill/>
              <a:ln w="9525">
                <a:noFill/>
                <a:miter lim="800000"/>
                <a:headEnd/>
                <a:tailEnd/>
              </a:ln>
            </p:spPr>
            <p:txBody>
              <a:bodyPr lIns="0" rIns="0">
                <a:spAutoFit/>
              </a:bodyPr>
              <a:lstStyle/>
              <a:p>
                <a:pPr algn="ctr"/>
                <a:r>
                  <a:rPr lang="en-CA" sz="1200" dirty="0"/>
                  <a:t>Tester</a:t>
                </a:r>
                <a:endParaRPr lang="en-US" sz="1200" dirty="0"/>
              </a:p>
            </p:txBody>
          </p:sp>
          <p:grpSp>
            <p:nvGrpSpPr>
              <p:cNvPr id="76891" name="Group 45"/>
              <p:cNvGrpSpPr>
                <a:grpSpLocks/>
              </p:cNvGrpSpPr>
              <p:nvPr/>
            </p:nvGrpSpPr>
            <p:grpSpPr bwMode="auto">
              <a:xfrm>
                <a:off x="4832" y="1480"/>
                <a:ext cx="347" cy="244"/>
                <a:chOff x="365" y="1480"/>
                <a:chExt cx="347" cy="244"/>
              </a:xfrm>
            </p:grpSpPr>
            <p:pic>
              <p:nvPicPr>
                <p:cNvPr id="76892" name="Picture 46"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76893" name="Rectangle 47"/>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p>
              </p:txBody>
            </p:sp>
          </p:grpSp>
        </p:grpSp>
        <p:grpSp>
          <p:nvGrpSpPr>
            <p:cNvPr id="76857" name="Group 48"/>
            <p:cNvGrpSpPr>
              <a:grpSpLocks/>
            </p:cNvGrpSpPr>
            <p:nvPr/>
          </p:nvGrpSpPr>
          <p:grpSpPr bwMode="auto">
            <a:xfrm>
              <a:off x="1068" y="3056"/>
              <a:ext cx="467" cy="509"/>
              <a:chOff x="835" y="1162"/>
              <a:chExt cx="507" cy="552"/>
            </a:xfrm>
          </p:grpSpPr>
          <p:pic>
            <p:nvPicPr>
              <p:cNvPr id="76888" name="Picture 49"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76889" name="Rectangle 5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76858" name="Group 51"/>
            <p:cNvGrpSpPr>
              <a:grpSpLocks/>
            </p:cNvGrpSpPr>
            <p:nvPr/>
          </p:nvGrpSpPr>
          <p:grpSpPr bwMode="auto">
            <a:xfrm>
              <a:off x="2227" y="2641"/>
              <a:ext cx="468" cy="509"/>
              <a:chOff x="835" y="1162"/>
              <a:chExt cx="507" cy="552"/>
            </a:xfrm>
          </p:grpSpPr>
          <p:pic>
            <p:nvPicPr>
              <p:cNvPr id="76886" name="Picture 52"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76887" name="Rectangle 5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76859" name="Group 54"/>
            <p:cNvGrpSpPr>
              <a:grpSpLocks/>
            </p:cNvGrpSpPr>
            <p:nvPr/>
          </p:nvGrpSpPr>
          <p:grpSpPr bwMode="auto">
            <a:xfrm>
              <a:off x="2227" y="3412"/>
              <a:ext cx="468" cy="509"/>
              <a:chOff x="835" y="1162"/>
              <a:chExt cx="507" cy="552"/>
            </a:xfrm>
          </p:grpSpPr>
          <p:pic>
            <p:nvPicPr>
              <p:cNvPr id="76884" name="Picture 55"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76885" name="Rectangle 5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76860" name="Group 57"/>
            <p:cNvGrpSpPr>
              <a:grpSpLocks/>
            </p:cNvGrpSpPr>
            <p:nvPr/>
          </p:nvGrpSpPr>
          <p:grpSpPr bwMode="auto">
            <a:xfrm>
              <a:off x="3453" y="2643"/>
              <a:ext cx="468" cy="509"/>
              <a:chOff x="835" y="1162"/>
              <a:chExt cx="507" cy="552"/>
            </a:xfrm>
          </p:grpSpPr>
          <p:pic>
            <p:nvPicPr>
              <p:cNvPr id="76882" name="Picture 58"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76883" name="Rectangle 59"/>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76861" name="Group 60"/>
            <p:cNvGrpSpPr>
              <a:grpSpLocks/>
            </p:cNvGrpSpPr>
            <p:nvPr/>
          </p:nvGrpSpPr>
          <p:grpSpPr bwMode="auto">
            <a:xfrm>
              <a:off x="3453" y="3414"/>
              <a:ext cx="468" cy="509"/>
              <a:chOff x="835" y="1162"/>
              <a:chExt cx="507" cy="552"/>
            </a:xfrm>
          </p:grpSpPr>
          <p:pic>
            <p:nvPicPr>
              <p:cNvPr id="76880" name="Picture 61"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76881" name="Rectangle 6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76862" name="Group 63"/>
            <p:cNvGrpSpPr>
              <a:grpSpLocks/>
            </p:cNvGrpSpPr>
            <p:nvPr/>
          </p:nvGrpSpPr>
          <p:grpSpPr bwMode="auto">
            <a:xfrm>
              <a:off x="4377" y="3150"/>
              <a:ext cx="347" cy="244"/>
              <a:chOff x="4785" y="1117"/>
              <a:chExt cx="347" cy="244"/>
            </a:xfrm>
          </p:grpSpPr>
          <p:pic>
            <p:nvPicPr>
              <p:cNvPr id="76878" name="Picture 64"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76879" name="Rectangle 65"/>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p>
            </p:txBody>
          </p:sp>
        </p:grpSp>
        <p:sp>
          <p:nvSpPr>
            <p:cNvPr id="76863" name="Oval 66"/>
            <p:cNvSpPr>
              <a:spLocks noChangeArrowheads="1"/>
            </p:cNvSpPr>
            <p:nvPr/>
          </p:nvSpPr>
          <p:spPr bwMode="auto">
            <a:xfrm rot="10800000">
              <a:off x="4181" y="3043"/>
              <a:ext cx="45" cy="454"/>
            </a:xfrm>
            <a:prstGeom prst="ellipse">
              <a:avLst/>
            </a:prstGeom>
            <a:noFill/>
            <a:ln w="9525" algn="ctr">
              <a:solidFill>
                <a:schemeClr val="tx1"/>
              </a:solidFill>
              <a:round/>
              <a:headEnd/>
              <a:tailEnd/>
            </a:ln>
          </p:spPr>
          <p:txBody>
            <a:bodyPr wrap="none" lIns="0" tIns="0" rIns="0" bIns="0" anchor="ctr"/>
            <a:lstStyle/>
            <a:p>
              <a:endParaRPr lang="en-US"/>
            </a:p>
          </p:txBody>
        </p:sp>
        <p:sp>
          <p:nvSpPr>
            <p:cNvPr id="76864" name="Text Box 67"/>
            <p:cNvSpPr txBox="1">
              <a:spLocks noChangeArrowheads="1"/>
            </p:cNvSpPr>
            <p:nvPr/>
          </p:nvSpPr>
          <p:spPr bwMode="auto">
            <a:xfrm>
              <a:off x="4118" y="3520"/>
              <a:ext cx="298" cy="121"/>
            </a:xfrm>
            <a:prstGeom prst="rect">
              <a:avLst/>
            </a:prstGeom>
            <a:noFill/>
            <a:ln w="9525" algn="ctr">
              <a:noFill/>
              <a:miter lim="800000"/>
              <a:headEnd/>
              <a:tailEnd/>
            </a:ln>
          </p:spPr>
          <p:txBody>
            <a:bodyPr wrap="none" lIns="0" tIns="0" rIns="0" bIns="0">
              <a:spAutoFit/>
            </a:bodyPr>
            <a:lstStyle/>
            <a:p>
              <a:pPr>
                <a:spcBef>
                  <a:spcPct val="50000"/>
                </a:spcBef>
              </a:pPr>
              <a:r>
                <a:rPr lang="en-GB" sz="1400"/>
                <a:t>SMLT</a:t>
              </a:r>
            </a:p>
          </p:txBody>
        </p:sp>
        <p:sp>
          <p:nvSpPr>
            <p:cNvPr id="76865" name="Text Box 68"/>
            <p:cNvSpPr txBox="1">
              <a:spLocks noChangeArrowheads="1"/>
            </p:cNvSpPr>
            <p:nvPr/>
          </p:nvSpPr>
          <p:spPr bwMode="auto">
            <a:xfrm>
              <a:off x="3529" y="2515"/>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8600A</a:t>
              </a:r>
            </a:p>
          </p:txBody>
        </p:sp>
        <p:sp>
          <p:nvSpPr>
            <p:cNvPr id="76866" name="Text Box 69"/>
            <p:cNvSpPr txBox="1">
              <a:spLocks noChangeArrowheads="1"/>
            </p:cNvSpPr>
            <p:nvPr/>
          </p:nvSpPr>
          <p:spPr bwMode="auto">
            <a:xfrm>
              <a:off x="3531" y="3944"/>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8600B</a:t>
              </a:r>
            </a:p>
          </p:txBody>
        </p:sp>
        <p:sp>
          <p:nvSpPr>
            <p:cNvPr id="76867" name="Text Box 70"/>
            <p:cNvSpPr txBox="1">
              <a:spLocks noChangeArrowheads="1"/>
            </p:cNvSpPr>
            <p:nvPr/>
          </p:nvSpPr>
          <p:spPr bwMode="auto">
            <a:xfrm>
              <a:off x="3955" y="2839"/>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a:t>
              </a:r>
            </a:p>
          </p:txBody>
        </p:sp>
        <p:sp>
          <p:nvSpPr>
            <p:cNvPr id="76868" name="Text Box 71"/>
            <p:cNvSpPr txBox="1">
              <a:spLocks noChangeArrowheads="1"/>
            </p:cNvSpPr>
            <p:nvPr/>
          </p:nvSpPr>
          <p:spPr bwMode="auto">
            <a:xfrm>
              <a:off x="3955" y="3603"/>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a:t>
              </a:r>
            </a:p>
          </p:txBody>
        </p:sp>
        <p:sp>
          <p:nvSpPr>
            <p:cNvPr id="76869" name="Text Box 72"/>
            <p:cNvSpPr txBox="1">
              <a:spLocks noChangeArrowheads="1"/>
            </p:cNvSpPr>
            <p:nvPr/>
          </p:nvSpPr>
          <p:spPr bwMode="auto">
            <a:xfrm>
              <a:off x="3282" y="2749"/>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a:t>
              </a:r>
            </a:p>
          </p:txBody>
        </p:sp>
        <p:sp>
          <p:nvSpPr>
            <p:cNvPr id="76870" name="Text Box 73"/>
            <p:cNvSpPr txBox="1">
              <a:spLocks noChangeArrowheads="1"/>
            </p:cNvSpPr>
            <p:nvPr/>
          </p:nvSpPr>
          <p:spPr bwMode="auto">
            <a:xfrm>
              <a:off x="3282" y="2947"/>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a:t>
              </a:r>
            </a:p>
          </p:txBody>
        </p:sp>
        <p:sp>
          <p:nvSpPr>
            <p:cNvPr id="76871" name="Text Box 74"/>
            <p:cNvSpPr txBox="1">
              <a:spLocks noChangeArrowheads="1"/>
            </p:cNvSpPr>
            <p:nvPr/>
          </p:nvSpPr>
          <p:spPr bwMode="auto">
            <a:xfrm>
              <a:off x="3285" y="3507"/>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a:t>
              </a:r>
            </a:p>
          </p:txBody>
        </p:sp>
        <p:sp>
          <p:nvSpPr>
            <p:cNvPr id="76872" name="Text Box 75"/>
            <p:cNvSpPr txBox="1">
              <a:spLocks noChangeArrowheads="1"/>
            </p:cNvSpPr>
            <p:nvPr/>
          </p:nvSpPr>
          <p:spPr bwMode="auto">
            <a:xfrm>
              <a:off x="3285" y="3705"/>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a:t>
              </a:r>
            </a:p>
          </p:txBody>
        </p:sp>
        <p:sp>
          <p:nvSpPr>
            <p:cNvPr id="76873" name="Text Box 76"/>
            <p:cNvSpPr txBox="1">
              <a:spLocks noChangeArrowheads="1"/>
            </p:cNvSpPr>
            <p:nvPr/>
          </p:nvSpPr>
          <p:spPr bwMode="auto">
            <a:xfrm>
              <a:off x="2775" y="2749"/>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3/11</a:t>
              </a:r>
            </a:p>
          </p:txBody>
        </p:sp>
        <p:sp>
          <p:nvSpPr>
            <p:cNvPr id="76874" name="Text Box 77"/>
            <p:cNvSpPr txBox="1">
              <a:spLocks noChangeArrowheads="1"/>
            </p:cNvSpPr>
            <p:nvPr/>
          </p:nvSpPr>
          <p:spPr bwMode="auto">
            <a:xfrm>
              <a:off x="2775" y="294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3/12</a:t>
              </a:r>
            </a:p>
          </p:txBody>
        </p:sp>
        <p:sp>
          <p:nvSpPr>
            <p:cNvPr id="76875" name="Text Box 78"/>
            <p:cNvSpPr txBox="1">
              <a:spLocks noChangeArrowheads="1"/>
            </p:cNvSpPr>
            <p:nvPr/>
          </p:nvSpPr>
          <p:spPr bwMode="auto">
            <a:xfrm>
              <a:off x="2778" y="350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4/11</a:t>
              </a:r>
            </a:p>
          </p:txBody>
        </p:sp>
        <p:sp>
          <p:nvSpPr>
            <p:cNvPr id="76876" name="Text Box 79"/>
            <p:cNvSpPr txBox="1">
              <a:spLocks noChangeArrowheads="1"/>
            </p:cNvSpPr>
            <p:nvPr/>
          </p:nvSpPr>
          <p:spPr bwMode="auto">
            <a:xfrm>
              <a:off x="2778" y="370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4/12</a:t>
              </a:r>
            </a:p>
          </p:txBody>
        </p:sp>
        <p:sp>
          <p:nvSpPr>
            <p:cNvPr id="76877" name="Text Box 80"/>
            <p:cNvSpPr txBox="1">
              <a:spLocks noChangeArrowheads="1"/>
            </p:cNvSpPr>
            <p:nvPr/>
          </p:nvSpPr>
          <p:spPr bwMode="auto">
            <a:xfrm>
              <a:off x="4097" y="2901"/>
              <a:ext cx="285" cy="121"/>
            </a:xfrm>
            <a:prstGeom prst="rect">
              <a:avLst/>
            </a:prstGeom>
            <a:noFill/>
            <a:ln w="9525" algn="ctr">
              <a:noFill/>
              <a:miter lim="800000"/>
              <a:headEnd/>
              <a:tailEnd/>
            </a:ln>
          </p:spPr>
          <p:txBody>
            <a:bodyPr wrap="none" lIns="0" tIns="0" rIns="0" bIns="0">
              <a:spAutoFit/>
            </a:bodyPr>
            <a:lstStyle/>
            <a:p>
              <a:pPr>
                <a:spcBef>
                  <a:spcPct val="50000"/>
                </a:spcBef>
              </a:pPr>
              <a:r>
                <a:rPr lang="en-GB" sz="1400"/>
                <a:t>MLT1</a:t>
              </a:r>
            </a:p>
          </p:txBody>
        </p:sp>
      </p:grpSp>
      <p:pic>
        <p:nvPicPr>
          <p:cNvPr id="76803" name="Picture 82" descr="vr_grey"/>
          <p:cNvPicPr>
            <a:picLocks noChangeAspect="1" noChangeArrowheads="1"/>
          </p:cNvPicPr>
          <p:nvPr/>
        </p:nvPicPr>
        <p:blipFill>
          <a:blip r:embed="rId5" cstate="print"/>
          <a:srcRect/>
          <a:stretch>
            <a:fillRect/>
          </a:stretch>
        </p:blipFill>
        <p:spPr bwMode="auto">
          <a:xfrm>
            <a:off x="5778500" y="2883347"/>
            <a:ext cx="357188" cy="360362"/>
          </a:xfrm>
          <a:prstGeom prst="rect">
            <a:avLst/>
          </a:prstGeom>
          <a:noFill/>
          <a:ln w="9525">
            <a:noFill/>
            <a:miter lim="800000"/>
            <a:headEnd/>
            <a:tailEnd/>
          </a:ln>
        </p:spPr>
      </p:pic>
      <p:pic>
        <p:nvPicPr>
          <p:cNvPr id="76804" name="Picture 83" descr="vr_grey"/>
          <p:cNvPicPr>
            <a:picLocks noChangeAspect="1" noChangeArrowheads="1"/>
          </p:cNvPicPr>
          <p:nvPr/>
        </p:nvPicPr>
        <p:blipFill>
          <a:blip r:embed="rId5" cstate="print"/>
          <a:srcRect/>
          <a:stretch>
            <a:fillRect/>
          </a:stretch>
        </p:blipFill>
        <p:spPr bwMode="auto">
          <a:xfrm>
            <a:off x="5795963" y="1502222"/>
            <a:ext cx="357187" cy="360362"/>
          </a:xfrm>
          <a:prstGeom prst="rect">
            <a:avLst/>
          </a:prstGeom>
          <a:noFill/>
          <a:ln w="9525">
            <a:noFill/>
            <a:miter lim="800000"/>
            <a:headEnd/>
            <a:tailEnd/>
          </a:ln>
        </p:spPr>
      </p:pic>
      <p:pic>
        <p:nvPicPr>
          <p:cNvPr id="76805" name="Picture 84" descr="vr_grey"/>
          <p:cNvPicPr>
            <a:picLocks noChangeAspect="1" noChangeArrowheads="1"/>
          </p:cNvPicPr>
          <p:nvPr/>
        </p:nvPicPr>
        <p:blipFill>
          <a:blip r:embed="rId5" cstate="print"/>
          <a:srcRect/>
          <a:stretch>
            <a:fillRect/>
          </a:stretch>
        </p:blipFill>
        <p:spPr bwMode="auto">
          <a:xfrm>
            <a:off x="1835150" y="2078484"/>
            <a:ext cx="357188" cy="360363"/>
          </a:xfrm>
          <a:prstGeom prst="rect">
            <a:avLst/>
          </a:prstGeom>
          <a:noFill/>
          <a:ln w="9525">
            <a:noFill/>
            <a:miter lim="800000"/>
            <a:headEnd/>
            <a:tailEnd/>
          </a:ln>
        </p:spPr>
      </p:pic>
      <p:pic>
        <p:nvPicPr>
          <p:cNvPr id="76806" name="Picture 85" descr="cloud3_grey_grey"/>
          <p:cNvPicPr>
            <a:picLocks noChangeAspect="1" noChangeArrowheads="1"/>
          </p:cNvPicPr>
          <p:nvPr/>
        </p:nvPicPr>
        <p:blipFill>
          <a:blip r:embed="rId6" cstate="print"/>
          <a:srcRect/>
          <a:stretch>
            <a:fillRect/>
          </a:stretch>
        </p:blipFill>
        <p:spPr bwMode="auto">
          <a:xfrm>
            <a:off x="2047875" y="1629222"/>
            <a:ext cx="4248150" cy="1584325"/>
          </a:xfrm>
          <a:prstGeom prst="rect">
            <a:avLst/>
          </a:prstGeom>
          <a:noFill/>
          <a:ln w="9525">
            <a:noFill/>
            <a:miter lim="800000"/>
            <a:headEnd/>
            <a:tailEnd/>
          </a:ln>
        </p:spPr>
      </p:pic>
      <p:pic>
        <p:nvPicPr>
          <p:cNvPr id="76807" name="Picture 86" descr="vr_corp_green"/>
          <p:cNvPicPr>
            <a:picLocks noChangeAspect="1" noChangeArrowheads="1"/>
          </p:cNvPicPr>
          <p:nvPr/>
        </p:nvPicPr>
        <p:blipFill>
          <a:blip r:embed="rId7" cstate="print"/>
          <a:srcRect/>
          <a:stretch>
            <a:fillRect/>
          </a:stretch>
        </p:blipFill>
        <p:spPr bwMode="auto">
          <a:xfrm>
            <a:off x="5799138" y="1902272"/>
            <a:ext cx="357187" cy="360362"/>
          </a:xfrm>
          <a:prstGeom prst="rect">
            <a:avLst/>
          </a:prstGeom>
          <a:noFill/>
          <a:ln w="9525">
            <a:noFill/>
            <a:miter lim="800000"/>
            <a:headEnd/>
            <a:tailEnd/>
          </a:ln>
        </p:spPr>
      </p:pic>
      <p:sp>
        <p:nvSpPr>
          <p:cNvPr id="76808" name="Freeform 87"/>
          <p:cNvSpPr>
            <a:spLocks/>
          </p:cNvSpPr>
          <p:nvPr/>
        </p:nvSpPr>
        <p:spPr bwMode="auto">
          <a:xfrm>
            <a:off x="6084888" y="1557784"/>
            <a:ext cx="1582737" cy="1655763"/>
          </a:xfrm>
          <a:custGeom>
            <a:avLst/>
            <a:gdLst>
              <a:gd name="T0" fmla="*/ 2147483647 w 741"/>
              <a:gd name="T1" fmla="*/ 2147483647 h 900"/>
              <a:gd name="T2" fmla="*/ 2147483647 w 741"/>
              <a:gd name="T3" fmla="*/ 2147483647 h 900"/>
              <a:gd name="T4" fmla="*/ 2147483647 w 741"/>
              <a:gd name="T5" fmla="*/ 2147483647 h 900"/>
              <a:gd name="T6" fmla="*/ 2147483647 w 741"/>
              <a:gd name="T7" fmla="*/ 2147483647 h 900"/>
              <a:gd name="T8" fmla="*/ 0 60000 65536"/>
              <a:gd name="T9" fmla="*/ 0 60000 65536"/>
              <a:gd name="T10" fmla="*/ 0 60000 65536"/>
              <a:gd name="T11" fmla="*/ 0 60000 65536"/>
              <a:gd name="T12" fmla="*/ 0 w 741"/>
              <a:gd name="T13" fmla="*/ 0 h 900"/>
              <a:gd name="T14" fmla="*/ 741 w 741"/>
              <a:gd name="T15" fmla="*/ 900 h 900"/>
            </a:gdLst>
            <a:ahLst/>
            <a:cxnLst>
              <a:cxn ang="T8">
                <a:pos x="T0" y="T1"/>
              </a:cxn>
              <a:cxn ang="T9">
                <a:pos x="T2" y="T3"/>
              </a:cxn>
              <a:cxn ang="T10">
                <a:pos x="T4" y="T5"/>
              </a:cxn>
              <a:cxn ang="T11">
                <a:pos x="T6" y="T7"/>
              </a:cxn>
            </a:cxnLst>
            <a:rect l="T12" t="T13" r="T14" b="T15"/>
            <a:pathLst>
              <a:path w="741" h="900">
                <a:moveTo>
                  <a:pt x="106" y="61"/>
                </a:moveTo>
                <a:cubicBezTo>
                  <a:pt x="0" y="122"/>
                  <a:pt x="0" y="764"/>
                  <a:pt x="106" y="832"/>
                </a:cubicBezTo>
                <a:cubicBezTo>
                  <a:pt x="212" y="900"/>
                  <a:pt x="741" y="597"/>
                  <a:pt x="741" y="469"/>
                </a:cubicBezTo>
                <a:cubicBezTo>
                  <a:pt x="741" y="341"/>
                  <a:pt x="212" y="0"/>
                  <a:pt x="106" y="61"/>
                </a:cubicBezTo>
                <a:close/>
              </a:path>
            </a:pathLst>
          </a:custGeom>
          <a:noFill/>
          <a:ln w="38100" cap="flat" cmpd="sng">
            <a:solidFill>
              <a:srgbClr val="00CC00"/>
            </a:solidFill>
            <a:prstDash val="solid"/>
            <a:round/>
            <a:headEnd/>
            <a:tailEnd/>
          </a:ln>
        </p:spPr>
        <p:txBody>
          <a:bodyPr lIns="0" tIns="0" rIns="0" bIns="0"/>
          <a:lstStyle/>
          <a:p>
            <a:endParaRPr lang="en-US"/>
          </a:p>
        </p:txBody>
      </p:sp>
      <p:sp>
        <p:nvSpPr>
          <p:cNvPr id="76809" name="Text Box 88"/>
          <p:cNvSpPr txBox="1">
            <a:spLocks noChangeArrowheads="1"/>
          </p:cNvSpPr>
          <p:nvPr/>
        </p:nvSpPr>
        <p:spPr bwMode="auto">
          <a:xfrm>
            <a:off x="6443663" y="3142109"/>
            <a:ext cx="828675"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CC00"/>
                </a:solidFill>
              </a:rPr>
              <a:t>VLAN 102</a:t>
            </a:r>
          </a:p>
        </p:txBody>
      </p:sp>
      <p:pic>
        <p:nvPicPr>
          <p:cNvPr id="76810" name="Picture 89" descr="vr_corp_green"/>
          <p:cNvPicPr>
            <a:picLocks noChangeAspect="1" noChangeArrowheads="1"/>
          </p:cNvPicPr>
          <p:nvPr/>
        </p:nvPicPr>
        <p:blipFill>
          <a:blip r:embed="rId7" cstate="print"/>
          <a:srcRect/>
          <a:stretch>
            <a:fillRect/>
          </a:stretch>
        </p:blipFill>
        <p:spPr bwMode="auto">
          <a:xfrm>
            <a:off x="5795963" y="2537272"/>
            <a:ext cx="357187" cy="360362"/>
          </a:xfrm>
          <a:prstGeom prst="rect">
            <a:avLst/>
          </a:prstGeom>
          <a:noFill/>
          <a:ln w="9525">
            <a:noFill/>
            <a:miter lim="800000"/>
            <a:headEnd/>
            <a:tailEnd/>
          </a:ln>
        </p:spPr>
      </p:pic>
      <p:pic>
        <p:nvPicPr>
          <p:cNvPr id="76811" name="Picture 90" descr="vr_corp_green"/>
          <p:cNvPicPr>
            <a:picLocks noChangeAspect="1" noChangeArrowheads="1"/>
          </p:cNvPicPr>
          <p:nvPr/>
        </p:nvPicPr>
        <p:blipFill>
          <a:blip r:embed="rId7" cstate="print"/>
          <a:srcRect/>
          <a:stretch>
            <a:fillRect/>
          </a:stretch>
        </p:blipFill>
        <p:spPr bwMode="auto">
          <a:xfrm>
            <a:off x="2066925" y="2276922"/>
            <a:ext cx="357188" cy="360362"/>
          </a:xfrm>
          <a:prstGeom prst="rect">
            <a:avLst/>
          </a:prstGeom>
          <a:noFill/>
          <a:ln w="9525">
            <a:noFill/>
            <a:miter lim="800000"/>
            <a:headEnd/>
            <a:tailEnd/>
          </a:ln>
        </p:spPr>
      </p:pic>
      <p:sp>
        <p:nvSpPr>
          <p:cNvPr id="76812" name="Oval 91"/>
          <p:cNvSpPr>
            <a:spLocks noChangeArrowheads="1"/>
          </p:cNvSpPr>
          <p:nvPr/>
        </p:nvSpPr>
        <p:spPr bwMode="auto">
          <a:xfrm>
            <a:off x="1116013" y="2278509"/>
            <a:ext cx="1008062" cy="360363"/>
          </a:xfrm>
          <a:prstGeom prst="ellipse">
            <a:avLst/>
          </a:prstGeom>
          <a:solidFill>
            <a:schemeClr val="bg1"/>
          </a:solidFill>
          <a:ln w="28575" algn="ctr">
            <a:solidFill>
              <a:srgbClr val="00CC00"/>
            </a:solidFill>
            <a:round/>
            <a:headEnd/>
            <a:tailEnd/>
          </a:ln>
        </p:spPr>
        <p:txBody>
          <a:bodyPr wrap="none" lIns="0" tIns="0" rIns="0" bIns="0" anchor="ctr"/>
          <a:lstStyle/>
          <a:p>
            <a:pPr algn="ctr"/>
            <a:r>
              <a:rPr lang="en-GB" sz="1200">
                <a:solidFill>
                  <a:srgbClr val="00CC00"/>
                </a:solidFill>
              </a:rPr>
              <a:t>10.0.101.0/24</a:t>
            </a:r>
            <a:endParaRPr lang="en-US" sz="1200">
              <a:solidFill>
                <a:srgbClr val="00CC00"/>
              </a:solidFill>
            </a:endParaRPr>
          </a:p>
        </p:txBody>
      </p:sp>
      <p:sp>
        <p:nvSpPr>
          <p:cNvPr id="76813" name="Text Box 92"/>
          <p:cNvSpPr txBox="1">
            <a:spLocks noChangeArrowheads="1"/>
          </p:cNvSpPr>
          <p:nvPr/>
        </p:nvSpPr>
        <p:spPr bwMode="auto">
          <a:xfrm>
            <a:off x="827088" y="1989584"/>
            <a:ext cx="828675"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CC00"/>
                </a:solidFill>
              </a:rPr>
              <a:t>VLAN 101</a:t>
            </a:r>
          </a:p>
        </p:txBody>
      </p:sp>
      <p:sp>
        <p:nvSpPr>
          <p:cNvPr id="76814" name="Text Box 93"/>
          <p:cNvSpPr txBox="1">
            <a:spLocks noChangeArrowheads="1"/>
          </p:cNvSpPr>
          <p:nvPr/>
        </p:nvSpPr>
        <p:spPr bwMode="auto">
          <a:xfrm>
            <a:off x="3478213" y="1886397"/>
            <a:ext cx="1384300" cy="247650"/>
          </a:xfrm>
          <a:prstGeom prst="rect">
            <a:avLst/>
          </a:prstGeom>
          <a:noFill/>
          <a:ln w="9525" algn="ctr">
            <a:noFill/>
            <a:miter lim="800000"/>
            <a:headEnd/>
            <a:tailEnd/>
          </a:ln>
        </p:spPr>
        <p:txBody>
          <a:bodyPr wrap="none" lIns="0" tIns="0" rIns="0" bIns="0">
            <a:spAutoFit/>
          </a:bodyPr>
          <a:lstStyle/>
          <a:p>
            <a:pPr>
              <a:spcBef>
                <a:spcPct val="50000"/>
              </a:spcBef>
            </a:pPr>
            <a:r>
              <a:rPr lang="en-GB" b="1"/>
              <a:t>IS-IS (SPBM)</a:t>
            </a:r>
          </a:p>
        </p:txBody>
      </p:sp>
      <p:sp>
        <p:nvSpPr>
          <p:cNvPr id="76815" name="AutoShape 94"/>
          <p:cNvSpPr>
            <a:spLocks/>
          </p:cNvSpPr>
          <p:nvPr/>
        </p:nvSpPr>
        <p:spPr bwMode="auto">
          <a:xfrm>
            <a:off x="323850" y="3789809"/>
            <a:ext cx="4137025" cy="1180699"/>
          </a:xfrm>
          <a:prstGeom prst="borderCallout3">
            <a:avLst>
              <a:gd name="adj1" fmla="val 10620"/>
              <a:gd name="adj2" fmla="val -1843"/>
              <a:gd name="adj3" fmla="val 10620"/>
              <a:gd name="adj4" fmla="val -3875"/>
              <a:gd name="adj5" fmla="val -41593"/>
              <a:gd name="adj6" fmla="val -3875"/>
              <a:gd name="adj7" fmla="val -96315"/>
              <a:gd name="adj8" fmla="val 36722"/>
            </a:avLst>
          </a:prstGeom>
          <a:solidFill>
            <a:schemeClr val="bg1"/>
          </a:solidFill>
          <a:ln w="12700" algn="ctr">
            <a:solidFill>
              <a:schemeClr val="tx2"/>
            </a:solidFill>
            <a:miter lim="800000"/>
            <a:headEnd/>
            <a:tailEnd type="triangle" w="med" len="med"/>
          </a:ln>
        </p:spPr>
        <p:txBody>
          <a:bodyPr wrap="square" lIns="36000" tIns="36000" rIns="36000" bIns="36000">
            <a:spAutoFit/>
          </a:bodyPr>
          <a:lstStyle/>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ipvpn</a:t>
            </a:r>
            <a:r>
              <a:rPr lang="en-US" sz="1200" dirty="0">
                <a:latin typeface="Courier New" pitchFamily="49" charset="0"/>
              </a:rPr>
              <a:t> create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ipvpn</a:t>
            </a:r>
            <a:r>
              <a:rPr lang="en-US" sz="1200" dirty="0">
                <a:latin typeface="Courier New" pitchFamily="49" charset="0"/>
              </a:rPr>
              <a:t> </a:t>
            </a:r>
            <a:r>
              <a:rPr lang="en-US" sz="1200" dirty="0" err="1">
                <a:latin typeface="Courier New" pitchFamily="49" charset="0"/>
              </a:rPr>
              <a:t>i-sid</a:t>
            </a:r>
            <a:r>
              <a:rPr lang="en-US" sz="1200" dirty="0">
                <a:latin typeface="Courier New" pitchFamily="49" charset="0"/>
              </a:rPr>
              <a:t> 13990001</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ipvpn</a:t>
            </a:r>
            <a:r>
              <a:rPr lang="en-US" sz="1200" dirty="0">
                <a:latin typeface="Courier New" pitchFamily="49" charset="0"/>
              </a:rPr>
              <a:t> enable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isis</a:t>
            </a:r>
            <a:r>
              <a:rPr lang="en-US" sz="1200" dirty="0">
                <a:latin typeface="Courier New" pitchFamily="49" charset="0"/>
              </a:rPr>
              <a:t> redistribute direct create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isis</a:t>
            </a:r>
            <a:r>
              <a:rPr lang="en-US" sz="1200" dirty="0">
                <a:latin typeface="Courier New" pitchFamily="49" charset="0"/>
              </a:rPr>
              <a:t> redistribute direct enable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isis</a:t>
            </a:r>
            <a:r>
              <a:rPr lang="en-US" sz="1200" dirty="0">
                <a:latin typeface="Courier New" pitchFamily="49" charset="0"/>
              </a:rPr>
              <a:t> redistribute direct apply</a:t>
            </a:r>
          </a:p>
        </p:txBody>
      </p:sp>
      <p:sp>
        <p:nvSpPr>
          <p:cNvPr id="76816" name="AutoShape 95"/>
          <p:cNvSpPr>
            <a:spLocks/>
          </p:cNvSpPr>
          <p:nvPr/>
        </p:nvSpPr>
        <p:spPr bwMode="auto">
          <a:xfrm>
            <a:off x="4789488" y="3805684"/>
            <a:ext cx="4137025" cy="1207492"/>
          </a:xfrm>
          <a:prstGeom prst="borderCallout3">
            <a:avLst>
              <a:gd name="adj1" fmla="val 10620"/>
              <a:gd name="adj2" fmla="val 101843"/>
              <a:gd name="adj3" fmla="val 10620"/>
              <a:gd name="adj4" fmla="val 102764"/>
              <a:gd name="adj5" fmla="val -210324"/>
              <a:gd name="adj6" fmla="val 102764"/>
              <a:gd name="adj7" fmla="val -212093"/>
              <a:gd name="adj8" fmla="val 35264"/>
            </a:avLst>
          </a:prstGeom>
          <a:noFill/>
          <a:ln w="12700" algn="ctr">
            <a:solidFill>
              <a:schemeClr val="tx2"/>
            </a:solidFill>
            <a:miter lim="800000"/>
            <a:headEnd/>
            <a:tailEnd type="triangle" w="med" len="med"/>
          </a:ln>
        </p:spPr>
        <p:txBody>
          <a:bodyPr wrap="square" lIns="36000" tIns="36000" rIns="36000" bIns="36000">
            <a:spAutoFit/>
          </a:bodyPr>
          <a:lstStyle/>
          <a:p>
            <a:r>
              <a:rPr lang="en-US" sz="1200">
                <a:latin typeface="Courier New" pitchFamily="49" charset="0"/>
              </a:rPr>
              <a:t>ip vrf green ipvpn create</a:t>
            </a:r>
          </a:p>
          <a:p>
            <a:r>
              <a:rPr lang="en-US" sz="1200">
                <a:latin typeface="Courier New" pitchFamily="49" charset="0"/>
              </a:rPr>
              <a:t>ip vrf green ipvpn i-sid 13990001</a:t>
            </a:r>
          </a:p>
          <a:p>
            <a:r>
              <a:rPr lang="en-US" sz="1200">
                <a:latin typeface="Courier New" pitchFamily="49" charset="0"/>
              </a:rPr>
              <a:t>ip vrf green ipvpn enable</a:t>
            </a:r>
          </a:p>
          <a:p>
            <a:r>
              <a:rPr lang="en-US" sz="1200">
                <a:latin typeface="Courier New" pitchFamily="49" charset="0"/>
              </a:rPr>
              <a:t>ip vrf green isis redistribute direct create</a:t>
            </a:r>
          </a:p>
          <a:p>
            <a:r>
              <a:rPr lang="en-US" sz="1200">
                <a:latin typeface="Courier New" pitchFamily="49" charset="0"/>
              </a:rPr>
              <a:t>ip vrf green isis redistribute direct enable</a:t>
            </a:r>
          </a:p>
          <a:p>
            <a:r>
              <a:rPr lang="en-US" sz="1200">
                <a:latin typeface="Courier New" pitchFamily="49" charset="0"/>
              </a:rPr>
              <a:t>ip vrf green isis redistribute direct apply</a:t>
            </a:r>
          </a:p>
        </p:txBody>
      </p:sp>
      <p:sp>
        <p:nvSpPr>
          <p:cNvPr id="76817" name="AutoShape 96"/>
          <p:cNvSpPr>
            <a:spLocks/>
          </p:cNvSpPr>
          <p:nvPr/>
        </p:nvSpPr>
        <p:spPr bwMode="auto">
          <a:xfrm>
            <a:off x="4787900" y="5085209"/>
            <a:ext cx="4137025" cy="1224111"/>
          </a:xfrm>
          <a:prstGeom prst="borderCallout3">
            <a:avLst>
              <a:gd name="adj1" fmla="val 10620"/>
              <a:gd name="adj2" fmla="val -1843"/>
              <a:gd name="adj3" fmla="val 10620"/>
              <a:gd name="adj4" fmla="val -3759"/>
              <a:gd name="adj5" fmla="val -148523"/>
              <a:gd name="adj6" fmla="val -3759"/>
              <a:gd name="adj7" fmla="val -166370"/>
              <a:gd name="adj8" fmla="val 17843"/>
            </a:avLst>
          </a:prstGeom>
          <a:noFill/>
          <a:ln w="12700" algn="ctr">
            <a:solidFill>
              <a:schemeClr val="tx2"/>
            </a:solidFill>
            <a:miter lim="800000"/>
            <a:headEnd/>
            <a:tailEnd type="triangle" w="med" len="med"/>
          </a:ln>
        </p:spPr>
        <p:txBody>
          <a:bodyPr wrap="square" lIns="36000" tIns="36000" rIns="36000" bIns="36000">
            <a:spAutoFit/>
          </a:bodyPr>
          <a:lstStyle/>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ipvpn</a:t>
            </a:r>
            <a:r>
              <a:rPr lang="en-US" sz="1200" dirty="0">
                <a:latin typeface="Courier New" pitchFamily="49" charset="0"/>
              </a:rPr>
              <a:t> create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ipvpn</a:t>
            </a:r>
            <a:r>
              <a:rPr lang="en-US" sz="1200" dirty="0">
                <a:latin typeface="Courier New" pitchFamily="49" charset="0"/>
              </a:rPr>
              <a:t> </a:t>
            </a:r>
            <a:r>
              <a:rPr lang="en-US" sz="1200" dirty="0" err="1">
                <a:latin typeface="Courier New" pitchFamily="49" charset="0"/>
              </a:rPr>
              <a:t>i-sid</a:t>
            </a:r>
            <a:r>
              <a:rPr lang="en-US" sz="1200" dirty="0">
                <a:latin typeface="Courier New" pitchFamily="49" charset="0"/>
              </a:rPr>
              <a:t> 13990001</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ipvpn</a:t>
            </a:r>
            <a:r>
              <a:rPr lang="en-US" sz="1200" dirty="0">
                <a:latin typeface="Courier New" pitchFamily="49" charset="0"/>
              </a:rPr>
              <a:t> enable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isis</a:t>
            </a:r>
            <a:r>
              <a:rPr lang="en-US" sz="1200" dirty="0">
                <a:latin typeface="Courier New" pitchFamily="49" charset="0"/>
              </a:rPr>
              <a:t> redistribute direct create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isis</a:t>
            </a:r>
            <a:r>
              <a:rPr lang="en-US" sz="1200" dirty="0">
                <a:latin typeface="Courier New" pitchFamily="49" charset="0"/>
              </a:rPr>
              <a:t> redistribute direct enable</a:t>
            </a:r>
          </a:p>
          <a:p>
            <a:r>
              <a:rPr lang="en-US" sz="1200" dirty="0" err="1">
                <a:latin typeface="Courier New" pitchFamily="49" charset="0"/>
              </a:rPr>
              <a:t>ip</a:t>
            </a:r>
            <a:r>
              <a:rPr lang="en-US" sz="1200" dirty="0">
                <a:latin typeface="Courier New" pitchFamily="49" charset="0"/>
              </a:rPr>
              <a:t> </a:t>
            </a:r>
            <a:r>
              <a:rPr lang="en-US" sz="1200" dirty="0" err="1">
                <a:latin typeface="Courier New" pitchFamily="49" charset="0"/>
              </a:rPr>
              <a:t>vrf</a:t>
            </a:r>
            <a:r>
              <a:rPr lang="en-US" sz="1200" dirty="0">
                <a:latin typeface="Courier New" pitchFamily="49" charset="0"/>
              </a:rPr>
              <a:t> green </a:t>
            </a:r>
            <a:r>
              <a:rPr lang="en-US" sz="1200" dirty="0" err="1">
                <a:latin typeface="Courier New" pitchFamily="49" charset="0"/>
              </a:rPr>
              <a:t>isis</a:t>
            </a:r>
            <a:r>
              <a:rPr lang="en-US" sz="1200" dirty="0">
                <a:latin typeface="Courier New" pitchFamily="49" charset="0"/>
              </a:rPr>
              <a:t> redistribute direct apply</a:t>
            </a:r>
          </a:p>
        </p:txBody>
      </p:sp>
      <p:sp>
        <p:nvSpPr>
          <p:cNvPr id="76818" name="AutoShape 97"/>
          <p:cNvSpPr>
            <a:spLocks noChangeArrowheads="1"/>
          </p:cNvSpPr>
          <p:nvPr/>
        </p:nvSpPr>
        <p:spPr bwMode="auto">
          <a:xfrm rot="-5400000">
            <a:off x="4025106" y="642591"/>
            <a:ext cx="301625" cy="3529012"/>
          </a:xfrm>
          <a:prstGeom prst="can">
            <a:avLst>
              <a:gd name="adj" fmla="val 66137"/>
            </a:avLst>
          </a:prstGeom>
          <a:solidFill>
            <a:srgbClr val="00FF00"/>
          </a:solidFill>
          <a:ln w="9525">
            <a:solidFill>
              <a:srgbClr val="008000"/>
            </a:solidFill>
            <a:round/>
            <a:headEnd/>
            <a:tailEnd/>
          </a:ln>
        </p:spPr>
        <p:txBody>
          <a:bodyPr vert="eaVert" wrap="none" lIns="0" tIns="0" rIns="0" bIns="0" anchor="ctr"/>
          <a:lstStyle/>
          <a:p>
            <a:pPr algn="ctr"/>
            <a:r>
              <a:rPr lang="en-GB">
                <a:solidFill>
                  <a:schemeClr val="bg1"/>
                </a:solidFill>
              </a:rPr>
              <a:t>I-SID 13990001</a:t>
            </a:r>
          </a:p>
        </p:txBody>
      </p:sp>
      <p:sp>
        <p:nvSpPr>
          <p:cNvPr id="76819" name="Title 1"/>
          <p:cNvSpPr>
            <a:spLocks noGrp="1"/>
          </p:cNvSpPr>
          <p:nvPr>
            <p:ph type="title"/>
          </p:nvPr>
        </p:nvSpPr>
        <p:spPr/>
        <p:txBody>
          <a:bodyPr>
            <a:normAutofit fontScale="90000"/>
          </a:bodyPr>
          <a:lstStyle/>
          <a:p>
            <a:r>
              <a:rPr lang="en-US" dirty="0"/>
              <a:t>SPBM</a:t>
            </a:r>
            <a:br>
              <a:rPr lang="en-US" dirty="0"/>
            </a:br>
            <a:r>
              <a:rPr lang="en-US" sz="2200" dirty="0"/>
              <a:t>Adding L3 VPN</a:t>
            </a:r>
            <a:endParaRPr lang="en-US" sz="2400" dirty="0"/>
          </a:p>
        </p:txBody>
      </p:sp>
      <p:sp>
        <p:nvSpPr>
          <p:cNvPr id="98"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pPr eaLnBrk="1" hangingPunct="1"/>
            <a:r>
              <a:rPr lang="en-US" dirty="0"/>
              <a:t>SPBM Configuration</a:t>
            </a:r>
            <a:br>
              <a:rPr lang="en-US" dirty="0"/>
            </a:br>
            <a:r>
              <a:rPr lang="en-US" sz="2200" dirty="0"/>
              <a:t>CFM </a:t>
            </a:r>
            <a:endParaRPr lang="en-US" sz="2400" dirty="0"/>
          </a:p>
        </p:txBody>
      </p:sp>
      <p:sp>
        <p:nvSpPr>
          <p:cNvPr id="3" name="Content Placeholder 2"/>
          <p:cNvSpPr>
            <a:spLocks noGrp="1"/>
          </p:cNvSpPr>
          <p:nvPr>
            <p:ph sz="half" idx="1"/>
          </p:nvPr>
        </p:nvSpPr>
        <p:spPr/>
        <p:txBody>
          <a:bodyPr>
            <a:normAutofit fontScale="92500" lnSpcReduction="20000"/>
          </a:bodyPr>
          <a:lstStyle/>
          <a:p>
            <a:pPr eaLnBrk="1" hangingPunct="1">
              <a:defRPr/>
            </a:pPr>
            <a:r>
              <a:rPr lang="en-US" sz="2000" dirty="0"/>
              <a:t>CLI</a:t>
            </a: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cfm</a:t>
            </a:r>
            <a:r>
              <a:rPr lang="en-US" sz="1800" b="1" i="1" dirty="0">
                <a:ea typeface="+mn-ea"/>
                <a:cs typeface="+mn-cs"/>
              </a:rPr>
              <a:t> </a:t>
            </a:r>
            <a:r>
              <a:rPr lang="en-US" sz="1800" b="1" i="1" dirty="0" err="1">
                <a:ea typeface="+mn-ea"/>
                <a:cs typeface="+mn-cs"/>
              </a:rPr>
              <a:t>md</a:t>
            </a:r>
            <a:r>
              <a:rPr lang="en-US" sz="1800" b="1" i="1" dirty="0">
                <a:ea typeface="+mn-ea"/>
                <a:cs typeface="+mn-cs"/>
              </a:rPr>
              <a:t> &lt;</a:t>
            </a:r>
            <a:r>
              <a:rPr lang="en-US" sz="1800" b="1" i="1" dirty="0" err="1">
                <a:ea typeface="+mn-ea"/>
                <a:cs typeface="+mn-cs"/>
              </a:rPr>
              <a:t>md</a:t>
            </a:r>
            <a:r>
              <a:rPr lang="en-US" sz="1800" b="1" i="1" dirty="0">
                <a:ea typeface="+mn-ea"/>
                <a:cs typeface="+mn-cs"/>
              </a:rPr>
              <a:t> string&gt; create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cfm</a:t>
            </a:r>
            <a:r>
              <a:rPr lang="en-US" sz="1800" b="1" i="1" dirty="0">
                <a:ea typeface="+mn-ea"/>
                <a:cs typeface="+mn-cs"/>
              </a:rPr>
              <a:t> </a:t>
            </a:r>
            <a:r>
              <a:rPr lang="en-US" sz="1800" b="1" i="1" dirty="0" err="1">
                <a:ea typeface="+mn-ea"/>
                <a:cs typeface="+mn-cs"/>
              </a:rPr>
              <a:t>md</a:t>
            </a:r>
            <a:r>
              <a:rPr lang="en-US" sz="1800" b="1" i="1" dirty="0">
                <a:ea typeface="+mn-ea"/>
                <a:cs typeface="+mn-cs"/>
              </a:rPr>
              <a:t> &lt;</a:t>
            </a:r>
            <a:r>
              <a:rPr lang="en-US" sz="1800" b="1" i="1" dirty="0" err="1">
                <a:ea typeface="+mn-ea"/>
                <a:cs typeface="+mn-cs"/>
              </a:rPr>
              <a:t>md</a:t>
            </a:r>
            <a:r>
              <a:rPr lang="en-US" sz="1800" b="1" i="1" dirty="0">
                <a:ea typeface="+mn-ea"/>
                <a:cs typeface="+mn-cs"/>
              </a:rPr>
              <a:t> string&gt; ma &lt;ma string&gt; create</a:t>
            </a:r>
            <a:endParaRPr lang="en-US" sz="1800" dirty="0">
              <a:ea typeface="+mn-ea"/>
              <a:cs typeface="+mn-cs"/>
            </a:endParaRPr>
          </a:p>
          <a:p>
            <a:pPr lvl="1" eaLnBrk="1" hangingPunct="1">
              <a:buFont typeface="Arial" charset="0"/>
              <a:buChar char="–"/>
              <a:defRPr/>
            </a:pPr>
            <a:r>
              <a:rPr lang="en-US" sz="1800" dirty="0">
                <a:ea typeface="+mn-ea"/>
                <a:cs typeface="+mn-cs"/>
              </a:rPr>
              <a:t>ERS-8800:5# </a:t>
            </a:r>
            <a:r>
              <a:rPr lang="en-US" sz="1800" b="1" i="1" dirty="0" err="1">
                <a:ea typeface="+mn-ea"/>
                <a:cs typeface="+mn-cs"/>
              </a:rPr>
              <a:t>config</a:t>
            </a:r>
            <a:r>
              <a:rPr lang="en-US" sz="1800" b="1" i="1" dirty="0">
                <a:ea typeface="+mn-ea"/>
                <a:cs typeface="+mn-cs"/>
              </a:rPr>
              <a:t> </a:t>
            </a:r>
            <a:r>
              <a:rPr lang="en-US" sz="1800" b="1" i="1" dirty="0" err="1">
                <a:ea typeface="+mn-ea"/>
                <a:cs typeface="+mn-cs"/>
              </a:rPr>
              <a:t>cfm</a:t>
            </a:r>
            <a:r>
              <a:rPr lang="en-US" sz="1800" b="1" i="1" dirty="0">
                <a:ea typeface="+mn-ea"/>
                <a:cs typeface="+mn-cs"/>
              </a:rPr>
              <a:t> </a:t>
            </a:r>
            <a:r>
              <a:rPr lang="en-US" sz="1800" b="1" i="1" dirty="0" err="1">
                <a:ea typeface="+mn-ea"/>
                <a:cs typeface="+mn-cs"/>
              </a:rPr>
              <a:t>md</a:t>
            </a:r>
            <a:r>
              <a:rPr lang="en-US" sz="1800" b="1" i="1" dirty="0">
                <a:ea typeface="+mn-ea"/>
                <a:cs typeface="+mn-cs"/>
              </a:rPr>
              <a:t> &lt;</a:t>
            </a:r>
            <a:r>
              <a:rPr lang="en-US" sz="1800" b="1" i="1" dirty="0" err="1">
                <a:ea typeface="+mn-ea"/>
                <a:cs typeface="+mn-cs"/>
              </a:rPr>
              <a:t>md</a:t>
            </a:r>
            <a:r>
              <a:rPr lang="en-US" sz="1800" b="1" i="1" dirty="0">
                <a:ea typeface="+mn-ea"/>
                <a:cs typeface="+mn-cs"/>
              </a:rPr>
              <a:t> string&gt; ma &lt;ma string&gt; </a:t>
            </a:r>
            <a:r>
              <a:rPr lang="en-US" sz="1800" b="1" i="1" dirty="0" err="1">
                <a:ea typeface="+mn-ea"/>
                <a:cs typeface="+mn-cs"/>
              </a:rPr>
              <a:t>mep</a:t>
            </a:r>
            <a:r>
              <a:rPr lang="en-US" sz="1800" b="1" i="1" dirty="0">
                <a:ea typeface="+mn-ea"/>
                <a:cs typeface="+mn-cs"/>
              </a:rPr>
              <a:t> &lt;</a:t>
            </a:r>
            <a:r>
              <a:rPr lang="en-US" sz="1800" b="1" i="1" dirty="0" err="1">
                <a:ea typeface="+mn-ea"/>
                <a:cs typeface="+mn-cs"/>
              </a:rPr>
              <a:t>mep</a:t>
            </a:r>
            <a:r>
              <a:rPr lang="en-US" sz="1800" b="1" i="1" dirty="0">
                <a:ea typeface="+mn-ea"/>
                <a:cs typeface="+mn-cs"/>
              </a:rPr>
              <a:t> id&gt; create state enable</a:t>
            </a:r>
            <a:endParaRPr lang="en-US" sz="1800" dirty="0">
              <a:ea typeface="+mn-ea"/>
              <a:cs typeface="+mn-cs"/>
            </a:endParaRPr>
          </a:p>
          <a:p>
            <a:pPr lvl="1" eaLnBrk="1" hangingPunct="1">
              <a:buFont typeface="Arial" charset="0"/>
              <a:buChar char="–"/>
              <a:defRPr/>
            </a:pPr>
            <a:r>
              <a:rPr lang="en-US" sz="1800" dirty="0">
                <a:ea typeface="+mn-ea"/>
                <a:cs typeface="+mn-cs"/>
              </a:rPr>
              <a:t>ERS-1:6# </a:t>
            </a:r>
            <a:r>
              <a:rPr lang="en-US" sz="1800" b="1" i="1" dirty="0" err="1">
                <a:ea typeface="+mn-ea"/>
                <a:cs typeface="+mn-cs"/>
              </a:rPr>
              <a:t>config</a:t>
            </a:r>
            <a:r>
              <a:rPr lang="en-US" sz="1800" b="1" i="1" dirty="0">
                <a:ea typeface="+mn-ea"/>
                <a:cs typeface="+mn-cs"/>
              </a:rPr>
              <a:t> </a:t>
            </a:r>
            <a:r>
              <a:rPr lang="en-US" sz="1800" b="1" i="1" dirty="0" err="1">
                <a:ea typeface="+mn-ea"/>
                <a:cs typeface="+mn-cs"/>
              </a:rPr>
              <a:t>vlan</a:t>
            </a:r>
            <a:r>
              <a:rPr lang="en-US" sz="1800" b="1" i="1" dirty="0">
                <a:ea typeface="+mn-ea"/>
                <a:cs typeface="+mn-cs"/>
              </a:rPr>
              <a:t> &lt;b-</a:t>
            </a:r>
            <a:r>
              <a:rPr lang="en-US" sz="1800" b="1" i="1" dirty="0" err="1">
                <a:ea typeface="+mn-ea"/>
                <a:cs typeface="+mn-cs"/>
              </a:rPr>
              <a:t>vlan</a:t>
            </a:r>
            <a:r>
              <a:rPr lang="en-US" sz="1800" b="1" i="1" dirty="0">
                <a:ea typeface="+mn-ea"/>
                <a:cs typeface="+mn-cs"/>
              </a:rPr>
              <a:t>-id&gt; add-nodal-</a:t>
            </a:r>
            <a:r>
              <a:rPr lang="en-US" sz="1800" b="1" i="1" dirty="0" err="1">
                <a:ea typeface="+mn-ea"/>
                <a:cs typeface="+mn-cs"/>
              </a:rPr>
              <a:t>mep</a:t>
            </a:r>
            <a:r>
              <a:rPr lang="en-US" sz="1800" b="1" i="1" dirty="0">
                <a:ea typeface="+mn-ea"/>
                <a:cs typeface="+mn-cs"/>
              </a:rPr>
              <a:t> &lt;</a:t>
            </a:r>
            <a:r>
              <a:rPr lang="en-US" sz="1800" b="1" i="1" dirty="0" err="1">
                <a:ea typeface="+mn-ea"/>
                <a:cs typeface="+mn-cs"/>
              </a:rPr>
              <a:t>mdName.maName.MEPId</a:t>
            </a:r>
            <a:r>
              <a:rPr lang="en-US" sz="1800" b="1" i="1" dirty="0">
                <a:ea typeface="+mn-ea"/>
                <a:cs typeface="+mn-cs"/>
              </a:rPr>
              <a:t>,…&gt;</a:t>
            </a:r>
            <a:endParaRPr lang="en-US" sz="1800" dirty="0">
              <a:ea typeface="+mn-ea"/>
              <a:cs typeface="+mn-cs"/>
            </a:endParaRPr>
          </a:p>
          <a:p>
            <a:pPr lvl="1" eaLnBrk="1" hangingPunct="1">
              <a:buFont typeface="Arial" charset="0"/>
              <a:buChar char="–"/>
              <a:defRPr/>
            </a:pPr>
            <a:r>
              <a:rPr lang="en-US" sz="1800" dirty="0">
                <a:ea typeface="+mn-ea"/>
                <a:cs typeface="+mn-cs"/>
              </a:rPr>
              <a:t>ERS-1:6# </a:t>
            </a:r>
            <a:r>
              <a:rPr lang="en-US" sz="1800" b="1" i="1" dirty="0" err="1">
                <a:ea typeface="+mn-ea"/>
                <a:cs typeface="+mn-cs"/>
              </a:rPr>
              <a:t>config</a:t>
            </a:r>
            <a:r>
              <a:rPr lang="en-US" sz="1800" b="1" i="1" dirty="0">
                <a:ea typeface="+mn-ea"/>
                <a:cs typeface="+mn-cs"/>
              </a:rPr>
              <a:t> </a:t>
            </a:r>
            <a:r>
              <a:rPr lang="en-US" sz="1800" b="1" i="1" dirty="0" err="1">
                <a:ea typeface="+mn-ea"/>
                <a:cs typeface="+mn-cs"/>
              </a:rPr>
              <a:t>vlan</a:t>
            </a:r>
            <a:r>
              <a:rPr lang="en-US" sz="1800" b="1" i="1" dirty="0">
                <a:ea typeface="+mn-ea"/>
                <a:cs typeface="+mn-cs"/>
              </a:rPr>
              <a:t> &lt;b-</a:t>
            </a:r>
            <a:r>
              <a:rPr lang="en-US" sz="1800" b="1" i="1" dirty="0" err="1">
                <a:ea typeface="+mn-ea"/>
                <a:cs typeface="+mn-cs"/>
              </a:rPr>
              <a:t>vlan</a:t>
            </a:r>
            <a:r>
              <a:rPr lang="en-US" sz="1800" b="1" i="1" dirty="0">
                <a:ea typeface="+mn-ea"/>
                <a:cs typeface="+mn-cs"/>
              </a:rPr>
              <a:t>-id&gt; add-nodal-</a:t>
            </a:r>
            <a:r>
              <a:rPr lang="en-US" sz="1800" b="1" i="1" dirty="0" err="1">
                <a:ea typeface="+mn-ea"/>
                <a:cs typeface="+mn-cs"/>
              </a:rPr>
              <a:t>mip</a:t>
            </a:r>
            <a:r>
              <a:rPr lang="en-US" sz="1800" b="1" i="1" dirty="0">
                <a:ea typeface="+mn-ea"/>
                <a:cs typeface="+mn-cs"/>
              </a:rPr>
              <a:t>-level &lt;0..7,…&gt;</a:t>
            </a:r>
            <a:endParaRPr lang="en-US" sz="1800" dirty="0">
              <a:ea typeface="+mn-ea"/>
              <a:cs typeface="+mn-cs"/>
            </a:endParaRPr>
          </a:p>
          <a:p>
            <a:pPr eaLnBrk="1" hangingPunct="1">
              <a:defRPr/>
            </a:pPr>
            <a:r>
              <a:rPr lang="en-US" sz="2000" dirty="0"/>
              <a:t>ACLI</a:t>
            </a: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cfm</a:t>
            </a:r>
            <a:r>
              <a:rPr lang="en-US" sz="1800" b="1" i="1" dirty="0">
                <a:ea typeface="+mn-ea"/>
                <a:cs typeface="+mn-cs"/>
              </a:rPr>
              <a:t> maintenance-domain &lt;</a:t>
            </a:r>
            <a:r>
              <a:rPr lang="en-US" sz="1800" b="1" i="1" dirty="0" err="1">
                <a:ea typeface="+mn-ea"/>
                <a:cs typeface="+mn-cs"/>
              </a:rPr>
              <a:t>md</a:t>
            </a:r>
            <a:r>
              <a:rPr lang="en-US" sz="1800" b="1" i="1" dirty="0">
                <a:ea typeface="+mn-ea"/>
                <a:cs typeface="+mn-cs"/>
              </a:rPr>
              <a:t> string&gt;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cfm</a:t>
            </a:r>
            <a:r>
              <a:rPr lang="en-US" sz="1800" b="1" i="1" dirty="0">
                <a:ea typeface="+mn-ea"/>
                <a:cs typeface="+mn-cs"/>
              </a:rPr>
              <a:t> maintenance-association &lt;</a:t>
            </a:r>
            <a:r>
              <a:rPr lang="en-US" sz="1800" b="1" i="1" dirty="0" err="1">
                <a:ea typeface="+mn-ea"/>
                <a:cs typeface="+mn-cs"/>
              </a:rPr>
              <a:t>md</a:t>
            </a:r>
            <a:r>
              <a:rPr lang="en-US" sz="1800" b="1" i="1" dirty="0">
                <a:ea typeface="+mn-ea"/>
                <a:cs typeface="+mn-cs"/>
              </a:rPr>
              <a:t> string&gt; &lt;ma string&gt;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cfm</a:t>
            </a:r>
            <a:r>
              <a:rPr lang="en-US" sz="1800" b="1" i="1" dirty="0">
                <a:ea typeface="+mn-ea"/>
                <a:cs typeface="+mn-cs"/>
              </a:rPr>
              <a:t> maintenance-endpoint &lt;</a:t>
            </a:r>
            <a:r>
              <a:rPr lang="en-US" sz="1800" b="1" i="1" dirty="0" err="1">
                <a:ea typeface="+mn-ea"/>
                <a:cs typeface="+mn-cs"/>
              </a:rPr>
              <a:t>md</a:t>
            </a:r>
            <a:r>
              <a:rPr lang="en-US" sz="1800" b="1" i="1" dirty="0">
                <a:ea typeface="+mn-ea"/>
                <a:cs typeface="+mn-cs"/>
              </a:rPr>
              <a:t> string&gt; &lt;ma string&gt; &lt;</a:t>
            </a:r>
            <a:r>
              <a:rPr lang="en-US" sz="1800" b="1" i="1" dirty="0" err="1">
                <a:ea typeface="+mn-ea"/>
                <a:cs typeface="+mn-cs"/>
              </a:rPr>
              <a:t>mep</a:t>
            </a:r>
            <a:r>
              <a:rPr lang="en-US" sz="1800" b="1" i="1" dirty="0">
                <a:ea typeface="+mn-ea"/>
                <a:cs typeface="+mn-cs"/>
              </a:rPr>
              <a:t> id&gt;  state enable</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vlan</a:t>
            </a:r>
            <a:r>
              <a:rPr lang="en-US" sz="1800" b="1" i="1" dirty="0">
                <a:ea typeface="+mn-ea"/>
                <a:cs typeface="+mn-cs"/>
              </a:rPr>
              <a:t> nodal-</a:t>
            </a:r>
            <a:r>
              <a:rPr lang="en-US" sz="1800" b="1" i="1" dirty="0" err="1">
                <a:ea typeface="+mn-ea"/>
                <a:cs typeface="+mn-cs"/>
              </a:rPr>
              <a:t>mep</a:t>
            </a:r>
            <a:r>
              <a:rPr lang="en-US" sz="1800" b="1" i="1" dirty="0">
                <a:ea typeface="+mn-ea"/>
                <a:cs typeface="+mn-cs"/>
              </a:rPr>
              <a:t> &lt;b-</a:t>
            </a:r>
            <a:r>
              <a:rPr lang="en-US" sz="1800" b="1" i="1" dirty="0" err="1">
                <a:ea typeface="+mn-ea"/>
                <a:cs typeface="+mn-cs"/>
              </a:rPr>
              <a:t>vlan</a:t>
            </a:r>
            <a:r>
              <a:rPr lang="en-US" sz="1800" b="1" i="1" dirty="0">
                <a:ea typeface="+mn-ea"/>
                <a:cs typeface="+mn-cs"/>
              </a:rPr>
              <a:t>-id&gt; &lt;</a:t>
            </a:r>
            <a:r>
              <a:rPr lang="en-US" sz="1800" b="1" i="1" dirty="0" err="1">
                <a:ea typeface="+mn-ea"/>
                <a:cs typeface="+mn-cs"/>
              </a:rPr>
              <a:t>mdName</a:t>
            </a:r>
            <a:r>
              <a:rPr lang="en-US" sz="1800" b="1" i="1" dirty="0">
                <a:ea typeface="+mn-ea"/>
                <a:cs typeface="+mn-cs"/>
              </a:rPr>
              <a:t> </a:t>
            </a:r>
            <a:r>
              <a:rPr lang="en-US" sz="1800" b="1" i="1" dirty="0" err="1">
                <a:ea typeface="+mn-ea"/>
                <a:cs typeface="+mn-cs"/>
              </a:rPr>
              <a:t>maName</a:t>
            </a:r>
            <a:r>
              <a:rPr lang="en-US" sz="1800" b="1" i="1" dirty="0">
                <a:ea typeface="+mn-ea"/>
                <a:cs typeface="+mn-cs"/>
              </a:rPr>
              <a:t> </a:t>
            </a:r>
            <a:r>
              <a:rPr lang="en-US" sz="1800" b="1" i="1" dirty="0" err="1">
                <a:ea typeface="+mn-ea"/>
                <a:cs typeface="+mn-cs"/>
              </a:rPr>
              <a:t>MEPId</a:t>
            </a:r>
            <a:r>
              <a:rPr lang="en-US" sz="1800" b="1" i="1" dirty="0">
                <a:ea typeface="+mn-ea"/>
                <a:cs typeface="+mn-cs"/>
              </a:rPr>
              <a:t>,…&gt;</a:t>
            </a:r>
            <a:endParaRPr lang="en-US" sz="1800" dirty="0">
              <a:ea typeface="+mn-ea"/>
              <a:cs typeface="+mn-cs"/>
            </a:endParaRPr>
          </a:p>
          <a:p>
            <a:pPr lvl="1" eaLnBrk="1" hangingPunct="1">
              <a:buFont typeface="Arial" charset="0"/>
              <a:buChar char="–"/>
              <a:defRPr/>
            </a:pPr>
            <a:r>
              <a:rPr lang="en-US" sz="1800" dirty="0">
                <a:ea typeface="+mn-ea"/>
                <a:cs typeface="+mn-cs"/>
              </a:rPr>
              <a:t>ERS-8800:5(</a:t>
            </a:r>
            <a:r>
              <a:rPr lang="en-US" sz="1800" dirty="0" err="1">
                <a:ea typeface="+mn-ea"/>
                <a:cs typeface="+mn-cs"/>
              </a:rPr>
              <a:t>config</a:t>
            </a:r>
            <a:r>
              <a:rPr lang="en-US" sz="1800" dirty="0">
                <a:ea typeface="+mn-ea"/>
                <a:cs typeface="+mn-cs"/>
              </a:rPr>
              <a:t>)#</a:t>
            </a:r>
            <a:r>
              <a:rPr lang="en-US" sz="1800" b="1" i="1" dirty="0" err="1">
                <a:ea typeface="+mn-ea"/>
                <a:cs typeface="+mn-cs"/>
              </a:rPr>
              <a:t>vlan</a:t>
            </a:r>
            <a:r>
              <a:rPr lang="en-US" sz="1800" b="1" i="1" dirty="0">
                <a:ea typeface="+mn-ea"/>
                <a:cs typeface="+mn-cs"/>
              </a:rPr>
              <a:t> nodal-</a:t>
            </a:r>
            <a:r>
              <a:rPr lang="en-US" sz="1800" b="1" i="1" dirty="0" err="1">
                <a:ea typeface="+mn-ea"/>
                <a:cs typeface="+mn-cs"/>
              </a:rPr>
              <a:t>mip</a:t>
            </a:r>
            <a:r>
              <a:rPr lang="en-US" sz="1800" b="1" i="1" dirty="0">
                <a:ea typeface="+mn-ea"/>
                <a:cs typeface="+mn-cs"/>
              </a:rPr>
              <a:t>-level &lt;b-</a:t>
            </a:r>
            <a:r>
              <a:rPr lang="en-US" sz="1800" b="1" i="1" dirty="0" err="1">
                <a:ea typeface="+mn-ea"/>
                <a:cs typeface="+mn-cs"/>
              </a:rPr>
              <a:t>vlan</a:t>
            </a:r>
            <a:r>
              <a:rPr lang="en-US" sz="1800" b="1" i="1" dirty="0">
                <a:ea typeface="+mn-ea"/>
                <a:cs typeface="+mn-cs"/>
              </a:rPr>
              <a:t>-id&gt; &lt;0..7,…&gt;</a:t>
            </a:r>
          </a:p>
          <a:p>
            <a:pPr lvl="1" eaLnBrk="1" hangingPunct="1">
              <a:buFont typeface="Arial" charset="0"/>
              <a:buChar char="–"/>
              <a:defRPr/>
            </a:pPr>
            <a:endParaRPr lang="en-US" sz="1200" dirty="0"/>
          </a:p>
        </p:txBody>
      </p:sp>
      <p:sp>
        <p:nvSpPr>
          <p:cNvPr id="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r>
              <a:rPr lang="en-US" dirty="0"/>
              <a:t>SPBM Configuration</a:t>
            </a:r>
            <a:br>
              <a:rPr lang="en-US" dirty="0"/>
            </a:br>
            <a:r>
              <a:rPr lang="en-US" sz="2200" dirty="0"/>
              <a:t>CFM Notes</a:t>
            </a:r>
            <a:endParaRPr lang="en-US" dirty="0"/>
          </a:p>
        </p:txBody>
      </p:sp>
      <p:sp>
        <p:nvSpPr>
          <p:cNvPr id="3" name="Content Placeholder 2"/>
          <p:cNvSpPr>
            <a:spLocks noGrp="1"/>
          </p:cNvSpPr>
          <p:nvPr>
            <p:ph sz="half" idx="1"/>
          </p:nvPr>
        </p:nvSpPr>
        <p:spPr/>
        <p:txBody>
          <a:bodyPr/>
          <a:lstStyle/>
          <a:p>
            <a:r>
              <a:rPr lang="en-US" sz="2000" dirty="0"/>
              <a:t>Notes</a:t>
            </a:r>
          </a:p>
          <a:p>
            <a:pPr lvl="1"/>
            <a:r>
              <a:rPr lang="en-US" sz="1800" dirty="0"/>
              <a:t>Maintenance Domain (string up to 22 characters)</a:t>
            </a:r>
          </a:p>
          <a:p>
            <a:pPr lvl="1"/>
            <a:r>
              <a:rPr lang="en-US" sz="1800" dirty="0"/>
              <a:t>Maintenance Association (string up to 22 characters)</a:t>
            </a:r>
          </a:p>
          <a:p>
            <a:pPr lvl="1"/>
            <a:r>
              <a:rPr lang="en-US" sz="1800" dirty="0"/>
              <a:t>Maintenance end point (id from 1 to 8191)</a:t>
            </a:r>
          </a:p>
          <a:p>
            <a:pPr lvl="1"/>
            <a:r>
              <a:rPr lang="en-US" sz="1800" dirty="0"/>
              <a:t>There may only be one MEP per SPBM VLAN in the 7.1 release </a:t>
            </a:r>
          </a:p>
          <a:p>
            <a:pPr lvl="1"/>
            <a:r>
              <a:rPr lang="en-US" sz="1800" dirty="0"/>
              <a:t>CFM is only supported on SPBM VLANs.  </a:t>
            </a:r>
          </a:p>
          <a:p>
            <a:pPr lvl="1"/>
            <a:r>
              <a:rPr lang="en-US" sz="1800" dirty="0"/>
              <a:t>When assigning a Maintenance Intermediate Point (MIP) level to an SPBM VLAN the value may be 0 to 7</a:t>
            </a:r>
          </a:p>
          <a:p>
            <a:pPr lvl="1"/>
            <a:r>
              <a:rPr lang="en-US" sz="1800" dirty="0"/>
              <a:t>There is only one MIP supported per SPBM VLAN in the 7.1 release. </a:t>
            </a:r>
          </a:p>
          <a:p>
            <a:pPr lvl="1"/>
            <a:r>
              <a:rPr lang="en-US" sz="1800" dirty="0"/>
              <a:t>It is recommended that MEP and MIP use the same level. </a:t>
            </a:r>
          </a:p>
          <a:p>
            <a:pPr lvl="1"/>
            <a:r>
              <a:rPr lang="en-US" sz="1800" dirty="0"/>
              <a:t>The MEP level is configured under the Maintenance Domain of a given MEP</a:t>
            </a:r>
          </a:p>
          <a:p>
            <a:pPr lvl="1"/>
            <a:endParaRPr lang="en-US" sz="1800" dirty="0"/>
          </a:p>
        </p:txBody>
      </p:sp>
      <p:sp>
        <p:nvSpPr>
          <p:cNvPr id="4"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a:t>Shortest Path Bridging MAC (SPBM) </a:t>
            </a:r>
            <a:br>
              <a:rPr lang="en-US" dirty="0"/>
            </a:br>
            <a:r>
              <a:rPr lang="en-US" sz="2200" dirty="0"/>
              <a:t>Ethernet Encapsulation (MAC-in-MAC)</a:t>
            </a:r>
            <a:endParaRPr lang="en-US" dirty="0"/>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6</a:t>
            </a:fld>
            <a:endParaRPr lang="en-US" dirty="0"/>
          </a:p>
        </p:txBody>
      </p:sp>
      <p:sp>
        <p:nvSpPr>
          <p:cNvPr id="16387" name="Text Box 6"/>
          <p:cNvSpPr txBox="1">
            <a:spLocks noChangeArrowheads="1"/>
          </p:cNvSpPr>
          <p:nvPr/>
        </p:nvSpPr>
        <p:spPr bwMode="auto">
          <a:xfrm>
            <a:off x="179512" y="3212976"/>
            <a:ext cx="3292475" cy="2232025"/>
          </a:xfrm>
          <a:prstGeom prst="rect">
            <a:avLst/>
          </a:prstGeom>
          <a:noFill/>
          <a:ln w="12700">
            <a:solidFill>
              <a:schemeClr val="tx2"/>
            </a:solidFill>
            <a:miter lim="800000"/>
            <a:headEnd/>
            <a:tailEnd/>
          </a:ln>
        </p:spPr>
        <p:txBody>
          <a:bodyPr>
            <a:spAutoFit/>
          </a:bodyPr>
          <a:lstStyle/>
          <a:p>
            <a:pPr>
              <a:tabLst>
                <a:tab pos="635000" algn="l"/>
              </a:tabLst>
            </a:pPr>
            <a:r>
              <a:rPr lang="en-US" sz="1400" b="1" dirty="0">
                <a:cs typeface="Arial" pitchFamily="34" charset="0"/>
              </a:rPr>
              <a:t>C-SA 	= Customer Source MAC</a:t>
            </a:r>
          </a:p>
          <a:p>
            <a:pPr>
              <a:tabLst>
                <a:tab pos="635000" algn="l"/>
              </a:tabLst>
            </a:pPr>
            <a:r>
              <a:rPr lang="en-US" sz="1400" b="1" dirty="0">
                <a:cs typeface="Arial" pitchFamily="34" charset="0"/>
              </a:rPr>
              <a:t>C-DA 	= Customer Destination MAC</a:t>
            </a:r>
          </a:p>
          <a:p>
            <a:pPr>
              <a:tabLst>
                <a:tab pos="635000" algn="l"/>
              </a:tabLst>
            </a:pPr>
            <a:r>
              <a:rPr lang="en-US" sz="1400" b="1" dirty="0">
                <a:cs typeface="Arial" pitchFamily="34" charset="0"/>
              </a:rPr>
              <a:t>C-TAG	= Customer TAG</a:t>
            </a:r>
          </a:p>
          <a:p>
            <a:pPr>
              <a:tabLst>
                <a:tab pos="635000" algn="l"/>
              </a:tabLst>
            </a:pPr>
            <a:r>
              <a:rPr lang="en-US" sz="1400" b="1" dirty="0">
                <a:cs typeface="Arial" pitchFamily="34" charset="0"/>
              </a:rPr>
              <a:t>TPID	= Tag Protocol </a:t>
            </a:r>
            <a:r>
              <a:rPr lang="en-US" sz="1400" b="1" dirty="0" err="1">
                <a:cs typeface="Arial" pitchFamily="34" charset="0"/>
              </a:rPr>
              <a:t>IDentifier</a:t>
            </a:r>
            <a:endParaRPr lang="en-US" sz="1400" b="1" dirty="0">
              <a:cs typeface="Arial" pitchFamily="34" charset="0"/>
            </a:endParaRPr>
          </a:p>
          <a:p>
            <a:pPr>
              <a:tabLst>
                <a:tab pos="635000" algn="l"/>
              </a:tabLst>
            </a:pPr>
            <a:r>
              <a:rPr lang="en-US" sz="1400" b="1" dirty="0">
                <a:cs typeface="Arial" pitchFamily="34" charset="0"/>
              </a:rPr>
              <a:t>S-TAG 	= Service TAG</a:t>
            </a:r>
          </a:p>
          <a:p>
            <a:pPr>
              <a:tabLst>
                <a:tab pos="635000" algn="l"/>
              </a:tabLst>
            </a:pPr>
            <a:r>
              <a:rPr lang="en-US" sz="1400" b="1" dirty="0">
                <a:cs typeface="Arial" pitchFamily="34" charset="0"/>
              </a:rPr>
              <a:t>I-TAG 	= Service Instance TAG</a:t>
            </a:r>
          </a:p>
          <a:p>
            <a:pPr>
              <a:tabLst>
                <a:tab pos="635000" algn="l"/>
              </a:tabLst>
            </a:pPr>
            <a:r>
              <a:rPr lang="en-US" sz="1400" b="1" dirty="0">
                <a:cs typeface="Arial" pitchFamily="34" charset="0"/>
              </a:rPr>
              <a:t>I-SID 	= Service ID</a:t>
            </a:r>
          </a:p>
          <a:p>
            <a:pPr>
              <a:tabLst>
                <a:tab pos="635000" algn="l"/>
              </a:tabLst>
            </a:pPr>
            <a:r>
              <a:rPr lang="en-US" sz="1400" b="1" dirty="0">
                <a:cs typeface="Arial" pitchFamily="34" charset="0"/>
              </a:rPr>
              <a:t>B-TAG 	= Backbone TAG</a:t>
            </a:r>
          </a:p>
          <a:p>
            <a:pPr>
              <a:tabLst>
                <a:tab pos="635000" algn="l"/>
              </a:tabLst>
            </a:pPr>
            <a:r>
              <a:rPr lang="en-US" sz="1400" b="1" dirty="0">
                <a:cs typeface="Arial" pitchFamily="34" charset="0"/>
              </a:rPr>
              <a:t>B-DA 	= Backbone DA</a:t>
            </a:r>
          </a:p>
          <a:p>
            <a:pPr>
              <a:tabLst>
                <a:tab pos="635000" algn="l"/>
              </a:tabLst>
            </a:pPr>
            <a:r>
              <a:rPr lang="en-US" sz="1400" b="1" dirty="0">
                <a:cs typeface="Arial" pitchFamily="34" charset="0"/>
              </a:rPr>
              <a:t>B-SA 	= Backbone SA</a:t>
            </a:r>
          </a:p>
        </p:txBody>
      </p:sp>
      <p:pic>
        <p:nvPicPr>
          <p:cNvPr id="16388" name="Picture 5" descr="754201909@06122010-1D2A"/>
          <p:cNvPicPr>
            <a:picLocks noChangeAspect="1" noChangeArrowheads="1"/>
          </p:cNvPicPr>
          <p:nvPr/>
        </p:nvPicPr>
        <p:blipFill>
          <a:blip r:embed="rId2" cstate="print"/>
          <a:srcRect/>
          <a:stretch>
            <a:fillRect/>
          </a:stretch>
        </p:blipFill>
        <p:spPr bwMode="auto">
          <a:xfrm>
            <a:off x="3628206" y="1341438"/>
            <a:ext cx="5048250" cy="504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SPBM Terminology</a:t>
            </a:r>
            <a:endParaRPr lang="en-US" dirty="0"/>
          </a:p>
        </p:txBody>
      </p:sp>
      <p:sp>
        <p:nvSpPr>
          <p:cNvPr id="6" name="Content Placeholder 5"/>
          <p:cNvSpPr>
            <a:spLocks noGrp="1"/>
          </p:cNvSpPr>
          <p:nvPr>
            <p:ph sz="half" idx="1"/>
          </p:nvPr>
        </p:nvSpPr>
        <p:spPr>
          <a:xfrm>
            <a:off x="533400" y="1203958"/>
            <a:ext cx="3318520" cy="4495801"/>
          </a:xfrm>
        </p:spPr>
        <p:txBody>
          <a:bodyPr/>
          <a:lstStyle/>
          <a:p>
            <a:r>
              <a:rPr lang="en-US" sz="1600" dirty="0"/>
              <a:t>BEB: Backbone Edge Bridge</a:t>
            </a:r>
          </a:p>
          <a:p>
            <a:r>
              <a:rPr lang="en-US" sz="1600" dirty="0"/>
              <a:t>BCB: Backbone Core Bridge</a:t>
            </a:r>
          </a:p>
          <a:p>
            <a:r>
              <a:rPr lang="en-US" sz="1600" dirty="0"/>
              <a:t>C-VLAN: Customer VLAN</a:t>
            </a:r>
          </a:p>
          <a:p>
            <a:r>
              <a:rPr lang="en-US" sz="1600" dirty="0"/>
              <a:t>B-VLAN: Backbone VLAN</a:t>
            </a:r>
          </a:p>
          <a:p>
            <a:r>
              <a:rPr lang="en-US" sz="1600" dirty="0"/>
              <a:t>B-MAC: Backbone MAC</a:t>
            </a:r>
          </a:p>
          <a:p>
            <a:r>
              <a:rPr lang="en-US" sz="1600" dirty="0"/>
              <a:t>C-MAC: Customer MAC</a:t>
            </a:r>
          </a:p>
          <a:p>
            <a:r>
              <a:rPr lang="en-US" sz="1600" dirty="0"/>
              <a:t>I-SID: Backbone Service Instance, IEEE 802.1ah  </a:t>
            </a:r>
          </a:p>
          <a:p>
            <a:r>
              <a:rPr lang="en-US" sz="1600" dirty="0"/>
              <a:t>SPB: Shortest Path Bridging</a:t>
            </a:r>
          </a:p>
          <a:p>
            <a:r>
              <a:rPr lang="en-US" sz="1600" dirty="0"/>
              <a:t>SPBM: Shortest Path Bridging MAC</a:t>
            </a:r>
          </a:p>
          <a:p>
            <a:r>
              <a:rPr lang="en-US" sz="1600" dirty="0"/>
              <a:t>CFM: Connectivity Fault Management</a:t>
            </a:r>
          </a:p>
          <a:p>
            <a:r>
              <a:rPr lang="en-US" sz="1600" dirty="0"/>
              <a:t>IS-IS: Intermediate System to Intermediate System</a:t>
            </a:r>
          </a:p>
          <a:p>
            <a:r>
              <a:rPr lang="en-US" sz="1600" dirty="0"/>
              <a:t>TLV: Type Length Value</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7</a:t>
            </a:fld>
            <a:endParaRPr lang="en-US" dirty="0"/>
          </a:p>
        </p:txBody>
      </p:sp>
      <p:pic>
        <p:nvPicPr>
          <p:cNvPr id="17412" name="Picture 13" descr="spbm Reference.JPG"/>
          <p:cNvPicPr>
            <a:picLocks noChangeAspect="1"/>
          </p:cNvPicPr>
          <p:nvPr/>
        </p:nvPicPr>
        <p:blipFill>
          <a:blip r:embed="rId2" cstate="print"/>
          <a:srcRect/>
          <a:stretch>
            <a:fillRect/>
          </a:stretch>
        </p:blipFill>
        <p:spPr bwMode="auto">
          <a:xfrm>
            <a:off x="3924300" y="1773238"/>
            <a:ext cx="4819650" cy="338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dirty="0"/>
              <a:t>SPBM</a:t>
            </a:r>
            <a:br>
              <a:rPr lang="en-US" dirty="0"/>
            </a:br>
            <a:r>
              <a:rPr lang="en-US" sz="2200" dirty="0"/>
              <a:t>Reference Details</a:t>
            </a:r>
            <a:endParaRPr lang="en-US" dirty="0"/>
          </a:p>
        </p:txBody>
      </p:sp>
      <p:sp>
        <p:nvSpPr>
          <p:cNvPr id="18435" name="Content Placeholder 2"/>
          <p:cNvSpPr>
            <a:spLocks noGrp="1"/>
          </p:cNvSpPr>
          <p:nvPr>
            <p:ph sz="half" idx="1"/>
          </p:nvPr>
        </p:nvSpPr>
        <p:spPr>
          <a:xfrm>
            <a:off x="536030" y="1161288"/>
            <a:ext cx="3459906" cy="4553712"/>
          </a:xfrm>
        </p:spPr>
        <p:txBody>
          <a:bodyPr/>
          <a:lstStyle/>
          <a:p>
            <a:r>
              <a:rPr lang="en-US" sz="1800" dirty="0"/>
              <a:t>SPBM needs to be enabled on all core switches</a:t>
            </a:r>
          </a:p>
          <a:p>
            <a:pPr lvl="1"/>
            <a:r>
              <a:rPr lang="en-US" sz="1600" dirty="0"/>
              <a:t>Nick-name (</a:t>
            </a:r>
            <a:r>
              <a:rPr lang="en-US" sz="1600" dirty="0" err="1"/>
              <a:t>x.xx.xx</a:t>
            </a:r>
            <a:r>
              <a:rPr lang="en-US" sz="1600" dirty="0"/>
              <a:t>)</a:t>
            </a:r>
          </a:p>
          <a:p>
            <a:pPr lvl="1"/>
            <a:r>
              <a:rPr lang="en-US" sz="1600" dirty="0"/>
              <a:t>B-VLANs</a:t>
            </a:r>
          </a:p>
          <a:p>
            <a:pPr lvl="1"/>
            <a:r>
              <a:rPr lang="en-US" sz="1600" dirty="0"/>
              <a:t>IP (only for L3)</a:t>
            </a:r>
          </a:p>
          <a:p>
            <a:r>
              <a:rPr lang="en-US" sz="1800" dirty="0"/>
              <a:t>IS-IS needs to be enabled on all core switches</a:t>
            </a:r>
          </a:p>
          <a:p>
            <a:pPr lvl="1"/>
            <a:r>
              <a:rPr lang="en-US" sz="1600" dirty="0"/>
              <a:t>IS-IS area </a:t>
            </a:r>
          </a:p>
          <a:p>
            <a:pPr lvl="1"/>
            <a:r>
              <a:rPr lang="en-US" sz="1600" dirty="0"/>
              <a:t>System ID (recommended)</a:t>
            </a:r>
          </a:p>
          <a:p>
            <a:r>
              <a:rPr lang="en-US" sz="1800" dirty="0"/>
              <a:t>IS-IS Interface</a:t>
            </a:r>
          </a:p>
          <a:p>
            <a:pPr lvl="1"/>
            <a:r>
              <a:rPr lang="en-US" sz="1600" dirty="0"/>
              <a:t>Only pt-to-pt</a:t>
            </a:r>
          </a:p>
          <a:p>
            <a:pPr lvl="1"/>
            <a:r>
              <a:rPr lang="en-US" sz="1600" dirty="0"/>
              <a:t>Enabled on port or MLT</a:t>
            </a:r>
          </a:p>
          <a:p>
            <a:r>
              <a:rPr lang="en-US" sz="1800" dirty="0"/>
              <a:t>I-SIDs are on C-VLANs and/or VRFs to identify L2 or L3 services</a:t>
            </a:r>
          </a:p>
        </p:txBody>
      </p:sp>
      <p:sp>
        <p:nvSpPr>
          <p:cNvPr id="5"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8</a:t>
            </a:fld>
            <a:endParaRPr lang="en-US" dirty="0"/>
          </a:p>
        </p:txBody>
      </p:sp>
      <p:pic>
        <p:nvPicPr>
          <p:cNvPr id="18436" name="Picture 3" descr="spbm Reference 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927921" y="1628056"/>
            <a:ext cx="5108575" cy="3313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t>SPBM – L2VSN</a:t>
            </a:r>
            <a:br>
              <a:rPr lang="en-US" dirty="0"/>
            </a:br>
            <a:r>
              <a:rPr lang="en-US" sz="2200" dirty="0"/>
              <a:t>What does it solve?</a:t>
            </a:r>
            <a:endParaRPr lang="en-US" dirty="0"/>
          </a:p>
        </p:txBody>
      </p:sp>
      <p:sp>
        <p:nvSpPr>
          <p:cNvPr id="189"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9</a:t>
            </a:fld>
            <a:endParaRPr lang="en-US" dirty="0"/>
          </a:p>
        </p:txBody>
      </p:sp>
      <p:grpSp>
        <p:nvGrpSpPr>
          <p:cNvPr id="19459" name="Group 176"/>
          <p:cNvGrpSpPr>
            <a:grpSpLocks/>
          </p:cNvGrpSpPr>
          <p:nvPr/>
        </p:nvGrpSpPr>
        <p:grpSpPr bwMode="auto">
          <a:xfrm>
            <a:off x="387449" y="3717652"/>
            <a:ext cx="8547100" cy="2460625"/>
            <a:chOff x="158" y="2515"/>
            <a:chExt cx="5384" cy="1550"/>
          </a:xfrm>
        </p:grpSpPr>
        <p:sp>
          <p:nvSpPr>
            <p:cNvPr id="19561" name="AutoShape 177"/>
            <p:cNvSpPr>
              <a:spLocks noChangeArrowheads="1"/>
            </p:cNvSpPr>
            <p:nvPr/>
          </p:nvSpPr>
          <p:spPr bwMode="auto">
            <a:xfrm>
              <a:off x="3418" y="2630"/>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p>
          </p:txBody>
        </p:sp>
        <p:cxnSp>
          <p:nvCxnSpPr>
            <p:cNvPr id="19562" name="AutoShape 178"/>
            <p:cNvCxnSpPr>
              <a:cxnSpLocks noChangeShapeType="1"/>
              <a:stCxn id="19628" idx="1"/>
              <a:endCxn id="19626" idx="1"/>
            </p:cNvCxnSpPr>
            <p:nvPr/>
          </p:nvCxnSpPr>
          <p:spPr bwMode="auto">
            <a:xfrm>
              <a:off x="2433" y="2894"/>
              <a:ext cx="0" cy="771"/>
            </a:xfrm>
            <a:prstGeom prst="straightConnector1">
              <a:avLst/>
            </a:prstGeom>
            <a:noFill/>
            <a:ln w="28575">
              <a:solidFill>
                <a:schemeClr val="tx1"/>
              </a:solidFill>
              <a:round/>
              <a:headEnd/>
              <a:tailEnd/>
            </a:ln>
          </p:spPr>
        </p:cxnSp>
        <p:cxnSp>
          <p:nvCxnSpPr>
            <p:cNvPr id="19563" name="AutoShape 179"/>
            <p:cNvCxnSpPr>
              <a:cxnSpLocks noChangeShapeType="1"/>
              <a:stCxn id="19630" idx="3"/>
              <a:endCxn id="19628" idx="1"/>
            </p:cNvCxnSpPr>
            <p:nvPr/>
          </p:nvCxnSpPr>
          <p:spPr bwMode="auto">
            <a:xfrm flipV="1">
              <a:off x="1399" y="2894"/>
              <a:ext cx="1034" cy="415"/>
            </a:xfrm>
            <a:prstGeom prst="straightConnector1">
              <a:avLst/>
            </a:prstGeom>
            <a:noFill/>
            <a:ln w="28575">
              <a:solidFill>
                <a:schemeClr val="tx1"/>
              </a:solidFill>
              <a:round/>
              <a:headEnd/>
              <a:tailEnd/>
            </a:ln>
          </p:spPr>
        </p:cxnSp>
        <p:cxnSp>
          <p:nvCxnSpPr>
            <p:cNvPr id="19564" name="AutoShape 180"/>
            <p:cNvCxnSpPr>
              <a:cxnSpLocks noChangeShapeType="1"/>
              <a:stCxn id="19628" idx="3"/>
              <a:endCxn id="19626" idx="3"/>
            </p:cNvCxnSpPr>
            <p:nvPr/>
          </p:nvCxnSpPr>
          <p:spPr bwMode="auto">
            <a:xfrm>
              <a:off x="2558" y="2894"/>
              <a:ext cx="0" cy="771"/>
            </a:xfrm>
            <a:prstGeom prst="straightConnector1">
              <a:avLst/>
            </a:prstGeom>
            <a:noFill/>
            <a:ln w="28575">
              <a:solidFill>
                <a:schemeClr val="tx1"/>
              </a:solidFill>
              <a:round/>
              <a:headEnd/>
              <a:tailEnd/>
            </a:ln>
          </p:spPr>
        </p:cxnSp>
        <p:cxnSp>
          <p:nvCxnSpPr>
            <p:cNvPr id="19565" name="AutoShape 181"/>
            <p:cNvCxnSpPr>
              <a:cxnSpLocks noChangeShapeType="1"/>
              <a:stCxn id="19630" idx="1"/>
              <a:endCxn id="19638" idx="3"/>
            </p:cNvCxnSpPr>
            <p:nvPr/>
          </p:nvCxnSpPr>
          <p:spPr bwMode="auto">
            <a:xfrm flipH="1">
              <a:off x="505" y="3309"/>
              <a:ext cx="768" cy="0"/>
            </a:xfrm>
            <a:prstGeom prst="straightConnector1">
              <a:avLst/>
            </a:prstGeom>
            <a:noFill/>
            <a:ln w="28575">
              <a:solidFill>
                <a:schemeClr val="tx1"/>
              </a:solidFill>
              <a:round/>
              <a:headEnd/>
              <a:tailEnd/>
            </a:ln>
          </p:spPr>
        </p:cxnSp>
        <p:cxnSp>
          <p:nvCxnSpPr>
            <p:cNvPr id="19566" name="AutoShape 182"/>
            <p:cNvCxnSpPr>
              <a:cxnSpLocks noChangeShapeType="1"/>
              <a:stCxn id="19620" idx="3"/>
              <a:endCxn id="19634" idx="1"/>
            </p:cNvCxnSpPr>
            <p:nvPr/>
          </p:nvCxnSpPr>
          <p:spPr bwMode="auto">
            <a:xfrm flipV="1">
              <a:off x="4596" y="3264"/>
              <a:ext cx="591" cy="1"/>
            </a:xfrm>
            <a:prstGeom prst="straightConnector1">
              <a:avLst/>
            </a:prstGeom>
            <a:noFill/>
            <a:ln w="28575">
              <a:solidFill>
                <a:schemeClr val="tx1"/>
              </a:solidFill>
              <a:round/>
              <a:headEnd/>
              <a:tailEnd/>
            </a:ln>
          </p:spPr>
        </p:cxnSp>
        <p:sp>
          <p:nvSpPr>
            <p:cNvPr id="19567" name="Text Box 183"/>
            <p:cNvSpPr txBox="1">
              <a:spLocks noChangeArrowheads="1"/>
            </p:cNvSpPr>
            <p:nvPr/>
          </p:nvSpPr>
          <p:spPr bwMode="auto">
            <a:xfrm>
              <a:off x="916" y="3331"/>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a:t>
              </a:r>
            </a:p>
          </p:txBody>
        </p:sp>
        <p:sp>
          <p:nvSpPr>
            <p:cNvPr id="19568" name="Text Box 184"/>
            <p:cNvSpPr txBox="1">
              <a:spLocks noChangeArrowheads="1"/>
            </p:cNvSpPr>
            <p:nvPr/>
          </p:nvSpPr>
          <p:spPr bwMode="auto">
            <a:xfrm>
              <a:off x="1551" y="3059"/>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4/30</a:t>
              </a:r>
            </a:p>
          </p:txBody>
        </p:sp>
        <p:sp>
          <p:nvSpPr>
            <p:cNvPr id="19569" name="Text Box 185"/>
            <p:cNvSpPr txBox="1">
              <a:spLocks noChangeArrowheads="1"/>
            </p:cNvSpPr>
            <p:nvPr/>
          </p:nvSpPr>
          <p:spPr bwMode="auto">
            <a:xfrm>
              <a:off x="2590" y="333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4/30</a:t>
              </a:r>
            </a:p>
          </p:txBody>
        </p:sp>
        <p:sp>
          <p:nvSpPr>
            <p:cNvPr id="19570" name="Text Box 186"/>
            <p:cNvSpPr txBox="1">
              <a:spLocks noChangeArrowheads="1"/>
            </p:cNvSpPr>
            <p:nvPr/>
          </p:nvSpPr>
          <p:spPr bwMode="auto">
            <a:xfrm>
              <a:off x="2046" y="2832"/>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3/5</a:t>
              </a:r>
            </a:p>
          </p:txBody>
        </p:sp>
        <p:sp>
          <p:nvSpPr>
            <p:cNvPr id="19571" name="Text Box 187"/>
            <p:cNvSpPr txBox="1">
              <a:spLocks noChangeArrowheads="1"/>
            </p:cNvSpPr>
            <p:nvPr/>
          </p:nvSpPr>
          <p:spPr bwMode="auto">
            <a:xfrm>
              <a:off x="2179" y="314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3/21</a:t>
              </a:r>
            </a:p>
          </p:txBody>
        </p:sp>
        <p:sp>
          <p:nvSpPr>
            <p:cNvPr id="19572" name="Text Box 188"/>
            <p:cNvSpPr txBox="1">
              <a:spLocks noChangeArrowheads="1"/>
            </p:cNvSpPr>
            <p:nvPr/>
          </p:nvSpPr>
          <p:spPr bwMode="auto">
            <a:xfrm>
              <a:off x="1143" y="2923"/>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8600C</a:t>
              </a:r>
            </a:p>
          </p:txBody>
        </p:sp>
        <p:sp>
          <p:nvSpPr>
            <p:cNvPr id="19573" name="Text Box 189"/>
            <p:cNvSpPr txBox="1">
              <a:spLocks noChangeArrowheads="1"/>
            </p:cNvSpPr>
            <p:nvPr/>
          </p:nvSpPr>
          <p:spPr bwMode="auto">
            <a:xfrm>
              <a:off x="2288" y="2515"/>
              <a:ext cx="335"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8600G</a:t>
              </a:r>
            </a:p>
          </p:txBody>
        </p:sp>
        <p:sp>
          <p:nvSpPr>
            <p:cNvPr id="19574" name="Text Box 190"/>
            <p:cNvSpPr txBox="1">
              <a:spLocks noChangeArrowheads="1"/>
            </p:cNvSpPr>
            <p:nvPr/>
          </p:nvSpPr>
          <p:spPr bwMode="auto">
            <a:xfrm>
              <a:off x="2290" y="3944"/>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8600D</a:t>
              </a:r>
            </a:p>
          </p:txBody>
        </p:sp>
        <p:sp>
          <p:nvSpPr>
            <p:cNvPr id="19575" name="Text Box 191"/>
            <p:cNvSpPr txBox="1">
              <a:spLocks noChangeArrowheads="1"/>
            </p:cNvSpPr>
            <p:nvPr/>
          </p:nvSpPr>
          <p:spPr bwMode="auto">
            <a:xfrm>
              <a:off x="2578" y="311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3/22</a:t>
              </a:r>
            </a:p>
          </p:txBody>
        </p:sp>
        <p:sp>
          <p:nvSpPr>
            <p:cNvPr id="19576" name="Text Box 192"/>
            <p:cNvSpPr txBox="1">
              <a:spLocks noChangeArrowheads="1"/>
            </p:cNvSpPr>
            <p:nvPr/>
          </p:nvSpPr>
          <p:spPr bwMode="auto">
            <a:xfrm>
              <a:off x="2179" y="3322"/>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4/20</a:t>
              </a:r>
            </a:p>
          </p:txBody>
        </p:sp>
        <p:sp>
          <p:nvSpPr>
            <p:cNvPr id="19577" name="Oval 193"/>
            <p:cNvSpPr>
              <a:spLocks noChangeArrowheads="1"/>
            </p:cNvSpPr>
            <p:nvPr/>
          </p:nvSpPr>
          <p:spPr bwMode="auto">
            <a:xfrm rot="-5400000">
              <a:off x="2470" y="3149"/>
              <a:ext cx="45" cy="227"/>
            </a:xfrm>
            <a:prstGeom prst="ellipse">
              <a:avLst/>
            </a:prstGeom>
            <a:noFill/>
            <a:ln w="9525" algn="ctr">
              <a:solidFill>
                <a:schemeClr val="tx1"/>
              </a:solidFill>
              <a:round/>
              <a:headEnd/>
              <a:tailEnd/>
            </a:ln>
          </p:spPr>
          <p:txBody>
            <a:bodyPr wrap="none" lIns="0" tIns="0" rIns="0" bIns="0" anchor="ctr"/>
            <a:lstStyle/>
            <a:p>
              <a:endParaRPr lang="en-US"/>
            </a:p>
          </p:txBody>
        </p:sp>
        <p:sp>
          <p:nvSpPr>
            <p:cNvPr id="19578" name="Text Box 194"/>
            <p:cNvSpPr txBox="1">
              <a:spLocks noChangeArrowheads="1"/>
            </p:cNvSpPr>
            <p:nvPr/>
          </p:nvSpPr>
          <p:spPr bwMode="auto">
            <a:xfrm>
              <a:off x="2637" y="3211"/>
              <a:ext cx="316" cy="121"/>
            </a:xfrm>
            <a:prstGeom prst="rect">
              <a:avLst/>
            </a:prstGeom>
            <a:noFill/>
            <a:ln w="9525" algn="ctr">
              <a:noFill/>
              <a:miter lim="800000"/>
              <a:headEnd/>
              <a:tailEnd/>
            </a:ln>
          </p:spPr>
          <p:txBody>
            <a:bodyPr wrap="none" lIns="0" tIns="0" rIns="0" bIns="0">
              <a:spAutoFit/>
            </a:bodyPr>
            <a:lstStyle/>
            <a:p>
              <a:pPr>
                <a:spcBef>
                  <a:spcPct val="50000"/>
                </a:spcBef>
              </a:pPr>
              <a:r>
                <a:rPr lang="en-GB" sz="1400"/>
                <a:t>MLT 1</a:t>
              </a:r>
            </a:p>
          </p:txBody>
        </p:sp>
        <p:sp>
          <p:nvSpPr>
            <p:cNvPr id="19579" name="Text Box 195"/>
            <p:cNvSpPr txBox="1">
              <a:spLocks noChangeArrowheads="1"/>
            </p:cNvSpPr>
            <p:nvPr/>
          </p:nvSpPr>
          <p:spPr bwMode="auto">
            <a:xfrm>
              <a:off x="3847" y="3195"/>
              <a:ext cx="174" cy="121"/>
            </a:xfrm>
            <a:prstGeom prst="rect">
              <a:avLst/>
            </a:prstGeom>
            <a:noFill/>
            <a:ln w="9525" algn="ctr">
              <a:noFill/>
              <a:miter lim="800000"/>
              <a:headEnd/>
              <a:tailEnd/>
            </a:ln>
          </p:spPr>
          <p:txBody>
            <a:bodyPr wrap="none" lIns="0" tIns="0" rIns="0" bIns="0">
              <a:spAutoFit/>
            </a:bodyPr>
            <a:lstStyle/>
            <a:p>
              <a:pPr>
                <a:spcBef>
                  <a:spcPct val="50000"/>
                </a:spcBef>
              </a:pPr>
              <a:r>
                <a:rPr lang="en-GB" sz="1400"/>
                <a:t>IST</a:t>
              </a:r>
            </a:p>
          </p:txBody>
        </p:sp>
        <p:cxnSp>
          <p:nvCxnSpPr>
            <p:cNvPr id="19580" name="AutoShape 196"/>
            <p:cNvCxnSpPr>
              <a:cxnSpLocks noChangeShapeType="1"/>
              <a:stCxn id="19624" idx="1"/>
              <a:endCxn id="19622" idx="1"/>
            </p:cNvCxnSpPr>
            <p:nvPr/>
          </p:nvCxnSpPr>
          <p:spPr bwMode="auto">
            <a:xfrm>
              <a:off x="3659" y="2896"/>
              <a:ext cx="0" cy="771"/>
            </a:xfrm>
            <a:prstGeom prst="straightConnector1">
              <a:avLst/>
            </a:prstGeom>
            <a:noFill/>
            <a:ln w="28575">
              <a:solidFill>
                <a:schemeClr val="tx1"/>
              </a:solidFill>
              <a:round/>
              <a:headEnd/>
              <a:tailEnd/>
            </a:ln>
          </p:spPr>
        </p:cxnSp>
        <p:cxnSp>
          <p:nvCxnSpPr>
            <p:cNvPr id="19581" name="AutoShape 197"/>
            <p:cNvCxnSpPr>
              <a:cxnSpLocks noChangeShapeType="1"/>
              <a:stCxn id="19624" idx="3"/>
              <a:endCxn id="19622" idx="3"/>
            </p:cNvCxnSpPr>
            <p:nvPr/>
          </p:nvCxnSpPr>
          <p:spPr bwMode="auto">
            <a:xfrm>
              <a:off x="3784" y="2896"/>
              <a:ext cx="0" cy="771"/>
            </a:xfrm>
            <a:prstGeom prst="straightConnector1">
              <a:avLst/>
            </a:prstGeom>
            <a:noFill/>
            <a:ln w="28575">
              <a:solidFill>
                <a:schemeClr val="tx1"/>
              </a:solidFill>
              <a:round/>
              <a:headEnd/>
              <a:tailEnd/>
            </a:ln>
          </p:spPr>
        </p:cxnSp>
        <p:cxnSp>
          <p:nvCxnSpPr>
            <p:cNvPr id="19582" name="AutoShape 198"/>
            <p:cNvCxnSpPr>
              <a:cxnSpLocks noChangeShapeType="1"/>
              <a:stCxn id="19630" idx="3"/>
              <a:endCxn id="19626" idx="1"/>
            </p:cNvCxnSpPr>
            <p:nvPr/>
          </p:nvCxnSpPr>
          <p:spPr bwMode="auto">
            <a:xfrm>
              <a:off x="1399" y="3309"/>
              <a:ext cx="1034" cy="356"/>
            </a:xfrm>
            <a:prstGeom prst="straightConnector1">
              <a:avLst/>
            </a:prstGeom>
            <a:noFill/>
            <a:ln w="28575">
              <a:solidFill>
                <a:schemeClr val="tx1"/>
              </a:solidFill>
              <a:round/>
              <a:headEnd/>
              <a:tailEnd/>
            </a:ln>
          </p:spPr>
        </p:cxnSp>
        <p:sp>
          <p:nvSpPr>
            <p:cNvPr id="19583" name="Oval 199"/>
            <p:cNvSpPr>
              <a:spLocks noChangeArrowheads="1"/>
            </p:cNvSpPr>
            <p:nvPr/>
          </p:nvSpPr>
          <p:spPr bwMode="auto">
            <a:xfrm rot="-5400000">
              <a:off x="3687" y="3141"/>
              <a:ext cx="45" cy="227"/>
            </a:xfrm>
            <a:prstGeom prst="ellipse">
              <a:avLst/>
            </a:prstGeom>
            <a:noFill/>
            <a:ln w="9525" algn="ctr">
              <a:solidFill>
                <a:schemeClr val="tx1"/>
              </a:solidFill>
              <a:round/>
              <a:headEnd/>
              <a:tailEnd/>
            </a:ln>
          </p:spPr>
          <p:txBody>
            <a:bodyPr wrap="none" lIns="0" tIns="0" rIns="0" bIns="0" anchor="ctr"/>
            <a:lstStyle/>
            <a:p>
              <a:endParaRPr lang="en-US"/>
            </a:p>
          </p:txBody>
        </p:sp>
        <p:sp>
          <p:nvSpPr>
            <p:cNvPr id="19584" name="Text Box 200"/>
            <p:cNvSpPr txBox="1">
              <a:spLocks noChangeArrowheads="1"/>
            </p:cNvSpPr>
            <p:nvPr/>
          </p:nvSpPr>
          <p:spPr bwMode="auto">
            <a:xfrm>
              <a:off x="3833" y="332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3/30</a:t>
              </a:r>
            </a:p>
          </p:txBody>
        </p:sp>
        <p:sp>
          <p:nvSpPr>
            <p:cNvPr id="19585" name="Text Box 201"/>
            <p:cNvSpPr txBox="1">
              <a:spLocks noChangeArrowheads="1"/>
            </p:cNvSpPr>
            <p:nvPr/>
          </p:nvSpPr>
          <p:spPr bwMode="auto">
            <a:xfrm>
              <a:off x="3422" y="313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3/29</a:t>
              </a:r>
            </a:p>
          </p:txBody>
        </p:sp>
        <p:sp>
          <p:nvSpPr>
            <p:cNvPr id="19586" name="Text Box 202"/>
            <p:cNvSpPr txBox="1">
              <a:spLocks noChangeArrowheads="1"/>
            </p:cNvSpPr>
            <p:nvPr/>
          </p:nvSpPr>
          <p:spPr bwMode="auto">
            <a:xfrm>
              <a:off x="3821" y="310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3/30</a:t>
              </a:r>
            </a:p>
          </p:txBody>
        </p:sp>
        <p:sp>
          <p:nvSpPr>
            <p:cNvPr id="19587" name="Text Box 203"/>
            <p:cNvSpPr txBox="1">
              <a:spLocks noChangeArrowheads="1"/>
            </p:cNvSpPr>
            <p:nvPr/>
          </p:nvSpPr>
          <p:spPr bwMode="auto">
            <a:xfrm>
              <a:off x="3422" y="331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3/29</a:t>
              </a:r>
            </a:p>
          </p:txBody>
        </p:sp>
        <p:sp>
          <p:nvSpPr>
            <p:cNvPr id="19588" name="Text Box 204"/>
            <p:cNvSpPr txBox="1">
              <a:spLocks noChangeArrowheads="1"/>
            </p:cNvSpPr>
            <p:nvPr/>
          </p:nvSpPr>
          <p:spPr bwMode="auto">
            <a:xfrm>
              <a:off x="1551" y="3482"/>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4/29</a:t>
              </a:r>
            </a:p>
          </p:txBody>
        </p:sp>
        <p:sp>
          <p:nvSpPr>
            <p:cNvPr id="19589" name="Text Box 205"/>
            <p:cNvSpPr txBox="1">
              <a:spLocks noChangeArrowheads="1"/>
            </p:cNvSpPr>
            <p:nvPr/>
          </p:nvSpPr>
          <p:spPr bwMode="auto">
            <a:xfrm>
              <a:off x="1973" y="3664"/>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4/29</a:t>
              </a:r>
            </a:p>
          </p:txBody>
        </p:sp>
        <p:cxnSp>
          <p:nvCxnSpPr>
            <p:cNvPr id="19590" name="AutoShape 206"/>
            <p:cNvCxnSpPr>
              <a:cxnSpLocks noChangeShapeType="1"/>
              <a:stCxn id="19626" idx="3"/>
              <a:endCxn id="19622" idx="1"/>
            </p:cNvCxnSpPr>
            <p:nvPr/>
          </p:nvCxnSpPr>
          <p:spPr bwMode="auto">
            <a:xfrm>
              <a:off x="2558" y="3665"/>
              <a:ext cx="1101" cy="2"/>
            </a:xfrm>
            <a:prstGeom prst="straightConnector1">
              <a:avLst/>
            </a:prstGeom>
            <a:noFill/>
            <a:ln w="28575">
              <a:solidFill>
                <a:schemeClr val="tx1"/>
              </a:solidFill>
              <a:round/>
              <a:headEnd/>
              <a:tailEnd/>
            </a:ln>
          </p:spPr>
        </p:cxnSp>
        <p:cxnSp>
          <p:nvCxnSpPr>
            <p:cNvPr id="19591" name="AutoShape 207"/>
            <p:cNvCxnSpPr>
              <a:cxnSpLocks noChangeShapeType="1"/>
              <a:stCxn id="19626" idx="3"/>
              <a:endCxn id="19624" idx="1"/>
            </p:cNvCxnSpPr>
            <p:nvPr/>
          </p:nvCxnSpPr>
          <p:spPr bwMode="auto">
            <a:xfrm flipV="1">
              <a:off x="2558" y="2896"/>
              <a:ext cx="1101" cy="769"/>
            </a:xfrm>
            <a:prstGeom prst="straightConnector1">
              <a:avLst/>
            </a:prstGeom>
            <a:noFill/>
            <a:ln w="28575">
              <a:solidFill>
                <a:schemeClr val="tx1"/>
              </a:solidFill>
              <a:round/>
              <a:headEnd/>
              <a:tailEnd/>
            </a:ln>
          </p:spPr>
        </p:cxnSp>
        <p:cxnSp>
          <p:nvCxnSpPr>
            <p:cNvPr id="19592" name="AutoShape 208"/>
            <p:cNvCxnSpPr>
              <a:cxnSpLocks noChangeShapeType="1"/>
              <a:stCxn id="19628" idx="3"/>
              <a:endCxn id="19622" idx="1"/>
            </p:cNvCxnSpPr>
            <p:nvPr/>
          </p:nvCxnSpPr>
          <p:spPr bwMode="auto">
            <a:xfrm>
              <a:off x="2558" y="2894"/>
              <a:ext cx="1101" cy="773"/>
            </a:xfrm>
            <a:prstGeom prst="straightConnector1">
              <a:avLst/>
            </a:prstGeom>
            <a:noFill/>
            <a:ln w="28575">
              <a:solidFill>
                <a:schemeClr val="tx1"/>
              </a:solidFill>
              <a:round/>
              <a:headEnd/>
              <a:tailEnd/>
            </a:ln>
          </p:spPr>
        </p:cxnSp>
        <p:cxnSp>
          <p:nvCxnSpPr>
            <p:cNvPr id="19593" name="AutoShape 209"/>
            <p:cNvCxnSpPr>
              <a:cxnSpLocks noChangeShapeType="1"/>
              <a:stCxn id="19628" idx="3"/>
              <a:endCxn id="19624" idx="1"/>
            </p:cNvCxnSpPr>
            <p:nvPr/>
          </p:nvCxnSpPr>
          <p:spPr bwMode="auto">
            <a:xfrm>
              <a:off x="2558" y="2894"/>
              <a:ext cx="1101" cy="2"/>
            </a:xfrm>
            <a:prstGeom prst="straightConnector1">
              <a:avLst/>
            </a:prstGeom>
            <a:noFill/>
            <a:ln w="28575">
              <a:solidFill>
                <a:schemeClr val="tx1"/>
              </a:solidFill>
              <a:round/>
              <a:headEnd/>
              <a:tailEnd/>
            </a:ln>
          </p:spPr>
        </p:cxnSp>
        <p:cxnSp>
          <p:nvCxnSpPr>
            <p:cNvPr id="19594" name="AutoShape 210"/>
            <p:cNvCxnSpPr>
              <a:cxnSpLocks noChangeShapeType="1"/>
              <a:stCxn id="19624" idx="3"/>
              <a:endCxn id="19620" idx="1"/>
            </p:cNvCxnSpPr>
            <p:nvPr/>
          </p:nvCxnSpPr>
          <p:spPr bwMode="auto">
            <a:xfrm>
              <a:off x="3784" y="2896"/>
              <a:ext cx="721" cy="369"/>
            </a:xfrm>
            <a:prstGeom prst="straightConnector1">
              <a:avLst/>
            </a:prstGeom>
            <a:noFill/>
            <a:ln w="28575">
              <a:solidFill>
                <a:schemeClr val="tx1"/>
              </a:solidFill>
              <a:round/>
              <a:headEnd/>
              <a:tailEnd/>
            </a:ln>
          </p:spPr>
        </p:cxnSp>
        <p:cxnSp>
          <p:nvCxnSpPr>
            <p:cNvPr id="19595" name="AutoShape 211"/>
            <p:cNvCxnSpPr>
              <a:cxnSpLocks noChangeShapeType="1"/>
              <a:stCxn id="19622" idx="3"/>
              <a:endCxn id="19620" idx="1"/>
            </p:cNvCxnSpPr>
            <p:nvPr/>
          </p:nvCxnSpPr>
          <p:spPr bwMode="auto">
            <a:xfrm flipV="1">
              <a:off x="3784" y="3265"/>
              <a:ext cx="721" cy="402"/>
            </a:xfrm>
            <a:prstGeom prst="straightConnector1">
              <a:avLst/>
            </a:prstGeom>
            <a:noFill/>
            <a:ln w="28575">
              <a:solidFill>
                <a:schemeClr val="tx1"/>
              </a:solidFill>
              <a:round/>
              <a:headEnd/>
              <a:tailEnd/>
            </a:ln>
          </p:spPr>
        </p:cxnSp>
        <p:grpSp>
          <p:nvGrpSpPr>
            <p:cNvPr id="19596" name="Group 212"/>
            <p:cNvGrpSpPr>
              <a:grpSpLocks/>
            </p:cNvGrpSpPr>
            <p:nvPr/>
          </p:nvGrpSpPr>
          <p:grpSpPr bwMode="auto">
            <a:xfrm>
              <a:off x="158" y="3190"/>
              <a:ext cx="576" cy="405"/>
              <a:chOff x="249" y="1480"/>
              <a:chExt cx="576" cy="405"/>
            </a:xfrm>
          </p:grpSpPr>
          <p:sp>
            <p:nvSpPr>
              <p:cNvPr id="19635" name="Text Box 213"/>
              <p:cNvSpPr txBox="1">
                <a:spLocks noChangeArrowheads="1"/>
              </p:cNvSpPr>
              <p:nvPr/>
            </p:nvSpPr>
            <p:spPr bwMode="auto">
              <a:xfrm>
                <a:off x="249" y="1750"/>
                <a:ext cx="576" cy="135"/>
              </a:xfrm>
              <a:prstGeom prst="rect">
                <a:avLst/>
              </a:prstGeom>
              <a:noFill/>
              <a:ln w="9525">
                <a:noFill/>
                <a:miter lim="800000"/>
                <a:headEnd/>
                <a:tailEnd/>
              </a:ln>
            </p:spPr>
            <p:txBody>
              <a:bodyPr lIns="0" rIns="0">
                <a:spAutoFit/>
              </a:bodyPr>
              <a:lstStyle/>
              <a:p>
                <a:pPr algn="ctr"/>
                <a:r>
                  <a:rPr lang="en-CA" sz="800"/>
                  <a:t>Tester</a:t>
                </a:r>
                <a:endParaRPr lang="en-US" sz="800"/>
              </a:p>
            </p:txBody>
          </p:sp>
          <p:grpSp>
            <p:nvGrpSpPr>
              <p:cNvPr id="19636" name="Group 214"/>
              <p:cNvGrpSpPr>
                <a:grpSpLocks/>
              </p:cNvGrpSpPr>
              <p:nvPr/>
            </p:nvGrpSpPr>
            <p:grpSpPr bwMode="auto">
              <a:xfrm>
                <a:off x="365" y="1480"/>
                <a:ext cx="347" cy="244"/>
                <a:chOff x="365" y="1480"/>
                <a:chExt cx="347" cy="244"/>
              </a:xfrm>
            </p:grpSpPr>
            <p:pic>
              <p:nvPicPr>
                <p:cNvPr id="19637" name="Picture 215"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19638" name="Rectangle 216"/>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p>
              </p:txBody>
            </p:sp>
          </p:grpSp>
        </p:grpSp>
        <p:grpSp>
          <p:nvGrpSpPr>
            <p:cNvPr id="19597" name="Group 217"/>
            <p:cNvGrpSpPr>
              <a:grpSpLocks/>
            </p:cNvGrpSpPr>
            <p:nvPr/>
          </p:nvGrpSpPr>
          <p:grpSpPr bwMode="auto">
            <a:xfrm>
              <a:off x="4966" y="3145"/>
              <a:ext cx="576" cy="405"/>
              <a:chOff x="4716" y="1480"/>
              <a:chExt cx="576" cy="405"/>
            </a:xfrm>
          </p:grpSpPr>
          <p:sp>
            <p:nvSpPr>
              <p:cNvPr id="19631" name="Text Box 218"/>
              <p:cNvSpPr txBox="1">
                <a:spLocks noChangeArrowheads="1"/>
              </p:cNvSpPr>
              <p:nvPr/>
            </p:nvSpPr>
            <p:spPr bwMode="auto">
              <a:xfrm>
                <a:off x="4716" y="1750"/>
                <a:ext cx="576" cy="135"/>
              </a:xfrm>
              <a:prstGeom prst="rect">
                <a:avLst/>
              </a:prstGeom>
              <a:noFill/>
              <a:ln w="9525">
                <a:noFill/>
                <a:miter lim="800000"/>
                <a:headEnd/>
                <a:tailEnd/>
              </a:ln>
            </p:spPr>
            <p:txBody>
              <a:bodyPr lIns="0" rIns="0">
                <a:spAutoFit/>
              </a:bodyPr>
              <a:lstStyle/>
              <a:p>
                <a:pPr algn="ctr"/>
                <a:r>
                  <a:rPr lang="en-CA" sz="800"/>
                  <a:t>Tester</a:t>
                </a:r>
                <a:endParaRPr lang="en-US" sz="800"/>
              </a:p>
            </p:txBody>
          </p:sp>
          <p:grpSp>
            <p:nvGrpSpPr>
              <p:cNvPr id="19632" name="Group 219"/>
              <p:cNvGrpSpPr>
                <a:grpSpLocks/>
              </p:cNvGrpSpPr>
              <p:nvPr/>
            </p:nvGrpSpPr>
            <p:grpSpPr bwMode="auto">
              <a:xfrm>
                <a:off x="4832" y="1480"/>
                <a:ext cx="347" cy="244"/>
                <a:chOff x="365" y="1480"/>
                <a:chExt cx="347" cy="244"/>
              </a:xfrm>
            </p:grpSpPr>
            <p:pic>
              <p:nvPicPr>
                <p:cNvPr id="19633" name="Picture 220"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19634" name="Rectangle 221"/>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p>
              </p:txBody>
            </p:sp>
          </p:grpSp>
        </p:grpSp>
        <p:grpSp>
          <p:nvGrpSpPr>
            <p:cNvPr id="19598" name="Group 222"/>
            <p:cNvGrpSpPr>
              <a:grpSpLocks/>
            </p:cNvGrpSpPr>
            <p:nvPr/>
          </p:nvGrpSpPr>
          <p:grpSpPr bwMode="auto">
            <a:xfrm>
              <a:off x="1068" y="3056"/>
              <a:ext cx="467" cy="509"/>
              <a:chOff x="835" y="1162"/>
              <a:chExt cx="507" cy="552"/>
            </a:xfrm>
          </p:grpSpPr>
          <p:pic>
            <p:nvPicPr>
              <p:cNvPr id="19629" name="Picture 223"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630" name="Rectangle 224"/>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599" name="Group 225"/>
            <p:cNvGrpSpPr>
              <a:grpSpLocks/>
            </p:cNvGrpSpPr>
            <p:nvPr/>
          </p:nvGrpSpPr>
          <p:grpSpPr bwMode="auto">
            <a:xfrm>
              <a:off x="2227" y="2641"/>
              <a:ext cx="468" cy="509"/>
              <a:chOff x="835" y="1162"/>
              <a:chExt cx="507" cy="552"/>
            </a:xfrm>
          </p:grpSpPr>
          <p:pic>
            <p:nvPicPr>
              <p:cNvPr id="19627" name="Picture 226"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628" name="Rectangle 227"/>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600" name="Group 228"/>
            <p:cNvGrpSpPr>
              <a:grpSpLocks/>
            </p:cNvGrpSpPr>
            <p:nvPr/>
          </p:nvGrpSpPr>
          <p:grpSpPr bwMode="auto">
            <a:xfrm>
              <a:off x="2227" y="3412"/>
              <a:ext cx="468" cy="509"/>
              <a:chOff x="835" y="1162"/>
              <a:chExt cx="507" cy="552"/>
            </a:xfrm>
          </p:grpSpPr>
          <p:pic>
            <p:nvPicPr>
              <p:cNvPr id="19625" name="Picture 229"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626" name="Rectangle 23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601" name="Group 231"/>
            <p:cNvGrpSpPr>
              <a:grpSpLocks/>
            </p:cNvGrpSpPr>
            <p:nvPr/>
          </p:nvGrpSpPr>
          <p:grpSpPr bwMode="auto">
            <a:xfrm>
              <a:off x="3453" y="2643"/>
              <a:ext cx="468" cy="509"/>
              <a:chOff x="835" y="1162"/>
              <a:chExt cx="507" cy="552"/>
            </a:xfrm>
          </p:grpSpPr>
          <p:pic>
            <p:nvPicPr>
              <p:cNvPr id="19623" name="Picture 232"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624" name="Rectangle 23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602" name="Group 234"/>
            <p:cNvGrpSpPr>
              <a:grpSpLocks/>
            </p:cNvGrpSpPr>
            <p:nvPr/>
          </p:nvGrpSpPr>
          <p:grpSpPr bwMode="auto">
            <a:xfrm>
              <a:off x="3453" y="3414"/>
              <a:ext cx="468" cy="509"/>
              <a:chOff x="835" y="1162"/>
              <a:chExt cx="507" cy="552"/>
            </a:xfrm>
          </p:grpSpPr>
          <p:pic>
            <p:nvPicPr>
              <p:cNvPr id="19621" name="Picture 235"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622" name="Rectangle 23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603" name="Group 237"/>
            <p:cNvGrpSpPr>
              <a:grpSpLocks/>
            </p:cNvGrpSpPr>
            <p:nvPr/>
          </p:nvGrpSpPr>
          <p:grpSpPr bwMode="auto">
            <a:xfrm>
              <a:off x="4377" y="3150"/>
              <a:ext cx="347" cy="244"/>
              <a:chOff x="4785" y="1117"/>
              <a:chExt cx="347" cy="244"/>
            </a:xfrm>
          </p:grpSpPr>
          <p:pic>
            <p:nvPicPr>
              <p:cNvPr id="19619" name="Picture 238"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19620" name="Rectangle 239"/>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p>
            </p:txBody>
          </p:sp>
        </p:grpSp>
        <p:sp>
          <p:nvSpPr>
            <p:cNvPr id="19604" name="Oval 240"/>
            <p:cNvSpPr>
              <a:spLocks noChangeArrowheads="1"/>
            </p:cNvSpPr>
            <p:nvPr/>
          </p:nvSpPr>
          <p:spPr bwMode="auto">
            <a:xfrm rot="10800000">
              <a:off x="4181" y="3043"/>
              <a:ext cx="45" cy="454"/>
            </a:xfrm>
            <a:prstGeom prst="ellipse">
              <a:avLst/>
            </a:prstGeom>
            <a:noFill/>
            <a:ln w="9525" algn="ctr">
              <a:solidFill>
                <a:schemeClr val="tx1"/>
              </a:solidFill>
              <a:round/>
              <a:headEnd/>
              <a:tailEnd/>
            </a:ln>
          </p:spPr>
          <p:txBody>
            <a:bodyPr wrap="none" lIns="0" tIns="0" rIns="0" bIns="0" anchor="ctr"/>
            <a:lstStyle/>
            <a:p>
              <a:endParaRPr lang="en-US"/>
            </a:p>
          </p:txBody>
        </p:sp>
        <p:sp>
          <p:nvSpPr>
            <p:cNvPr id="19605" name="Text Box 241"/>
            <p:cNvSpPr txBox="1">
              <a:spLocks noChangeArrowheads="1"/>
            </p:cNvSpPr>
            <p:nvPr/>
          </p:nvSpPr>
          <p:spPr bwMode="auto">
            <a:xfrm>
              <a:off x="4118" y="3520"/>
              <a:ext cx="298" cy="121"/>
            </a:xfrm>
            <a:prstGeom prst="rect">
              <a:avLst/>
            </a:prstGeom>
            <a:noFill/>
            <a:ln w="9525" algn="ctr">
              <a:noFill/>
              <a:miter lim="800000"/>
              <a:headEnd/>
              <a:tailEnd/>
            </a:ln>
          </p:spPr>
          <p:txBody>
            <a:bodyPr wrap="none" lIns="0" tIns="0" rIns="0" bIns="0">
              <a:spAutoFit/>
            </a:bodyPr>
            <a:lstStyle/>
            <a:p>
              <a:pPr>
                <a:spcBef>
                  <a:spcPct val="50000"/>
                </a:spcBef>
              </a:pPr>
              <a:r>
                <a:rPr lang="en-GB" sz="1400"/>
                <a:t>SMLT</a:t>
              </a:r>
            </a:p>
          </p:txBody>
        </p:sp>
        <p:sp>
          <p:nvSpPr>
            <p:cNvPr id="19606" name="Text Box 242"/>
            <p:cNvSpPr txBox="1">
              <a:spLocks noChangeArrowheads="1"/>
            </p:cNvSpPr>
            <p:nvPr/>
          </p:nvSpPr>
          <p:spPr bwMode="auto">
            <a:xfrm>
              <a:off x="3529" y="2515"/>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8600A</a:t>
              </a:r>
            </a:p>
          </p:txBody>
        </p:sp>
        <p:sp>
          <p:nvSpPr>
            <p:cNvPr id="19607" name="Text Box 243"/>
            <p:cNvSpPr txBox="1">
              <a:spLocks noChangeArrowheads="1"/>
            </p:cNvSpPr>
            <p:nvPr/>
          </p:nvSpPr>
          <p:spPr bwMode="auto">
            <a:xfrm>
              <a:off x="3531" y="3944"/>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8600B</a:t>
              </a:r>
            </a:p>
          </p:txBody>
        </p:sp>
        <p:sp>
          <p:nvSpPr>
            <p:cNvPr id="19608" name="Text Box 244"/>
            <p:cNvSpPr txBox="1">
              <a:spLocks noChangeArrowheads="1"/>
            </p:cNvSpPr>
            <p:nvPr/>
          </p:nvSpPr>
          <p:spPr bwMode="auto">
            <a:xfrm>
              <a:off x="3955" y="2839"/>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a:t>
              </a:r>
            </a:p>
          </p:txBody>
        </p:sp>
        <p:sp>
          <p:nvSpPr>
            <p:cNvPr id="19609" name="Text Box 245"/>
            <p:cNvSpPr txBox="1">
              <a:spLocks noChangeArrowheads="1"/>
            </p:cNvSpPr>
            <p:nvPr/>
          </p:nvSpPr>
          <p:spPr bwMode="auto">
            <a:xfrm>
              <a:off x="3955" y="3603"/>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a:t>
              </a:r>
            </a:p>
          </p:txBody>
        </p:sp>
        <p:sp>
          <p:nvSpPr>
            <p:cNvPr id="19610" name="Text Box 246"/>
            <p:cNvSpPr txBox="1">
              <a:spLocks noChangeArrowheads="1"/>
            </p:cNvSpPr>
            <p:nvPr/>
          </p:nvSpPr>
          <p:spPr bwMode="auto">
            <a:xfrm>
              <a:off x="3282" y="2749"/>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a:t>
              </a:r>
            </a:p>
          </p:txBody>
        </p:sp>
        <p:sp>
          <p:nvSpPr>
            <p:cNvPr id="19611" name="Text Box 247"/>
            <p:cNvSpPr txBox="1">
              <a:spLocks noChangeArrowheads="1"/>
            </p:cNvSpPr>
            <p:nvPr/>
          </p:nvSpPr>
          <p:spPr bwMode="auto">
            <a:xfrm>
              <a:off x="3282" y="2947"/>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a:t>
              </a:r>
            </a:p>
          </p:txBody>
        </p:sp>
        <p:sp>
          <p:nvSpPr>
            <p:cNvPr id="19612" name="Text Box 248"/>
            <p:cNvSpPr txBox="1">
              <a:spLocks noChangeArrowheads="1"/>
            </p:cNvSpPr>
            <p:nvPr/>
          </p:nvSpPr>
          <p:spPr bwMode="auto">
            <a:xfrm>
              <a:off x="3285" y="3507"/>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a:t>
              </a:r>
            </a:p>
          </p:txBody>
        </p:sp>
        <p:sp>
          <p:nvSpPr>
            <p:cNvPr id="19613" name="Text Box 249"/>
            <p:cNvSpPr txBox="1">
              <a:spLocks noChangeArrowheads="1"/>
            </p:cNvSpPr>
            <p:nvPr/>
          </p:nvSpPr>
          <p:spPr bwMode="auto">
            <a:xfrm>
              <a:off x="3285" y="3705"/>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a:t>
              </a:r>
            </a:p>
          </p:txBody>
        </p:sp>
        <p:sp>
          <p:nvSpPr>
            <p:cNvPr id="19614" name="Text Box 250"/>
            <p:cNvSpPr txBox="1">
              <a:spLocks noChangeArrowheads="1"/>
            </p:cNvSpPr>
            <p:nvPr/>
          </p:nvSpPr>
          <p:spPr bwMode="auto">
            <a:xfrm>
              <a:off x="2775" y="2749"/>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3/11</a:t>
              </a:r>
            </a:p>
          </p:txBody>
        </p:sp>
        <p:sp>
          <p:nvSpPr>
            <p:cNvPr id="19615" name="Text Box 251"/>
            <p:cNvSpPr txBox="1">
              <a:spLocks noChangeArrowheads="1"/>
            </p:cNvSpPr>
            <p:nvPr/>
          </p:nvSpPr>
          <p:spPr bwMode="auto">
            <a:xfrm>
              <a:off x="2775" y="294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3/12</a:t>
              </a:r>
            </a:p>
          </p:txBody>
        </p:sp>
        <p:sp>
          <p:nvSpPr>
            <p:cNvPr id="19616" name="Text Box 252"/>
            <p:cNvSpPr txBox="1">
              <a:spLocks noChangeArrowheads="1"/>
            </p:cNvSpPr>
            <p:nvPr/>
          </p:nvSpPr>
          <p:spPr bwMode="auto">
            <a:xfrm>
              <a:off x="2778" y="350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4/11</a:t>
              </a:r>
            </a:p>
          </p:txBody>
        </p:sp>
        <p:sp>
          <p:nvSpPr>
            <p:cNvPr id="19617" name="Text Box 253"/>
            <p:cNvSpPr txBox="1">
              <a:spLocks noChangeArrowheads="1"/>
            </p:cNvSpPr>
            <p:nvPr/>
          </p:nvSpPr>
          <p:spPr bwMode="auto">
            <a:xfrm>
              <a:off x="2778" y="370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4/12</a:t>
              </a:r>
            </a:p>
          </p:txBody>
        </p:sp>
        <p:sp>
          <p:nvSpPr>
            <p:cNvPr id="19618" name="Text Box 254"/>
            <p:cNvSpPr txBox="1">
              <a:spLocks noChangeArrowheads="1"/>
            </p:cNvSpPr>
            <p:nvPr/>
          </p:nvSpPr>
          <p:spPr bwMode="auto">
            <a:xfrm>
              <a:off x="4097" y="2901"/>
              <a:ext cx="285" cy="121"/>
            </a:xfrm>
            <a:prstGeom prst="rect">
              <a:avLst/>
            </a:prstGeom>
            <a:noFill/>
            <a:ln w="9525" algn="ctr">
              <a:noFill/>
              <a:miter lim="800000"/>
              <a:headEnd/>
              <a:tailEnd/>
            </a:ln>
          </p:spPr>
          <p:txBody>
            <a:bodyPr wrap="none" lIns="0" tIns="0" rIns="0" bIns="0">
              <a:spAutoFit/>
            </a:bodyPr>
            <a:lstStyle/>
            <a:p>
              <a:pPr>
                <a:spcBef>
                  <a:spcPct val="50000"/>
                </a:spcBef>
              </a:pPr>
              <a:r>
                <a:rPr lang="en-GB" sz="1400"/>
                <a:t>MLT1</a:t>
              </a:r>
            </a:p>
          </p:txBody>
        </p:sp>
      </p:grpSp>
      <p:sp>
        <p:nvSpPr>
          <p:cNvPr id="83" name="Rectangle 3"/>
          <p:cNvSpPr txBox="1">
            <a:spLocks noChangeArrowheads="1"/>
          </p:cNvSpPr>
          <p:nvPr/>
        </p:nvSpPr>
        <p:spPr bwMode="auto">
          <a:xfrm>
            <a:off x="355699" y="995090"/>
            <a:ext cx="8218488" cy="4967287"/>
          </a:xfrm>
          <a:prstGeom prst="rect">
            <a:avLst/>
          </a:prstGeom>
          <a:noFill/>
          <a:ln w="9525">
            <a:noFill/>
            <a:miter lim="800000"/>
            <a:headEnd/>
            <a:tailEnd/>
          </a:ln>
        </p:spPr>
        <p:txBody>
          <a:bodyPr/>
          <a:lstStyle/>
          <a:p>
            <a:pPr marL="342900" indent="-342900" eaLnBrk="0" hangingPunct="0">
              <a:lnSpc>
                <a:spcPct val="95000"/>
              </a:lnSpc>
              <a:spcBef>
                <a:spcPct val="55000"/>
              </a:spcBef>
              <a:buClr>
                <a:srgbClr val="CC0000"/>
              </a:buClr>
              <a:buFont typeface="Webdings" pitchFamily="18" charset="2"/>
              <a:buChar char="4"/>
              <a:defRPr/>
            </a:pPr>
            <a:r>
              <a:rPr lang="en-GB" sz="2400" kern="0" dirty="0">
                <a:solidFill>
                  <a:srgbClr val="323232"/>
                </a:solidFill>
                <a:latin typeface="+mn-lt"/>
              </a:rPr>
              <a:t>Inception:</a:t>
            </a: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latin typeface="+mn-lt"/>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latin typeface="+mn-lt"/>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latin typeface="+mn-lt"/>
            </a:endParaRPr>
          </a:p>
          <a:p>
            <a:pPr marL="342900" indent="-342900" eaLnBrk="0" hangingPunct="0">
              <a:lnSpc>
                <a:spcPct val="95000"/>
              </a:lnSpc>
              <a:spcBef>
                <a:spcPct val="55000"/>
              </a:spcBef>
              <a:buClr>
                <a:srgbClr val="CC0000"/>
              </a:buClr>
              <a:buFont typeface="Webdings" pitchFamily="18" charset="2"/>
              <a:buChar char="4"/>
              <a:defRPr/>
            </a:pPr>
            <a:endParaRPr lang="en-GB" sz="2400" kern="0" dirty="0">
              <a:solidFill>
                <a:srgbClr val="323232"/>
              </a:solidFill>
              <a:latin typeface="+mn-lt"/>
            </a:endParaRPr>
          </a:p>
          <a:p>
            <a:pPr marL="342900" indent="-342900" eaLnBrk="0" hangingPunct="0">
              <a:lnSpc>
                <a:spcPct val="95000"/>
              </a:lnSpc>
              <a:spcBef>
                <a:spcPct val="55000"/>
              </a:spcBef>
              <a:buClr>
                <a:srgbClr val="CC0000"/>
              </a:buClr>
              <a:buFont typeface="Webdings" pitchFamily="18" charset="2"/>
              <a:buChar char="4"/>
              <a:defRPr/>
            </a:pPr>
            <a:r>
              <a:rPr lang="en-GB" sz="2400" kern="0" dirty="0">
                <a:solidFill>
                  <a:srgbClr val="323232"/>
                </a:solidFill>
                <a:latin typeface="+mn-lt"/>
              </a:rPr>
              <a:t>Target:</a:t>
            </a:r>
            <a:endParaRPr lang="en-US" sz="2400" kern="0" dirty="0">
              <a:solidFill>
                <a:srgbClr val="323232"/>
              </a:solidFill>
              <a:latin typeface="+mn-lt"/>
            </a:endParaRPr>
          </a:p>
        </p:txBody>
      </p:sp>
      <p:grpSp>
        <p:nvGrpSpPr>
          <p:cNvPr id="19461" name="Group 175"/>
          <p:cNvGrpSpPr>
            <a:grpSpLocks/>
          </p:cNvGrpSpPr>
          <p:nvPr/>
        </p:nvGrpSpPr>
        <p:grpSpPr bwMode="auto">
          <a:xfrm>
            <a:off x="387449" y="995090"/>
            <a:ext cx="8547100" cy="2581275"/>
            <a:chOff x="308" y="845"/>
            <a:chExt cx="5384" cy="1626"/>
          </a:xfrm>
        </p:grpSpPr>
        <p:grpSp>
          <p:nvGrpSpPr>
            <p:cNvPr id="19475" name="Group 4"/>
            <p:cNvGrpSpPr>
              <a:grpSpLocks/>
            </p:cNvGrpSpPr>
            <p:nvPr/>
          </p:nvGrpSpPr>
          <p:grpSpPr bwMode="auto">
            <a:xfrm>
              <a:off x="308" y="845"/>
              <a:ext cx="5384" cy="1550"/>
              <a:chOff x="172" y="791"/>
              <a:chExt cx="5384" cy="1550"/>
            </a:xfrm>
          </p:grpSpPr>
          <p:sp>
            <p:nvSpPr>
              <p:cNvPr id="19478" name="AutoShape 5"/>
              <p:cNvSpPr>
                <a:spLocks noChangeArrowheads="1"/>
              </p:cNvSpPr>
              <p:nvPr/>
            </p:nvSpPr>
            <p:spPr bwMode="auto">
              <a:xfrm>
                <a:off x="2209" y="918"/>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p>
            </p:txBody>
          </p:sp>
          <p:sp>
            <p:nvSpPr>
              <p:cNvPr id="19479" name="AutoShape 6"/>
              <p:cNvSpPr>
                <a:spLocks noChangeArrowheads="1"/>
              </p:cNvSpPr>
              <p:nvPr/>
            </p:nvSpPr>
            <p:spPr bwMode="auto">
              <a:xfrm>
                <a:off x="3432" y="906"/>
                <a:ext cx="530" cy="1315"/>
              </a:xfrm>
              <a:prstGeom prst="roundRect">
                <a:avLst>
                  <a:gd name="adj" fmla="val 16667"/>
                </a:avLst>
              </a:prstGeom>
              <a:solidFill>
                <a:schemeClr val="folHlink">
                  <a:alpha val="50195"/>
                </a:schemeClr>
              </a:solidFill>
              <a:ln w="9525" algn="ctr">
                <a:noFill/>
                <a:round/>
                <a:headEnd/>
                <a:tailEnd/>
              </a:ln>
            </p:spPr>
            <p:txBody>
              <a:bodyPr wrap="none" lIns="0" tIns="0" rIns="0" bIns="0" anchor="ctr"/>
              <a:lstStyle/>
              <a:p>
                <a:endParaRPr lang="en-US"/>
              </a:p>
            </p:txBody>
          </p:sp>
          <p:cxnSp>
            <p:nvCxnSpPr>
              <p:cNvPr id="19480" name="AutoShape 7"/>
              <p:cNvCxnSpPr>
                <a:cxnSpLocks noChangeShapeType="1"/>
                <a:stCxn id="19550" idx="1"/>
                <a:endCxn id="19548" idx="1"/>
              </p:cNvCxnSpPr>
              <p:nvPr/>
            </p:nvCxnSpPr>
            <p:spPr bwMode="auto">
              <a:xfrm>
                <a:off x="2447" y="1170"/>
                <a:ext cx="0" cy="771"/>
              </a:xfrm>
              <a:prstGeom prst="straightConnector1">
                <a:avLst/>
              </a:prstGeom>
              <a:noFill/>
              <a:ln w="28575">
                <a:solidFill>
                  <a:schemeClr val="tx1"/>
                </a:solidFill>
                <a:round/>
                <a:headEnd/>
                <a:tailEnd/>
              </a:ln>
            </p:spPr>
          </p:cxnSp>
          <p:cxnSp>
            <p:nvCxnSpPr>
              <p:cNvPr id="19481" name="AutoShape 8"/>
              <p:cNvCxnSpPr>
                <a:cxnSpLocks noChangeShapeType="1"/>
                <a:stCxn id="19552" idx="3"/>
                <a:endCxn id="19550" idx="1"/>
              </p:cNvCxnSpPr>
              <p:nvPr/>
            </p:nvCxnSpPr>
            <p:spPr bwMode="auto">
              <a:xfrm flipV="1">
                <a:off x="1413" y="1170"/>
                <a:ext cx="1034" cy="415"/>
              </a:xfrm>
              <a:prstGeom prst="straightConnector1">
                <a:avLst/>
              </a:prstGeom>
              <a:noFill/>
              <a:ln w="28575">
                <a:solidFill>
                  <a:schemeClr val="tx1"/>
                </a:solidFill>
                <a:round/>
                <a:headEnd/>
                <a:tailEnd/>
              </a:ln>
            </p:spPr>
          </p:cxnSp>
          <p:cxnSp>
            <p:nvCxnSpPr>
              <p:cNvPr id="19482" name="AutoShape 9"/>
              <p:cNvCxnSpPr>
                <a:cxnSpLocks noChangeShapeType="1"/>
                <a:stCxn id="19550" idx="3"/>
                <a:endCxn id="19548" idx="3"/>
              </p:cNvCxnSpPr>
              <p:nvPr/>
            </p:nvCxnSpPr>
            <p:spPr bwMode="auto">
              <a:xfrm>
                <a:off x="2572" y="1170"/>
                <a:ext cx="0" cy="771"/>
              </a:xfrm>
              <a:prstGeom prst="straightConnector1">
                <a:avLst/>
              </a:prstGeom>
              <a:noFill/>
              <a:ln w="28575">
                <a:solidFill>
                  <a:schemeClr val="tx1"/>
                </a:solidFill>
                <a:round/>
                <a:headEnd/>
                <a:tailEnd/>
              </a:ln>
            </p:spPr>
          </p:cxnSp>
          <p:cxnSp>
            <p:nvCxnSpPr>
              <p:cNvPr id="19483" name="AutoShape 10"/>
              <p:cNvCxnSpPr>
                <a:cxnSpLocks noChangeShapeType="1"/>
                <a:stCxn id="19552" idx="1"/>
                <a:endCxn id="19560" idx="3"/>
              </p:cNvCxnSpPr>
              <p:nvPr/>
            </p:nvCxnSpPr>
            <p:spPr bwMode="auto">
              <a:xfrm flipH="1">
                <a:off x="519" y="1585"/>
                <a:ext cx="768" cy="0"/>
              </a:xfrm>
              <a:prstGeom prst="straightConnector1">
                <a:avLst/>
              </a:prstGeom>
              <a:noFill/>
              <a:ln w="28575">
                <a:solidFill>
                  <a:schemeClr val="tx1"/>
                </a:solidFill>
                <a:round/>
                <a:headEnd/>
                <a:tailEnd/>
              </a:ln>
            </p:spPr>
          </p:cxnSp>
          <p:cxnSp>
            <p:nvCxnSpPr>
              <p:cNvPr id="19484" name="AutoShape 11"/>
              <p:cNvCxnSpPr>
                <a:cxnSpLocks noChangeShapeType="1"/>
                <a:stCxn id="19542" idx="3"/>
                <a:endCxn id="19556" idx="1"/>
              </p:cNvCxnSpPr>
              <p:nvPr/>
            </p:nvCxnSpPr>
            <p:spPr bwMode="auto">
              <a:xfrm flipV="1">
                <a:off x="4610" y="1540"/>
                <a:ext cx="591" cy="1"/>
              </a:xfrm>
              <a:prstGeom prst="straightConnector1">
                <a:avLst/>
              </a:prstGeom>
              <a:noFill/>
              <a:ln w="28575">
                <a:solidFill>
                  <a:schemeClr val="tx1"/>
                </a:solidFill>
                <a:round/>
                <a:headEnd/>
                <a:tailEnd/>
              </a:ln>
            </p:spPr>
          </p:cxnSp>
          <p:sp>
            <p:nvSpPr>
              <p:cNvPr id="19485" name="Text Box 12"/>
              <p:cNvSpPr txBox="1">
                <a:spLocks noChangeArrowheads="1"/>
              </p:cNvSpPr>
              <p:nvPr/>
            </p:nvSpPr>
            <p:spPr bwMode="auto">
              <a:xfrm>
                <a:off x="930" y="1607"/>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a:t>
                </a:r>
              </a:p>
            </p:txBody>
          </p:sp>
          <p:sp>
            <p:nvSpPr>
              <p:cNvPr id="19486" name="Text Box 13"/>
              <p:cNvSpPr txBox="1">
                <a:spLocks noChangeArrowheads="1"/>
              </p:cNvSpPr>
              <p:nvPr/>
            </p:nvSpPr>
            <p:spPr bwMode="auto">
              <a:xfrm>
                <a:off x="1565" y="133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4/30</a:t>
                </a:r>
              </a:p>
            </p:txBody>
          </p:sp>
          <p:sp>
            <p:nvSpPr>
              <p:cNvPr id="19487" name="Text Box 14"/>
              <p:cNvSpPr txBox="1">
                <a:spLocks noChangeArrowheads="1"/>
              </p:cNvSpPr>
              <p:nvPr/>
            </p:nvSpPr>
            <p:spPr bwMode="auto">
              <a:xfrm>
                <a:off x="2604" y="160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4/30</a:t>
                </a:r>
              </a:p>
            </p:txBody>
          </p:sp>
          <p:sp>
            <p:nvSpPr>
              <p:cNvPr id="19488" name="Text Box 15"/>
              <p:cNvSpPr txBox="1">
                <a:spLocks noChangeArrowheads="1"/>
              </p:cNvSpPr>
              <p:nvPr/>
            </p:nvSpPr>
            <p:spPr bwMode="auto">
              <a:xfrm>
                <a:off x="2060" y="1108"/>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3/5</a:t>
                </a:r>
              </a:p>
            </p:txBody>
          </p:sp>
          <p:sp>
            <p:nvSpPr>
              <p:cNvPr id="19489" name="Text Box 16"/>
              <p:cNvSpPr txBox="1">
                <a:spLocks noChangeArrowheads="1"/>
              </p:cNvSpPr>
              <p:nvPr/>
            </p:nvSpPr>
            <p:spPr bwMode="auto">
              <a:xfrm>
                <a:off x="2193" y="142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3/21</a:t>
                </a:r>
              </a:p>
            </p:txBody>
          </p:sp>
          <p:sp>
            <p:nvSpPr>
              <p:cNvPr id="19490" name="Text Box 17"/>
              <p:cNvSpPr txBox="1">
                <a:spLocks noChangeArrowheads="1"/>
              </p:cNvSpPr>
              <p:nvPr/>
            </p:nvSpPr>
            <p:spPr bwMode="auto">
              <a:xfrm>
                <a:off x="1157" y="1199"/>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8600C</a:t>
                </a:r>
              </a:p>
            </p:txBody>
          </p:sp>
          <p:sp>
            <p:nvSpPr>
              <p:cNvPr id="19491" name="Text Box 18"/>
              <p:cNvSpPr txBox="1">
                <a:spLocks noChangeArrowheads="1"/>
              </p:cNvSpPr>
              <p:nvPr/>
            </p:nvSpPr>
            <p:spPr bwMode="auto">
              <a:xfrm>
                <a:off x="2302" y="791"/>
                <a:ext cx="335" cy="121"/>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t>8600G</a:t>
                </a:r>
              </a:p>
            </p:txBody>
          </p:sp>
          <p:sp>
            <p:nvSpPr>
              <p:cNvPr id="19492" name="Text Box 19"/>
              <p:cNvSpPr txBox="1">
                <a:spLocks noChangeArrowheads="1"/>
              </p:cNvSpPr>
              <p:nvPr/>
            </p:nvSpPr>
            <p:spPr bwMode="auto">
              <a:xfrm>
                <a:off x="2304" y="2220"/>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8600D</a:t>
                </a:r>
              </a:p>
            </p:txBody>
          </p:sp>
          <p:sp>
            <p:nvSpPr>
              <p:cNvPr id="19493" name="Text Box 20"/>
              <p:cNvSpPr txBox="1">
                <a:spLocks noChangeArrowheads="1"/>
              </p:cNvSpPr>
              <p:nvPr/>
            </p:nvSpPr>
            <p:spPr bwMode="auto">
              <a:xfrm>
                <a:off x="2592" y="138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3/22</a:t>
                </a:r>
              </a:p>
            </p:txBody>
          </p:sp>
          <p:sp>
            <p:nvSpPr>
              <p:cNvPr id="19494" name="Text Box 21"/>
              <p:cNvSpPr txBox="1">
                <a:spLocks noChangeArrowheads="1"/>
              </p:cNvSpPr>
              <p:nvPr/>
            </p:nvSpPr>
            <p:spPr bwMode="auto">
              <a:xfrm>
                <a:off x="2193" y="1598"/>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4/20</a:t>
                </a:r>
              </a:p>
            </p:txBody>
          </p:sp>
          <p:sp>
            <p:nvSpPr>
              <p:cNvPr id="19495" name="Oval 22"/>
              <p:cNvSpPr>
                <a:spLocks noChangeArrowheads="1"/>
              </p:cNvSpPr>
              <p:nvPr/>
            </p:nvSpPr>
            <p:spPr bwMode="auto">
              <a:xfrm rot="-5400000">
                <a:off x="2484" y="1425"/>
                <a:ext cx="45" cy="227"/>
              </a:xfrm>
              <a:prstGeom prst="ellipse">
                <a:avLst/>
              </a:prstGeom>
              <a:noFill/>
              <a:ln w="9525" algn="ctr">
                <a:solidFill>
                  <a:schemeClr val="tx1"/>
                </a:solidFill>
                <a:round/>
                <a:headEnd/>
                <a:tailEnd/>
              </a:ln>
            </p:spPr>
            <p:txBody>
              <a:bodyPr wrap="none" lIns="0" tIns="0" rIns="0" bIns="0" anchor="ctr"/>
              <a:lstStyle/>
              <a:p>
                <a:endParaRPr lang="en-US"/>
              </a:p>
            </p:txBody>
          </p:sp>
          <p:sp>
            <p:nvSpPr>
              <p:cNvPr id="19496" name="Text Box 23"/>
              <p:cNvSpPr txBox="1">
                <a:spLocks noChangeArrowheads="1"/>
              </p:cNvSpPr>
              <p:nvPr/>
            </p:nvSpPr>
            <p:spPr bwMode="auto">
              <a:xfrm>
                <a:off x="2651" y="1487"/>
                <a:ext cx="174" cy="121"/>
              </a:xfrm>
              <a:prstGeom prst="rect">
                <a:avLst/>
              </a:prstGeom>
              <a:noFill/>
              <a:ln w="9525" algn="ctr">
                <a:noFill/>
                <a:miter lim="800000"/>
                <a:headEnd/>
                <a:tailEnd/>
              </a:ln>
            </p:spPr>
            <p:txBody>
              <a:bodyPr wrap="none" lIns="0" tIns="0" rIns="0" bIns="0">
                <a:spAutoFit/>
              </a:bodyPr>
              <a:lstStyle/>
              <a:p>
                <a:pPr>
                  <a:spcBef>
                    <a:spcPct val="50000"/>
                  </a:spcBef>
                </a:pPr>
                <a:r>
                  <a:rPr lang="en-GB" sz="1400"/>
                  <a:t>IST</a:t>
                </a:r>
              </a:p>
            </p:txBody>
          </p:sp>
          <p:sp>
            <p:nvSpPr>
              <p:cNvPr id="19497" name="Text Box 24"/>
              <p:cNvSpPr txBox="1">
                <a:spLocks noChangeArrowheads="1"/>
              </p:cNvSpPr>
              <p:nvPr/>
            </p:nvSpPr>
            <p:spPr bwMode="auto">
              <a:xfrm>
                <a:off x="3861" y="1471"/>
                <a:ext cx="174" cy="121"/>
              </a:xfrm>
              <a:prstGeom prst="rect">
                <a:avLst/>
              </a:prstGeom>
              <a:noFill/>
              <a:ln w="9525" algn="ctr">
                <a:noFill/>
                <a:miter lim="800000"/>
                <a:headEnd/>
                <a:tailEnd/>
              </a:ln>
            </p:spPr>
            <p:txBody>
              <a:bodyPr wrap="none" lIns="0" tIns="0" rIns="0" bIns="0">
                <a:spAutoFit/>
              </a:bodyPr>
              <a:lstStyle/>
              <a:p>
                <a:pPr>
                  <a:spcBef>
                    <a:spcPct val="50000"/>
                  </a:spcBef>
                </a:pPr>
                <a:r>
                  <a:rPr lang="en-GB" sz="1400"/>
                  <a:t>IST</a:t>
                </a:r>
              </a:p>
            </p:txBody>
          </p:sp>
          <p:cxnSp>
            <p:nvCxnSpPr>
              <p:cNvPr id="19498" name="AutoShape 25"/>
              <p:cNvCxnSpPr>
                <a:cxnSpLocks noChangeShapeType="1"/>
                <a:stCxn id="19546" idx="1"/>
                <a:endCxn id="19544" idx="1"/>
              </p:cNvCxnSpPr>
              <p:nvPr/>
            </p:nvCxnSpPr>
            <p:spPr bwMode="auto">
              <a:xfrm>
                <a:off x="3673" y="1172"/>
                <a:ext cx="0" cy="771"/>
              </a:xfrm>
              <a:prstGeom prst="straightConnector1">
                <a:avLst/>
              </a:prstGeom>
              <a:noFill/>
              <a:ln w="28575">
                <a:solidFill>
                  <a:schemeClr val="tx1"/>
                </a:solidFill>
                <a:round/>
                <a:headEnd/>
                <a:tailEnd/>
              </a:ln>
            </p:spPr>
          </p:cxnSp>
          <p:cxnSp>
            <p:nvCxnSpPr>
              <p:cNvPr id="19499" name="AutoShape 26"/>
              <p:cNvCxnSpPr>
                <a:cxnSpLocks noChangeShapeType="1"/>
                <a:stCxn id="19546" idx="3"/>
                <a:endCxn id="19544" idx="3"/>
              </p:cNvCxnSpPr>
              <p:nvPr/>
            </p:nvCxnSpPr>
            <p:spPr bwMode="auto">
              <a:xfrm>
                <a:off x="3798" y="1172"/>
                <a:ext cx="0" cy="771"/>
              </a:xfrm>
              <a:prstGeom prst="straightConnector1">
                <a:avLst/>
              </a:prstGeom>
              <a:noFill/>
              <a:ln w="28575">
                <a:solidFill>
                  <a:schemeClr val="tx1"/>
                </a:solidFill>
                <a:round/>
                <a:headEnd/>
                <a:tailEnd/>
              </a:ln>
            </p:spPr>
          </p:cxnSp>
          <p:cxnSp>
            <p:nvCxnSpPr>
              <p:cNvPr id="19500" name="AutoShape 27"/>
              <p:cNvCxnSpPr>
                <a:cxnSpLocks noChangeShapeType="1"/>
                <a:stCxn id="19552" idx="3"/>
                <a:endCxn id="19548" idx="1"/>
              </p:cNvCxnSpPr>
              <p:nvPr/>
            </p:nvCxnSpPr>
            <p:spPr bwMode="auto">
              <a:xfrm>
                <a:off x="1413" y="1585"/>
                <a:ext cx="1034" cy="356"/>
              </a:xfrm>
              <a:prstGeom prst="straightConnector1">
                <a:avLst/>
              </a:prstGeom>
              <a:noFill/>
              <a:ln w="28575">
                <a:solidFill>
                  <a:schemeClr val="tx1"/>
                </a:solidFill>
                <a:round/>
                <a:headEnd/>
                <a:tailEnd/>
              </a:ln>
            </p:spPr>
          </p:cxnSp>
          <p:sp>
            <p:nvSpPr>
              <p:cNvPr id="19501" name="Oval 28"/>
              <p:cNvSpPr>
                <a:spLocks noChangeArrowheads="1"/>
              </p:cNvSpPr>
              <p:nvPr/>
            </p:nvSpPr>
            <p:spPr bwMode="auto">
              <a:xfrm rot="-5400000">
                <a:off x="3701" y="1417"/>
                <a:ext cx="45" cy="227"/>
              </a:xfrm>
              <a:prstGeom prst="ellipse">
                <a:avLst/>
              </a:prstGeom>
              <a:noFill/>
              <a:ln w="9525" algn="ctr">
                <a:solidFill>
                  <a:schemeClr val="tx1"/>
                </a:solidFill>
                <a:round/>
                <a:headEnd/>
                <a:tailEnd/>
              </a:ln>
            </p:spPr>
            <p:txBody>
              <a:bodyPr wrap="none" lIns="0" tIns="0" rIns="0" bIns="0" anchor="ctr"/>
              <a:lstStyle/>
              <a:p>
                <a:endParaRPr lang="en-US"/>
              </a:p>
            </p:txBody>
          </p:sp>
          <p:sp>
            <p:nvSpPr>
              <p:cNvPr id="19502" name="Text Box 29"/>
              <p:cNvSpPr txBox="1">
                <a:spLocks noChangeArrowheads="1"/>
              </p:cNvSpPr>
              <p:nvPr/>
            </p:nvSpPr>
            <p:spPr bwMode="auto">
              <a:xfrm>
                <a:off x="3847" y="160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3/30</a:t>
                </a:r>
              </a:p>
            </p:txBody>
          </p:sp>
          <p:sp>
            <p:nvSpPr>
              <p:cNvPr id="19503" name="Text Box 30"/>
              <p:cNvSpPr txBox="1">
                <a:spLocks noChangeArrowheads="1"/>
              </p:cNvSpPr>
              <p:nvPr/>
            </p:nvSpPr>
            <p:spPr bwMode="auto">
              <a:xfrm>
                <a:off x="3436" y="1413"/>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3/29</a:t>
                </a:r>
              </a:p>
            </p:txBody>
          </p:sp>
          <p:sp>
            <p:nvSpPr>
              <p:cNvPr id="19504" name="Text Box 31"/>
              <p:cNvSpPr txBox="1">
                <a:spLocks noChangeArrowheads="1"/>
              </p:cNvSpPr>
              <p:nvPr/>
            </p:nvSpPr>
            <p:spPr bwMode="auto">
              <a:xfrm>
                <a:off x="3835" y="138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3/30</a:t>
                </a:r>
              </a:p>
            </p:txBody>
          </p:sp>
          <p:sp>
            <p:nvSpPr>
              <p:cNvPr id="19505" name="Text Box 32"/>
              <p:cNvSpPr txBox="1">
                <a:spLocks noChangeArrowheads="1"/>
              </p:cNvSpPr>
              <p:nvPr/>
            </p:nvSpPr>
            <p:spPr bwMode="auto">
              <a:xfrm>
                <a:off x="3436" y="159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3/29</a:t>
                </a:r>
              </a:p>
            </p:txBody>
          </p:sp>
          <p:sp>
            <p:nvSpPr>
              <p:cNvPr id="19506" name="Text Box 33"/>
              <p:cNvSpPr txBox="1">
                <a:spLocks noChangeArrowheads="1"/>
              </p:cNvSpPr>
              <p:nvPr/>
            </p:nvSpPr>
            <p:spPr bwMode="auto">
              <a:xfrm>
                <a:off x="1565" y="1758"/>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4/29</a:t>
                </a:r>
              </a:p>
            </p:txBody>
          </p:sp>
          <p:sp>
            <p:nvSpPr>
              <p:cNvPr id="19507" name="Text Box 34"/>
              <p:cNvSpPr txBox="1">
                <a:spLocks noChangeArrowheads="1"/>
              </p:cNvSpPr>
              <p:nvPr/>
            </p:nvSpPr>
            <p:spPr bwMode="auto">
              <a:xfrm>
                <a:off x="1987" y="194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4/29</a:t>
                </a:r>
              </a:p>
            </p:txBody>
          </p:sp>
          <p:cxnSp>
            <p:nvCxnSpPr>
              <p:cNvPr id="19508" name="AutoShape 35"/>
              <p:cNvCxnSpPr>
                <a:cxnSpLocks noChangeShapeType="1"/>
                <a:stCxn id="19548" idx="3"/>
                <a:endCxn id="19544" idx="1"/>
              </p:cNvCxnSpPr>
              <p:nvPr/>
            </p:nvCxnSpPr>
            <p:spPr bwMode="auto">
              <a:xfrm>
                <a:off x="2572" y="1941"/>
                <a:ext cx="1101" cy="2"/>
              </a:xfrm>
              <a:prstGeom prst="straightConnector1">
                <a:avLst/>
              </a:prstGeom>
              <a:noFill/>
              <a:ln w="28575">
                <a:solidFill>
                  <a:schemeClr val="tx1"/>
                </a:solidFill>
                <a:round/>
                <a:headEnd/>
                <a:tailEnd/>
              </a:ln>
            </p:spPr>
          </p:cxnSp>
          <p:cxnSp>
            <p:nvCxnSpPr>
              <p:cNvPr id="19509" name="AutoShape 36"/>
              <p:cNvCxnSpPr>
                <a:cxnSpLocks noChangeShapeType="1"/>
                <a:stCxn id="19548" idx="3"/>
                <a:endCxn id="19546" idx="1"/>
              </p:cNvCxnSpPr>
              <p:nvPr/>
            </p:nvCxnSpPr>
            <p:spPr bwMode="auto">
              <a:xfrm flipV="1">
                <a:off x="2572" y="1172"/>
                <a:ext cx="1101" cy="769"/>
              </a:xfrm>
              <a:prstGeom prst="straightConnector1">
                <a:avLst/>
              </a:prstGeom>
              <a:noFill/>
              <a:ln w="28575">
                <a:solidFill>
                  <a:schemeClr val="tx1"/>
                </a:solidFill>
                <a:round/>
                <a:headEnd/>
                <a:tailEnd/>
              </a:ln>
            </p:spPr>
          </p:cxnSp>
          <p:cxnSp>
            <p:nvCxnSpPr>
              <p:cNvPr id="19510" name="AutoShape 37"/>
              <p:cNvCxnSpPr>
                <a:cxnSpLocks noChangeShapeType="1"/>
                <a:stCxn id="19550" idx="3"/>
                <a:endCxn id="19544" idx="1"/>
              </p:cNvCxnSpPr>
              <p:nvPr/>
            </p:nvCxnSpPr>
            <p:spPr bwMode="auto">
              <a:xfrm>
                <a:off x="2572" y="1170"/>
                <a:ext cx="1101" cy="773"/>
              </a:xfrm>
              <a:prstGeom prst="straightConnector1">
                <a:avLst/>
              </a:prstGeom>
              <a:noFill/>
              <a:ln w="28575">
                <a:solidFill>
                  <a:schemeClr val="tx1"/>
                </a:solidFill>
                <a:round/>
                <a:headEnd/>
                <a:tailEnd/>
              </a:ln>
            </p:spPr>
          </p:cxnSp>
          <p:cxnSp>
            <p:nvCxnSpPr>
              <p:cNvPr id="19511" name="AutoShape 38"/>
              <p:cNvCxnSpPr>
                <a:cxnSpLocks noChangeShapeType="1"/>
                <a:stCxn id="19550" idx="3"/>
                <a:endCxn id="19546" idx="1"/>
              </p:cNvCxnSpPr>
              <p:nvPr/>
            </p:nvCxnSpPr>
            <p:spPr bwMode="auto">
              <a:xfrm>
                <a:off x="2572" y="1170"/>
                <a:ext cx="1101" cy="2"/>
              </a:xfrm>
              <a:prstGeom prst="straightConnector1">
                <a:avLst/>
              </a:prstGeom>
              <a:noFill/>
              <a:ln w="28575">
                <a:solidFill>
                  <a:schemeClr val="tx1"/>
                </a:solidFill>
                <a:round/>
                <a:headEnd/>
                <a:tailEnd/>
              </a:ln>
            </p:spPr>
          </p:cxnSp>
          <p:cxnSp>
            <p:nvCxnSpPr>
              <p:cNvPr id="19512" name="AutoShape 39"/>
              <p:cNvCxnSpPr>
                <a:cxnSpLocks noChangeShapeType="1"/>
                <a:stCxn id="19546" idx="3"/>
                <a:endCxn id="19542" idx="1"/>
              </p:cNvCxnSpPr>
              <p:nvPr/>
            </p:nvCxnSpPr>
            <p:spPr bwMode="auto">
              <a:xfrm>
                <a:off x="3798" y="1172"/>
                <a:ext cx="721" cy="369"/>
              </a:xfrm>
              <a:prstGeom prst="straightConnector1">
                <a:avLst/>
              </a:prstGeom>
              <a:noFill/>
              <a:ln w="28575">
                <a:solidFill>
                  <a:schemeClr val="tx1"/>
                </a:solidFill>
                <a:round/>
                <a:headEnd/>
                <a:tailEnd/>
              </a:ln>
            </p:spPr>
          </p:cxnSp>
          <p:cxnSp>
            <p:nvCxnSpPr>
              <p:cNvPr id="19513" name="AutoShape 40"/>
              <p:cNvCxnSpPr>
                <a:cxnSpLocks noChangeShapeType="1"/>
                <a:stCxn id="19544" idx="3"/>
                <a:endCxn id="19542" idx="1"/>
              </p:cNvCxnSpPr>
              <p:nvPr/>
            </p:nvCxnSpPr>
            <p:spPr bwMode="auto">
              <a:xfrm flipV="1">
                <a:off x="3798" y="1541"/>
                <a:ext cx="721" cy="402"/>
              </a:xfrm>
              <a:prstGeom prst="straightConnector1">
                <a:avLst/>
              </a:prstGeom>
              <a:noFill/>
              <a:ln w="28575">
                <a:solidFill>
                  <a:schemeClr val="tx1"/>
                </a:solidFill>
                <a:round/>
                <a:headEnd/>
                <a:tailEnd/>
              </a:ln>
            </p:spPr>
          </p:cxnSp>
          <p:grpSp>
            <p:nvGrpSpPr>
              <p:cNvPr id="19514" name="Group 41"/>
              <p:cNvGrpSpPr>
                <a:grpSpLocks/>
              </p:cNvGrpSpPr>
              <p:nvPr/>
            </p:nvGrpSpPr>
            <p:grpSpPr bwMode="auto">
              <a:xfrm>
                <a:off x="172" y="1466"/>
                <a:ext cx="576" cy="405"/>
                <a:chOff x="249" y="1480"/>
                <a:chExt cx="576" cy="405"/>
              </a:xfrm>
            </p:grpSpPr>
            <p:sp>
              <p:nvSpPr>
                <p:cNvPr id="19557" name="Text Box 42"/>
                <p:cNvSpPr txBox="1">
                  <a:spLocks noChangeArrowheads="1"/>
                </p:cNvSpPr>
                <p:nvPr/>
              </p:nvSpPr>
              <p:spPr bwMode="auto">
                <a:xfrm>
                  <a:off x="249" y="1750"/>
                  <a:ext cx="576" cy="135"/>
                </a:xfrm>
                <a:prstGeom prst="rect">
                  <a:avLst/>
                </a:prstGeom>
                <a:noFill/>
                <a:ln w="9525">
                  <a:noFill/>
                  <a:miter lim="800000"/>
                  <a:headEnd/>
                  <a:tailEnd/>
                </a:ln>
              </p:spPr>
              <p:txBody>
                <a:bodyPr lIns="0" rIns="0">
                  <a:spAutoFit/>
                </a:bodyPr>
                <a:lstStyle/>
                <a:p>
                  <a:pPr algn="ctr"/>
                  <a:r>
                    <a:rPr lang="en-CA" sz="800"/>
                    <a:t>Tester</a:t>
                  </a:r>
                  <a:endParaRPr lang="en-US" sz="800"/>
                </a:p>
              </p:txBody>
            </p:sp>
            <p:grpSp>
              <p:nvGrpSpPr>
                <p:cNvPr id="19558" name="Group 43"/>
                <p:cNvGrpSpPr>
                  <a:grpSpLocks/>
                </p:cNvGrpSpPr>
                <p:nvPr/>
              </p:nvGrpSpPr>
              <p:grpSpPr bwMode="auto">
                <a:xfrm>
                  <a:off x="365" y="1480"/>
                  <a:ext cx="347" cy="244"/>
                  <a:chOff x="365" y="1480"/>
                  <a:chExt cx="347" cy="244"/>
                </a:xfrm>
              </p:grpSpPr>
              <p:pic>
                <p:nvPicPr>
                  <p:cNvPr id="19559" name="Picture 44"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19560" name="Rectangle 45"/>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p>
                </p:txBody>
              </p:sp>
            </p:grpSp>
          </p:grpSp>
          <p:grpSp>
            <p:nvGrpSpPr>
              <p:cNvPr id="19515" name="Group 46"/>
              <p:cNvGrpSpPr>
                <a:grpSpLocks/>
              </p:cNvGrpSpPr>
              <p:nvPr/>
            </p:nvGrpSpPr>
            <p:grpSpPr bwMode="auto">
              <a:xfrm>
                <a:off x="4980" y="1421"/>
                <a:ext cx="576" cy="405"/>
                <a:chOff x="4716" y="1480"/>
                <a:chExt cx="576" cy="405"/>
              </a:xfrm>
            </p:grpSpPr>
            <p:sp>
              <p:nvSpPr>
                <p:cNvPr id="19553" name="Text Box 47"/>
                <p:cNvSpPr txBox="1">
                  <a:spLocks noChangeArrowheads="1"/>
                </p:cNvSpPr>
                <p:nvPr/>
              </p:nvSpPr>
              <p:spPr bwMode="auto">
                <a:xfrm>
                  <a:off x="4716" y="1750"/>
                  <a:ext cx="576" cy="135"/>
                </a:xfrm>
                <a:prstGeom prst="rect">
                  <a:avLst/>
                </a:prstGeom>
                <a:noFill/>
                <a:ln w="9525">
                  <a:noFill/>
                  <a:miter lim="800000"/>
                  <a:headEnd/>
                  <a:tailEnd/>
                </a:ln>
              </p:spPr>
              <p:txBody>
                <a:bodyPr lIns="0" rIns="0">
                  <a:spAutoFit/>
                </a:bodyPr>
                <a:lstStyle/>
                <a:p>
                  <a:pPr algn="ctr"/>
                  <a:r>
                    <a:rPr lang="en-CA" sz="800"/>
                    <a:t>Tester</a:t>
                  </a:r>
                  <a:endParaRPr lang="en-US" sz="800"/>
                </a:p>
              </p:txBody>
            </p:sp>
            <p:grpSp>
              <p:nvGrpSpPr>
                <p:cNvPr id="19554" name="Group 48"/>
                <p:cNvGrpSpPr>
                  <a:grpSpLocks/>
                </p:cNvGrpSpPr>
                <p:nvPr/>
              </p:nvGrpSpPr>
              <p:grpSpPr bwMode="auto">
                <a:xfrm>
                  <a:off x="4832" y="1480"/>
                  <a:ext cx="347" cy="244"/>
                  <a:chOff x="365" y="1480"/>
                  <a:chExt cx="347" cy="244"/>
                </a:xfrm>
              </p:grpSpPr>
              <p:pic>
                <p:nvPicPr>
                  <p:cNvPr id="19555" name="Picture 49" descr="tester_corp_purple"/>
                  <p:cNvPicPr>
                    <a:picLocks noChangeAspect="1" noChangeArrowheads="1"/>
                  </p:cNvPicPr>
                  <p:nvPr/>
                </p:nvPicPr>
                <p:blipFill>
                  <a:blip r:embed="rId2" cstate="print"/>
                  <a:srcRect/>
                  <a:stretch>
                    <a:fillRect/>
                  </a:stretch>
                </p:blipFill>
                <p:spPr bwMode="auto">
                  <a:xfrm>
                    <a:off x="365" y="1480"/>
                    <a:ext cx="347" cy="244"/>
                  </a:xfrm>
                  <a:prstGeom prst="rect">
                    <a:avLst/>
                  </a:prstGeom>
                  <a:noFill/>
                  <a:ln w="9525">
                    <a:noFill/>
                    <a:miter lim="800000"/>
                    <a:headEnd/>
                    <a:tailEnd/>
                  </a:ln>
                </p:spPr>
              </p:pic>
              <p:sp>
                <p:nvSpPr>
                  <p:cNvPr id="19556" name="Rectangle 50"/>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US"/>
                  </a:p>
                </p:txBody>
              </p:sp>
            </p:grpSp>
          </p:grpSp>
          <p:grpSp>
            <p:nvGrpSpPr>
              <p:cNvPr id="19516" name="Group 51"/>
              <p:cNvGrpSpPr>
                <a:grpSpLocks/>
              </p:cNvGrpSpPr>
              <p:nvPr/>
            </p:nvGrpSpPr>
            <p:grpSpPr bwMode="auto">
              <a:xfrm>
                <a:off x="1082" y="1332"/>
                <a:ext cx="467" cy="509"/>
                <a:chOff x="835" y="1162"/>
                <a:chExt cx="507" cy="552"/>
              </a:xfrm>
            </p:grpSpPr>
            <p:pic>
              <p:nvPicPr>
                <p:cNvPr id="19551" name="Picture 52"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552" name="Rectangle 5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517" name="Group 54"/>
              <p:cNvGrpSpPr>
                <a:grpSpLocks/>
              </p:cNvGrpSpPr>
              <p:nvPr/>
            </p:nvGrpSpPr>
            <p:grpSpPr bwMode="auto">
              <a:xfrm>
                <a:off x="2241" y="917"/>
                <a:ext cx="468" cy="509"/>
                <a:chOff x="835" y="1162"/>
                <a:chExt cx="507" cy="552"/>
              </a:xfrm>
            </p:grpSpPr>
            <p:pic>
              <p:nvPicPr>
                <p:cNvPr id="19549" name="Picture 55"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550" name="Rectangle 5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518" name="Group 57"/>
              <p:cNvGrpSpPr>
                <a:grpSpLocks/>
              </p:cNvGrpSpPr>
              <p:nvPr/>
            </p:nvGrpSpPr>
            <p:grpSpPr bwMode="auto">
              <a:xfrm>
                <a:off x="2241" y="1688"/>
                <a:ext cx="468" cy="509"/>
                <a:chOff x="835" y="1162"/>
                <a:chExt cx="507" cy="552"/>
              </a:xfrm>
            </p:grpSpPr>
            <p:pic>
              <p:nvPicPr>
                <p:cNvPr id="19547" name="Picture 58"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548" name="Rectangle 59"/>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519" name="Group 60"/>
              <p:cNvGrpSpPr>
                <a:grpSpLocks/>
              </p:cNvGrpSpPr>
              <p:nvPr/>
            </p:nvGrpSpPr>
            <p:grpSpPr bwMode="auto">
              <a:xfrm>
                <a:off x="3467" y="919"/>
                <a:ext cx="468" cy="509"/>
                <a:chOff x="835" y="1162"/>
                <a:chExt cx="507" cy="552"/>
              </a:xfrm>
            </p:grpSpPr>
            <p:pic>
              <p:nvPicPr>
                <p:cNvPr id="19545" name="Picture 61"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546" name="Rectangle 6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520" name="Group 63"/>
              <p:cNvGrpSpPr>
                <a:grpSpLocks/>
              </p:cNvGrpSpPr>
              <p:nvPr/>
            </p:nvGrpSpPr>
            <p:grpSpPr bwMode="auto">
              <a:xfrm>
                <a:off x="3467" y="1690"/>
                <a:ext cx="468" cy="509"/>
                <a:chOff x="835" y="1162"/>
                <a:chExt cx="507" cy="552"/>
              </a:xfrm>
            </p:grpSpPr>
            <p:pic>
              <p:nvPicPr>
                <p:cNvPr id="19543" name="Picture 64"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19544" name="Rectangle 65"/>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US"/>
                </a:p>
              </p:txBody>
            </p:sp>
          </p:grpSp>
          <p:grpSp>
            <p:nvGrpSpPr>
              <p:cNvPr id="19521" name="Group 66"/>
              <p:cNvGrpSpPr>
                <a:grpSpLocks/>
              </p:cNvGrpSpPr>
              <p:nvPr/>
            </p:nvGrpSpPr>
            <p:grpSpPr bwMode="auto">
              <a:xfrm>
                <a:off x="4391" y="1426"/>
                <a:ext cx="347" cy="244"/>
                <a:chOff x="4785" y="1117"/>
                <a:chExt cx="347" cy="244"/>
              </a:xfrm>
            </p:grpSpPr>
            <p:pic>
              <p:nvPicPr>
                <p:cNvPr id="19541" name="Picture 67" descr="l2_switch_grey"/>
                <p:cNvPicPr>
                  <a:picLocks noChangeAspect="1" noChangeArrowheads="1"/>
                </p:cNvPicPr>
                <p:nvPr/>
              </p:nvPicPr>
              <p:blipFill>
                <a:blip r:embed="rId4" cstate="print"/>
                <a:srcRect/>
                <a:stretch>
                  <a:fillRect/>
                </a:stretch>
              </p:blipFill>
              <p:spPr bwMode="auto">
                <a:xfrm>
                  <a:off x="4785" y="1117"/>
                  <a:ext cx="347" cy="244"/>
                </a:xfrm>
                <a:prstGeom prst="rect">
                  <a:avLst/>
                </a:prstGeom>
                <a:noFill/>
                <a:ln w="9525">
                  <a:noFill/>
                  <a:miter lim="800000"/>
                  <a:headEnd/>
                  <a:tailEnd/>
                </a:ln>
              </p:spPr>
            </p:pic>
            <p:sp>
              <p:nvSpPr>
                <p:cNvPr id="19542" name="Rectangle 68"/>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US"/>
                </a:p>
              </p:txBody>
            </p:sp>
          </p:grpSp>
          <p:sp>
            <p:nvSpPr>
              <p:cNvPr id="19522" name="Oval 69"/>
              <p:cNvSpPr>
                <a:spLocks noChangeArrowheads="1"/>
              </p:cNvSpPr>
              <p:nvPr/>
            </p:nvSpPr>
            <p:spPr bwMode="auto">
              <a:xfrm rot="10800000">
                <a:off x="4195" y="1319"/>
                <a:ext cx="45" cy="454"/>
              </a:xfrm>
              <a:prstGeom prst="ellipse">
                <a:avLst/>
              </a:prstGeom>
              <a:noFill/>
              <a:ln w="9525" algn="ctr">
                <a:solidFill>
                  <a:schemeClr val="tx1"/>
                </a:solidFill>
                <a:round/>
                <a:headEnd/>
                <a:tailEnd/>
              </a:ln>
            </p:spPr>
            <p:txBody>
              <a:bodyPr wrap="none" lIns="0" tIns="0" rIns="0" bIns="0" anchor="ctr"/>
              <a:lstStyle/>
              <a:p>
                <a:endParaRPr lang="en-US"/>
              </a:p>
            </p:txBody>
          </p:sp>
          <p:sp>
            <p:nvSpPr>
              <p:cNvPr id="19523" name="Text Box 70"/>
              <p:cNvSpPr txBox="1">
                <a:spLocks noChangeArrowheads="1"/>
              </p:cNvSpPr>
              <p:nvPr/>
            </p:nvSpPr>
            <p:spPr bwMode="auto">
              <a:xfrm>
                <a:off x="4132" y="1796"/>
                <a:ext cx="298" cy="121"/>
              </a:xfrm>
              <a:prstGeom prst="rect">
                <a:avLst/>
              </a:prstGeom>
              <a:noFill/>
              <a:ln w="9525" algn="ctr">
                <a:noFill/>
                <a:miter lim="800000"/>
                <a:headEnd/>
                <a:tailEnd/>
              </a:ln>
            </p:spPr>
            <p:txBody>
              <a:bodyPr wrap="none" lIns="0" tIns="0" rIns="0" bIns="0">
                <a:spAutoFit/>
              </a:bodyPr>
              <a:lstStyle/>
              <a:p>
                <a:pPr>
                  <a:spcBef>
                    <a:spcPct val="50000"/>
                  </a:spcBef>
                </a:pPr>
                <a:r>
                  <a:rPr lang="en-GB" sz="1400"/>
                  <a:t>SMLT</a:t>
                </a:r>
              </a:p>
            </p:txBody>
          </p:sp>
          <p:sp>
            <p:nvSpPr>
              <p:cNvPr id="19524" name="Text Box 71"/>
              <p:cNvSpPr txBox="1">
                <a:spLocks noChangeArrowheads="1"/>
              </p:cNvSpPr>
              <p:nvPr/>
            </p:nvSpPr>
            <p:spPr bwMode="auto">
              <a:xfrm>
                <a:off x="3543" y="791"/>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t>8600A</a:t>
                </a:r>
              </a:p>
            </p:txBody>
          </p:sp>
          <p:sp>
            <p:nvSpPr>
              <p:cNvPr id="19525" name="Text Box 72"/>
              <p:cNvSpPr txBox="1">
                <a:spLocks noChangeArrowheads="1"/>
              </p:cNvSpPr>
              <p:nvPr/>
            </p:nvSpPr>
            <p:spPr bwMode="auto">
              <a:xfrm>
                <a:off x="3545" y="2220"/>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t>8600B</a:t>
                </a:r>
              </a:p>
            </p:txBody>
          </p:sp>
          <p:sp>
            <p:nvSpPr>
              <p:cNvPr id="19526" name="Text Box 73"/>
              <p:cNvSpPr txBox="1">
                <a:spLocks noChangeArrowheads="1"/>
              </p:cNvSpPr>
              <p:nvPr/>
            </p:nvSpPr>
            <p:spPr bwMode="auto">
              <a:xfrm>
                <a:off x="3969" y="1115"/>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a:t>
                </a:r>
              </a:p>
            </p:txBody>
          </p:sp>
          <p:sp>
            <p:nvSpPr>
              <p:cNvPr id="19527" name="Text Box 74"/>
              <p:cNvSpPr txBox="1">
                <a:spLocks noChangeArrowheads="1"/>
              </p:cNvSpPr>
              <p:nvPr/>
            </p:nvSpPr>
            <p:spPr bwMode="auto">
              <a:xfrm>
                <a:off x="3969" y="1879"/>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a:t>
                </a:r>
              </a:p>
            </p:txBody>
          </p:sp>
          <p:sp>
            <p:nvSpPr>
              <p:cNvPr id="19528" name="Text Box 75"/>
              <p:cNvSpPr txBox="1">
                <a:spLocks noChangeArrowheads="1"/>
              </p:cNvSpPr>
              <p:nvPr/>
            </p:nvSpPr>
            <p:spPr bwMode="auto">
              <a:xfrm>
                <a:off x="3296" y="1025"/>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a:t>
                </a:r>
              </a:p>
            </p:txBody>
          </p:sp>
          <p:sp>
            <p:nvSpPr>
              <p:cNvPr id="19529" name="Text Box 76"/>
              <p:cNvSpPr txBox="1">
                <a:spLocks noChangeArrowheads="1"/>
              </p:cNvSpPr>
              <p:nvPr/>
            </p:nvSpPr>
            <p:spPr bwMode="auto">
              <a:xfrm>
                <a:off x="3296" y="1223"/>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a:t>
                </a:r>
              </a:p>
            </p:txBody>
          </p:sp>
          <p:sp>
            <p:nvSpPr>
              <p:cNvPr id="19530" name="Text Box 77"/>
              <p:cNvSpPr txBox="1">
                <a:spLocks noChangeArrowheads="1"/>
              </p:cNvSpPr>
              <p:nvPr/>
            </p:nvSpPr>
            <p:spPr bwMode="auto">
              <a:xfrm>
                <a:off x="3299" y="1783"/>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3/3</a:t>
                </a:r>
              </a:p>
            </p:txBody>
          </p:sp>
          <p:sp>
            <p:nvSpPr>
              <p:cNvPr id="19531" name="Text Box 78"/>
              <p:cNvSpPr txBox="1">
                <a:spLocks noChangeArrowheads="1"/>
              </p:cNvSpPr>
              <p:nvPr/>
            </p:nvSpPr>
            <p:spPr bwMode="auto">
              <a:xfrm>
                <a:off x="3299" y="1981"/>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t>3/2</a:t>
                </a:r>
              </a:p>
            </p:txBody>
          </p:sp>
          <p:sp>
            <p:nvSpPr>
              <p:cNvPr id="19532" name="Text Box 79"/>
              <p:cNvSpPr txBox="1">
                <a:spLocks noChangeArrowheads="1"/>
              </p:cNvSpPr>
              <p:nvPr/>
            </p:nvSpPr>
            <p:spPr bwMode="auto">
              <a:xfrm>
                <a:off x="2789" y="102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3/11</a:t>
                </a:r>
              </a:p>
            </p:txBody>
          </p:sp>
          <p:sp>
            <p:nvSpPr>
              <p:cNvPr id="19533" name="Text Box 80"/>
              <p:cNvSpPr txBox="1">
                <a:spLocks noChangeArrowheads="1"/>
              </p:cNvSpPr>
              <p:nvPr/>
            </p:nvSpPr>
            <p:spPr bwMode="auto">
              <a:xfrm>
                <a:off x="2789" y="1223"/>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3/12</a:t>
                </a:r>
              </a:p>
            </p:txBody>
          </p:sp>
          <p:sp>
            <p:nvSpPr>
              <p:cNvPr id="19534" name="Text Box 81"/>
              <p:cNvSpPr txBox="1">
                <a:spLocks noChangeArrowheads="1"/>
              </p:cNvSpPr>
              <p:nvPr/>
            </p:nvSpPr>
            <p:spPr bwMode="auto">
              <a:xfrm>
                <a:off x="2792" y="1783"/>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4/11</a:t>
                </a:r>
              </a:p>
            </p:txBody>
          </p:sp>
          <p:sp>
            <p:nvSpPr>
              <p:cNvPr id="19535" name="Text Box 82"/>
              <p:cNvSpPr txBox="1">
                <a:spLocks noChangeArrowheads="1"/>
              </p:cNvSpPr>
              <p:nvPr/>
            </p:nvSpPr>
            <p:spPr bwMode="auto">
              <a:xfrm>
                <a:off x="2792" y="198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t>4/12</a:t>
                </a:r>
              </a:p>
            </p:txBody>
          </p:sp>
          <p:sp>
            <p:nvSpPr>
              <p:cNvPr id="19536" name="Oval 83"/>
              <p:cNvSpPr>
                <a:spLocks noChangeArrowheads="1"/>
              </p:cNvSpPr>
              <p:nvPr/>
            </p:nvSpPr>
            <p:spPr bwMode="auto">
              <a:xfrm rot="10800000">
                <a:off x="3088" y="1080"/>
                <a:ext cx="73" cy="953"/>
              </a:xfrm>
              <a:prstGeom prst="ellipse">
                <a:avLst/>
              </a:prstGeom>
              <a:noFill/>
              <a:ln w="9525" algn="ctr">
                <a:solidFill>
                  <a:schemeClr val="tx1"/>
                </a:solidFill>
                <a:round/>
                <a:headEnd/>
                <a:tailEnd/>
              </a:ln>
            </p:spPr>
            <p:txBody>
              <a:bodyPr wrap="none" lIns="0" tIns="0" rIns="0" bIns="0" anchor="ctr"/>
              <a:lstStyle/>
              <a:p>
                <a:endParaRPr lang="en-US"/>
              </a:p>
            </p:txBody>
          </p:sp>
          <p:sp>
            <p:nvSpPr>
              <p:cNvPr id="19537" name="Oval 84"/>
              <p:cNvSpPr>
                <a:spLocks noChangeArrowheads="1"/>
              </p:cNvSpPr>
              <p:nvPr/>
            </p:nvSpPr>
            <p:spPr bwMode="auto">
              <a:xfrm rot="10800000">
                <a:off x="1837" y="1334"/>
                <a:ext cx="45" cy="454"/>
              </a:xfrm>
              <a:prstGeom prst="ellipse">
                <a:avLst/>
              </a:prstGeom>
              <a:noFill/>
              <a:ln w="9525" algn="ctr">
                <a:solidFill>
                  <a:schemeClr val="tx1"/>
                </a:solidFill>
                <a:round/>
                <a:headEnd/>
                <a:tailEnd/>
              </a:ln>
            </p:spPr>
            <p:txBody>
              <a:bodyPr wrap="none" lIns="0" tIns="0" rIns="0" bIns="0" anchor="ctr"/>
              <a:lstStyle/>
              <a:p>
                <a:endParaRPr lang="en-US"/>
              </a:p>
            </p:txBody>
          </p:sp>
          <p:sp>
            <p:nvSpPr>
              <p:cNvPr id="19538" name="Text Box 85"/>
              <p:cNvSpPr txBox="1">
                <a:spLocks noChangeArrowheads="1"/>
              </p:cNvSpPr>
              <p:nvPr/>
            </p:nvSpPr>
            <p:spPr bwMode="auto">
              <a:xfrm>
                <a:off x="2953" y="2061"/>
                <a:ext cx="347" cy="121"/>
              </a:xfrm>
              <a:prstGeom prst="rect">
                <a:avLst/>
              </a:prstGeom>
              <a:noFill/>
              <a:ln w="9525" algn="ctr">
                <a:noFill/>
                <a:miter lim="800000"/>
                <a:headEnd/>
                <a:tailEnd/>
              </a:ln>
            </p:spPr>
            <p:txBody>
              <a:bodyPr wrap="none" lIns="0" tIns="0" rIns="0" bIns="0">
                <a:spAutoFit/>
              </a:bodyPr>
              <a:lstStyle/>
              <a:p>
                <a:pPr>
                  <a:spcBef>
                    <a:spcPct val="50000"/>
                  </a:spcBef>
                </a:pPr>
                <a:r>
                  <a:rPr lang="en-GB" sz="1400" dirty="0"/>
                  <a:t>MLT30</a:t>
                </a:r>
              </a:p>
            </p:txBody>
          </p:sp>
          <p:sp>
            <p:nvSpPr>
              <p:cNvPr id="19539" name="Text Box 86"/>
              <p:cNvSpPr txBox="1">
                <a:spLocks noChangeArrowheads="1"/>
              </p:cNvSpPr>
              <p:nvPr/>
            </p:nvSpPr>
            <p:spPr bwMode="auto">
              <a:xfrm>
                <a:off x="1733" y="1207"/>
                <a:ext cx="285" cy="121"/>
              </a:xfrm>
              <a:prstGeom prst="rect">
                <a:avLst/>
              </a:prstGeom>
              <a:noFill/>
              <a:ln w="9525" algn="ctr">
                <a:noFill/>
                <a:miter lim="800000"/>
                <a:headEnd/>
                <a:tailEnd/>
              </a:ln>
            </p:spPr>
            <p:txBody>
              <a:bodyPr wrap="none" lIns="0" tIns="0" rIns="0" bIns="0">
                <a:spAutoFit/>
              </a:bodyPr>
              <a:lstStyle/>
              <a:p>
                <a:pPr>
                  <a:spcBef>
                    <a:spcPct val="50000"/>
                  </a:spcBef>
                </a:pPr>
                <a:r>
                  <a:rPr lang="en-GB" sz="1400"/>
                  <a:t>MLT1</a:t>
                </a:r>
              </a:p>
            </p:txBody>
          </p:sp>
          <p:sp>
            <p:nvSpPr>
              <p:cNvPr id="19540" name="Text Box 87"/>
              <p:cNvSpPr txBox="1">
                <a:spLocks noChangeArrowheads="1"/>
              </p:cNvSpPr>
              <p:nvPr/>
            </p:nvSpPr>
            <p:spPr bwMode="auto">
              <a:xfrm>
                <a:off x="4094" y="1180"/>
                <a:ext cx="285" cy="121"/>
              </a:xfrm>
              <a:prstGeom prst="rect">
                <a:avLst/>
              </a:prstGeom>
              <a:noFill/>
              <a:ln w="9525" algn="ctr">
                <a:noFill/>
                <a:miter lim="800000"/>
                <a:headEnd/>
                <a:tailEnd/>
              </a:ln>
            </p:spPr>
            <p:txBody>
              <a:bodyPr wrap="none" lIns="0" tIns="0" rIns="0" bIns="0">
                <a:spAutoFit/>
              </a:bodyPr>
              <a:lstStyle/>
              <a:p>
                <a:pPr>
                  <a:spcBef>
                    <a:spcPct val="50000"/>
                  </a:spcBef>
                </a:pPr>
                <a:r>
                  <a:rPr lang="en-GB" sz="1400"/>
                  <a:t>MLT1</a:t>
                </a:r>
              </a:p>
            </p:txBody>
          </p:sp>
        </p:grpSp>
        <p:sp>
          <p:nvSpPr>
            <p:cNvPr id="19476" name="Oval 88"/>
            <p:cNvSpPr>
              <a:spLocks noChangeArrowheads="1"/>
            </p:cNvSpPr>
            <p:nvPr/>
          </p:nvSpPr>
          <p:spPr bwMode="auto">
            <a:xfrm>
              <a:off x="1020" y="944"/>
              <a:ext cx="4082" cy="1315"/>
            </a:xfrm>
            <a:prstGeom prst="ellipse">
              <a:avLst/>
            </a:prstGeom>
            <a:noFill/>
            <a:ln w="38100" algn="ctr">
              <a:solidFill>
                <a:srgbClr val="0066FF"/>
              </a:solidFill>
              <a:round/>
              <a:headEnd/>
              <a:tailEnd/>
            </a:ln>
          </p:spPr>
          <p:txBody>
            <a:bodyPr wrap="none" lIns="0" tIns="0" rIns="0" bIns="0" anchor="ctr"/>
            <a:lstStyle/>
            <a:p>
              <a:endParaRPr lang="en-US"/>
            </a:p>
          </p:txBody>
        </p:sp>
        <p:sp>
          <p:nvSpPr>
            <p:cNvPr id="19477" name="Text Box 89"/>
            <p:cNvSpPr txBox="1">
              <a:spLocks noChangeArrowheads="1"/>
            </p:cNvSpPr>
            <p:nvPr/>
          </p:nvSpPr>
          <p:spPr bwMode="auto">
            <a:xfrm>
              <a:off x="2971" y="2350"/>
              <a:ext cx="460"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66FF"/>
                  </a:solidFill>
                </a:rPr>
                <a:t>VLAN 10</a:t>
              </a:r>
            </a:p>
          </p:txBody>
        </p:sp>
      </p:grpSp>
      <p:sp>
        <p:nvSpPr>
          <p:cNvPr id="19462" name="Freeform 168"/>
          <p:cNvSpPr>
            <a:spLocks/>
          </p:cNvSpPr>
          <p:nvPr/>
        </p:nvSpPr>
        <p:spPr bwMode="auto">
          <a:xfrm>
            <a:off x="6199287" y="4090715"/>
            <a:ext cx="1582737" cy="1655762"/>
          </a:xfrm>
          <a:custGeom>
            <a:avLst/>
            <a:gdLst>
              <a:gd name="T0" fmla="*/ 2147483647 w 741"/>
              <a:gd name="T1" fmla="*/ 2147483647 h 900"/>
              <a:gd name="T2" fmla="*/ 2147483647 w 741"/>
              <a:gd name="T3" fmla="*/ 2147483647 h 900"/>
              <a:gd name="T4" fmla="*/ 2147483647 w 741"/>
              <a:gd name="T5" fmla="*/ 2147483647 h 900"/>
              <a:gd name="T6" fmla="*/ 2147483647 w 741"/>
              <a:gd name="T7" fmla="*/ 2147483647 h 900"/>
              <a:gd name="T8" fmla="*/ 0 60000 65536"/>
              <a:gd name="T9" fmla="*/ 0 60000 65536"/>
              <a:gd name="T10" fmla="*/ 0 60000 65536"/>
              <a:gd name="T11" fmla="*/ 0 60000 65536"/>
              <a:gd name="T12" fmla="*/ 0 w 741"/>
              <a:gd name="T13" fmla="*/ 0 h 900"/>
              <a:gd name="T14" fmla="*/ 741 w 741"/>
              <a:gd name="T15" fmla="*/ 900 h 900"/>
            </a:gdLst>
            <a:ahLst/>
            <a:cxnLst>
              <a:cxn ang="T8">
                <a:pos x="T0" y="T1"/>
              </a:cxn>
              <a:cxn ang="T9">
                <a:pos x="T2" y="T3"/>
              </a:cxn>
              <a:cxn ang="T10">
                <a:pos x="T4" y="T5"/>
              </a:cxn>
              <a:cxn ang="T11">
                <a:pos x="T6" y="T7"/>
              </a:cxn>
            </a:cxnLst>
            <a:rect l="T12" t="T13" r="T14" b="T15"/>
            <a:pathLst>
              <a:path w="741" h="900">
                <a:moveTo>
                  <a:pt x="106" y="61"/>
                </a:moveTo>
                <a:cubicBezTo>
                  <a:pt x="0" y="122"/>
                  <a:pt x="0" y="764"/>
                  <a:pt x="106" y="832"/>
                </a:cubicBezTo>
                <a:cubicBezTo>
                  <a:pt x="212" y="900"/>
                  <a:pt x="741" y="597"/>
                  <a:pt x="741" y="469"/>
                </a:cubicBezTo>
                <a:cubicBezTo>
                  <a:pt x="741" y="341"/>
                  <a:pt x="212" y="0"/>
                  <a:pt x="106" y="61"/>
                </a:cubicBezTo>
                <a:close/>
              </a:path>
            </a:pathLst>
          </a:custGeom>
          <a:noFill/>
          <a:ln w="38100" cap="flat" cmpd="sng">
            <a:solidFill>
              <a:srgbClr val="0066FF"/>
            </a:solidFill>
            <a:prstDash val="solid"/>
            <a:round/>
            <a:headEnd/>
            <a:tailEnd/>
          </a:ln>
        </p:spPr>
        <p:txBody>
          <a:bodyPr lIns="0" tIns="0" rIns="0" bIns="0"/>
          <a:lstStyle/>
          <a:p>
            <a:endParaRPr lang="en-US"/>
          </a:p>
        </p:txBody>
      </p:sp>
      <p:sp>
        <p:nvSpPr>
          <p:cNvPr id="19463" name="Oval 169"/>
          <p:cNvSpPr>
            <a:spLocks noChangeArrowheads="1"/>
          </p:cNvSpPr>
          <p:nvPr/>
        </p:nvSpPr>
        <p:spPr bwMode="auto">
          <a:xfrm>
            <a:off x="1301849" y="4752702"/>
            <a:ext cx="647700" cy="476250"/>
          </a:xfrm>
          <a:prstGeom prst="ellipse">
            <a:avLst/>
          </a:prstGeom>
          <a:noFill/>
          <a:ln w="38100" algn="ctr">
            <a:solidFill>
              <a:srgbClr val="0066FF"/>
            </a:solidFill>
            <a:round/>
            <a:headEnd/>
            <a:tailEnd/>
          </a:ln>
        </p:spPr>
        <p:txBody>
          <a:bodyPr wrap="none" lIns="0" tIns="0" rIns="0" bIns="0" anchor="ctr"/>
          <a:lstStyle/>
          <a:p>
            <a:endParaRPr lang="en-US"/>
          </a:p>
        </p:txBody>
      </p:sp>
      <p:sp>
        <p:nvSpPr>
          <p:cNvPr id="19464" name="Text Box 170"/>
          <p:cNvSpPr txBox="1">
            <a:spLocks noChangeArrowheads="1"/>
          </p:cNvSpPr>
          <p:nvPr/>
        </p:nvSpPr>
        <p:spPr bwMode="auto">
          <a:xfrm>
            <a:off x="7452320" y="5373216"/>
            <a:ext cx="730250" cy="192087"/>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0066FF"/>
                </a:solidFill>
              </a:rPr>
              <a:t>VLAN 10</a:t>
            </a:r>
          </a:p>
        </p:txBody>
      </p:sp>
      <p:sp>
        <p:nvSpPr>
          <p:cNvPr id="19465" name="Text Box 171"/>
          <p:cNvSpPr txBox="1">
            <a:spLocks noChangeArrowheads="1"/>
          </p:cNvSpPr>
          <p:nvPr/>
        </p:nvSpPr>
        <p:spPr bwMode="auto">
          <a:xfrm>
            <a:off x="1263749" y="5314677"/>
            <a:ext cx="730250"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66FF"/>
                </a:solidFill>
              </a:rPr>
              <a:t>VLAN 10</a:t>
            </a:r>
          </a:p>
        </p:txBody>
      </p:sp>
      <p:pic>
        <p:nvPicPr>
          <p:cNvPr id="19470" name="Picture 85" descr="cloud3_grey_grey"/>
          <p:cNvPicPr>
            <a:picLocks noChangeAspect="1" noChangeArrowheads="1"/>
          </p:cNvPicPr>
          <p:nvPr/>
        </p:nvPicPr>
        <p:blipFill>
          <a:blip r:embed="rId5" cstate="print"/>
          <a:srcRect/>
          <a:stretch>
            <a:fillRect/>
          </a:stretch>
        </p:blipFill>
        <p:spPr bwMode="auto">
          <a:xfrm>
            <a:off x="2238474" y="4162152"/>
            <a:ext cx="4248150" cy="1584325"/>
          </a:xfrm>
          <a:prstGeom prst="rect">
            <a:avLst/>
          </a:prstGeom>
          <a:noFill/>
          <a:ln w="9525">
            <a:noFill/>
            <a:miter lim="800000"/>
            <a:headEnd/>
            <a:tailEnd/>
          </a:ln>
        </p:spPr>
      </p:pic>
      <p:sp>
        <p:nvSpPr>
          <p:cNvPr id="19471" name="AutoShape 172"/>
          <p:cNvSpPr>
            <a:spLocks noChangeArrowheads="1"/>
          </p:cNvSpPr>
          <p:nvPr/>
        </p:nvSpPr>
        <p:spPr bwMode="auto">
          <a:xfrm rot="-5400000">
            <a:off x="3960118" y="2816746"/>
            <a:ext cx="301625" cy="4262437"/>
          </a:xfrm>
          <a:prstGeom prst="can">
            <a:avLst>
              <a:gd name="adj" fmla="val 79883"/>
            </a:avLst>
          </a:prstGeom>
          <a:solidFill>
            <a:srgbClr val="3366FF"/>
          </a:solidFill>
          <a:ln w="9525">
            <a:solidFill>
              <a:srgbClr val="333399"/>
            </a:solidFill>
            <a:round/>
            <a:headEnd/>
            <a:tailEnd/>
          </a:ln>
        </p:spPr>
        <p:txBody>
          <a:bodyPr vert="eaVert" wrap="none" lIns="0" tIns="0" rIns="0" bIns="0" anchor="ctr"/>
          <a:lstStyle/>
          <a:p>
            <a:pPr algn="ctr"/>
            <a:r>
              <a:rPr lang="en-GB">
                <a:solidFill>
                  <a:schemeClr val="bg1"/>
                </a:solidFill>
              </a:rPr>
              <a:t>I-SID 10</a:t>
            </a:r>
          </a:p>
        </p:txBody>
      </p:sp>
      <p:sp>
        <p:nvSpPr>
          <p:cNvPr id="19472" name="Text Box 93"/>
          <p:cNvSpPr txBox="1">
            <a:spLocks noChangeArrowheads="1"/>
          </p:cNvSpPr>
          <p:nvPr/>
        </p:nvSpPr>
        <p:spPr bwMode="auto">
          <a:xfrm>
            <a:off x="3462437" y="4378052"/>
            <a:ext cx="1384300" cy="247650"/>
          </a:xfrm>
          <a:prstGeom prst="rect">
            <a:avLst/>
          </a:prstGeom>
          <a:noFill/>
          <a:ln w="9525" algn="ctr">
            <a:noFill/>
            <a:miter lim="800000"/>
            <a:headEnd/>
            <a:tailEnd/>
          </a:ln>
        </p:spPr>
        <p:txBody>
          <a:bodyPr wrap="none" lIns="0" tIns="0" rIns="0" bIns="0">
            <a:spAutoFit/>
          </a:bodyPr>
          <a:lstStyle/>
          <a:p>
            <a:pPr>
              <a:spcBef>
                <a:spcPct val="50000"/>
              </a:spcBef>
            </a:pPr>
            <a:r>
              <a:rPr lang="en-GB" b="1"/>
              <a:t>IS-IS (SPBM)</a:t>
            </a:r>
          </a:p>
        </p:txBody>
      </p:sp>
      <p:sp>
        <p:nvSpPr>
          <p:cNvPr id="183" name="AutoShape 173"/>
          <p:cNvSpPr>
            <a:spLocks noChangeArrowheads="1"/>
          </p:cNvSpPr>
          <p:nvPr/>
        </p:nvSpPr>
        <p:spPr bwMode="auto">
          <a:xfrm>
            <a:off x="113402" y="2882007"/>
            <a:ext cx="2305050" cy="704850"/>
          </a:xfrm>
          <a:prstGeom prst="wedgeRoundRectCallout">
            <a:avLst>
              <a:gd name="adj1" fmla="val 102963"/>
              <a:gd name="adj2" fmla="val -99773"/>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200" dirty="0"/>
              <a:t>Core has to do MAC learning and flooding</a:t>
            </a:r>
          </a:p>
          <a:p>
            <a:pPr algn="ctr"/>
            <a:r>
              <a:rPr lang="en-US" sz="1200" dirty="0"/>
              <a:t>No end-point provisioning</a:t>
            </a:r>
          </a:p>
        </p:txBody>
      </p:sp>
      <p:sp>
        <p:nvSpPr>
          <p:cNvPr id="184" name="AutoShape 173"/>
          <p:cNvSpPr>
            <a:spLocks noChangeArrowheads="1"/>
          </p:cNvSpPr>
          <p:nvPr/>
        </p:nvSpPr>
        <p:spPr bwMode="auto">
          <a:xfrm>
            <a:off x="6737449" y="2986236"/>
            <a:ext cx="2305050" cy="897683"/>
          </a:xfrm>
          <a:prstGeom prst="wedgeRoundRectCallout">
            <a:avLst>
              <a:gd name="adj1" fmla="val -81532"/>
              <a:gd name="adj2" fmla="val -91537"/>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200" dirty="0"/>
              <a:t>VLAN must be provisioned on all switches, e.g. for VLAN 10, configuration of  VLAN 10 is required on all switches </a:t>
            </a:r>
          </a:p>
        </p:txBody>
      </p:sp>
      <p:sp>
        <p:nvSpPr>
          <p:cNvPr id="185" name="AutoShape 174"/>
          <p:cNvSpPr>
            <a:spLocks noChangeArrowheads="1"/>
          </p:cNvSpPr>
          <p:nvPr/>
        </p:nvSpPr>
        <p:spPr bwMode="auto">
          <a:xfrm>
            <a:off x="149324" y="5705352"/>
            <a:ext cx="2665413" cy="591216"/>
          </a:xfrm>
          <a:prstGeom prst="wedgeRoundRectCallout">
            <a:avLst>
              <a:gd name="adj1" fmla="val 31792"/>
              <a:gd name="adj2" fmla="val -119468"/>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000"/>
              <a:t>C-VLAN &amp; I-SID mapping configured only on edge. Customer MAC learning and flooding only done on edge</a:t>
            </a:r>
          </a:p>
        </p:txBody>
      </p:sp>
      <p:sp>
        <p:nvSpPr>
          <p:cNvPr id="186" name="AutoShape 174"/>
          <p:cNvSpPr>
            <a:spLocks noChangeArrowheads="1"/>
          </p:cNvSpPr>
          <p:nvPr/>
        </p:nvSpPr>
        <p:spPr bwMode="auto">
          <a:xfrm>
            <a:off x="6377087" y="5772602"/>
            <a:ext cx="2665412" cy="591216"/>
          </a:xfrm>
          <a:prstGeom prst="wedgeRoundRectCallout">
            <a:avLst>
              <a:gd name="adj1" fmla="val -59694"/>
              <a:gd name="adj2" fmla="val -281692"/>
              <a:gd name="adj3" fmla="val 16667"/>
            </a:avLst>
          </a:prstGeom>
          <a:solidFill>
            <a:schemeClr val="bg1"/>
          </a:solidFill>
          <a:ln w="9525" algn="ctr">
            <a:solidFill>
              <a:schemeClr val="tx1"/>
            </a:solidFill>
            <a:miter lim="800000"/>
            <a:headEnd/>
            <a:tailEnd/>
          </a:ln>
        </p:spPr>
        <p:txBody>
          <a:bodyPr wrap="square" lIns="36000" tIns="36000" rIns="36000" bIns="36000" anchor="ctr">
            <a:spAutoFit/>
          </a:bodyPr>
          <a:lstStyle/>
          <a:p>
            <a:pPr algn="ctr"/>
            <a:r>
              <a:rPr lang="en-US" sz="1000" dirty="0"/>
              <a:t>C-VLAN &amp; I-SID mapping configured only on edge. Customer MAC learning and flooding only done on edge</a:t>
            </a:r>
          </a:p>
        </p:txBody>
      </p:sp>
      <p:sp>
        <p:nvSpPr>
          <p:cNvPr id="187" name="AutoShape 174"/>
          <p:cNvSpPr>
            <a:spLocks noChangeArrowheads="1"/>
          </p:cNvSpPr>
          <p:nvPr/>
        </p:nvSpPr>
        <p:spPr bwMode="auto">
          <a:xfrm>
            <a:off x="222349" y="4090715"/>
            <a:ext cx="2665413" cy="420687"/>
          </a:xfrm>
          <a:prstGeom prst="wedgeRoundRectCallout">
            <a:avLst>
              <a:gd name="adj1" fmla="val 66921"/>
              <a:gd name="adj2" fmla="val 94093"/>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000"/>
              <a:t>Backbone VLANs in core running IS-IS (SPBM)– simple one time configuration</a:t>
            </a:r>
          </a:p>
        </p:txBody>
      </p:sp>
      <p:sp>
        <p:nvSpPr>
          <p:cNvPr id="188" name="AutoShape 174"/>
          <p:cNvSpPr>
            <a:spLocks noChangeArrowheads="1"/>
          </p:cNvSpPr>
          <p:nvPr/>
        </p:nvSpPr>
        <p:spPr bwMode="auto">
          <a:xfrm>
            <a:off x="3030637" y="5962377"/>
            <a:ext cx="2520950" cy="250825"/>
          </a:xfrm>
          <a:prstGeom prst="wedgeRoundRectCallout">
            <a:avLst>
              <a:gd name="adj1" fmla="val -2560"/>
              <a:gd name="adj2" fmla="val -307495"/>
              <a:gd name="adj3" fmla="val 16667"/>
            </a:avLst>
          </a:prstGeom>
          <a:solidFill>
            <a:schemeClr val="bg1"/>
          </a:solidFill>
          <a:ln w="9525" algn="ctr">
            <a:solidFill>
              <a:schemeClr val="tx1"/>
            </a:solidFill>
            <a:miter lim="800000"/>
            <a:headEnd/>
            <a:tailEnd/>
          </a:ln>
        </p:spPr>
        <p:txBody>
          <a:bodyPr lIns="36000" tIns="36000" rIns="36000" bIns="36000" anchor="ctr">
            <a:spAutoFit/>
          </a:bodyPr>
          <a:lstStyle/>
          <a:p>
            <a:pPr algn="ctr"/>
            <a:r>
              <a:rPr lang="en-US" sz="1000"/>
              <a:t>Core does not learn Customer VLAN/MAC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5" grpId="0" animBg="1"/>
      <p:bldP spid="186" grpId="0" animBg="1"/>
      <p:bldP spid="187" grpId="0" animBg="1"/>
      <p:bldP spid="188" grpId="0" animBg="1"/>
    </p:bldLst>
  </p:timing>
</p:sld>
</file>

<file path=ppt/theme/theme1.xml><?xml version="1.0" encoding="utf-8"?>
<a:theme xmlns:a="http://schemas.openxmlformats.org/drawingml/2006/main" name="Content Liqu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numCol="1" rtlCol="0">
        <a:normAutofit/>
      </a:bodyPr>
      <a:lstStyle>
        <a:defPPr>
          <a:buClr>
            <a:srgbClr val="C00000"/>
          </a:buClr>
          <a:buFont typeface="Arial"/>
          <a:buChar char="•"/>
          <a:defRPr kern="1200" dirty="0" smtClean="0"/>
        </a:defPPr>
      </a:lst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AvayaExternaltemplateforOffice2003P1</Template>
  <TotalTime>4658</TotalTime>
  <Words>4893</Words>
  <Application>Microsoft Office PowerPoint</Application>
  <PresentationFormat>On-screen Show (4:3)</PresentationFormat>
  <Paragraphs>1121</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Content Liquid</vt:lpstr>
      <vt:lpstr>Slide 1</vt:lpstr>
      <vt:lpstr>Deploying Services over Avaya Fabric Connect</vt:lpstr>
      <vt:lpstr>Agenda</vt:lpstr>
      <vt:lpstr>SPB Overview</vt:lpstr>
      <vt:lpstr>SPB Overview Continued</vt:lpstr>
      <vt:lpstr>Shortest Path Bridging MAC (SPBM)  Ethernet Encapsulation (MAC-in-MAC)</vt:lpstr>
      <vt:lpstr>SPBM Terminology</vt:lpstr>
      <vt:lpstr>SPBM Reference Details</vt:lpstr>
      <vt:lpstr>SPBM – L2VSN What does it solve?</vt:lpstr>
      <vt:lpstr>SPBM – GRT Shortcuts What does it solve?</vt:lpstr>
      <vt:lpstr>SPBM – L3VSN What does it solve?</vt:lpstr>
      <vt:lpstr>SPBM</vt:lpstr>
      <vt:lpstr>SPB  Shortest Path Bridging</vt:lpstr>
      <vt:lpstr>Shortest Path Bridging</vt:lpstr>
      <vt:lpstr>SPBM  I-SID L2 VSN</vt:lpstr>
      <vt:lpstr>SPBM  I-SID L3 VSN</vt:lpstr>
      <vt:lpstr>SPBM  Unicast</vt:lpstr>
      <vt:lpstr>SPBM  IS-IS LSDB Details 1 of 2</vt:lpstr>
      <vt:lpstr>SPBM  IS-IS LSDB Details 2 of 2</vt:lpstr>
      <vt:lpstr>SPBM  IS-IS Type Length Value (TLV) Details</vt:lpstr>
      <vt:lpstr>SPBM  Unknown Traffic</vt:lpstr>
      <vt:lpstr>SPBM  Unknown Traffic</vt:lpstr>
      <vt:lpstr>SPBM  Unknown Traffic – Constrained Multicast </vt:lpstr>
      <vt:lpstr>Intermediate System to  Intermediate System (IS-IS)</vt:lpstr>
      <vt:lpstr>Intermediate System to  Intermediate System (IS-IS)</vt:lpstr>
      <vt:lpstr>Intermediate System to  Intermediate System (IS-IS)</vt:lpstr>
      <vt:lpstr>CFM – 802.1ag</vt:lpstr>
      <vt:lpstr>IEEE 802.1ag  Connectivity Fault Management</vt:lpstr>
      <vt:lpstr>IEEE 802.1ag  Connectivity Fault Management</vt:lpstr>
      <vt:lpstr>IEEE 802.1ag  Connectivity Fault Management</vt:lpstr>
      <vt:lpstr>IEEE 802.1ag  Connectivity Fault Management</vt:lpstr>
      <vt:lpstr>IEEE 802.1ag  Connectivity Fault Management</vt:lpstr>
      <vt:lpstr>SPBM  Split Multilink Trunking (SMLT) NNI </vt:lpstr>
      <vt:lpstr>SPBM- SMLT</vt:lpstr>
      <vt:lpstr>SPBM  SMLT NNI </vt:lpstr>
      <vt:lpstr>SPBM  SMLT NNI </vt:lpstr>
      <vt:lpstr>SPBM  SMLT NNI </vt:lpstr>
      <vt:lpstr>SPBM  Hashing</vt:lpstr>
      <vt:lpstr>SPBM  Equal Cost Multi Tree</vt:lpstr>
      <vt:lpstr>SPBM Supported Services</vt:lpstr>
      <vt:lpstr>SPBM Supported Services</vt:lpstr>
      <vt:lpstr>SPBM Supported Services SPB L2 VSN</vt:lpstr>
      <vt:lpstr>SPBM Supported Services SPB L2 VSN—Continued</vt:lpstr>
      <vt:lpstr>SPBM Supported Services IP Shortcuts</vt:lpstr>
      <vt:lpstr>SPBM Supported Services SPB L3 VSN</vt:lpstr>
      <vt:lpstr>SPBM Supported Services SPB L3 VSN—Continued</vt:lpstr>
      <vt:lpstr>SPBM Supported Services InterISID Routing</vt:lpstr>
      <vt:lpstr>Slide 48</vt:lpstr>
      <vt:lpstr>Backup Slides SPBM Configuration</vt:lpstr>
      <vt:lpstr>SPBM Configuration</vt:lpstr>
      <vt:lpstr>SPBM Configuration IS-IS and SPBM Core Configuration - CLI</vt:lpstr>
      <vt:lpstr>SPBM Configuration IS-IS and SPBM Core Configuration - ACLI</vt:lpstr>
      <vt:lpstr>SPBM Configuration IS-IS and SPBM Interface Configuration - CLI</vt:lpstr>
      <vt:lpstr>SPBM Configuration IS-IS and SPBM Interface Configuration - ACLI</vt:lpstr>
      <vt:lpstr>SPBM Configuration Extending a VLAN (L2 VSN) </vt:lpstr>
      <vt:lpstr>SPBM Configuration Extending a VLAN (L3 VSN) </vt:lpstr>
      <vt:lpstr>SPBM Adding L3 VPN</vt:lpstr>
      <vt:lpstr>SPBM Configuration CFM </vt:lpstr>
      <vt:lpstr>SPBM Configuration CFM Notes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Avaya Technology Forum Breakout</dc:title>
  <dc:subject>Deploying Services over Avaya Fabric Connect</dc:subject>
  <dc:creator>Jeff Cox/Carl DeVincentis/Perry Heliger</dc:creator>
  <cp:lastModifiedBy>Perry J. Heliger</cp:lastModifiedBy>
  <cp:revision>456</cp:revision>
  <dcterms:created xsi:type="dcterms:W3CDTF">2010-11-21T14:23:59Z</dcterms:created>
  <dcterms:modified xsi:type="dcterms:W3CDTF">2013-02-25T00:34:19Z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NXPowerLiteLastOptimized">
    <vt:lpwstr>1147523</vt:lpwstr>
  </property>
  <property fmtid="{D5CDD505-2E9C-101B-9397-08002B2CF9AE}" pid="4" name="NXPowerLiteSettings">
    <vt:lpwstr>F7000400038000</vt:lpwstr>
  </property>
  <property fmtid="{D5CDD505-2E9C-101B-9397-08002B2CF9AE}" pid="5" name="NXPowerLiteVersion">
    <vt:lpwstr>D5.0.8</vt:lpwstr>
  </property>
</Properties>
</file>