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9.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2" r:id="rId2"/>
  </p:sldMasterIdLst>
  <p:notesMasterIdLst>
    <p:notesMasterId r:id="rId29"/>
  </p:notesMasterIdLst>
  <p:handoutMasterIdLst>
    <p:handoutMasterId r:id="rId30"/>
  </p:handoutMasterIdLst>
  <p:sldIdLst>
    <p:sldId id="368" r:id="rId3"/>
    <p:sldId id="421"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9" r:id="rId22"/>
    <p:sldId id="464" r:id="rId23"/>
    <p:sldId id="465" r:id="rId24"/>
    <p:sldId id="466" r:id="rId25"/>
    <p:sldId id="467" r:id="rId26"/>
    <p:sldId id="468" r:id="rId27"/>
    <p:sldId id="44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T" id="{446AD856-C2EF-7D4A-BCB6-3A33BEEBE866}">
          <p14:sldIdLst>
            <p14:sldId id="368"/>
            <p14:sldId id="421"/>
            <p14:sldId id="446"/>
            <p14:sldId id="447"/>
            <p14:sldId id="448"/>
            <p14:sldId id="449"/>
            <p14:sldId id="450"/>
            <p14:sldId id="451"/>
            <p14:sldId id="452"/>
            <p14:sldId id="453"/>
            <p14:sldId id="454"/>
            <p14:sldId id="455"/>
            <p14:sldId id="456"/>
            <p14:sldId id="457"/>
            <p14:sldId id="458"/>
            <p14:sldId id="459"/>
            <p14:sldId id="460"/>
            <p14:sldId id="461"/>
            <p14:sldId id="462"/>
            <p14:sldId id="469"/>
            <p14:sldId id="464"/>
            <p14:sldId id="465"/>
            <p14:sldId id="466"/>
            <p14:sldId id="467"/>
            <p14:sldId id="468"/>
            <p14:sldId id="445"/>
          </p14:sldIdLst>
        </p14:section>
      </p14:sectionLst>
    </p:ext>
    <p:ext uri="{EFAFB233-063F-42B5-8137-9DF3F51BA10A}">
      <p15:sldGuideLst xmlns:p15="http://schemas.microsoft.com/office/powerpoint/2012/main">
        <p15:guide id="1" orient="horz" pos="1620">
          <p15:clr>
            <a:srgbClr val="A4A3A4"/>
          </p15:clr>
        </p15:guide>
        <p15:guide id="2" pos="28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434343"/>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77" autoAdjust="0"/>
    <p:restoredTop sz="94660"/>
  </p:normalViewPr>
  <p:slideViewPr>
    <p:cSldViewPr snapToGrid="0" snapToObjects="1">
      <p:cViewPr varScale="1">
        <p:scale>
          <a:sx n="69" d="100"/>
          <a:sy n="69" d="100"/>
        </p:scale>
        <p:origin x="72" y="306"/>
      </p:cViewPr>
      <p:guideLst>
        <p:guide orient="horz" pos="1620"/>
        <p:guide pos="286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F6E7B-8161-48E3-9D77-E5844DC3E0A3}"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99CD8153-4C03-4328-B676-CDB5FEA07A6A}">
      <dgm:prSet phldrT="[Text]" custT="1"/>
      <dgm:spPr>
        <a:xfrm>
          <a:off x="0" y="770"/>
          <a:ext cx="2822254" cy="448795"/>
        </a:xfrm>
        <a:solidFill>
          <a:srgbClr val="CC0000">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Application Extensions</a:t>
          </a:r>
        </a:p>
      </dgm:t>
    </dgm:pt>
    <dgm:pt modelId="{50905872-0625-43FB-8C50-82D74CFF2C15}" type="parTrans" cxnId="{DB9432CD-0881-414D-820F-CC9E885F8C0C}">
      <dgm:prSet/>
      <dgm:spPr/>
      <dgm:t>
        <a:bodyPr/>
        <a:lstStyle/>
        <a:p>
          <a:endParaRPr lang="en-US" sz="1600">
            <a:solidFill>
              <a:schemeClr val="bg1"/>
            </a:solidFill>
          </a:endParaRPr>
        </a:p>
      </dgm:t>
    </dgm:pt>
    <dgm:pt modelId="{2E33E248-BF4E-4116-8BC7-68597C0BF90F}" type="sibTrans" cxnId="{DB9432CD-0881-414D-820F-CC9E885F8C0C}">
      <dgm:prSet/>
      <dgm:spPr/>
      <dgm:t>
        <a:bodyPr/>
        <a:lstStyle/>
        <a:p>
          <a:endParaRPr lang="en-US" sz="1600">
            <a:solidFill>
              <a:schemeClr val="bg1"/>
            </a:solidFill>
          </a:endParaRPr>
        </a:p>
      </dgm:t>
    </dgm:pt>
    <dgm:pt modelId="{9B6C8D49-B0F9-4524-A1E6-8A81B7E64B35}">
      <dgm:prSet phldrT="[Text]" custT="1"/>
      <dgm:spPr>
        <a:xfrm rot="5400000">
          <a:off x="5151406" y="-2146604"/>
          <a:ext cx="359036" cy="5017341"/>
        </a:xfrm>
        <a:solidFill>
          <a:srgbClr val="ECCBCB">
            <a:alpha val="89804"/>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B04E55F3-3628-4AB3-BD76-CE31285BBE2D}" type="parTrans" cxnId="{481CF140-E2DA-4005-A375-A33AFF63397D}">
      <dgm:prSet/>
      <dgm:spPr/>
      <dgm:t>
        <a:bodyPr/>
        <a:lstStyle/>
        <a:p>
          <a:endParaRPr lang="en-US" sz="1600">
            <a:solidFill>
              <a:schemeClr val="bg1"/>
            </a:solidFill>
          </a:endParaRPr>
        </a:p>
      </dgm:t>
    </dgm:pt>
    <dgm:pt modelId="{AE854484-6C76-42D3-994C-3C326238BCD2}" type="sibTrans" cxnId="{481CF140-E2DA-4005-A375-A33AFF63397D}">
      <dgm:prSet/>
      <dgm:spPr/>
      <dgm:t>
        <a:bodyPr/>
        <a:lstStyle/>
        <a:p>
          <a:endParaRPr lang="en-US" sz="1600">
            <a:solidFill>
              <a:schemeClr val="bg1"/>
            </a:solidFill>
          </a:endParaRPr>
        </a:p>
      </dgm:t>
    </dgm:pt>
    <dgm:pt modelId="{42B37DA9-3EB7-49ED-884F-28D27BD15FE1}">
      <dgm:prSet phldrT="[Text]" custT="1"/>
      <dgm:spPr>
        <a:xfrm>
          <a:off x="0" y="472006"/>
          <a:ext cx="2822254" cy="448795"/>
        </a:xfrm>
        <a:solidFill>
          <a:srgbClr val="CC0000">
            <a:shade val="80000"/>
            <a:hueOff val="0"/>
            <a:satOff val="-9717"/>
            <a:lumOff val="7262"/>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IP &amp; IP Multicast Shortcuts</a:t>
          </a:r>
        </a:p>
      </dgm:t>
    </dgm:pt>
    <dgm:pt modelId="{1DEAB0CE-EF05-48C5-A133-A9347CD2ADAD}" type="parTrans" cxnId="{49EAA3C0-BA4B-484A-82BD-F4298AA0390D}">
      <dgm:prSet/>
      <dgm:spPr/>
      <dgm:t>
        <a:bodyPr/>
        <a:lstStyle/>
        <a:p>
          <a:endParaRPr lang="en-US" sz="1600">
            <a:solidFill>
              <a:schemeClr val="bg1"/>
            </a:solidFill>
          </a:endParaRPr>
        </a:p>
      </dgm:t>
    </dgm:pt>
    <dgm:pt modelId="{B7F4FF2C-367D-4F33-9594-1169FC164E2A}" type="sibTrans" cxnId="{49EAA3C0-BA4B-484A-82BD-F4298AA0390D}">
      <dgm:prSet/>
      <dgm:spPr/>
      <dgm:t>
        <a:bodyPr/>
        <a:lstStyle/>
        <a:p>
          <a:endParaRPr lang="en-US" sz="1600">
            <a:solidFill>
              <a:schemeClr val="bg1"/>
            </a:solidFill>
          </a:endParaRPr>
        </a:p>
      </dgm:t>
    </dgm:pt>
    <dgm:pt modelId="{3D0F8C0B-7B3F-43C4-8478-0ED570D22917}">
      <dgm:prSet phldrT="[Text]" custT="1"/>
      <dgm:spPr>
        <a:xfrm rot="5400000">
          <a:off x="5151406" y="-1812266"/>
          <a:ext cx="359036" cy="5017341"/>
        </a:xfr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A3C27536-A983-4316-AC5B-15EB31E9279A}" type="parTrans" cxnId="{E82CFECA-649E-4787-AFF3-AC2D46B8FA83}">
      <dgm:prSet/>
      <dgm:spPr/>
      <dgm:t>
        <a:bodyPr/>
        <a:lstStyle/>
        <a:p>
          <a:endParaRPr lang="en-US" sz="1600">
            <a:solidFill>
              <a:schemeClr val="bg1"/>
            </a:solidFill>
          </a:endParaRPr>
        </a:p>
      </dgm:t>
    </dgm:pt>
    <dgm:pt modelId="{3296E24E-B90A-414D-BEBD-BB900AF0CA00}" type="sibTrans" cxnId="{E82CFECA-649E-4787-AFF3-AC2D46B8FA83}">
      <dgm:prSet/>
      <dgm:spPr/>
      <dgm:t>
        <a:bodyPr/>
        <a:lstStyle/>
        <a:p>
          <a:endParaRPr lang="en-US" sz="1600">
            <a:solidFill>
              <a:schemeClr val="bg1"/>
            </a:solidFill>
          </a:endParaRPr>
        </a:p>
      </dgm:t>
    </dgm:pt>
    <dgm:pt modelId="{BB443E3E-14DA-435E-A66C-1C43300152C2}">
      <dgm:prSet phldrT="[Text]" custT="1"/>
      <dgm:spPr>
        <a:xfrm>
          <a:off x="0" y="943241"/>
          <a:ext cx="2822254" cy="448795"/>
        </a:xfrm>
        <a:solidFill>
          <a:srgbClr val="CC0000">
            <a:shade val="80000"/>
            <a:hueOff val="0"/>
            <a:satOff val="-19434"/>
            <a:lumOff val="14524"/>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L3 Virtualization</a:t>
          </a:r>
        </a:p>
      </dgm:t>
    </dgm:pt>
    <dgm:pt modelId="{6319D333-EFB6-4046-A8A0-4EB11D0ED244}" type="parTrans" cxnId="{4D38DB99-BA4E-472E-A1AD-1FA238E995D4}">
      <dgm:prSet/>
      <dgm:spPr/>
      <dgm:t>
        <a:bodyPr/>
        <a:lstStyle/>
        <a:p>
          <a:endParaRPr lang="en-US" sz="1600">
            <a:solidFill>
              <a:schemeClr val="bg1"/>
            </a:solidFill>
          </a:endParaRPr>
        </a:p>
      </dgm:t>
    </dgm:pt>
    <dgm:pt modelId="{A5A57A92-A608-4094-8DE7-347B94054DD7}" type="sibTrans" cxnId="{4D38DB99-BA4E-472E-A1AD-1FA238E995D4}">
      <dgm:prSet/>
      <dgm:spPr/>
      <dgm:t>
        <a:bodyPr/>
        <a:lstStyle/>
        <a:p>
          <a:endParaRPr lang="en-US" sz="1600">
            <a:solidFill>
              <a:schemeClr val="bg1"/>
            </a:solidFill>
          </a:endParaRPr>
        </a:p>
      </dgm:t>
    </dgm:pt>
    <dgm:pt modelId="{28A2E741-6D55-4945-9317-B58EC6F6AA10}">
      <dgm:prSet phldrT="[Text]" custT="1"/>
      <dgm:spPr>
        <a:xfrm rot="5400000">
          <a:off x="5126006" y="-1341030"/>
          <a:ext cx="359036" cy="5017341"/>
        </a:xfr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AF5C0741-B5B8-4F13-A38A-4F76C82CB60B}" type="parTrans" cxnId="{73490D0A-2097-4BA6-83CF-4F4A45F37458}">
      <dgm:prSet/>
      <dgm:spPr/>
      <dgm:t>
        <a:bodyPr/>
        <a:lstStyle/>
        <a:p>
          <a:endParaRPr lang="en-US" sz="1600">
            <a:solidFill>
              <a:schemeClr val="bg1"/>
            </a:solidFill>
          </a:endParaRPr>
        </a:p>
      </dgm:t>
    </dgm:pt>
    <dgm:pt modelId="{D8D0270B-32D8-43A7-B05D-EC2C82D9D595}" type="sibTrans" cxnId="{73490D0A-2097-4BA6-83CF-4F4A45F37458}">
      <dgm:prSet/>
      <dgm:spPr/>
      <dgm:t>
        <a:bodyPr/>
        <a:lstStyle/>
        <a:p>
          <a:endParaRPr lang="en-US" sz="1600">
            <a:solidFill>
              <a:schemeClr val="bg1"/>
            </a:solidFill>
          </a:endParaRPr>
        </a:p>
      </dgm:t>
    </dgm:pt>
    <dgm:pt modelId="{861E2A07-BF65-4934-AA7C-F36CB02065DD}">
      <dgm:prSet phldrT="[Text]" custT="1"/>
      <dgm:spPr>
        <a:xfrm>
          <a:off x="0" y="1414477"/>
          <a:ext cx="2822254" cy="448795"/>
        </a:xfrm>
        <a:solidFill>
          <a:srgbClr val="CC0000">
            <a:shade val="80000"/>
            <a:hueOff val="0"/>
            <a:satOff val="-29150"/>
            <a:lumOff val="21787"/>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L2 Virtualization</a:t>
          </a:r>
        </a:p>
      </dgm:t>
    </dgm:pt>
    <dgm:pt modelId="{0DA50EA3-6B34-4378-A3FB-28B3ABCC3468}" type="parTrans" cxnId="{C3D6B473-534E-43F3-921B-EFB2032557A7}">
      <dgm:prSet/>
      <dgm:spPr/>
      <dgm:t>
        <a:bodyPr/>
        <a:lstStyle/>
        <a:p>
          <a:endParaRPr lang="en-US" sz="1600">
            <a:solidFill>
              <a:schemeClr val="bg1"/>
            </a:solidFill>
          </a:endParaRPr>
        </a:p>
      </dgm:t>
    </dgm:pt>
    <dgm:pt modelId="{3D00FB13-F530-4AE3-B919-530459DA5CF2}" type="sibTrans" cxnId="{C3D6B473-534E-43F3-921B-EFB2032557A7}">
      <dgm:prSet/>
      <dgm:spPr/>
      <dgm:t>
        <a:bodyPr/>
        <a:lstStyle/>
        <a:p>
          <a:endParaRPr lang="en-US" sz="1600">
            <a:solidFill>
              <a:schemeClr val="bg1"/>
            </a:solidFill>
          </a:endParaRPr>
        </a:p>
      </dgm:t>
    </dgm:pt>
    <dgm:pt modelId="{63BDC72A-254F-4BEA-8EC3-C47232CC3EE4}">
      <dgm:prSet phldrT="[Text]" custT="1"/>
      <dgm:spPr>
        <a:xfrm rot="5400000">
          <a:off x="5151406" y="-869795"/>
          <a:ext cx="359036" cy="5017341"/>
        </a:xfr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7C573F83-33AC-4C00-88EF-3EEE446216A9}" type="parTrans" cxnId="{2311A334-0353-4B2F-B076-B2F5BA5048B6}">
      <dgm:prSet/>
      <dgm:spPr/>
      <dgm:t>
        <a:bodyPr/>
        <a:lstStyle/>
        <a:p>
          <a:endParaRPr lang="en-US" sz="1600">
            <a:solidFill>
              <a:schemeClr val="bg1"/>
            </a:solidFill>
          </a:endParaRPr>
        </a:p>
      </dgm:t>
    </dgm:pt>
    <dgm:pt modelId="{2DA4B378-5FE7-4238-B1EC-12132ACE5190}" type="sibTrans" cxnId="{2311A334-0353-4B2F-B076-B2F5BA5048B6}">
      <dgm:prSet/>
      <dgm:spPr/>
      <dgm:t>
        <a:bodyPr/>
        <a:lstStyle/>
        <a:p>
          <a:endParaRPr lang="en-US" sz="1600">
            <a:solidFill>
              <a:schemeClr val="bg1"/>
            </a:solidFill>
          </a:endParaRPr>
        </a:p>
      </dgm:t>
    </dgm:pt>
    <dgm:pt modelId="{F9B9E3AA-E043-44F5-8E5B-0C382A11330E}">
      <dgm:prSet phldrT="[Text]" custT="1"/>
      <dgm:spPr>
        <a:xfrm>
          <a:off x="0" y="1885712"/>
          <a:ext cx="2822254" cy="448795"/>
        </a:xfrm>
        <a:solidFill>
          <a:srgbClr val="CC0000">
            <a:shade val="80000"/>
            <a:hueOff val="0"/>
            <a:satOff val="-38867"/>
            <a:lumOff val="29049"/>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L2 Multi-Pathing</a:t>
          </a:r>
        </a:p>
      </dgm:t>
    </dgm:pt>
    <dgm:pt modelId="{D71D9CB4-98A9-40E4-9208-32BFCBE71D24}" type="parTrans" cxnId="{78E0DA1E-68E8-474C-B551-49DA2F2AE19D}">
      <dgm:prSet/>
      <dgm:spPr/>
      <dgm:t>
        <a:bodyPr/>
        <a:lstStyle/>
        <a:p>
          <a:endParaRPr lang="en-US" sz="1600">
            <a:solidFill>
              <a:schemeClr val="bg1"/>
            </a:solidFill>
          </a:endParaRPr>
        </a:p>
      </dgm:t>
    </dgm:pt>
    <dgm:pt modelId="{8886CA2C-F5B2-45AE-BC71-B33F69E7B70F}" type="sibTrans" cxnId="{78E0DA1E-68E8-474C-B551-49DA2F2AE19D}">
      <dgm:prSet/>
      <dgm:spPr/>
      <dgm:t>
        <a:bodyPr/>
        <a:lstStyle/>
        <a:p>
          <a:endParaRPr lang="en-US" sz="1600">
            <a:solidFill>
              <a:schemeClr val="bg1"/>
            </a:solidFill>
          </a:endParaRPr>
        </a:p>
      </dgm:t>
    </dgm:pt>
    <dgm:pt modelId="{59FEFCF7-8CCA-41F0-96D8-1DF6E106FCC8}">
      <dgm:prSet phldrT="[Text]" custT="1"/>
      <dgm:spPr>
        <a:xfrm rot="5400000">
          <a:off x="5151406" y="-398559"/>
          <a:ext cx="359036" cy="5017341"/>
        </a:xfr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56D8D917-6294-495F-BF6D-286D91B9DEF0}" type="parTrans" cxnId="{2D9B642D-52D2-4D37-B69D-0C22DB3BCC82}">
      <dgm:prSet/>
      <dgm:spPr/>
      <dgm:t>
        <a:bodyPr/>
        <a:lstStyle/>
        <a:p>
          <a:endParaRPr lang="en-US" sz="1600">
            <a:solidFill>
              <a:schemeClr val="bg1"/>
            </a:solidFill>
          </a:endParaRPr>
        </a:p>
      </dgm:t>
    </dgm:pt>
    <dgm:pt modelId="{CEBD6F55-AD2F-4FE1-818A-290A384EA45C}" type="sibTrans" cxnId="{2D9B642D-52D2-4D37-B69D-0C22DB3BCC82}">
      <dgm:prSet/>
      <dgm:spPr/>
      <dgm:t>
        <a:bodyPr/>
        <a:lstStyle/>
        <a:p>
          <a:endParaRPr lang="en-US" sz="1600">
            <a:solidFill>
              <a:schemeClr val="bg1"/>
            </a:solidFill>
          </a:endParaRPr>
        </a:p>
      </dgm:t>
    </dgm:pt>
    <dgm:pt modelId="{EDF6362A-B153-4ECA-9AAB-E2FDDCCDE801}">
      <dgm:prSet phldrT="[Text]" custT="1"/>
      <dgm:spPr>
        <a:xfrm>
          <a:off x="0" y="2356948"/>
          <a:ext cx="2822254" cy="448795"/>
        </a:xfrm>
        <a:solidFill>
          <a:srgbClr val="CC0000">
            <a:shade val="80000"/>
            <a:hueOff val="0"/>
            <a:satOff val="-48584"/>
            <a:lumOff val="36311"/>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a:ea typeface="+mn-ea"/>
              <a:cs typeface="+mn-cs"/>
            </a:rPr>
            <a:t>L2 Loop-Free Topology</a:t>
          </a:r>
        </a:p>
      </dgm:t>
    </dgm:pt>
    <dgm:pt modelId="{37FAD5D2-3605-40CA-800E-09C9AAC429C9}" type="parTrans" cxnId="{A2098C9E-7172-4673-AEFE-1714BFA91250}">
      <dgm:prSet/>
      <dgm:spPr/>
      <dgm:t>
        <a:bodyPr/>
        <a:lstStyle/>
        <a:p>
          <a:endParaRPr lang="en-US" sz="1600">
            <a:solidFill>
              <a:schemeClr val="bg1"/>
            </a:solidFill>
          </a:endParaRPr>
        </a:p>
      </dgm:t>
    </dgm:pt>
    <dgm:pt modelId="{A56D2C91-9168-49AD-92E9-016715841F5A}" type="sibTrans" cxnId="{A2098C9E-7172-4673-AEFE-1714BFA91250}">
      <dgm:prSet/>
      <dgm:spPr/>
      <dgm:t>
        <a:bodyPr/>
        <a:lstStyle/>
        <a:p>
          <a:endParaRPr lang="en-US" sz="1600">
            <a:solidFill>
              <a:schemeClr val="bg1"/>
            </a:solidFill>
          </a:endParaRPr>
        </a:p>
      </dgm:t>
    </dgm:pt>
    <dgm:pt modelId="{4C4ED0BC-83B7-4904-8700-A0F6A23809AA}">
      <dgm:prSet phldrT="[Text]" custT="1"/>
      <dgm:spPr>
        <a:xfrm rot="5400000">
          <a:off x="5151406" y="72675"/>
          <a:ext cx="359036" cy="5017341"/>
        </a:xfr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gm:spPr>
      <dgm:t>
        <a:bodyPr/>
        <a:lstStyle/>
        <a:p>
          <a:endParaRPr lang="en-US" sz="1200" dirty="0">
            <a:solidFill>
              <a:sysClr val="window" lastClr="FFFFFF"/>
            </a:solidFill>
            <a:latin typeface="Arial"/>
            <a:ea typeface="+mn-ea"/>
            <a:cs typeface="+mn-cs"/>
          </a:endParaRPr>
        </a:p>
      </dgm:t>
    </dgm:pt>
    <dgm:pt modelId="{7EB37730-D17D-4074-B6A6-52BD36462ED7}" type="parTrans" cxnId="{D99662EA-70A5-4175-A1E4-F0B00B16ED93}">
      <dgm:prSet/>
      <dgm:spPr/>
      <dgm:t>
        <a:bodyPr/>
        <a:lstStyle/>
        <a:p>
          <a:endParaRPr lang="en-US" sz="1600">
            <a:solidFill>
              <a:schemeClr val="bg1"/>
            </a:solidFill>
          </a:endParaRPr>
        </a:p>
      </dgm:t>
    </dgm:pt>
    <dgm:pt modelId="{8F3FEDE7-24AA-45E7-9214-7DAD2B6F64E2}" type="sibTrans" cxnId="{D99662EA-70A5-4175-A1E4-F0B00B16ED93}">
      <dgm:prSet/>
      <dgm:spPr/>
      <dgm:t>
        <a:bodyPr/>
        <a:lstStyle/>
        <a:p>
          <a:endParaRPr lang="en-US" sz="1600">
            <a:solidFill>
              <a:schemeClr val="bg1"/>
            </a:solidFill>
          </a:endParaRPr>
        </a:p>
      </dgm:t>
    </dgm:pt>
    <dgm:pt modelId="{0B57E397-75CF-47D7-8B23-5F72DE461ECA}" type="pres">
      <dgm:prSet presAssocID="{A65F6E7B-8161-48E3-9D77-E5844DC3E0A3}" presName="Name0" presStyleCnt="0">
        <dgm:presLayoutVars>
          <dgm:dir/>
          <dgm:animLvl val="lvl"/>
          <dgm:resizeHandles val="exact"/>
        </dgm:presLayoutVars>
      </dgm:prSet>
      <dgm:spPr/>
      <dgm:t>
        <a:bodyPr/>
        <a:lstStyle/>
        <a:p>
          <a:endParaRPr lang="en-US"/>
        </a:p>
      </dgm:t>
    </dgm:pt>
    <dgm:pt modelId="{D51BDA41-D8FF-46ED-96B1-C22BE8FFA3D5}" type="pres">
      <dgm:prSet presAssocID="{99CD8153-4C03-4328-B676-CDB5FEA07A6A}" presName="linNode" presStyleCnt="0"/>
      <dgm:spPr/>
    </dgm:pt>
    <dgm:pt modelId="{EE8B827D-F695-460D-AA5E-889C1C78436F}" type="pres">
      <dgm:prSet presAssocID="{99CD8153-4C03-4328-B676-CDB5FEA07A6A}" presName="parentText" presStyleLbl="node1" presStyleIdx="0" presStyleCnt="6">
        <dgm:presLayoutVars>
          <dgm:chMax val="1"/>
          <dgm:bulletEnabled val="1"/>
        </dgm:presLayoutVars>
      </dgm:prSet>
      <dgm:spPr>
        <a:prstGeom prst="roundRect">
          <a:avLst/>
        </a:prstGeom>
      </dgm:spPr>
      <dgm:t>
        <a:bodyPr/>
        <a:lstStyle/>
        <a:p>
          <a:endParaRPr lang="en-US"/>
        </a:p>
      </dgm:t>
    </dgm:pt>
    <dgm:pt modelId="{F634804A-0999-4C20-84F6-99A6AE085549}" type="pres">
      <dgm:prSet presAssocID="{99CD8153-4C03-4328-B676-CDB5FEA07A6A}" presName="descendantText" presStyleLbl="alignAccFollowNode1" presStyleIdx="0" presStyleCnt="6" custLinFactNeighborY="38129">
        <dgm:presLayoutVars>
          <dgm:bulletEnabled val="1"/>
        </dgm:presLayoutVars>
      </dgm:prSet>
      <dgm:spPr>
        <a:prstGeom prst="round2SameRect">
          <a:avLst/>
        </a:prstGeom>
      </dgm:spPr>
      <dgm:t>
        <a:bodyPr/>
        <a:lstStyle/>
        <a:p>
          <a:endParaRPr lang="en-US"/>
        </a:p>
      </dgm:t>
    </dgm:pt>
    <dgm:pt modelId="{58334908-8874-4E15-8C59-62F81A94C8E2}" type="pres">
      <dgm:prSet presAssocID="{2E33E248-BF4E-4116-8BC7-68597C0BF90F}" presName="sp" presStyleCnt="0"/>
      <dgm:spPr/>
    </dgm:pt>
    <dgm:pt modelId="{30D7A25E-693D-4E1D-84D2-F6DB5E7AABBC}" type="pres">
      <dgm:prSet presAssocID="{42B37DA9-3EB7-49ED-884F-28D27BD15FE1}" presName="linNode" presStyleCnt="0"/>
      <dgm:spPr/>
    </dgm:pt>
    <dgm:pt modelId="{5CD70AE2-FC97-4AA0-B046-EE76AFBBCC63}" type="pres">
      <dgm:prSet presAssocID="{42B37DA9-3EB7-49ED-884F-28D27BD15FE1}" presName="parentText" presStyleLbl="node1" presStyleIdx="1" presStyleCnt="6">
        <dgm:presLayoutVars>
          <dgm:chMax val="1"/>
          <dgm:bulletEnabled val="1"/>
        </dgm:presLayoutVars>
      </dgm:prSet>
      <dgm:spPr>
        <a:prstGeom prst="roundRect">
          <a:avLst/>
        </a:prstGeom>
      </dgm:spPr>
      <dgm:t>
        <a:bodyPr/>
        <a:lstStyle/>
        <a:p>
          <a:endParaRPr lang="en-US"/>
        </a:p>
      </dgm:t>
    </dgm:pt>
    <dgm:pt modelId="{3EF9E784-B79B-4A8A-9BEC-8613C1BEE65D}" type="pres">
      <dgm:prSet presAssocID="{42B37DA9-3EB7-49ED-884F-28D27BD15FE1}" presName="descendantText" presStyleLbl="alignAccFollowNode1" presStyleIdx="1" presStyleCnt="6">
        <dgm:presLayoutVars>
          <dgm:bulletEnabled val="1"/>
        </dgm:presLayoutVars>
      </dgm:prSet>
      <dgm:spPr>
        <a:prstGeom prst="round2SameRect">
          <a:avLst/>
        </a:prstGeom>
      </dgm:spPr>
      <dgm:t>
        <a:bodyPr/>
        <a:lstStyle/>
        <a:p>
          <a:endParaRPr lang="en-US"/>
        </a:p>
      </dgm:t>
    </dgm:pt>
    <dgm:pt modelId="{C4963AEF-ADE5-4936-AB45-A0368A2BF655}" type="pres">
      <dgm:prSet presAssocID="{B7F4FF2C-367D-4F33-9594-1169FC164E2A}" presName="sp" presStyleCnt="0"/>
      <dgm:spPr/>
    </dgm:pt>
    <dgm:pt modelId="{56D52700-62EC-42F4-96EF-8E27FFF0C5E6}" type="pres">
      <dgm:prSet presAssocID="{BB443E3E-14DA-435E-A66C-1C43300152C2}" presName="linNode" presStyleCnt="0"/>
      <dgm:spPr/>
    </dgm:pt>
    <dgm:pt modelId="{52B03E55-1641-4742-A955-BFADF060E2A8}" type="pres">
      <dgm:prSet presAssocID="{BB443E3E-14DA-435E-A66C-1C43300152C2}" presName="parentText" presStyleLbl="node1" presStyleIdx="2" presStyleCnt="6">
        <dgm:presLayoutVars>
          <dgm:chMax val="1"/>
          <dgm:bulletEnabled val="1"/>
        </dgm:presLayoutVars>
      </dgm:prSet>
      <dgm:spPr>
        <a:prstGeom prst="roundRect">
          <a:avLst/>
        </a:prstGeom>
      </dgm:spPr>
      <dgm:t>
        <a:bodyPr/>
        <a:lstStyle/>
        <a:p>
          <a:endParaRPr lang="en-US"/>
        </a:p>
      </dgm:t>
    </dgm:pt>
    <dgm:pt modelId="{20F19820-F6E3-4B35-A022-79AA5476679C}" type="pres">
      <dgm:prSet presAssocID="{BB443E3E-14DA-435E-A66C-1C43300152C2}" presName="descendantText" presStyleLbl="alignAccFollowNode1" presStyleIdx="2" presStyleCnt="6" custLinFactNeighborX="-900">
        <dgm:presLayoutVars>
          <dgm:bulletEnabled val="1"/>
        </dgm:presLayoutVars>
      </dgm:prSet>
      <dgm:spPr>
        <a:prstGeom prst="round2SameRect">
          <a:avLst/>
        </a:prstGeom>
      </dgm:spPr>
      <dgm:t>
        <a:bodyPr/>
        <a:lstStyle/>
        <a:p>
          <a:endParaRPr lang="en-US"/>
        </a:p>
      </dgm:t>
    </dgm:pt>
    <dgm:pt modelId="{E12B2787-4A36-4DE8-9489-996EDA0C85F7}" type="pres">
      <dgm:prSet presAssocID="{A5A57A92-A608-4094-8DE7-347B94054DD7}" presName="sp" presStyleCnt="0"/>
      <dgm:spPr/>
    </dgm:pt>
    <dgm:pt modelId="{AF479518-9C00-4CBB-9B9F-A95BAA41028E}" type="pres">
      <dgm:prSet presAssocID="{861E2A07-BF65-4934-AA7C-F36CB02065DD}" presName="linNode" presStyleCnt="0"/>
      <dgm:spPr/>
    </dgm:pt>
    <dgm:pt modelId="{72F14B8A-4185-40DB-8ED2-F4EC9F09D438}" type="pres">
      <dgm:prSet presAssocID="{861E2A07-BF65-4934-AA7C-F36CB02065DD}" presName="parentText" presStyleLbl="node1" presStyleIdx="3" presStyleCnt="6">
        <dgm:presLayoutVars>
          <dgm:chMax val="1"/>
          <dgm:bulletEnabled val="1"/>
        </dgm:presLayoutVars>
      </dgm:prSet>
      <dgm:spPr>
        <a:prstGeom prst="roundRect">
          <a:avLst/>
        </a:prstGeom>
      </dgm:spPr>
      <dgm:t>
        <a:bodyPr/>
        <a:lstStyle/>
        <a:p>
          <a:endParaRPr lang="en-US"/>
        </a:p>
      </dgm:t>
    </dgm:pt>
    <dgm:pt modelId="{86898E47-9282-4990-8FBC-EA1FC67DBD35}" type="pres">
      <dgm:prSet presAssocID="{861E2A07-BF65-4934-AA7C-F36CB02065DD}" presName="descendantText" presStyleLbl="alignAccFollowNode1" presStyleIdx="3" presStyleCnt="6">
        <dgm:presLayoutVars>
          <dgm:bulletEnabled val="1"/>
        </dgm:presLayoutVars>
      </dgm:prSet>
      <dgm:spPr>
        <a:prstGeom prst="round2SameRect">
          <a:avLst/>
        </a:prstGeom>
      </dgm:spPr>
      <dgm:t>
        <a:bodyPr/>
        <a:lstStyle/>
        <a:p>
          <a:endParaRPr lang="en-US"/>
        </a:p>
      </dgm:t>
    </dgm:pt>
    <dgm:pt modelId="{72AFB8BD-3AE8-4924-8461-84CE8CFD0ADB}" type="pres">
      <dgm:prSet presAssocID="{3D00FB13-F530-4AE3-B919-530459DA5CF2}" presName="sp" presStyleCnt="0"/>
      <dgm:spPr/>
    </dgm:pt>
    <dgm:pt modelId="{8F9C425F-3047-4DEA-A3CF-84E70FDEB6D8}" type="pres">
      <dgm:prSet presAssocID="{F9B9E3AA-E043-44F5-8E5B-0C382A11330E}" presName="linNode" presStyleCnt="0"/>
      <dgm:spPr/>
    </dgm:pt>
    <dgm:pt modelId="{44CC55E3-574A-4D04-8FD1-29B1BE20A30F}" type="pres">
      <dgm:prSet presAssocID="{F9B9E3AA-E043-44F5-8E5B-0C382A11330E}" presName="parentText" presStyleLbl="node1" presStyleIdx="4" presStyleCnt="6">
        <dgm:presLayoutVars>
          <dgm:chMax val="1"/>
          <dgm:bulletEnabled val="1"/>
        </dgm:presLayoutVars>
      </dgm:prSet>
      <dgm:spPr>
        <a:prstGeom prst="roundRect">
          <a:avLst/>
        </a:prstGeom>
      </dgm:spPr>
      <dgm:t>
        <a:bodyPr/>
        <a:lstStyle/>
        <a:p>
          <a:endParaRPr lang="en-US"/>
        </a:p>
      </dgm:t>
    </dgm:pt>
    <dgm:pt modelId="{71DFF272-BCC6-4A05-863F-011477A5C488}" type="pres">
      <dgm:prSet presAssocID="{F9B9E3AA-E043-44F5-8E5B-0C382A11330E}" presName="descendantText" presStyleLbl="alignAccFollowNode1" presStyleIdx="4" presStyleCnt="6">
        <dgm:presLayoutVars>
          <dgm:bulletEnabled val="1"/>
        </dgm:presLayoutVars>
      </dgm:prSet>
      <dgm:spPr>
        <a:prstGeom prst="round2SameRect">
          <a:avLst/>
        </a:prstGeom>
      </dgm:spPr>
      <dgm:t>
        <a:bodyPr/>
        <a:lstStyle/>
        <a:p>
          <a:endParaRPr lang="en-US"/>
        </a:p>
      </dgm:t>
    </dgm:pt>
    <dgm:pt modelId="{1430211D-FCD1-47EA-B0EA-B53E6D358306}" type="pres">
      <dgm:prSet presAssocID="{8886CA2C-F5B2-45AE-BC71-B33F69E7B70F}" presName="sp" presStyleCnt="0"/>
      <dgm:spPr/>
    </dgm:pt>
    <dgm:pt modelId="{7E919266-5C32-49F7-9A94-6A22542604C5}" type="pres">
      <dgm:prSet presAssocID="{EDF6362A-B153-4ECA-9AAB-E2FDDCCDE801}" presName="linNode" presStyleCnt="0"/>
      <dgm:spPr/>
    </dgm:pt>
    <dgm:pt modelId="{38EA8297-9F95-4B55-A965-822DEE0386FB}" type="pres">
      <dgm:prSet presAssocID="{EDF6362A-B153-4ECA-9AAB-E2FDDCCDE801}" presName="parentText" presStyleLbl="node1" presStyleIdx="5" presStyleCnt="6">
        <dgm:presLayoutVars>
          <dgm:chMax val="1"/>
          <dgm:bulletEnabled val="1"/>
        </dgm:presLayoutVars>
      </dgm:prSet>
      <dgm:spPr>
        <a:prstGeom prst="roundRect">
          <a:avLst/>
        </a:prstGeom>
      </dgm:spPr>
      <dgm:t>
        <a:bodyPr/>
        <a:lstStyle/>
        <a:p>
          <a:endParaRPr lang="en-US"/>
        </a:p>
      </dgm:t>
    </dgm:pt>
    <dgm:pt modelId="{ADD3A507-E406-4611-AF6F-29CC598D1913}" type="pres">
      <dgm:prSet presAssocID="{EDF6362A-B153-4ECA-9AAB-E2FDDCCDE801}" presName="descendantText" presStyleLbl="alignAccFollowNode1" presStyleIdx="5" presStyleCnt="6">
        <dgm:presLayoutVars>
          <dgm:bulletEnabled val="1"/>
        </dgm:presLayoutVars>
      </dgm:prSet>
      <dgm:spPr>
        <a:prstGeom prst="round2SameRect">
          <a:avLst/>
        </a:prstGeom>
      </dgm:spPr>
      <dgm:t>
        <a:bodyPr/>
        <a:lstStyle/>
        <a:p>
          <a:endParaRPr lang="en-US"/>
        </a:p>
      </dgm:t>
    </dgm:pt>
  </dgm:ptLst>
  <dgm:cxnLst>
    <dgm:cxn modelId="{7F727C5F-4DE5-4B92-93CD-D15FAB6989CF}" type="presOf" srcId="{BB443E3E-14DA-435E-A66C-1C43300152C2}" destId="{52B03E55-1641-4742-A955-BFADF060E2A8}" srcOrd="0" destOrd="0" presId="urn:microsoft.com/office/officeart/2005/8/layout/vList5"/>
    <dgm:cxn modelId="{73490D0A-2097-4BA6-83CF-4F4A45F37458}" srcId="{BB443E3E-14DA-435E-A66C-1C43300152C2}" destId="{28A2E741-6D55-4945-9317-B58EC6F6AA10}" srcOrd="0" destOrd="0" parTransId="{AF5C0741-B5B8-4F13-A38A-4F76C82CB60B}" sibTransId="{D8D0270B-32D8-43A7-B05D-EC2C82D9D595}"/>
    <dgm:cxn modelId="{4D38DB99-BA4E-472E-A1AD-1FA238E995D4}" srcId="{A65F6E7B-8161-48E3-9D77-E5844DC3E0A3}" destId="{BB443E3E-14DA-435E-A66C-1C43300152C2}" srcOrd="2" destOrd="0" parTransId="{6319D333-EFB6-4046-A8A0-4EB11D0ED244}" sibTransId="{A5A57A92-A608-4094-8DE7-347B94054DD7}"/>
    <dgm:cxn modelId="{E82CFECA-649E-4787-AFF3-AC2D46B8FA83}" srcId="{42B37DA9-3EB7-49ED-884F-28D27BD15FE1}" destId="{3D0F8C0B-7B3F-43C4-8478-0ED570D22917}" srcOrd="0" destOrd="0" parTransId="{A3C27536-A983-4316-AC5B-15EB31E9279A}" sibTransId="{3296E24E-B90A-414D-BEBD-BB900AF0CA00}"/>
    <dgm:cxn modelId="{04006F6F-F11D-485C-A371-4606DAE632AA}" type="presOf" srcId="{99CD8153-4C03-4328-B676-CDB5FEA07A6A}" destId="{EE8B827D-F695-460D-AA5E-889C1C78436F}" srcOrd="0" destOrd="0" presId="urn:microsoft.com/office/officeart/2005/8/layout/vList5"/>
    <dgm:cxn modelId="{0234BF74-112F-42FC-8776-34E52A42520D}" type="presOf" srcId="{59FEFCF7-8CCA-41F0-96D8-1DF6E106FCC8}" destId="{71DFF272-BCC6-4A05-863F-011477A5C488}" srcOrd="0" destOrd="0" presId="urn:microsoft.com/office/officeart/2005/8/layout/vList5"/>
    <dgm:cxn modelId="{A2866667-6DB4-4A67-BBDF-1C4FC5D7C9E9}" type="presOf" srcId="{63BDC72A-254F-4BEA-8EC3-C47232CC3EE4}" destId="{86898E47-9282-4990-8FBC-EA1FC67DBD35}" srcOrd="0" destOrd="0" presId="urn:microsoft.com/office/officeart/2005/8/layout/vList5"/>
    <dgm:cxn modelId="{D99662EA-70A5-4175-A1E4-F0B00B16ED93}" srcId="{EDF6362A-B153-4ECA-9AAB-E2FDDCCDE801}" destId="{4C4ED0BC-83B7-4904-8700-A0F6A23809AA}" srcOrd="0" destOrd="0" parTransId="{7EB37730-D17D-4074-B6A6-52BD36462ED7}" sibTransId="{8F3FEDE7-24AA-45E7-9214-7DAD2B6F64E2}"/>
    <dgm:cxn modelId="{941D7D68-6B01-4A0A-8D79-3C9093CB58EC}" type="presOf" srcId="{42B37DA9-3EB7-49ED-884F-28D27BD15FE1}" destId="{5CD70AE2-FC97-4AA0-B046-EE76AFBBCC63}" srcOrd="0" destOrd="0" presId="urn:microsoft.com/office/officeart/2005/8/layout/vList5"/>
    <dgm:cxn modelId="{DB9432CD-0881-414D-820F-CC9E885F8C0C}" srcId="{A65F6E7B-8161-48E3-9D77-E5844DC3E0A3}" destId="{99CD8153-4C03-4328-B676-CDB5FEA07A6A}" srcOrd="0" destOrd="0" parTransId="{50905872-0625-43FB-8C50-82D74CFF2C15}" sibTransId="{2E33E248-BF4E-4116-8BC7-68597C0BF90F}"/>
    <dgm:cxn modelId="{E029AD86-0FDA-40DE-A69A-7714D2F2BAFB}" type="presOf" srcId="{3D0F8C0B-7B3F-43C4-8478-0ED570D22917}" destId="{3EF9E784-B79B-4A8A-9BEC-8613C1BEE65D}" srcOrd="0" destOrd="0" presId="urn:microsoft.com/office/officeart/2005/8/layout/vList5"/>
    <dgm:cxn modelId="{C8C99984-61B5-4A95-89E5-A7659BDD2398}" type="presOf" srcId="{EDF6362A-B153-4ECA-9AAB-E2FDDCCDE801}" destId="{38EA8297-9F95-4B55-A965-822DEE0386FB}" srcOrd="0" destOrd="0" presId="urn:microsoft.com/office/officeart/2005/8/layout/vList5"/>
    <dgm:cxn modelId="{2D9B642D-52D2-4D37-B69D-0C22DB3BCC82}" srcId="{F9B9E3AA-E043-44F5-8E5B-0C382A11330E}" destId="{59FEFCF7-8CCA-41F0-96D8-1DF6E106FCC8}" srcOrd="0" destOrd="0" parTransId="{56D8D917-6294-495F-BF6D-286D91B9DEF0}" sibTransId="{CEBD6F55-AD2F-4FE1-818A-290A384EA45C}"/>
    <dgm:cxn modelId="{6B43B5BD-53D2-4E45-8262-B19E3984E740}" type="presOf" srcId="{9B6C8D49-B0F9-4524-A1E6-8A81B7E64B35}" destId="{F634804A-0999-4C20-84F6-99A6AE085549}" srcOrd="0" destOrd="0" presId="urn:microsoft.com/office/officeart/2005/8/layout/vList5"/>
    <dgm:cxn modelId="{FC542B52-C88A-4DC2-B3DC-5555654101A5}" type="presOf" srcId="{861E2A07-BF65-4934-AA7C-F36CB02065DD}" destId="{72F14B8A-4185-40DB-8ED2-F4EC9F09D438}" srcOrd="0" destOrd="0" presId="urn:microsoft.com/office/officeart/2005/8/layout/vList5"/>
    <dgm:cxn modelId="{36C57F5F-7EED-40FC-AC84-992C0FCDF4B6}" type="presOf" srcId="{4C4ED0BC-83B7-4904-8700-A0F6A23809AA}" destId="{ADD3A507-E406-4611-AF6F-29CC598D1913}" srcOrd="0" destOrd="0" presId="urn:microsoft.com/office/officeart/2005/8/layout/vList5"/>
    <dgm:cxn modelId="{BCD9A781-E6CA-4C9C-AD21-5789CF32DFF2}" type="presOf" srcId="{A65F6E7B-8161-48E3-9D77-E5844DC3E0A3}" destId="{0B57E397-75CF-47D7-8B23-5F72DE461ECA}" srcOrd="0" destOrd="0" presId="urn:microsoft.com/office/officeart/2005/8/layout/vList5"/>
    <dgm:cxn modelId="{A2098C9E-7172-4673-AEFE-1714BFA91250}" srcId="{A65F6E7B-8161-48E3-9D77-E5844DC3E0A3}" destId="{EDF6362A-B153-4ECA-9AAB-E2FDDCCDE801}" srcOrd="5" destOrd="0" parTransId="{37FAD5D2-3605-40CA-800E-09C9AAC429C9}" sibTransId="{A56D2C91-9168-49AD-92E9-016715841F5A}"/>
    <dgm:cxn modelId="{2311A334-0353-4B2F-B076-B2F5BA5048B6}" srcId="{861E2A07-BF65-4934-AA7C-F36CB02065DD}" destId="{63BDC72A-254F-4BEA-8EC3-C47232CC3EE4}" srcOrd="0" destOrd="0" parTransId="{7C573F83-33AC-4C00-88EF-3EEE446216A9}" sibTransId="{2DA4B378-5FE7-4238-B1EC-12132ACE5190}"/>
    <dgm:cxn modelId="{0AEC5702-CB65-45CA-8298-908BB5ED759E}" type="presOf" srcId="{F9B9E3AA-E043-44F5-8E5B-0C382A11330E}" destId="{44CC55E3-574A-4D04-8FD1-29B1BE20A30F}" srcOrd="0" destOrd="0" presId="urn:microsoft.com/office/officeart/2005/8/layout/vList5"/>
    <dgm:cxn modelId="{481CF140-E2DA-4005-A375-A33AFF63397D}" srcId="{99CD8153-4C03-4328-B676-CDB5FEA07A6A}" destId="{9B6C8D49-B0F9-4524-A1E6-8A81B7E64B35}" srcOrd="0" destOrd="0" parTransId="{B04E55F3-3628-4AB3-BD76-CE31285BBE2D}" sibTransId="{AE854484-6C76-42D3-994C-3C326238BCD2}"/>
    <dgm:cxn modelId="{78E0DA1E-68E8-474C-B551-49DA2F2AE19D}" srcId="{A65F6E7B-8161-48E3-9D77-E5844DC3E0A3}" destId="{F9B9E3AA-E043-44F5-8E5B-0C382A11330E}" srcOrd="4" destOrd="0" parTransId="{D71D9CB4-98A9-40E4-9208-32BFCBE71D24}" sibTransId="{8886CA2C-F5B2-45AE-BC71-B33F69E7B70F}"/>
    <dgm:cxn modelId="{49EAA3C0-BA4B-484A-82BD-F4298AA0390D}" srcId="{A65F6E7B-8161-48E3-9D77-E5844DC3E0A3}" destId="{42B37DA9-3EB7-49ED-884F-28D27BD15FE1}" srcOrd="1" destOrd="0" parTransId="{1DEAB0CE-EF05-48C5-A133-A9347CD2ADAD}" sibTransId="{B7F4FF2C-367D-4F33-9594-1169FC164E2A}"/>
    <dgm:cxn modelId="{C3D6B473-534E-43F3-921B-EFB2032557A7}" srcId="{A65F6E7B-8161-48E3-9D77-E5844DC3E0A3}" destId="{861E2A07-BF65-4934-AA7C-F36CB02065DD}" srcOrd="3" destOrd="0" parTransId="{0DA50EA3-6B34-4378-A3FB-28B3ABCC3468}" sibTransId="{3D00FB13-F530-4AE3-B919-530459DA5CF2}"/>
    <dgm:cxn modelId="{33E70833-2BDB-4153-A94A-9CB9D4958B14}" type="presOf" srcId="{28A2E741-6D55-4945-9317-B58EC6F6AA10}" destId="{20F19820-F6E3-4B35-A022-79AA5476679C}" srcOrd="0" destOrd="0" presId="urn:microsoft.com/office/officeart/2005/8/layout/vList5"/>
    <dgm:cxn modelId="{082A8001-1962-4400-B004-CA7E4AC26A57}" type="presParOf" srcId="{0B57E397-75CF-47D7-8B23-5F72DE461ECA}" destId="{D51BDA41-D8FF-46ED-96B1-C22BE8FFA3D5}" srcOrd="0" destOrd="0" presId="urn:microsoft.com/office/officeart/2005/8/layout/vList5"/>
    <dgm:cxn modelId="{DFFB8A96-015D-4C73-BD60-B7F46E1A46AE}" type="presParOf" srcId="{D51BDA41-D8FF-46ED-96B1-C22BE8FFA3D5}" destId="{EE8B827D-F695-460D-AA5E-889C1C78436F}" srcOrd="0" destOrd="0" presId="urn:microsoft.com/office/officeart/2005/8/layout/vList5"/>
    <dgm:cxn modelId="{08206D1D-B60F-43F2-94A1-8BB136C8D7F0}" type="presParOf" srcId="{D51BDA41-D8FF-46ED-96B1-C22BE8FFA3D5}" destId="{F634804A-0999-4C20-84F6-99A6AE085549}" srcOrd="1" destOrd="0" presId="urn:microsoft.com/office/officeart/2005/8/layout/vList5"/>
    <dgm:cxn modelId="{2947DED3-F7E0-4492-A595-0B7C4F2F54AF}" type="presParOf" srcId="{0B57E397-75CF-47D7-8B23-5F72DE461ECA}" destId="{58334908-8874-4E15-8C59-62F81A94C8E2}" srcOrd="1" destOrd="0" presId="urn:microsoft.com/office/officeart/2005/8/layout/vList5"/>
    <dgm:cxn modelId="{06EFF952-5CBC-4D61-8AFC-23761EEEAC67}" type="presParOf" srcId="{0B57E397-75CF-47D7-8B23-5F72DE461ECA}" destId="{30D7A25E-693D-4E1D-84D2-F6DB5E7AABBC}" srcOrd="2" destOrd="0" presId="urn:microsoft.com/office/officeart/2005/8/layout/vList5"/>
    <dgm:cxn modelId="{1EC511E4-5195-41E0-A878-AA2787FB1F42}" type="presParOf" srcId="{30D7A25E-693D-4E1D-84D2-F6DB5E7AABBC}" destId="{5CD70AE2-FC97-4AA0-B046-EE76AFBBCC63}" srcOrd="0" destOrd="0" presId="urn:microsoft.com/office/officeart/2005/8/layout/vList5"/>
    <dgm:cxn modelId="{7660DC2D-3321-47AC-8F11-668A1842F7C3}" type="presParOf" srcId="{30D7A25E-693D-4E1D-84D2-F6DB5E7AABBC}" destId="{3EF9E784-B79B-4A8A-9BEC-8613C1BEE65D}" srcOrd="1" destOrd="0" presId="urn:microsoft.com/office/officeart/2005/8/layout/vList5"/>
    <dgm:cxn modelId="{50BE0FD9-2875-49EA-A454-1DD9C9EDA6A6}" type="presParOf" srcId="{0B57E397-75CF-47D7-8B23-5F72DE461ECA}" destId="{C4963AEF-ADE5-4936-AB45-A0368A2BF655}" srcOrd="3" destOrd="0" presId="urn:microsoft.com/office/officeart/2005/8/layout/vList5"/>
    <dgm:cxn modelId="{41A5061E-B654-4839-B887-D9BC53F028E9}" type="presParOf" srcId="{0B57E397-75CF-47D7-8B23-5F72DE461ECA}" destId="{56D52700-62EC-42F4-96EF-8E27FFF0C5E6}" srcOrd="4" destOrd="0" presId="urn:microsoft.com/office/officeart/2005/8/layout/vList5"/>
    <dgm:cxn modelId="{89882395-091A-4DBA-858F-573BBE47D2A8}" type="presParOf" srcId="{56D52700-62EC-42F4-96EF-8E27FFF0C5E6}" destId="{52B03E55-1641-4742-A955-BFADF060E2A8}" srcOrd="0" destOrd="0" presId="urn:microsoft.com/office/officeart/2005/8/layout/vList5"/>
    <dgm:cxn modelId="{E72B5E0D-51DD-40B1-A9FA-2A62B5392A2F}" type="presParOf" srcId="{56D52700-62EC-42F4-96EF-8E27FFF0C5E6}" destId="{20F19820-F6E3-4B35-A022-79AA5476679C}" srcOrd="1" destOrd="0" presId="urn:microsoft.com/office/officeart/2005/8/layout/vList5"/>
    <dgm:cxn modelId="{39F024FE-70F0-491E-B5BC-5B6A63CF14A7}" type="presParOf" srcId="{0B57E397-75CF-47D7-8B23-5F72DE461ECA}" destId="{E12B2787-4A36-4DE8-9489-996EDA0C85F7}" srcOrd="5" destOrd="0" presId="urn:microsoft.com/office/officeart/2005/8/layout/vList5"/>
    <dgm:cxn modelId="{C0AB343E-FF8F-4101-A98A-9B52C8665D6A}" type="presParOf" srcId="{0B57E397-75CF-47D7-8B23-5F72DE461ECA}" destId="{AF479518-9C00-4CBB-9B9F-A95BAA41028E}" srcOrd="6" destOrd="0" presId="urn:microsoft.com/office/officeart/2005/8/layout/vList5"/>
    <dgm:cxn modelId="{1E47BB75-A1B4-412B-8E23-E4EE0A48851C}" type="presParOf" srcId="{AF479518-9C00-4CBB-9B9F-A95BAA41028E}" destId="{72F14B8A-4185-40DB-8ED2-F4EC9F09D438}" srcOrd="0" destOrd="0" presId="urn:microsoft.com/office/officeart/2005/8/layout/vList5"/>
    <dgm:cxn modelId="{063B9081-604D-4293-AE04-F206EA23F31F}" type="presParOf" srcId="{AF479518-9C00-4CBB-9B9F-A95BAA41028E}" destId="{86898E47-9282-4990-8FBC-EA1FC67DBD35}" srcOrd="1" destOrd="0" presId="urn:microsoft.com/office/officeart/2005/8/layout/vList5"/>
    <dgm:cxn modelId="{3D393A4F-2A07-4217-938A-A2176D15C3C1}" type="presParOf" srcId="{0B57E397-75CF-47D7-8B23-5F72DE461ECA}" destId="{72AFB8BD-3AE8-4924-8461-84CE8CFD0ADB}" srcOrd="7" destOrd="0" presId="urn:microsoft.com/office/officeart/2005/8/layout/vList5"/>
    <dgm:cxn modelId="{1D2BB3B0-C632-48F6-880A-103849FACDEE}" type="presParOf" srcId="{0B57E397-75CF-47D7-8B23-5F72DE461ECA}" destId="{8F9C425F-3047-4DEA-A3CF-84E70FDEB6D8}" srcOrd="8" destOrd="0" presId="urn:microsoft.com/office/officeart/2005/8/layout/vList5"/>
    <dgm:cxn modelId="{B5B92835-2336-43CA-ADEA-C657EBA515E0}" type="presParOf" srcId="{8F9C425F-3047-4DEA-A3CF-84E70FDEB6D8}" destId="{44CC55E3-574A-4D04-8FD1-29B1BE20A30F}" srcOrd="0" destOrd="0" presId="urn:microsoft.com/office/officeart/2005/8/layout/vList5"/>
    <dgm:cxn modelId="{2EAAC9F4-043F-422D-A6DD-83DD7AA19795}" type="presParOf" srcId="{8F9C425F-3047-4DEA-A3CF-84E70FDEB6D8}" destId="{71DFF272-BCC6-4A05-863F-011477A5C488}" srcOrd="1" destOrd="0" presId="urn:microsoft.com/office/officeart/2005/8/layout/vList5"/>
    <dgm:cxn modelId="{C1232D07-3E9A-4572-8785-F3CACB89348F}" type="presParOf" srcId="{0B57E397-75CF-47D7-8B23-5F72DE461ECA}" destId="{1430211D-FCD1-47EA-B0EA-B53E6D358306}" srcOrd="9" destOrd="0" presId="urn:microsoft.com/office/officeart/2005/8/layout/vList5"/>
    <dgm:cxn modelId="{19C52C3C-1C25-44E1-9660-19DD51E39474}" type="presParOf" srcId="{0B57E397-75CF-47D7-8B23-5F72DE461ECA}" destId="{7E919266-5C32-49F7-9A94-6A22542604C5}" srcOrd="10" destOrd="0" presId="urn:microsoft.com/office/officeart/2005/8/layout/vList5"/>
    <dgm:cxn modelId="{F688D18A-81F9-42CD-9BD1-7956ADA6CE92}" type="presParOf" srcId="{7E919266-5C32-49F7-9A94-6A22542604C5}" destId="{38EA8297-9F95-4B55-A965-822DEE0386FB}" srcOrd="0" destOrd="0" presId="urn:microsoft.com/office/officeart/2005/8/layout/vList5"/>
    <dgm:cxn modelId="{D6524379-B25A-4795-AC72-43D6F7AAF2E4}" type="presParOf" srcId="{7E919266-5C32-49F7-9A94-6A22542604C5}" destId="{ADD3A507-E406-4611-AF6F-29CC598D19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4804A-0999-4C20-84F6-99A6AE085549}">
      <dsp:nvSpPr>
        <dsp:cNvPr id="0" name=""/>
        <dsp:cNvSpPr/>
      </dsp:nvSpPr>
      <dsp:spPr>
        <a:xfrm rot="5400000">
          <a:off x="5155915" y="-2155698"/>
          <a:ext cx="350019" cy="5017341"/>
        </a:xfrm>
        <a:prstGeom prst="round2SameRect">
          <a:avLst/>
        </a:prstGeom>
        <a:solidFill>
          <a:srgbClr val="ECCBCB">
            <a:alpha val="89804"/>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822255" y="195049"/>
        <a:ext cx="5000254" cy="315845"/>
      </dsp:txXfrm>
    </dsp:sp>
    <dsp:sp modelId="{EE8B827D-F695-460D-AA5E-889C1C78436F}">
      <dsp:nvSpPr>
        <dsp:cNvPr id="0" name=""/>
        <dsp:cNvSpPr/>
      </dsp:nvSpPr>
      <dsp:spPr>
        <a:xfrm>
          <a:off x="0" y="751"/>
          <a:ext cx="2822254" cy="437524"/>
        </a:xfrm>
        <a:prstGeom prst="roundRect">
          <a:avLst/>
        </a:prstGeom>
        <a:solidFill>
          <a:srgbClr val="CC0000">
            <a:shade val="8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Application Extensions</a:t>
          </a:r>
        </a:p>
      </dsp:txBody>
      <dsp:txXfrm>
        <a:off x="21358" y="22109"/>
        <a:ext cx="2779538" cy="394808"/>
      </dsp:txXfrm>
    </dsp:sp>
    <dsp:sp modelId="{3EF9E784-B79B-4A8A-9BEC-8613C1BEE65D}">
      <dsp:nvSpPr>
        <dsp:cNvPr id="0" name=""/>
        <dsp:cNvSpPr/>
      </dsp:nvSpPr>
      <dsp:spPr>
        <a:xfrm rot="5400000">
          <a:off x="5155915" y="-1829756"/>
          <a:ext cx="350019" cy="5017341"/>
        </a:xfrm>
        <a:prstGeom prst="round2SameRect">
          <a:avLst/>
        </a:prstGeo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822255" y="520991"/>
        <a:ext cx="5000254" cy="315845"/>
      </dsp:txXfrm>
    </dsp:sp>
    <dsp:sp modelId="{5CD70AE2-FC97-4AA0-B046-EE76AFBBCC63}">
      <dsp:nvSpPr>
        <dsp:cNvPr id="0" name=""/>
        <dsp:cNvSpPr/>
      </dsp:nvSpPr>
      <dsp:spPr>
        <a:xfrm>
          <a:off x="0" y="460152"/>
          <a:ext cx="2822254" cy="437524"/>
        </a:xfrm>
        <a:prstGeom prst="roundRect">
          <a:avLst/>
        </a:prstGeom>
        <a:solidFill>
          <a:srgbClr val="CC0000">
            <a:shade val="80000"/>
            <a:hueOff val="0"/>
            <a:satOff val="-9717"/>
            <a:lumOff val="726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IP &amp; IP Multicast Shortcuts</a:t>
          </a:r>
        </a:p>
      </dsp:txBody>
      <dsp:txXfrm>
        <a:off x="21358" y="481510"/>
        <a:ext cx="2779538" cy="394808"/>
      </dsp:txXfrm>
    </dsp:sp>
    <dsp:sp modelId="{20F19820-F6E3-4B35-A022-79AA5476679C}">
      <dsp:nvSpPr>
        <dsp:cNvPr id="0" name=""/>
        <dsp:cNvSpPr/>
      </dsp:nvSpPr>
      <dsp:spPr>
        <a:xfrm rot="5400000">
          <a:off x="5130515" y="-1370355"/>
          <a:ext cx="350019" cy="5017341"/>
        </a:xfrm>
        <a:prstGeom prst="round2SameRect">
          <a:avLst/>
        </a:prstGeo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796855" y="980392"/>
        <a:ext cx="5000254" cy="315845"/>
      </dsp:txXfrm>
    </dsp:sp>
    <dsp:sp modelId="{52B03E55-1641-4742-A955-BFADF060E2A8}">
      <dsp:nvSpPr>
        <dsp:cNvPr id="0" name=""/>
        <dsp:cNvSpPr/>
      </dsp:nvSpPr>
      <dsp:spPr>
        <a:xfrm>
          <a:off x="0" y="919552"/>
          <a:ext cx="2822254" cy="437524"/>
        </a:xfrm>
        <a:prstGeom prst="roundRect">
          <a:avLst/>
        </a:prstGeom>
        <a:solidFill>
          <a:srgbClr val="CC0000">
            <a:shade val="80000"/>
            <a:hueOff val="0"/>
            <a:satOff val="-19434"/>
            <a:lumOff val="1452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L3 Virtualization</a:t>
          </a:r>
        </a:p>
      </dsp:txBody>
      <dsp:txXfrm>
        <a:off x="21358" y="940910"/>
        <a:ext cx="2779538" cy="394808"/>
      </dsp:txXfrm>
    </dsp:sp>
    <dsp:sp modelId="{86898E47-9282-4990-8FBC-EA1FC67DBD35}">
      <dsp:nvSpPr>
        <dsp:cNvPr id="0" name=""/>
        <dsp:cNvSpPr/>
      </dsp:nvSpPr>
      <dsp:spPr>
        <a:xfrm rot="5400000">
          <a:off x="5155915" y="-910955"/>
          <a:ext cx="350019" cy="5017341"/>
        </a:xfrm>
        <a:prstGeom prst="round2SameRect">
          <a:avLst/>
        </a:prstGeo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822255" y="1439792"/>
        <a:ext cx="5000254" cy="315845"/>
      </dsp:txXfrm>
    </dsp:sp>
    <dsp:sp modelId="{72F14B8A-4185-40DB-8ED2-F4EC9F09D438}">
      <dsp:nvSpPr>
        <dsp:cNvPr id="0" name=""/>
        <dsp:cNvSpPr/>
      </dsp:nvSpPr>
      <dsp:spPr>
        <a:xfrm>
          <a:off x="0" y="1378953"/>
          <a:ext cx="2822254" cy="437524"/>
        </a:xfrm>
        <a:prstGeom prst="roundRect">
          <a:avLst/>
        </a:prstGeom>
        <a:solidFill>
          <a:srgbClr val="CC0000">
            <a:shade val="80000"/>
            <a:hueOff val="0"/>
            <a:satOff val="-29150"/>
            <a:lumOff val="2178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L2 Virtualization</a:t>
          </a:r>
        </a:p>
      </dsp:txBody>
      <dsp:txXfrm>
        <a:off x="21358" y="1400311"/>
        <a:ext cx="2779538" cy="394808"/>
      </dsp:txXfrm>
    </dsp:sp>
    <dsp:sp modelId="{71DFF272-BCC6-4A05-863F-011477A5C488}">
      <dsp:nvSpPr>
        <dsp:cNvPr id="0" name=""/>
        <dsp:cNvSpPr/>
      </dsp:nvSpPr>
      <dsp:spPr>
        <a:xfrm rot="5400000">
          <a:off x="5155915" y="-451554"/>
          <a:ext cx="350019" cy="5017341"/>
        </a:xfrm>
        <a:prstGeom prst="round2SameRect">
          <a:avLst/>
        </a:prstGeo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822255" y="1899193"/>
        <a:ext cx="5000254" cy="315845"/>
      </dsp:txXfrm>
    </dsp:sp>
    <dsp:sp modelId="{44CC55E3-574A-4D04-8FD1-29B1BE20A30F}">
      <dsp:nvSpPr>
        <dsp:cNvPr id="0" name=""/>
        <dsp:cNvSpPr/>
      </dsp:nvSpPr>
      <dsp:spPr>
        <a:xfrm>
          <a:off x="0" y="1838353"/>
          <a:ext cx="2822254" cy="437524"/>
        </a:xfrm>
        <a:prstGeom prst="roundRect">
          <a:avLst/>
        </a:prstGeom>
        <a:solidFill>
          <a:srgbClr val="CC0000">
            <a:shade val="80000"/>
            <a:hueOff val="0"/>
            <a:satOff val="-38867"/>
            <a:lumOff val="290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L2 Multi-Pathing</a:t>
          </a:r>
        </a:p>
      </dsp:txBody>
      <dsp:txXfrm>
        <a:off x="21358" y="1859711"/>
        <a:ext cx="2779538" cy="394808"/>
      </dsp:txXfrm>
    </dsp:sp>
    <dsp:sp modelId="{ADD3A507-E406-4611-AF6F-29CC598D1913}">
      <dsp:nvSpPr>
        <dsp:cNvPr id="0" name=""/>
        <dsp:cNvSpPr/>
      </dsp:nvSpPr>
      <dsp:spPr>
        <a:xfrm rot="5400000">
          <a:off x="5155915" y="7845"/>
          <a:ext cx="350019" cy="5017341"/>
        </a:xfrm>
        <a:prstGeom prst="round2SameRect">
          <a:avLst/>
        </a:prstGeom>
        <a:solidFill>
          <a:srgbClr val="CC0000">
            <a:alpha val="90000"/>
            <a:tint val="40000"/>
            <a:hueOff val="0"/>
            <a:satOff val="0"/>
            <a:lumOff val="0"/>
            <a:alphaOff val="0"/>
          </a:srgbClr>
        </a:solidFill>
        <a:ln w="25400" cap="flat" cmpd="sng" algn="ctr">
          <a:solidFill>
            <a:srgbClr val="CC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Arial"/>
            <a:ea typeface="+mn-ea"/>
            <a:cs typeface="+mn-cs"/>
          </a:endParaRPr>
        </a:p>
      </dsp:txBody>
      <dsp:txXfrm rot="-5400000">
        <a:off x="2822255" y="2358593"/>
        <a:ext cx="5000254" cy="315845"/>
      </dsp:txXfrm>
    </dsp:sp>
    <dsp:sp modelId="{38EA8297-9F95-4B55-A965-822DEE0386FB}">
      <dsp:nvSpPr>
        <dsp:cNvPr id="0" name=""/>
        <dsp:cNvSpPr/>
      </dsp:nvSpPr>
      <dsp:spPr>
        <a:xfrm>
          <a:off x="0" y="2297754"/>
          <a:ext cx="2822254" cy="437524"/>
        </a:xfrm>
        <a:prstGeom prst="roundRect">
          <a:avLst/>
        </a:prstGeom>
        <a:solidFill>
          <a:srgbClr val="CC0000">
            <a:shade val="80000"/>
            <a:hueOff val="0"/>
            <a:satOff val="-48584"/>
            <a:lumOff val="3631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Arial"/>
              <a:ea typeface="+mn-ea"/>
              <a:cs typeface="+mn-cs"/>
            </a:rPr>
            <a:t>L2 Loop-Free Topology</a:t>
          </a:r>
        </a:p>
      </dsp:txBody>
      <dsp:txXfrm>
        <a:off x="21358" y="2319112"/>
        <a:ext cx="2779538" cy="3948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D06CE2-D251-064F-81C9-1BAEC2AF5D17}" type="datetime1">
              <a:rPr lang="en-US" smtClean="0"/>
              <a:t>3/24/2014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848373-B1F8-CD45-B884-83B7C268C512}" type="slidenum">
              <a:rPr lang="en-US" smtClean="0"/>
              <a:t>‹#›</a:t>
            </a:fld>
            <a:endParaRPr lang="en-US"/>
          </a:p>
        </p:txBody>
      </p:sp>
    </p:spTree>
    <p:extLst>
      <p:ext uri="{BB962C8B-B14F-4D97-AF65-F5344CB8AC3E}">
        <p14:creationId xmlns:p14="http://schemas.microsoft.com/office/powerpoint/2010/main" val="1193476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6069F-67FE-9A46-A906-48352E140A80}" type="datetime1">
              <a:rPr lang="en-US" smtClean="0"/>
              <a:t>3/24/2014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1C16B-4EFA-4DE8-8E41-0F5600E91722}" type="slidenum">
              <a:rPr lang="en-US" smtClean="0"/>
              <a:t>‹#›</a:t>
            </a:fld>
            <a:endParaRPr lang="en-US"/>
          </a:p>
        </p:txBody>
      </p:sp>
    </p:spTree>
    <p:extLst>
      <p:ext uri="{BB962C8B-B14F-4D97-AF65-F5344CB8AC3E}">
        <p14:creationId xmlns:p14="http://schemas.microsoft.com/office/powerpoint/2010/main" val="4129872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594360" y="4754880"/>
            <a:ext cx="5714365" cy="3886200"/>
          </a:xfrm>
        </p:spPr>
        <p:txBody>
          <a:bodyPr/>
          <a:lstStyle/>
          <a:p>
            <a:r>
              <a:rPr lang="en-US" dirty="0"/>
              <a:t>T</a:t>
            </a:r>
            <a:r>
              <a:rPr lang="en-US" dirty="0" smtClean="0"/>
              <a:t>he </a:t>
            </a:r>
            <a:r>
              <a:rPr lang="en-US" dirty="0"/>
              <a:t>landscape of enterprise networking is changing fast. </a:t>
            </a:r>
            <a:r>
              <a:rPr lang="en-US" dirty="0">
                <a:solidFill>
                  <a:srgbClr val="FF0000"/>
                </a:solidFill>
              </a:rPr>
              <a:t>+++</a:t>
            </a:r>
            <a:r>
              <a:rPr lang="en-US" dirty="0"/>
              <a:t> </a:t>
            </a:r>
            <a:r>
              <a:rPr lang="en-US" dirty="0" smtClean="0"/>
              <a:t>People </a:t>
            </a:r>
            <a:r>
              <a:rPr lang="en-US" dirty="0"/>
              <a:t>enjoy the conveniences of Cloud Services for many of their needs as consumers, and increasingly expect the same from their Corporate network.</a:t>
            </a:r>
          </a:p>
          <a:p>
            <a:r>
              <a:rPr lang="en-US" b="1" dirty="0">
                <a:solidFill>
                  <a:srgbClr val="00B050"/>
                </a:solidFill>
              </a:rPr>
              <a:t>T</a:t>
            </a:r>
            <a:r>
              <a:rPr lang="en-US" b="1" dirty="0" smtClean="0">
                <a:solidFill>
                  <a:srgbClr val="00B050"/>
                </a:solidFill>
              </a:rPr>
              <a:t>his </a:t>
            </a:r>
            <a:r>
              <a:rPr lang="en-US" b="1" dirty="0">
                <a:solidFill>
                  <a:srgbClr val="00B050"/>
                </a:solidFill>
              </a:rPr>
              <a:t>is why Avaya has transformed itself over the last 18 months, </a:t>
            </a:r>
            <a:r>
              <a:rPr lang="en-US" dirty="0">
                <a:solidFill>
                  <a:srgbClr val="FF0000"/>
                </a:solidFill>
              </a:rPr>
              <a:t>+++</a:t>
            </a:r>
            <a:r>
              <a:rPr lang="en-US" dirty="0"/>
              <a:t> </a:t>
            </a:r>
            <a:r>
              <a:rPr lang="en-US" b="1" dirty="0" smtClean="0">
                <a:solidFill>
                  <a:srgbClr val="00B050"/>
                </a:solidFill>
              </a:rPr>
              <a:t>to </a:t>
            </a:r>
            <a:r>
              <a:rPr lang="en-US" b="1" dirty="0">
                <a:solidFill>
                  <a:srgbClr val="00B050"/>
                </a:solidFill>
              </a:rPr>
              <a:t>offer various Cloud based solutions. These can be Private, Public, or Hybrid Solutions. Avaya offers several deployment model choices.</a:t>
            </a:r>
          </a:p>
          <a:p>
            <a:r>
              <a:rPr lang="en-US" dirty="0">
                <a:solidFill>
                  <a:srgbClr val="FF0000"/>
                </a:solidFill>
              </a:rPr>
              <a:t>+++</a:t>
            </a:r>
            <a:r>
              <a:rPr lang="en-US" dirty="0"/>
              <a:t> When we talk about Mobility, it is no longer just about providing remote access, it is about Mobile Real Time collaboration. Avaya provides Secure </a:t>
            </a:r>
            <a:r>
              <a:rPr lang="en-US" dirty="0" smtClean="0"/>
              <a:t>SIP Mobile </a:t>
            </a:r>
            <a:r>
              <a:rPr lang="en-US" dirty="0"/>
              <a:t>Collaboration Solutions for Telephony, UC, and Video, with our </a:t>
            </a:r>
            <a:r>
              <a:rPr lang="en-US" dirty="0" err="1"/>
              <a:t>Sipera</a:t>
            </a:r>
            <a:r>
              <a:rPr lang="en-US" dirty="0"/>
              <a:t> SBC. Our portfolio includes Wired and Wireless Solutions, for Campus, Remote Branch, as well as Mobile Workers.</a:t>
            </a:r>
          </a:p>
          <a:p>
            <a:r>
              <a:rPr lang="en-US" dirty="0">
                <a:solidFill>
                  <a:srgbClr val="FF0000"/>
                </a:solidFill>
              </a:rPr>
              <a:t>+++</a:t>
            </a:r>
            <a:r>
              <a:rPr lang="en-US" dirty="0"/>
              <a:t> Traditional Contact Centers are evolving fast towards Multi-media Enablement. Customers want integrated interaction, switching between automated Web Chat, and fully interactive Audio and Video sessions. The numerous databases needed to present Call Center Agents with relevant information with regard to </a:t>
            </a:r>
            <a:r>
              <a:rPr lang="en-US" dirty="0">
                <a:solidFill>
                  <a:srgbClr val="FF0000"/>
                </a:solidFill>
              </a:rPr>
              <a:t>+++</a:t>
            </a:r>
            <a:r>
              <a:rPr lang="en-US" dirty="0"/>
              <a:t> Social Media, </a:t>
            </a:r>
            <a:r>
              <a:rPr lang="en-US" dirty="0" smtClean="0"/>
              <a:t>require </a:t>
            </a:r>
            <a:r>
              <a:rPr lang="en-US" dirty="0"/>
              <a:t>an agile and optimized next generation Data Center Architecture. The resulting new traffic patterns demand a new Network infrastructure.</a:t>
            </a:r>
          </a:p>
          <a:p>
            <a:r>
              <a:rPr lang="en-US" dirty="0"/>
              <a:t>As enterprises deploy Avaya's Solutions, such as </a:t>
            </a:r>
            <a:r>
              <a:rPr lang="en-US" dirty="0" err="1"/>
              <a:t>Scopia</a:t>
            </a:r>
            <a:r>
              <a:rPr lang="en-US" dirty="0"/>
              <a:t>, Flare®, one-X® Mobile, next gen multi-media and social-media enabled Contact Centers, </a:t>
            </a:r>
            <a:r>
              <a:rPr lang="en-US" dirty="0">
                <a:solidFill>
                  <a:srgbClr val="FF0000"/>
                </a:solidFill>
              </a:rPr>
              <a:t>+++</a:t>
            </a:r>
            <a:r>
              <a:rPr lang="en-US" dirty="0"/>
              <a:t> they need to collect a lot of information in order to support real-time Analytics. The trend is to larger data sets due to the additional information This is usually called Big Data</a:t>
            </a:r>
            <a:r>
              <a:rPr lang="en-US" dirty="0" smtClean="0"/>
              <a:t>.</a:t>
            </a:r>
            <a:endParaRPr lang="en-US" dirty="0"/>
          </a:p>
        </p:txBody>
      </p:sp>
      <p:sp>
        <p:nvSpPr>
          <p:cNvPr id="2" name="Footer Placeholder 1"/>
          <p:cNvSpPr>
            <a:spLocks noGrp="1"/>
          </p:cNvSpPr>
          <p:nvPr>
            <p:ph type="ftr" sz="quarter" idx="10"/>
          </p:nvPr>
        </p:nvSpPr>
        <p:spPr/>
        <p:txBody>
          <a:bodyPr/>
          <a:lstStyle/>
          <a:p>
            <a:pPr algn="l">
              <a:defRPr/>
            </a:pPr>
            <a:r>
              <a:rPr lang="en-US" smtClean="0"/>
              <a:t>FOR INTERNAL USE ONLY                                                                                           © 2014 Avaya Inc. All rights reserved.</a:t>
            </a:r>
            <a:endParaRPr lang="en-US" dirty="0"/>
          </a:p>
        </p:txBody>
      </p:sp>
      <p:sp>
        <p:nvSpPr>
          <p:cNvPr id="3" name="Slide Number Placeholder 2"/>
          <p:cNvSpPr>
            <a:spLocks noGrp="1"/>
          </p:cNvSpPr>
          <p:nvPr>
            <p:ph type="sldNum" sz="quarter" idx="11"/>
          </p:nvPr>
        </p:nvSpPr>
        <p:spPr/>
        <p:txBody>
          <a:bodyPr/>
          <a:lstStyle/>
          <a:p>
            <a:pPr>
              <a:defRPr/>
            </a:pPr>
            <a:fld id="{3045D37B-55E3-4A2E-AF90-415949B5C1FB}" type="slidenum">
              <a:rPr lang="en-US" smtClean="0"/>
              <a:pPr>
                <a:defRPr/>
              </a:pPr>
              <a:t>4</a:t>
            </a:fld>
            <a:endParaRPr lang="en-US"/>
          </a:p>
        </p:txBody>
      </p:sp>
    </p:spTree>
    <p:extLst>
      <p:ext uri="{BB962C8B-B14F-4D97-AF65-F5344CB8AC3E}">
        <p14:creationId xmlns:p14="http://schemas.microsoft.com/office/powerpoint/2010/main" val="365966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bwMode="auto">
          <a:xfrm>
            <a:off x="0" y="8685213"/>
            <a:ext cx="3886200" cy="457200"/>
          </a:xfrm>
          <a:noFill/>
          <a:ln>
            <a:miter lim="800000"/>
            <a:headEnd/>
            <a:tailEnd/>
          </a:ln>
        </p:spPr>
        <p:txBody>
          <a:bodyPr wrap="square" numCol="1" anchorCtr="0" compatLnSpc="1">
            <a:prstTxWarp prst="textNoShape">
              <a:avLst/>
            </a:prstTxWarp>
          </a:bodyPr>
          <a:lstStyle/>
          <a:p>
            <a:pPr defTabSz="912687" fontAlgn="base">
              <a:spcBef>
                <a:spcPct val="0"/>
              </a:spcBef>
              <a:spcAft>
                <a:spcPct val="0"/>
              </a:spcAft>
            </a:pPr>
            <a:r>
              <a:rPr lang="en-GB" smtClean="0"/>
              <a:t>2010 Avaya Inc. All rights reserved.</a:t>
            </a:r>
          </a:p>
        </p:txBody>
      </p:sp>
      <p:sp>
        <p:nvSpPr>
          <p:cNvPr id="57347" name="Rectangle 7"/>
          <p:cNvSpPr>
            <a:spLocks noGrp="1" noChangeArrowheads="1"/>
          </p:cNvSpPr>
          <p:nvPr>
            <p:ph type="sldNum" sz="quarter" idx="5"/>
          </p:nvPr>
        </p:nvSpPr>
        <p:spPr bwMode="auto">
          <a:xfrm>
            <a:off x="3886201" y="8686800"/>
            <a:ext cx="2971800" cy="457200"/>
          </a:xfrm>
          <a:noFill/>
          <a:ln>
            <a:miter lim="800000"/>
            <a:headEnd/>
            <a:tailEnd/>
          </a:ln>
        </p:spPr>
        <p:txBody>
          <a:bodyPr wrap="square" numCol="1" anchorCtr="0" compatLnSpc="1">
            <a:prstTxWarp prst="textNoShape">
              <a:avLst/>
            </a:prstTxWarp>
          </a:bodyPr>
          <a:lstStyle/>
          <a:p>
            <a:pPr defTabSz="912687" fontAlgn="base">
              <a:spcBef>
                <a:spcPct val="0"/>
              </a:spcBef>
              <a:spcAft>
                <a:spcPct val="0"/>
              </a:spcAft>
            </a:pPr>
            <a:fld id="{01B88FFF-082F-42D0-8FFA-DEC0C9382414}" type="slidenum">
              <a:rPr lang="en-GB"/>
              <a:pPr defTabSz="912687" fontAlgn="base">
                <a:spcBef>
                  <a:spcPct val="0"/>
                </a:spcBef>
                <a:spcAft>
                  <a:spcPct val="0"/>
                </a:spcAft>
              </a:pPr>
              <a:t>14</a:t>
            </a:fld>
            <a:endParaRPr lang="en-GB"/>
          </a:p>
        </p:txBody>
      </p:sp>
      <p:sp>
        <p:nvSpPr>
          <p:cNvPr id="57348" name="Rectangle 4"/>
          <p:cNvSpPr>
            <a:spLocks noGrp="1" noRot="1" noChangeAspect="1" noChangeArrowheads="1" noTextEdit="1"/>
          </p:cNvSpPr>
          <p:nvPr>
            <p:ph type="sldImg"/>
          </p:nvPr>
        </p:nvSpPr>
        <p:spPr bwMode="auto">
          <a:xfrm>
            <a:off x="712788" y="609600"/>
            <a:ext cx="5432425" cy="3055938"/>
          </a:xfrm>
          <a:noFill/>
          <a:ln>
            <a:solidFill>
              <a:srgbClr val="000000"/>
            </a:solidFill>
            <a:miter lim="800000"/>
            <a:headEnd/>
            <a:tailEnd/>
          </a:ln>
        </p:spPr>
      </p:sp>
      <p:sp>
        <p:nvSpPr>
          <p:cNvPr id="5734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shows visually the points that we’ve been making – the huge suite of protocols in today’s networks and how this can be streamlined into one technology with Avaya Fabric Connect.  It also shows that instead of having to provision hop by hop the services – which is time consuming and error prone, when we evolve to our Fabric Connect private cloud network -  the core of the network is essentially invisible as services are enabled at the edge only.  You build the core one time and then you don’t touch it. This is of huge value to the customer because a configuration error in their core can be catastrophic – impacting multiple applications and multiple users. Also designing the network is much easier you can place services whereever you need them rather than being limited to strict design rules.  </a:t>
            </a:r>
          </a:p>
          <a:p>
            <a:pPr>
              <a:spcBef>
                <a:spcPct val="0"/>
              </a:spcBef>
            </a:pPr>
            <a:endParaRPr lang="en-US" smtClean="0"/>
          </a:p>
          <a:p>
            <a:pPr>
              <a:spcBef>
                <a:spcPct val="0"/>
              </a:spcBef>
            </a:pPr>
            <a:r>
              <a:rPr lang="en-US" smtClean="0"/>
              <a:t>If we talk specifically about multicast, multicast can be complex to configure you have to configure boot strap routers, rendezvous points… with Fabric Connect all services including multicast are enabled at the edge only.  And because we’ve eliminated traditional multicast protocols we eliminate the need for the complex additional configuration.</a:t>
            </a:r>
          </a:p>
        </p:txBody>
      </p:sp>
    </p:spTree>
    <p:extLst>
      <p:ext uri="{BB962C8B-B14F-4D97-AF65-F5344CB8AC3E}">
        <p14:creationId xmlns:p14="http://schemas.microsoft.com/office/powerpoint/2010/main" val="38186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92500"/>
          </a:bodyPr>
          <a:lstStyle/>
          <a:p>
            <a:r>
              <a:rPr lang="en-US" dirty="0" smtClean="0"/>
              <a:t>Once again you might say ‘that’s all well and good but what does it actually mean for me..?’</a:t>
            </a:r>
          </a:p>
          <a:p>
            <a:endParaRPr lang="en-US" dirty="0" smtClean="0"/>
          </a:p>
          <a:p>
            <a:r>
              <a:rPr lang="en-US" dirty="0" smtClean="0"/>
              <a:t>So let’s go through and very realistic provisioning scenario.  Here we want to create a VLAN extension between two Data </a:t>
            </a:r>
            <a:r>
              <a:rPr lang="en-US" dirty="0" err="1" smtClean="0"/>
              <a:t>Centres</a:t>
            </a:r>
            <a:r>
              <a:rPr lang="en-US" dirty="0" smtClean="0"/>
              <a:t>;</a:t>
            </a:r>
            <a:r>
              <a:rPr lang="en-US" baseline="0" dirty="0" smtClean="0"/>
              <a:t> this is a very typical requirements when we want to provide Layer 2 collectivity between servers.</a:t>
            </a:r>
          </a:p>
          <a:p>
            <a:endParaRPr lang="en-US" baseline="0" dirty="0" smtClean="0"/>
          </a:p>
          <a:p>
            <a:r>
              <a:rPr lang="en-US" baseline="0" dirty="0" smtClean="0"/>
              <a:t>On the left will be doing this in the conventional way using the typical technology of MPLS, and the right will do this using Fabric Connect.</a:t>
            </a:r>
          </a:p>
          <a:p>
            <a:endParaRPr lang="en-US" baseline="0" dirty="0" smtClean="0"/>
          </a:p>
          <a:p>
            <a:r>
              <a:rPr lang="en-US" baseline="0" dirty="0" smtClean="0"/>
              <a:t>So let’s get going… as you can see it is a very complex, time-consuming, </a:t>
            </a:r>
            <a:r>
              <a:rPr lang="en-US" baseline="0" dirty="0" err="1" smtClean="0"/>
              <a:t>specialised</a:t>
            </a:r>
            <a:r>
              <a:rPr lang="en-US" baseline="0" dirty="0" smtClean="0"/>
              <a:t>, and risky activity.  The key thing, the really crucial thing, is that this level of configuration needs to be executed on each and every device in the path.</a:t>
            </a:r>
          </a:p>
          <a:p>
            <a:endParaRPr lang="en-US" baseline="0" dirty="0" smtClean="0"/>
          </a:p>
          <a:p>
            <a:r>
              <a:rPr lang="en-US" baseline="0" dirty="0" smtClean="0"/>
              <a:t>Now if we look at the fabric connect alternative your see something dramatically different.  Yes that’s it one single simple command on one device at the very edge of the network.  No configurations on the Core, no configurations device-by-device, hop-by-hop, or link-by-link.  Now I challenge anyone to say that this is not an advancement, that this is not progress…</a:t>
            </a:r>
          </a:p>
          <a:p>
            <a:endParaRPr lang="en-US" baseline="0" dirty="0" smtClean="0"/>
          </a:p>
          <a:p>
            <a:r>
              <a:rPr lang="en-US" baseline="0" dirty="0" smtClean="0"/>
              <a:t>These two additional take-</a:t>
            </a:r>
            <a:r>
              <a:rPr lang="en-US" baseline="0" dirty="0" err="1" smtClean="0"/>
              <a:t>aways</a:t>
            </a:r>
            <a:r>
              <a:rPr lang="en-US" baseline="0" dirty="0" smtClean="0"/>
              <a:t> that I’d like to highlight.  Firstly which of these two approaches do you think is the more risky..?  Thinking back to my first slide where I highlighted all of the issues that conventional networking has around change and risk and error..?  And secondly which of these two approaches do you think would integrate more seamlessly to have orchestration at automation solution..?</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15</a:t>
            </a:fld>
            <a:endParaRPr lang="en-US"/>
          </a:p>
        </p:txBody>
      </p:sp>
    </p:spTree>
    <p:extLst>
      <p:ext uri="{BB962C8B-B14F-4D97-AF65-F5344CB8AC3E}">
        <p14:creationId xmlns:p14="http://schemas.microsoft.com/office/powerpoint/2010/main" val="342396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solidFill>
                  <a:prstClr val="black"/>
                </a:solidFill>
              </a:rPr>
              <a:t>2010 Avaya Inc. All rights reserved.</a:t>
            </a:r>
          </a:p>
        </p:txBody>
      </p:sp>
      <p:sp>
        <p:nvSpPr>
          <p:cNvPr id="5" name="Rectangle 7"/>
          <p:cNvSpPr>
            <a:spLocks noGrp="1" noChangeArrowheads="1"/>
          </p:cNvSpPr>
          <p:nvPr>
            <p:ph type="sldNum" sz="quarter" idx="5"/>
          </p:nvPr>
        </p:nvSpPr>
        <p:spPr>
          <a:xfrm>
            <a:off x="3886201" y="8686800"/>
            <a:ext cx="2971800" cy="457200"/>
          </a:xfrm>
          <a:prstGeom prst="rect">
            <a:avLst/>
          </a:prstGeom>
          <a:ln/>
        </p:spPr>
        <p:txBody>
          <a:bodyPr/>
          <a:lstStyle/>
          <a:p>
            <a:fld id="{2003FD78-AC40-4523-BF88-AA3DE22D35D6}" type="slidenum">
              <a:rPr lang="en-GB">
                <a:solidFill>
                  <a:prstClr val="black"/>
                </a:solidFill>
              </a:rPr>
              <a:pPr/>
              <a:t>16</a:t>
            </a:fld>
            <a:endParaRPr lang="en-GB">
              <a:solidFill>
                <a:prstClr val="black"/>
              </a:solidFill>
            </a:endParaRPr>
          </a:p>
        </p:txBody>
      </p:sp>
      <p:sp>
        <p:nvSpPr>
          <p:cNvPr id="142340" name="Rectangle 4"/>
          <p:cNvSpPr>
            <a:spLocks noGrp="1" noRot="1" noChangeAspect="1" noChangeArrowheads="1" noTextEdit="1"/>
          </p:cNvSpPr>
          <p:nvPr>
            <p:ph type="sldImg"/>
          </p:nvPr>
        </p:nvSpPr>
        <p:spPr>
          <a:xfrm>
            <a:off x="712788" y="609600"/>
            <a:ext cx="5432425" cy="3055938"/>
          </a:xfrm>
          <a:ln/>
        </p:spPr>
      </p:sp>
      <p:sp>
        <p:nvSpPr>
          <p:cNvPr id="142341" name="Rectangle 5"/>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109880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dirty="0" smtClean="0"/>
              <a:t>And speaking of software-defined networking, I assume you have all at least heard of it, although perhaps not too many of you have actually found a way or need to get deploy</a:t>
            </a:r>
            <a:r>
              <a:rPr lang="en-US" baseline="0" dirty="0" smtClean="0"/>
              <a:t> it.</a:t>
            </a:r>
          </a:p>
          <a:p>
            <a:endParaRPr lang="en-US" baseline="0" dirty="0" smtClean="0"/>
          </a:p>
          <a:p>
            <a:r>
              <a:rPr lang="en-US" baseline="0" dirty="0" smtClean="0"/>
              <a:t>Here I have distilled the key problems that SDN is meant to be solving; this comes from the Open Network Forum’s own white paper.  And many of these are very valid problems, very valid considerations, and certainly things that we should be looking to address.  </a:t>
            </a:r>
          </a:p>
          <a:p>
            <a:endParaRPr lang="en-US" baseline="0" dirty="0" smtClean="0"/>
          </a:p>
          <a:p>
            <a:r>
              <a:rPr lang="en-US" baseline="0" dirty="0" smtClean="0"/>
              <a:t>That we can measure where we are today with Fabric Connect against these aspirational goals for the developing, emerging SDN space…</a:t>
            </a:r>
          </a:p>
          <a:p>
            <a:endParaRPr lang="en-US" baseline="0" dirty="0" smtClean="0"/>
          </a:p>
          <a:p>
            <a:r>
              <a:rPr lang="en-US" baseline="0" dirty="0" smtClean="0"/>
              <a:t>Clearly, Fabric Connect is delivering against these challenges, delivering today and without requiring an entire churn in technology; Fabric Connect is an evolution of what we have been doing it is an investment of the technologies and techniques that we proven to work, but have simply become old-fashioned and obsolete in the face of advances in other aspects of IT service delivery.</a:t>
            </a:r>
          </a:p>
          <a:p>
            <a:endParaRPr lang="en-US" baseline="0" dirty="0" smtClean="0"/>
          </a:p>
          <a:p>
            <a:r>
              <a:rPr lang="en-US" baseline="0" dirty="0" smtClean="0"/>
              <a:t>So if simplification, orchestration, and automation are the things that appeal to you from the SDN discussion then come and talk to us and will deliver them for you today with Fabric Connect.</a:t>
            </a:r>
          </a:p>
        </p:txBody>
      </p:sp>
      <p:sp>
        <p:nvSpPr>
          <p:cNvPr id="4" name="Slide Number Placeholder 3"/>
          <p:cNvSpPr>
            <a:spLocks noGrp="1"/>
          </p:cNvSpPr>
          <p:nvPr>
            <p:ph type="sldNum" sz="quarter" idx="10"/>
          </p:nvPr>
        </p:nvSpPr>
        <p:spPr/>
        <p:txBody>
          <a:bodyPr/>
          <a:lstStyle/>
          <a:p>
            <a:fld id="{2A8F9EB0-27AD-4D72-B1BB-CF023681D7F7}" type="slidenum">
              <a:rPr lang="en-US" smtClean="0"/>
              <a:pPr/>
              <a:t>17</a:t>
            </a:fld>
            <a:endParaRPr lang="en-US"/>
          </a:p>
        </p:txBody>
      </p:sp>
    </p:spTree>
    <p:extLst>
      <p:ext uri="{BB962C8B-B14F-4D97-AF65-F5344CB8AC3E}">
        <p14:creationId xmlns:p14="http://schemas.microsoft.com/office/powerpoint/2010/main" val="103802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lstStyle/>
          <a:p>
            <a:r>
              <a:rPr lang="en-US" dirty="0" smtClean="0"/>
              <a:t>So what does this actually mean..?  Fabric Connect might be this great new technology but how does it actually change things on the ground..?</a:t>
            </a:r>
          </a:p>
          <a:p>
            <a:endParaRPr lang="en-US" dirty="0" smtClean="0"/>
          </a:p>
          <a:p>
            <a:r>
              <a:rPr lang="en-US" dirty="0" smtClean="0"/>
              <a:t>If we look at how networks are actually provisioning will see an important difference.  Traditionally, to provision a new servers or to change an existing one, we have to go and touch every device in the service path,</a:t>
            </a:r>
            <a:r>
              <a:rPr lang="en-US" baseline="0" dirty="0" smtClean="0"/>
              <a:t> configuring each device to ensure that the active and redundant link.  And the bigger the network the more complex and risky this becomes.  But when we use Fabric Connect to </a:t>
            </a:r>
            <a:r>
              <a:rPr lang="en-US" baseline="0" dirty="0" err="1" smtClean="0"/>
              <a:t>virtualise</a:t>
            </a:r>
            <a:r>
              <a:rPr lang="en-US" baseline="0" dirty="0" smtClean="0"/>
              <a:t> the network we see a fundamental change.  Rather than the network appearing as a mass of individual devices it becomes this opaque cloud, where we only need to touch the single unique device that is providing service directly to the end-point.  Fabric connects automatically instantly propagates all of the service attributes to every other node within the cloud.  So if we are configuring a server to join an existing VLAN then every other node immediately understands that this connection has been established.  Technically, Fabric Connects achieves this by adding a new Ethernet header, this is part of the SPB standard, and it allows every known within the cloud to quickly switch traffic through to the appropriate destination.</a:t>
            </a:r>
          </a:p>
          <a:p>
            <a:endParaRPr lang="en-US" baseline="0" dirty="0" smtClean="0"/>
          </a:p>
          <a:p>
            <a:r>
              <a:rPr lang="en-US" baseline="0" dirty="0" smtClean="0"/>
              <a:t>It has the added advantage of separating and segmenting traffic to unique service constructs.  This is where fabric connects has advantages in delivering solutions which help with compliance for the likes of PCI and HIPAA.  We call this capability ‘stealth networking’.</a:t>
            </a:r>
          </a:p>
          <a:p>
            <a:endParaRPr lang="en-US" baseline="0" dirty="0" smtClean="0"/>
          </a:p>
          <a:p>
            <a:r>
              <a:rPr lang="en-US" baseline="0" dirty="0" smtClean="0"/>
              <a:t>Creating the autonomic network delivers some key advantages.  It means that you no longer need to configure the core of the network for every service change; service  change is only configured at the age of the network, and this has dramatic impacts for the entire change paradigm.  As I’ve mentioned network segmentation means that each service is uniquely encapsulated and carried independent of every other service.  Recovery is </a:t>
            </a:r>
            <a:r>
              <a:rPr lang="en-US" baseline="0" dirty="0" err="1" smtClean="0"/>
              <a:t>optimised</a:t>
            </a:r>
            <a:r>
              <a:rPr lang="en-US" baseline="0" dirty="0" smtClean="0"/>
              <a:t> because we’re leveraging that single unified protocol, and this also includes IP Multicast – Fabric Connect is it industries only solution that delivers seamless scalable and resilience support for IP Multicast.  The Edge-only provisioning model delivers significant advances in how the network interacts with VM mobility.  Seamless Layer 2 VLANs can easily be extended throughout the Data Centre whether that is a single site or multi-site.  And traffic flows are automatically load balanced across all available links.</a:t>
            </a:r>
          </a:p>
          <a:p>
            <a:endParaRPr lang="en-US" baseline="0" dirty="0" smtClean="0"/>
          </a:p>
          <a:p>
            <a:r>
              <a:rPr lang="en-US" baseline="0" dirty="0" smtClean="0"/>
              <a:t>Some of the key advantages that fabric connect delivers include:</a:t>
            </a:r>
          </a:p>
          <a:p>
            <a:pPr marL="171450" indent="-171450">
              <a:buFont typeface="Arial"/>
              <a:buChar char="•"/>
            </a:pPr>
            <a:r>
              <a:rPr lang="en-US" baseline="0" dirty="0" smtClean="0"/>
              <a:t>Totally doing away with the need to configure network-wide VLANs</a:t>
            </a:r>
          </a:p>
          <a:p>
            <a:pPr marL="171450" indent="-171450">
              <a:buFont typeface="Arial"/>
              <a:buChar char="•"/>
            </a:pPr>
            <a:r>
              <a:rPr lang="en-US" baseline="0" dirty="0" smtClean="0"/>
              <a:t>Replacing multiple sequential legacy protocols with this one single unified technology</a:t>
            </a:r>
          </a:p>
          <a:p>
            <a:pPr marL="171450" indent="-171450">
              <a:buFont typeface="Arial"/>
              <a:buChar char="•"/>
            </a:pPr>
            <a:r>
              <a:rPr lang="en-US" baseline="0" dirty="0" smtClean="0"/>
              <a:t>Totally removing the risk of network loops</a:t>
            </a:r>
          </a:p>
          <a:p>
            <a:pPr marL="171450" indent="-171450">
              <a:buFont typeface="Arial"/>
              <a:buChar char="•"/>
            </a:pPr>
            <a:r>
              <a:rPr lang="en-US" baseline="0" dirty="0" smtClean="0"/>
              <a:t>Delivering the Edge-only provisioning model which seamlessly integrates with orchestration and automation</a:t>
            </a:r>
          </a:p>
          <a:p>
            <a:pPr marL="171450" indent="-171450">
              <a:buFont typeface="Arial"/>
              <a:buChar char="•"/>
            </a:pPr>
            <a:r>
              <a:rPr lang="en-US" baseline="0" dirty="0" smtClean="0"/>
              <a:t>And of course all links and all devices are fully </a:t>
            </a:r>
            <a:r>
              <a:rPr lang="en-US" baseline="0" dirty="0" err="1" smtClean="0"/>
              <a:t>optimised</a:t>
            </a:r>
            <a:r>
              <a:rPr lang="en-US" baseline="0" dirty="0" smtClean="0"/>
              <a:t> enabling you to get the most out of your infrastructure investments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1BFBE2-A92F-CC48-AF3A-B1BDD792C4E5}" type="slidenum">
              <a:rPr lang="en-US" smtClean="0"/>
              <a:pPr/>
              <a:t>18</a:t>
            </a:fld>
            <a:endParaRPr lang="en-US"/>
          </a:p>
        </p:txBody>
      </p:sp>
    </p:spTree>
    <p:extLst>
      <p:ext uri="{BB962C8B-B14F-4D97-AF65-F5344CB8AC3E}">
        <p14:creationId xmlns:p14="http://schemas.microsoft.com/office/powerpoint/2010/main" val="347226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comes up, shows complexity</a:t>
            </a:r>
          </a:p>
          <a:p>
            <a:endParaRPr lang="en-US" baseline="0" dirty="0" smtClean="0"/>
          </a:p>
          <a:p>
            <a:r>
              <a:rPr lang="en-US" b="1" baseline="0" dirty="0" smtClean="0"/>
              <a:t>Click one: shows probes</a:t>
            </a:r>
          </a:p>
          <a:p>
            <a:r>
              <a:rPr lang="en-US" baseline="0" dirty="0" smtClean="0"/>
              <a:t>Remote access and diagnostics</a:t>
            </a:r>
          </a:p>
          <a:p>
            <a:r>
              <a:rPr lang="en-US" baseline="0" dirty="0" smtClean="0"/>
              <a:t>Client </a:t>
            </a:r>
            <a:r>
              <a:rPr lang="en-US" baseline="0" dirty="0" err="1" smtClean="0"/>
              <a:t>QoS</a:t>
            </a:r>
            <a:r>
              <a:rPr lang="en-US" baseline="0" dirty="0" smtClean="0"/>
              <a:t> and Awareness</a:t>
            </a:r>
          </a:p>
          <a:p>
            <a:r>
              <a:rPr lang="en-US" baseline="0" dirty="0" smtClean="0"/>
              <a:t>Network </a:t>
            </a:r>
            <a:r>
              <a:rPr lang="en-US" baseline="0" dirty="0" err="1" smtClean="0"/>
              <a:t>Qos</a:t>
            </a:r>
            <a:endParaRPr lang="en-US" baseline="0" dirty="0" smtClean="0"/>
          </a:p>
          <a:p>
            <a:endParaRPr lang="en-US" baseline="0" dirty="0" smtClean="0"/>
          </a:p>
          <a:p>
            <a:r>
              <a:rPr lang="en-US" b="1" baseline="0" dirty="0" smtClean="0"/>
              <a:t>Click two: shows virtualization</a:t>
            </a:r>
          </a:p>
          <a:p>
            <a:r>
              <a:rPr lang="en-US" baseline="0" dirty="0" smtClean="0"/>
              <a:t>Virtualized UC</a:t>
            </a:r>
          </a:p>
          <a:p>
            <a:r>
              <a:rPr lang="en-US" baseline="0" dirty="0" smtClean="0"/>
              <a:t>Virtualized Fabric SW</a:t>
            </a:r>
          </a:p>
          <a:p>
            <a:r>
              <a:rPr lang="en-US" baseline="0" dirty="0" smtClean="0"/>
              <a:t>High Availability Layer 2/3</a:t>
            </a:r>
          </a:p>
          <a:p>
            <a:r>
              <a:rPr lang="en-US" baseline="0" dirty="0" smtClean="0"/>
              <a:t>Latency minimized </a:t>
            </a:r>
          </a:p>
          <a:p>
            <a:endParaRPr lang="en-US" baseline="0" dirty="0" smtClean="0"/>
          </a:p>
          <a:p>
            <a:r>
              <a:rPr lang="en-US" b="1" baseline="0" dirty="0" smtClean="0"/>
              <a:t>Click three: virtualization moves to the left/middleware comes up</a:t>
            </a:r>
          </a:p>
          <a:p>
            <a:r>
              <a:rPr lang="en-US" baseline="0" dirty="0" smtClean="0"/>
              <a:t>Bandwidth Optimized</a:t>
            </a:r>
          </a:p>
          <a:p>
            <a:r>
              <a:rPr lang="en-US" baseline="0" dirty="0" err="1" smtClean="0"/>
              <a:t>Commin</a:t>
            </a:r>
            <a:r>
              <a:rPr lang="en-US" baseline="0" dirty="0" smtClean="0"/>
              <a:t> Admin</a:t>
            </a:r>
          </a:p>
          <a:p>
            <a:r>
              <a:rPr lang="en-US" baseline="0" dirty="0" smtClean="0"/>
              <a:t>High Availability</a:t>
            </a:r>
          </a:p>
          <a:p>
            <a:r>
              <a:rPr lang="en-US" baseline="0" dirty="0" smtClean="0"/>
              <a:t>Policy and </a:t>
            </a:r>
            <a:r>
              <a:rPr lang="en-US" baseline="0" dirty="0" err="1" smtClean="0"/>
              <a:t>Erlang</a:t>
            </a:r>
            <a:r>
              <a:rPr lang="en-US" baseline="0" dirty="0" smtClean="0"/>
              <a:t> optimized for multichannel</a:t>
            </a:r>
          </a:p>
          <a:p>
            <a:endParaRPr lang="en-US" b="1" baseline="0" dirty="0" smtClean="0"/>
          </a:p>
          <a:p>
            <a:r>
              <a:rPr lang="en-US" b="1" baseline="0" dirty="0" smtClean="0"/>
              <a:t>Click four:  Middleware moves to the left/enables applications (starts floating around at the client/cc level)</a:t>
            </a:r>
          </a:p>
          <a:p>
            <a:r>
              <a:rPr lang="en-US" b="1" baseline="0" dirty="0" smtClean="0"/>
              <a:t>Click five:  Org (A team) comes up</a:t>
            </a:r>
          </a:p>
          <a:p>
            <a:r>
              <a:rPr lang="en-US" b="1" baseline="0" dirty="0" smtClean="0"/>
              <a:t>Click six:  A team moves to the organization/aligned and glow appears </a:t>
            </a:r>
          </a:p>
          <a:p>
            <a:endParaRPr lang="en-US" b="1" baseline="0" dirty="0" smtClean="0"/>
          </a:p>
          <a:p>
            <a:endParaRPr lang="en-US" b="1" dirty="0"/>
          </a:p>
        </p:txBody>
      </p:sp>
    </p:spTree>
    <p:extLst>
      <p:ext uri="{BB962C8B-B14F-4D97-AF65-F5344CB8AC3E}">
        <p14:creationId xmlns:p14="http://schemas.microsoft.com/office/powerpoint/2010/main" val="176491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77500" lnSpcReduction="20000"/>
          </a:bodyPr>
          <a:lstStyle/>
          <a:p>
            <a:r>
              <a:rPr lang="en-US" dirty="0" smtClean="0"/>
              <a:t>So that’s a sense of what Fabric Connect is and how it is so fundamentally different to the conventional networking approach.</a:t>
            </a:r>
          </a:p>
          <a:p>
            <a:endParaRPr lang="en-US" dirty="0" smtClean="0"/>
          </a:p>
          <a:p>
            <a:r>
              <a:rPr lang="en-US" dirty="0" smtClean="0"/>
              <a:t>It really does change the entire networking landscape it delivers ‘Networking 2.0’.</a:t>
            </a:r>
          </a:p>
          <a:p>
            <a:endParaRPr lang="en-US" dirty="0" smtClean="0"/>
          </a:p>
          <a:p>
            <a:r>
              <a:rPr lang="en-US" dirty="0" smtClean="0"/>
              <a:t>So very connect is not just a replacement for Spanning Tree like some other alternatives doing the rounds; it is a replacement for multiple interdependent protocols, it is multi-service and that is unique.</a:t>
            </a:r>
          </a:p>
          <a:p>
            <a:endParaRPr lang="en-US" dirty="0" smtClean="0"/>
          </a:p>
          <a:p>
            <a:r>
              <a:rPr lang="en-US" dirty="0" smtClean="0"/>
              <a:t>Crucially it is designed to go beyond just the Data Centre because applications any users are not confined to just the Data Centre.  Businesses are deploying Fabric Connect throughout their entire network landscape from Data Centre, to the Campus,</a:t>
            </a:r>
            <a:r>
              <a:rPr lang="en-US" baseline="0" dirty="0" smtClean="0"/>
              <a:t> </a:t>
            </a:r>
            <a:r>
              <a:rPr lang="en-US" dirty="0" smtClean="0"/>
              <a:t>through to the Wiring Closet, and out to the Metro and Branch.  And remember this is the same single unified seamless technology deployed into all those areas.</a:t>
            </a:r>
          </a:p>
          <a:p>
            <a:endParaRPr lang="en-US" dirty="0" smtClean="0"/>
          </a:p>
          <a:p>
            <a:r>
              <a:rPr lang="en-US" dirty="0" smtClean="0"/>
              <a:t>As we saying that we connect allows you to accelerate the time-to-service.  We and powerless by removing the requirements to configure a core,</a:t>
            </a:r>
            <a:r>
              <a:rPr lang="en-US" baseline="0" dirty="0" smtClean="0"/>
              <a:t> with service activation and network change only occurring at the Edge.  De-risking change enables it to occur in real-time; you no longer need to have the administrative burden of change management.</a:t>
            </a:r>
          </a:p>
          <a:p>
            <a:endParaRPr lang="en-US" baseline="0" dirty="0" smtClean="0"/>
          </a:p>
          <a:p>
            <a:r>
              <a:rPr lang="en-US" baseline="0" dirty="0" smtClean="0"/>
              <a:t>Fabric Connect </a:t>
            </a:r>
            <a:r>
              <a:rPr lang="en-US" baseline="0" dirty="0" err="1" smtClean="0"/>
              <a:t>optimises</a:t>
            </a:r>
            <a:r>
              <a:rPr lang="en-US" baseline="0" dirty="0" smtClean="0"/>
              <a:t> Data Centre interconnectivity both Layer 2 and at Layer 3, and of this </a:t>
            </a:r>
            <a:r>
              <a:rPr lang="en-US" baseline="0" dirty="0" err="1" smtClean="0"/>
              <a:t>optimises</a:t>
            </a:r>
            <a:r>
              <a:rPr lang="en-US" baseline="0" dirty="0" smtClean="0"/>
              <a:t> application performance and end-user productivity.</a:t>
            </a:r>
          </a:p>
          <a:p>
            <a:endParaRPr lang="en-US" baseline="0" dirty="0" smtClean="0"/>
          </a:p>
          <a:p>
            <a:r>
              <a:rPr lang="en-US" baseline="0" dirty="0" smtClean="0"/>
              <a:t>It natively supports multi-tenancy and network segmentation, making fabric connects ideal for those scenarios where it needs to be separation between different communities of interest.</a:t>
            </a:r>
          </a:p>
          <a:p>
            <a:endParaRPr lang="en-US" baseline="0" dirty="0" smtClean="0"/>
          </a:p>
          <a:p>
            <a:r>
              <a:rPr lang="en-US" baseline="0" dirty="0" smtClean="0"/>
              <a:t>Because fabric Connect is an extension of SPB we are uniquely positioned to deliver interoperability; we are leveraging a standard and we are delivering an open solution.  And we proved this capability with a multi vendor interoperability test at last years </a:t>
            </a:r>
            <a:r>
              <a:rPr lang="en-US" baseline="0" dirty="0" err="1" smtClean="0"/>
              <a:t>Interop</a:t>
            </a:r>
            <a:r>
              <a:rPr lang="en-US" baseline="0" dirty="0" smtClean="0"/>
              <a:t> event in Las Vegas.  Indeed via delivered the entire </a:t>
            </a:r>
            <a:r>
              <a:rPr lang="en-US" baseline="0" dirty="0" err="1" smtClean="0"/>
              <a:t>Interop</a:t>
            </a:r>
            <a:r>
              <a:rPr lang="en-US" baseline="0" dirty="0" smtClean="0"/>
              <a:t> backbone for the Las Vegas and New York shows and will be doing it again this year.  Because of its agility Fabric Connect is becoming a technology of choice for deployment scenarios that see a high churn rate.</a:t>
            </a:r>
          </a:p>
          <a:p>
            <a:endParaRPr lang="en-US" baseline="0" dirty="0" smtClean="0"/>
          </a:p>
          <a:p>
            <a:r>
              <a:rPr lang="en-US" baseline="0" dirty="0" smtClean="0"/>
              <a:t>And finally given the simplicity of configuration and the Edge-only provisioning model, Fabric Connect provides an excellent foundation for a software-defined networking strategy.</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21</a:t>
            </a:fld>
            <a:endParaRPr lang="en-US"/>
          </a:p>
        </p:txBody>
      </p:sp>
    </p:spTree>
    <p:extLst>
      <p:ext uri="{BB962C8B-B14F-4D97-AF65-F5344CB8AC3E}">
        <p14:creationId xmlns:p14="http://schemas.microsoft.com/office/powerpoint/2010/main" val="11743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a:t>Exactly! Whether your background is in UC or CC, it is important to understand that all Applications within the Avaya </a:t>
            </a:r>
            <a:r>
              <a:rPr lang="en-US" dirty="0" smtClean="0"/>
              <a:t>Solution Stack </a:t>
            </a:r>
            <a:r>
              <a:rPr lang="en-US" dirty="0"/>
              <a:t>can take advantage of Fabric Connect.</a:t>
            </a:r>
          </a:p>
          <a:p>
            <a:r>
              <a:rPr lang="en-US" dirty="0"/>
              <a:t>Application response time requirements, such as latency and jitter, as well as Quality of Service and Quality of Experience are important. But also the time it takes to deliver a new Service over the Network is crucial for a business.</a:t>
            </a:r>
          </a:p>
          <a:p>
            <a:r>
              <a:rPr lang="en-US" dirty="0"/>
              <a:t>So just ask the question to your customer, "how quickly does </a:t>
            </a:r>
            <a:r>
              <a:rPr lang="en-US" dirty="0" smtClean="0"/>
              <a:t>your Enterprise </a:t>
            </a:r>
            <a:r>
              <a:rPr lang="en-US" dirty="0"/>
              <a:t>need to </a:t>
            </a:r>
            <a:r>
              <a:rPr lang="en-US" dirty="0" smtClean="0"/>
              <a:t>be able to deploy </a:t>
            </a:r>
            <a:r>
              <a:rPr lang="en-US" dirty="0"/>
              <a:t>these Services to remain competitive", and you will find that Fabric Connect </a:t>
            </a:r>
            <a:r>
              <a:rPr lang="en-US" dirty="0" smtClean="0"/>
              <a:t>to be the right choice for the majority of corporate </a:t>
            </a:r>
            <a:r>
              <a:rPr lang="en-US" dirty="0"/>
              <a:t>networks. When it comes to deployment times, complexity, resiliency and recovery requirements, nobody can beat </a:t>
            </a:r>
            <a:r>
              <a:rPr lang="en-US" dirty="0" smtClean="0"/>
              <a:t>Avaya Fabric </a:t>
            </a:r>
            <a:r>
              <a:rPr lang="en-US" dirty="0"/>
              <a:t>Connect.</a:t>
            </a:r>
          </a:p>
          <a:p>
            <a:r>
              <a:rPr lang="en-US" dirty="0"/>
              <a:t>So when talking about Avaya's UC and CC Applications, </a:t>
            </a:r>
            <a:r>
              <a:rPr lang="en-US" dirty="0">
                <a:solidFill>
                  <a:srgbClr val="FF0000"/>
                </a:solidFill>
              </a:rPr>
              <a:t>+++ </a:t>
            </a:r>
            <a:r>
              <a:rPr lang="en-US" dirty="0"/>
              <a:t>we should not lose sight of the </a:t>
            </a:r>
            <a:r>
              <a:rPr lang="en-US" dirty="0" smtClean="0"/>
              <a:t>Network. SEs should incorporate  </a:t>
            </a:r>
            <a:r>
              <a:rPr lang="en-US" dirty="0"/>
              <a:t>Avaya's Fabric </a:t>
            </a:r>
            <a:r>
              <a:rPr lang="en-US" dirty="0" smtClean="0"/>
              <a:t>Connect as the basis for customer conversations.</a:t>
            </a:r>
            <a:endParaRPr lang="en-US" dirty="0"/>
          </a:p>
          <a:p>
            <a:endParaRPr lang="en-US" dirty="0"/>
          </a:p>
          <a:p>
            <a:r>
              <a:rPr lang="en-US" b="1" dirty="0">
                <a:solidFill>
                  <a:srgbClr val="00B050"/>
                </a:solidFill>
              </a:rPr>
              <a:t>Fabric Connect is the core subject of this course. Could we give a quick overview as to what Avaya's Fabric Connect is?</a:t>
            </a:r>
          </a:p>
          <a:p>
            <a:r>
              <a:rPr lang="en-US" dirty="0" smtClean="0"/>
              <a:t>Sure </a:t>
            </a:r>
            <a:r>
              <a:rPr lang="en-US" dirty="0"/>
              <a:t>– Fabric Connect is Avaya's Network Architecture. It is based on established networking Standards. The central Standard we employ for this is 'Shortest Path Bridging'. Let's </a:t>
            </a:r>
            <a:r>
              <a:rPr lang="en-US" dirty="0" smtClean="0"/>
              <a:t>watch a short </a:t>
            </a:r>
            <a:r>
              <a:rPr lang="en-US" dirty="0"/>
              <a:t>movie on Fabric Connect. I encourage you to write down some five to ten questions that come to mind while watching the movie</a:t>
            </a:r>
            <a:r>
              <a:rPr lang="en-US" dirty="0" smtClean="0"/>
              <a:t>.</a:t>
            </a:r>
            <a:endParaRPr lang="en-US" dirty="0"/>
          </a:p>
        </p:txBody>
      </p:sp>
      <p:sp>
        <p:nvSpPr>
          <p:cNvPr id="3" name="Footer Placeholder 2"/>
          <p:cNvSpPr>
            <a:spLocks noGrp="1"/>
          </p:cNvSpPr>
          <p:nvPr>
            <p:ph type="ftr" sz="quarter" idx="10"/>
          </p:nvPr>
        </p:nvSpPr>
        <p:spPr/>
        <p:txBody>
          <a:bodyPr/>
          <a:lstStyle/>
          <a:p>
            <a:pPr algn="l">
              <a:defRPr/>
            </a:pPr>
            <a:r>
              <a:rPr lang="en-US" smtClean="0"/>
              <a:t>FOR INTERNAL USE ONLY                                                                                           © 2014 Avaya Inc. All rights reserved.</a:t>
            </a:r>
            <a:endParaRPr lang="en-US" dirty="0"/>
          </a:p>
        </p:txBody>
      </p:sp>
      <p:sp>
        <p:nvSpPr>
          <p:cNvPr id="4" name="Slide Number Placeholder 3"/>
          <p:cNvSpPr>
            <a:spLocks noGrp="1"/>
          </p:cNvSpPr>
          <p:nvPr>
            <p:ph type="sldNum" sz="quarter" idx="11"/>
          </p:nvPr>
        </p:nvSpPr>
        <p:spPr/>
        <p:txBody>
          <a:bodyPr/>
          <a:lstStyle/>
          <a:p>
            <a:pPr>
              <a:defRPr/>
            </a:pPr>
            <a:fld id="{3045D37B-55E3-4A2E-AF90-415949B5C1FB}" type="slidenum">
              <a:rPr lang="en-US" smtClean="0"/>
              <a:pPr>
                <a:defRPr/>
              </a:pPr>
              <a:t>5</a:t>
            </a:fld>
            <a:endParaRPr lang="en-US"/>
          </a:p>
        </p:txBody>
      </p:sp>
    </p:spTree>
    <p:extLst>
      <p:ext uri="{BB962C8B-B14F-4D97-AF65-F5344CB8AC3E}">
        <p14:creationId xmlns:p14="http://schemas.microsoft.com/office/powerpoint/2010/main" val="99530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85000" lnSpcReduction="20000"/>
          </a:bodyPr>
          <a:lstStyle/>
          <a:p>
            <a:r>
              <a:rPr lang="en-US" baseline="0" dirty="0" smtClean="0"/>
              <a:t>So, how did we get to this situation..?</a:t>
            </a:r>
          </a:p>
          <a:p>
            <a:endParaRPr lang="en-US" baseline="0" dirty="0" smtClean="0"/>
          </a:p>
          <a:p>
            <a:r>
              <a:rPr lang="en-US" baseline="0" dirty="0" smtClean="0"/>
              <a:t>We’d all like to think that the network that we’ve chosen is capability of ensuring business continuity and growth; the analogy of the network being a stonewall that provides solid foundations for the business.</a:t>
            </a:r>
          </a:p>
          <a:p>
            <a:endParaRPr lang="en-US" baseline="0" dirty="0" smtClean="0"/>
          </a:p>
          <a:p>
            <a:r>
              <a:rPr lang="en-US" baseline="0" dirty="0" smtClean="0"/>
              <a:t>But what if you look behind the façade…Conventional network design calls for a series of independent protocols to be stacked on top of each other, each reliant upon the one underneath to provide functionality to the one above; sort of like a House of Cards…</a:t>
            </a:r>
          </a:p>
          <a:p>
            <a:endParaRPr lang="en-US" baseline="0" dirty="0" smtClean="0"/>
          </a:p>
          <a:p>
            <a:r>
              <a:rPr lang="en-US" baseline="0" dirty="0" smtClean="0"/>
              <a:t>But what happens when this collapses..?  Obviously it all comes tumbling down and the Business is left stranded, waiting for everything to be progressively rebuilt…</a:t>
            </a:r>
          </a:p>
          <a:p>
            <a:endParaRPr lang="en-US" baseline="0" dirty="0" smtClean="0"/>
          </a:p>
          <a:p>
            <a:r>
              <a:rPr lang="en-US" baseline="0" dirty="0" smtClean="0"/>
              <a:t>The actual link may have to come up, and luckily this is normally pretty fast.  Then Spanning Tree needs to re-converged, and even Rapid STP take almost a second.  And as most networks are running multiple VLANs, we need Multi Spanning Tree to sort itself out; that’s another half a second…  So, now that Layer 2 it up, Layer 3 can start to think about converging again; OSPF, if really tuned to the extreme, will take at least a second or two, and then the big wait kicks in, while we wait for PIM to sort itself out…  So, 20, 25, 30 seconds, maybe more…</a:t>
            </a:r>
          </a:p>
          <a:p>
            <a:endParaRPr lang="en-US" baseline="0" dirty="0" smtClean="0"/>
          </a:p>
          <a:p>
            <a:r>
              <a:rPr lang="en-US" baseline="0" dirty="0" smtClean="0"/>
              <a:t>Not so much a stonewall, but more trying to build on a foundation of sand…</a:t>
            </a:r>
          </a:p>
          <a:p>
            <a:endParaRPr lang="en-US" baseline="0" dirty="0" smtClean="0"/>
          </a:p>
          <a:p>
            <a:r>
              <a:rPr lang="en-US" baseline="0" dirty="0" smtClean="0"/>
              <a:t>Now, if we turn to Avaya’s Fabric Connect technology, part of the VENA networking toolkit, it is differentiated by being one single, unified and integrated protocol, all the way from Layer 2 loop avoidance to IP Multicast…</a:t>
            </a:r>
          </a:p>
          <a:p>
            <a:endParaRPr lang="en-US" baseline="0" dirty="0" smtClean="0"/>
          </a:p>
          <a:p>
            <a:r>
              <a:rPr lang="en-US" baseline="0" dirty="0" smtClean="0"/>
              <a:t>So, after Link comes up, Fabric </a:t>
            </a:r>
            <a:r>
              <a:rPr lang="en-US" baseline="0" dirty="0" err="1" smtClean="0"/>
              <a:t>Connect’s</a:t>
            </a:r>
            <a:r>
              <a:rPr lang="en-US" baseline="0" dirty="0" smtClean="0"/>
              <a:t> IS-IS-based Shortest Path Bridging converges almost immediately; and that’s it, this one protocol handles everything: Layer 2, layer 3, and IP Multicast.</a:t>
            </a:r>
          </a:p>
          <a:p>
            <a:endParaRPr lang="en-US" baseline="0" dirty="0" smtClean="0"/>
          </a:p>
          <a:p>
            <a:r>
              <a:rPr lang="en-US" baseline="0" dirty="0" smtClean="0"/>
              <a:t>This delivers a genuine rock-solid, granite-like foundations.</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427447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dirty="0" smtClean="0"/>
              <a:t>And given how the rest of IT is evolving, it is obvious that the old-fashion network is no longer good enough.</a:t>
            </a:r>
          </a:p>
          <a:p>
            <a:endParaRPr lang="en-US" dirty="0" smtClean="0"/>
          </a:p>
          <a:p>
            <a:r>
              <a:rPr lang="en-US" dirty="0" smtClean="0"/>
              <a:t>With all of the consolidation and </a:t>
            </a:r>
            <a:r>
              <a:rPr lang="en-US" dirty="0" err="1" smtClean="0"/>
              <a:t>virtualisation</a:t>
            </a:r>
            <a:r>
              <a:rPr lang="en-US" dirty="0" smtClean="0"/>
              <a:t> of the compute resources there definitely needs to be a different approach to how the network is provisioned.  We can’t spend all that money and all the effort in </a:t>
            </a:r>
            <a:r>
              <a:rPr lang="en-US" dirty="0" err="1" smtClean="0"/>
              <a:t>virtualising</a:t>
            </a:r>
            <a:r>
              <a:rPr lang="en-US" dirty="0" smtClean="0"/>
              <a:t> compute only for the network to still be operating in what is essentially a client/server</a:t>
            </a:r>
            <a:r>
              <a:rPr lang="en-US" baseline="0" dirty="0" smtClean="0"/>
              <a:t> mode.</a:t>
            </a:r>
          </a:p>
          <a:p>
            <a:endParaRPr lang="en-US" baseline="0" dirty="0" smtClean="0"/>
          </a:p>
          <a:p>
            <a:r>
              <a:rPr lang="en-US" baseline="0" dirty="0" smtClean="0"/>
              <a:t>Many businesses now operate around the clock, many businesses are driven by their IT systems and the loss of access to these systems means the loss of the ability to trade.</a:t>
            </a:r>
          </a:p>
          <a:p>
            <a:endParaRPr lang="en-US" baseline="0" dirty="0" smtClean="0"/>
          </a:p>
          <a:p>
            <a:r>
              <a:rPr lang="en-US" baseline="0" dirty="0" smtClean="0"/>
              <a:t>As we will all understand we are being asked to do more with less than that is really the new reality that we all face; it’s hard to imagine to many companies that provide a blank check when it comes to delivering IT services.</a:t>
            </a:r>
          </a:p>
          <a:p>
            <a:endParaRPr lang="en-US" baseline="0" dirty="0" smtClean="0"/>
          </a:p>
          <a:p>
            <a:r>
              <a:rPr lang="en-US" baseline="0" dirty="0" smtClean="0"/>
              <a:t>And lastly, resources are finite, especially highly skilled engineering resources, and the demand seem to be never-ending and so anything we can do to rebalance away from mundane maintenance activity and towards genuine value-add is definitely a good thing.</a:t>
            </a:r>
          </a:p>
        </p:txBody>
      </p:sp>
      <p:sp>
        <p:nvSpPr>
          <p:cNvPr id="4" name="Slide Number Placeholder 3"/>
          <p:cNvSpPr>
            <a:spLocks noGrp="1"/>
          </p:cNvSpPr>
          <p:nvPr>
            <p:ph type="sldNum" sz="quarter" idx="10"/>
          </p:nvPr>
        </p:nvSpPr>
        <p:spPr/>
        <p:txBody>
          <a:bodyPr/>
          <a:lstStyle/>
          <a:p>
            <a:fld id="{2A8F9EB0-27AD-4D72-B1BB-CF023681D7F7}" type="slidenum">
              <a:rPr lang="en-US" smtClean="0"/>
              <a:pPr/>
              <a:t>7</a:t>
            </a:fld>
            <a:endParaRPr lang="en-US"/>
          </a:p>
        </p:txBody>
      </p:sp>
    </p:spTree>
    <p:extLst>
      <p:ext uri="{BB962C8B-B14F-4D97-AF65-F5344CB8AC3E}">
        <p14:creationId xmlns:p14="http://schemas.microsoft.com/office/powerpoint/2010/main" val="108596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solidFill>
                  <a:prstClr val="black"/>
                </a:solidFill>
              </a:rPr>
              <a:t>2010 Avaya Inc. All rights reserved.</a:t>
            </a:r>
          </a:p>
        </p:txBody>
      </p:sp>
      <p:sp>
        <p:nvSpPr>
          <p:cNvPr id="5" name="Rectangle 7"/>
          <p:cNvSpPr>
            <a:spLocks noGrp="1" noChangeArrowheads="1"/>
          </p:cNvSpPr>
          <p:nvPr>
            <p:ph type="sldNum" sz="quarter" idx="5"/>
          </p:nvPr>
        </p:nvSpPr>
        <p:spPr>
          <a:xfrm>
            <a:off x="3886201" y="8686800"/>
            <a:ext cx="2971800" cy="457200"/>
          </a:xfrm>
          <a:prstGeom prst="rect">
            <a:avLst/>
          </a:prstGeom>
          <a:ln/>
        </p:spPr>
        <p:txBody>
          <a:bodyPr/>
          <a:lstStyle/>
          <a:p>
            <a:fld id="{2003FD78-AC40-4523-BF88-AA3DE22D35D6}" type="slidenum">
              <a:rPr lang="en-GB">
                <a:solidFill>
                  <a:prstClr val="black"/>
                </a:solidFill>
              </a:rPr>
              <a:pPr/>
              <a:t>9</a:t>
            </a:fld>
            <a:endParaRPr lang="en-GB">
              <a:solidFill>
                <a:prstClr val="black"/>
              </a:solidFill>
            </a:endParaRPr>
          </a:p>
        </p:txBody>
      </p:sp>
      <p:sp>
        <p:nvSpPr>
          <p:cNvPr id="142340" name="Rectangle 4"/>
          <p:cNvSpPr>
            <a:spLocks noGrp="1" noRot="1" noChangeAspect="1" noChangeArrowheads="1" noTextEdit="1"/>
          </p:cNvSpPr>
          <p:nvPr>
            <p:ph type="sldImg"/>
          </p:nvPr>
        </p:nvSpPr>
        <p:spPr>
          <a:xfrm>
            <a:off x="712788" y="609600"/>
            <a:ext cx="5432425" cy="3055938"/>
          </a:xfrm>
          <a:ln/>
        </p:spPr>
      </p:sp>
      <p:sp>
        <p:nvSpPr>
          <p:cNvPr id="142341" name="Rectangle 5"/>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197105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lstStyle/>
          <a:p>
            <a:r>
              <a:rPr lang="en-US" dirty="0" smtClean="0"/>
              <a:t>Q-Fabric</a:t>
            </a:r>
            <a:r>
              <a:rPr lang="en-US" baseline="0" dirty="0" smtClean="0"/>
              <a:t> X</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a:p>
        </p:txBody>
      </p:sp>
    </p:spTree>
    <p:extLst>
      <p:ext uri="{BB962C8B-B14F-4D97-AF65-F5344CB8AC3E}">
        <p14:creationId xmlns:p14="http://schemas.microsoft.com/office/powerpoint/2010/main" val="302602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xfrm>
            <a:off x="0" y="8685213"/>
            <a:ext cx="2971800" cy="457200"/>
          </a:xfrm>
          <a:prstGeom prst="rect">
            <a:avLst/>
          </a:prstGeom>
          <a:noFill/>
        </p:spPr>
        <p:txBody>
          <a:bodyPr/>
          <a:lstStyle/>
          <a:p>
            <a:r>
              <a:rPr lang="en-GB" smtClean="0">
                <a:latin typeface="Arial" pitchFamily="34" charset="0"/>
                <a:cs typeface="Arial" pitchFamily="34" charset="0"/>
              </a:rPr>
              <a:t>2010 Avaya Inc. All rights reserved.</a:t>
            </a:r>
          </a:p>
        </p:txBody>
      </p:sp>
      <p:sp>
        <p:nvSpPr>
          <p:cNvPr id="60419" name="Rectangle 7"/>
          <p:cNvSpPr>
            <a:spLocks noGrp="1" noChangeArrowheads="1"/>
          </p:cNvSpPr>
          <p:nvPr>
            <p:ph type="sldNum" sz="quarter" idx="5"/>
          </p:nvPr>
        </p:nvSpPr>
        <p:spPr>
          <a:xfrm>
            <a:off x="3884614" y="8685213"/>
            <a:ext cx="2971800" cy="457200"/>
          </a:xfrm>
          <a:prstGeom prst="rect">
            <a:avLst/>
          </a:prstGeom>
          <a:noFill/>
        </p:spPr>
        <p:txBody>
          <a:bodyPr/>
          <a:lstStyle/>
          <a:p>
            <a:fld id="{C4BCCB89-4D6A-4B0D-9FE5-D6597D74B1DA}"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
        <p:nvSpPr>
          <p:cNvPr id="60420" name="Rectangle 4"/>
          <p:cNvSpPr>
            <a:spLocks noGrp="1" noRot="1" noChangeAspect="1" noChangeArrowheads="1" noTextEdit="1"/>
          </p:cNvSpPr>
          <p:nvPr>
            <p:ph type="sldImg"/>
          </p:nvPr>
        </p:nvSpPr>
        <p:spPr>
          <a:ln/>
        </p:spPr>
      </p:sp>
      <p:sp>
        <p:nvSpPr>
          <p:cNvPr id="60421" name="Rectangle 5"/>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extLst>
      <p:ext uri="{BB962C8B-B14F-4D97-AF65-F5344CB8AC3E}">
        <p14:creationId xmlns:p14="http://schemas.microsoft.com/office/powerpoint/2010/main" val="128000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9965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solidFill>
                  <a:prstClr val="black"/>
                </a:solidFill>
              </a:rPr>
              <a:t>2010 Avaya Inc. All rights reserved.</a:t>
            </a:r>
          </a:p>
        </p:txBody>
      </p:sp>
      <p:sp>
        <p:nvSpPr>
          <p:cNvPr id="5" name="Rectangle 7"/>
          <p:cNvSpPr>
            <a:spLocks noGrp="1" noChangeArrowheads="1"/>
          </p:cNvSpPr>
          <p:nvPr>
            <p:ph type="sldNum" sz="quarter" idx="5"/>
          </p:nvPr>
        </p:nvSpPr>
        <p:spPr>
          <a:xfrm>
            <a:off x="3886201" y="8686800"/>
            <a:ext cx="2971800" cy="457200"/>
          </a:xfrm>
          <a:prstGeom prst="rect">
            <a:avLst/>
          </a:prstGeom>
          <a:ln/>
        </p:spPr>
        <p:txBody>
          <a:bodyPr/>
          <a:lstStyle/>
          <a:p>
            <a:fld id="{2003FD78-AC40-4523-BF88-AA3DE22D35D6}" type="slidenum">
              <a:rPr lang="en-GB">
                <a:solidFill>
                  <a:prstClr val="black"/>
                </a:solidFill>
              </a:rPr>
              <a:pPr/>
              <a:t>13</a:t>
            </a:fld>
            <a:endParaRPr lang="en-GB">
              <a:solidFill>
                <a:prstClr val="black"/>
              </a:solidFill>
            </a:endParaRPr>
          </a:p>
        </p:txBody>
      </p:sp>
      <p:sp>
        <p:nvSpPr>
          <p:cNvPr id="142340" name="Rectangle 4"/>
          <p:cNvSpPr>
            <a:spLocks noGrp="1" noRot="1" noChangeAspect="1" noChangeArrowheads="1" noTextEdit="1"/>
          </p:cNvSpPr>
          <p:nvPr>
            <p:ph type="sldImg"/>
          </p:nvPr>
        </p:nvSpPr>
        <p:spPr>
          <a:xfrm>
            <a:off x="712788" y="609600"/>
            <a:ext cx="5432425" cy="3055938"/>
          </a:xfrm>
          <a:ln/>
        </p:spPr>
      </p:sp>
      <p:sp>
        <p:nvSpPr>
          <p:cNvPr id="142341" name="Rectangle 5"/>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40855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pvs.gartner.com/technology/about/policies/usage_guidelines.jsp" TargetMode="External"/><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pvs.gartner.com/technology/about/ombudsman/omb_guide2.jsp"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 name="Picture 12" descr="TubeATF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12" y="-169545"/>
            <a:ext cx="9180512" cy="5308900"/>
          </a:xfrm>
          <a:prstGeom prst="rect">
            <a:avLst/>
          </a:prstGeom>
        </p:spPr>
      </p:pic>
      <p:sp>
        <p:nvSpPr>
          <p:cNvPr id="7" name="Rectángulo 6"/>
          <p:cNvSpPr/>
          <p:nvPr userDrawn="1"/>
        </p:nvSpPr>
        <p:spPr>
          <a:xfrm>
            <a:off x="-36512" y="1259144"/>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8" name="Rectángulo 7"/>
          <p:cNvSpPr/>
          <p:nvPr userDrawn="1"/>
        </p:nvSpPr>
        <p:spPr>
          <a:xfrm>
            <a:off x="-23000" y="1175368"/>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8"/>
          <p:cNvSpPr/>
          <p:nvPr userDrawn="1"/>
        </p:nvSpPr>
        <p:spPr>
          <a:xfrm>
            <a:off x="-36512" y="1"/>
            <a:ext cx="9203370" cy="1175368"/>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1" name="Imagen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97739" y="216412"/>
            <a:ext cx="5669942" cy="525353"/>
          </a:xfrm>
          <a:prstGeom prst="rect">
            <a:avLst/>
          </a:prstGeom>
        </p:spPr>
      </p:pic>
      <p:sp>
        <p:nvSpPr>
          <p:cNvPr id="12" name="TextBox 11"/>
          <p:cNvSpPr txBox="1"/>
          <p:nvPr userDrawn="1"/>
        </p:nvSpPr>
        <p:spPr>
          <a:xfrm>
            <a:off x="2373382" y="663659"/>
            <a:ext cx="4471096"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az-Cyrl-AZ"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sp>
        <p:nvSpPr>
          <p:cNvPr id="2" name="Title 1"/>
          <p:cNvSpPr>
            <a:spLocks noGrp="1"/>
          </p:cNvSpPr>
          <p:nvPr>
            <p:ph type="ctrTitle"/>
          </p:nvPr>
        </p:nvSpPr>
        <p:spPr>
          <a:xfrm>
            <a:off x="506613" y="1461406"/>
            <a:ext cx="8501109" cy="658705"/>
          </a:xfrm>
        </p:spPr>
        <p:txBody>
          <a:bodyPr>
            <a:noAutofit/>
          </a:bodyPr>
          <a:lstStyle>
            <a:lvl1pPr algn="l">
              <a:defRPr lang="es-ES_tradnl" sz="4800" kern="1200" dirty="0" err="1" smtClean="0">
                <a:solidFill>
                  <a:srgbClr val="C00000"/>
                </a:solidFill>
                <a:latin typeface="+mn-lt"/>
                <a:ea typeface="+mn-ea"/>
                <a:cs typeface="+mn-cs"/>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557676" y="2170326"/>
            <a:ext cx="4971559" cy="543584"/>
          </a:xfrm>
        </p:spPr>
        <p:txBody>
          <a:bodyPr/>
          <a:lstStyle>
            <a:lvl1pPr marL="0" indent="0" algn="l">
              <a:buNone/>
              <a:defRPr lang="es-ES_tradnl" sz="2400" kern="1200" smtClean="0">
                <a:solidFill>
                  <a:schemeClr val="bg1">
                    <a:lumMod val="50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5" name="Picture 4"/>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978903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8459037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639" y="484683"/>
            <a:ext cx="3169928" cy="591641"/>
          </a:xfrm>
        </p:spPr>
        <p:txBody>
          <a:bodyPr anchor="b">
            <a:noAutofit/>
          </a:bodyPr>
          <a:lstStyle>
            <a:lvl1pPr algn="l">
              <a:defRPr sz="1800" b="1"/>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a:xfrm>
            <a:off x="3564102" y="484683"/>
            <a:ext cx="5317430" cy="4429181"/>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Text Placeholder 3"/>
          <p:cNvSpPr>
            <a:spLocks noGrp="1"/>
          </p:cNvSpPr>
          <p:nvPr>
            <p:ph type="body" sz="half" idx="2"/>
          </p:nvPr>
        </p:nvSpPr>
        <p:spPr>
          <a:xfrm>
            <a:off x="284639" y="1076326"/>
            <a:ext cx="3169928" cy="3837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6"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16295597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784" y="3734154"/>
            <a:ext cx="7569408"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750784" y="593285"/>
            <a:ext cx="7569408"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0784" y="4159207"/>
            <a:ext cx="7569408"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6"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1018194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4081550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4684"/>
            <a:ext cx="2380492" cy="4453513"/>
          </a:xfrm>
        </p:spPr>
        <p:txBody>
          <a:bodyPr vert="eaVert"/>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Vertical Text Placeholder 2"/>
          <p:cNvSpPr>
            <a:spLocks noGrp="1"/>
          </p:cNvSpPr>
          <p:nvPr>
            <p:ph type="body" orient="vert" idx="1"/>
          </p:nvPr>
        </p:nvSpPr>
        <p:spPr>
          <a:xfrm>
            <a:off x="240848" y="484684"/>
            <a:ext cx="6236152" cy="4453513"/>
          </a:xfrm>
        </p:spPr>
        <p:txBody>
          <a:bodyPr vert="eaVert"/>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r>
              <a:rPr lang="es-ES_tradnl" dirty="0" smtClean="0"/>
              <a:t>&lt;</a:t>
            </a:r>
            <a:endParaRPr lang="en-US" dirty="0"/>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14289047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7381171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00" y="452071"/>
            <a:ext cx="8686600" cy="615227"/>
          </a:xfrm>
        </p:spPr>
        <p:txBody>
          <a:bodyPr/>
          <a:lstStyle/>
          <a:p>
            <a:r>
              <a:rPr lang="es-ES_tradnl" smtClean="0"/>
              <a:t>Click to edit Master title style</a:t>
            </a:r>
            <a:endParaRPr lang="en-US"/>
          </a:p>
        </p:txBody>
      </p:sp>
      <p:sp>
        <p:nvSpPr>
          <p:cNvPr id="3" name="Content Placeholder 2"/>
          <p:cNvSpPr>
            <a:spLocks noGrp="1"/>
          </p:cNvSpPr>
          <p:nvPr>
            <p:ph idx="1"/>
          </p:nvPr>
        </p:nvSpPr>
        <p:spPr>
          <a:xfrm>
            <a:off x="228700" y="1131589"/>
            <a:ext cx="8686600" cy="3828507"/>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0156810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11896"/>
            <a:ext cx="9180512" cy="4864783"/>
          </a:xfrm>
          <a:prstGeom prst="rect">
            <a:avLst/>
          </a:prstGeom>
        </p:spPr>
      </p:pic>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15450111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
        <p:nvSpPr>
          <p:cNvPr id="6" name="Slide Number Placeholder 4"/>
          <p:cNvSpPr txBox="1">
            <a:spLocks/>
          </p:cNvSpPr>
          <p:nvPr userDrawn="1"/>
        </p:nvSpPr>
        <p:spPr>
          <a:xfrm>
            <a:off x="6849531" y="4930535"/>
            <a:ext cx="2133600" cy="22671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BDFA6B-3FA2-114F-947D-63020821DECD}" type="slidenum">
              <a:rPr lang="en-US" smtClean="0"/>
              <a:pPr/>
              <a:t>‹#›</a:t>
            </a:fld>
            <a:endParaRPr lang="en-US" dirty="0"/>
          </a:p>
        </p:txBody>
      </p:sp>
    </p:spTree>
    <p:extLst>
      <p:ext uri="{BB962C8B-B14F-4D97-AF65-F5344CB8AC3E}">
        <p14:creationId xmlns:p14="http://schemas.microsoft.com/office/powerpoint/2010/main" val="36179486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5"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6" name="Picture 5"/>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669300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6"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 name="Picture 12" descr="tubos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6512" y="2133599"/>
            <a:ext cx="9195256" cy="2733561"/>
          </a:xfrm>
          <a:prstGeom prst="rect">
            <a:avLst/>
          </a:prstGeom>
        </p:spPr>
      </p:pic>
      <p:sp>
        <p:nvSpPr>
          <p:cNvPr id="7" name="Rectángulo 6"/>
          <p:cNvSpPr/>
          <p:nvPr userDrawn="1"/>
        </p:nvSpPr>
        <p:spPr>
          <a:xfrm>
            <a:off x="-36512" y="1401824"/>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8" name="Rectángulo 7"/>
          <p:cNvSpPr/>
          <p:nvPr userDrawn="1"/>
        </p:nvSpPr>
        <p:spPr>
          <a:xfrm>
            <a:off x="-23000" y="1307888"/>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8"/>
          <p:cNvSpPr/>
          <p:nvPr userDrawn="1"/>
        </p:nvSpPr>
        <p:spPr>
          <a:xfrm>
            <a:off x="-36512" y="0"/>
            <a:ext cx="9203370" cy="1307887"/>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1" name="Imagen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97739" y="242916"/>
            <a:ext cx="5669942" cy="525353"/>
          </a:xfrm>
          <a:prstGeom prst="rect">
            <a:avLst/>
          </a:prstGeom>
        </p:spPr>
      </p:pic>
      <p:sp>
        <p:nvSpPr>
          <p:cNvPr id="12" name="TextBox 11"/>
          <p:cNvSpPr txBox="1"/>
          <p:nvPr userDrawn="1"/>
        </p:nvSpPr>
        <p:spPr>
          <a:xfrm>
            <a:off x="2373382" y="703415"/>
            <a:ext cx="4451860"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az-Cyrl-AZ"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sp>
        <p:nvSpPr>
          <p:cNvPr id="2" name="Title 1"/>
          <p:cNvSpPr>
            <a:spLocks noGrp="1"/>
          </p:cNvSpPr>
          <p:nvPr>
            <p:ph type="ctrTitle"/>
          </p:nvPr>
        </p:nvSpPr>
        <p:spPr>
          <a:xfrm>
            <a:off x="427101" y="1664474"/>
            <a:ext cx="8501109" cy="658705"/>
          </a:xfrm>
        </p:spPr>
        <p:txBody>
          <a:bodyPr>
            <a:noAutofit/>
          </a:bodyPr>
          <a:lstStyle>
            <a:lvl1pPr algn="r">
              <a:defRPr lang="es-ES_tradnl" sz="4800" kern="1200" dirty="0" err="1" smtClean="0">
                <a:solidFill>
                  <a:srgbClr val="C00000"/>
                </a:solidFill>
                <a:latin typeface="+mn-lt"/>
                <a:ea typeface="+mn-ea"/>
                <a:cs typeface="+mn-cs"/>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3956651" y="2373394"/>
            <a:ext cx="4971559" cy="543584"/>
          </a:xfrm>
        </p:spPr>
        <p:txBody>
          <a:bodyPr/>
          <a:lstStyle>
            <a:lvl1pPr marL="0" indent="0" algn="r">
              <a:buNone/>
              <a:defRPr lang="es-ES_tradnl" sz="2400" kern="1200" smtClean="0">
                <a:solidFill>
                  <a:schemeClr val="bg1">
                    <a:lumMod val="50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5" name="Picture 4"/>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047240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Imagen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543" y="-13944"/>
            <a:ext cx="9194401" cy="5026559"/>
          </a:xfrm>
          <a:prstGeom prst="rect">
            <a:avLst/>
          </a:prstGeom>
        </p:spPr>
      </p:pic>
      <p:sp>
        <p:nvSpPr>
          <p:cNvPr id="5"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6" name="Picture 5"/>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523991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Avaya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544" y="-13944"/>
            <a:ext cx="9208055" cy="5112772"/>
          </a:xfrm>
          <a:prstGeom prst="rect">
            <a:avLst/>
          </a:prstGeom>
        </p:spPr>
      </p:pic>
      <p:sp>
        <p:nvSpPr>
          <p:cNvPr id="6"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7" name="Picture 6"/>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37317578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80510" cy="5164037"/>
          </a:xfrm>
          <a:prstGeom prst="rect">
            <a:avLst/>
          </a:prstGeom>
        </p:spPr>
      </p:pic>
      <p:sp>
        <p:nvSpPr>
          <p:cNvPr id="6" name="Footer Placeholder 3"/>
          <p:cNvSpPr>
            <a:spLocks noGrp="1"/>
          </p:cNvSpPr>
          <p:nvPr>
            <p:ph type="ftr" sz="quarter" idx="3"/>
          </p:nvPr>
        </p:nvSpPr>
        <p:spPr>
          <a:xfrm>
            <a:off x="0" y="4920838"/>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17146545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Avaya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9174053" cy="5164038"/>
          </a:xfrm>
          <a:prstGeom prst="rect">
            <a:avLst/>
          </a:prstGeom>
        </p:spPr>
      </p:pic>
      <p:sp>
        <p:nvSpPr>
          <p:cNvPr id="3" name="Footer Placeholder 3"/>
          <p:cNvSpPr>
            <a:spLocks noGrp="1"/>
          </p:cNvSpPr>
          <p:nvPr>
            <p:ph type="ftr" sz="quarter" idx="3"/>
          </p:nvPr>
        </p:nvSpPr>
        <p:spPr>
          <a:xfrm>
            <a:off x="0" y="4906727"/>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8841067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Avaya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1-01.jpg"/>
          <p:cNvPicPr>
            <a:picLocks noChangeAspect="1"/>
          </p:cNvPicPr>
          <p:nvPr userDrawn="1"/>
        </p:nvPicPr>
        <p:blipFill rotWithShape="1">
          <a:blip r:embed="rId3" cstate="email">
            <a:extLst>
              <a:ext uri="{28A0092B-C50C-407E-A947-70E740481C1C}">
                <a14:useLocalDpi xmlns:a14="http://schemas.microsoft.com/office/drawing/2010/main"/>
              </a:ext>
            </a:extLst>
          </a:blip>
          <a:srcRect b="-1908"/>
          <a:stretch/>
        </p:blipFill>
        <p:spPr>
          <a:xfrm>
            <a:off x="0" y="-1"/>
            <a:ext cx="9201728" cy="5307819"/>
          </a:xfrm>
          <a:prstGeom prst="rect">
            <a:avLst/>
          </a:prstGeom>
        </p:spPr>
      </p:pic>
      <p:sp>
        <p:nvSpPr>
          <p:cNvPr id="3" name="Footer Placeholder 3"/>
          <p:cNvSpPr>
            <a:spLocks noGrp="1"/>
          </p:cNvSpPr>
          <p:nvPr>
            <p:ph type="ftr" sz="quarter" idx="3"/>
          </p:nvPr>
        </p:nvSpPr>
        <p:spPr>
          <a:xfrm>
            <a:off x="0" y="4906727"/>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4146924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2">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7404824" y="4320990"/>
            <a:ext cx="1610459" cy="661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560"/>
            <a:ext cx="9119681" cy="5134380"/>
          </a:xfrm>
          <a:prstGeom prst="rect">
            <a:avLst/>
          </a:prstGeom>
        </p:spPr>
      </p:pic>
    </p:spTree>
    <p:extLst>
      <p:ext uri="{BB962C8B-B14F-4D97-AF65-F5344CB8AC3E}">
        <p14:creationId xmlns:p14="http://schemas.microsoft.com/office/powerpoint/2010/main" val="1024672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28750"/>
            <a:ext cx="8229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4902994"/>
            <a:ext cx="762000" cy="183356"/>
          </a:xfrm>
          <a:prstGeom prst="rect">
            <a:avLst/>
          </a:prstGeom>
        </p:spPr>
        <p:txBody>
          <a:bodyPr/>
          <a:lstStyle/>
          <a:p>
            <a:fld id="{0F0979D8-FDCF-4695-B150-B4B6F53576B9}" type="datetime1">
              <a:rPr lang="en-US" smtClean="0"/>
              <a:pPr/>
              <a:t>3/24/2014</a:t>
            </a:fld>
            <a:endParaRPr lang="en-US"/>
          </a:p>
        </p:txBody>
      </p:sp>
      <p:sp>
        <p:nvSpPr>
          <p:cNvPr id="8" name="Text Placeholder 7"/>
          <p:cNvSpPr>
            <a:spLocks noGrp="1"/>
          </p:cNvSpPr>
          <p:nvPr>
            <p:ph type="body" sz="quarter" idx="13"/>
          </p:nvPr>
        </p:nvSpPr>
        <p:spPr>
          <a:xfrm>
            <a:off x="457200" y="971550"/>
            <a:ext cx="8229600" cy="3429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extLst>
      <p:ext uri="{BB962C8B-B14F-4D97-AF65-F5344CB8AC3E}">
        <p14:creationId xmlns:p14="http://schemas.microsoft.com/office/powerpoint/2010/main" val="27983540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7" name="Group 95"/>
          <p:cNvGrpSpPr>
            <a:grpSpLocks noChangeAspect="1"/>
          </p:cNvGrpSpPr>
          <p:nvPr userDrawn="1"/>
        </p:nvGrpSpPr>
        <p:grpSpPr bwMode="gray">
          <a:xfrm>
            <a:off x="7467600" y="4705350"/>
            <a:ext cx="1143000" cy="257175"/>
            <a:chOff x="3020" y="3469"/>
            <a:chExt cx="1440" cy="326"/>
          </a:xfrm>
        </p:grpSpPr>
        <p:sp>
          <p:nvSpPr>
            <p:cNvPr id="1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2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grpSp>
      <p:pic>
        <p:nvPicPr>
          <p:cNvPr id="16" name="Picture 15"/>
          <p:cNvPicPr preferRelativeResize="0">
            <a:picLocks/>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0"/>
            <a:ext cx="9144000" cy="2400300"/>
          </a:xfrm>
          <a:prstGeom prst="rect">
            <a:avLst/>
          </a:prstGeom>
        </p:spPr>
      </p:pic>
      <p:sp>
        <p:nvSpPr>
          <p:cNvPr id="27" name="Rectangle 223"/>
          <p:cNvSpPr>
            <a:spLocks noGrp="1" noChangeArrowheads="1"/>
          </p:cNvSpPr>
          <p:nvPr>
            <p:ph type="subTitle" idx="1"/>
          </p:nvPr>
        </p:nvSpPr>
        <p:spPr bwMode="gray">
          <a:xfrm>
            <a:off x="506414" y="2601517"/>
            <a:ext cx="8135937" cy="1652588"/>
          </a:xfrm>
          <a:ln/>
        </p:spPr>
        <p:txBody>
          <a:bodyPr lIns="91440" rIns="0"/>
          <a:lstStyle>
            <a:lvl1pPr marL="0" indent="0" algn="r">
              <a:buFont typeface="Times" pitchFamily="18" charset="0"/>
              <a:buNone/>
              <a:defRPr sz="2600"/>
            </a:lvl1pPr>
          </a:lstStyle>
          <a:p>
            <a:r>
              <a:rPr lang="en-US" dirty="0" smtClean="0"/>
              <a:t>Click to edit Master subtitle style</a:t>
            </a:r>
            <a:endParaRPr lang="en-US" dirty="0"/>
          </a:p>
        </p:txBody>
      </p:sp>
      <p:sp>
        <p:nvSpPr>
          <p:cNvPr id="28" name="Rectangle 122"/>
          <p:cNvSpPr>
            <a:spLocks noGrp="1" noChangeArrowheads="1"/>
          </p:cNvSpPr>
          <p:nvPr>
            <p:ph type="ctrTitle"/>
          </p:nvPr>
        </p:nvSpPr>
        <p:spPr bwMode="gray">
          <a:xfrm>
            <a:off x="506414" y="315517"/>
            <a:ext cx="8135937" cy="1764506"/>
          </a:xfrm>
          <a:ln/>
        </p:spPr>
        <p:txBody>
          <a:bodyPr lIns="0" tIns="45720" bIns="45720" anchor="b"/>
          <a:lstStyle>
            <a:lvl1pPr>
              <a:defRPr sz="3800">
                <a:solidFill>
                  <a:schemeClr val="bg1"/>
                </a:solidFill>
              </a:defRPr>
            </a:lvl1pPr>
          </a:lstStyle>
          <a:p>
            <a:r>
              <a:rPr lang="en-US" dirty="0" smtClean="0"/>
              <a:t>Click to edit Master title style</a:t>
            </a:r>
            <a:endParaRPr lang="en-US" dirty="0"/>
          </a:p>
        </p:txBody>
      </p:sp>
      <p:sp>
        <p:nvSpPr>
          <p:cNvPr id="15" name="Rectangle 288"/>
          <p:cNvSpPr>
            <a:spLocks noChangeArrowheads="1"/>
          </p:cNvSpPr>
          <p:nvPr userDrawn="1"/>
        </p:nvSpPr>
        <p:spPr bwMode="gray">
          <a:xfrm>
            <a:off x="506412" y="4279387"/>
            <a:ext cx="6122988" cy="692497"/>
          </a:xfrm>
          <a:prstGeom prst="rect">
            <a:avLst/>
          </a:prstGeom>
          <a:noFill/>
          <a:ln w="12700">
            <a:noFill/>
            <a:miter lim="800000"/>
            <a:headEnd type="none" w="sm" len="sm"/>
            <a:tailEnd type="none" w="sm" len="sm"/>
          </a:ln>
          <a:effectLst/>
        </p:spPr>
        <p:txBody>
          <a:bodyPr wrap="square" lIns="0" tIns="0" rIns="0" bIns="0" anchor="b">
            <a:spAutoFit/>
          </a:bodyPr>
          <a:lstStyle/>
          <a:p>
            <a:pPr defTabSz="914400" fontAlgn="base">
              <a:lnSpc>
                <a:spcPts val="600"/>
              </a:lnSpc>
            </a:pPr>
            <a:r>
              <a:rPr lang="en-US" sz="600" dirty="0" smtClean="0">
                <a:solidFill>
                  <a:srgbClr val="969696"/>
                </a:solidFill>
                <a:latin typeface="Arial" charset="0"/>
                <a:ea typeface="Arial Unicode MS" pitchFamily="34" charset="-128"/>
                <a:cs typeface="Arial Unicode MS" pitchFamily="34" charset="-128"/>
              </a:rPr>
              <a:t>© 2013 Gartner, Inc. and/or its affiliates. All rights reserved. Gartner is a registered trademark of Gartner, Inc. or its affiliates. This publication may not be reproduced or distributed in any form without Gartner's prior written permission. If you are authorized to access this publication, your use of it is subject to the </a:t>
            </a:r>
            <a:r>
              <a:rPr lang="en-US" sz="600" dirty="0" smtClean="0">
                <a:solidFill>
                  <a:srgbClr val="969696"/>
                </a:solidFill>
                <a:latin typeface="Arial" charset="0"/>
                <a:ea typeface="Arial Unicode MS" pitchFamily="34" charset="-128"/>
                <a:cs typeface="Arial Unicode MS" pitchFamily="34" charset="-128"/>
                <a:hlinkClick r:id="rId3"/>
              </a:rPr>
              <a:t>Usage Guidelines for Gartner Services</a:t>
            </a:r>
            <a:r>
              <a:rPr lang="en-US" sz="600" dirty="0" smtClean="0">
                <a:solidFill>
                  <a:srgbClr val="969696"/>
                </a:solidFill>
                <a:latin typeface="Arial" charset="0"/>
                <a:ea typeface="Arial Unicode MS" pitchFamily="34" charset="-128"/>
                <a:cs typeface="Arial Unicode MS" pitchFamily="34" charset="-128"/>
              </a:rPr>
              <a:t> posted on gartner.com. The information contained in this publication has been obtained from sources believed to be reliable. Gartner disclaims all warranties as to the accuracy, completeness or adequacy of such information and shall have no liability for errors, omissions or inadequacies in such information. This publication consists of the opinions of Gartner's research organization and should not be construed as statements of fact. The opinions expressed herein are subject to change without notice. Although Gartner research may include a discussion of related legal issues, Gartner does not provide legal advice or services and its research should not be construed or used as such. Gartner is a public company, and its shareholders may include firms and funds that have financial interests in entities covered in Gartner research. Gartner's Board of Directors may include senior managers of these firms or funds. Gartner research is produced independently by its research organization without input or influence from these firms, funds or their managers. For further information on the independence and integrity of Gartner research, see "</a:t>
            </a:r>
            <a:r>
              <a:rPr lang="en-US" sz="600" dirty="0" smtClean="0">
                <a:solidFill>
                  <a:srgbClr val="969696"/>
                </a:solidFill>
                <a:latin typeface="Arial" charset="0"/>
                <a:ea typeface="Arial Unicode MS" pitchFamily="34" charset="-128"/>
                <a:cs typeface="Arial Unicode MS" pitchFamily="34" charset="-128"/>
                <a:hlinkClick r:id="rId4"/>
              </a:rPr>
              <a:t>Guiding Principles on Independence and Objectivity</a:t>
            </a:r>
            <a:r>
              <a:rPr lang="en-US" sz="600" dirty="0" smtClean="0">
                <a:solidFill>
                  <a:srgbClr val="969696"/>
                </a:solidFill>
                <a:latin typeface="Arial" charset="0"/>
                <a:ea typeface="Arial Unicode MS" pitchFamily="34" charset="-128"/>
                <a:cs typeface="Arial Unicode MS" pitchFamily="34" charset="-128"/>
              </a:rPr>
              <a:t>."</a:t>
            </a:r>
          </a:p>
        </p:txBody>
      </p:sp>
    </p:spTree>
    <p:extLst>
      <p:ext uri="{BB962C8B-B14F-4D97-AF65-F5344CB8AC3E}">
        <p14:creationId xmlns:p14="http://schemas.microsoft.com/office/powerpoint/2010/main" val="174730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06413" y="142876"/>
            <a:ext cx="8134350" cy="664369"/>
          </a:xfrm>
        </p:spPr>
        <p:txBody>
          <a:bodyPr anchor="b"/>
          <a:lstStyle/>
          <a:p>
            <a:r>
              <a:rPr lang="en-US" smtClean="0"/>
              <a:t>Click to edit Master title style</a:t>
            </a:r>
            <a:endParaRPr lang="en-US" dirty="0"/>
          </a:p>
        </p:txBody>
      </p:sp>
      <p:sp>
        <p:nvSpPr>
          <p:cNvPr id="7" name="Content Placeholder 2"/>
          <p:cNvSpPr>
            <a:spLocks noGrp="1"/>
          </p:cNvSpPr>
          <p:nvPr>
            <p:ph idx="1"/>
          </p:nvPr>
        </p:nvSpPr>
        <p:spPr bwMode="gray">
          <a:xfrm>
            <a:off x="506414" y="1021556"/>
            <a:ext cx="8135937"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gray">
          <a:xfrm>
            <a:off x="506415" y="804863"/>
            <a:ext cx="8637587" cy="0"/>
          </a:xfrm>
          <a:prstGeom prst="line">
            <a:avLst/>
          </a:prstGeom>
          <a:noFill/>
          <a:ln w="12700" algn="ctr">
            <a:solidFill>
              <a:srgbClr val="6E96D5"/>
            </a:solidFill>
            <a:round/>
            <a:headEnd/>
            <a:tailEnd/>
          </a:ln>
        </p:spPr>
      </p:cxnSp>
      <p:sp>
        <p:nvSpPr>
          <p:cNvPr id="10" name="Rectangle 5"/>
          <p:cNvSpPr>
            <a:spLocks noGrp="1" noChangeArrowheads="1"/>
          </p:cNvSpPr>
          <p:nvPr>
            <p:ph type="ftr" sz="quarter" idx="3"/>
          </p:nvPr>
        </p:nvSpPr>
        <p:spPr bwMode="gray">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smtClean="0">
                <a:latin typeface="Arial"/>
                <a:ea typeface="Arial Unicode MS"/>
                <a:cs typeface="Arial Unicode MS"/>
              </a:rPr>
              <a:t>0</a:t>
            </a:r>
            <a:endParaRPr lang="en-US" dirty="0">
              <a:latin typeface="Arial"/>
              <a:ea typeface="Arial Unicode MS"/>
              <a:cs typeface="Arial Unicode MS"/>
            </a:endParaRPr>
          </a:p>
        </p:txBody>
      </p:sp>
    </p:spTree>
    <p:extLst>
      <p:ext uri="{BB962C8B-B14F-4D97-AF65-F5344CB8AC3E}">
        <p14:creationId xmlns:p14="http://schemas.microsoft.com/office/powerpoint/2010/main" val="169619854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bwMode="gray">
          <a:xfrm>
            <a:off x="506412" y="1021556"/>
            <a:ext cx="3986784"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2"/>
          </p:nvPr>
        </p:nvSpPr>
        <p:spPr bwMode="gray">
          <a:xfrm>
            <a:off x="4655566" y="1021556"/>
            <a:ext cx="3986784"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6"/>
          <p:cNvSpPr>
            <a:spLocks noGrp="1"/>
          </p:cNvSpPr>
          <p:nvPr>
            <p:ph type="title"/>
          </p:nvPr>
        </p:nvSpPr>
        <p:spPr>
          <a:xfrm>
            <a:off x="506413" y="142876"/>
            <a:ext cx="8134350" cy="664369"/>
          </a:xfrm>
        </p:spPr>
        <p:txBody>
          <a:bodyPr/>
          <a:lstStyle/>
          <a:p>
            <a:r>
              <a:rPr lang="en-US" smtClean="0"/>
              <a:t>Click to edit Master title style</a:t>
            </a:r>
            <a:endParaRPr lang="en-US"/>
          </a:p>
        </p:txBody>
      </p:sp>
      <p:cxnSp>
        <p:nvCxnSpPr>
          <p:cNvPr id="12" name="Straight Connector 11"/>
          <p:cNvCxnSpPr>
            <a:cxnSpLocks noChangeShapeType="1"/>
          </p:cNvCxnSpPr>
          <p:nvPr userDrawn="1"/>
        </p:nvCxnSpPr>
        <p:spPr bwMode="gray">
          <a:xfrm>
            <a:off x="506415" y="804863"/>
            <a:ext cx="8637587" cy="0"/>
          </a:xfrm>
          <a:prstGeom prst="line">
            <a:avLst/>
          </a:prstGeom>
          <a:noFill/>
          <a:ln w="12700" algn="ctr">
            <a:solidFill>
              <a:srgbClr val="6E96D5"/>
            </a:solidFill>
            <a:round/>
            <a:headEnd/>
            <a:tailEnd/>
          </a:ln>
        </p:spPr>
      </p:cxnSp>
      <p:sp>
        <p:nvSpPr>
          <p:cNvPr id="7" name="Rectangle 5"/>
          <p:cNvSpPr>
            <a:spLocks noGrp="1" noChangeArrowheads="1"/>
          </p:cNvSpPr>
          <p:nvPr>
            <p:ph type="ftr" sz="quarter" idx="3"/>
          </p:nvPr>
        </p:nvSpPr>
        <p:spPr bwMode="gray">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smtClean="0">
                <a:latin typeface="Arial"/>
                <a:ea typeface="Arial Unicode MS"/>
                <a:cs typeface="Arial Unicode MS"/>
              </a:rPr>
              <a:t>0</a:t>
            </a:r>
            <a:endParaRPr lang="en-US" dirty="0">
              <a:latin typeface="Arial"/>
              <a:ea typeface="Arial Unicode MS"/>
              <a:cs typeface="Arial Unicode MS"/>
            </a:endParaRPr>
          </a:p>
        </p:txBody>
      </p:sp>
    </p:spTree>
    <p:extLst>
      <p:ext uri="{BB962C8B-B14F-4D97-AF65-F5344CB8AC3E}">
        <p14:creationId xmlns:p14="http://schemas.microsoft.com/office/powerpoint/2010/main" val="23733459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ángulo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8"/>
          <p:cNvSpPr/>
          <p:nvPr userDrawn="1"/>
        </p:nvSpPr>
        <p:spPr>
          <a:xfrm>
            <a:off x="-23000" y="48545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5"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376405" y="49146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3"/>
          </p:nvPr>
        </p:nvSpPr>
        <p:spPr>
          <a:xfrm>
            <a:off x="0" y="4892616"/>
            <a:ext cx="2834473" cy="244475"/>
          </a:xfrm>
          <a:prstGeom prst="rect">
            <a:avLst/>
          </a:prstGeom>
        </p:spPr>
        <p:txBody>
          <a:bodyPr/>
          <a:lstStyle>
            <a:lvl1pPr algn="l">
              <a:defRPr sz="800">
                <a:solidFill>
                  <a:srgbClr val="FFFFFF"/>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749040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4"/>
          <p:cNvSpPr>
            <a:spLocks noGrp="1"/>
          </p:cNvSpPr>
          <p:nvPr>
            <p:ph type="title"/>
          </p:nvPr>
        </p:nvSpPr>
        <p:spPr>
          <a:xfrm>
            <a:off x="506413" y="142876"/>
            <a:ext cx="8134350" cy="664369"/>
          </a:xfrm>
        </p:spPr>
        <p:txBody>
          <a:bodyPr/>
          <a:lstStyle/>
          <a:p>
            <a:r>
              <a:rPr lang="en-US" smtClean="0"/>
              <a:t>Click to edit Master title style</a:t>
            </a:r>
            <a:endParaRPr lang="en-US"/>
          </a:p>
        </p:txBody>
      </p:sp>
      <p:cxnSp>
        <p:nvCxnSpPr>
          <p:cNvPr id="8" name="Straight Connector 7"/>
          <p:cNvCxnSpPr>
            <a:cxnSpLocks noChangeShapeType="1"/>
          </p:cNvCxnSpPr>
          <p:nvPr userDrawn="1"/>
        </p:nvCxnSpPr>
        <p:spPr bwMode="gray">
          <a:xfrm>
            <a:off x="506415" y="804863"/>
            <a:ext cx="8637587" cy="0"/>
          </a:xfrm>
          <a:prstGeom prst="line">
            <a:avLst/>
          </a:prstGeom>
          <a:noFill/>
          <a:ln w="12700" algn="ctr">
            <a:solidFill>
              <a:srgbClr val="6E96D5"/>
            </a:solidFill>
            <a:round/>
            <a:headEnd/>
            <a:tailEnd/>
          </a:ln>
        </p:spPr>
      </p:cxnSp>
      <p:sp>
        <p:nvSpPr>
          <p:cNvPr id="5" name="Rectangle 5"/>
          <p:cNvSpPr>
            <a:spLocks noGrp="1" noChangeArrowheads="1"/>
          </p:cNvSpPr>
          <p:nvPr>
            <p:ph type="ftr" sz="quarter" idx="3"/>
          </p:nvPr>
        </p:nvSpPr>
        <p:spPr bwMode="gray">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smtClean="0">
                <a:latin typeface="Arial"/>
                <a:ea typeface="Arial Unicode MS"/>
                <a:cs typeface="Arial Unicode MS"/>
              </a:rPr>
              <a:t>0</a:t>
            </a:r>
            <a:endParaRPr lang="en-US" dirty="0">
              <a:latin typeface="Arial"/>
              <a:ea typeface="Arial Unicode MS"/>
              <a:cs typeface="Arial Unicode MS"/>
            </a:endParaRPr>
          </a:p>
        </p:txBody>
      </p:sp>
    </p:spTree>
    <p:extLst>
      <p:ext uri="{BB962C8B-B14F-4D97-AF65-F5344CB8AC3E}">
        <p14:creationId xmlns:p14="http://schemas.microsoft.com/office/powerpoint/2010/main" val="1087167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bwMode="gray">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smtClean="0">
                <a:latin typeface="Arial"/>
                <a:ea typeface="Arial Unicode MS"/>
                <a:cs typeface="Arial Unicode MS"/>
              </a:rPr>
              <a:t>0</a:t>
            </a:r>
            <a:endParaRPr lang="en-US" dirty="0">
              <a:latin typeface="Arial"/>
              <a:ea typeface="Arial Unicode MS"/>
              <a:cs typeface="Arial Unicode MS"/>
            </a:endParaRPr>
          </a:p>
        </p:txBody>
      </p:sp>
    </p:spTree>
    <p:extLst>
      <p:ext uri="{BB962C8B-B14F-4D97-AF65-F5344CB8AC3E}">
        <p14:creationId xmlns:p14="http://schemas.microsoft.com/office/powerpoint/2010/main" val="71495325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38" name="Rectangle 223"/>
          <p:cNvSpPr>
            <a:spLocks noGrp="1" noChangeArrowheads="1"/>
          </p:cNvSpPr>
          <p:nvPr>
            <p:ph type="subTitle" idx="1" hasCustomPrompt="1"/>
          </p:nvPr>
        </p:nvSpPr>
        <p:spPr bwMode="black">
          <a:xfrm>
            <a:off x="506414" y="2601517"/>
            <a:ext cx="8135937" cy="1652588"/>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506628" y="315517"/>
            <a:ext cx="8135722" cy="1764506"/>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506414" y="4879549"/>
            <a:ext cx="2174739" cy="92333"/>
          </a:xfrm>
          <a:prstGeom prst="rect">
            <a:avLst/>
          </a:prstGeom>
          <a:noFill/>
          <a:ln w="12700">
            <a:noFill/>
            <a:miter lim="800000"/>
            <a:headEnd type="none" w="sm" len="sm"/>
            <a:tailEnd type="none" w="sm" len="sm"/>
          </a:ln>
          <a:effectLst/>
        </p:spPr>
        <p:txBody>
          <a:bodyPr wrap="square" lIns="0" tIns="0" rIns="0" bIns="0" anchor="b">
            <a:spAutoFit/>
          </a:bodyPr>
          <a:lstStyle/>
          <a:p>
            <a:pPr defTabSz="914400" fontAlgn="base"/>
            <a:r>
              <a:rPr lang="en-US" sz="600" dirty="0" smtClean="0">
                <a:solidFill>
                  <a:srgbClr val="FFFFFF"/>
                </a:solidFill>
                <a:latin typeface="Arial" charset="0"/>
                <a:ea typeface="Arial Unicode MS" pitchFamily="34" charset="-128"/>
                <a:cs typeface="Arial Unicode MS" pitchFamily="34" charset="-128"/>
              </a:rPr>
              <a:t>© 2013 Gartner, Inc. and/or its affiliates. All rights reserved.</a:t>
            </a:r>
          </a:p>
        </p:txBody>
      </p:sp>
      <p:sp>
        <p:nvSpPr>
          <p:cNvPr id="16" name="Rectangle 5"/>
          <p:cNvSpPr>
            <a:spLocks noGrp="1" noChangeArrowheads="1"/>
          </p:cNvSpPr>
          <p:nvPr>
            <p:ph type="ftr" sz="quarter" idx="3"/>
          </p:nvPr>
        </p:nvSpPr>
        <p:spPr bwMode="black">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smtClean="0">
                <a:solidFill>
                  <a:srgbClr val="FFFFFF"/>
                </a:solidFill>
                <a:latin typeface="Arial"/>
                <a:ea typeface="Arial Unicode MS"/>
                <a:cs typeface="Arial Unicode MS"/>
              </a:rPr>
              <a:t>0</a:t>
            </a:r>
            <a:endParaRPr lang="en-US" dirty="0">
              <a:solidFill>
                <a:srgbClr val="FFFFFF"/>
              </a:solidFill>
              <a:latin typeface="Arial"/>
              <a:ea typeface="Arial Unicode MS"/>
              <a:cs typeface="Arial Unicode MS"/>
            </a:endParaRPr>
          </a:p>
        </p:txBody>
      </p:sp>
      <p:grpSp>
        <p:nvGrpSpPr>
          <p:cNvPr id="17" name="Group 11"/>
          <p:cNvGrpSpPr>
            <a:grpSpLocks noChangeAspect="1"/>
          </p:cNvGrpSpPr>
          <p:nvPr userDrawn="1"/>
        </p:nvGrpSpPr>
        <p:grpSpPr bwMode="black">
          <a:xfrm>
            <a:off x="7508875" y="4705350"/>
            <a:ext cx="1143000" cy="257175"/>
            <a:chOff x="3020" y="3469"/>
            <a:chExt cx="1440" cy="326"/>
          </a:xfrm>
        </p:grpSpPr>
        <p:sp>
          <p:nvSpPr>
            <p:cNvPr id="18"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19"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0"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1"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3"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4"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5"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sp>
          <p:nvSpPr>
            <p:cNvPr id="26"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pPr defTabSz="914400"/>
              <a:endParaRPr lang="en-US" dirty="0">
                <a:solidFill>
                  <a:srgbClr val="000000"/>
                </a:solidFill>
                <a:latin typeface="Arial"/>
                <a:ea typeface="Arial Unicode MS"/>
                <a:cs typeface="Arial Unicode MS"/>
              </a:endParaRPr>
            </a:p>
          </p:txBody>
        </p:sp>
      </p:grpSp>
    </p:spTree>
    <p:extLst>
      <p:ext uri="{BB962C8B-B14F-4D97-AF65-F5344CB8AC3E}">
        <p14:creationId xmlns:p14="http://schemas.microsoft.com/office/powerpoint/2010/main" val="3906774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1247"/>
            <a:ext cx="7772400" cy="1102519"/>
          </a:xfrm>
        </p:spPr>
        <p:txBody>
          <a:bodyPr>
            <a:noAutofit/>
          </a:bodyPr>
          <a:lstStyle>
            <a:lvl1pPr>
              <a:defRPr sz="4400"/>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2608078"/>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7"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4758702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7253007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64298"/>
            <a:ext cx="7772400" cy="1512568"/>
          </a:xfrm>
        </p:spPr>
        <p:txBody>
          <a:bodyPr anchor="t"/>
          <a:lstStyle>
            <a:lvl1pPr algn="l">
              <a:defRPr sz="4000" b="1" cap="all"/>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1939157"/>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5"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3616269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228700" y="1130041"/>
            <a:ext cx="4267100" cy="380036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Content Placeholder 3"/>
          <p:cNvSpPr>
            <a:spLocks noGrp="1"/>
          </p:cNvSpPr>
          <p:nvPr>
            <p:ph sz="half" idx="2"/>
          </p:nvPr>
        </p:nvSpPr>
        <p:spPr>
          <a:xfrm>
            <a:off x="4648200" y="1130041"/>
            <a:ext cx="4267100" cy="380036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28084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2743" y="491694"/>
            <a:ext cx="8615777" cy="571431"/>
          </a:xfrm>
        </p:spPr>
        <p:txBody>
          <a:bodyPr/>
          <a:lstStyle>
            <a:lvl1pPr>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262743" y="1129437"/>
            <a:ext cx="4234645"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4" name="Content Placeholder 3"/>
          <p:cNvSpPr>
            <a:spLocks noGrp="1"/>
          </p:cNvSpPr>
          <p:nvPr>
            <p:ph sz="half" idx="2"/>
          </p:nvPr>
        </p:nvSpPr>
        <p:spPr>
          <a:xfrm>
            <a:off x="262743" y="1631156"/>
            <a:ext cx="4234645" cy="3215684"/>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5" name="Text Placeholder 4"/>
          <p:cNvSpPr>
            <a:spLocks noGrp="1"/>
          </p:cNvSpPr>
          <p:nvPr>
            <p:ph type="body" sz="quarter" idx="3"/>
          </p:nvPr>
        </p:nvSpPr>
        <p:spPr>
          <a:xfrm>
            <a:off x="4645026" y="1129437"/>
            <a:ext cx="4233494"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1631156"/>
            <a:ext cx="4233494" cy="3215684"/>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8" name="Footer Placeholder 3"/>
          <p:cNvSpPr>
            <a:spLocks noGrp="1"/>
          </p:cNvSpPr>
          <p:nvPr>
            <p:ph type="ftr" sz="quarter" idx="10"/>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26222452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4" name="Footer Placeholder 3"/>
          <p:cNvSpPr>
            <a:spLocks noGrp="1"/>
          </p:cNvSpPr>
          <p:nvPr>
            <p:ph type="ftr" sz="quarter" idx="3"/>
          </p:nvPr>
        </p:nvSpPr>
        <p:spPr>
          <a:xfrm>
            <a:off x="25528" y="4932205"/>
            <a:ext cx="2834473" cy="244475"/>
          </a:xfrm>
          <a:prstGeom prst="rect">
            <a:avLst/>
          </a:prstGeom>
        </p:spPr>
        <p:txBody>
          <a:bodyPr/>
          <a:lstStyle>
            <a:lvl1pPr algn="l">
              <a:defRPr sz="900">
                <a:solidFill>
                  <a:schemeClr val="tx1">
                    <a:lumMod val="60000"/>
                    <a:lumOff val="40000"/>
                  </a:schemeClr>
                </a:solidFill>
              </a:defRPr>
            </a:lvl1pPr>
          </a:lstStyle>
          <a:p>
            <a:pPr>
              <a:defRPr/>
            </a:pPr>
            <a:r>
              <a:rPr lang="en-US" smtClean="0"/>
              <a:t>© 2014 Avaya Inc. All rights reserved.</a:t>
            </a:r>
            <a:endParaRPr lang="en-US" dirty="0"/>
          </a:p>
        </p:txBody>
      </p:sp>
    </p:spTree>
    <p:extLst>
      <p:ext uri="{BB962C8B-B14F-4D97-AF65-F5344CB8AC3E}">
        <p14:creationId xmlns:p14="http://schemas.microsoft.com/office/powerpoint/2010/main" val="8819911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700" y="414732"/>
            <a:ext cx="8686600" cy="508452"/>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228700" y="1087075"/>
            <a:ext cx="8686600" cy="3851389"/>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grpSp>
        <p:nvGrpSpPr>
          <p:cNvPr id="18" name="Group 17"/>
          <p:cNvGrpSpPr/>
          <p:nvPr userDrawn="1"/>
        </p:nvGrpSpPr>
        <p:grpSpPr>
          <a:xfrm>
            <a:off x="-1312" y="0"/>
            <a:ext cx="9150745" cy="324000"/>
            <a:chOff x="-5792" y="6556704"/>
            <a:chExt cx="9150745" cy="324000"/>
          </a:xfrm>
        </p:grpSpPr>
        <p:sp>
          <p:nvSpPr>
            <p:cNvPr id="19" name="Rectángulo 6"/>
            <p:cNvSpPr/>
            <p:nvPr userDrawn="1"/>
          </p:nvSpPr>
          <p:spPr>
            <a:xfrm>
              <a:off x="1611398" y="6556704"/>
              <a:ext cx="4346116" cy="324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20" name="Rectángulo 7"/>
            <p:cNvSpPr/>
            <p:nvPr userDrawn="1"/>
          </p:nvSpPr>
          <p:spPr>
            <a:xfrm flipV="1">
              <a:off x="5926435" y="6556704"/>
              <a:ext cx="3218518" cy="324000"/>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21" name="Rectángulo 6"/>
            <p:cNvSpPr/>
            <p:nvPr userDrawn="1"/>
          </p:nvSpPr>
          <p:spPr>
            <a:xfrm>
              <a:off x="-5792" y="6556704"/>
              <a:ext cx="3129493" cy="32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grpSp>
      <p:pic>
        <p:nvPicPr>
          <p:cNvPr id="22" name="Picture 21"/>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622724" y="74628"/>
            <a:ext cx="2445693" cy="198414"/>
          </a:xfrm>
          <a:prstGeom prst="rect">
            <a:avLst/>
          </a:prstGeom>
        </p:spPr>
      </p:pic>
      <p:pic>
        <p:nvPicPr>
          <p:cNvPr id="23" name="Picture 22"/>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143014" y="62672"/>
            <a:ext cx="749150" cy="232051"/>
          </a:xfrm>
          <a:prstGeom prst="rect">
            <a:avLst/>
          </a:prstGeom>
        </p:spPr>
      </p:pic>
      <p:sp>
        <p:nvSpPr>
          <p:cNvPr id="14" name="Slide Number Placeholder 4"/>
          <p:cNvSpPr txBox="1">
            <a:spLocks/>
          </p:cNvSpPr>
          <p:nvPr userDrawn="1"/>
        </p:nvSpPr>
        <p:spPr>
          <a:xfrm>
            <a:off x="6849531" y="4930535"/>
            <a:ext cx="2133600" cy="22671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BDFA6B-3FA2-114F-947D-63020821DECD}" type="slidenum">
              <a:rPr lang="en-US" smtClean="0"/>
              <a:pPr/>
              <a:t>‹#›</a:t>
            </a:fld>
            <a:endParaRPr lang="en-US" dirty="0"/>
          </a:p>
        </p:txBody>
      </p:sp>
      <p:sp>
        <p:nvSpPr>
          <p:cNvPr id="7" name="Footer Placeholder 6"/>
          <p:cNvSpPr>
            <a:spLocks noGrp="1"/>
          </p:cNvSpPr>
          <p:nvPr>
            <p:ph type="ftr" sz="quarter" idx="3"/>
          </p:nvPr>
        </p:nvSpPr>
        <p:spPr>
          <a:xfrm>
            <a:off x="0" y="4962220"/>
            <a:ext cx="2895600" cy="187581"/>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2014 Avaya Inc. All rights reserved.</a:t>
            </a:r>
            <a:endParaRPr lang="en-US" dirty="0" smtClean="0"/>
          </a:p>
        </p:txBody>
      </p:sp>
    </p:spTree>
    <p:extLst>
      <p:ext uri="{BB962C8B-B14F-4D97-AF65-F5344CB8AC3E}">
        <p14:creationId xmlns:p14="http://schemas.microsoft.com/office/powerpoint/2010/main" val="3985549184"/>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67"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70" r:id="rId17"/>
    <p:sldLayoutId id="2147483663" r:id="rId18"/>
    <p:sldLayoutId id="2147483664" r:id="rId19"/>
    <p:sldLayoutId id="2147483671" r:id="rId20"/>
    <p:sldLayoutId id="2147483674" r:id="rId21"/>
    <p:sldLayoutId id="2147483665" r:id="rId22"/>
    <p:sldLayoutId id="2147483672" r:id="rId23"/>
    <p:sldLayoutId id="2147483673" r:id="rId24"/>
    <p:sldLayoutId id="2147483678" r:id="rId25"/>
    <p:sldLayoutId id="2147483704" r:id="rId26"/>
  </p:sldLayoutIdLst>
  <p:timing>
    <p:tnLst>
      <p:par>
        <p:cTn id="1" dur="indefinite" restart="never" nodeType="tmRoot"/>
      </p:par>
    </p:tnLst>
  </p:timing>
  <p:hf hdr="0" dt="0"/>
  <p:txStyles>
    <p:titleStyle>
      <a:lvl1pPr algn="ctr" defTabSz="457200" rtl="0" eaLnBrk="1" latinLnBrk="0" hangingPunct="1">
        <a:spcBef>
          <a:spcPct val="0"/>
        </a:spcBef>
        <a:buNone/>
        <a:defRPr sz="2800" kern="1200">
          <a:solidFill>
            <a:srgbClr val="CC0000"/>
          </a:solidFill>
          <a:latin typeface="+mj-lt"/>
          <a:ea typeface="+mj-ea"/>
          <a:cs typeface="+mj-cs"/>
        </a:defRPr>
      </a:lvl1pPr>
    </p:titleStyle>
    <p:bodyStyle>
      <a:lvl1pPr marL="271463" indent="-271463" algn="l" defTabSz="457200" rtl="0" eaLnBrk="1" latinLnBrk="0" hangingPunct="1">
        <a:spcBef>
          <a:spcPct val="20000"/>
        </a:spcBef>
        <a:buClr>
          <a:srgbClr val="CC0000"/>
        </a:buClr>
        <a:buSzPct val="80000"/>
        <a:buFont typeface="Wingdings" charset="2"/>
        <a:buChar char="§"/>
        <a:defRPr sz="1600" kern="1200">
          <a:solidFill>
            <a:schemeClr val="tx1"/>
          </a:solidFill>
          <a:latin typeface="+mn-lt"/>
          <a:ea typeface="+mn-ea"/>
          <a:cs typeface="+mn-cs"/>
        </a:defRPr>
      </a:lvl1pPr>
      <a:lvl2pPr marL="542925" indent="-203200" algn="l" defTabSz="457200" rtl="0" eaLnBrk="1" latinLnBrk="0" hangingPunct="1">
        <a:spcBef>
          <a:spcPct val="20000"/>
        </a:spcBef>
        <a:buClr>
          <a:srgbClr val="CC0000"/>
        </a:buClr>
        <a:buSzPct val="80000"/>
        <a:buFont typeface="Wingdings" charset="2"/>
        <a:buChar char="§"/>
        <a:defRPr sz="1600" kern="1200">
          <a:solidFill>
            <a:schemeClr val="tx1"/>
          </a:solidFill>
          <a:latin typeface="+mn-lt"/>
          <a:ea typeface="+mn-ea"/>
          <a:cs typeface="+mn-cs"/>
        </a:defRPr>
      </a:lvl2pPr>
      <a:lvl3pPr marL="719138" indent="-161925" algn="l" defTabSz="457200" rtl="0" eaLnBrk="1" latinLnBrk="0" hangingPunct="1">
        <a:spcBef>
          <a:spcPct val="20000"/>
        </a:spcBef>
        <a:buClr>
          <a:srgbClr val="CC0000"/>
        </a:buClr>
        <a:buSzPct val="80000"/>
        <a:buFont typeface="Wingdings" charset="2"/>
        <a:buChar char="§"/>
        <a:defRPr sz="1600" kern="1200">
          <a:solidFill>
            <a:schemeClr val="tx1"/>
          </a:solidFill>
          <a:latin typeface="+mn-lt"/>
          <a:ea typeface="+mn-ea"/>
          <a:cs typeface="+mn-cs"/>
        </a:defRPr>
      </a:lvl3pPr>
      <a:lvl4pPr marL="977900" indent="-228600" algn="l" defTabSz="457200" rtl="0" eaLnBrk="1" latinLnBrk="0" hangingPunct="1">
        <a:spcBef>
          <a:spcPct val="20000"/>
        </a:spcBef>
        <a:buClr>
          <a:srgbClr val="CC0000"/>
        </a:buClr>
        <a:buSzPct val="80000"/>
        <a:buFont typeface="Wingdings" charset="2"/>
        <a:buChar char="§"/>
        <a:defRPr sz="1600" kern="1200">
          <a:solidFill>
            <a:schemeClr val="tx1"/>
          </a:solidFill>
          <a:latin typeface="+mn-lt"/>
          <a:ea typeface="+mn-ea"/>
          <a:cs typeface="+mn-cs"/>
        </a:defRPr>
      </a:lvl4pPr>
      <a:lvl5pPr marL="1165225" indent="-174625" algn="l" defTabSz="457200" rtl="0" eaLnBrk="1" latinLnBrk="0" hangingPunct="1">
        <a:spcBef>
          <a:spcPct val="20000"/>
        </a:spcBef>
        <a:buClr>
          <a:srgbClr val="CC0000"/>
        </a:buClr>
        <a:buSzPct val="80000"/>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5" name="Rectangle 52"/>
          <p:cNvSpPr>
            <a:spLocks noGrp="1" noChangeArrowheads="1"/>
          </p:cNvSpPr>
          <p:nvPr>
            <p:ph type="body" idx="1"/>
          </p:nvPr>
        </p:nvSpPr>
        <p:spPr bwMode="gray">
          <a:xfrm>
            <a:off x="506413" y="1021556"/>
            <a:ext cx="8135937" cy="3314700"/>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53"/>
          <p:cNvSpPr>
            <a:spLocks noGrp="1" noChangeArrowheads="1"/>
          </p:cNvSpPr>
          <p:nvPr>
            <p:ph type="title"/>
          </p:nvPr>
        </p:nvSpPr>
        <p:spPr bwMode="auto">
          <a:xfrm>
            <a:off x="506413" y="142875"/>
            <a:ext cx="8134350" cy="664369"/>
          </a:xfrm>
          <a:prstGeom prst="rect">
            <a:avLst/>
          </a:prstGeom>
          <a:noFill/>
          <a:ln w="9525" algn="ctr">
            <a:noFill/>
            <a:miter lim="800000"/>
            <a:headEnd/>
            <a:tailEnd/>
          </a:ln>
        </p:spPr>
        <p:txBody>
          <a:bodyPr vert="horz" wrap="square" lIns="0" tIns="91440" rIns="91440" bIns="91440" numCol="1" anchor="b" anchorCtr="0" compatLnSpc="1">
            <a:prstTxWarp prst="textNoShape">
              <a:avLst/>
            </a:prstTxWarp>
          </a:bodyPr>
          <a:lstStyle/>
          <a:p>
            <a:pPr lvl="0"/>
            <a:r>
              <a:rPr lang="en-US" dirty="0" smtClean="0"/>
              <a:t>Click to edit Master title style</a:t>
            </a:r>
          </a:p>
        </p:txBody>
      </p:sp>
      <p:sp>
        <p:nvSpPr>
          <p:cNvPr id="26" name="Rectangle 5"/>
          <p:cNvSpPr>
            <a:spLocks noGrp="1" noChangeArrowheads="1"/>
          </p:cNvSpPr>
          <p:nvPr>
            <p:ph type="ftr" sz="quarter" idx="3"/>
          </p:nvPr>
        </p:nvSpPr>
        <p:spPr bwMode="gray">
          <a:xfrm>
            <a:off x="4343400" y="4791653"/>
            <a:ext cx="457200" cy="17145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defTabSz="914400">
              <a:defRPr/>
            </a:pPr>
            <a:r>
              <a:rPr lang="en-US" smtClean="0">
                <a:latin typeface="Arial"/>
                <a:ea typeface="Arial Unicode MS"/>
                <a:cs typeface="Arial Unicode MS"/>
              </a:rPr>
              <a:t>0</a:t>
            </a:r>
            <a:endParaRPr lang="en-US" dirty="0">
              <a:latin typeface="Arial"/>
              <a:ea typeface="Arial Unicode MS"/>
              <a:cs typeface="Arial Unicode MS"/>
            </a:endParaRPr>
          </a:p>
        </p:txBody>
      </p:sp>
      <p:sp>
        <p:nvSpPr>
          <p:cNvPr id="27" name="Rectangle 288"/>
          <p:cNvSpPr>
            <a:spLocks noChangeArrowheads="1"/>
          </p:cNvSpPr>
          <p:nvPr/>
        </p:nvSpPr>
        <p:spPr bwMode="gray">
          <a:xfrm>
            <a:off x="506413" y="4888782"/>
            <a:ext cx="2174739" cy="83100"/>
          </a:xfrm>
          <a:prstGeom prst="rect">
            <a:avLst/>
          </a:prstGeom>
          <a:noFill/>
          <a:ln w="12700">
            <a:noFill/>
            <a:miter lim="800000"/>
            <a:headEnd type="none" w="sm" len="sm"/>
            <a:tailEnd type="none" w="sm" len="sm"/>
          </a:ln>
          <a:effectLst/>
        </p:spPr>
        <p:txBody>
          <a:bodyPr wrap="square" lIns="0" tIns="0" rIns="0" bIns="0" anchor="b">
            <a:spAutoFit/>
          </a:bodyPr>
          <a:lstStyle/>
          <a:p>
            <a:pPr defTabSz="914400" fontAlgn="base"/>
            <a:r>
              <a:rPr lang="en-US" sz="600" dirty="0" smtClean="0">
                <a:solidFill>
                  <a:srgbClr val="000000"/>
                </a:solidFill>
                <a:latin typeface="Arial" charset="0"/>
                <a:ea typeface="Arial Unicode MS" pitchFamily="34" charset="-128"/>
                <a:cs typeface="Arial Unicode MS" pitchFamily="34" charset="-128"/>
              </a:rPr>
              <a:t>© 2013 Gartner, Inc. and/or its affiliates. All rights reserved.</a:t>
            </a:r>
          </a:p>
        </p:txBody>
      </p:sp>
      <p:grpSp>
        <p:nvGrpSpPr>
          <p:cNvPr id="17" name="Group 95"/>
          <p:cNvGrpSpPr>
            <a:grpSpLocks noChangeAspect="1"/>
          </p:cNvGrpSpPr>
          <p:nvPr userDrawn="1"/>
        </p:nvGrpSpPr>
        <p:grpSpPr bwMode="gray">
          <a:xfrm>
            <a:off x="7467600" y="4705350"/>
            <a:ext cx="1143000" cy="257175"/>
            <a:chOff x="3020" y="3469"/>
            <a:chExt cx="1440" cy="326"/>
          </a:xfrm>
        </p:grpSpPr>
        <p:sp>
          <p:nvSpPr>
            <p:cNvPr id="2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2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sp>
          <p:nvSpPr>
            <p:cNvPr id="3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defTabSz="914400">
                <a:defRPr/>
              </a:pPr>
              <a:endParaRPr lang="en-US" dirty="0">
                <a:solidFill>
                  <a:srgbClr val="000000"/>
                </a:solidFill>
                <a:latin typeface="Arial"/>
                <a:ea typeface="Arial Unicode MS"/>
                <a:cs typeface="Arial Unicode MS"/>
              </a:endParaRPr>
            </a:p>
          </p:txBody>
        </p:sp>
      </p:grpSp>
    </p:spTree>
    <p:extLst>
      <p:ext uri="{BB962C8B-B14F-4D97-AF65-F5344CB8AC3E}">
        <p14:creationId xmlns:p14="http://schemas.microsoft.com/office/powerpoint/2010/main" val="29795318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hf hdr="0" ft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tags" Target="../tags/tag151.xml"/><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tags" Target="../tags/tag150.xml"/><Relationship Id="rId16" Type="http://schemas.openxmlformats.org/officeDocument/2006/relationships/image" Target="../media/image64.png"/><Relationship Id="rId1" Type="http://schemas.openxmlformats.org/officeDocument/2006/relationships/tags" Target="../tags/tag149.xml"/><Relationship Id="rId6" Type="http://schemas.openxmlformats.org/officeDocument/2006/relationships/notesSlide" Target="../notesSlides/notesSlide7.xml"/><Relationship Id="rId11" Type="http://schemas.openxmlformats.org/officeDocument/2006/relationships/image" Target="../media/image59.png"/><Relationship Id="rId5" Type="http://schemas.openxmlformats.org/officeDocument/2006/relationships/slideLayout" Target="../slideLayouts/slideLayout5.xml"/><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tags" Target="../tags/tag152.xml"/><Relationship Id="rId9" Type="http://schemas.openxmlformats.org/officeDocument/2006/relationships/image" Target="../media/image57.png"/><Relationship Id="rId14"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tags" Target="../tags/tag191.xml"/><Relationship Id="rId21" Type="http://schemas.openxmlformats.org/officeDocument/2006/relationships/tags" Target="../tags/tag173.xml"/><Relationship Id="rId34" Type="http://schemas.openxmlformats.org/officeDocument/2006/relationships/tags" Target="../tags/tag186.xml"/><Relationship Id="rId42" Type="http://schemas.openxmlformats.org/officeDocument/2006/relationships/tags" Target="../tags/tag194.xml"/><Relationship Id="rId47" Type="http://schemas.openxmlformats.org/officeDocument/2006/relationships/tags" Target="../tags/tag199.xml"/><Relationship Id="rId50" Type="http://schemas.openxmlformats.org/officeDocument/2006/relationships/tags" Target="../tags/tag202.xml"/><Relationship Id="rId55" Type="http://schemas.openxmlformats.org/officeDocument/2006/relationships/tags" Target="../tags/tag207.xml"/><Relationship Id="rId63" Type="http://schemas.openxmlformats.org/officeDocument/2006/relationships/notesSlide" Target="../notesSlides/notesSlide9.xml"/><Relationship Id="rId68" Type="http://schemas.openxmlformats.org/officeDocument/2006/relationships/image" Target="../media/image44.png"/><Relationship Id="rId76" Type="http://schemas.openxmlformats.org/officeDocument/2006/relationships/image" Target="../media/image52.png"/><Relationship Id="rId7" Type="http://schemas.openxmlformats.org/officeDocument/2006/relationships/tags" Target="../tags/tag159.xml"/><Relationship Id="rId71" Type="http://schemas.openxmlformats.org/officeDocument/2006/relationships/image" Target="../media/image47.png"/><Relationship Id="rId2" Type="http://schemas.openxmlformats.org/officeDocument/2006/relationships/tags" Target="../tags/tag154.xml"/><Relationship Id="rId16" Type="http://schemas.openxmlformats.org/officeDocument/2006/relationships/tags" Target="../tags/tag168.xml"/><Relationship Id="rId29" Type="http://schemas.openxmlformats.org/officeDocument/2006/relationships/tags" Target="../tags/tag181.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37" Type="http://schemas.openxmlformats.org/officeDocument/2006/relationships/tags" Target="../tags/tag189.xml"/><Relationship Id="rId40" Type="http://schemas.openxmlformats.org/officeDocument/2006/relationships/tags" Target="../tags/tag192.xml"/><Relationship Id="rId45" Type="http://schemas.openxmlformats.org/officeDocument/2006/relationships/tags" Target="../tags/tag197.xml"/><Relationship Id="rId53" Type="http://schemas.openxmlformats.org/officeDocument/2006/relationships/tags" Target="../tags/tag205.xml"/><Relationship Id="rId58" Type="http://schemas.openxmlformats.org/officeDocument/2006/relationships/tags" Target="../tags/tag210.xml"/><Relationship Id="rId66" Type="http://schemas.openxmlformats.org/officeDocument/2006/relationships/image" Target="../media/image42.png"/><Relationship Id="rId74" Type="http://schemas.openxmlformats.org/officeDocument/2006/relationships/image" Target="../media/image50.jpeg"/><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49" Type="http://schemas.openxmlformats.org/officeDocument/2006/relationships/tags" Target="../tags/tag201.xml"/><Relationship Id="rId57" Type="http://schemas.openxmlformats.org/officeDocument/2006/relationships/tags" Target="../tags/tag209.xml"/><Relationship Id="rId61" Type="http://schemas.openxmlformats.org/officeDocument/2006/relationships/tags" Target="../tags/tag213.xml"/><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tags" Target="../tags/tag183.xml"/><Relationship Id="rId44" Type="http://schemas.openxmlformats.org/officeDocument/2006/relationships/tags" Target="../tags/tag196.xml"/><Relationship Id="rId52" Type="http://schemas.openxmlformats.org/officeDocument/2006/relationships/tags" Target="../tags/tag204.xml"/><Relationship Id="rId60" Type="http://schemas.openxmlformats.org/officeDocument/2006/relationships/tags" Target="../tags/tag212.xml"/><Relationship Id="rId65" Type="http://schemas.openxmlformats.org/officeDocument/2006/relationships/image" Target="../media/image41.png"/><Relationship Id="rId73" Type="http://schemas.openxmlformats.org/officeDocument/2006/relationships/image" Target="../media/image49.png"/><Relationship Id="rId78" Type="http://schemas.openxmlformats.org/officeDocument/2006/relationships/image" Target="../media/image54.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tags" Target="../tags/tag187.xml"/><Relationship Id="rId43" Type="http://schemas.openxmlformats.org/officeDocument/2006/relationships/tags" Target="../tags/tag195.xml"/><Relationship Id="rId48" Type="http://schemas.openxmlformats.org/officeDocument/2006/relationships/tags" Target="../tags/tag200.xml"/><Relationship Id="rId56" Type="http://schemas.openxmlformats.org/officeDocument/2006/relationships/tags" Target="../tags/tag208.xml"/><Relationship Id="rId64" Type="http://schemas.openxmlformats.org/officeDocument/2006/relationships/image" Target="../media/image40.png"/><Relationship Id="rId69" Type="http://schemas.openxmlformats.org/officeDocument/2006/relationships/image" Target="../media/image45.png"/><Relationship Id="rId77" Type="http://schemas.openxmlformats.org/officeDocument/2006/relationships/image" Target="../media/image53.png"/><Relationship Id="rId8" Type="http://schemas.openxmlformats.org/officeDocument/2006/relationships/tags" Target="../tags/tag160.xml"/><Relationship Id="rId51" Type="http://schemas.openxmlformats.org/officeDocument/2006/relationships/tags" Target="../tags/tag203.xml"/><Relationship Id="rId72" Type="http://schemas.openxmlformats.org/officeDocument/2006/relationships/image" Target="../media/image48.png"/><Relationship Id="rId3" Type="http://schemas.openxmlformats.org/officeDocument/2006/relationships/tags" Target="../tags/tag155.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tags" Target="../tags/tag190.xml"/><Relationship Id="rId46" Type="http://schemas.openxmlformats.org/officeDocument/2006/relationships/tags" Target="../tags/tag198.xml"/><Relationship Id="rId59" Type="http://schemas.openxmlformats.org/officeDocument/2006/relationships/tags" Target="../tags/tag211.xml"/><Relationship Id="rId67" Type="http://schemas.openxmlformats.org/officeDocument/2006/relationships/image" Target="../media/image43.png"/><Relationship Id="rId20" Type="http://schemas.openxmlformats.org/officeDocument/2006/relationships/tags" Target="../tags/tag172.xml"/><Relationship Id="rId41" Type="http://schemas.openxmlformats.org/officeDocument/2006/relationships/tags" Target="../tags/tag193.xml"/><Relationship Id="rId54" Type="http://schemas.openxmlformats.org/officeDocument/2006/relationships/tags" Target="../tags/tag206.xml"/><Relationship Id="rId62" Type="http://schemas.openxmlformats.org/officeDocument/2006/relationships/slideLayout" Target="../slideLayouts/slideLayout5.xml"/><Relationship Id="rId70" Type="http://schemas.openxmlformats.org/officeDocument/2006/relationships/image" Target="../media/image46.png"/><Relationship Id="rId75" Type="http://schemas.openxmlformats.org/officeDocument/2006/relationships/image" Target="../media/image51.jpeg"/><Relationship Id="rId1" Type="http://schemas.openxmlformats.org/officeDocument/2006/relationships/tags" Target="../tags/tag153.xml"/><Relationship Id="rId6" Type="http://schemas.openxmlformats.org/officeDocument/2006/relationships/tags" Target="../tags/tag158.xml"/></Relationships>
</file>

<file path=ppt/slides/_rels/slide14.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slideLayout" Target="../slideLayouts/slideLayout5.xml"/><Relationship Id="rId26" Type="http://schemas.openxmlformats.org/officeDocument/2006/relationships/image" Target="../media/image80.png"/><Relationship Id="rId3" Type="http://schemas.openxmlformats.org/officeDocument/2006/relationships/tags" Target="../tags/tag216.xml"/><Relationship Id="rId21" Type="http://schemas.openxmlformats.org/officeDocument/2006/relationships/image" Target="../media/image75.png"/><Relationship Id="rId34" Type="http://schemas.openxmlformats.org/officeDocument/2006/relationships/image" Target="../media/image88.png"/><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image" Target="../media/image79.png"/><Relationship Id="rId33" Type="http://schemas.openxmlformats.org/officeDocument/2006/relationships/image" Target="../media/image87.png"/><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image" Target="../media/image74.png"/><Relationship Id="rId29" Type="http://schemas.openxmlformats.org/officeDocument/2006/relationships/image" Target="../media/image83.png"/><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jpeg"/><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png"/><Relationship Id="rId10" Type="http://schemas.openxmlformats.org/officeDocument/2006/relationships/tags" Target="../tags/tag223.xml"/><Relationship Id="rId19" Type="http://schemas.openxmlformats.org/officeDocument/2006/relationships/notesSlide" Target="../notesSlides/notesSlide10.xml"/><Relationship Id="rId31" Type="http://schemas.openxmlformats.org/officeDocument/2006/relationships/image" Target="../media/image85.png"/><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tags" Target="../tags/tag269.xml"/><Relationship Id="rId21" Type="http://schemas.openxmlformats.org/officeDocument/2006/relationships/tags" Target="../tags/tag251.xml"/><Relationship Id="rId34" Type="http://schemas.openxmlformats.org/officeDocument/2006/relationships/tags" Target="../tags/tag264.xml"/><Relationship Id="rId42" Type="http://schemas.openxmlformats.org/officeDocument/2006/relationships/tags" Target="../tags/tag272.xml"/><Relationship Id="rId47" Type="http://schemas.openxmlformats.org/officeDocument/2006/relationships/tags" Target="../tags/tag277.xml"/><Relationship Id="rId50" Type="http://schemas.openxmlformats.org/officeDocument/2006/relationships/tags" Target="../tags/tag280.xml"/><Relationship Id="rId55" Type="http://schemas.openxmlformats.org/officeDocument/2006/relationships/tags" Target="../tags/tag285.xml"/><Relationship Id="rId63" Type="http://schemas.openxmlformats.org/officeDocument/2006/relationships/image" Target="../media/image40.png"/><Relationship Id="rId68" Type="http://schemas.openxmlformats.org/officeDocument/2006/relationships/image" Target="../media/image45.png"/><Relationship Id="rId76" Type="http://schemas.openxmlformats.org/officeDocument/2006/relationships/image" Target="../media/image53.png"/><Relationship Id="rId7" Type="http://schemas.openxmlformats.org/officeDocument/2006/relationships/tags" Target="../tags/tag237.xml"/><Relationship Id="rId71" Type="http://schemas.openxmlformats.org/officeDocument/2006/relationships/image" Target="../media/image48.png"/><Relationship Id="rId2" Type="http://schemas.openxmlformats.org/officeDocument/2006/relationships/tags" Target="../tags/tag232.xml"/><Relationship Id="rId16" Type="http://schemas.openxmlformats.org/officeDocument/2006/relationships/tags" Target="../tags/tag246.xml"/><Relationship Id="rId29" Type="http://schemas.openxmlformats.org/officeDocument/2006/relationships/tags" Target="../tags/tag259.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image" Target="../media/image43.png"/><Relationship Id="rId74" Type="http://schemas.openxmlformats.org/officeDocument/2006/relationships/image" Target="../media/image51.jpeg"/><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61" Type="http://schemas.openxmlformats.org/officeDocument/2006/relationships/slideLayout" Target="../slideLayouts/slideLayout5.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tags" Target="../tags/tag290.xml"/><Relationship Id="rId65" Type="http://schemas.openxmlformats.org/officeDocument/2006/relationships/image" Target="../media/image42.png"/><Relationship Id="rId73" Type="http://schemas.openxmlformats.org/officeDocument/2006/relationships/image" Target="../media/image50.jpeg"/><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image" Target="../media/image41.png"/><Relationship Id="rId69" Type="http://schemas.openxmlformats.org/officeDocument/2006/relationships/image" Target="../media/image46.png"/><Relationship Id="rId77" Type="http://schemas.openxmlformats.org/officeDocument/2006/relationships/image" Target="../media/image54.png"/><Relationship Id="rId8" Type="http://schemas.openxmlformats.org/officeDocument/2006/relationships/tags" Target="../tags/tag238.xml"/><Relationship Id="rId51" Type="http://schemas.openxmlformats.org/officeDocument/2006/relationships/tags" Target="../tags/tag281.xml"/><Relationship Id="rId72" Type="http://schemas.openxmlformats.org/officeDocument/2006/relationships/image" Target="../media/image49.png"/><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tags" Target="../tags/tag289.xml"/><Relationship Id="rId67" Type="http://schemas.openxmlformats.org/officeDocument/2006/relationships/image" Target="../media/image44.png"/><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notesSlide" Target="../notesSlides/notesSlide12.xml"/><Relationship Id="rId70" Type="http://schemas.openxmlformats.org/officeDocument/2006/relationships/image" Target="../media/image47.png"/><Relationship Id="rId75" Type="http://schemas.openxmlformats.org/officeDocument/2006/relationships/image" Target="../media/image52.png"/><Relationship Id="rId1" Type="http://schemas.openxmlformats.org/officeDocument/2006/relationships/tags" Target="../tags/tag231.xml"/><Relationship Id="rId6" Type="http://schemas.openxmlformats.org/officeDocument/2006/relationships/tags" Target="../tags/tag236.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3.wmf"/></Relationships>
</file>

<file path=ppt/slides/_rels/slide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9.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png"/><Relationship Id="rId7" Type="http://schemas.openxmlformats.org/officeDocument/2006/relationships/image" Target="../media/image103.jpeg"/><Relationship Id="rId2" Type="http://schemas.openxmlformats.org/officeDocument/2006/relationships/image" Target="../media/image98.png"/><Relationship Id="rId1" Type="http://schemas.openxmlformats.org/officeDocument/2006/relationships/slideLayout" Target="../slideLayouts/slideLayout9.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jpeg"/><Relationship Id="rId9" Type="http://schemas.openxmlformats.org/officeDocument/2006/relationships/image" Target="../media/image10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image" Target="../media/image106.gif"/><Relationship Id="rId21" Type="http://schemas.openxmlformats.org/officeDocument/2006/relationships/image" Target="../media/image124.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notesSlide" Target="../notesSlides/notesSlide15.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9.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1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image" Target="../media/image127.jpeg"/><Relationship Id="rId5" Type="http://schemas.openxmlformats.org/officeDocument/2006/relationships/image" Target="../media/image91.jpeg"/><Relationship Id="rId4" Type="http://schemas.openxmlformats.org/officeDocument/2006/relationships/image" Target="../media/image126.jpeg"/></Relationships>
</file>

<file path=ppt/slides/_rels/slide2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tags" Target="../tags/tag295.xml"/><Relationship Id="rId7" Type="http://schemas.openxmlformats.org/officeDocument/2006/relationships/image" Target="../media/image128.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image" Target="../media/image91.jpeg"/><Relationship Id="rId5" Type="http://schemas.openxmlformats.org/officeDocument/2006/relationships/image" Target="../media/image126.jpeg"/><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9.xml"/><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notesSlide" Target="../notesSlides/notesSlide1.xml"/><Relationship Id="rId76" Type="http://schemas.openxmlformats.org/officeDocument/2006/relationships/image" Target="../media/image32.png"/><Relationship Id="rId7" Type="http://schemas.openxmlformats.org/officeDocument/2006/relationships/tags" Target="../tags/tag7.xml"/><Relationship Id="rId71" Type="http://schemas.openxmlformats.org/officeDocument/2006/relationships/image" Target="../media/image27.jpe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image" Target="../media/image30.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image" Target="../media/image2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image" Target="../media/image25.jpeg"/><Relationship Id="rId77" Type="http://schemas.openxmlformats.org/officeDocument/2006/relationships/image" Target="../media/image33.jpe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image" Target="../media/image28.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slideLayout" Target="../slideLayouts/slideLayout10.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26.png"/><Relationship Id="rId75" Type="http://schemas.openxmlformats.org/officeDocument/2006/relationships/image" Target="../media/image31.jpeg"/><Relationship Id="rId1" Type="http://schemas.openxmlformats.org/officeDocument/2006/relationships/tags" Target="../tags/tag1.xml"/><Relationship Id="rId6"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slide" Target="slide1.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microsoft.com/office/2007/relationships/hdphoto" Target="../media/hdphoto1.wdp"/><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image" Target="../media/image34.png"/><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notesSlide" Target="../notesSlides/notesSlide2.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slideLayout" Target="../slideLayouts/slideLayout9.xml"/><Relationship Id="rId27"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hyperlink" Target="http://packetpushers.net/does-trill-stand-a-chance-at-wide-adop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9" Type="http://schemas.openxmlformats.org/officeDocument/2006/relationships/tags" Target="../tags/tag126.xml"/><Relationship Id="rId21" Type="http://schemas.openxmlformats.org/officeDocument/2006/relationships/tags" Target="../tags/tag108.xml"/><Relationship Id="rId34" Type="http://schemas.openxmlformats.org/officeDocument/2006/relationships/tags" Target="../tags/tag121.xml"/><Relationship Id="rId42" Type="http://schemas.openxmlformats.org/officeDocument/2006/relationships/tags" Target="../tags/tag129.xml"/><Relationship Id="rId47" Type="http://schemas.openxmlformats.org/officeDocument/2006/relationships/tags" Target="../tags/tag134.xml"/><Relationship Id="rId50" Type="http://schemas.openxmlformats.org/officeDocument/2006/relationships/tags" Target="../tags/tag137.xml"/><Relationship Id="rId55" Type="http://schemas.openxmlformats.org/officeDocument/2006/relationships/tags" Target="../tags/tag142.xml"/><Relationship Id="rId63" Type="http://schemas.openxmlformats.org/officeDocument/2006/relationships/notesSlide" Target="../notesSlides/notesSlide5.xml"/><Relationship Id="rId68" Type="http://schemas.openxmlformats.org/officeDocument/2006/relationships/image" Target="../media/image44.png"/><Relationship Id="rId76" Type="http://schemas.openxmlformats.org/officeDocument/2006/relationships/image" Target="../media/image52.png"/><Relationship Id="rId7" Type="http://schemas.openxmlformats.org/officeDocument/2006/relationships/tags" Target="../tags/tag94.xml"/><Relationship Id="rId71" Type="http://schemas.openxmlformats.org/officeDocument/2006/relationships/image" Target="../media/image47.png"/><Relationship Id="rId2" Type="http://schemas.openxmlformats.org/officeDocument/2006/relationships/tags" Target="../tags/tag89.xml"/><Relationship Id="rId16" Type="http://schemas.openxmlformats.org/officeDocument/2006/relationships/tags" Target="../tags/tag103.xml"/><Relationship Id="rId29" Type="http://schemas.openxmlformats.org/officeDocument/2006/relationships/tags" Target="../tags/tag116.xml"/><Relationship Id="rId11" Type="http://schemas.openxmlformats.org/officeDocument/2006/relationships/tags" Target="../tags/tag98.xml"/><Relationship Id="rId24" Type="http://schemas.openxmlformats.org/officeDocument/2006/relationships/tags" Target="../tags/tag111.xml"/><Relationship Id="rId32" Type="http://schemas.openxmlformats.org/officeDocument/2006/relationships/tags" Target="../tags/tag119.xml"/><Relationship Id="rId37" Type="http://schemas.openxmlformats.org/officeDocument/2006/relationships/tags" Target="../tags/tag124.xml"/><Relationship Id="rId40" Type="http://schemas.openxmlformats.org/officeDocument/2006/relationships/tags" Target="../tags/tag127.xml"/><Relationship Id="rId45" Type="http://schemas.openxmlformats.org/officeDocument/2006/relationships/tags" Target="../tags/tag132.xml"/><Relationship Id="rId53" Type="http://schemas.openxmlformats.org/officeDocument/2006/relationships/tags" Target="../tags/tag140.xml"/><Relationship Id="rId58" Type="http://schemas.openxmlformats.org/officeDocument/2006/relationships/tags" Target="../tags/tag145.xml"/><Relationship Id="rId66" Type="http://schemas.openxmlformats.org/officeDocument/2006/relationships/image" Target="../media/image42.png"/><Relationship Id="rId74" Type="http://schemas.openxmlformats.org/officeDocument/2006/relationships/image" Target="../media/image50.jpeg"/><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36" Type="http://schemas.openxmlformats.org/officeDocument/2006/relationships/tags" Target="../tags/tag123.xml"/><Relationship Id="rId49" Type="http://schemas.openxmlformats.org/officeDocument/2006/relationships/tags" Target="../tags/tag136.xml"/><Relationship Id="rId57" Type="http://schemas.openxmlformats.org/officeDocument/2006/relationships/tags" Target="../tags/tag144.xml"/><Relationship Id="rId61" Type="http://schemas.openxmlformats.org/officeDocument/2006/relationships/tags" Target="../tags/tag148.xml"/><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tags" Target="../tags/tag118.xml"/><Relationship Id="rId44" Type="http://schemas.openxmlformats.org/officeDocument/2006/relationships/tags" Target="../tags/tag131.xml"/><Relationship Id="rId52" Type="http://schemas.openxmlformats.org/officeDocument/2006/relationships/tags" Target="../tags/tag139.xml"/><Relationship Id="rId60" Type="http://schemas.openxmlformats.org/officeDocument/2006/relationships/tags" Target="../tags/tag147.xml"/><Relationship Id="rId65" Type="http://schemas.openxmlformats.org/officeDocument/2006/relationships/image" Target="../media/image41.png"/><Relationship Id="rId73" Type="http://schemas.openxmlformats.org/officeDocument/2006/relationships/image" Target="../media/image49.png"/><Relationship Id="rId78" Type="http://schemas.openxmlformats.org/officeDocument/2006/relationships/image" Target="../media/image54.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 Id="rId35" Type="http://schemas.openxmlformats.org/officeDocument/2006/relationships/tags" Target="../tags/tag122.xml"/><Relationship Id="rId43" Type="http://schemas.openxmlformats.org/officeDocument/2006/relationships/tags" Target="../tags/tag130.xml"/><Relationship Id="rId48" Type="http://schemas.openxmlformats.org/officeDocument/2006/relationships/tags" Target="../tags/tag135.xml"/><Relationship Id="rId56" Type="http://schemas.openxmlformats.org/officeDocument/2006/relationships/tags" Target="../tags/tag143.xml"/><Relationship Id="rId64" Type="http://schemas.openxmlformats.org/officeDocument/2006/relationships/image" Target="../media/image40.png"/><Relationship Id="rId69" Type="http://schemas.openxmlformats.org/officeDocument/2006/relationships/image" Target="../media/image45.png"/><Relationship Id="rId77" Type="http://schemas.openxmlformats.org/officeDocument/2006/relationships/image" Target="../media/image53.png"/><Relationship Id="rId8" Type="http://schemas.openxmlformats.org/officeDocument/2006/relationships/tags" Target="../tags/tag95.xml"/><Relationship Id="rId51" Type="http://schemas.openxmlformats.org/officeDocument/2006/relationships/tags" Target="../tags/tag138.xml"/><Relationship Id="rId72" Type="http://schemas.openxmlformats.org/officeDocument/2006/relationships/image" Target="../media/image48.png"/><Relationship Id="rId3" Type="http://schemas.openxmlformats.org/officeDocument/2006/relationships/tags" Target="../tags/tag90.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tags" Target="../tags/tag120.xml"/><Relationship Id="rId38" Type="http://schemas.openxmlformats.org/officeDocument/2006/relationships/tags" Target="../tags/tag125.xml"/><Relationship Id="rId46" Type="http://schemas.openxmlformats.org/officeDocument/2006/relationships/tags" Target="../tags/tag133.xml"/><Relationship Id="rId59" Type="http://schemas.openxmlformats.org/officeDocument/2006/relationships/tags" Target="../tags/tag146.xml"/><Relationship Id="rId67" Type="http://schemas.openxmlformats.org/officeDocument/2006/relationships/image" Target="../media/image43.png"/><Relationship Id="rId20" Type="http://schemas.openxmlformats.org/officeDocument/2006/relationships/tags" Target="../tags/tag107.xml"/><Relationship Id="rId41" Type="http://schemas.openxmlformats.org/officeDocument/2006/relationships/tags" Target="../tags/tag128.xml"/><Relationship Id="rId54" Type="http://schemas.openxmlformats.org/officeDocument/2006/relationships/tags" Target="../tags/tag141.xml"/><Relationship Id="rId62" Type="http://schemas.openxmlformats.org/officeDocument/2006/relationships/slideLayout" Target="../slideLayouts/slideLayout5.xml"/><Relationship Id="rId70" Type="http://schemas.openxmlformats.org/officeDocument/2006/relationships/image" Target="../media/image46.png"/><Relationship Id="rId75" Type="http://schemas.openxmlformats.org/officeDocument/2006/relationships/image" Target="../media/image51.jpeg"/><Relationship Id="rId1" Type="http://schemas.openxmlformats.org/officeDocument/2006/relationships/tags" Target="../tags/tag88.xml"/><Relationship Id="rId6"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424713" y="2330351"/>
            <a:ext cx="2617739" cy="2084945"/>
          </a:xfrm>
          <a:prstGeom prst="rect">
            <a:avLst/>
          </a:prstGeom>
          <a:solidFill>
            <a:srgbClr val="4061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uadroTexto 8"/>
          <p:cNvSpPr txBox="1"/>
          <p:nvPr/>
        </p:nvSpPr>
        <p:spPr>
          <a:xfrm>
            <a:off x="4100154" y="2084352"/>
            <a:ext cx="4546610" cy="830997"/>
          </a:xfrm>
          <a:prstGeom prst="rect">
            <a:avLst/>
          </a:prstGeom>
          <a:noFill/>
        </p:spPr>
        <p:txBody>
          <a:bodyPr wrap="square" rtlCol="0">
            <a:spAutoFit/>
          </a:bodyPr>
          <a:lstStyle/>
          <a:p>
            <a:r>
              <a:rPr lang="es-ES" sz="4800" b="1" dirty="0" smtClean="0">
                <a:solidFill>
                  <a:srgbClr val="CC0000"/>
                </a:solidFill>
                <a:cs typeface="Trebuchet MS"/>
              </a:rPr>
              <a:t>Jean </a:t>
            </a:r>
            <a:r>
              <a:rPr lang="es-ES" sz="4800" b="1" dirty="0" err="1" smtClean="0">
                <a:solidFill>
                  <a:srgbClr val="CC0000"/>
                </a:solidFill>
                <a:cs typeface="Trebuchet MS"/>
              </a:rPr>
              <a:t>Turgeon</a:t>
            </a:r>
            <a:endParaRPr lang="es-ES" sz="4800" b="1" dirty="0" smtClean="0">
              <a:solidFill>
                <a:srgbClr val="CC0000"/>
              </a:solidFill>
              <a:cs typeface="Trebuchet MS"/>
            </a:endParaRPr>
          </a:p>
        </p:txBody>
      </p:sp>
      <p:sp>
        <p:nvSpPr>
          <p:cNvPr id="7" name="Rectangle 6"/>
          <p:cNvSpPr>
            <a:spLocks noChangeAspect="1"/>
          </p:cNvSpPr>
          <p:nvPr/>
        </p:nvSpPr>
        <p:spPr>
          <a:xfrm>
            <a:off x="1020184" y="307001"/>
            <a:ext cx="2644288" cy="2040987"/>
          </a:xfrm>
          <a:prstGeom prst="rect">
            <a:avLst/>
          </a:prstGeom>
          <a:solidFill>
            <a:srgbClr val="B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857" y="504509"/>
            <a:ext cx="2831370" cy="3689081"/>
          </a:xfrm>
          <a:prstGeom prst="rect">
            <a:avLst/>
          </a:prstGeom>
        </p:spPr>
      </p:pic>
      <p:grpSp>
        <p:nvGrpSpPr>
          <p:cNvPr id="5" name="Group 4"/>
          <p:cNvGrpSpPr/>
          <p:nvPr/>
        </p:nvGrpSpPr>
        <p:grpSpPr>
          <a:xfrm>
            <a:off x="4100153" y="1027488"/>
            <a:ext cx="4740650" cy="1085353"/>
            <a:chOff x="4326091" y="345775"/>
            <a:chExt cx="4458058" cy="1020655"/>
          </a:xfrm>
        </p:grpSpPr>
        <p:pic>
          <p:nvPicPr>
            <p:cNvPr id="2"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26091" y="345775"/>
              <a:ext cx="4458058" cy="489601"/>
            </a:xfrm>
            <a:prstGeom prst="rect">
              <a:avLst/>
            </a:prstGeom>
          </p:spPr>
        </p:pic>
        <p:pic>
          <p:nvPicPr>
            <p:cNvPr id="9"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6218" y="860116"/>
              <a:ext cx="1576926" cy="489601"/>
            </a:xfrm>
            <a:prstGeom prst="rect">
              <a:avLst/>
            </a:prstGeom>
          </p:spPr>
        </p:pic>
        <p:pic>
          <p:nvPicPr>
            <p:cNvPr id="11" name="Picture 10" descr="201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144" y="775118"/>
              <a:ext cx="1463040" cy="591312"/>
            </a:xfrm>
            <a:prstGeom prst="rect">
              <a:avLst/>
            </a:prstGeom>
          </p:spPr>
        </p:pic>
      </p:grpSp>
      <p:sp>
        <p:nvSpPr>
          <p:cNvPr id="13" name="TextBox 12"/>
          <p:cNvSpPr txBox="1"/>
          <p:nvPr/>
        </p:nvSpPr>
        <p:spPr>
          <a:xfrm>
            <a:off x="4098913" y="48600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6" name="Footer Placeholder 5"/>
          <p:cNvSpPr>
            <a:spLocks noGrp="1"/>
          </p:cNvSpPr>
          <p:nvPr>
            <p:ph type="ftr" sz="quarter" idx="3"/>
          </p:nvPr>
        </p:nvSpPr>
        <p:spPr/>
        <p:txBody>
          <a:bodyPr/>
          <a:lstStyle/>
          <a:p>
            <a:pPr>
              <a:defRPr/>
            </a:pPr>
            <a:r>
              <a:rPr lang="en-US" dirty="0" smtClean="0"/>
              <a:t>© 2014 Avaya Inc. All rights reserved.</a:t>
            </a:r>
            <a:endParaRPr lang="en-US" dirty="0"/>
          </a:p>
        </p:txBody>
      </p:sp>
      <p:sp>
        <p:nvSpPr>
          <p:cNvPr id="14" name="CuadroTexto 8"/>
          <p:cNvSpPr txBox="1"/>
          <p:nvPr/>
        </p:nvSpPr>
        <p:spPr>
          <a:xfrm>
            <a:off x="4100153" y="2881469"/>
            <a:ext cx="4687817" cy="1650708"/>
          </a:xfrm>
          <a:prstGeom prst="rect">
            <a:avLst/>
          </a:prstGeom>
          <a:noFill/>
        </p:spPr>
        <p:txBody>
          <a:bodyPr wrap="square" rtlCol="0">
            <a:spAutoFit/>
          </a:bodyPr>
          <a:lstStyle/>
          <a:p>
            <a:pPr>
              <a:lnSpc>
                <a:spcPct val="90000"/>
              </a:lnSpc>
            </a:pPr>
            <a:r>
              <a:rPr lang="es-ES" sz="2800" dirty="0">
                <a:solidFill>
                  <a:srgbClr val="868D96"/>
                </a:solidFill>
                <a:cs typeface="Trebuchet MS"/>
              </a:rPr>
              <a:t>VP </a:t>
            </a:r>
            <a:r>
              <a:rPr lang="es-ES" sz="2800" dirty="0" err="1">
                <a:solidFill>
                  <a:srgbClr val="868D96"/>
                </a:solidFill>
                <a:cs typeface="Trebuchet MS"/>
              </a:rPr>
              <a:t>World</a:t>
            </a:r>
            <a:r>
              <a:rPr lang="es-ES" sz="2800" dirty="0">
                <a:solidFill>
                  <a:srgbClr val="868D96"/>
                </a:solidFill>
                <a:cs typeface="Trebuchet MS"/>
              </a:rPr>
              <a:t> Wide </a:t>
            </a:r>
            <a:r>
              <a:rPr lang="es-ES" sz="2800" dirty="0" err="1">
                <a:solidFill>
                  <a:srgbClr val="868D96"/>
                </a:solidFill>
                <a:cs typeface="Trebuchet MS"/>
              </a:rPr>
              <a:t>Consultants</a:t>
            </a:r>
            <a:r>
              <a:rPr lang="es-ES" sz="2800" dirty="0">
                <a:solidFill>
                  <a:srgbClr val="868D96"/>
                </a:solidFill>
                <a:cs typeface="Trebuchet MS"/>
              </a:rPr>
              <a:t> and </a:t>
            </a:r>
            <a:r>
              <a:rPr lang="es-ES" sz="2800" dirty="0" err="1">
                <a:solidFill>
                  <a:srgbClr val="868D96"/>
                </a:solidFill>
                <a:cs typeface="Trebuchet MS"/>
              </a:rPr>
              <a:t>Distinguished</a:t>
            </a:r>
            <a:r>
              <a:rPr lang="es-ES" sz="2800" dirty="0">
                <a:solidFill>
                  <a:srgbClr val="868D96"/>
                </a:solidFill>
                <a:cs typeface="Trebuchet MS"/>
              </a:rPr>
              <a:t> </a:t>
            </a:r>
            <a:r>
              <a:rPr lang="es-ES" sz="2800" dirty="0" err="1">
                <a:solidFill>
                  <a:srgbClr val="868D96"/>
                </a:solidFill>
                <a:cs typeface="Trebuchet MS"/>
              </a:rPr>
              <a:t>Solutions</a:t>
            </a:r>
            <a:r>
              <a:rPr lang="es-ES" sz="2800" dirty="0">
                <a:solidFill>
                  <a:srgbClr val="868D96"/>
                </a:solidFill>
                <a:cs typeface="Trebuchet MS"/>
              </a:rPr>
              <a:t> </a:t>
            </a:r>
            <a:r>
              <a:rPr lang="es-ES" sz="2800" dirty="0" err="1" smtClean="0">
                <a:solidFill>
                  <a:srgbClr val="868D96"/>
                </a:solidFill>
                <a:cs typeface="Trebuchet MS"/>
              </a:rPr>
              <a:t>Engineering</a:t>
            </a:r>
            <a:endParaRPr lang="es-ES" sz="2800" dirty="0">
              <a:solidFill>
                <a:srgbClr val="868D96"/>
              </a:solidFill>
              <a:cs typeface="Trebuchet MS"/>
            </a:endParaRPr>
          </a:p>
          <a:p>
            <a:pPr>
              <a:lnSpc>
                <a:spcPct val="90000"/>
              </a:lnSpc>
            </a:pPr>
            <a:r>
              <a:rPr lang="es-ES" sz="2800" dirty="0" smtClean="0">
                <a:solidFill>
                  <a:srgbClr val="868D96"/>
                </a:solidFill>
                <a:cs typeface="Trebuchet MS"/>
              </a:rPr>
              <a:t>Avaya</a:t>
            </a:r>
            <a:endParaRPr lang="es-ES" sz="2800" dirty="0">
              <a:solidFill>
                <a:srgbClr val="868D96"/>
              </a:solidFill>
              <a:cs typeface="Trebuchet MS"/>
            </a:endParaRPr>
          </a:p>
        </p:txBody>
      </p:sp>
    </p:spTree>
    <p:extLst>
      <p:ext uri="{BB962C8B-B14F-4D97-AF65-F5344CB8AC3E}">
        <p14:creationId xmlns:p14="http://schemas.microsoft.com/office/powerpoint/2010/main" val="38016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par>
                                <p:cTn id="12" presetID="23" presetClass="entr" presetSubtype="16"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par>
                                <p:cTn id="16" presetID="18" presetClass="entr" presetSubtype="3"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upRight)">
                                      <p:cBhvr>
                                        <p:cTn id="18" dur="500"/>
                                        <p:tgtEl>
                                          <p:spTgt spid="12"/>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4" grpId="0"/>
      <p:bldP spid="7" grpId="0" animBg="1" autoUpdateAnimBg="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535" y="684757"/>
            <a:ext cx="8078788" cy="461962"/>
          </a:xfrm>
        </p:spPr>
        <p:txBody>
          <a:bodyPr/>
          <a:lstStyle/>
          <a:p>
            <a:r>
              <a:rPr lang="en-US" sz="2400" dirty="0"/>
              <a:t>The Battle of the Ethernet </a:t>
            </a:r>
            <a:r>
              <a:rPr lang="en-US" sz="2400" dirty="0" err="1"/>
              <a:t>Fabrics</a:t>
            </a:r>
            <a:r>
              <a:rPr lang="en-US" sz="2400" dirty="0" err="1" smtClean="0"/>
              <a:t>..Update</a:t>
            </a:r>
            <a:r>
              <a:rPr lang="en-US" sz="2400" dirty="0" smtClean="0"/>
              <a:t>! </a:t>
            </a:r>
            <a:endParaRPr lang="en-US" sz="2400" dirty="0"/>
          </a:p>
        </p:txBody>
      </p:sp>
      <p:graphicFrame>
        <p:nvGraphicFramePr>
          <p:cNvPr id="134" name="Diagram 133"/>
          <p:cNvGraphicFramePr/>
          <p:nvPr>
            <p:extLst>
              <p:ext uri="{D42A27DB-BD31-4B8C-83A1-F6EECF244321}">
                <p14:modId xmlns:p14="http://schemas.microsoft.com/office/powerpoint/2010/main" val="939764304"/>
              </p:ext>
            </p:extLst>
          </p:nvPr>
        </p:nvGraphicFramePr>
        <p:xfrm>
          <a:off x="640727" y="1339944"/>
          <a:ext cx="7839596" cy="273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5" name="Group 49"/>
          <p:cNvGrpSpPr/>
          <p:nvPr/>
        </p:nvGrpSpPr>
        <p:grpSpPr>
          <a:xfrm>
            <a:off x="3659557" y="1472680"/>
            <a:ext cx="807361" cy="2568122"/>
            <a:chOff x="11897360" y="3698240"/>
            <a:chExt cx="701040" cy="2407920"/>
          </a:xfrm>
        </p:grpSpPr>
        <p:sp>
          <p:nvSpPr>
            <p:cNvPr id="136" name="Rectangle 135"/>
            <p:cNvSpPr/>
            <p:nvPr/>
          </p:nvSpPr>
          <p:spPr>
            <a:xfrm>
              <a:off x="11897360" y="3698240"/>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7" name="Rectangle 136"/>
            <p:cNvSpPr/>
            <p:nvPr/>
          </p:nvSpPr>
          <p:spPr>
            <a:xfrm>
              <a:off x="11897360" y="5493175"/>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8" name="Rectangle 137"/>
            <p:cNvSpPr/>
            <p:nvPr/>
          </p:nvSpPr>
          <p:spPr>
            <a:xfrm>
              <a:off x="11897360" y="4416214"/>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9" name="Rectangle 138"/>
            <p:cNvSpPr/>
            <p:nvPr/>
          </p:nvSpPr>
          <p:spPr>
            <a:xfrm>
              <a:off x="11897360" y="4775201"/>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0" name="Rectangle 139"/>
            <p:cNvSpPr/>
            <p:nvPr/>
          </p:nvSpPr>
          <p:spPr>
            <a:xfrm>
              <a:off x="11897360" y="5852160"/>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1" name="Rectangle 140"/>
            <p:cNvSpPr/>
            <p:nvPr/>
          </p:nvSpPr>
          <p:spPr>
            <a:xfrm>
              <a:off x="11897360" y="4057227"/>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2" name="Rectangle 141"/>
            <p:cNvSpPr/>
            <p:nvPr/>
          </p:nvSpPr>
          <p:spPr>
            <a:xfrm>
              <a:off x="11897360" y="5134188"/>
              <a:ext cx="701040" cy="254000"/>
            </a:xfrm>
            <a:prstGeom prst="rect">
              <a:avLst/>
            </a:prstGeom>
            <a:solidFill>
              <a:srgbClr val="ECCBCB"/>
            </a:solidFill>
            <a:ln w="1905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
        <p:nvSpPr>
          <p:cNvPr id="143" name="Round Same Side Corner Rectangle 142"/>
          <p:cNvSpPr/>
          <p:nvPr/>
        </p:nvSpPr>
        <p:spPr>
          <a:xfrm>
            <a:off x="3675459" y="3696565"/>
            <a:ext cx="501163" cy="346649"/>
          </a:xfrm>
          <a:prstGeom prst="round2SameRect">
            <a:avLst/>
          </a:prstGeom>
          <a:solidFill>
            <a:srgbClr val="323232"/>
          </a:solidFill>
          <a:ln w="19050" cap="flat" cmpd="sng" algn="ctr">
            <a:solidFill>
              <a:srgbClr val="FFFFFF"/>
            </a:solidFill>
            <a:prstDash val="solid"/>
            <a:miter lim="800000"/>
          </a:ln>
          <a:effectLst/>
        </p:spPr>
        <p:txBody>
          <a:bodyPr vert="horz" lIns="40318" tIns="51205" rIns="40318" bIns="120955"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STP</a:t>
            </a:r>
          </a:p>
        </p:txBody>
      </p:sp>
      <p:sp>
        <p:nvSpPr>
          <p:cNvPr id="144" name="Round Same Side Corner Rectangle 143"/>
          <p:cNvSpPr/>
          <p:nvPr/>
        </p:nvSpPr>
        <p:spPr>
          <a:xfrm>
            <a:off x="4385360" y="2727748"/>
            <a:ext cx="501163" cy="1302208"/>
          </a:xfrm>
          <a:prstGeom prst="round2SameRect">
            <a:avLst/>
          </a:prstGeom>
          <a:solidFill>
            <a:srgbClr val="323232"/>
          </a:solidFill>
          <a:ln w="19050" cap="flat" cmpd="sng" algn="ctr">
            <a:solidFill>
              <a:srgbClr val="FFFFFF"/>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IETF TRILL</a:t>
            </a:r>
          </a:p>
        </p:txBody>
      </p:sp>
      <p:sp>
        <p:nvSpPr>
          <p:cNvPr id="145" name="Round Same Side Corner Rectangle 144"/>
          <p:cNvSpPr/>
          <p:nvPr/>
        </p:nvSpPr>
        <p:spPr>
          <a:xfrm>
            <a:off x="4933301" y="2727748"/>
            <a:ext cx="501163" cy="1302208"/>
          </a:xfrm>
          <a:prstGeom prst="round2SameRect">
            <a:avLst/>
          </a:prstGeom>
          <a:solidFill>
            <a:srgbClr val="CC6600"/>
          </a:solidFill>
          <a:ln w="19050" cap="flat" cmpd="sng" algn="ctr">
            <a:solidFill>
              <a:sysClr val="window" lastClr="FFFFFF">
                <a:hueOff val="0"/>
                <a:satOff val="0"/>
                <a:lumOff val="0"/>
              </a:sysClr>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Cisco FabricPath</a:t>
            </a:r>
          </a:p>
        </p:txBody>
      </p:sp>
      <p:sp>
        <p:nvSpPr>
          <p:cNvPr id="146" name="Round Same Side Corner Rectangle 145"/>
          <p:cNvSpPr/>
          <p:nvPr/>
        </p:nvSpPr>
        <p:spPr>
          <a:xfrm>
            <a:off x="5468926" y="2727748"/>
            <a:ext cx="501163" cy="1302208"/>
          </a:xfrm>
          <a:prstGeom prst="round2SameRect">
            <a:avLst/>
          </a:prstGeom>
          <a:solidFill>
            <a:srgbClr val="009999"/>
          </a:solidFill>
          <a:ln w="19050" cap="flat" cmpd="sng" algn="ctr">
            <a:solidFill>
              <a:srgbClr val="FFFFFF"/>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23232"/>
                </a:solidFill>
                <a:effectLst/>
                <a:uLnTx/>
                <a:uFillTx/>
                <a:latin typeface="Arial"/>
                <a:ea typeface="+mn-ea"/>
                <a:cs typeface="+mn-cs"/>
              </a:rPr>
              <a:t>Brocade VCS</a:t>
            </a:r>
          </a:p>
        </p:txBody>
      </p:sp>
      <p:sp>
        <p:nvSpPr>
          <p:cNvPr id="147" name="Round Same Side Corner Rectangle 146"/>
          <p:cNvSpPr/>
          <p:nvPr/>
        </p:nvSpPr>
        <p:spPr>
          <a:xfrm>
            <a:off x="6431831" y="2727749"/>
            <a:ext cx="501163" cy="1317629"/>
          </a:xfrm>
          <a:prstGeom prst="round2SameRect">
            <a:avLst/>
          </a:prstGeom>
          <a:solidFill>
            <a:srgbClr val="7EAEDF">
              <a:lumMod val="75000"/>
            </a:srgbClr>
          </a:solidFill>
          <a:ln w="19050" cap="flat" cmpd="sng" algn="ctr">
            <a:solidFill>
              <a:srgbClr val="FFFFFF"/>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Juniper QFabric</a:t>
            </a:r>
          </a:p>
        </p:txBody>
      </p:sp>
      <p:sp>
        <p:nvSpPr>
          <p:cNvPr id="148" name="Round Same Side Corner Rectangle 147"/>
          <p:cNvSpPr/>
          <p:nvPr/>
        </p:nvSpPr>
        <p:spPr>
          <a:xfrm>
            <a:off x="7895860" y="1340031"/>
            <a:ext cx="501163" cy="2736520"/>
          </a:xfrm>
          <a:prstGeom prst="round2SameRect">
            <a:avLst/>
          </a:prstGeom>
          <a:solidFill>
            <a:srgbClr val="FAA145"/>
          </a:solidFill>
          <a:ln w="19050" cap="flat" cmpd="sng" algn="ctr">
            <a:solidFill>
              <a:srgbClr val="FFFFFF"/>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Avaya VENA</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Fabric Connect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(extended SPB)</a:t>
            </a:r>
          </a:p>
        </p:txBody>
      </p:sp>
      <p:sp>
        <p:nvSpPr>
          <p:cNvPr id="149" name="Round Same Side Corner Rectangle 148"/>
          <p:cNvSpPr/>
          <p:nvPr/>
        </p:nvSpPr>
        <p:spPr>
          <a:xfrm>
            <a:off x="7375291" y="1738035"/>
            <a:ext cx="501163" cy="2310352"/>
          </a:xfrm>
          <a:prstGeom prst="round2SameRect">
            <a:avLst/>
          </a:prstGeom>
          <a:solidFill>
            <a:sysClr val="window" lastClr="FFFFFF">
              <a:lumMod val="50000"/>
            </a:sysClr>
          </a:solidFill>
          <a:ln w="19050" cap="flat" cmpd="sng" algn="ctr">
            <a:solidFill>
              <a:srgbClr val="CCFFCC"/>
            </a:solidFill>
            <a:prstDash val="solid"/>
            <a:miter lim="800000"/>
          </a:ln>
          <a:effectLst/>
        </p:spPr>
        <p:txBody>
          <a:bodyPr vert="vert270" lIns="40318" tIns="51205" rIns="40318" bIns="120955"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MPLS</a:t>
            </a:r>
          </a:p>
        </p:txBody>
      </p:sp>
      <p:graphicFrame>
        <p:nvGraphicFramePr>
          <p:cNvPr id="150" name="Table 149"/>
          <p:cNvGraphicFramePr>
            <a:graphicFrameLocks noGrp="1"/>
          </p:cNvGraphicFramePr>
          <p:nvPr>
            <p:extLst>
              <p:ext uri="{D42A27DB-BD31-4B8C-83A1-F6EECF244321}">
                <p14:modId xmlns:p14="http://schemas.microsoft.com/office/powerpoint/2010/main" val="3128842736"/>
              </p:ext>
            </p:extLst>
          </p:nvPr>
        </p:nvGraphicFramePr>
        <p:xfrm>
          <a:off x="4504633" y="1528259"/>
          <a:ext cx="1368284" cy="842142"/>
        </p:xfrm>
        <a:graphic>
          <a:graphicData uri="http://schemas.openxmlformats.org/drawingml/2006/table">
            <a:tbl>
              <a:tblPr firstRow="1" bandRow="1"/>
              <a:tblGrid>
                <a:gridCol w="1368284"/>
              </a:tblGrid>
              <a:tr h="168429">
                <a:tc>
                  <a:txBody>
                    <a:bodyPr/>
                    <a:lstStyle>
                      <a:defPPr>
                        <a:defRPr lang="en-US"/>
                      </a:defPPr>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gn="ctr"/>
                      <a:r>
                        <a:rPr lang="en-US" sz="800" b="0" dirty="0"/>
                        <a:t>Root bridge dependent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CBCB">
                        <a:alpha val="63000"/>
                      </a:srgbClr>
                    </a:solidFill>
                  </a:tcPr>
                </a:tc>
              </a:tr>
              <a:tr h="168429">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800" dirty="0"/>
                        <a:t>Large flooding domain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CBCB">
                        <a:alpha val="63000"/>
                      </a:srgbClr>
                    </a:solidFill>
                  </a:tcPr>
                </a:tc>
              </a:tr>
              <a:tr h="168429">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800" dirty="0"/>
                        <a:t>VLAN based virtualization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CBCB">
                        <a:alpha val="63000"/>
                      </a:srgbClr>
                    </a:solidFill>
                  </a:tcPr>
                </a:tc>
              </a:tr>
              <a:tr h="336855">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800" dirty="0"/>
                        <a:t>Protocol stitching for extension across distances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CBCB">
                        <a:alpha val="63000"/>
                      </a:srgbClr>
                    </a:solidFill>
                  </a:tcPr>
                </a:tc>
              </a:tr>
            </a:tbl>
          </a:graphicData>
        </a:graphic>
      </p:graphicFrame>
      <p:graphicFrame>
        <p:nvGraphicFramePr>
          <p:cNvPr id="151" name="Table 150"/>
          <p:cNvGraphicFramePr>
            <a:graphicFrameLocks noGrp="1"/>
          </p:cNvGraphicFramePr>
          <p:nvPr>
            <p:extLst>
              <p:ext uri="{D42A27DB-BD31-4B8C-83A1-F6EECF244321}">
                <p14:modId xmlns:p14="http://schemas.microsoft.com/office/powerpoint/2010/main" val="1779545451"/>
              </p:ext>
            </p:extLst>
          </p:nvPr>
        </p:nvGraphicFramePr>
        <p:xfrm>
          <a:off x="5968459" y="1553996"/>
          <a:ext cx="1225823" cy="659352"/>
        </p:xfrm>
        <a:graphic>
          <a:graphicData uri="http://schemas.openxmlformats.org/drawingml/2006/table">
            <a:tbl>
              <a:tblPr firstRow="1" bandRow="1"/>
              <a:tblGrid>
                <a:gridCol w="1225823"/>
              </a:tblGrid>
              <a:tr h="164838">
                <a:tc>
                  <a:txBody>
                    <a:bodyPr/>
                    <a:lstStyle>
                      <a:defPPr>
                        <a:defRPr lang="en-US"/>
                      </a:defPPr>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gn="ctr"/>
                      <a:r>
                        <a:rPr lang="en-US" sz="800" b="0" dirty="0"/>
                        <a:t>Single logical switch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CBCB">
                        <a:alpha val="63000"/>
                      </a:srgbClr>
                    </a:solidFill>
                  </a:tcPr>
                </a:tc>
              </a:tr>
              <a:tr h="329676">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800" dirty="0"/>
                        <a:t>150m distance limitation (beyond needs MPLS)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CBCB">
                        <a:alpha val="63000"/>
                      </a:srgbClr>
                    </a:solidFill>
                  </a:tcPr>
                </a:tc>
              </a:tr>
              <a:tr h="164838">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800" dirty="0"/>
                        <a:t>VLAN-based virtualization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CBCB">
                        <a:alpha val="63000"/>
                      </a:srgbClr>
                    </a:solidFill>
                  </a:tcPr>
                </a:tc>
              </a:tr>
            </a:tbl>
          </a:graphicData>
        </a:graphic>
      </p:graphicFrame>
      <p:sp>
        <p:nvSpPr>
          <p:cNvPr id="152" name="Round Same Side Corner Rectangle 151"/>
          <p:cNvSpPr/>
          <p:nvPr/>
        </p:nvSpPr>
        <p:spPr>
          <a:xfrm>
            <a:off x="4950823" y="2223132"/>
            <a:ext cx="492081" cy="399285"/>
          </a:xfrm>
          <a:prstGeom prst="round2SameRect">
            <a:avLst/>
          </a:prstGeom>
          <a:solidFill>
            <a:srgbClr val="CC6600"/>
          </a:solidFill>
          <a:ln w="19050" cap="flat" cmpd="sng" algn="ctr">
            <a:solidFill>
              <a:sysClr val="window" lastClr="FFFFFF">
                <a:hueOff val="0"/>
                <a:satOff val="0"/>
                <a:lumOff val="0"/>
              </a:sysClr>
            </a:solidFill>
            <a:prstDash val="solid"/>
            <a:miter lim="800000"/>
          </a:ln>
          <a:effectLst/>
        </p:spPr>
        <p:txBody>
          <a:bodyPr vert="horz" lIns="40299" tIns="51180" rIns="40299" bIns="120903"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OTV</a:t>
            </a:r>
          </a:p>
        </p:txBody>
      </p:sp>
      <p:sp>
        <p:nvSpPr>
          <p:cNvPr id="153" name="Round Same Side Corner Rectangle 152"/>
          <p:cNvSpPr/>
          <p:nvPr/>
        </p:nvSpPr>
        <p:spPr>
          <a:xfrm>
            <a:off x="6450711" y="2237632"/>
            <a:ext cx="492081" cy="399285"/>
          </a:xfrm>
          <a:prstGeom prst="round2SameRect">
            <a:avLst/>
          </a:prstGeom>
          <a:solidFill>
            <a:srgbClr val="7EAEDF">
              <a:lumMod val="75000"/>
            </a:srgbClr>
          </a:solidFill>
          <a:ln w="19050" cap="flat" cmpd="sng" algn="ctr">
            <a:solidFill>
              <a:srgbClr val="FFFFFF"/>
            </a:solidFill>
            <a:prstDash val="solid"/>
            <a:miter lim="800000"/>
          </a:ln>
          <a:effectLst/>
        </p:spPr>
        <p:txBody>
          <a:bodyPr vert="horz" lIns="40299" tIns="51180" rIns="40299" bIns="120903"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a:ea typeface="+mn-ea"/>
                <a:cs typeface="+mn-cs"/>
              </a:rPr>
              <a:t>VPLS</a:t>
            </a:r>
          </a:p>
        </p:txBody>
      </p:sp>
      <p:sp>
        <p:nvSpPr>
          <p:cNvPr id="154" name="Rectangle 153"/>
          <p:cNvSpPr/>
          <p:nvPr/>
        </p:nvSpPr>
        <p:spPr>
          <a:xfrm>
            <a:off x="6316603" y="2876326"/>
            <a:ext cx="727801" cy="1039568"/>
          </a:xfrm>
          <a:prstGeom prst="rect">
            <a:avLst/>
          </a:prstGeom>
          <a:noFill/>
        </p:spPr>
        <p:txBody>
          <a:bodyPr wrap="none" lIns="102408" tIns="51205" rIns="102408" bIns="5120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6100" b="1" i="0" u="none" strike="noStrike" kern="0" cap="none" spc="0" normalizeH="0" baseline="0" noProof="0" dirty="0">
                <a:ln w="12700">
                  <a:solidFill>
                    <a:srgbClr val="000000">
                      <a:satMod val="155000"/>
                    </a:srgbClr>
                  </a:solidFill>
                  <a:prstDash val="solid"/>
                </a:ln>
                <a:solidFill>
                  <a:srgbClr val="CC0000"/>
                </a:solidFill>
                <a:effectLst>
                  <a:outerShdw blurRad="41275" dist="20320" dir="1800000" algn="tl" rotWithShape="0">
                    <a:srgbClr val="000000">
                      <a:alpha val="40000"/>
                    </a:srgbClr>
                  </a:outerShdw>
                </a:effectLst>
                <a:uLnTx/>
                <a:uFillTx/>
              </a:rPr>
              <a:t>X</a:t>
            </a:r>
          </a:p>
        </p:txBody>
      </p:sp>
      <p:sp>
        <p:nvSpPr>
          <p:cNvPr id="155" name="Round Same Side Corner Rectangle 154"/>
          <p:cNvSpPr/>
          <p:nvPr/>
        </p:nvSpPr>
        <p:spPr>
          <a:xfrm>
            <a:off x="6465376" y="2238423"/>
            <a:ext cx="454363" cy="1814918"/>
          </a:xfrm>
          <a:prstGeom prst="round2SameRect">
            <a:avLst/>
          </a:prstGeom>
          <a:solidFill>
            <a:srgbClr val="7EAEDF">
              <a:lumMod val="75000"/>
            </a:srgbClr>
          </a:solidFill>
          <a:ln w="19050" cap="flat" cmpd="sng" algn="ctr">
            <a:solidFill>
              <a:srgbClr val="FFFFFF"/>
            </a:solidFill>
            <a:prstDash val="solid"/>
            <a:miter lim="800000"/>
          </a:ln>
          <a:effectLst/>
        </p:spPr>
        <p:txBody>
          <a:bodyPr vert="vert270" lIns="40299" tIns="51180" rIns="40299" bIns="120903"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Juniper (SDN)</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latin typeface="Arial"/>
                <a:ea typeface="+mn-ea"/>
                <a:cs typeface="+mn-cs"/>
              </a:rPr>
              <a:t>MetaFabric</a:t>
            </a:r>
            <a:r>
              <a:rPr kumimoji="0" lang="en-US" sz="1200" b="0" i="0" u="none" strike="noStrike" kern="0" cap="none" spc="0" normalizeH="0" baseline="30000" noProof="0" dirty="0" err="1">
                <a:ln>
                  <a:noFill/>
                </a:ln>
                <a:solidFill>
                  <a:prstClr val="white"/>
                </a:solidFill>
                <a:effectLst/>
                <a:uLnTx/>
                <a:uFillTx/>
                <a:latin typeface="Arial"/>
                <a:ea typeface="+mn-ea"/>
                <a:cs typeface="+mn-cs"/>
              </a:rPr>
              <a:t>tm</a:t>
            </a:r>
            <a:endParaRPr kumimoji="0" lang="en-US" sz="1200" b="0" i="0" u="none" strike="noStrike" kern="0" cap="none" spc="0" normalizeH="0" baseline="30000" noProof="0" dirty="0">
              <a:ln>
                <a:noFill/>
              </a:ln>
              <a:solidFill>
                <a:prstClr val="white"/>
              </a:solidFill>
              <a:effectLst/>
              <a:uLnTx/>
              <a:uFillTx/>
              <a:latin typeface="Arial"/>
              <a:ea typeface="+mn-ea"/>
              <a:cs typeface="+mn-cs"/>
            </a:endParaRPr>
          </a:p>
        </p:txBody>
      </p:sp>
      <p:sp>
        <p:nvSpPr>
          <p:cNvPr id="156" name="TextBox 155"/>
          <p:cNvSpPr txBox="1"/>
          <p:nvPr/>
        </p:nvSpPr>
        <p:spPr>
          <a:xfrm>
            <a:off x="5972604" y="1836508"/>
            <a:ext cx="1439333" cy="586949"/>
          </a:xfrm>
          <a:prstGeom prst="rect">
            <a:avLst/>
          </a:prstGeom>
          <a:noFill/>
        </p:spPr>
        <p:txBody>
          <a:bodyPr wrap="square" lIns="102408" tIns="51205" rIns="102408" bIns="51205" rtlCol="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When?</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Which products?</a:t>
            </a:r>
          </a:p>
        </p:txBody>
      </p:sp>
      <p:sp>
        <p:nvSpPr>
          <p:cNvPr id="157" name="Round Same Side Corner Rectangle 156"/>
          <p:cNvSpPr/>
          <p:nvPr/>
        </p:nvSpPr>
        <p:spPr>
          <a:xfrm>
            <a:off x="5981173" y="2225373"/>
            <a:ext cx="452444" cy="1817338"/>
          </a:xfrm>
          <a:prstGeom prst="round2SameRect">
            <a:avLst/>
          </a:prstGeom>
          <a:solidFill>
            <a:srgbClr val="CC6600"/>
          </a:solidFill>
          <a:ln w="19050" cap="flat" cmpd="sng" algn="ctr">
            <a:solidFill>
              <a:sysClr val="window" lastClr="FFFFFF">
                <a:hueOff val="0"/>
                <a:satOff val="0"/>
                <a:lumOff val="0"/>
              </a:sysClr>
            </a:solidFill>
            <a:prstDash val="solid"/>
            <a:miter lim="800000"/>
          </a:ln>
          <a:effectLst/>
        </p:spPr>
        <p:txBody>
          <a:bodyPr vert="vert270" lIns="40318" tIns="51205" rIns="40318" bIns="120955" rtlCol="0" anchor="ctr" anchorCtr="0"/>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Arial"/>
                <a:ea typeface="+mn-ea"/>
                <a:cs typeface="+mn-cs"/>
              </a:rPr>
              <a:t>Cisco</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err="1">
                <a:ln>
                  <a:noFill/>
                </a:ln>
                <a:solidFill>
                  <a:sysClr val="window" lastClr="FFFFFF"/>
                </a:solidFill>
                <a:effectLst/>
                <a:uLnTx/>
                <a:uFillTx/>
                <a:latin typeface="Arial"/>
                <a:ea typeface="+mn-ea"/>
                <a:cs typeface="+mn-cs"/>
              </a:rPr>
              <a:t>Insieme</a:t>
            </a:r>
            <a:r>
              <a:rPr kumimoji="0" lang="en-US" sz="1200" b="0" i="0" u="none" strike="noStrike" kern="0" cap="none" spc="0" normalizeH="0" baseline="0" noProof="0" dirty="0">
                <a:ln>
                  <a:noFill/>
                </a:ln>
                <a:solidFill>
                  <a:sysClr val="window" lastClr="FFFFFF"/>
                </a:solidFill>
                <a:effectLst/>
                <a:uLnTx/>
                <a:uFillTx/>
                <a:latin typeface="Arial"/>
                <a:ea typeface="+mn-ea"/>
                <a:cs typeface="+mn-cs"/>
              </a:rPr>
              <a:t> (SDN)</a:t>
            </a:r>
          </a:p>
        </p:txBody>
      </p:sp>
      <p:sp>
        <p:nvSpPr>
          <p:cNvPr id="158" name="Round Same Side Corner Rectangle 157"/>
          <p:cNvSpPr/>
          <p:nvPr/>
        </p:nvSpPr>
        <p:spPr>
          <a:xfrm>
            <a:off x="6919739" y="2223133"/>
            <a:ext cx="455553" cy="1822648"/>
          </a:xfrm>
          <a:prstGeom prst="round2SameRect">
            <a:avLst/>
          </a:prstGeom>
          <a:solidFill>
            <a:srgbClr val="CCFFCC"/>
          </a:solidFill>
          <a:ln w="19050" cap="flat" cmpd="sng" algn="ctr">
            <a:solidFill>
              <a:srgbClr val="CCFFCC"/>
            </a:solidFill>
            <a:prstDash val="solid"/>
            <a:miter lim="800000"/>
          </a:ln>
          <a:effectLst/>
        </p:spPr>
        <p:txBody>
          <a:bodyPr vert="vert270" lIns="40318" tIns="51205" rIns="40318" bIns="120955"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CC0000"/>
                </a:solidFill>
                <a:effectLst/>
                <a:uLnTx/>
                <a:uFillTx/>
                <a:latin typeface="Arial"/>
                <a:ea typeface="+mn-ea"/>
                <a:cs typeface="+mn-cs"/>
              </a:rPr>
              <a:t>HP</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CC0000"/>
                </a:solidFill>
                <a:effectLst/>
                <a:uLnTx/>
                <a:uFillTx/>
                <a:latin typeface="Arial"/>
                <a:ea typeface="+mn-ea"/>
                <a:cs typeface="+mn-cs"/>
              </a:rPr>
              <a:t>(</a:t>
            </a:r>
            <a:r>
              <a:rPr kumimoji="0" lang="en-US" sz="1000" b="0" i="0" u="none" strike="noStrike" kern="0" cap="none" spc="0" normalizeH="0" baseline="0" noProof="0" dirty="0">
                <a:ln>
                  <a:noFill/>
                </a:ln>
                <a:solidFill>
                  <a:srgbClr val="CC0000"/>
                </a:solidFill>
                <a:effectLst/>
                <a:uLnTx/>
                <a:uFillTx/>
                <a:latin typeface="Arial"/>
                <a:ea typeface="+mn-ea"/>
                <a:cs typeface="+mn-cs"/>
              </a:rPr>
              <a:t>SPB…TRILL…SDN) </a:t>
            </a:r>
          </a:p>
        </p:txBody>
      </p:sp>
    </p:spTree>
    <p:extLst>
      <p:ext uri="{BB962C8B-B14F-4D97-AF65-F5344CB8AC3E}">
        <p14:creationId xmlns:p14="http://schemas.microsoft.com/office/powerpoint/2010/main" val="7877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4"/>
                                        </p:tgtEl>
                                      </p:cBhvr>
                                    </p:animEffect>
                                    <p:set>
                                      <p:cBhvr>
                                        <p:cTn id="12" dur="1" fill="hold">
                                          <p:stCondLst>
                                            <p:cond delay="499"/>
                                          </p:stCondLst>
                                        </p:cTn>
                                        <p:tgtEl>
                                          <p:spTgt spid="154"/>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53"/>
                                        </p:tgtEl>
                                      </p:cBhvr>
                                    </p:animEffect>
                                    <p:set>
                                      <p:cBhvr>
                                        <p:cTn id="15" dur="1" fill="hold">
                                          <p:stCondLst>
                                            <p:cond delay="499"/>
                                          </p:stCondLst>
                                        </p:cTn>
                                        <p:tgtEl>
                                          <p:spTgt spid="153"/>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47"/>
                                        </p:tgtEl>
                                      </p:cBhvr>
                                    </p:animEffect>
                                    <p:set>
                                      <p:cBhvr>
                                        <p:cTn id="18" dur="1" fill="hold">
                                          <p:stCondLst>
                                            <p:cond delay="499"/>
                                          </p:stCondLst>
                                        </p:cTn>
                                        <p:tgtEl>
                                          <p:spTgt spid="14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51"/>
                                        </p:tgtEl>
                                      </p:cBhvr>
                                    </p:animEffect>
                                    <p:set>
                                      <p:cBhvr>
                                        <p:cTn id="21" dur="1" fill="hold">
                                          <p:stCondLst>
                                            <p:cond delay="499"/>
                                          </p:stCondLst>
                                        </p:cTn>
                                        <p:tgtEl>
                                          <p:spTgt spid="15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blinds(horizontal)">
                                      <p:cBhvr>
                                        <p:cTn id="26" dur="500"/>
                                        <p:tgtEl>
                                          <p:spTgt spid="15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blinds(horizontal)">
                                      <p:cBhvr>
                                        <p:cTn id="29" dur="500"/>
                                        <p:tgtEl>
                                          <p:spTgt spid="15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blinds(horizontal)">
                                      <p:cBhvr>
                                        <p:cTn id="34" dur="500"/>
                                        <p:tgtEl>
                                          <p:spTgt spid="15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blinds(horizontal)">
                                      <p:cBhvr>
                                        <p:cTn id="39"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53" grpId="0" animBg="1"/>
      <p:bldP spid="154" grpId="0"/>
      <p:bldP spid="154" grpId="1"/>
      <p:bldP spid="155" grpId="0" animBg="1"/>
      <p:bldP spid="156" grpId="0"/>
      <p:bldP spid="157" grpId="0" animBg="1"/>
      <p:bldP spid="1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2"/>
          <p:cNvSpPr>
            <a:spLocks noGrp="1" noChangeArrowheads="1"/>
          </p:cNvSpPr>
          <p:nvPr>
            <p:ph type="title"/>
          </p:nvPr>
        </p:nvSpPr>
        <p:spPr>
          <a:xfrm>
            <a:off x="251520" y="357504"/>
            <a:ext cx="8748464" cy="594066"/>
          </a:xfrm>
        </p:spPr>
        <p:txBody>
          <a:bodyPr>
            <a:normAutofit fontScale="90000"/>
          </a:bodyPr>
          <a:lstStyle/>
          <a:p>
            <a:r>
              <a:rPr lang="en-GB" sz="2800" dirty="0"/>
              <a:t>Is this </a:t>
            </a:r>
            <a:r>
              <a:rPr lang="en-GB" dirty="0"/>
              <a:t>M</a:t>
            </a:r>
            <a:r>
              <a:rPr lang="en-GB" sz="2800" dirty="0"/>
              <a:t>eeting your Next-Gen Data </a:t>
            </a:r>
            <a:r>
              <a:rPr lang="en-GB" sz="2800" dirty="0" err="1"/>
              <a:t>Center</a:t>
            </a:r>
            <a:r>
              <a:rPr lang="en-GB" sz="2800" dirty="0"/>
              <a:t> needs?</a:t>
            </a:r>
            <a:br>
              <a:rPr lang="en-GB" sz="2800" dirty="0"/>
            </a:br>
            <a:r>
              <a:rPr lang="en-GB" sz="2800" b="1" i="1" dirty="0">
                <a:solidFill>
                  <a:srgbClr val="C00000"/>
                </a:solidFill>
              </a:rPr>
              <a:t>Complexity, Higher Latency, Proprietary..!!!</a:t>
            </a:r>
          </a:p>
        </p:txBody>
      </p:sp>
      <p:cxnSp>
        <p:nvCxnSpPr>
          <p:cNvPr id="57" name="Straight Connector 56"/>
          <p:cNvCxnSpPr>
            <a:endCxn id="102" idx="0"/>
          </p:cNvCxnSpPr>
          <p:nvPr/>
        </p:nvCxnSpPr>
        <p:spPr bwMode="auto">
          <a:xfrm flipH="1">
            <a:off x="2319591" y="2093361"/>
            <a:ext cx="330320" cy="9322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01" idx="0"/>
          </p:cNvCxnSpPr>
          <p:nvPr/>
        </p:nvCxnSpPr>
        <p:spPr bwMode="auto">
          <a:xfrm>
            <a:off x="1099280" y="2021852"/>
            <a:ext cx="644246" cy="1003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Box 50"/>
          <p:cNvSpPr txBox="1">
            <a:spLocks noChangeArrowheads="1"/>
          </p:cNvSpPr>
          <p:nvPr/>
        </p:nvSpPr>
        <p:spPr bwMode="auto">
          <a:xfrm>
            <a:off x="3020825" y="1049698"/>
            <a:ext cx="3106642" cy="415498"/>
          </a:xfrm>
          <a:prstGeom prst="rect">
            <a:avLst/>
          </a:prstGeom>
          <a:noFill/>
          <a:ln w="9525">
            <a:noFill/>
            <a:miter lim="800000"/>
            <a:headEnd/>
            <a:tailEnd/>
          </a:ln>
        </p:spPr>
        <p:txBody>
          <a:bodyPr wrap="square" lIns="0" tIns="0" rIns="0" bIns="0">
            <a:spAutoFit/>
          </a:bodyPr>
          <a:lstStyle/>
          <a:p>
            <a:pPr algn="ctr"/>
            <a:r>
              <a:rPr lang="en-US" sz="2700" b="1" dirty="0"/>
              <a:t>Data Center Core</a:t>
            </a:r>
            <a:endParaRPr lang="en-US" sz="1200" b="1" dirty="0"/>
          </a:p>
        </p:txBody>
      </p:sp>
      <p:grpSp>
        <p:nvGrpSpPr>
          <p:cNvPr id="117" name="Group 116"/>
          <p:cNvGrpSpPr/>
          <p:nvPr/>
        </p:nvGrpSpPr>
        <p:grpSpPr>
          <a:xfrm>
            <a:off x="752115" y="2873252"/>
            <a:ext cx="2071476" cy="2094761"/>
            <a:chOff x="752115" y="4056100"/>
            <a:chExt cx="2071476" cy="2251115"/>
          </a:xfrm>
        </p:grpSpPr>
        <p:grpSp>
          <p:nvGrpSpPr>
            <p:cNvPr id="60" name="Group 351"/>
            <p:cNvGrpSpPr/>
            <p:nvPr/>
          </p:nvGrpSpPr>
          <p:grpSpPr>
            <a:xfrm>
              <a:off x="797999" y="4075855"/>
              <a:ext cx="671571" cy="1800200"/>
              <a:chOff x="1325593" y="-1105420"/>
              <a:chExt cx="793750" cy="2735262"/>
            </a:xfrm>
          </p:grpSpPr>
          <p:pic>
            <p:nvPicPr>
              <p:cNvPr id="61" name="Picture 2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5593" y="-1105420"/>
                <a:ext cx="793750" cy="2735262"/>
              </a:xfrm>
              <a:prstGeom prst="rect">
                <a:avLst/>
              </a:prstGeom>
              <a:noFill/>
              <a:ln w="9525">
                <a:noFill/>
                <a:miter lim="800000"/>
                <a:headEnd/>
                <a:tailEnd/>
              </a:ln>
            </p:spPr>
          </p:pic>
          <p:sp>
            <p:nvSpPr>
              <p:cNvPr id="62" name="Rectangle 23"/>
              <p:cNvSpPr>
                <a:spLocks noChangeArrowheads="1"/>
              </p:cNvSpPr>
              <p:nvPr/>
            </p:nvSpPr>
            <p:spPr bwMode="auto">
              <a:xfrm>
                <a:off x="1403648" y="-1034454"/>
                <a:ext cx="701327" cy="2308928"/>
              </a:xfrm>
              <a:prstGeom prst="rect">
                <a:avLst/>
              </a:prstGeom>
              <a:solidFill>
                <a:schemeClr val="bg1">
                  <a:alpha val="65097"/>
                </a:schemeClr>
              </a:solidFill>
              <a:ln w="9525">
                <a:noFill/>
                <a:miter lim="800000"/>
                <a:headEnd/>
                <a:tailEnd/>
              </a:ln>
            </p:spPr>
            <p:txBody>
              <a:bodyPr wrap="none" anchor="ctr"/>
              <a:lstStyle/>
              <a:p>
                <a:pPr algn="ctr"/>
                <a:endParaRPr lang="en-US"/>
              </a:p>
            </p:txBody>
          </p:sp>
        </p:grpSp>
        <p:grpSp>
          <p:nvGrpSpPr>
            <p:cNvPr id="63" name="Group 354"/>
            <p:cNvGrpSpPr/>
            <p:nvPr/>
          </p:nvGrpSpPr>
          <p:grpSpPr>
            <a:xfrm>
              <a:off x="1391347" y="4075855"/>
              <a:ext cx="671571" cy="1800200"/>
              <a:chOff x="1325593" y="-1105420"/>
              <a:chExt cx="793750" cy="2735262"/>
            </a:xfrm>
          </p:grpSpPr>
          <p:pic>
            <p:nvPicPr>
              <p:cNvPr id="64" name="Picture 2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5593" y="-1105420"/>
                <a:ext cx="793750" cy="2735262"/>
              </a:xfrm>
              <a:prstGeom prst="rect">
                <a:avLst/>
              </a:prstGeom>
              <a:noFill/>
              <a:ln w="9525">
                <a:noFill/>
                <a:miter lim="800000"/>
                <a:headEnd/>
                <a:tailEnd/>
              </a:ln>
            </p:spPr>
          </p:pic>
          <p:sp>
            <p:nvSpPr>
              <p:cNvPr id="65" name="Rectangle 23"/>
              <p:cNvSpPr>
                <a:spLocks noChangeArrowheads="1"/>
              </p:cNvSpPr>
              <p:nvPr/>
            </p:nvSpPr>
            <p:spPr bwMode="auto">
              <a:xfrm>
                <a:off x="1403648" y="-1034454"/>
                <a:ext cx="701327" cy="2308928"/>
              </a:xfrm>
              <a:prstGeom prst="rect">
                <a:avLst/>
              </a:prstGeom>
              <a:solidFill>
                <a:schemeClr val="bg1">
                  <a:alpha val="65097"/>
                </a:schemeClr>
              </a:solidFill>
              <a:ln w="9525">
                <a:noFill/>
                <a:miter lim="800000"/>
                <a:headEnd/>
                <a:tailEnd/>
              </a:ln>
            </p:spPr>
            <p:txBody>
              <a:bodyPr wrap="none" anchor="ctr"/>
              <a:lstStyle/>
              <a:p>
                <a:pPr algn="ctr"/>
                <a:endParaRPr lang="en-US"/>
              </a:p>
            </p:txBody>
          </p:sp>
        </p:grpSp>
        <p:grpSp>
          <p:nvGrpSpPr>
            <p:cNvPr id="66" name="Group 357"/>
            <p:cNvGrpSpPr/>
            <p:nvPr/>
          </p:nvGrpSpPr>
          <p:grpSpPr>
            <a:xfrm>
              <a:off x="1984696" y="4075855"/>
              <a:ext cx="671571" cy="1800200"/>
              <a:chOff x="1325593" y="-1105420"/>
              <a:chExt cx="793750" cy="2735262"/>
            </a:xfrm>
          </p:grpSpPr>
          <p:pic>
            <p:nvPicPr>
              <p:cNvPr id="67" name="Picture 2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5593" y="-1105420"/>
                <a:ext cx="793750" cy="2735262"/>
              </a:xfrm>
              <a:prstGeom prst="rect">
                <a:avLst/>
              </a:prstGeom>
              <a:noFill/>
              <a:ln w="9525">
                <a:noFill/>
                <a:miter lim="800000"/>
                <a:headEnd/>
                <a:tailEnd/>
              </a:ln>
            </p:spPr>
          </p:pic>
          <p:sp>
            <p:nvSpPr>
              <p:cNvPr id="68" name="Rectangle 23"/>
              <p:cNvSpPr>
                <a:spLocks noChangeArrowheads="1"/>
              </p:cNvSpPr>
              <p:nvPr/>
            </p:nvSpPr>
            <p:spPr bwMode="auto">
              <a:xfrm>
                <a:off x="1403648" y="-1034454"/>
                <a:ext cx="701327" cy="2308928"/>
              </a:xfrm>
              <a:prstGeom prst="rect">
                <a:avLst/>
              </a:prstGeom>
              <a:solidFill>
                <a:schemeClr val="bg1">
                  <a:alpha val="65097"/>
                </a:schemeClr>
              </a:solidFill>
              <a:ln w="9525">
                <a:noFill/>
                <a:miter lim="800000"/>
                <a:headEnd/>
                <a:tailEnd/>
              </a:ln>
            </p:spPr>
            <p:txBody>
              <a:bodyPr wrap="none" anchor="ctr"/>
              <a:lstStyle/>
              <a:p>
                <a:pPr algn="ctr"/>
                <a:endParaRPr lang="en-US"/>
              </a:p>
            </p:txBody>
          </p:sp>
        </p:grpSp>
        <p:sp>
          <p:nvSpPr>
            <p:cNvPr id="69" name="Text Box 50"/>
            <p:cNvSpPr txBox="1">
              <a:spLocks noChangeArrowheads="1"/>
            </p:cNvSpPr>
            <p:nvPr/>
          </p:nvSpPr>
          <p:spPr bwMode="auto">
            <a:xfrm>
              <a:off x="797701" y="5700841"/>
              <a:ext cx="1829354" cy="606374"/>
            </a:xfrm>
            <a:prstGeom prst="rect">
              <a:avLst/>
            </a:prstGeom>
            <a:noFill/>
            <a:ln w="9525">
              <a:noFill/>
              <a:miter lim="800000"/>
              <a:headEnd/>
              <a:tailEnd/>
            </a:ln>
          </p:spPr>
          <p:txBody>
            <a:bodyPr lIns="0" tIns="0" rIns="0" bIns="0">
              <a:spAutoFit/>
            </a:bodyPr>
            <a:lstStyle/>
            <a:p>
              <a:pPr algn="ctr">
                <a:lnSpc>
                  <a:spcPts val="1100"/>
                </a:lnSpc>
              </a:pPr>
              <a:r>
                <a:rPr lang="en-US" sz="1100" b="1" dirty="0"/>
                <a:t>End-of-Row</a:t>
              </a:r>
            </a:p>
            <a:p>
              <a:pPr algn="ctr">
                <a:lnSpc>
                  <a:spcPts val="1100"/>
                </a:lnSpc>
              </a:pPr>
              <a:r>
                <a:rPr lang="en-US" sz="1100" b="1" dirty="0"/>
                <a:t>(Dual Chassis only)</a:t>
              </a:r>
            </a:p>
            <a:p>
              <a:pPr algn="ctr">
                <a:lnSpc>
                  <a:spcPts val="1100"/>
                </a:lnSpc>
              </a:pPr>
              <a:r>
                <a:rPr lang="en-US" sz="1100" b="1" dirty="0"/>
                <a:t>C4500</a:t>
              </a:r>
            </a:p>
            <a:p>
              <a:pPr algn="ctr">
                <a:lnSpc>
                  <a:spcPts val="1100"/>
                </a:lnSpc>
              </a:pPr>
              <a:r>
                <a:rPr lang="en-US" sz="1100" b="1" dirty="0"/>
                <a:t>C6500</a:t>
              </a:r>
            </a:p>
          </p:txBody>
        </p:sp>
        <p:sp>
          <p:nvSpPr>
            <p:cNvPr id="70" name="Freeform 69"/>
            <p:cNvSpPr/>
            <p:nvPr/>
          </p:nvSpPr>
          <p:spPr>
            <a:xfrm>
              <a:off x="2469456" y="4296466"/>
              <a:ext cx="145584" cy="1045028"/>
            </a:xfrm>
            <a:custGeom>
              <a:avLst/>
              <a:gdLst>
                <a:gd name="connsiteX0" fmla="*/ 26126 w 158932"/>
                <a:gd name="connsiteY0" fmla="*/ 0 h 1045028"/>
                <a:gd name="connsiteX1" fmla="*/ 130629 w 158932"/>
                <a:gd name="connsiteY1" fmla="*/ 182880 h 1045028"/>
                <a:gd name="connsiteX2" fmla="*/ 156755 w 158932"/>
                <a:gd name="connsiteY2" fmla="*/ 457200 h 1045028"/>
                <a:gd name="connsiteX3" fmla="*/ 117566 w 158932"/>
                <a:gd name="connsiteY3" fmla="*/ 822960 h 1045028"/>
                <a:gd name="connsiteX4" fmla="*/ 0 w 158932"/>
                <a:gd name="connsiteY4" fmla="*/ 1045028 h 104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32" h="1045028">
                  <a:moveTo>
                    <a:pt x="26126" y="0"/>
                  </a:moveTo>
                  <a:cubicBezTo>
                    <a:pt x="67492" y="53340"/>
                    <a:pt x="108858" y="106680"/>
                    <a:pt x="130629" y="182880"/>
                  </a:cubicBezTo>
                  <a:cubicBezTo>
                    <a:pt x="152400" y="259080"/>
                    <a:pt x="158932" y="350520"/>
                    <a:pt x="156755" y="457200"/>
                  </a:cubicBezTo>
                  <a:cubicBezTo>
                    <a:pt x="154578" y="563880"/>
                    <a:pt x="143692" y="724989"/>
                    <a:pt x="117566" y="822960"/>
                  </a:cubicBezTo>
                  <a:cubicBezTo>
                    <a:pt x="91440" y="920931"/>
                    <a:pt x="45720" y="982979"/>
                    <a:pt x="0" y="1045028"/>
                  </a:cubicBezTo>
                </a:path>
              </a:pathLst>
            </a:custGeom>
            <a:ln/>
          </p:spPr>
          <p:style>
            <a:lnRef idx="1">
              <a:schemeClr val="accent1"/>
            </a:lnRef>
            <a:fillRef idx="0">
              <a:schemeClr val="accent1"/>
            </a:fillRef>
            <a:effectRef idx="0">
              <a:schemeClr val="accent1"/>
            </a:effectRef>
            <a:fontRef idx="minor">
              <a:schemeClr val="tx1"/>
            </a:fontRef>
          </p:style>
          <p:txBody>
            <a:bodyPr lIns="102408" tIns="51205" rIns="102408" bIns="51205" rtlCol="0" anchor="ctr"/>
            <a:lstStyle/>
            <a:p>
              <a:pPr algn="ctr"/>
              <a:endParaRPr lang="en-US"/>
            </a:p>
          </p:txBody>
        </p:sp>
        <p:cxnSp>
          <p:nvCxnSpPr>
            <p:cNvPr id="71" name="Elbow Connector 293"/>
            <p:cNvCxnSpPr/>
            <p:nvPr/>
          </p:nvCxnSpPr>
          <p:spPr>
            <a:xfrm rot="5400000" flipH="1" flipV="1">
              <a:off x="1398111" y="4559329"/>
              <a:ext cx="994171" cy="4865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1" idx="1"/>
            </p:cNvCxnSpPr>
            <p:nvPr/>
          </p:nvCxnSpPr>
          <p:spPr>
            <a:xfrm flipH="1">
              <a:off x="1156661" y="4455069"/>
              <a:ext cx="370786" cy="760345"/>
            </a:xfrm>
            <a:prstGeom prst="line">
              <a:avLst/>
            </a:prstGeom>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752115" y="4056100"/>
              <a:ext cx="2071476" cy="225111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2408" tIns="51205" rIns="102408" bIns="51205" anchor="ctr"/>
            <a:lstStyle/>
            <a:p>
              <a:pPr algn="ctr">
                <a:defRPr/>
              </a:pPr>
              <a:endParaRPr lang="en-US">
                <a:solidFill>
                  <a:schemeClr val="tx1"/>
                </a:solidFill>
              </a:endParaRPr>
            </a:p>
          </p:txBody>
        </p:sp>
        <p:cxnSp>
          <p:nvCxnSpPr>
            <p:cNvPr id="74" name="Straight Connector 73"/>
            <p:cNvCxnSpPr/>
            <p:nvPr/>
          </p:nvCxnSpPr>
          <p:spPr>
            <a:xfrm flipH="1">
              <a:off x="1754024" y="4676433"/>
              <a:ext cx="498422" cy="386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242478" y="4599642"/>
              <a:ext cx="983278" cy="547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89" idx="0"/>
            </p:cNvCxnSpPr>
            <p:nvPr/>
          </p:nvCxnSpPr>
          <p:spPr>
            <a:xfrm>
              <a:off x="1878117" y="4651921"/>
              <a:ext cx="461210" cy="367609"/>
            </a:xfrm>
            <a:prstGeom prst="line">
              <a:avLst/>
            </a:prstGeom>
          </p:spPr>
          <p:style>
            <a:lnRef idx="1">
              <a:schemeClr val="accent1"/>
            </a:lnRef>
            <a:fillRef idx="0">
              <a:schemeClr val="accent1"/>
            </a:fillRef>
            <a:effectRef idx="0">
              <a:schemeClr val="accent1"/>
            </a:effectRef>
            <a:fontRef idx="minor">
              <a:schemeClr val="tx1"/>
            </a:fontRef>
          </p:style>
        </p:cxnSp>
        <p:pic>
          <p:nvPicPr>
            <p:cNvPr id="77" name="Picture 53" descr="server_corp_blu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89228" y="5034259"/>
              <a:ext cx="301015" cy="520700"/>
            </a:xfrm>
            <a:prstGeom prst="rect">
              <a:avLst/>
            </a:prstGeom>
            <a:noFill/>
            <a:ln w="9525">
              <a:noFill/>
              <a:miter lim="800000"/>
              <a:headEnd/>
              <a:tailEnd/>
            </a:ln>
          </p:spPr>
        </p:pic>
        <p:pic>
          <p:nvPicPr>
            <p:cNvPr id="78" name="Picture 52" descr="server_gre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1544" y="5024734"/>
              <a:ext cx="301014" cy="519113"/>
            </a:xfrm>
            <a:prstGeom prst="rect">
              <a:avLst/>
            </a:prstGeom>
            <a:noFill/>
            <a:ln w="9525">
              <a:noFill/>
              <a:miter lim="800000"/>
              <a:headEnd/>
              <a:tailEnd/>
            </a:ln>
          </p:spPr>
        </p:pic>
        <p:grpSp>
          <p:nvGrpSpPr>
            <p:cNvPr id="79" name="Group 31"/>
            <p:cNvGrpSpPr>
              <a:grpSpLocks noChangeAspect="1"/>
            </p:cNvGrpSpPr>
            <p:nvPr/>
          </p:nvGrpSpPr>
          <p:grpSpPr bwMode="auto">
            <a:xfrm>
              <a:off x="2116911" y="4897978"/>
              <a:ext cx="434170" cy="897345"/>
              <a:chOff x="316" y="1419"/>
              <a:chExt cx="845" cy="1602"/>
            </a:xfrm>
          </p:grpSpPr>
          <p:pic>
            <p:nvPicPr>
              <p:cNvPr id="80" name="Picture 32" descr="server_corp_orang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5" y="1435"/>
                <a:ext cx="756" cy="1345"/>
              </a:xfrm>
              <a:prstGeom prst="rect">
                <a:avLst/>
              </a:prstGeom>
              <a:noFill/>
              <a:ln w="9525">
                <a:noFill/>
                <a:miter lim="800000"/>
                <a:headEnd/>
                <a:tailEnd/>
              </a:ln>
            </p:spPr>
          </p:pic>
          <p:grpSp>
            <p:nvGrpSpPr>
              <p:cNvPr id="81" name="Group 33"/>
              <p:cNvGrpSpPr>
                <a:grpSpLocks noChangeAspect="1"/>
              </p:cNvGrpSpPr>
              <p:nvPr/>
            </p:nvGrpSpPr>
            <p:grpSpPr bwMode="auto">
              <a:xfrm>
                <a:off x="316" y="1419"/>
                <a:ext cx="845" cy="1602"/>
                <a:chOff x="316" y="1419"/>
                <a:chExt cx="845" cy="1602"/>
              </a:xfrm>
            </p:grpSpPr>
            <p:sp>
              <p:nvSpPr>
                <p:cNvPr id="82"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83" name="Group 35"/>
                <p:cNvGrpSpPr>
                  <a:grpSpLocks noChangeAspect="1"/>
                </p:cNvGrpSpPr>
                <p:nvPr/>
              </p:nvGrpSpPr>
              <p:grpSpPr bwMode="auto">
                <a:xfrm>
                  <a:off x="343" y="2203"/>
                  <a:ext cx="816" cy="818"/>
                  <a:chOff x="3378" y="2160"/>
                  <a:chExt cx="576" cy="503"/>
                </a:xfrm>
              </p:grpSpPr>
              <p:sp>
                <p:nvSpPr>
                  <p:cNvPr id="99" name="Text Box 36"/>
                  <p:cNvSpPr txBox="1">
                    <a:spLocks noChangeAspect="1" noChangeArrowheads="1"/>
                  </p:cNvSpPr>
                  <p:nvPr/>
                </p:nvSpPr>
                <p:spPr bwMode="auto">
                  <a:xfrm>
                    <a:off x="3378" y="2443"/>
                    <a:ext cx="576" cy="220"/>
                  </a:xfrm>
                  <a:prstGeom prst="rect">
                    <a:avLst/>
                  </a:prstGeom>
                  <a:noFill/>
                  <a:ln w="9525">
                    <a:noFill/>
                    <a:miter lim="800000"/>
                    <a:headEnd/>
                    <a:tailEnd/>
                  </a:ln>
                </p:spPr>
                <p:txBody>
                  <a:bodyPr lIns="0" rIns="0">
                    <a:spAutoFit/>
                  </a:bodyPr>
                  <a:lstStyle/>
                  <a:p>
                    <a:pPr algn="ctr"/>
                    <a:endParaRPr lang="de-CH" sz="700" dirty="0">
                      <a:cs typeface="Arial" charset="0"/>
                    </a:endParaRPr>
                  </a:p>
                </p:txBody>
              </p:sp>
              <p:pic>
                <p:nvPicPr>
                  <p:cNvPr id="100" name="Picture 37" descr="rack_server_corp_green"/>
                  <p:cNvPicPr>
                    <a:picLocks noChangeAspect="1" noChangeArrowheads="1"/>
                  </p:cNvPicPr>
                  <p:nvPr/>
                </p:nvPicPr>
                <p:blipFill>
                  <a:blip r:embed="rId11" cstate="email"/>
                  <a:srcRect/>
                  <a:stretch>
                    <a:fillRect/>
                  </a:stretch>
                </p:blipFill>
                <p:spPr bwMode="auto">
                  <a:xfrm>
                    <a:off x="3456" y="2160"/>
                    <a:ext cx="421" cy="256"/>
                  </a:xfrm>
                  <a:prstGeom prst="rect">
                    <a:avLst/>
                  </a:prstGeom>
                  <a:noFill/>
                  <a:ln w="9525">
                    <a:noFill/>
                    <a:miter lim="800000"/>
                    <a:headEnd/>
                    <a:tailEnd/>
                  </a:ln>
                </p:spPr>
              </p:pic>
            </p:grpSp>
            <p:grpSp>
              <p:nvGrpSpPr>
                <p:cNvPr id="84" name="Group 38"/>
                <p:cNvGrpSpPr>
                  <a:grpSpLocks noChangeAspect="1"/>
                </p:cNvGrpSpPr>
                <p:nvPr/>
              </p:nvGrpSpPr>
              <p:grpSpPr bwMode="auto">
                <a:xfrm>
                  <a:off x="343" y="2072"/>
                  <a:ext cx="818" cy="824"/>
                  <a:chOff x="3378" y="1584"/>
                  <a:chExt cx="576" cy="495"/>
                </a:xfrm>
              </p:grpSpPr>
              <p:sp>
                <p:nvSpPr>
                  <p:cNvPr id="97" name="Text Box 39"/>
                  <p:cNvSpPr txBox="1">
                    <a:spLocks noChangeAspect="1" noChangeArrowheads="1"/>
                  </p:cNvSpPr>
                  <p:nvPr/>
                </p:nvSpPr>
                <p:spPr bwMode="auto">
                  <a:xfrm>
                    <a:off x="3378" y="1865"/>
                    <a:ext cx="576" cy="214"/>
                  </a:xfrm>
                  <a:prstGeom prst="rect">
                    <a:avLst/>
                  </a:prstGeom>
                  <a:noFill/>
                  <a:ln w="9525">
                    <a:noFill/>
                    <a:miter lim="800000"/>
                    <a:headEnd/>
                    <a:tailEnd/>
                  </a:ln>
                </p:spPr>
                <p:txBody>
                  <a:bodyPr lIns="0" rIns="0">
                    <a:spAutoFit/>
                  </a:bodyPr>
                  <a:lstStyle/>
                  <a:p>
                    <a:pPr algn="ctr"/>
                    <a:endParaRPr lang="de-CH" sz="700" dirty="0">
                      <a:cs typeface="Arial" charset="0"/>
                    </a:endParaRPr>
                  </a:p>
                </p:txBody>
              </p:sp>
              <p:pic>
                <p:nvPicPr>
                  <p:cNvPr id="98" name="Picture 40" descr="rack_server_grey"/>
                  <p:cNvPicPr>
                    <a:picLocks noChangeAspect="1" noChangeArrowheads="1"/>
                  </p:cNvPicPr>
                  <p:nvPr/>
                </p:nvPicPr>
                <p:blipFill>
                  <a:blip r:embed="rId12" cstate="email"/>
                  <a:srcRect/>
                  <a:stretch>
                    <a:fillRect/>
                  </a:stretch>
                </p:blipFill>
                <p:spPr bwMode="auto">
                  <a:xfrm>
                    <a:off x="3456" y="1584"/>
                    <a:ext cx="421" cy="256"/>
                  </a:xfrm>
                  <a:prstGeom prst="rect">
                    <a:avLst/>
                  </a:prstGeom>
                  <a:noFill/>
                  <a:ln w="9525">
                    <a:noFill/>
                    <a:miter lim="800000"/>
                    <a:headEnd/>
                    <a:tailEnd/>
                  </a:ln>
                </p:spPr>
              </p:pic>
            </p:grpSp>
            <p:grpSp>
              <p:nvGrpSpPr>
                <p:cNvPr id="85" name="Group 41"/>
                <p:cNvGrpSpPr>
                  <a:grpSpLocks noChangeAspect="1"/>
                </p:cNvGrpSpPr>
                <p:nvPr/>
              </p:nvGrpSpPr>
              <p:grpSpPr bwMode="auto">
                <a:xfrm>
                  <a:off x="343" y="1932"/>
                  <a:ext cx="816" cy="831"/>
                  <a:chOff x="3956" y="1584"/>
                  <a:chExt cx="576" cy="499"/>
                </a:xfrm>
              </p:grpSpPr>
              <p:sp>
                <p:nvSpPr>
                  <p:cNvPr id="95" name="Text Box 42"/>
                  <p:cNvSpPr txBox="1">
                    <a:spLocks noChangeAspect="1" noChangeArrowheads="1"/>
                  </p:cNvSpPr>
                  <p:nvPr/>
                </p:nvSpPr>
                <p:spPr bwMode="auto">
                  <a:xfrm>
                    <a:off x="3956" y="1869"/>
                    <a:ext cx="576" cy="214"/>
                  </a:xfrm>
                  <a:prstGeom prst="rect">
                    <a:avLst/>
                  </a:prstGeom>
                  <a:noFill/>
                  <a:ln w="9525">
                    <a:noFill/>
                    <a:miter lim="800000"/>
                    <a:headEnd/>
                    <a:tailEnd/>
                  </a:ln>
                </p:spPr>
                <p:txBody>
                  <a:bodyPr lIns="0" rIns="0">
                    <a:spAutoFit/>
                  </a:bodyPr>
                  <a:lstStyle/>
                  <a:p>
                    <a:pPr algn="ctr"/>
                    <a:endParaRPr lang="de-CH" sz="700" dirty="0">
                      <a:cs typeface="Arial" charset="0"/>
                    </a:endParaRPr>
                  </a:p>
                </p:txBody>
              </p:sp>
              <p:pic>
                <p:nvPicPr>
                  <p:cNvPr id="96" name="Picture 43" descr="rack_server_corp_blue"/>
                  <p:cNvPicPr>
                    <a:picLocks noChangeAspect="1" noChangeArrowheads="1"/>
                  </p:cNvPicPr>
                  <p:nvPr/>
                </p:nvPicPr>
                <p:blipFill>
                  <a:blip r:embed="rId13" cstate="email"/>
                  <a:srcRect/>
                  <a:stretch>
                    <a:fillRect/>
                  </a:stretch>
                </p:blipFill>
                <p:spPr bwMode="auto">
                  <a:xfrm>
                    <a:off x="4032" y="1584"/>
                    <a:ext cx="421" cy="256"/>
                  </a:xfrm>
                  <a:prstGeom prst="rect">
                    <a:avLst/>
                  </a:prstGeom>
                  <a:noFill/>
                  <a:ln w="9525">
                    <a:noFill/>
                    <a:miter lim="800000"/>
                    <a:headEnd/>
                    <a:tailEnd/>
                  </a:ln>
                </p:spPr>
              </p:pic>
            </p:grpSp>
            <p:grpSp>
              <p:nvGrpSpPr>
                <p:cNvPr id="86" name="Group 44"/>
                <p:cNvGrpSpPr>
                  <a:grpSpLocks noChangeAspect="1"/>
                </p:cNvGrpSpPr>
                <p:nvPr/>
              </p:nvGrpSpPr>
              <p:grpSpPr bwMode="auto">
                <a:xfrm>
                  <a:off x="343" y="1791"/>
                  <a:ext cx="816" cy="822"/>
                  <a:chOff x="3956" y="2736"/>
                  <a:chExt cx="576" cy="496"/>
                </a:xfrm>
              </p:grpSpPr>
              <p:pic>
                <p:nvPicPr>
                  <p:cNvPr id="90" name="Picture 46" descr="rack_server_corp_red"/>
                  <p:cNvPicPr>
                    <a:picLocks noChangeAspect="1" noChangeArrowheads="1"/>
                  </p:cNvPicPr>
                  <p:nvPr/>
                </p:nvPicPr>
                <p:blipFill>
                  <a:blip r:embed="rId14" cstate="email"/>
                  <a:srcRect/>
                  <a:stretch>
                    <a:fillRect/>
                  </a:stretch>
                </p:blipFill>
                <p:spPr bwMode="auto">
                  <a:xfrm>
                    <a:off x="4032" y="2736"/>
                    <a:ext cx="421" cy="256"/>
                  </a:xfrm>
                  <a:prstGeom prst="rect">
                    <a:avLst/>
                  </a:prstGeom>
                  <a:noFill/>
                  <a:ln w="9525">
                    <a:noFill/>
                    <a:miter lim="800000"/>
                    <a:headEnd/>
                    <a:tailEnd/>
                  </a:ln>
                </p:spPr>
              </p:pic>
              <p:sp>
                <p:nvSpPr>
                  <p:cNvPr id="92" name="Text Box 45"/>
                  <p:cNvSpPr txBox="1">
                    <a:spLocks noChangeAspect="1" noChangeArrowheads="1"/>
                  </p:cNvSpPr>
                  <p:nvPr/>
                </p:nvSpPr>
                <p:spPr bwMode="auto">
                  <a:xfrm>
                    <a:off x="3956" y="3017"/>
                    <a:ext cx="576" cy="215"/>
                  </a:xfrm>
                  <a:prstGeom prst="rect">
                    <a:avLst/>
                  </a:prstGeom>
                  <a:noFill/>
                  <a:ln w="9525">
                    <a:noFill/>
                    <a:miter lim="800000"/>
                    <a:headEnd/>
                    <a:tailEnd/>
                  </a:ln>
                </p:spPr>
                <p:txBody>
                  <a:bodyPr lIns="0" rIns="0">
                    <a:spAutoFit/>
                  </a:bodyPr>
                  <a:lstStyle/>
                  <a:p>
                    <a:pPr algn="ctr"/>
                    <a:endParaRPr lang="de-CH" sz="700" dirty="0">
                      <a:cs typeface="Arial" charset="0"/>
                    </a:endParaRPr>
                  </a:p>
                </p:txBody>
              </p:sp>
            </p:grpSp>
            <p:grpSp>
              <p:nvGrpSpPr>
                <p:cNvPr id="87" name="Group 47"/>
                <p:cNvGrpSpPr>
                  <a:grpSpLocks noChangeAspect="1"/>
                </p:cNvGrpSpPr>
                <p:nvPr/>
              </p:nvGrpSpPr>
              <p:grpSpPr bwMode="auto">
                <a:xfrm>
                  <a:off x="343" y="1635"/>
                  <a:ext cx="816" cy="831"/>
                  <a:chOff x="3956" y="2160"/>
                  <a:chExt cx="576" cy="499"/>
                </a:xfrm>
              </p:grpSpPr>
              <p:sp>
                <p:nvSpPr>
                  <p:cNvPr id="88" name="Text Box 48"/>
                  <p:cNvSpPr txBox="1">
                    <a:spLocks noChangeAspect="1" noChangeArrowheads="1"/>
                  </p:cNvSpPr>
                  <p:nvPr/>
                </p:nvSpPr>
                <p:spPr bwMode="auto">
                  <a:xfrm>
                    <a:off x="3956" y="2445"/>
                    <a:ext cx="576" cy="214"/>
                  </a:xfrm>
                  <a:prstGeom prst="rect">
                    <a:avLst/>
                  </a:prstGeom>
                  <a:noFill/>
                  <a:ln w="9525">
                    <a:noFill/>
                    <a:miter lim="800000"/>
                    <a:headEnd/>
                    <a:tailEnd/>
                  </a:ln>
                </p:spPr>
                <p:txBody>
                  <a:bodyPr lIns="0" rIns="0">
                    <a:spAutoFit/>
                  </a:bodyPr>
                  <a:lstStyle/>
                  <a:p>
                    <a:pPr algn="ctr"/>
                    <a:endParaRPr lang="de-CH" sz="700" dirty="0">
                      <a:cs typeface="Arial" charset="0"/>
                    </a:endParaRPr>
                  </a:p>
                </p:txBody>
              </p:sp>
              <p:pic>
                <p:nvPicPr>
                  <p:cNvPr id="89" name="Picture 49" descr="rack_server_corp_orange"/>
                  <p:cNvPicPr>
                    <a:picLocks noChangeAspect="1" noChangeArrowheads="1"/>
                  </p:cNvPicPr>
                  <p:nvPr/>
                </p:nvPicPr>
                <p:blipFill>
                  <a:blip r:embed="rId15" cstate="email"/>
                  <a:srcRect/>
                  <a:stretch>
                    <a:fillRect/>
                  </a:stretch>
                </p:blipFill>
                <p:spPr bwMode="auto">
                  <a:xfrm>
                    <a:off x="4032" y="2160"/>
                    <a:ext cx="421" cy="256"/>
                  </a:xfrm>
                  <a:prstGeom prst="rect">
                    <a:avLst/>
                  </a:prstGeom>
                  <a:noFill/>
                  <a:ln w="9525">
                    <a:noFill/>
                    <a:miter lim="800000"/>
                    <a:headEnd/>
                    <a:tailEnd/>
                  </a:ln>
                </p:spPr>
              </p:pic>
            </p:grpSp>
          </p:grpSp>
        </p:grpSp>
        <p:pic>
          <p:nvPicPr>
            <p:cNvPr id="101" name="Picture 41" descr="pbb-pbt-plsb_ip-aware_grey"/>
            <p:cNvPicPr>
              <a:picLocks noChangeAspect="1" noChangeArrowheads="1"/>
            </p:cNvPicPr>
            <p:nvPr/>
          </p:nvPicPr>
          <p:blipFill>
            <a:blip r:embed="rId16" cstate="email"/>
            <a:srcRect/>
            <a:stretch>
              <a:fillRect/>
            </a:stretch>
          </p:blipFill>
          <p:spPr bwMode="auto">
            <a:xfrm>
              <a:off x="1527448" y="4219873"/>
              <a:ext cx="432155" cy="470391"/>
            </a:xfrm>
            <a:prstGeom prst="rect">
              <a:avLst/>
            </a:prstGeom>
            <a:noFill/>
            <a:ln w="9525">
              <a:noFill/>
              <a:miter lim="800000"/>
              <a:headEnd/>
              <a:tailEnd/>
            </a:ln>
          </p:spPr>
        </p:pic>
        <p:pic>
          <p:nvPicPr>
            <p:cNvPr id="102" name="Picture 41" descr="pbb-pbt-plsb_ip-aware_grey"/>
            <p:cNvPicPr>
              <a:picLocks noChangeAspect="1" noChangeArrowheads="1"/>
            </p:cNvPicPr>
            <p:nvPr/>
          </p:nvPicPr>
          <p:blipFill>
            <a:blip r:embed="rId16" cstate="email"/>
            <a:srcRect/>
            <a:stretch>
              <a:fillRect/>
            </a:stretch>
          </p:blipFill>
          <p:spPr bwMode="auto">
            <a:xfrm>
              <a:off x="2103513" y="4219873"/>
              <a:ext cx="432155" cy="470391"/>
            </a:xfrm>
            <a:prstGeom prst="rect">
              <a:avLst/>
            </a:prstGeom>
            <a:noFill/>
            <a:ln w="9525">
              <a:noFill/>
              <a:miter lim="800000"/>
              <a:headEnd/>
              <a:tailEnd/>
            </a:ln>
          </p:spPr>
        </p:pic>
      </p:grpSp>
      <p:grpSp>
        <p:nvGrpSpPr>
          <p:cNvPr id="118" name="Group 117"/>
          <p:cNvGrpSpPr/>
          <p:nvPr/>
        </p:nvGrpSpPr>
        <p:grpSpPr>
          <a:xfrm>
            <a:off x="29979" y="1351438"/>
            <a:ext cx="3118498" cy="1483845"/>
            <a:chOff x="128041" y="1666244"/>
            <a:chExt cx="3576304" cy="1800200"/>
          </a:xfrm>
        </p:grpSpPr>
        <p:pic>
          <p:nvPicPr>
            <p:cNvPr id="103" name="Picture 9" descr="cloud3_grey_grey"/>
            <p:cNvPicPr>
              <a:picLocks noChangeAspect="1" noChangeArrowheads="1"/>
            </p:cNvPicPr>
            <p:nvPr/>
          </p:nvPicPr>
          <p:blipFill>
            <a:blip r:embed="rId17" cstate="email"/>
            <a:srcRect/>
            <a:stretch>
              <a:fillRect/>
            </a:stretch>
          </p:blipFill>
          <p:spPr bwMode="auto">
            <a:xfrm>
              <a:off x="128041" y="1666244"/>
              <a:ext cx="3576304" cy="1800200"/>
            </a:xfrm>
            <a:prstGeom prst="rect">
              <a:avLst/>
            </a:prstGeom>
            <a:noFill/>
            <a:ln w="9525">
              <a:noFill/>
              <a:miter lim="800000"/>
              <a:headEnd/>
              <a:tailEnd/>
            </a:ln>
          </p:spPr>
        </p:pic>
        <p:grpSp>
          <p:nvGrpSpPr>
            <p:cNvPr id="106" name="Group 432"/>
            <p:cNvGrpSpPr/>
            <p:nvPr/>
          </p:nvGrpSpPr>
          <p:grpSpPr>
            <a:xfrm>
              <a:off x="1582529" y="2472130"/>
              <a:ext cx="653539" cy="163402"/>
              <a:chOff x="2572514" y="2204864"/>
              <a:chExt cx="653539" cy="216025"/>
            </a:xfrm>
          </p:grpSpPr>
          <p:cxnSp>
            <p:nvCxnSpPr>
              <p:cNvPr id="107" name="Shape 63"/>
              <p:cNvCxnSpPr>
                <a:cxnSpLocks noChangeShapeType="1"/>
              </p:cNvCxnSpPr>
              <p:nvPr>
                <p:custDataLst>
                  <p:tags r:id="rId1"/>
                </p:custDataLst>
              </p:nvPr>
            </p:nvCxnSpPr>
            <p:spPr bwMode="auto">
              <a:xfrm rot="10800000" flipV="1">
                <a:off x="2577821" y="2288673"/>
                <a:ext cx="648232" cy="1"/>
              </a:xfrm>
              <a:prstGeom prst="curvedConnector3">
                <a:avLst>
                  <a:gd name="adj1" fmla="val 50000"/>
                </a:avLst>
              </a:prstGeom>
              <a:ln w="25400">
                <a:headEnd/>
                <a:tailEnd/>
              </a:ln>
            </p:spPr>
            <p:style>
              <a:lnRef idx="1">
                <a:schemeClr val="accent1"/>
              </a:lnRef>
              <a:fillRef idx="0">
                <a:schemeClr val="accent1"/>
              </a:fillRef>
              <a:effectRef idx="0">
                <a:schemeClr val="accent1"/>
              </a:effectRef>
              <a:fontRef idx="minor">
                <a:schemeClr val="tx1"/>
              </a:fontRef>
            </p:style>
          </p:cxnSp>
          <p:cxnSp>
            <p:nvCxnSpPr>
              <p:cNvPr id="108" name="Shape 63"/>
              <p:cNvCxnSpPr>
                <a:cxnSpLocks noChangeShapeType="1"/>
              </p:cNvCxnSpPr>
              <p:nvPr>
                <p:custDataLst>
                  <p:tags r:id="rId2"/>
                </p:custDataLst>
              </p:nvPr>
            </p:nvCxnSpPr>
            <p:spPr bwMode="auto">
              <a:xfrm rot="10800000" flipV="1">
                <a:off x="2577821" y="2420888"/>
                <a:ext cx="648232" cy="1"/>
              </a:xfrm>
              <a:prstGeom prst="curvedConnector3">
                <a:avLst>
                  <a:gd name="adj1" fmla="val 50000"/>
                </a:avLst>
              </a:prstGeom>
              <a:ln w="25400">
                <a:headEnd/>
                <a:tailEnd/>
              </a:ln>
            </p:spPr>
            <p:style>
              <a:lnRef idx="1">
                <a:schemeClr val="accent1"/>
              </a:lnRef>
              <a:fillRef idx="0">
                <a:schemeClr val="accent1"/>
              </a:fillRef>
              <a:effectRef idx="0">
                <a:schemeClr val="accent1"/>
              </a:effectRef>
              <a:fontRef idx="minor">
                <a:schemeClr val="tx1"/>
              </a:fontRef>
            </p:style>
          </p:cxnSp>
          <p:cxnSp>
            <p:nvCxnSpPr>
              <p:cNvPr id="109" name="Shape 63"/>
              <p:cNvCxnSpPr>
                <a:cxnSpLocks noChangeShapeType="1"/>
              </p:cNvCxnSpPr>
              <p:nvPr>
                <p:custDataLst>
                  <p:tags r:id="rId3"/>
                </p:custDataLst>
              </p:nvPr>
            </p:nvCxnSpPr>
            <p:spPr bwMode="auto">
              <a:xfrm rot="10800000" flipV="1">
                <a:off x="2572514" y="2204864"/>
                <a:ext cx="648232" cy="1"/>
              </a:xfrm>
              <a:prstGeom prst="curvedConnector3">
                <a:avLst>
                  <a:gd name="adj1" fmla="val 50000"/>
                </a:avLst>
              </a:prstGeom>
              <a:ln w="25400">
                <a:headEnd/>
                <a:tailEnd/>
              </a:ln>
            </p:spPr>
            <p:style>
              <a:lnRef idx="1">
                <a:schemeClr val="accent1"/>
              </a:lnRef>
              <a:fillRef idx="0">
                <a:schemeClr val="accent1"/>
              </a:fillRef>
              <a:effectRef idx="0">
                <a:schemeClr val="accent1"/>
              </a:effectRef>
              <a:fontRef idx="minor">
                <a:schemeClr val="tx1"/>
              </a:fontRef>
            </p:style>
          </p:cxnSp>
          <p:cxnSp>
            <p:nvCxnSpPr>
              <p:cNvPr id="110" name="Shape 63"/>
              <p:cNvCxnSpPr>
                <a:cxnSpLocks noChangeShapeType="1"/>
              </p:cNvCxnSpPr>
              <p:nvPr>
                <p:custDataLst>
                  <p:tags r:id="rId4"/>
                </p:custDataLst>
              </p:nvPr>
            </p:nvCxnSpPr>
            <p:spPr bwMode="auto">
              <a:xfrm rot="10800000" flipV="1">
                <a:off x="2572514" y="2355987"/>
                <a:ext cx="648232" cy="1"/>
              </a:xfrm>
              <a:prstGeom prst="curvedConnector3">
                <a:avLst>
                  <a:gd name="adj1" fmla="val 50000"/>
                </a:avLst>
              </a:prstGeom>
              <a:ln w="25400">
                <a:headEnd/>
                <a:tailEnd/>
              </a:ln>
            </p:spPr>
            <p:style>
              <a:lnRef idx="1">
                <a:schemeClr val="accent1"/>
              </a:lnRef>
              <a:fillRef idx="0">
                <a:schemeClr val="accent1"/>
              </a:fillRef>
              <a:effectRef idx="0">
                <a:schemeClr val="accent1"/>
              </a:effectRef>
              <a:fontRef idx="minor">
                <a:schemeClr val="tx1"/>
              </a:fontRef>
            </p:style>
          </p:cxnSp>
        </p:grpSp>
        <p:pic>
          <p:nvPicPr>
            <p:cNvPr id="111" name="Picture 58" descr="cat-6506"/>
            <p:cNvPicPr>
              <a:picLocks noChangeAspect="1" noChangeArrowheads="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448" y="2112089"/>
              <a:ext cx="758825" cy="914400"/>
            </a:xfrm>
            <a:prstGeom prst="rect">
              <a:avLst/>
            </a:prstGeom>
            <a:noFill/>
          </p:spPr>
        </p:pic>
        <p:pic>
          <p:nvPicPr>
            <p:cNvPr id="112" name="Picture 58" descr="cat-6506"/>
            <p:cNvPicPr>
              <a:picLocks noChangeAspect="1" noChangeArrowheads="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58592" y="2107991"/>
              <a:ext cx="758825" cy="914400"/>
            </a:xfrm>
            <a:prstGeom prst="rect">
              <a:avLst/>
            </a:prstGeom>
            <a:noFill/>
          </p:spPr>
        </p:pic>
        <p:sp>
          <p:nvSpPr>
            <p:cNvPr id="113" name="Rectangle 20"/>
            <p:cNvSpPr>
              <a:spLocks noChangeArrowheads="1"/>
            </p:cNvSpPr>
            <p:nvPr/>
          </p:nvSpPr>
          <p:spPr bwMode="auto">
            <a:xfrm rot="10800000" flipV="1">
              <a:off x="557249" y="1712649"/>
              <a:ext cx="3147094" cy="432048"/>
            </a:xfrm>
            <a:prstGeom prst="rect">
              <a:avLst/>
            </a:prstGeom>
            <a:noFill/>
            <a:ln w="9525">
              <a:noFill/>
              <a:miter lim="800000"/>
              <a:headEnd/>
              <a:tailEnd/>
            </a:ln>
            <a:effectLst/>
          </p:spPr>
          <p:txBody>
            <a:bodyPr wrap="square" lIns="102408" tIns="51205" rIns="102408" bIns="51205" anchor="ctr"/>
            <a:lstStyle/>
            <a:p>
              <a:pPr algn="ctr"/>
              <a:r>
                <a:rPr lang="en-GB" sz="1600" b="1" dirty="0">
                  <a:solidFill>
                    <a:srgbClr val="C00000"/>
                  </a:solidFill>
                </a:rPr>
                <a:t>C6x00 VSS Core required</a:t>
              </a:r>
            </a:p>
            <a:p>
              <a:pPr algn="ctr"/>
              <a:r>
                <a:rPr lang="en-GB" sz="1600" b="1" dirty="0">
                  <a:solidFill>
                    <a:srgbClr val="C00000"/>
                  </a:solidFill>
                </a:rPr>
                <a:t>10G only for Active/Active</a:t>
              </a:r>
              <a:endParaRPr lang="en-GB" sz="1200" b="1" dirty="0">
                <a:solidFill>
                  <a:srgbClr val="C00000"/>
                </a:solidFill>
              </a:endParaRPr>
            </a:p>
            <a:p>
              <a:pPr algn="ctr"/>
              <a:endParaRPr lang="en-GB" sz="1200" b="1" dirty="0">
                <a:solidFill>
                  <a:srgbClr val="C00000"/>
                </a:solidFill>
              </a:endParaRPr>
            </a:p>
          </p:txBody>
        </p:sp>
      </p:grpSp>
      <p:pic>
        <p:nvPicPr>
          <p:cNvPr id="114" name="Picture 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a:xfrm>
            <a:off x="4653856" y="1467711"/>
            <a:ext cx="3959505" cy="3431460"/>
          </a:xfrm>
          <a:prstGeom prst="rect">
            <a:avLst/>
          </a:prstGeom>
        </p:spPr>
      </p:pic>
      <p:sp>
        <p:nvSpPr>
          <p:cNvPr id="115" name="Right Arrow 114"/>
          <p:cNvSpPr/>
          <p:nvPr/>
        </p:nvSpPr>
        <p:spPr>
          <a:xfrm>
            <a:off x="3383203" y="2720854"/>
            <a:ext cx="973813" cy="706835"/>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lIns="102408" tIns="51205" rIns="102408" bIns="51205" rtlCol="0" anchor="ctr"/>
          <a:lstStyle/>
          <a:p>
            <a:pPr algn="ctr"/>
            <a:endParaRPr lang="en-US"/>
          </a:p>
        </p:txBody>
      </p:sp>
    </p:spTree>
    <p:extLst>
      <p:ext uri="{BB962C8B-B14F-4D97-AF65-F5344CB8AC3E}">
        <p14:creationId xmlns:p14="http://schemas.microsoft.com/office/powerpoint/2010/main" val="376729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Trapezoid 1472"/>
          <p:cNvSpPr/>
          <p:nvPr/>
        </p:nvSpPr>
        <p:spPr>
          <a:xfrm rot="20629985">
            <a:off x="1921193" y="1856315"/>
            <a:ext cx="1971732" cy="2106291"/>
          </a:xfrm>
          <a:prstGeom prst="trapezoid">
            <a:avLst>
              <a:gd name="adj" fmla="val 45905"/>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493" name="Trapezoid 1492"/>
          <p:cNvSpPr/>
          <p:nvPr/>
        </p:nvSpPr>
        <p:spPr>
          <a:xfrm rot="10800000">
            <a:off x="4316877" y="923507"/>
            <a:ext cx="793821" cy="594066"/>
          </a:xfrm>
          <a:prstGeom prst="trapezoid">
            <a:avLst>
              <a:gd name="adj" fmla="val 22999"/>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474" name="Trapezoid 1473"/>
          <p:cNvSpPr/>
          <p:nvPr/>
        </p:nvSpPr>
        <p:spPr>
          <a:xfrm rot="193249">
            <a:off x="5438033" y="1897589"/>
            <a:ext cx="3309619" cy="1296368"/>
          </a:xfrm>
          <a:prstGeom prst="trapezoid">
            <a:avLst>
              <a:gd name="adj" fmla="val 81687"/>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472" name="Trapezoid 1471"/>
          <p:cNvSpPr/>
          <p:nvPr/>
        </p:nvSpPr>
        <p:spPr>
          <a:xfrm rot="19891972">
            <a:off x="2057267" y="1819011"/>
            <a:ext cx="1767903" cy="1247676"/>
          </a:xfrm>
          <a:prstGeom prst="trapezoid">
            <a:avLst>
              <a:gd name="adj" fmla="val 50399"/>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471" name="Trapezoid 1470"/>
          <p:cNvSpPr/>
          <p:nvPr/>
        </p:nvSpPr>
        <p:spPr>
          <a:xfrm rot="1995663">
            <a:off x="708006" y="1780104"/>
            <a:ext cx="1821978" cy="1451350"/>
          </a:xfrm>
          <a:prstGeom prst="trapezoid">
            <a:avLst>
              <a:gd name="adj" fmla="val 46158"/>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81" name="Trapezoid 180"/>
          <p:cNvSpPr/>
          <p:nvPr/>
        </p:nvSpPr>
        <p:spPr>
          <a:xfrm rot="1059539">
            <a:off x="756077" y="1898968"/>
            <a:ext cx="1911088" cy="2037315"/>
          </a:xfrm>
          <a:prstGeom prst="trapezoid">
            <a:avLst>
              <a:gd name="adj" fmla="val 45905"/>
            </a:avLst>
          </a:prstGeom>
          <a:solidFill>
            <a:schemeClr val="bg1">
              <a:lumMod val="85000"/>
              <a:alpha val="51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454" name="Picture 24" descr="cloud3_grey_corp_red"/>
          <p:cNvPicPr>
            <a:picLocks noChangeAspect="1" noChangeArrowheads="1"/>
          </p:cNvPicPr>
          <p:nvPr/>
        </p:nvPicPr>
        <p:blipFill>
          <a:blip r:embed="rId3">
            <a:alphaModFix amt="47000"/>
            <a:extLst>
              <a:ext uri="{28A0092B-C50C-407E-A947-70E740481C1C}">
                <a14:useLocalDpi xmlns:a14="http://schemas.microsoft.com/office/drawing/2010/main"/>
              </a:ext>
            </a:extLst>
          </a:blip>
          <a:srcRect/>
          <a:stretch>
            <a:fillRect/>
          </a:stretch>
        </p:blipFill>
        <p:spPr bwMode="auto">
          <a:xfrm>
            <a:off x="492092" y="1539734"/>
            <a:ext cx="8321728" cy="316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7351" y="1792809"/>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7100" y="1696464"/>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44" descr="building_m_grey"/>
          <p:cNvPicPr>
            <a:picLocks noChangeAspect="1" noChangeArrowheads="1"/>
          </p:cNvPicPr>
          <p:nvPr/>
        </p:nvPicPr>
        <p:blipFill>
          <a:blip r:embed="rId5" cstate="email">
            <a:alphaModFix amt="52000"/>
            <a:extLst>
              <a:ext uri="{28A0092B-C50C-407E-A947-70E740481C1C}">
                <a14:useLocalDpi xmlns:a14="http://schemas.microsoft.com/office/drawing/2010/main"/>
              </a:ext>
            </a:extLst>
          </a:blip>
          <a:srcRect/>
          <a:stretch>
            <a:fillRect/>
          </a:stretch>
        </p:blipFill>
        <p:spPr bwMode="auto">
          <a:xfrm>
            <a:off x="4275885" y="545465"/>
            <a:ext cx="868363" cy="6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8" name="Group 507"/>
          <p:cNvGrpSpPr/>
          <p:nvPr/>
        </p:nvGrpSpPr>
        <p:grpSpPr>
          <a:xfrm>
            <a:off x="6800802" y="2631538"/>
            <a:ext cx="432000" cy="460937"/>
            <a:chOff x="4572048" y="3551919"/>
            <a:chExt cx="432000" cy="614583"/>
          </a:xfrm>
        </p:grpSpPr>
        <p:pic>
          <p:nvPicPr>
            <p:cNvPr id="509"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510"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511"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512"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513"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514"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524" name="Group 523"/>
          <p:cNvGrpSpPr/>
          <p:nvPr/>
        </p:nvGrpSpPr>
        <p:grpSpPr>
          <a:xfrm>
            <a:off x="6368754" y="2718243"/>
            <a:ext cx="432000" cy="460937"/>
            <a:chOff x="4572048" y="3551919"/>
            <a:chExt cx="432000" cy="614583"/>
          </a:xfrm>
        </p:grpSpPr>
        <p:pic>
          <p:nvPicPr>
            <p:cNvPr id="525"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526"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527"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528"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529"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530"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532" name="Group 531"/>
          <p:cNvGrpSpPr/>
          <p:nvPr/>
        </p:nvGrpSpPr>
        <p:grpSpPr>
          <a:xfrm>
            <a:off x="5936706" y="2797347"/>
            <a:ext cx="432000" cy="460937"/>
            <a:chOff x="4572048" y="3551919"/>
            <a:chExt cx="432000" cy="614583"/>
          </a:xfrm>
        </p:grpSpPr>
        <p:pic>
          <p:nvPicPr>
            <p:cNvPr id="533"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534"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535"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536"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537"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538"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541" name="Group 540"/>
          <p:cNvGrpSpPr/>
          <p:nvPr/>
        </p:nvGrpSpPr>
        <p:grpSpPr>
          <a:xfrm>
            <a:off x="5504658" y="2875380"/>
            <a:ext cx="432000" cy="460937"/>
            <a:chOff x="4572048" y="3551919"/>
            <a:chExt cx="432000" cy="614583"/>
          </a:xfrm>
        </p:grpSpPr>
        <p:pic>
          <p:nvPicPr>
            <p:cNvPr id="54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54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54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54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54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54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877" name="Group 876"/>
          <p:cNvGrpSpPr/>
          <p:nvPr/>
        </p:nvGrpSpPr>
        <p:grpSpPr>
          <a:xfrm>
            <a:off x="7522547" y="2738004"/>
            <a:ext cx="432000" cy="460937"/>
            <a:chOff x="4572048" y="3551919"/>
            <a:chExt cx="432000" cy="614583"/>
          </a:xfrm>
        </p:grpSpPr>
        <p:pic>
          <p:nvPicPr>
            <p:cNvPr id="87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87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88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88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88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88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885" name="Group 884"/>
          <p:cNvGrpSpPr/>
          <p:nvPr/>
        </p:nvGrpSpPr>
        <p:grpSpPr>
          <a:xfrm>
            <a:off x="7090547" y="2825836"/>
            <a:ext cx="432000" cy="460937"/>
            <a:chOff x="4572048" y="3551919"/>
            <a:chExt cx="432000" cy="614583"/>
          </a:xfrm>
        </p:grpSpPr>
        <p:pic>
          <p:nvPicPr>
            <p:cNvPr id="88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88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88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88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89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89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893" name="Group 892"/>
          <p:cNvGrpSpPr/>
          <p:nvPr/>
        </p:nvGrpSpPr>
        <p:grpSpPr>
          <a:xfrm>
            <a:off x="6658499" y="2912541"/>
            <a:ext cx="432000" cy="460937"/>
            <a:chOff x="4572048" y="3551919"/>
            <a:chExt cx="432000" cy="614583"/>
          </a:xfrm>
        </p:grpSpPr>
        <p:pic>
          <p:nvPicPr>
            <p:cNvPr id="89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89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89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89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89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89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01" name="Group 900"/>
          <p:cNvGrpSpPr/>
          <p:nvPr/>
        </p:nvGrpSpPr>
        <p:grpSpPr>
          <a:xfrm>
            <a:off x="6226451" y="2991645"/>
            <a:ext cx="432000" cy="460937"/>
            <a:chOff x="4572048" y="3551919"/>
            <a:chExt cx="432000" cy="614583"/>
          </a:xfrm>
        </p:grpSpPr>
        <p:pic>
          <p:nvPicPr>
            <p:cNvPr id="90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0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0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0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0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0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09" name="Group 908"/>
          <p:cNvGrpSpPr/>
          <p:nvPr/>
        </p:nvGrpSpPr>
        <p:grpSpPr>
          <a:xfrm>
            <a:off x="5794403" y="3069678"/>
            <a:ext cx="432000" cy="460937"/>
            <a:chOff x="4572048" y="3551919"/>
            <a:chExt cx="432000" cy="614583"/>
          </a:xfrm>
        </p:grpSpPr>
        <p:pic>
          <p:nvPicPr>
            <p:cNvPr id="91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1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1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1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1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1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17" name="Group 916"/>
          <p:cNvGrpSpPr/>
          <p:nvPr/>
        </p:nvGrpSpPr>
        <p:grpSpPr>
          <a:xfrm>
            <a:off x="5362355" y="3152592"/>
            <a:ext cx="432000" cy="460937"/>
            <a:chOff x="4572048" y="3551919"/>
            <a:chExt cx="432000" cy="614583"/>
          </a:xfrm>
        </p:grpSpPr>
        <p:pic>
          <p:nvPicPr>
            <p:cNvPr id="91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1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2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2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2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2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25" name="Group 924"/>
          <p:cNvGrpSpPr/>
          <p:nvPr/>
        </p:nvGrpSpPr>
        <p:grpSpPr>
          <a:xfrm>
            <a:off x="7808575" y="2933574"/>
            <a:ext cx="432000" cy="460937"/>
            <a:chOff x="4572048" y="3551919"/>
            <a:chExt cx="432000" cy="614583"/>
          </a:xfrm>
        </p:grpSpPr>
        <p:pic>
          <p:nvPicPr>
            <p:cNvPr id="92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2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2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2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3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3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33" name="Group 932"/>
          <p:cNvGrpSpPr/>
          <p:nvPr/>
        </p:nvGrpSpPr>
        <p:grpSpPr>
          <a:xfrm>
            <a:off x="7376575" y="3021406"/>
            <a:ext cx="432000" cy="460937"/>
            <a:chOff x="4572048" y="3551919"/>
            <a:chExt cx="432000" cy="614583"/>
          </a:xfrm>
        </p:grpSpPr>
        <p:pic>
          <p:nvPicPr>
            <p:cNvPr id="93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3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3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3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3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3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41" name="Group 940"/>
          <p:cNvGrpSpPr/>
          <p:nvPr/>
        </p:nvGrpSpPr>
        <p:grpSpPr>
          <a:xfrm>
            <a:off x="6944527" y="3108111"/>
            <a:ext cx="432000" cy="460937"/>
            <a:chOff x="4572048" y="3551919"/>
            <a:chExt cx="432000" cy="614583"/>
          </a:xfrm>
        </p:grpSpPr>
        <p:pic>
          <p:nvPicPr>
            <p:cNvPr id="94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4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4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4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4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4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49" name="Group 948"/>
          <p:cNvGrpSpPr/>
          <p:nvPr/>
        </p:nvGrpSpPr>
        <p:grpSpPr>
          <a:xfrm>
            <a:off x="6512479" y="3187215"/>
            <a:ext cx="432000" cy="460937"/>
            <a:chOff x="4572048" y="3551919"/>
            <a:chExt cx="432000" cy="614583"/>
          </a:xfrm>
        </p:grpSpPr>
        <p:pic>
          <p:nvPicPr>
            <p:cNvPr id="95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5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5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5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5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5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57" name="Group 956"/>
          <p:cNvGrpSpPr/>
          <p:nvPr/>
        </p:nvGrpSpPr>
        <p:grpSpPr>
          <a:xfrm>
            <a:off x="6080431" y="3265248"/>
            <a:ext cx="432000" cy="460937"/>
            <a:chOff x="4572048" y="3551919"/>
            <a:chExt cx="432000" cy="614583"/>
          </a:xfrm>
        </p:grpSpPr>
        <p:pic>
          <p:nvPicPr>
            <p:cNvPr id="95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5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6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6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6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6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65" name="Group 964"/>
          <p:cNvGrpSpPr/>
          <p:nvPr/>
        </p:nvGrpSpPr>
        <p:grpSpPr>
          <a:xfrm>
            <a:off x="5648383" y="3348162"/>
            <a:ext cx="432000" cy="460937"/>
            <a:chOff x="4572048" y="3551919"/>
            <a:chExt cx="432000" cy="614583"/>
          </a:xfrm>
        </p:grpSpPr>
        <p:pic>
          <p:nvPicPr>
            <p:cNvPr id="96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6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6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6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7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7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73" name="Group 972"/>
          <p:cNvGrpSpPr/>
          <p:nvPr/>
        </p:nvGrpSpPr>
        <p:grpSpPr>
          <a:xfrm>
            <a:off x="8093511" y="3127581"/>
            <a:ext cx="432000" cy="460937"/>
            <a:chOff x="4572048" y="3551919"/>
            <a:chExt cx="432000" cy="614583"/>
          </a:xfrm>
        </p:grpSpPr>
        <p:pic>
          <p:nvPicPr>
            <p:cNvPr id="97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7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7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7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7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7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81" name="Group 980"/>
          <p:cNvGrpSpPr/>
          <p:nvPr/>
        </p:nvGrpSpPr>
        <p:grpSpPr>
          <a:xfrm>
            <a:off x="7661511" y="3215413"/>
            <a:ext cx="432000" cy="460937"/>
            <a:chOff x="4572048" y="3551919"/>
            <a:chExt cx="432000" cy="614583"/>
          </a:xfrm>
        </p:grpSpPr>
        <p:pic>
          <p:nvPicPr>
            <p:cNvPr id="98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8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8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8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8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8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89" name="Group 988"/>
          <p:cNvGrpSpPr/>
          <p:nvPr/>
        </p:nvGrpSpPr>
        <p:grpSpPr>
          <a:xfrm>
            <a:off x="7229463" y="3302118"/>
            <a:ext cx="432000" cy="460937"/>
            <a:chOff x="4572048" y="3551919"/>
            <a:chExt cx="432000" cy="614583"/>
          </a:xfrm>
        </p:grpSpPr>
        <p:pic>
          <p:nvPicPr>
            <p:cNvPr id="99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9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99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99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99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99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997" name="Group 996"/>
          <p:cNvGrpSpPr/>
          <p:nvPr/>
        </p:nvGrpSpPr>
        <p:grpSpPr>
          <a:xfrm>
            <a:off x="6797415" y="3381222"/>
            <a:ext cx="432000" cy="460937"/>
            <a:chOff x="4572048" y="3551919"/>
            <a:chExt cx="432000" cy="614583"/>
          </a:xfrm>
        </p:grpSpPr>
        <p:pic>
          <p:nvPicPr>
            <p:cNvPr id="99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99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0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0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0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0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05" name="Group 1004"/>
          <p:cNvGrpSpPr/>
          <p:nvPr/>
        </p:nvGrpSpPr>
        <p:grpSpPr>
          <a:xfrm>
            <a:off x="6365367" y="3459255"/>
            <a:ext cx="432000" cy="460937"/>
            <a:chOff x="4572048" y="3551919"/>
            <a:chExt cx="432000" cy="614583"/>
          </a:xfrm>
        </p:grpSpPr>
        <p:pic>
          <p:nvPicPr>
            <p:cNvPr id="100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0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0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0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1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1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13" name="Group 1012"/>
          <p:cNvGrpSpPr/>
          <p:nvPr/>
        </p:nvGrpSpPr>
        <p:grpSpPr>
          <a:xfrm>
            <a:off x="5933319" y="3542169"/>
            <a:ext cx="432000" cy="460937"/>
            <a:chOff x="4572048" y="3551919"/>
            <a:chExt cx="432000" cy="614583"/>
          </a:xfrm>
        </p:grpSpPr>
        <p:pic>
          <p:nvPicPr>
            <p:cNvPr id="101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1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1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1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1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1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21" name="Group 1020"/>
          <p:cNvGrpSpPr/>
          <p:nvPr/>
        </p:nvGrpSpPr>
        <p:grpSpPr>
          <a:xfrm>
            <a:off x="8381820" y="3321456"/>
            <a:ext cx="432000" cy="460937"/>
            <a:chOff x="4572048" y="3551919"/>
            <a:chExt cx="432000" cy="614583"/>
          </a:xfrm>
        </p:grpSpPr>
        <p:pic>
          <p:nvPicPr>
            <p:cNvPr id="102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2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2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2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2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2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29" name="Group 1028"/>
          <p:cNvGrpSpPr/>
          <p:nvPr/>
        </p:nvGrpSpPr>
        <p:grpSpPr>
          <a:xfrm>
            <a:off x="7949820" y="3409288"/>
            <a:ext cx="432000" cy="460937"/>
            <a:chOff x="4572048" y="3551919"/>
            <a:chExt cx="432000" cy="614583"/>
          </a:xfrm>
        </p:grpSpPr>
        <p:pic>
          <p:nvPicPr>
            <p:cNvPr id="103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3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3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3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3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3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37" name="Group 1036"/>
          <p:cNvGrpSpPr/>
          <p:nvPr/>
        </p:nvGrpSpPr>
        <p:grpSpPr>
          <a:xfrm>
            <a:off x="7517772" y="3495993"/>
            <a:ext cx="432000" cy="460937"/>
            <a:chOff x="4572048" y="3551919"/>
            <a:chExt cx="432000" cy="614583"/>
          </a:xfrm>
        </p:grpSpPr>
        <p:pic>
          <p:nvPicPr>
            <p:cNvPr id="103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3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4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4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4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4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45" name="Group 1044"/>
          <p:cNvGrpSpPr/>
          <p:nvPr/>
        </p:nvGrpSpPr>
        <p:grpSpPr>
          <a:xfrm>
            <a:off x="7085724" y="3575097"/>
            <a:ext cx="432000" cy="460937"/>
            <a:chOff x="4572048" y="3551919"/>
            <a:chExt cx="432000" cy="614583"/>
          </a:xfrm>
        </p:grpSpPr>
        <p:pic>
          <p:nvPicPr>
            <p:cNvPr id="104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4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4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4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5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5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53" name="Group 1052"/>
          <p:cNvGrpSpPr/>
          <p:nvPr/>
        </p:nvGrpSpPr>
        <p:grpSpPr>
          <a:xfrm>
            <a:off x="6653676" y="3653130"/>
            <a:ext cx="432000" cy="460937"/>
            <a:chOff x="4572048" y="3551919"/>
            <a:chExt cx="432000" cy="614583"/>
          </a:xfrm>
        </p:grpSpPr>
        <p:pic>
          <p:nvPicPr>
            <p:cNvPr id="105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5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5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5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5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5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61" name="Group 1060"/>
          <p:cNvGrpSpPr/>
          <p:nvPr/>
        </p:nvGrpSpPr>
        <p:grpSpPr>
          <a:xfrm>
            <a:off x="6221628" y="3736044"/>
            <a:ext cx="432000" cy="460937"/>
            <a:chOff x="4572048" y="3551919"/>
            <a:chExt cx="432000" cy="614583"/>
          </a:xfrm>
        </p:grpSpPr>
        <p:pic>
          <p:nvPicPr>
            <p:cNvPr id="106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6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6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6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6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6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77" name="Group 1076"/>
          <p:cNvGrpSpPr/>
          <p:nvPr/>
        </p:nvGrpSpPr>
        <p:grpSpPr>
          <a:xfrm>
            <a:off x="8240620" y="3603490"/>
            <a:ext cx="432000" cy="460937"/>
            <a:chOff x="4572048" y="3551919"/>
            <a:chExt cx="432000" cy="614583"/>
          </a:xfrm>
        </p:grpSpPr>
        <p:pic>
          <p:nvPicPr>
            <p:cNvPr id="107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7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8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8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8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8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85" name="Group 1084"/>
          <p:cNvGrpSpPr/>
          <p:nvPr/>
        </p:nvGrpSpPr>
        <p:grpSpPr>
          <a:xfrm>
            <a:off x="7808572" y="3690194"/>
            <a:ext cx="432000" cy="460937"/>
            <a:chOff x="4572048" y="3551919"/>
            <a:chExt cx="432000" cy="614583"/>
          </a:xfrm>
        </p:grpSpPr>
        <p:pic>
          <p:nvPicPr>
            <p:cNvPr id="108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8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8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8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9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9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093" name="Group 1092"/>
          <p:cNvGrpSpPr/>
          <p:nvPr/>
        </p:nvGrpSpPr>
        <p:grpSpPr>
          <a:xfrm>
            <a:off x="7376524" y="3769298"/>
            <a:ext cx="432000" cy="460937"/>
            <a:chOff x="4572048" y="3551919"/>
            <a:chExt cx="432000" cy="614583"/>
          </a:xfrm>
        </p:grpSpPr>
        <p:pic>
          <p:nvPicPr>
            <p:cNvPr id="109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09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09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09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09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09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101" name="Group 1100"/>
          <p:cNvGrpSpPr/>
          <p:nvPr/>
        </p:nvGrpSpPr>
        <p:grpSpPr>
          <a:xfrm>
            <a:off x="6944476" y="3847331"/>
            <a:ext cx="432000" cy="460937"/>
            <a:chOff x="4572048" y="3551919"/>
            <a:chExt cx="432000" cy="614583"/>
          </a:xfrm>
        </p:grpSpPr>
        <p:pic>
          <p:nvPicPr>
            <p:cNvPr id="110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10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10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10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10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10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cxnSp>
        <p:nvCxnSpPr>
          <p:cNvPr id="1165" name="Straight Connector 1164"/>
          <p:cNvCxnSpPr/>
          <p:nvPr/>
        </p:nvCxnSpPr>
        <p:spPr>
          <a:xfrm flipH="1">
            <a:off x="5648849" y="2597218"/>
            <a:ext cx="1451866" cy="272842"/>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66" name="Straight Connector 1165"/>
          <p:cNvCxnSpPr/>
          <p:nvPr/>
        </p:nvCxnSpPr>
        <p:spPr>
          <a:xfrm flipH="1">
            <a:off x="5591844" y="2719218"/>
            <a:ext cx="2166167" cy="412108"/>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flipH="1">
            <a:off x="5861638" y="2917397"/>
            <a:ext cx="2166167" cy="412108"/>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p:nvCxnSpPr>
        <p:spPr>
          <a:xfrm flipH="1">
            <a:off x="6150563" y="3112614"/>
            <a:ext cx="2166167" cy="412108"/>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flipH="1">
            <a:off x="6497521" y="3295391"/>
            <a:ext cx="2166167" cy="412108"/>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flipH="1">
            <a:off x="7139691" y="3588707"/>
            <a:ext cx="1286218" cy="243609"/>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flipH="1" flipV="1">
            <a:off x="5574144" y="3130722"/>
            <a:ext cx="876966" cy="589533"/>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flipH="1" flipV="1">
            <a:off x="5722393" y="2850469"/>
            <a:ext cx="1439818" cy="97195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p:nvCxnSpPr>
        <p:spPr>
          <a:xfrm flipH="1" flipV="1">
            <a:off x="6149255" y="2765802"/>
            <a:ext cx="1439818" cy="97195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flipH="1" flipV="1">
            <a:off x="6576115" y="2686426"/>
            <a:ext cx="1439818" cy="97195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p:nvCxnSpPr>
        <p:spPr>
          <a:xfrm flipH="1" flipV="1">
            <a:off x="7016380" y="2601232"/>
            <a:ext cx="1439818" cy="97195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flipH="1" flipV="1">
            <a:off x="7747074" y="2719023"/>
            <a:ext cx="880213" cy="58466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flipV="1">
            <a:off x="6863610" y="2806721"/>
            <a:ext cx="438483" cy="83314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flipV="1">
            <a:off x="8014523" y="3092966"/>
            <a:ext cx="297037" cy="570969"/>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flipV="1">
            <a:off x="7580604" y="2902467"/>
            <a:ext cx="434622" cy="864656"/>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V="1">
            <a:off x="6158911" y="2656405"/>
            <a:ext cx="434622" cy="862010"/>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flipV="1">
            <a:off x="8434327" y="3307808"/>
            <a:ext cx="160160" cy="303210"/>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flipV="1">
            <a:off x="6451716" y="2580204"/>
            <a:ext cx="579966" cy="113929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V="1">
            <a:off x="7160800" y="2693974"/>
            <a:ext cx="576439" cy="113929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V="1">
            <a:off x="5862578" y="2743716"/>
            <a:ext cx="297039" cy="597428"/>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flipV="1">
            <a:off x="5573299" y="2854841"/>
            <a:ext cx="138289" cy="27728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flipH="1" flipV="1">
            <a:off x="5977143" y="3044979"/>
            <a:ext cx="2231149" cy="358585"/>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flipV="1">
            <a:off x="5483295" y="3125965"/>
            <a:ext cx="2951031" cy="455949"/>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flipH="1" flipV="1">
            <a:off x="5896044" y="3342923"/>
            <a:ext cx="2192558" cy="336887"/>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89" name="Straight Connector 1188"/>
          <p:cNvCxnSpPr/>
          <p:nvPr/>
        </p:nvCxnSpPr>
        <p:spPr>
          <a:xfrm flipH="1" flipV="1">
            <a:off x="5737294" y="2864027"/>
            <a:ext cx="2841669" cy="437429"/>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a:xfrm flipH="1" flipV="1">
            <a:off x="6195906" y="2784653"/>
            <a:ext cx="2118474" cy="326303"/>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flipH="1" flipV="1">
            <a:off x="6647461" y="2705277"/>
            <a:ext cx="1363530" cy="209887"/>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flipH="1" flipV="1">
            <a:off x="7070794" y="2617964"/>
            <a:ext cx="682670" cy="106700"/>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flipH="1" flipV="1">
            <a:off x="6181794" y="3533424"/>
            <a:ext cx="1458781" cy="22576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flipH="1" flipV="1">
            <a:off x="6478128" y="3723923"/>
            <a:ext cx="753224" cy="119929"/>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pic>
        <p:nvPicPr>
          <p:cNvPr id="515"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00755" y="2523507"/>
            <a:ext cx="431997" cy="189855"/>
          </a:xfrm>
          <a:prstGeom prst="rect">
            <a:avLst/>
          </a:prstGeom>
          <a:noFill/>
          <a:ln w="9525">
            <a:noFill/>
            <a:miter lim="800000"/>
            <a:headEnd/>
            <a:tailEnd/>
          </a:ln>
        </p:spPr>
      </p:pic>
      <p:pic>
        <p:nvPicPr>
          <p:cNvPr id="531"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68707" y="2610211"/>
            <a:ext cx="431997" cy="189855"/>
          </a:xfrm>
          <a:prstGeom prst="rect">
            <a:avLst/>
          </a:prstGeom>
          <a:noFill/>
          <a:ln w="9525">
            <a:noFill/>
            <a:miter lim="800000"/>
            <a:headEnd/>
            <a:tailEnd/>
          </a:ln>
        </p:spPr>
      </p:pic>
      <p:pic>
        <p:nvPicPr>
          <p:cNvPr id="54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36659" y="2689316"/>
            <a:ext cx="431997" cy="189855"/>
          </a:xfrm>
          <a:prstGeom prst="rect">
            <a:avLst/>
          </a:prstGeom>
          <a:noFill/>
          <a:ln w="9525">
            <a:noFill/>
            <a:miter lim="800000"/>
            <a:headEnd/>
            <a:tailEnd/>
          </a:ln>
        </p:spPr>
      </p:pic>
      <p:pic>
        <p:nvPicPr>
          <p:cNvPr id="54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4611" y="2767349"/>
            <a:ext cx="431997" cy="189855"/>
          </a:xfrm>
          <a:prstGeom prst="rect">
            <a:avLst/>
          </a:prstGeom>
          <a:noFill/>
          <a:ln w="9525">
            <a:noFill/>
            <a:miter lim="800000"/>
            <a:headEnd/>
            <a:tailEnd/>
          </a:ln>
        </p:spPr>
      </p:pic>
      <p:pic>
        <p:nvPicPr>
          <p:cNvPr id="88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22500" y="2629973"/>
            <a:ext cx="431997" cy="189855"/>
          </a:xfrm>
          <a:prstGeom prst="rect">
            <a:avLst/>
          </a:prstGeom>
          <a:noFill/>
          <a:ln w="9525">
            <a:noFill/>
            <a:miter lim="800000"/>
            <a:headEnd/>
            <a:tailEnd/>
          </a:ln>
        </p:spPr>
      </p:pic>
      <p:pic>
        <p:nvPicPr>
          <p:cNvPr id="89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0500" y="2717805"/>
            <a:ext cx="431997" cy="189855"/>
          </a:xfrm>
          <a:prstGeom prst="rect">
            <a:avLst/>
          </a:prstGeom>
          <a:noFill/>
          <a:ln w="9525">
            <a:noFill/>
            <a:miter lim="800000"/>
            <a:headEnd/>
            <a:tailEnd/>
          </a:ln>
        </p:spPr>
      </p:pic>
      <p:pic>
        <p:nvPicPr>
          <p:cNvPr id="90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58452" y="2804510"/>
            <a:ext cx="431997" cy="189855"/>
          </a:xfrm>
          <a:prstGeom prst="rect">
            <a:avLst/>
          </a:prstGeom>
          <a:noFill/>
          <a:ln w="9525">
            <a:noFill/>
            <a:miter lim="800000"/>
            <a:headEnd/>
            <a:tailEnd/>
          </a:ln>
        </p:spPr>
      </p:pic>
      <p:pic>
        <p:nvPicPr>
          <p:cNvPr id="90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6403" y="2883614"/>
            <a:ext cx="431997" cy="189855"/>
          </a:xfrm>
          <a:prstGeom prst="rect">
            <a:avLst/>
          </a:prstGeom>
          <a:noFill/>
          <a:ln w="9525">
            <a:noFill/>
            <a:miter lim="800000"/>
            <a:headEnd/>
            <a:tailEnd/>
          </a:ln>
        </p:spPr>
      </p:pic>
      <p:pic>
        <p:nvPicPr>
          <p:cNvPr id="91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94356" y="2961647"/>
            <a:ext cx="431997" cy="189855"/>
          </a:xfrm>
          <a:prstGeom prst="rect">
            <a:avLst/>
          </a:prstGeom>
          <a:noFill/>
          <a:ln w="9525">
            <a:noFill/>
            <a:miter lim="800000"/>
            <a:headEnd/>
            <a:tailEnd/>
          </a:ln>
        </p:spPr>
      </p:pic>
      <p:pic>
        <p:nvPicPr>
          <p:cNvPr id="92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2308" y="3044561"/>
            <a:ext cx="431997" cy="189855"/>
          </a:xfrm>
          <a:prstGeom prst="rect">
            <a:avLst/>
          </a:prstGeom>
          <a:noFill/>
          <a:ln w="9525">
            <a:noFill/>
            <a:miter lim="800000"/>
            <a:headEnd/>
            <a:tailEnd/>
          </a:ln>
        </p:spPr>
      </p:pic>
      <p:pic>
        <p:nvPicPr>
          <p:cNvPr id="93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08528" y="2825543"/>
            <a:ext cx="431997" cy="189855"/>
          </a:xfrm>
          <a:prstGeom prst="rect">
            <a:avLst/>
          </a:prstGeom>
          <a:noFill/>
          <a:ln w="9525">
            <a:noFill/>
            <a:miter lim="800000"/>
            <a:headEnd/>
            <a:tailEnd/>
          </a:ln>
        </p:spPr>
      </p:pic>
      <p:pic>
        <p:nvPicPr>
          <p:cNvPr id="94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76527" y="2913375"/>
            <a:ext cx="431997" cy="189855"/>
          </a:xfrm>
          <a:prstGeom prst="rect">
            <a:avLst/>
          </a:prstGeom>
          <a:noFill/>
          <a:ln w="9525">
            <a:noFill/>
            <a:miter lim="800000"/>
            <a:headEnd/>
            <a:tailEnd/>
          </a:ln>
        </p:spPr>
      </p:pic>
      <p:pic>
        <p:nvPicPr>
          <p:cNvPr id="94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44480" y="3000080"/>
            <a:ext cx="431997" cy="189855"/>
          </a:xfrm>
          <a:prstGeom prst="rect">
            <a:avLst/>
          </a:prstGeom>
          <a:noFill/>
          <a:ln w="9525">
            <a:noFill/>
            <a:miter lim="800000"/>
            <a:headEnd/>
            <a:tailEnd/>
          </a:ln>
        </p:spPr>
      </p:pic>
      <p:pic>
        <p:nvPicPr>
          <p:cNvPr id="95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2432" y="3079184"/>
            <a:ext cx="431997" cy="189855"/>
          </a:xfrm>
          <a:prstGeom prst="rect">
            <a:avLst/>
          </a:prstGeom>
          <a:noFill/>
          <a:ln w="9525">
            <a:noFill/>
            <a:miter lim="800000"/>
            <a:headEnd/>
            <a:tailEnd/>
          </a:ln>
        </p:spPr>
      </p:pic>
      <p:pic>
        <p:nvPicPr>
          <p:cNvPr id="96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0384" y="3157217"/>
            <a:ext cx="431997" cy="189855"/>
          </a:xfrm>
          <a:prstGeom prst="rect">
            <a:avLst/>
          </a:prstGeom>
          <a:noFill/>
          <a:ln w="9525">
            <a:noFill/>
            <a:miter lim="800000"/>
            <a:headEnd/>
            <a:tailEnd/>
          </a:ln>
        </p:spPr>
      </p:pic>
      <p:pic>
        <p:nvPicPr>
          <p:cNvPr id="97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48336" y="3240131"/>
            <a:ext cx="431997" cy="189855"/>
          </a:xfrm>
          <a:prstGeom prst="rect">
            <a:avLst/>
          </a:prstGeom>
          <a:noFill/>
          <a:ln w="9525">
            <a:noFill/>
            <a:miter lim="800000"/>
            <a:headEnd/>
            <a:tailEnd/>
          </a:ln>
        </p:spPr>
      </p:pic>
      <p:pic>
        <p:nvPicPr>
          <p:cNvPr id="98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93464" y="3019550"/>
            <a:ext cx="431997" cy="189855"/>
          </a:xfrm>
          <a:prstGeom prst="rect">
            <a:avLst/>
          </a:prstGeom>
          <a:noFill/>
          <a:ln w="9525">
            <a:noFill/>
            <a:miter lim="800000"/>
            <a:headEnd/>
            <a:tailEnd/>
          </a:ln>
        </p:spPr>
      </p:pic>
      <p:pic>
        <p:nvPicPr>
          <p:cNvPr id="98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1464" y="3107382"/>
            <a:ext cx="431997" cy="189855"/>
          </a:xfrm>
          <a:prstGeom prst="rect">
            <a:avLst/>
          </a:prstGeom>
          <a:noFill/>
          <a:ln w="9525">
            <a:noFill/>
            <a:miter lim="800000"/>
            <a:headEnd/>
            <a:tailEnd/>
          </a:ln>
        </p:spPr>
      </p:pic>
      <p:pic>
        <p:nvPicPr>
          <p:cNvPr id="99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29416" y="3194087"/>
            <a:ext cx="431997" cy="189855"/>
          </a:xfrm>
          <a:prstGeom prst="rect">
            <a:avLst/>
          </a:prstGeom>
          <a:noFill/>
          <a:ln w="9525">
            <a:noFill/>
            <a:miter lim="800000"/>
            <a:headEnd/>
            <a:tailEnd/>
          </a:ln>
        </p:spPr>
      </p:pic>
      <p:pic>
        <p:nvPicPr>
          <p:cNvPr id="100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97368" y="3273191"/>
            <a:ext cx="431997" cy="189855"/>
          </a:xfrm>
          <a:prstGeom prst="rect">
            <a:avLst/>
          </a:prstGeom>
          <a:noFill/>
          <a:ln w="9525">
            <a:noFill/>
            <a:miter lim="800000"/>
            <a:headEnd/>
            <a:tailEnd/>
          </a:ln>
        </p:spPr>
      </p:pic>
      <p:pic>
        <p:nvPicPr>
          <p:cNvPr id="101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65320" y="3351223"/>
            <a:ext cx="431997" cy="189855"/>
          </a:xfrm>
          <a:prstGeom prst="rect">
            <a:avLst/>
          </a:prstGeom>
          <a:noFill/>
          <a:ln w="9525">
            <a:noFill/>
            <a:miter lim="800000"/>
            <a:headEnd/>
            <a:tailEnd/>
          </a:ln>
        </p:spPr>
      </p:pic>
      <p:pic>
        <p:nvPicPr>
          <p:cNvPr id="102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33272" y="3434138"/>
            <a:ext cx="431997" cy="189855"/>
          </a:xfrm>
          <a:prstGeom prst="rect">
            <a:avLst/>
          </a:prstGeom>
          <a:noFill/>
          <a:ln w="9525">
            <a:noFill/>
            <a:miter lim="800000"/>
            <a:headEnd/>
            <a:tailEnd/>
          </a:ln>
        </p:spPr>
      </p:pic>
      <p:pic>
        <p:nvPicPr>
          <p:cNvPr id="102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1773" y="3213424"/>
            <a:ext cx="431997" cy="189855"/>
          </a:xfrm>
          <a:prstGeom prst="rect">
            <a:avLst/>
          </a:prstGeom>
          <a:noFill/>
          <a:ln w="9525">
            <a:noFill/>
            <a:miter lim="800000"/>
            <a:headEnd/>
            <a:tailEnd/>
          </a:ln>
        </p:spPr>
      </p:pic>
      <p:pic>
        <p:nvPicPr>
          <p:cNvPr id="103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49773" y="3301257"/>
            <a:ext cx="431997" cy="189855"/>
          </a:xfrm>
          <a:prstGeom prst="rect">
            <a:avLst/>
          </a:prstGeom>
          <a:noFill/>
          <a:ln w="9525">
            <a:noFill/>
            <a:miter lim="800000"/>
            <a:headEnd/>
            <a:tailEnd/>
          </a:ln>
        </p:spPr>
      </p:pic>
      <p:pic>
        <p:nvPicPr>
          <p:cNvPr id="104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17725" y="3387962"/>
            <a:ext cx="431997" cy="189855"/>
          </a:xfrm>
          <a:prstGeom prst="rect">
            <a:avLst/>
          </a:prstGeom>
          <a:noFill/>
          <a:ln w="9525">
            <a:noFill/>
            <a:miter lim="800000"/>
            <a:headEnd/>
            <a:tailEnd/>
          </a:ln>
        </p:spPr>
      </p:pic>
      <p:pic>
        <p:nvPicPr>
          <p:cNvPr id="105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5677" y="3467066"/>
            <a:ext cx="431997" cy="189855"/>
          </a:xfrm>
          <a:prstGeom prst="rect">
            <a:avLst/>
          </a:prstGeom>
          <a:noFill/>
          <a:ln w="9525">
            <a:noFill/>
            <a:miter lim="800000"/>
            <a:headEnd/>
            <a:tailEnd/>
          </a:ln>
        </p:spPr>
      </p:pic>
      <p:pic>
        <p:nvPicPr>
          <p:cNvPr id="106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53629" y="3545099"/>
            <a:ext cx="431997" cy="189855"/>
          </a:xfrm>
          <a:prstGeom prst="rect">
            <a:avLst/>
          </a:prstGeom>
          <a:noFill/>
          <a:ln w="9525">
            <a:noFill/>
            <a:miter lim="800000"/>
            <a:headEnd/>
            <a:tailEnd/>
          </a:ln>
        </p:spPr>
      </p:pic>
      <p:pic>
        <p:nvPicPr>
          <p:cNvPr id="106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1581" y="3628013"/>
            <a:ext cx="431997" cy="189855"/>
          </a:xfrm>
          <a:prstGeom prst="rect">
            <a:avLst/>
          </a:prstGeom>
          <a:noFill/>
          <a:ln w="9525">
            <a:noFill/>
            <a:miter lim="800000"/>
            <a:headEnd/>
            <a:tailEnd/>
          </a:ln>
        </p:spPr>
      </p:pic>
      <p:pic>
        <p:nvPicPr>
          <p:cNvPr id="108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40573" y="3495458"/>
            <a:ext cx="431997" cy="189855"/>
          </a:xfrm>
          <a:prstGeom prst="rect">
            <a:avLst/>
          </a:prstGeom>
          <a:noFill/>
          <a:ln w="9525">
            <a:noFill/>
            <a:miter lim="800000"/>
            <a:headEnd/>
            <a:tailEnd/>
          </a:ln>
        </p:spPr>
      </p:pic>
      <p:pic>
        <p:nvPicPr>
          <p:cNvPr id="109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08525" y="3582163"/>
            <a:ext cx="431997" cy="189855"/>
          </a:xfrm>
          <a:prstGeom prst="rect">
            <a:avLst/>
          </a:prstGeom>
          <a:noFill/>
          <a:ln w="9525">
            <a:noFill/>
            <a:miter lim="800000"/>
            <a:headEnd/>
            <a:tailEnd/>
          </a:ln>
        </p:spPr>
      </p:pic>
      <p:pic>
        <p:nvPicPr>
          <p:cNvPr id="110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76477" y="3661267"/>
            <a:ext cx="431997" cy="189855"/>
          </a:xfrm>
          <a:prstGeom prst="rect">
            <a:avLst/>
          </a:prstGeom>
          <a:noFill/>
          <a:ln w="9525">
            <a:noFill/>
            <a:miter lim="800000"/>
            <a:headEnd/>
            <a:tailEnd/>
          </a:ln>
        </p:spPr>
      </p:pic>
      <p:pic>
        <p:nvPicPr>
          <p:cNvPr id="110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44429" y="3739300"/>
            <a:ext cx="431997" cy="189855"/>
          </a:xfrm>
          <a:prstGeom prst="rect">
            <a:avLst/>
          </a:prstGeom>
          <a:noFill/>
          <a:ln w="9525">
            <a:noFill/>
            <a:miter lim="800000"/>
            <a:headEnd/>
            <a:tailEnd/>
          </a:ln>
        </p:spPr>
      </p:pic>
      <p:grpSp>
        <p:nvGrpSpPr>
          <p:cNvPr id="1195" name="Group 1194"/>
          <p:cNvGrpSpPr/>
          <p:nvPr/>
        </p:nvGrpSpPr>
        <p:grpSpPr>
          <a:xfrm>
            <a:off x="3631730" y="2543706"/>
            <a:ext cx="432000" cy="460937"/>
            <a:chOff x="4572048" y="3551919"/>
            <a:chExt cx="432000" cy="614583"/>
          </a:xfrm>
        </p:grpSpPr>
        <p:pic>
          <p:nvPicPr>
            <p:cNvPr id="119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19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19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19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0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0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02" name="Group 1201"/>
          <p:cNvGrpSpPr/>
          <p:nvPr/>
        </p:nvGrpSpPr>
        <p:grpSpPr>
          <a:xfrm>
            <a:off x="3199682" y="2622810"/>
            <a:ext cx="432000" cy="460937"/>
            <a:chOff x="4572048" y="3551919"/>
            <a:chExt cx="432000" cy="614583"/>
          </a:xfrm>
        </p:grpSpPr>
        <p:pic>
          <p:nvPicPr>
            <p:cNvPr id="1203"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04"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05"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06"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07"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08"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09" name="Group 1208"/>
          <p:cNvGrpSpPr/>
          <p:nvPr/>
        </p:nvGrpSpPr>
        <p:grpSpPr>
          <a:xfrm>
            <a:off x="2767634" y="2700843"/>
            <a:ext cx="432000" cy="460937"/>
            <a:chOff x="4572048" y="3551919"/>
            <a:chExt cx="432000" cy="614583"/>
          </a:xfrm>
        </p:grpSpPr>
        <p:pic>
          <p:nvPicPr>
            <p:cNvPr id="121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1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1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1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1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1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16" name="Group 1215"/>
          <p:cNvGrpSpPr/>
          <p:nvPr/>
        </p:nvGrpSpPr>
        <p:grpSpPr>
          <a:xfrm>
            <a:off x="2335586" y="2783757"/>
            <a:ext cx="432000" cy="460937"/>
            <a:chOff x="4572048" y="3551919"/>
            <a:chExt cx="432000" cy="614583"/>
          </a:xfrm>
        </p:grpSpPr>
        <p:pic>
          <p:nvPicPr>
            <p:cNvPr id="1217"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18"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19"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20"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21"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22"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23" name="Group 1222"/>
          <p:cNvGrpSpPr/>
          <p:nvPr/>
        </p:nvGrpSpPr>
        <p:grpSpPr>
          <a:xfrm>
            <a:off x="3921475" y="2738004"/>
            <a:ext cx="432000" cy="460937"/>
            <a:chOff x="4572048" y="3551919"/>
            <a:chExt cx="432000" cy="614583"/>
          </a:xfrm>
        </p:grpSpPr>
        <p:pic>
          <p:nvPicPr>
            <p:cNvPr id="122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2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2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2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2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2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30" name="Group 1229"/>
          <p:cNvGrpSpPr/>
          <p:nvPr/>
        </p:nvGrpSpPr>
        <p:grpSpPr>
          <a:xfrm>
            <a:off x="3489427" y="2817108"/>
            <a:ext cx="432000" cy="460937"/>
            <a:chOff x="4572048" y="3551919"/>
            <a:chExt cx="432000" cy="614583"/>
          </a:xfrm>
        </p:grpSpPr>
        <p:pic>
          <p:nvPicPr>
            <p:cNvPr id="1231"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32"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33"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34"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35"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36"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37" name="Group 1236"/>
          <p:cNvGrpSpPr/>
          <p:nvPr/>
        </p:nvGrpSpPr>
        <p:grpSpPr>
          <a:xfrm>
            <a:off x="3057379" y="2895141"/>
            <a:ext cx="432000" cy="460937"/>
            <a:chOff x="4572048" y="3551919"/>
            <a:chExt cx="432000" cy="614583"/>
          </a:xfrm>
        </p:grpSpPr>
        <p:pic>
          <p:nvPicPr>
            <p:cNvPr id="123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3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4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4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4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4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44" name="Group 1243"/>
          <p:cNvGrpSpPr/>
          <p:nvPr/>
        </p:nvGrpSpPr>
        <p:grpSpPr>
          <a:xfrm>
            <a:off x="2625331" y="2978055"/>
            <a:ext cx="432000" cy="460937"/>
            <a:chOff x="4572048" y="3551919"/>
            <a:chExt cx="432000" cy="614583"/>
          </a:xfrm>
        </p:grpSpPr>
        <p:pic>
          <p:nvPicPr>
            <p:cNvPr id="1245"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46"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47"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48"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49"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50"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cxnSp>
        <p:nvCxnSpPr>
          <p:cNvPr id="1251" name="Straight Connector 1250"/>
          <p:cNvCxnSpPr/>
          <p:nvPr/>
        </p:nvCxnSpPr>
        <p:spPr>
          <a:xfrm flipH="1">
            <a:off x="2555722" y="2532211"/>
            <a:ext cx="1292342" cy="23169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flipH="1">
            <a:off x="2854820" y="2717757"/>
            <a:ext cx="1273646" cy="239032"/>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flipH="1" flipV="1">
            <a:off x="2557802" y="2757424"/>
            <a:ext cx="275866" cy="20154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a:xfrm flipH="1" flipV="1">
            <a:off x="3767192" y="2489572"/>
            <a:ext cx="361275" cy="23437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pic>
        <p:nvPicPr>
          <p:cNvPr id="1255"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1683" y="2435675"/>
            <a:ext cx="431997" cy="189855"/>
          </a:xfrm>
          <a:prstGeom prst="rect">
            <a:avLst/>
          </a:prstGeom>
          <a:noFill/>
          <a:ln w="9525">
            <a:noFill/>
            <a:miter lim="800000"/>
            <a:headEnd/>
            <a:tailEnd/>
          </a:ln>
        </p:spPr>
      </p:pic>
      <p:pic>
        <p:nvPicPr>
          <p:cNvPr id="125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9635" y="2514779"/>
            <a:ext cx="431997" cy="189855"/>
          </a:xfrm>
          <a:prstGeom prst="rect">
            <a:avLst/>
          </a:prstGeom>
          <a:noFill/>
          <a:ln w="9525">
            <a:noFill/>
            <a:miter lim="800000"/>
            <a:headEnd/>
            <a:tailEnd/>
          </a:ln>
        </p:spPr>
      </p:pic>
      <p:pic>
        <p:nvPicPr>
          <p:cNvPr id="1257"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67587" y="2592812"/>
            <a:ext cx="431997" cy="189855"/>
          </a:xfrm>
          <a:prstGeom prst="rect">
            <a:avLst/>
          </a:prstGeom>
          <a:noFill/>
          <a:ln w="9525">
            <a:noFill/>
            <a:miter lim="800000"/>
            <a:headEnd/>
            <a:tailEnd/>
          </a:ln>
        </p:spPr>
      </p:pic>
      <p:pic>
        <p:nvPicPr>
          <p:cNvPr id="125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5539" y="2675726"/>
            <a:ext cx="431997" cy="189855"/>
          </a:xfrm>
          <a:prstGeom prst="rect">
            <a:avLst/>
          </a:prstGeom>
          <a:noFill/>
          <a:ln w="9525">
            <a:noFill/>
            <a:miter lim="800000"/>
            <a:headEnd/>
            <a:tailEnd/>
          </a:ln>
        </p:spPr>
      </p:pic>
      <p:pic>
        <p:nvPicPr>
          <p:cNvPr id="1259"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21428" y="2629973"/>
            <a:ext cx="431997" cy="189855"/>
          </a:xfrm>
          <a:prstGeom prst="rect">
            <a:avLst/>
          </a:prstGeom>
          <a:noFill/>
          <a:ln w="9525">
            <a:noFill/>
            <a:miter lim="800000"/>
            <a:headEnd/>
            <a:tailEnd/>
          </a:ln>
        </p:spPr>
      </p:pic>
      <p:pic>
        <p:nvPicPr>
          <p:cNvPr id="126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9380" y="2709077"/>
            <a:ext cx="431997" cy="189855"/>
          </a:xfrm>
          <a:prstGeom prst="rect">
            <a:avLst/>
          </a:prstGeom>
          <a:noFill/>
          <a:ln w="9525">
            <a:noFill/>
            <a:miter lim="800000"/>
            <a:headEnd/>
            <a:tailEnd/>
          </a:ln>
        </p:spPr>
      </p:pic>
      <p:pic>
        <p:nvPicPr>
          <p:cNvPr id="1261"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332" y="2787110"/>
            <a:ext cx="431997" cy="189855"/>
          </a:xfrm>
          <a:prstGeom prst="rect">
            <a:avLst/>
          </a:prstGeom>
          <a:noFill/>
          <a:ln w="9525">
            <a:noFill/>
            <a:miter lim="800000"/>
            <a:headEnd/>
            <a:tailEnd/>
          </a:ln>
        </p:spPr>
      </p:pic>
      <p:pic>
        <p:nvPicPr>
          <p:cNvPr id="126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5284" y="2870024"/>
            <a:ext cx="431997" cy="189855"/>
          </a:xfrm>
          <a:prstGeom prst="rect">
            <a:avLst/>
          </a:prstGeom>
          <a:noFill/>
          <a:ln w="9525">
            <a:noFill/>
            <a:miter lim="800000"/>
            <a:headEnd/>
            <a:tailEnd/>
          </a:ln>
        </p:spPr>
      </p:pic>
      <p:grpSp>
        <p:nvGrpSpPr>
          <p:cNvPr id="1263" name="Group 1262"/>
          <p:cNvGrpSpPr/>
          <p:nvPr/>
        </p:nvGrpSpPr>
        <p:grpSpPr>
          <a:xfrm>
            <a:off x="3631679" y="3548628"/>
            <a:ext cx="432000" cy="460937"/>
            <a:chOff x="4572048" y="3551919"/>
            <a:chExt cx="432000" cy="614583"/>
          </a:xfrm>
        </p:grpSpPr>
        <p:pic>
          <p:nvPicPr>
            <p:cNvPr id="126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6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6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6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6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6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70" name="Group 1269"/>
          <p:cNvGrpSpPr/>
          <p:nvPr/>
        </p:nvGrpSpPr>
        <p:grpSpPr>
          <a:xfrm>
            <a:off x="3199631" y="3627732"/>
            <a:ext cx="432000" cy="460937"/>
            <a:chOff x="4572048" y="3551919"/>
            <a:chExt cx="432000" cy="614583"/>
          </a:xfrm>
        </p:grpSpPr>
        <p:pic>
          <p:nvPicPr>
            <p:cNvPr id="1271"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72"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73"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74"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75"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76"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77" name="Group 1276"/>
          <p:cNvGrpSpPr/>
          <p:nvPr/>
        </p:nvGrpSpPr>
        <p:grpSpPr>
          <a:xfrm>
            <a:off x="2767583" y="3705765"/>
            <a:ext cx="432000" cy="460937"/>
            <a:chOff x="4572048" y="3551919"/>
            <a:chExt cx="432000" cy="614583"/>
          </a:xfrm>
        </p:grpSpPr>
        <p:pic>
          <p:nvPicPr>
            <p:cNvPr id="127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7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8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8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8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8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84" name="Group 1283"/>
          <p:cNvGrpSpPr/>
          <p:nvPr/>
        </p:nvGrpSpPr>
        <p:grpSpPr>
          <a:xfrm>
            <a:off x="2335535" y="3788679"/>
            <a:ext cx="432000" cy="460937"/>
            <a:chOff x="4572048" y="3551919"/>
            <a:chExt cx="432000" cy="614583"/>
          </a:xfrm>
        </p:grpSpPr>
        <p:pic>
          <p:nvPicPr>
            <p:cNvPr id="1285"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86"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87"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88"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89"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90"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91" name="Group 1290"/>
          <p:cNvGrpSpPr/>
          <p:nvPr/>
        </p:nvGrpSpPr>
        <p:grpSpPr>
          <a:xfrm>
            <a:off x="3921424" y="3742926"/>
            <a:ext cx="432000" cy="460937"/>
            <a:chOff x="4572048" y="3551919"/>
            <a:chExt cx="432000" cy="614583"/>
          </a:xfrm>
        </p:grpSpPr>
        <p:pic>
          <p:nvPicPr>
            <p:cNvPr id="129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29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29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29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29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29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298" name="Group 1297"/>
          <p:cNvGrpSpPr/>
          <p:nvPr/>
        </p:nvGrpSpPr>
        <p:grpSpPr>
          <a:xfrm>
            <a:off x="3489376" y="3822030"/>
            <a:ext cx="432000" cy="460937"/>
            <a:chOff x="4572048" y="3551919"/>
            <a:chExt cx="432000" cy="614583"/>
          </a:xfrm>
        </p:grpSpPr>
        <p:pic>
          <p:nvPicPr>
            <p:cNvPr id="1299"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00"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01"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02"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03"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04"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05" name="Group 1304"/>
          <p:cNvGrpSpPr/>
          <p:nvPr/>
        </p:nvGrpSpPr>
        <p:grpSpPr>
          <a:xfrm>
            <a:off x="3057328" y="3900063"/>
            <a:ext cx="432000" cy="460937"/>
            <a:chOff x="4572048" y="3551919"/>
            <a:chExt cx="432000" cy="614583"/>
          </a:xfrm>
        </p:grpSpPr>
        <p:pic>
          <p:nvPicPr>
            <p:cNvPr id="130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0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0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0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1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1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12" name="Group 1311"/>
          <p:cNvGrpSpPr/>
          <p:nvPr/>
        </p:nvGrpSpPr>
        <p:grpSpPr>
          <a:xfrm>
            <a:off x="2625280" y="3982977"/>
            <a:ext cx="432000" cy="460937"/>
            <a:chOff x="4572048" y="3551919"/>
            <a:chExt cx="432000" cy="614583"/>
          </a:xfrm>
        </p:grpSpPr>
        <p:pic>
          <p:nvPicPr>
            <p:cNvPr id="1313"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14"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15"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16"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17"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18"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cxnSp>
        <p:nvCxnSpPr>
          <p:cNvPr id="1319" name="Straight Connector 1318"/>
          <p:cNvCxnSpPr/>
          <p:nvPr/>
        </p:nvCxnSpPr>
        <p:spPr>
          <a:xfrm flipH="1">
            <a:off x="2555671" y="3537133"/>
            <a:ext cx="1292342" cy="23169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flipH="1">
            <a:off x="2854769" y="3722679"/>
            <a:ext cx="1273646" cy="239032"/>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flipH="1" flipV="1">
            <a:off x="2557751" y="3762346"/>
            <a:ext cx="275866" cy="20154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flipH="1" flipV="1">
            <a:off x="3767141" y="3494494"/>
            <a:ext cx="361275" cy="23437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pic>
        <p:nvPicPr>
          <p:cNvPr id="1323"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1632" y="3440597"/>
            <a:ext cx="431997" cy="189855"/>
          </a:xfrm>
          <a:prstGeom prst="rect">
            <a:avLst/>
          </a:prstGeom>
          <a:noFill/>
          <a:ln w="9525">
            <a:noFill/>
            <a:miter lim="800000"/>
            <a:headEnd/>
            <a:tailEnd/>
          </a:ln>
        </p:spPr>
      </p:pic>
      <p:pic>
        <p:nvPicPr>
          <p:cNvPr id="132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9584" y="3519701"/>
            <a:ext cx="431997" cy="189855"/>
          </a:xfrm>
          <a:prstGeom prst="rect">
            <a:avLst/>
          </a:prstGeom>
          <a:noFill/>
          <a:ln w="9525">
            <a:noFill/>
            <a:miter lim="800000"/>
            <a:headEnd/>
            <a:tailEnd/>
          </a:ln>
        </p:spPr>
      </p:pic>
      <p:pic>
        <p:nvPicPr>
          <p:cNvPr id="1325"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67536" y="3597734"/>
            <a:ext cx="431997" cy="189855"/>
          </a:xfrm>
          <a:prstGeom prst="rect">
            <a:avLst/>
          </a:prstGeom>
          <a:noFill/>
          <a:ln w="9525">
            <a:noFill/>
            <a:miter lim="800000"/>
            <a:headEnd/>
            <a:tailEnd/>
          </a:ln>
        </p:spPr>
      </p:pic>
      <p:pic>
        <p:nvPicPr>
          <p:cNvPr id="132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5488" y="3680647"/>
            <a:ext cx="431997" cy="189855"/>
          </a:xfrm>
          <a:prstGeom prst="rect">
            <a:avLst/>
          </a:prstGeom>
          <a:noFill/>
          <a:ln w="9525">
            <a:noFill/>
            <a:miter lim="800000"/>
            <a:headEnd/>
            <a:tailEnd/>
          </a:ln>
        </p:spPr>
      </p:pic>
      <p:pic>
        <p:nvPicPr>
          <p:cNvPr id="1327"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21377" y="3634895"/>
            <a:ext cx="431997" cy="189855"/>
          </a:xfrm>
          <a:prstGeom prst="rect">
            <a:avLst/>
          </a:prstGeom>
          <a:noFill/>
          <a:ln w="9525">
            <a:noFill/>
            <a:miter lim="800000"/>
            <a:headEnd/>
            <a:tailEnd/>
          </a:ln>
        </p:spPr>
      </p:pic>
      <p:pic>
        <p:nvPicPr>
          <p:cNvPr id="132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9328" y="3713999"/>
            <a:ext cx="431997" cy="189855"/>
          </a:xfrm>
          <a:prstGeom prst="rect">
            <a:avLst/>
          </a:prstGeom>
          <a:noFill/>
          <a:ln w="9525">
            <a:noFill/>
            <a:miter lim="800000"/>
            <a:headEnd/>
            <a:tailEnd/>
          </a:ln>
        </p:spPr>
      </p:pic>
      <p:pic>
        <p:nvPicPr>
          <p:cNvPr id="1329"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281" y="3792032"/>
            <a:ext cx="431997" cy="189855"/>
          </a:xfrm>
          <a:prstGeom prst="rect">
            <a:avLst/>
          </a:prstGeom>
          <a:noFill/>
          <a:ln w="9525">
            <a:noFill/>
            <a:miter lim="800000"/>
            <a:headEnd/>
            <a:tailEnd/>
          </a:ln>
        </p:spPr>
      </p:pic>
      <p:pic>
        <p:nvPicPr>
          <p:cNvPr id="133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5233" y="3874946"/>
            <a:ext cx="431997" cy="189855"/>
          </a:xfrm>
          <a:prstGeom prst="rect">
            <a:avLst/>
          </a:prstGeom>
          <a:noFill/>
          <a:ln w="9525">
            <a:noFill/>
            <a:miter lim="800000"/>
            <a:headEnd/>
            <a:tailEnd/>
          </a:ln>
        </p:spPr>
      </p:pic>
      <p:grpSp>
        <p:nvGrpSpPr>
          <p:cNvPr id="1331" name="Group 1330"/>
          <p:cNvGrpSpPr/>
          <p:nvPr/>
        </p:nvGrpSpPr>
        <p:grpSpPr>
          <a:xfrm>
            <a:off x="1582148" y="2543706"/>
            <a:ext cx="432000" cy="460937"/>
            <a:chOff x="4572048" y="3551919"/>
            <a:chExt cx="432000" cy="614583"/>
          </a:xfrm>
        </p:grpSpPr>
        <p:pic>
          <p:nvPicPr>
            <p:cNvPr id="133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3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3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3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3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3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38" name="Group 1337"/>
          <p:cNvGrpSpPr/>
          <p:nvPr/>
        </p:nvGrpSpPr>
        <p:grpSpPr>
          <a:xfrm>
            <a:off x="1150100" y="2622810"/>
            <a:ext cx="432000" cy="460937"/>
            <a:chOff x="4572048" y="3551919"/>
            <a:chExt cx="432000" cy="614583"/>
          </a:xfrm>
        </p:grpSpPr>
        <p:pic>
          <p:nvPicPr>
            <p:cNvPr id="1339"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40"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41"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42"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43"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44"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45" name="Group 1344"/>
          <p:cNvGrpSpPr/>
          <p:nvPr/>
        </p:nvGrpSpPr>
        <p:grpSpPr>
          <a:xfrm>
            <a:off x="718052" y="2700843"/>
            <a:ext cx="432000" cy="460937"/>
            <a:chOff x="4572048" y="3551919"/>
            <a:chExt cx="432000" cy="614583"/>
          </a:xfrm>
        </p:grpSpPr>
        <p:pic>
          <p:nvPicPr>
            <p:cNvPr id="1346"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47"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48"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49"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50"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51"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52" name="Group 1351"/>
          <p:cNvGrpSpPr/>
          <p:nvPr/>
        </p:nvGrpSpPr>
        <p:grpSpPr>
          <a:xfrm>
            <a:off x="286004" y="2783757"/>
            <a:ext cx="432000" cy="460937"/>
            <a:chOff x="4572048" y="3551919"/>
            <a:chExt cx="432000" cy="614583"/>
          </a:xfrm>
        </p:grpSpPr>
        <p:pic>
          <p:nvPicPr>
            <p:cNvPr id="1353"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54"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55"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56"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57"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58"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59" name="Group 1358"/>
          <p:cNvGrpSpPr/>
          <p:nvPr/>
        </p:nvGrpSpPr>
        <p:grpSpPr>
          <a:xfrm>
            <a:off x="1871893" y="2738004"/>
            <a:ext cx="432000" cy="460937"/>
            <a:chOff x="4572048" y="3551919"/>
            <a:chExt cx="432000" cy="614583"/>
          </a:xfrm>
        </p:grpSpPr>
        <p:pic>
          <p:nvPicPr>
            <p:cNvPr id="136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6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6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6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6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6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66" name="Group 1365"/>
          <p:cNvGrpSpPr/>
          <p:nvPr/>
        </p:nvGrpSpPr>
        <p:grpSpPr>
          <a:xfrm>
            <a:off x="1439845" y="2817108"/>
            <a:ext cx="432000" cy="460937"/>
            <a:chOff x="4572048" y="3551919"/>
            <a:chExt cx="432000" cy="614583"/>
          </a:xfrm>
        </p:grpSpPr>
        <p:pic>
          <p:nvPicPr>
            <p:cNvPr id="1367"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68"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69"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70"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71"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72"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73" name="Group 1372"/>
          <p:cNvGrpSpPr/>
          <p:nvPr/>
        </p:nvGrpSpPr>
        <p:grpSpPr>
          <a:xfrm>
            <a:off x="1007797" y="2895141"/>
            <a:ext cx="432000" cy="460937"/>
            <a:chOff x="4572048" y="3551919"/>
            <a:chExt cx="432000" cy="614583"/>
          </a:xfrm>
        </p:grpSpPr>
        <p:pic>
          <p:nvPicPr>
            <p:cNvPr id="137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7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7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7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7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7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380" name="Group 1379"/>
          <p:cNvGrpSpPr/>
          <p:nvPr/>
        </p:nvGrpSpPr>
        <p:grpSpPr>
          <a:xfrm>
            <a:off x="575749" y="2978055"/>
            <a:ext cx="432000" cy="460937"/>
            <a:chOff x="4572048" y="3551919"/>
            <a:chExt cx="432000" cy="614583"/>
          </a:xfrm>
        </p:grpSpPr>
        <p:pic>
          <p:nvPicPr>
            <p:cNvPr id="1381"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382"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383"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384"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385"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386"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cxnSp>
        <p:nvCxnSpPr>
          <p:cNvPr id="1387" name="Straight Connector 1386"/>
          <p:cNvCxnSpPr/>
          <p:nvPr/>
        </p:nvCxnSpPr>
        <p:spPr>
          <a:xfrm flipH="1">
            <a:off x="506140" y="2532211"/>
            <a:ext cx="1292342" cy="23169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flipH="1">
            <a:off x="805238" y="2717757"/>
            <a:ext cx="1273646" cy="239032"/>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flipH="1" flipV="1">
            <a:off x="508220" y="2757424"/>
            <a:ext cx="275866" cy="20154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flipH="1" flipV="1">
            <a:off x="1717610" y="2489572"/>
            <a:ext cx="361275" cy="23437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pic>
        <p:nvPicPr>
          <p:cNvPr id="1391"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82101" y="2435675"/>
            <a:ext cx="431997" cy="189855"/>
          </a:xfrm>
          <a:prstGeom prst="rect">
            <a:avLst/>
          </a:prstGeom>
          <a:noFill/>
          <a:ln w="9525">
            <a:noFill/>
            <a:miter lim="800000"/>
            <a:headEnd/>
            <a:tailEnd/>
          </a:ln>
        </p:spPr>
      </p:pic>
      <p:pic>
        <p:nvPicPr>
          <p:cNvPr id="139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50053" y="2514779"/>
            <a:ext cx="431997" cy="189855"/>
          </a:xfrm>
          <a:prstGeom prst="rect">
            <a:avLst/>
          </a:prstGeom>
          <a:noFill/>
          <a:ln w="9525">
            <a:noFill/>
            <a:miter lim="800000"/>
            <a:headEnd/>
            <a:tailEnd/>
          </a:ln>
        </p:spPr>
      </p:pic>
      <p:pic>
        <p:nvPicPr>
          <p:cNvPr id="1393"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8005" y="2592812"/>
            <a:ext cx="431997" cy="189855"/>
          </a:xfrm>
          <a:prstGeom prst="rect">
            <a:avLst/>
          </a:prstGeom>
          <a:noFill/>
          <a:ln w="9525">
            <a:noFill/>
            <a:miter lim="800000"/>
            <a:headEnd/>
            <a:tailEnd/>
          </a:ln>
        </p:spPr>
      </p:pic>
      <p:pic>
        <p:nvPicPr>
          <p:cNvPr id="139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5957" y="2675726"/>
            <a:ext cx="431997" cy="189855"/>
          </a:xfrm>
          <a:prstGeom prst="rect">
            <a:avLst/>
          </a:prstGeom>
          <a:noFill/>
          <a:ln w="9525">
            <a:noFill/>
            <a:miter lim="800000"/>
            <a:headEnd/>
            <a:tailEnd/>
          </a:ln>
        </p:spPr>
      </p:pic>
      <p:pic>
        <p:nvPicPr>
          <p:cNvPr id="1395"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1846" y="2629973"/>
            <a:ext cx="431997" cy="189855"/>
          </a:xfrm>
          <a:prstGeom prst="rect">
            <a:avLst/>
          </a:prstGeom>
          <a:noFill/>
          <a:ln w="9525">
            <a:noFill/>
            <a:miter lim="800000"/>
            <a:headEnd/>
            <a:tailEnd/>
          </a:ln>
        </p:spPr>
      </p:pic>
      <p:pic>
        <p:nvPicPr>
          <p:cNvPr id="139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39798" y="2709077"/>
            <a:ext cx="431997" cy="189855"/>
          </a:xfrm>
          <a:prstGeom prst="rect">
            <a:avLst/>
          </a:prstGeom>
          <a:noFill/>
          <a:ln w="9525">
            <a:noFill/>
            <a:miter lim="800000"/>
            <a:headEnd/>
            <a:tailEnd/>
          </a:ln>
        </p:spPr>
      </p:pic>
      <p:pic>
        <p:nvPicPr>
          <p:cNvPr id="1397"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7750" y="2787110"/>
            <a:ext cx="431997" cy="189855"/>
          </a:xfrm>
          <a:prstGeom prst="rect">
            <a:avLst/>
          </a:prstGeom>
          <a:noFill/>
          <a:ln w="9525">
            <a:noFill/>
            <a:miter lim="800000"/>
            <a:headEnd/>
            <a:tailEnd/>
          </a:ln>
        </p:spPr>
      </p:pic>
      <p:pic>
        <p:nvPicPr>
          <p:cNvPr id="1398"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5702" y="2870024"/>
            <a:ext cx="431997" cy="189855"/>
          </a:xfrm>
          <a:prstGeom prst="rect">
            <a:avLst/>
          </a:prstGeom>
          <a:noFill/>
          <a:ln w="9525">
            <a:noFill/>
            <a:miter lim="800000"/>
            <a:headEnd/>
            <a:tailEnd/>
          </a:ln>
        </p:spPr>
      </p:pic>
      <p:grpSp>
        <p:nvGrpSpPr>
          <p:cNvPr id="1399" name="Group 1398"/>
          <p:cNvGrpSpPr/>
          <p:nvPr/>
        </p:nvGrpSpPr>
        <p:grpSpPr>
          <a:xfrm>
            <a:off x="1575393" y="3505335"/>
            <a:ext cx="432000" cy="460937"/>
            <a:chOff x="4572048" y="3551919"/>
            <a:chExt cx="432000" cy="614583"/>
          </a:xfrm>
        </p:grpSpPr>
        <p:pic>
          <p:nvPicPr>
            <p:cNvPr id="1400"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01"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02"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03"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04"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05"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06" name="Group 1405"/>
          <p:cNvGrpSpPr/>
          <p:nvPr/>
        </p:nvGrpSpPr>
        <p:grpSpPr>
          <a:xfrm>
            <a:off x="1143345" y="3584439"/>
            <a:ext cx="432000" cy="460937"/>
            <a:chOff x="4572048" y="3551919"/>
            <a:chExt cx="432000" cy="614583"/>
          </a:xfrm>
        </p:grpSpPr>
        <p:pic>
          <p:nvPicPr>
            <p:cNvPr id="1407"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08"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09"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10"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11"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12"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13" name="Group 1412"/>
          <p:cNvGrpSpPr/>
          <p:nvPr/>
        </p:nvGrpSpPr>
        <p:grpSpPr>
          <a:xfrm>
            <a:off x="711297" y="3662472"/>
            <a:ext cx="432000" cy="460937"/>
            <a:chOff x="4572048" y="3551919"/>
            <a:chExt cx="432000" cy="614583"/>
          </a:xfrm>
        </p:grpSpPr>
        <p:pic>
          <p:nvPicPr>
            <p:cNvPr id="1414"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15"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16"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17"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18"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19"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20" name="Group 1419"/>
          <p:cNvGrpSpPr/>
          <p:nvPr/>
        </p:nvGrpSpPr>
        <p:grpSpPr>
          <a:xfrm>
            <a:off x="279249" y="3745386"/>
            <a:ext cx="432000" cy="460937"/>
            <a:chOff x="4572048" y="3551919"/>
            <a:chExt cx="432000" cy="614583"/>
          </a:xfrm>
        </p:grpSpPr>
        <p:pic>
          <p:nvPicPr>
            <p:cNvPr id="1421"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22"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23"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24"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25"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26"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27" name="Group 1426"/>
          <p:cNvGrpSpPr/>
          <p:nvPr/>
        </p:nvGrpSpPr>
        <p:grpSpPr>
          <a:xfrm>
            <a:off x="1865138" y="3699633"/>
            <a:ext cx="432000" cy="460937"/>
            <a:chOff x="4572048" y="3551919"/>
            <a:chExt cx="432000" cy="614583"/>
          </a:xfrm>
        </p:grpSpPr>
        <p:pic>
          <p:nvPicPr>
            <p:cNvPr id="1428"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29"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30"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31"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32"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33"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34" name="Group 1433"/>
          <p:cNvGrpSpPr/>
          <p:nvPr/>
        </p:nvGrpSpPr>
        <p:grpSpPr>
          <a:xfrm>
            <a:off x="1433090" y="3778737"/>
            <a:ext cx="432000" cy="460937"/>
            <a:chOff x="4572048" y="3551919"/>
            <a:chExt cx="432000" cy="614583"/>
          </a:xfrm>
        </p:grpSpPr>
        <p:pic>
          <p:nvPicPr>
            <p:cNvPr id="1435"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36"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37"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38"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39"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40"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41" name="Group 1440"/>
          <p:cNvGrpSpPr/>
          <p:nvPr/>
        </p:nvGrpSpPr>
        <p:grpSpPr>
          <a:xfrm>
            <a:off x="1001042" y="3856770"/>
            <a:ext cx="432000" cy="460937"/>
            <a:chOff x="4572048" y="3551919"/>
            <a:chExt cx="432000" cy="614583"/>
          </a:xfrm>
        </p:grpSpPr>
        <p:pic>
          <p:nvPicPr>
            <p:cNvPr id="1442"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43"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44"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45"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46"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47"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grpSp>
        <p:nvGrpSpPr>
          <p:cNvPr id="1448" name="Group 1447"/>
          <p:cNvGrpSpPr/>
          <p:nvPr/>
        </p:nvGrpSpPr>
        <p:grpSpPr>
          <a:xfrm>
            <a:off x="568994" y="3939684"/>
            <a:ext cx="432000" cy="460937"/>
            <a:chOff x="4572048" y="3551919"/>
            <a:chExt cx="432000" cy="614583"/>
          </a:xfrm>
        </p:grpSpPr>
        <p:pic>
          <p:nvPicPr>
            <p:cNvPr id="1449" name="Picture 27"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911959"/>
              <a:ext cx="432000" cy="254543"/>
            </a:xfrm>
            <a:prstGeom prst="rect">
              <a:avLst/>
            </a:prstGeom>
            <a:noFill/>
          </p:spPr>
        </p:pic>
        <p:pic>
          <p:nvPicPr>
            <p:cNvPr id="1450" name="Picture 28"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839951"/>
              <a:ext cx="432000" cy="254543"/>
            </a:xfrm>
            <a:prstGeom prst="rect">
              <a:avLst/>
            </a:prstGeom>
            <a:noFill/>
          </p:spPr>
        </p:pic>
        <p:pic>
          <p:nvPicPr>
            <p:cNvPr id="1451" name="Picture 35"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767943"/>
              <a:ext cx="432000" cy="254543"/>
            </a:xfrm>
            <a:prstGeom prst="rect">
              <a:avLst/>
            </a:prstGeom>
            <a:noFill/>
          </p:spPr>
        </p:pic>
        <p:pic>
          <p:nvPicPr>
            <p:cNvPr id="1452" name="Picture 39"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95935"/>
              <a:ext cx="432000" cy="254543"/>
            </a:xfrm>
            <a:prstGeom prst="rect">
              <a:avLst/>
            </a:prstGeom>
            <a:noFill/>
          </p:spPr>
        </p:pic>
        <p:pic>
          <p:nvPicPr>
            <p:cNvPr id="1453" name="Picture 43"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623927"/>
              <a:ext cx="432000" cy="254543"/>
            </a:xfrm>
            <a:prstGeom prst="rect">
              <a:avLst/>
            </a:prstGeom>
            <a:noFill/>
          </p:spPr>
        </p:pic>
        <p:pic>
          <p:nvPicPr>
            <p:cNvPr id="1454" name="Picture 66" descr="rack_server_grey"/>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48" y="3551919"/>
              <a:ext cx="432000" cy="254543"/>
            </a:xfrm>
            <a:prstGeom prst="rect">
              <a:avLst/>
            </a:prstGeom>
            <a:noFill/>
          </p:spPr>
        </p:pic>
      </p:grpSp>
      <p:cxnSp>
        <p:nvCxnSpPr>
          <p:cNvPr id="1455" name="Straight Connector 1454"/>
          <p:cNvCxnSpPr/>
          <p:nvPr/>
        </p:nvCxnSpPr>
        <p:spPr>
          <a:xfrm flipH="1">
            <a:off x="499385" y="3493840"/>
            <a:ext cx="1292342" cy="23169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456" name="Straight Connector 1455"/>
          <p:cNvCxnSpPr/>
          <p:nvPr/>
        </p:nvCxnSpPr>
        <p:spPr>
          <a:xfrm flipH="1">
            <a:off x="798483" y="3679386"/>
            <a:ext cx="1273646" cy="239032"/>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457" name="Straight Connector 1456"/>
          <p:cNvCxnSpPr/>
          <p:nvPr/>
        </p:nvCxnSpPr>
        <p:spPr>
          <a:xfrm flipH="1" flipV="1">
            <a:off x="501465" y="3719053"/>
            <a:ext cx="275866" cy="201544"/>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p:nvPr/>
        </p:nvCxnSpPr>
        <p:spPr>
          <a:xfrm flipH="1" flipV="1">
            <a:off x="1710855" y="3451200"/>
            <a:ext cx="361275" cy="234371"/>
          </a:xfrm>
          <a:prstGeom prst="line">
            <a:avLst/>
          </a:prstGeom>
          <a:ln w="28575" cmpd="sng">
            <a:solidFill>
              <a:srgbClr val="CC0000"/>
            </a:solidFill>
            <a:miter lim="800000"/>
          </a:ln>
        </p:spPr>
        <p:style>
          <a:lnRef idx="1">
            <a:schemeClr val="accent1"/>
          </a:lnRef>
          <a:fillRef idx="0">
            <a:schemeClr val="accent1"/>
          </a:fillRef>
          <a:effectRef idx="0">
            <a:schemeClr val="accent1"/>
          </a:effectRef>
          <a:fontRef idx="minor">
            <a:schemeClr val="tx1"/>
          </a:fontRef>
        </p:style>
      </p:cxnSp>
      <p:pic>
        <p:nvPicPr>
          <p:cNvPr id="1459"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5346" y="3397304"/>
            <a:ext cx="431997" cy="189855"/>
          </a:xfrm>
          <a:prstGeom prst="rect">
            <a:avLst/>
          </a:prstGeom>
          <a:noFill/>
          <a:ln w="9525">
            <a:noFill/>
            <a:miter lim="800000"/>
            <a:headEnd/>
            <a:tailEnd/>
          </a:ln>
        </p:spPr>
      </p:pic>
      <p:pic>
        <p:nvPicPr>
          <p:cNvPr id="1460"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3298" y="3476408"/>
            <a:ext cx="431997" cy="189855"/>
          </a:xfrm>
          <a:prstGeom prst="rect">
            <a:avLst/>
          </a:prstGeom>
          <a:noFill/>
          <a:ln w="9525">
            <a:noFill/>
            <a:miter lim="800000"/>
            <a:headEnd/>
            <a:tailEnd/>
          </a:ln>
        </p:spPr>
      </p:pic>
      <p:pic>
        <p:nvPicPr>
          <p:cNvPr id="1461"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1250" y="3554441"/>
            <a:ext cx="431997" cy="189855"/>
          </a:xfrm>
          <a:prstGeom prst="rect">
            <a:avLst/>
          </a:prstGeom>
          <a:noFill/>
          <a:ln w="9525">
            <a:noFill/>
            <a:miter lim="800000"/>
            <a:headEnd/>
            <a:tailEnd/>
          </a:ln>
        </p:spPr>
      </p:pic>
      <p:pic>
        <p:nvPicPr>
          <p:cNvPr id="1462"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9202" y="3637355"/>
            <a:ext cx="431997" cy="189855"/>
          </a:xfrm>
          <a:prstGeom prst="rect">
            <a:avLst/>
          </a:prstGeom>
          <a:noFill/>
          <a:ln w="9525">
            <a:noFill/>
            <a:miter lim="800000"/>
            <a:headEnd/>
            <a:tailEnd/>
          </a:ln>
        </p:spPr>
      </p:pic>
      <p:pic>
        <p:nvPicPr>
          <p:cNvPr id="1463"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65090" y="3591602"/>
            <a:ext cx="431997" cy="189855"/>
          </a:xfrm>
          <a:prstGeom prst="rect">
            <a:avLst/>
          </a:prstGeom>
          <a:noFill/>
          <a:ln w="9525">
            <a:noFill/>
            <a:miter lim="800000"/>
            <a:headEnd/>
            <a:tailEnd/>
          </a:ln>
        </p:spPr>
      </p:pic>
      <p:pic>
        <p:nvPicPr>
          <p:cNvPr id="1464"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33043" y="3670706"/>
            <a:ext cx="431997" cy="189855"/>
          </a:xfrm>
          <a:prstGeom prst="rect">
            <a:avLst/>
          </a:prstGeom>
          <a:noFill/>
          <a:ln w="9525">
            <a:noFill/>
            <a:miter lim="800000"/>
            <a:headEnd/>
            <a:tailEnd/>
          </a:ln>
        </p:spPr>
      </p:pic>
      <p:pic>
        <p:nvPicPr>
          <p:cNvPr id="1465"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0995" y="3748738"/>
            <a:ext cx="431997" cy="189855"/>
          </a:xfrm>
          <a:prstGeom prst="rect">
            <a:avLst/>
          </a:prstGeom>
          <a:noFill/>
          <a:ln w="9525">
            <a:noFill/>
            <a:miter lim="800000"/>
            <a:headEnd/>
            <a:tailEnd/>
          </a:ln>
        </p:spPr>
      </p:pic>
      <p:pic>
        <p:nvPicPr>
          <p:cNvPr id="1466" name="Picture 17" descr="small-l3-switch_corp_red"/>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8947" y="3831653"/>
            <a:ext cx="431997" cy="189855"/>
          </a:xfrm>
          <a:prstGeom prst="rect">
            <a:avLst/>
          </a:prstGeom>
          <a:noFill/>
          <a:ln w="9525">
            <a:noFill/>
            <a:miter lim="800000"/>
            <a:headEnd/>
            <a:tailEnd/>
          </a:ln>
        </p:spPr>
      </p:pic>
      <p:pic>
        <p:nvPicPr>
          <p:cNvPr id="1467"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5964" y="1790190"/>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8"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5713" y="1693845"/>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9"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3065" y="1424686"/>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0" name="Picture 56" descr="pbb-pbt-plsb_ip-aware_corp_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2814" y="1328341"/>
            <a:ext cx="359749" cy="2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 name="TextBox 1484"/>
          <p:cNvSpPr txBox="1"/>
          <p:nvPr/>
        </p:nvSpPr>
        <p:spPr>
          <a:xfrm>
            <a:off x="3282359" y="4379891"/>
            <a:ext cx="2879999" cy="210286"/>
          </a:xfrm>
          <a:prstGeom prst="rect">
            <a:avLst/>
          </a:prstGeom>
          <a:noFill/>
        </p:spPr>
        <p:txBody>
          <a:bodyPr wrap="square" rtlCol="0">
            <a:noAutofit/>
          </a:bodyPr>
          <a:lstStyle/>
          <a:p>
            <a:pPr algn="ctr">
              <a:lnSpc>
                <a:spcPct val="90000"/>
              </a:lnSpc>
            </a:pPr>
            <a:r>
              <a:rPr lang="en-US" sz="1200" b="1" dirty="0"/>
              <a:t>Distributed Top-of-Rack</a:t>
            </a:r>
          </a:p>
        </p:txBody>
      </p:sp>
      <p:sp>
        <p:nvSpPr>
          <p:cNvPr id="1486" name="TextBox 1485"/>
          <p:cNvSpPr txBox="1"/>
          <p:nvPr/>
        </p:nvSpPr>
        <p:spPr>
          <a:xfrm>
            <a:off x="280400" y="4495357"/>
            <a:ext cx="4073024" cy="210286"/>
          </a:xfrm>
          <a:prstGeom prst="rect">
            <a:avLst/>
          </a:prstGeom>
          <a:noFill/>
        </p:spPr>
        <p:txBody>
          <a:bodyPr wrap="square" rtlCol="0">
            <a:noAutofit/>
          </a:bodyPr>
          <a:lstStyle/>
          <a:p>
            <a:pPr algn="ctr">
              <a:lnSpc>
                <a:spcPct val="90000"/>
              </a:lnSpc>
            </a:pPr>
            <a:r>
              <a:rPr lang="en-US" sz="1100" dirty="0"/>
              <a:t>Stack-mode DToR</a:t>
            </a:r>
          </a:p>
          <a:p>
            <a:pPr algn="ctr">
              <a:lnSpc>
                <a:spcPct val="90000"/>
              </a:lnSpc>
            </a:pPr>
            <a:r>
              <a:rPr lang="en-US" sz="900" dirty="0"/>
              <a:t>Structured Interconnect: 8 Switches / 256 10GbE Ports &amp; 5.12Tbps</a:t>
            </a:r>
          </a:p>
          <a:p>
            <a:pPr algn="ctr">
              <a:lnSpc>
                <a:spcPct val="90000"/>
              </a:lnSpc>
            </a:pPr>
            <a:r>
              <a:rPr lang="en-US" sz="900" dirty="0"/>
              <a:t>16 Switches – Active/Active – 512 10GbE Ports &amp; 10.24Tbps</a:t>
            </a:r>
          </a:p>
        </p:txBody>
      </p:sp>
      <p:sp>
        <p:nvSpPr>
          <p:cNvPr id="1487" name="TextBox 1486"/>
          <p:cNvSpPr txBox="1"/>
          <p:nvPr/>
        </p:nvSpPr>
        <p:spPr>
          <a:xfrm>
            <a:off x="5072563" y="4495357"/>
            <a:ext cx="3718870" cy="210286"/>
          </a:xfrm>
          <a:prstGeom prst="rect">
            <a:avLst/>
          </a:prstGeom>
          <a:noFill/>
        </p:spPr>
        <p:txBody>
          <a:bodyPr wrap="square" rtlCol="0">
            <a:noAutofit/>
          </a:bodyPr>
          <a:lstStyle/>
          <a:p>
            <a:pPr algn="ctr">
              <a:lnSpc>
                <a:spcPct val="90000"/>
              </a:lnSpc>
            </a:pPr>
            <a:r>
              <a:rPr lang="en-US" sz="1100" dirty="0"/>
              <a:t>Fabric-mode DToR</a:t>
            </a:r>
          </a:p>
          <a:p>
            <a:pPr algn="ctr">
              <a:lnSpc>
                <a:spcPct val="90000"/>
              </a:lnSpc>
            </a:pPr>
            <a:r>
              <a:rPr lang="en-US" sz="900" dirty="0"/>
              <a:t>Flexible Interconnect: 200 Switches / 6,400 10GbE Ports &amp; 112Tbps</a:t>
            </a:r>
          </a:p>
          <a:p>
            <a:pPr algn="ctr">
              <a:lnSpc>
                <a:spcPct val="90000"/>
              </a:lnSpc>
            </a:pPr>
            <a:r>
              <a:rPr lang="en-US" sz="900" dirty="0"/>
              <a:t>(10.3 increases scale even more..!)</a:t>
            </a:r>
          </a:p>
        </p:txBody>
      </p:sp>
      <p:cxnSp>
        <p:nvCxnSpPr>
          <p:cNvPr id="1490" name="Straight Arrow Connector 1489"/>
          <p:cNvCxnSpPr/>
          <p:nvPr/>
        </p:nvCxnSpPr>
        <p:spPr>
          <a:xfrm flipV="1">
            <a:off x="3129789" y="2327663"/>
            <a:ext cx="3454619" cy="5738"/>
          </a:xfrm>
          <a:prstGeom prst="straightConnector1">
            <a:avLst/>
          </a:prstGeom>
          <a:ln w="19050">
            <a:solidFill>
              <a:schemeClr val="accent2"/>
            </a:solidFill>
            <a:miter lim="800000"/>
            <a:headEnd type="stealth" w="sm" len="lg"/>
            <a:tailEnd type="stealth" w="sm" len="lg"/>
          </a:ln>
        </p:spPr>
        <p:style>
          <a:lnRef idx="1">
            <a:schemeClr val="accent1"/>
          </a:lnRef>
          <a:fillRef idx="0">
            <a:schemeClr val="accent1"/>
          </a:fillRef>
          <a:effectRef idx="0">
            <a:schemeClr val="accent1"/>
          </a:effectRef>
          <a:fontRef idx="minor">
            <a:schemeClr val="tx1"/>
          </a:fontRef>
        </p:style>
      </p:cxnSp>
      <p:sp>
        <p:nvSpPr>
          <p:cNvPr id="1488" name="TextBox 1487"/>
          <p:cNvSpPr txBox="1"/>
          <p:nvPr/>
        </p:nvSpPr>
        <p:spPr>
          <a:xfrm>
            <a:off x="3920112" y="2225389"/>
            <a:ext cx="1582771" cy="210286"/>
          </a:xfrm>
          <a:prstGeom prst="rect">
            <a:avLst/>
          </a:prstGeom>
          <a:solidFill>
            <a:schemeClr val="bg1"/>
          </a:solidFill>
        </p:spPr>
        <p:txBody>
          <a:bodyPr wrap="square" rtlCol="0">
            <a:noAutofit/>
          </a:bodyPr>
          <a:lstStyle/>
          <a:p>
            <a:pPr algn="ctr">
              <a:lnSpc>
                <a:spcPct val="90000"/>
              </a:lnSpc>
            </a:pPr>
            <a:r>
              <a:rPr lang="en-US" sz="900" dirty="0"/>
              <a:t>North-South/Core-ToR Interconnects</a:t>
            </a:r>
          </a:p>
        </p:txBody>
      </p:sp>
      <p:sp>
        <p:nvSpPr>
          <p:cNvPr id="1494" name="TextBox 1493"/>
          <p:cNvSpPr txBox="1"/>
          <p:nvPr/>
        </p:nvSpPr>
        <p:spPr>
          <a:xfrm>
            <a:off x="3272040" y="1723141"/>
            <a:ext cx="2879999" cy="210286"/>
          </a:xfrm>
          <a:prstGeom prst="rect">
            <a:avLst/>
          </a:prstGeom>
          <a:noFill/>
        </p:spPr>
        <p:txBody>
          <a:bodyPr wrap="square" rtlCol="0">
            <a:noAutofit/>
          </a:bodyPr>
          <a:lstStyle/>
          <a:p>
            <a:pPr algn="ctr">
              <a:lnSpc>
                <a:spcPct val="90000"/>
              </a:lnSpc>
            </a:pPr>
            <a:r>
              <a:rPr lang="en-US" sz="1200" b="1" dirty="0"/>
              <a:t>Fabric Connect</a:t>
            </a:r>
          </a:p>
          <a:p>
            <a:pPr algn="ctr">
              <a:lnSpc>
                <a:spcPct val="90000"/>
              </a:lnSpc>
            </a:pPr>
            <a:r>
              <a:rPr lang="en-US" sz="1200" b="1" dirty="0"/>
              <a:t>Core</a:t>
            </a:r>
          </a:p>
        </p:txBody>
      </p:sp>
      <p:sp>
        <p:nvSpPr>
          <p:cNvPr id="1495" name="TextBox 1494"/>
          <p:cNvSpPr txBox="1"/>
          <p:nvPr/>
        </p:nvSpPr>
        <p:spPr>
          <a:xfrm>
            <a:off x="3922402" y="3247426"/>
            <a:ext cx="1582771" cy="210286"/>
          </a:xfrm>
          <a:prstGeom prst="rect">
            <a:avLst/>
          </a:prstGeom>
          <a:noFill/>
        </p:spPr>
        <p:txBody>
          <a:bodyPr wrap="square" rtlCol="0">
            <a:noAutofit/>
          </a:bodyPr>
          <a:lstStyle/>
          <a:p>
            <a:pPr algn="ctr">
              <a:lnSpc>
                <a:spcPct val="90000"/>
              </a:lnSpc>
            </a:pPr>
            <a:r>
              <a:rPr lang="en-US" sz="900" b="1" dirty="0"/>
              <a:t>Distributed</a:t>
            </a:r>
          </a:p>
          <a:p>
            <a:pPr algn="ctr">
              <a:lnSpc>
                <a:spcPct val="90000"/>
              </a:lnSpc>
            </a:pPr>
            <a:r>
              <a:rPr lang="en-US" sz="900" b="1" dirty="0"/>
              <a:t>Data Center</a:t>
            </a:r>
          </a:p>
        </p:txBody>
      </p:sp>
      <p:pic>
        <p:nvPicPr>
          <p:cNvPr id="1498"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3887" y="1746366"/>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9"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69162" y="1652077"/>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0"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60323" y="1753446"/>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20663" y="1654227"/>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2"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2966" y="1383182"/>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3"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43329" y="1286894"/>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4" name="TextBox 1503"/>
          <p:cNvSpPr txBox="1"/>
          <p:nvPr/>
        </p:nvSpPr>
        <p:spPr>
          <a:xfrm>
            <a:off x="865947" y="1778393"/>
            <a:ext cx="1224000" cy="210286"/>
          </a:xfrm>
          <a:prstGeom prst="rect">
            <a:avLst/>
          </a:prstGeom>
          <a:noFill/>
        </p:spPr>
        <p:txBody>
          <a:bodyPr wrap="square" rtlCol="0">
            <a:noAutofit/>
          </a:bodyPr>
          <a:lstStyle/>
          <a:p>
            <a:pPr algn="ctr">
              <a:lnSpc>
                <a:spcPct val="90000"/>
              </a:lnSpc>
            </a:pPr>
            <a:r>
              <a:rPr lang="en-US" sz="900" b="1" dirty="0"/>
              <a:t>VSP 9000</a:t>
            </a:r>
          </a:p>
        </p:txBody>
      </p:sp>
      <p:sp>
        <p:nvSpPr>
          <p:cNvPr id="1505" name="TextBox 1504"/>
          <p:cNvSpPr txBox="1"/>
          <p:nvPr/>
        </p:nvSpPr>
        <p:spPr>
          <a:xfrm>
            <a:off x="5047808" y="1318503"/>
            <a:ext cx="1224000" cy="210286"/>
          </a:xfrm>
          <a:prstGeom prst="rect">
            <a:avLst/>
          </a:prstGeom>
          <a:noFill/>
        </p:spPr>
        <p:txBody>
          <a:bodyPr wrap="square" rtlCol="0">
            <a:noAutofit/>
          </a:bodyPr>
          <a:lstStyle/>
          <a:p>
            <a:pPr algn="ctr">
              <a:lnSpc>
                <a:spcPct val="90000"/>
              </a:lnSpc>
            </a:pPr>
            <a:r>
              <a:rPr lang="en-US" sz="900" b="1" dirty="0"/>
              <a:t>ERS 8800/VSP’s</a:t>
            </a:r>
          </a:p>
        </p:txBody>
      </p:sp>
      <p:sp>
        <p:nvSpPr>
          <p:cNvPr id="1506" name="TextBox 1505"/>
          <p:cNvSpPr txBox="1"/>
          <p:nvPr/>
        </p:nvSpPr>
        <p:spPr>
          <a:xfrm>
            <a:off x="4098476" y="2644043"/>
            <a:ext cx="1224000" cy="210286"/>
          </a:xfrm>
          <a:prstGeom prst="rect">
            <a:avLst/>
          </a:prstGeom>
          <a:noFill/>
        </p:spPr>
        <p:txBody>
          <a:bodyPr wrap="square" rtlCol="0">
            <a:noAutofit/>
          </a:bodyPr>
          <a:lstStyle/>
          <a:p>
            <a:pPr algn="ctr">
              <a:lnSpc>
                <a:spcPct val="90000"/>
              </a:lnSpc>
            </a:pPr>
            <a:r>
              <a:rPr lang="en-US" sz="900" b="1" dirty="0"/>
              <a:t>VSP 7000</a:t>
            </a:r>
          </a:p>
        </p:txBody>
      </p:sp>
      <p:sp>
        <p:nvSpPr>
          <p:cNvPr id="591" name="Rectangle 10"/>
          <p:cNvSpPr txBox="1">
            <a:spLocks noChangeArrowheads="1"/>
          </p:cNvSpPr>
          <p:nvPr/>
        </p:nvSpPr>
        <p:spPr>
          <a:xfrm>
            <a:off x="75104" y="381347"/>
            <a:ext cx="4269874" cy="972132"/>
          </a:xfrm>
          <a:prstGeom prst="rect">
            <a:avLst/>
          </a:prstGeom>
        </p:spPr>
        <p:txBody>
          <a:bodyPr vert="horz" lIns="91440" tIns="45720" rIns="91440" bIns="45720" rtlCol="0" anchor="ctr">
            <a:noAutofit/>
          </a:bodyPr>
          <a:lstStyle/>
          <a:p>
            <a:pPr>
              <a:spcAft>
                <a:spcPts val="600"/>
              </a:spcAft>
            </a:pPr>
            <a:r>
              <a:rPr lang="en-US" sz="3200" i="1" dirty="0"/>
              <a:t>“Data Center Fabric”</a:t>
            </a:r>
          </a:p>
          <a:p>
            <a:pPr>
              <a:spcAft>
                <a:spcPts val="600"/>
              </a:spcAft>
            </a:pPr>
            <a:r>
              <a:rPr lang="en-US" sz="2400" i="1" dirty="0">
                <a:solidFill>
                  <a:srgbClr val="C00000"/>
                </a:solidFill>
              </a:rPr>
              <a:t>Eliminate Topology limitations</a:t>
            </a:r>
          </a:p>
        </p:txBody>
      </p:sp>
      <p:pic>
        <p:nvPicPr>
          <p:cNvPr id="592" name="Picture 17" descr="vr_corp_r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21562" y="1766377"/>
            <a:ext cx="179996" cy="1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5642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732721" y="662601"/>
            <a:ext cx="4166396" cy="2590628"/>
          </a:xfrm>
          <a:prstGeom prst="ellipse">
            <a:avLst/>
          </a:prstGeom>
          <a:solidFill>
            <a:schemeClr val="accent1">
              <a:lumMod val="20000"/>
              <a:lumOff val="80000"/>
            </a:schemeClr>
          </a:solidFill>
          <a:ln w="12700">
            <a:solidFill>
              <a:schemeClr val="tx2">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2">
                  <a:lumMod val="75000"/>
                  <a:lumOff val="25000"/>
                </a:schemeClr>
              </a:solidFill>
            </a:endParaRPr>
          </a:p>
        </p:txBody>
      </p:sp>
      <p:sp>
        <p:nvSpPr>
          <p:cNvPr id="130050" name="Rectangle 2"/>
          <p:cNvSpPr>
            <a:spLocks noGrp="1" noChangeArrowheads="1"/>
          </p:cNvSpPr>
          <p:nvPr>
            <p:ph type="title"/>
            <p:custDataLst>
              <p:tags r:id="rId1"/>
            </p:custDataLst>
          </p:nvPr>
        </p:nvSpPr>
        <p:spPr>
          <a:xfrm>
            <a:off x="168366" y="352697"/>
            <a:ext cx="8389257" cy="473181"/>
          </a:xfrm>
        </p:spPr>
        <p:txBody>
          <a:bodyPr>
            <a:noAutofit/>
          </a:bodyPr>
          <a:lstStyle/>
          <a:p>
            <a:pPr algn="l"/>
            <a:r>
              <a:rPr lang="en-GB" sz="3200" dirty="0"/>
              <a:t>Next-Gen Campus Architecture</a:t>
            </a:r>
            <a:endParaRPr lang="en-GB" b="1" i="1" dirty="0"/>
          </a:p>
        </p:txBody>
      </p:sp>
      <p:grpSp>
        <p:nvGrpSpPr>
          <p:cNvPr id="2" name="Group 229"/>
          <p:cNvGrpSpPr/>
          <p:nvPr/>
        </p:nvGrpSpPr>
        <p:grpSpPr>
          <a:xfrm>
            <a:off x="791029" y="1005059"/>
            <a:ext cx="8306477" cy="3569170"/>
            <a:chOff x="266717" y="2083072"/>
            <a:chExt cx="7958539" cy="3660552"/>
          </a:xfrm>
        </p:grpSpPr>
        <p:pic>
          <p:nvPicPr>
            <p:cNvPr id="129" name="Picture 2" descr="C:\Documents and Settings\Fabio\Desktop\avaya\Avaya N+I\200544895-001.png"/>
            <p:cNvPicPr>
              <a:picLocks noChangeAspect="1" noChangeArrowheads="1"/>
            </p:cNvPicPr>
            <p:nvPr/>
          </p:nvPicPr>
          <p:blipFill>
            <a:blip r:embed="rId64" cstate="email">
              <a:extLst>
                <a:ext uri="{28A0092B-C50C-407E-A947-70E740481C1C}">
                  <a14:useLocalDpi xmlns:a14="http://schemas.microsoft.com/office/drawing/2010/main"/>
                </a:ext>
              </a:extLst>
            </a:blip>
            <a:stretch>
              <a:fillRect/>
            </a:stretch>
          </p:blipFill>
          <p:spPr bwMode="auto">
            <a:xfrm>
              <a:off x="266717" y="2928564"/>
              <a:ext cx="7539123" cy="2480996"/>
            </a:xfrm>
            <a:prstGeom prst="rect">
              <a:avLst/>
            </a:prstGeom>
            <a:noFill/>
            <a:ln w="9525">
              <a:noFill/>
              <a:miter lim="800000"/>
              <a:headEnd/>
              <a:tailEnd/>
            </a:ln>
          </p:spPr>
        </p:pic>
        <p:pic>
          <p:nvPicPr>
            <p:cNvPr id="1007"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723640" y="4160063"/>
              <a:ext cx="197722" cy="262047"/>
            </a:xfrm>
            <a:prstGeom prst="rect">
              <a:avLst/>
            </a:prstGeom>
            <a:noFill/>
            <a:ln w="9525">
              <a:noFill/>
              <a:miter lim="800000"/>
              <a:headEnd/>
              <a:tailEnd/>
            </a:ln>
          </p:spPr>
        </p:pic>
        <p:pic>
          <p:nvPicPr>
            <p:cNvPr id="1006"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964801" y="4305764"/>
              <a:ext cx="197722" cy="262047"/>
            </a:xfrm>
            <a:prstGeom prst="rect">
              <a:avLst/>
            </a:prstGeom>
            <a:noFill/>
            <a:ln w="9525">
              <a:noFill/>
              <a:miter lim="800000"/>
              <a:headEnd/>
              <a:tailEnd/>
            </a:ln>
          </p:spPr>
        </p:pic>
        <p:pic>
          <p:nvPicPr>
            <p:cNvPr id="1005"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216009" y="4297153"/>
              <a:ext cx="433859" cy="575007"/>
            </a:xfrm>
            <a:prstGeom prst="rect">
              <a:avLst/>
            </a:prstGeom>
            <a:noFill/>
            <a:ln w="9525">
              <a:noFill/>
              <a:miter lim="800000"/>
              <a:headEnd/>
              <a:tailEnd/>
            </a:ln>
          </p:spPr>
        </p:pic>
        <p:pic>
          <p:nvPicPr>
            <p:cNvPr id="100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497363" y="4084700"/>
              <a:ext cx="197722" cy="262047"/>
            </a:xfrm>
            <a:prstGeom prst="rect">
              <a:avLst/>
            </a:prstGeom>
            <a:noFill/>
            <a:ln w="9525">
              <a:noFill/>
              <a:miter lim="800000"/>
              <a:headEnd/>
              <a:tailEnd/>
            </a:ln>
          </p:spPr>
        </p:pic>
        <p:pic>
          <p:nvPicPr>
            <p:cNvPr id="1003"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366735" y="3388352"/>
              <a:ext cx="544966" cy="722259"/>
            </a:xfrm>
            <a:prstGeom prst="rect">
              <a:avLst/>
            </a:prstGeom>
            <a:noFill/>
            <a:ln w="9525">
              <a:noFill/>
              <a:miter lim="800000"/>
              <a:headEnd/>
              <a:tailEnd/>
            </a:ln>
          </p:spPr>
        </p:pic>
        <p:pic>
          <p:nvPicPr>
            <p:cNvPr id="1001"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000299" y="3462728"/>
              <a:ext cx="396001" cy="524832"/>
            </a:xfrm>
            <a:prstGeom prst="rect">
              <a:avLst/>
            </a:prstGeom>
            <a:noFill/>
            <a:ln w="9525">
              <a:noFill/>
              <a:miter lim="800000"/>
              <a:headEnd/>
              <a:tailEnd/>
            </a:ln>
          </p:spPr>
        </p:pic>
        <p:pic>
          <p:nvPicPr>
            <p:cNvPr id="138" name="Picture 6" descr="Lbuilding"/>
            <p:cNvPicPr>
              <a:picLocks noChangeAspect="1" noChangeArrowheads="1"/>
            </p:cNvPicPr>
            <p:nvPr/>
          </p:nvPicPr>
          <p:blipFill>
            <a:blip r:embed="rId65" cstate="print">
              <a:lum bright="40000" contrast="-40000"/>
            </a:blip>
            <a:srcRect/>
            <a:stretch>
              <a:fillRect/>
            </a:stretch>
          </p:blipFill>
          <p:spPr bwMode="auto">
            <a:xfrm>
              <a:off x="3351747" y="2149666"/>
              <a:ext cx="1543836" cy="2046095"/>
            </a:xfrm>
            <a:prstGeom prst="rect">
              <a:avLst/>
            </a:prstGeom>
            <a:noFill/>
            <a:ln w="9525">
              <a:noFill/>
              <a:miter lim="800000"/>
              <a:headEnd/>
              <a:tailEnd/>
            </a:ln>
          </p:spPr>
        </p:pic>
        <p:pic>
          <p:nvPicPr>
            <p:cNvPr id="260"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3388" y="2910480"/>
              <a:ext cx="232169" cy="117560"/>
            </a:xfrm>
            <a:prstGeom prst="rect">
              <a:avLst/>
            </a:prstGeom>
            <a:noFill/>
            <a:ln w="9525">
              <a:noFill/>
              <a:miter lim="800000"/>
              <a:headEnd/>
              <a:tailEnd/>
            </a:ln>
          </p:spPr>
        </p:pic>
        <p:pic>
          <p:nvPicPr>
            <p:cNvPr id="261"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3388" y="3091350"/>
              <a:ext cx="232169" cy="117560"/>
            </a:xfrm>
            <a:prstGeom prst="rect">
              <a:avLst/>
            </a:prstGeom>
            <a:noFill/>
            <a:ln w="9525">
              <a:noFill/>
              <a:miter lim="800000"/>
              <a:headEnd/>
              <a:tailEnd/>
            </a:ln>
          </p:spPr>
        </p:pic>
        <p:pic>
          <p:nvPicPr>
            <p:cNvPr id="262"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48363" y="3297342"/>
              <a:ext cx="232169" cy="117560"/>
            </a:xfrm>
            <a:prstGeom prst="rect">
              <a:avLst/>
            </a:prstGeom>
            <a:noFill/>
            <a:ln w="9525">
              <a:noFill/>
              <a:miter lim="800000"/>
              <a:headEnd/>
              <a:tailEnd/>
            </a:ln>
          </p:spPr>
        </p:pic>
        <p:pic>
          <p:nvPicPr>
            <p:cNvPr id="263"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8411" y="3448068"/>
              <a:ext cx="232169" cy="117560"/>
            </a:xfrm>
            <a:prstGeom prst="rect">
              <a:avLst/>
            </a:prstGeom>
            <a:noFill/>
            <a:ln w="9525">
              <a:noFill/>
              <a:miter lim="800000"/>
              <a:headEnd/>
              <a:tailEnd/>
            </a:ln>
          </p:spPr>
        </p:pic>
        <p:pic>
          <p:nvPicPr>
            <p:cNvPr id="13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4844598" y="2696377"/>
              <a:ext cx="847209" cy="1122832"/>
            </a:xfrm>
            <a:prstGeom prst="rect">
              <a:avLst/>
            </a:prstGeom>
            <a:noFill/>
            <a:ln w="9525">
              <a:noFill/>
              <a:miter lim="800000"/>
              <a:headEnd/>
              <a:tailEnd/>
            </a:ln>
          </p:spPr>
        </p:pic>
        <p:pic>
          <p:nvPicPr>
            <p:cNvPr id="268"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53199" y="2971799"/>
              <a:ext cx="180523" cy="91409"/>
            </a:xfrm>
            <a:prstGeom prst="rect">
              <a:avLst/>
            </a:prstGeom>
            <a:noFill/>
            <a:ln w="9525">
              <a:noFill/>
              <a:miter lim="800000"/>
              <a:headEnd/>
              <a:tailEnd/>
            </a:ln>
          </p:spPr>
        </p:pic>
        <p:pic>
          <p:nvPicPr>
            <p:cNvPr id="269"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107451"/>
              <a:ext cx="180523" cy="91409"/>
            </a:xfrm>
            <a:prstGeom prst="rect">
              <a:avLst/>
            </a:prstGeom>
            <a:noFill/>
            <a:ln w="9525">
              <a:noFill/>
              <a:miter lim="800000"/>
              <a:headEnd/>
              <a:tailEnd/>
            </a:ln>
          </p:spPr>
        </p:pic>
        <p:pic>
          <p:nvPicPr>
            <p:cNvPr id="270"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268224"/>
              <a:ext cx="180523" cy="91409"/>
            </a:xfrm>
            <a:prstGeom prst="rect">
              <a:avLst/>
            </a:prstGeom>
            <a:noFill/>
            <a:ln w="9525">
              <a:noFill/>
              <a:miter lim="800000"/>
              <a:headEnd/>
              <a:tailEnd/>
            </a:ln>
          </p:spPr>
        </p:pic>
        <p:pic>
          <p:nvPicPr>
            <p:cNvPr id="271"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373732"/>
              <a:ext cx="180523" cy="91409"/>
            </a:xfrm>
            <a:prstGeom prst="rect">
              <a:avLst/>
            </a:prstGeom>
            <a:noFill/>
            <a:ln w="9525">
              <a:noFill/>
              <a:miter lim="800000"/>
              <a:headEnd/>
              <a:tailEnd/>
            </a:ln>
          </p:spPr>
        </p:pic>
        <p:pic>
          <p:nvPicPr>
            <p:cNvPr id="137" name="Picture 6" descr="Lbuilding"/>
            <p:cNvPicPr>
              <a:picLocks noChangeAspect="1" noChangeArrowheads="1"/>
            </p:cNvPicPr>
            <p:nvPr/>
          </p:nvPicPr>
          <p:blipFill>
            <a:blip r:embed="rId65" cstate="print">
              <a:lum bright="40000" contrast="-40000"/>
            </a:blip>
            <a:srcRect/>
            <a:stretch>
              <a:fillRect/>
            </a:stretch>
          </p:blipFill>
          <p:spPr bwMode="auto">
            <a:xfrm>
              <a:off x="5625142" y="2173876"/>
              <a:ext cx="1543836" cy="2046095"/>
            </a:xfrm>
            <a:prstGeom prst="rect">
              <a:avLst/>
            </a:prstGeom>
            <a:noFill/>
            <a:ln w="9525">
              <a:noFill/>
              <a:miter lim="800000"/>
              <a:headEnd/>
              <a:tailEnd/>
            </a:ln>
          </p:spPr>
        </p:pic>
        <p:pic>
          <p:nvPicPr>
            <p:cNvPr id="26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98225" y="3131544"/>
              <a:ext cx="232169" cy="117560"/>
            </a:xfrm>
            <a:prstGeom prst="rect">
              <a:avLst/>
            </a:prstGeom>
            <a:noFill/>
            <a:ln w="9525">
              <a:noFill/>
              <a:miter lim="800000"/>
              <a:headEnd/>
              <a:tailEnd/>
            </a:ln>
          </p:spPr>
        </p:pic>
        <p:pic>
          <p:nvPicPr>
            <p:cNvPr id="26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78128" y="3322463"/>
              <a:ext cx="232169" cy="117560"/>
            </a:xfrm>
            <a:prstGeom prst="rect">
              <a:avLst/>
            </a:prstGeom>
            <a:noFill/>
            <a:ln w="9525">
              <a:noFill/>
              <a:miter lim="800000"/>
              <a:headEnd/>
              <a:tailEnd/>
            </a:ln>
          </p:spPr>
        </p:pic>
        <p:pic>
          <p:nvPicPr>
            <p:cNvPr id="267"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213297" y="3463140"/>
              <a:ext cx="232169" cy="117560"/>
            </a:xfrm>
            <a:prstGeom prst="rect">
              <a:avLst/>
            </a:prstGeom>
            <a:noFill/>
            <a:ln w="9525">
              <a:noFill/>
              <a:miter lim="800000"/>
              <a:headEnd/>
              <a:tailEnd/>
            </a:ln>
          </p:spPr>
        </p:pic>
        <p:pic>
          <p:nvPicPr>
            <p:cNvPr id="264"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83153" y="2920529"/>
              <a:ext cx="232169" cy="117560"/>
            </a:xfrm>
            <a:prstGeom prst="rect">
              <a:avLst/>
            </a:prstGeom>
            <a:noFill/>
            <a:ln w="9525">
              <a:noFill/>
              <a:miter lim="800000"/>
              <a:headEnd/>
              <a:tailEnd/>
            </a:ln>
          </p:spPr>
        </p:pic>
        <p:sp>
          <p:nvSpPr>
            <p:cNvPr id="139" name="TextBox 138"/>
            <p:cNvSpPr txBox="1"/>
            <p:nvPr>
              <p:custDataLst>
                <p:tags r:id="rId2"/>
              </p:custDataLst>
            </p:nvPr>
          </p:nvSpPr>
          <p:spPr bwMode="auto">
            <a:xfrm>
              <a:off x="5870982" y="3820699"/>
              <a:ext cx="799327"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140" name="TextBox 139"/>
            <p:cNvSpPr txBox="1"/>
            <p:nvPr>
              <p:custDataLst>
                <p:tags r:id="rId3"/>
              </p:custDataLst>
            </p:nvPr>
          </p:nvSpPr>
          <p:spPr bwMode="auto">
            <a:xfrm>
              <a:off x="6445381" y="3533597"/>
              <a:ext cx="377931" cy="167035"/>
            </a:xfrm>
            <a:prstGeom prst="rect">
              <a:avLst/>
            </a:prstGeom>
            <a:noFill/>
          </p:spPr>
          <p:txBody>
            <a:bodyPr wrap="square">
              <a:spAutoFit/>
            </a:bodyPr>
            <a:lstStyle/>
            <a:p>
              <a:pPr algn="ctr">
                <a:lnSpc>
                  <a:spcPct val="90000"/>
                </a:lnSpc>
                <a:defRPr/>
              </a:pPr>
              <a:r>
                <a:rPr lang="en-GB" sz="500" b="1" dirty="0">
                  <a:gradFill flip="none" rotWithShape="1">
                    <a:gsLst>
                      <a:gs pos="0">
                        <a:srgbClr val="323232">
                          <a:lumMod val="75000"/>
                          <a:lumOff val="25000"/>
                        </a:srgbClr>
                      </a:gs>
                      <a:gs pos="100000">
                        <a:srgbClr val="323232"/>
                      </a:gs>
                    </a:gsLst>
                    <a:lin ang="5400000" scaled="1"/>
                    <a:tileRect/>
                  </a:gradFill>
                </a:rPr>
                <a:t>10GE</a:t>
              </a:r>
            </a:p>
          </p:txBody>
        </p:sp>
        <p:cxnSp>
          <p:nvCxnSpPr>
            <p:cNvPr id="141" name="Shape 63"/>
            <p:cNvCxnSpPr>
              <a:stCxn id="215" idx="2"/>
            </p:cNvCxnSpPr>
            <p:nvPr>
              <p:custDataLst>
                <p:tags r:id="rId4"/>
              </p:custDataLst>
            </p:nvPr>
          </p:nvCxnSpPr>
          <p:spPr bwMode="auto">
            <a:xfrm rot="16200000" flipH="1">
              <a:off x="5576736" y="3492840"/>
              <a:ext cx="182384" cy="439183"/>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42" name="Shape 63"/>
            <p:cNvCxnSpPr>
              <a:stCxn id="244" idx="2"/>
              <a:endCxn id="214" idx="2"/>
            </p:cNvCxnSpPr>
            <p:nvPr>
              <p:custDataLst>
                <p:tags r:id="rId5"/>
              </p:custDataLst>
            </p:nvPr>
          </p:nvCxnSpPr>
          <p:spPr bwMode="auto">
            <a:xfrm rot="5400000" flipH="1" flipV="1">
              <a:off x="4680051" y="3461687"/>
              <a:ext cx="212520" cy="518567"/>
            </a:xfrm>
            <a:prstGeom prst="curvedConnector3">
              <a:avLst>
                <a:gd name="adj1" fmla="val -70461"/>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grpSp>
          <p:nvGrpSpPr>
            <p:cNvPr id="3" name="Group 586"/>
            <p:cNvGrpSpPr/>
            <p:nvPr>
              <p:custDataLst>
                <p:tags r:id="rId6"/>
              </p:custDataLst>
            </p:nvPr>
          </p:nvGrpSpPr>
          <p:grpSpPr>
            <a:xfrm>
              <a:off x="3884480" y="2963840"/>
              <a:ext cx="739398" cy="863389"/>
              <a:chOff x="2147918" y="1676401"/>
              <a:chExt cx="899242" cy="1169553"/>
            </a:xfrm>
          </p:grpSpPr>
          <p:cxnSp>
            <p:nvCxnSpPr>
              <p:cNvPr id="242" name="Shape 63"/>
              <p:cNvCxnSpPr>
                <a:stCxn id="243"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43"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44"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49" name="Shape 63"/>
              <p:cNvCxnSpPr>
                <a:stCxn id="243"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0" name="Shape 63"/>
              <p:cNvCxnSpPr>
                <a:stCxn id="243"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1" name="Shape 63"/>
              <p:cNvCxnSpPr>
                <a:stCxn id="243"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2"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3"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4"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5"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4" name="Group 587"/>
            <p:cNvGrpSpPr/>
            <p:nvPr>
              <p:custDataLst>
                <p:tags r:id="rId7"/>
              </p:custDataLst>
            </p:nvPr>
          </p:nvGrpSpPr>
          <p:grpSpPr>
            <a:xfrm>
              <a:off x="5918494" y="2988178"/>
              <a:ext cx="739398" cy="863389"/>
              <a:chOff x="2147918" y="1676401"/>
              <a:chExt cx="899242" cy="1169553"/>
            </a:xfrm>
          </p:grpSpPr>
          <p:cxnSp>
            <p:nvCxnSpPr>
              <p:cNvPr id="227" name="Shape 63"/>
              <p:cNvCxnSpPr>
                <a:stCxn id="228"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28"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29"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35" name="Shape 63"/>
              <p:cNvCxnSpPr>
                <a:stCxn id="228"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6" name="Shape 63"/>
              <p:cNvCxnSpPr>
                <a:stCxn id="228"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7" name="Shape 63"/>
              <p:cNvCxnSpPr>
                <a:stCxn id="228"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8"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9"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0"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1"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5" name="Group 603"/>
            <p:cNvGrpSpPr/>
            <p:nvPr>
              <p:custDataLst>
                <p:tags r:id="rId8"/>
              </p:custDataLst>
            </p:nvPr>
          </p:nvGrpSpPr>
          <p:grpSpPr>
            <a:xfrm>
              <a:off x="4974116" y="2997614"/>
              <a:ext cx="545698" cy="623627"/>
              <a:chOff x="2147918" y="1676401"/>
              <a:chExt cx="899242" cy="1169553"/>
            </a:xfrm>
          </p:grpSpPr>
          <p:cxnSp>
            <p:nvCxnSpPr>
              <p:cNvPr id="213" name="Shape 63"/>
              <p:cNvCxnSpPr>
                <a:stCxn id="214"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14"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15"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20" name="Shape 63"/>
              <p:cNvCxnSpPr>
                <a:stCxn id="214"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1" name="Shape 63"/>
              <p:cNvCxnSpPr>
                <a:stCxn id="214"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2" name="Shape 63"/>
              <p:cNvCxnSpPr>
                <a:stCxn id="214"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3"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4"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5"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6"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pic>
          <p:nvPicPr>
            <p:cNvPr id="146"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5557822" y="4176958"/>
              <a:ext cx="1514717" cy="991785"/>
            </a:xfrm>
            <a:prstGeom prst="rect">
              <a:avLst/>
            </a:prstGeom>
            <a:noFill/>
            <a:ln w="9525">
              <a:noFill/>
              <a:miter lim="800000"/>
              <a:headEnd/>
              <a:tailEnd/>
            </a:ln>
          </p:spPr>
        </p:pic>
        <p:pic>
          <p:nvPicPr>
            <p:cNvPr id="147"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5918494" y="4546268"/>
              <a:ext cx="194903" cy="190228"/>
            </a:xfrm>
            <a:prstGeom prst="rect">
              <a:avLst/>
            </a:prstGeom>
            <a:noFill/>
            <a:ln w="9525">
              <a:noFill/>
              <a:miter lim="800000"/>
              <a:headEnd/>
              <a:tailEnd/>
            </a:ln>
          </p:spPr>
        </p:pic>
        <p:cxnSp>
          <p:nvCxnSpPr>
            <p:cNvPr id="148" name="Shape 63"/>
            <p:cNvCxnSpPr>
              <a:stCxn id="153" idx="3"/>
              <a:endCxn id="229" idx="2"/>
            </p:cNvCxnSpPr>
            <p:nvPr>
              <p:custDataLst>
                <p:tags r:id="rId9"/>
              </p:custDataLst>
            </p:nvPr>
          </p:nvCxnSpPr>
          <p:spPr bwMode="auto">
            <a:xfrm flipV="1">
              <a:off x="6423064" y="3851568"/>
              <a:ext cx="137978" cy="79560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49"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3753485" y="4176958"/>
              <a:ext cx="1514717" cy="991785"/>
            </a:xfrm>
            <a:prstGeom prst="rect">
              <a:avLst/>
            </a:prstGeom>
            <a:noFill/>
            <a:ln w="9525">
              <a:noFill/>
              <a:miter lim="800000"/>
              <a:headEnd/>
              <a:tailEnd/>
            </a:ln>
          </p:spPr>
        </p:pic>
        <p:pic>
          <p:nvPicPr>
            <p:cNvPr id="150"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4411367" y="4467378"/>
              <a:ext cx="194903" cy="190228"/>
            </a:xfrm>
            <a:prstGeom prst="rect">
              <a:avLst/>
            </a:prstGeom>
            <a:noFill/>
            <a:ln w="9525">
              <a:noFill/>
              <a:miter lim="800000"/>
              <a:headEnd/>
              <a:tailEnd/>
            </a:ln>
          </p:spPr>
        </p:pic>
        <p:cxnSp>
          <p:nvCxnSpPr>
            <p:cNvPr id="151" name="Shape 63"/>
            <p:cNvCxnSpPr>
              <a:stCxn id="243" idx="2"/>
              <a:endCxn id="154" idx="0"/>
            </p:cNvCxnSpPr>
            <p:nvPr>
              <p:custDataLst>
                <p:tags r:id="rId10"/>
              </p:custDataLst>
            </p:nvPr>
          </p:nvCxnSpPr>
          <p:spPr bwMode="auto">
            <a:xfrm rot="16200000" flipH="1">
              <a:off x="3787891" y="4011628"/>
              <a:ext cx="654982" cy="26810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2" name="Shape 63"/>
            <p:cNvCxnSpPr>
              <a:stCxn id="150" idx="3"/>
              <a:endCxn id="147" idx="1"/>
            </p:cNvCxnSpPr>
            <p:nvPr>
              <p:custDataLst>
                <p:tags r:id="rId11"/>
              </p:custDataLst>
            </p:nvPr>
          </p:nvCxnSpPr>
          <p:spPr bwMode="auto">
            <a:xfrm>
              <a:off x="4606269" y="4562492"/>
              <a:ext cx="1312225" cy="7889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53"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6228161" y="4552063"/>
              <a:ext cx="194903" cy="190228"/>
            </a:xfrm>
            <a:prstGeom prst="rect">
              <a:avLst/>
            </a:prstGeom>
            <a:noFill/>
            <a:ln w="9525">
              <a:noFill/>
              <a:miter lim="800000"/>
              <a:headEnd/>
              <a:tailEnd/>
            </a:ln>
          </p:spPr>
        </p:pic>
        <p:pic>
          <p:nvPicPr>
            <p:cNvPr id="154"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4151983" y="4473172"/>
              <a:ext cx="194903" cy="190228"/>
            </a:xfrm>
            <a:prstGeom prst="rect">
              <a:avLst/>
            </a:prstGeom>
            <a:noFill/>
            <a:ln w="9525">
              <a:noFill/>
              <a:miter lim="800000"/>
              <a:headEnd/>
              <a:tailEnd/>
            </a:ln>
          </p:spPr>
        </p:pic>
        <p:cxnSp>
          <p:nvCxnSpPr>
            <p:cNvPr id="155" name="Shape 63"/>
            <p:cNvCxnSpPr>
              <a:stCxn id="154" idx="3"/>
              <a:endCxn id="150" idx="1"/>
            </p:cNvCxnSpPr>
            <p:nvPr>
              <p:custDataLst>
                <p:tags r:id="rId12"/>
              </p:custDataLst>
            </p:nvPr>
          </p:nvCxnSpPr>
          <p:spPr bwMode="auto">
            <a:xfrm flipV="1">
              <a:off x="4346886" y="4562492"/>
              <a:ext cx="64480"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6" name="Shape 63"/>
            <p:cNvCxnSpPr>
              <a:stCxn id="147" idx="3"/>
              <a:endCxn id="153" idx="1"/>
            </p:cNvCxnSpPr>
            <p:nvPr>
              <p:custDataLst>
                <p:tags r:id="rId13"/>
              </p:custDataLst>
            </p:nvPr>
          </p:nvCxnSpPr>
          <p:spPr bwMode="auto">
            <a:xfrm>
              <a:off x="6113397" y="4641383"/>
              <a:ext cx="114764"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7" name="Shape 63"/>
            <p:cNvCxnSpPr>
              <a:stCxn id="150" idx="0"/>
              <a:endCxn id="215" idx="2"/>
            </p:cNvCxnSpPr>
            <p:nvPr>
              <p:custDataLst>
                <p:tags r:id="rId14"/>
              </p:custDataLst>
            </p:nvPr>
          </p:nvCxnSpPr>
          <p:spPr bwMode="auto">
            <a:xfrm rot="5400000" flipH="1" flipV="1">
              <a:off x="4555509" y="3574550"/>
              <a:ext cx="846137" cy="93951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8" name="Shape 63"/>
            <p:cNvCxnSpPr>
              <a:stCxn id="243" idx="3"/>
            </p:cNvCxnSpPr>
            <p:nvPr>
              <p:custDataLst>
                <p:tags r:id="rId15"/>
              </p:custDataLst>
            </p:nvPr>
          </p:nvCxnSpPr>
          <p:spPr bwMode="auto">
            <a:xfrm>
              <a:off x="4078180" y="3729282"/>
              <a:ext cx="343564" cy="247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9" name="Shape 63"/>
            <p:cNvCxnSpPr>
              <a:stCxn id="228" idx="3"/>
              <a:endCxn id="229" idx="1"/>
            </p:cNvCxnSpPr>
            <p:nvPr>
              <p:custDataLst>
                <p:tags r:id="rId16"/>
              </p:custDataLst>
            </p:nvPr>
          </p:nvCxnSpPr>
          <p:spPr bwMode="auto">
            <a:xfrm>
              <a:off x="6112194" y="3753620"/>
              <a:ext cx="351998" cy="904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160" name="TextBox 159"/>
            <p:cNvSpPr txBox="1"/>
            <p:nvPr>
              <p:custDataLst>
                <p:tags r:id="rId17"/>
              </p:custDataLst>
            </p:nvPr>
          </p:nvSpPr>
          <p:spPr bwMode="auto">
            <a:xfrm>
              <a:off x="4131713"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1</a:t>
              </a:r>
            </a:p>
          </p:txBody>
        </p:sp>
        <p:sp>
          <p:nvSpPr>
            <p:cNvPr id="161" name="TextBox 160"/>
            <p:cNvSpPr txBox="1"/>
            <p:nvPr>
              <p:custDataLst>
                <p:tags r:id="rId18"/>
              </p:custDataLst>
            </p:nvPr>
          </p:nvSpPr>
          <p:spPr bwMode="auto">
            <a:xfrm>
              <a:off x="5957410"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2</a:t>
              </a:r>
            </a:p>
          </p:txBody>
        </p:sp>
        <p:sp>
          <p:nvSpPr>
            <p:cNvPr id="162" name="TextBox 161"/>
            <p:cNvSpPr txBox="1"/>
            <p:nvPr>
              <p:custDataLst>
                <p:tags r:id="rId19"/>
              </p:custDataLst>
            </p:nvPr>
          </p:nvSpPr>
          <p:spPr bwMode="auto">
            <a:xfrm>
              <a:off x="3904162" y="2360122"/>
              <a:ext cx="537420"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Building3</a:t>
              </a:r>
            </a:p>
          </p:txBody>
        </p:sp>
        <p:sp>
          <p:nvSpPr>
            <p:cNvPr id="164" name="TextBox 163"/>
            <p:cNvSpPr txBox="1"/>
            <p:nvPr>
              <p:custDataLst>
                <p:tags r:id="rId20"/>
              </p:custDataLst>
            </p:nvPr>
          </p:nvSpPr>
          <p:spPr bwMode="auto">
            <a:xfrm>
              <a:off x="5054841" y="2775586"/>
              <a:ext cx="490146" cy="266730"/>
            </a:xfrm>
            <a:prstGeom prst="rect">
              <a:avLst/>
            </a:prstGeom>
            <a:noFill/>
          </p:spPr>
          <p:txBody>
            <a:bodyPr wrap="square">
              <a:spAutoFit/>
            </a:bodyPr>
            <a:lstStyle/>
            <a:p>
              <a:pPr algn="ctr">
                <a:lnSpc>
                  <a:spcPct val="90000"/>
                </a:lnSpc>
                <a:defRPr/>
              </a:pPr>
              <a:r>
                <a:rPr lang="en-GB" sz="600" b="1" dirty="0">
                  <a:gradFill flip="none" rotWithShape="1">
                    <a:gsLst>
                      <a:gs pos="0">
                        <a:srgbClr val="323232">
                          <a:lumMod val="75000"/>
                          <a:lumOff val="25000"/>
                        </a:srgbClr>
                      </a:gs>
                      <a:gs pos="100000">
                        <a:srgbClr val="323232"/>
                      </a:gs>
                    </a:gsLst>
                    <a:lin ang="5400000" scaled="1"/>
                    <a:tileRect/>
                  </a:gradFill>
                </a:rPr>
                <a:t>Building5</a:t>
              </a:r>
            </a:p>
          </p:txBody>
        </p:sp>
        <p:sp>
          <p:nvSpPr>
            <p:cNvPr id="165" name="TextBox 164"/>
            <p:cNvSpPr txBox="1"/>
            <p:nvPr>
              <p:custDataLst>
                <p:tags r:id="rId21"/>
              </p:custDataLst>
            </p:nvPr>
          </p:nvSpPr>
          <p:spPr bwMode="auto">
            <a:xfrm>
              <a:off x="5880378" y="4704859"/>
              <a:ext cx="585256"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6" name="TextBox 165"/>
            <p:cNvSpPr txBox="1"/>
            <p:nvPr>
              <p:custDataLst>
                <p:tags r:id="rId22"/>
              </p:custDataLst>
            </p:nvPr>
          </p:nvSpPr>
          <p:spPr bwMode="auto">
            <a:xfrm>
              <a:off x="4082223" y="4643159"/>
              <a:ext cx="631088"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9" name="TextBox 168"/>
            <p:cNvSpPr txBox="1"/>
            <p:nvPr>
              <p:custDataLst>
                <p:tags r:id="rId23"/>
              </p:custDataLst>
            </p:nvPr>
          </p:nvSpPr>
          <p:spPr bwMode="auto">
            <a:xfrm>
              <a:off x="5325252" y="3303543"/>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sp>
          <p:nvSpPr>
            <p:cNvPr id="170" name="TextBox 169"/>
            <p:cNvSpPr txBox="1"/>
            <p:nvPr>
              <p:custDataLst>
                <p:tags r:id="rId24"/>
              </p:custDataLst>
            </p:nvPr>
          </p:nvSpPr>
          <p:spPr bwMode="auto">
            <a:xfrm>
              <a:off x="4346107" y="3337102"/>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cxnSp>
          <p:nvCxnSpPr>
            <p:cNvPr id="171" name="Shape 63"/>
            <p:cNvCxnSpPr>
              <a:stCxn id="147" idx="0"/>
              <a:endCxn id="214" idx="2"/>
            </p:cNvCxnSpPr>
            <p:nvPr>
              <p:custDataLst>
                <p:tags r:id="rId25"/>
              </p:custDataLst>
            </p:nvPr>
          </p:nvCxnSpPr>
          <p:spPr bwMode="auto">
            <a:xfrm rot="16200000" flipV="1">
              <a:off x="5064992" y="3595314"/>
              <a:ext cx="931557" cy="9703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92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5199437" y="3235653"/>
              <a:ext cx="93882" cy="84885"/>
            </a:xfrm>
            <a:prstGeom prst="rect">
              <a:avLst/>
            </a:prstGeom>
            <a:noFill/>
          </p:spPr>
        </p:pic>
        <p:grpSp>
          <p:nvGrpSpPr>
            <p:cNvPr id="6" name="Group 108"/>
            <p:cNvGrpSpPr/>
            <p:nvPr/>
          </p:nvGrpSpPr>
          <p:grpSpPr>
            <a:xfrm>
              <a:off x="4163051" y="2874242"/>
              <a:ext cx="2234848" cy="650307"/>
              <a:chOff x="6349756" y="2794811"/>
              <a:chExt cx="2717982" cy="880906"/>
            </a:xfrm>
          </p:grpSpPr>
          <p:pic>
            <p:nvPicPr>
              <p:cNvPr id="272"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368088" y="2798494"/>
                <a:ext cx="110795" cy="111308"/>
              </a:xfrm>
              <a:prstGeom prst="rect">
                <a:avLst/>
              </a:prstGeom>
              <a:noFill/>
              <a:ln w="9525">
                <a:noFill/>
                <a:miter lim="800000"/>
                <a:headEnd/>
                <a:tailEnd/>
              </a:ln>
            </p:spPr>
          </p:pic>
          <p:pic>
            <p:nvPicPr>
              <p:cNvPr id="274"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478883" y="2794811"/>
                <a:ext cx="114178" cy="114984"/>
              </a:xfrm>
              <a:prstGeom prst="rect">
                <a:avLst/>
              </a:prstGeom>
              <a:noFill/>
            </p:spPr>
          </p:pic>
          <p:pic>
            <p:nvPicPr>
              <p:cNvPr id="27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21795" y="3091134"/>
                <a:ext cx="114178" cy="114985"/>
              </a:xfrm>
              <a:prstGeom prst="rect">
                <a:avLst/>
              </a:prstGeom>
              <a:noFill/>
            </p:spPr>
          </p:pic>
          <p:pic>
            <p:nvPicPr>
              <p:cNvPr id="279"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03463" y="3356558"/>
                <a:ext cx="114178" cy="114985"/>
              </a:xfrm>
              <a:prstGeom prst="rect">
                <a:avLst/>
              </a:prstGeom>
              <a:noFill/>
            </p:spPr>
          </p:pic>
          <p:pic>
            <p:nvPicPr>
              <p:cNvPr id="280"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460552" y="3352882"/>
                <a:ext cx="114178" cy="114984"/>
              </a:xfrm>
              <a:prstGeom prst="rect">
                <a:avLst/>
              </a:prstGeom>
              <a:noFill/>
            </p:spPr>
          </p:pic>
          <p:pic>
            <p:nvPicPr>
              <p:cNvPr id="281"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349756" y="3560738"/>
                <a:ext cx="110795" cy="111307"/>
              </a:xfrm>
              <a:prstGeom prst="rect">
                <a:avLst/>
              </a:prstGeom>
              <a:noFill/>
              <a:ln w="9525">
                <a:noFill/>
                <a:miter lim="800000"/>
                <a:headEnd/>
                <a:tailEnd/>
              </a:ln>
            </p:spPr>
          </p:pic>
          <p:pic>
            <p:nvPicPr>
              <p:cNvPr id="282"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03463" y="3560732"/>
                <a:ext cx="114178" cy="114985"/>
              </a:xfrm>
              <a:prstGeom prst="rect">
                <a:avLst/>
              </a:prstGeom>
              <a:noFill/>
            </p:spPr>
          </p:pic>
          <p:pic>
            <p:nvPicPr>
              <p:cNvPr id="28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24435" y="2839329"/>
                <a:ext cx="110795" cy="111307"/>
              </a:xfrm>
              <a:prstGeom prst="rect">
                <a:avLst/>
              </a:prstGeom>
              <a:noFill/>
              <a:ln w="9525">
                <a:noFill/>
                <a:miter lim="800000"/>
                <a:headEnd/>
                <a:tailEnd/>
              </a:ln>
            </p:spPr>
          </p:pic>
          <p:pic>
            <p:nvPicPr>
              <p:cNvPr id="285"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78139" y="2839322"/>
                <a:ext cx="114178" cy="114985"/>
              </a:xfrm>
              <a:prstGeom prst="rect">
                <a:avLst/>
              </a:prstGeom>
              <a:noFill/>
            </p:spPr>
          </p:pic>
          <p:pic>
            <p:nvPicPr>
              <p:cNvPr id="287"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42767" y="3091142"/>
                <a:ext cx="110795" cy="111307"/>
              </a:xfrm>
              <a:prstGeom prst="rect">
                <a:avLst/>
              </a:prstGeom>
              <a:noFill/>
              <a:ln w="9525">
                <a:noFill/>
                <a:miter lim="800000"/>
                <a:headEnd/>
                <a:tailEnd/>
              </a:ln>
            </p:spPr>
          </p:pic>
          <p:pic>
            <p:nvPicPr>
              <p:cNvPr id="289"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8953560" y="3087459"/>
                <a:ext cx="114178" cy="114984"/>
              </a:xfrm>
              <a:prstGeom prst="rect">
                <a:avLst/>
              </a:prstGeom>
              <a:noFill/>
            </p:spPr>
          </p:pic>
          <p:pic>
            <p:nvPicPr>
              <p:cNvPr id="29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96470" y="3363365"/>
                <a:ext cx="114178" cy="114985"/>
              </a:xfrm>
              <a:prstGeom prst="rect">
                <a:avLst/>
              </a:prstGeom>
              <a:noFill/>
            </p:spPr>
          </p:pic>
          <p:pic>
            <p:nvPicPr>
              <p:cNvPr id="292"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8953560" y="3359689"/>
                <a:ext cx="114178" cy="114984"/>
              </a:xfrm>
              <a:prstGeom prst="rect">
                <a:avLst/>
              </a:prstGeom>
              <a:noFill/>
            </p:spPr>
          </p:pic>
          <p:pic>
            <p:nvPicPr>
              <p:cNvPr id="293"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61098" y="3560738"/>
                <a:ext cx="110795" cy="111307"/>
              </a:xfrm>
              <a:prstGeom prst="rect">
                <a:avLst/>
              </a:prstGeom>
              <a:noFill/>
              <a:ln w="9525">
                <a:noFill/>
                <a:miter lim="800000"/>
                <a:headEnd/>
                <a:tailEnd/>
              </a:ln>
            </p:spPr>
          </p:pic>
          <p:pic>
            <p:nvPicPr>
              <p:cNvPr id="296"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53492" y="2873357"/>
                <a:ext cx="110795" cy="111307"/>
              </a:xfrm>
              <a:prstGeom prst="rect">
                <a:avLst/>
              </a:prstGeom>
              <a:noFill/>
              <a:ln w="9525">
                <a:noFill/>
                <a:miter lim="800000"/>
                <a:headEnd/>
                <a:tailEnd/>
              </a:ln>
            </p:spPr>
          </p:pic>
          <p:pic>
            <p:nvPicPr>
              <p:cNvPr id="297"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607194" y="2873351"/>
                <a:ext cx="114178" cy="114985"/>
              </a:xfrm>
              <a:prstGeom prst="rect">
                <a:avLst/>
              </a:prstGeom>
              <a:noFill/>
            </p:spPr>
          </p:pic>
          <p:pic>
            <p:nvPicPr>
              <p:cNvPr id="29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64284" y="2869674"/>
                <a:ext cx="114178" cy="114984"/>
              </a:xfrm>
              <a:prstGeom prst="rect">
                <a:avLst/>
              </a:prstGeom>
              <a:noFill/>
            </p:spPr>
          </p:pic>
          <p:pic>
            <p:nvPicPr>
              <p:cNvPr id="627"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41268" y="3091135"/>
                <a:ext cx="110795" cy="111307"/>
              </a:xfrm>
              <a:prstGeom prst="rect">
                <a:avLst/>
              </a:prstGeom>
              <a:noFill/>
              <a:ln w="9525">
                <a:noFill/>
                <a:miter lim="800000"/>
                <a:headEnd/>
                <a:tailEnd/>
              </a:ln>
            </p:spPr>
          </p:pic>
          <p:pic>
            <p:nvPicPr>
              <p:cNvPr id="62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594974" y="3091135"/>
                <a:ext cx="114178" cy="114985"/>
              </a:xfrm>
              <a:prstGeom prst="rect">
                <a:avLst/>
              </a:prstGeom>
              <a:noFill/>
            </p:spPr>
          </p:pic>
          <p:pic>
            <p:nvPicPr>
              <p:cNvPr id="629"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52063" y="3087459"/>
                <a:ext cx="114178" cy="114984"/>
              </a:xfrm>
              <a:prstGeom prst="rect">
                <a:avLst/>
              </a:prstGeom>
              <a:noFill/>
            </p:spPr>
          </p:pic>
          <p:pic>
            <p:nvPicPr>
              <p:cNvPr id="78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39843" y="3488999"/>
                <a:ext cx="114178" cy="114984"/>
              </a:xfrm>
              <a:prstGeom prst="rect">
                <a:avLst/>
              </a:prstGeom>
              <a:noFill/>
            </p:spPr>
          </p:pic>
        </p:grpSp>
        <p:grpSp>
          <p:nvGrpSpPr>
            <p:cNvPr id="7" name="Group 112"/>
            <p:cNvGrpSpPr/>
            <p:nvPr/>
          </p:nvGrpSpPr>
          <p:grpSpPr>
            <a:xfrm>
              <a:off x="4151984" y="4529980"/>
              <a:ext cx="184983" cy="87599"/>
              <a:chOff x="6019800" y="3924567"/>
              <a:chExt cx="224973" cy="118661"/>
            </a:xfrm>
          </p:grpSpPr>
          <p:pic>
            <p:nvPicPr>
              <p:cNvPr id="195"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7"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8" name="Group 116"/>
            <p:cNvGrpSpPr/>
            <p:nvPr/>
          </p:nvGrpSpPr>
          <p:grpSpPr>
            <a:xfrm>
              <a:off x="4432900" y="4535775"/>
              <a:ext cx="184983" cy="87599"/>
              <a:chOff x="6019800" y="3924567"/>
              <a:chExt cx="224973" cy="118661"/>
            </a:xfrm>
          </p:grpSpPr>
          <p:pic>
            <p:nvPicPr>
              <p:cNvPr id="192"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3"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4"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9" name="Group 120"/>
            <p:cNvGrpSpPr/>
            <p:nvPr/>
          </p:nvGrpSpPr>
          <p:grpSpPr>
            <a:xfrm>
              <a:off x="5916384" y="4611095"/>
              <a:ext cx="184983" cy="87599"/>
              <a:chOff x="6019800" y="3924567"/>
              <a:chExt cx="224973" cy="118661"/>
            </a:xfrm>
          </p:grpSpPr>
          <p:pic>
            <p:nvPicPr>
              <p:cNvPr id="189"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0"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1"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0" name="Group 124"/>
            <p:cNvGrpSpPr/>
            <p:nvPr/>
          </p:nvGrpSpPr>
          <p:grpSpPr>
            <a:xfrm>
              <a:off x="6231799" y="4614666"/>
              <a:ext cx="184983" cy="87599"/>
              <a:chOff x="6019800" y="3924567"/>
              <a:chExt cx="224973" cy="118661"/>
            </a:xfrm>
          </p:grpSpPr>
          <p:pic>
            <p:nvPicPr>
              <p:cNvPr id="186"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87"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8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82" name="TextBox 181"/>
            <p:cNvSpPr txBox="1"/>
            <p:nvPr>
              <p:custDataLst>
                <p:tags r:id="rId26"/>
              </p:custDataLst>
            </p:nvPr>
          </p:nvSpPr>
          <p:spPr bwMode="auto">
            <a:xfrm>
              <a:off x="6153645" y="2380209"/>
              <a:ext cx="551489"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 4 </a:t>
              </a:r>
            </a:p>
          </p:txBody>
        </p:sp>
        <p:sp>
          <p:nvSpPr>
            <p:cNvPr id="929" name="TextBox 928"/>
            <p:cNvSpPr txBox="1"/>
            <p:nvPr>
              <p:custDataLst>
                <p:tags r:id="rId27"/>
              </p:custDataLst>
            </p:nvPr>
          </p:nvSpPr>
          <p:spPr bwMode="auto">
            <a:xfrm>
              <a:off x="4841776" y="3612717"/>
              <a:ext cx="834122"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930" name="TextBox 929"/>
            <p:cNvSpPr txBox="1"/>
            <p:nvPr>
              <p:custDataLst>
                <p:tags r:id="rId28"/>
              </p:custDataLst>
            </p:nvPr>
          </p:nvSpPr>
          <p:spPr bwMode="auto">
            <a:xfrm>
              <a:off x="3863138" y="3785278"/>
              <a:ext cx="78729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pic>
          <p:nvPicPr>
            <p:cNvPr id="931"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117650" y="3839953"/>
              <a:ext cx="232169" cy="117560"/>
            </a:xfrm>
            <a:prstGeom prst="rect">
              <a:avLst/>
            </a:prstGeom>
            <a:noFill/>
            <a:ln w="9525">
              <a:noFill/>
              <a:miter lim="800000"/>
              <a:headEnd/>
              <a:tailEnd/>
            </a:ln>
          </p:spPr>
        </p:pic>
        <p:pic>
          <p:nvPicPr>
            <p:cNvPr id="932"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348763" y="3985654"/>
              <a:ext cx="232169" cy="117560"/>
            </a:xfrm>
            <a:prstGeom prst="rect">
              <a:avLst/>
            </a:prstGeom>
            <a:noFill/>
            <a:ln w="9525">
              <a:noFill/>
              <a:miter lim="800000"/>
              <a:headEnd/>
              <a:tailEnd/>
            </a:ln>
          </p:spPr>
        </p:pic>
        <p:pic>
          <p:nvPicPr>
            <p:cNvPr id="933"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439198" y="4186621"/>
              <a:ext cx="232169" cy="117560"/>
            </a:xfrm>
            <a:prstGeom prst="rect">
              <a:avLst/>
            </a:prstGeom>
            <a:noFill/>
            <a:ln w="9525">
              <a:noFill/>
              <a:miter lim="800000"/>
              <a:headEnd/>
              <a:tailEnd/>
            </a:ln>
          </p:spPr>
        </p:pic>
        <p:pic>
          <p:nvPicPr>
            <p:cNvPr id="934"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238231" y="4362467"/>
              <a:ext cx="232169" cy="117560"/>
            </a:xfrm>
            <a:prstGeom prst="rect">
              <a:avLst/>
            </a:prstGeom>
            <a:noFill/>
            <a:ln w="9525">
              <a:noFill/>
              <a:miter lim="800000"/>
              <a:headEnd/>
              <a:tailEnd/>
            </a:ln>
          </p:spPr>
        </p:pic>
        <p:pic>
          <p:nvPicPr>
            <p:cNvPr id="93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946829" y="4387588"/>
              <a:ext cx="232169" cy="117560"/>
            </a:xfrm>
            <a:prstGeom prst="rect">
              <a:avLst/>
            </a:prstGeom>
            <a:noFill/>
            <a:ln w="9525">
              <a:noFill/>
              <a:miter lim="800000"/>
              <a:headEnd/>
              <a:tailEnd/>
            </a:ln>
          </p:spPr>
        </p:pic>
        <p:pic>
          <p:nvPicPr>
            <p:cNvPr id="93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670500" y="4261984"/>
              <a:ext cx="232169" cy="117560"/>
            </a:xfrm>
            <a:prstGeom prst="rect">
              <a:avLst/>
            </a:prstGeom>
            <a:noFill/>
            <a:ln w="9525">
              <a:noFill/>
              <a:miter lim="800000"/>
              <a:headEnd/>
              <a:tailEnd/>
            </a:ln>
          </p:spPr>
        </p:pic>
        <p:pic>
          <p:nvPicPr>
            <p:cNvPr id="937"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6144" y="2827014"/>
              <a:ext cx="209517" cy="130948"/>
            </a:xfrm>
            <a:prstGeom prst="rect">
              <a:avLst/>
            </a:prstGeom>
            <a:noFill/>
            <a:ln w="9525">
              <a:noFill/>
              <a:miter lim="800000"/>
              <a:headEnd/>
              <a:tailEnd/>
            </a:ln>
          </p:spPr>
        </p:pic>
        <p:pic>
          <p:nvPicPr>
            <p:cNvPr id="938"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1120" y="3027982"/>
              <a:ext cx="209517" cy="130948"/>
            </a:xfrm>
            <a:prstGeom prst="rect">
              <a:avLst/>
            </a:prstGeom>
            <a:noFill/>
            <a:ln w="9525">
              <a:noFill/>
              <a:miter lim="800000"/>
              <a:headEnd/>
              <a:tailEnd/>
            </a:ln>
          </p:spPr>
        </p:pic>
        <p:pic>
          <p:nvPicPr>
            <p:cNvPr id="939"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71168" y="3218900"/>
              <a:ext cx="209517" cy="130948"/>
            </a:xfrm>
            <a:prstGeom prst="rect">
              <a:avLst/>
            </a:prstGeom>
            <a:noFill/>
            <a:ln w="9525">
              <a:noFill/>
              <a:miter lim="800000"/>
              <a:headEnd/>
              <a:tailEnd/>
            </a:ln>
          </p:spPr>
        </p:pic>
        <p:pic>
          <p:nvPicPr>
            <p:cNvPr id="940"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3138" y="2852135"/>
              <a:ext cx="209517" cy="130948"/>
            </a:xfrm>
            <a:prstGeom prst="rect">
              <a:avLst/>
            </a:prstGeom>
            <a:noFill/>
            <a:ln w="9525">
              <a:noFill/>
              <a:miter lim="800000"/>
              <a:headEnd/>
              <a:tailEnd/>
            </a:ln>
          </p:spPr>
        </p:pic>
        <p:pic>
          <p:nvPicPr>
            <p:cNvPr id="941"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3090" y="3053102"/>
              <a:ext cx="209517" cy="130948"/>
            </a:xfrm>
            <a:prstGeom prst="rect">
              <a:avLst/>
            </a:prstGeom>
            <a:noFill/>
            <a:ln w="9525">
              <a:noFill/>
              <a:miter lim="800000"/>
              <a:headEnd/>
              <a:tailEnd/>
            </a:ln>
          </p:spPr>
        </p:pic>
        <p:pic>
          <p:nvPicPr>
            <p:cNvPr id="942" name="Picture 58" descr="4500 - Stack Front [lo-res]"/>
            <p:cNvPicPr>
              <a:picLocks noChangeAspect="1" noChangeArrowheads="1"/>
            </p:cNvPicPr>
            <p:nvPr/>
          </p:nvPicPr>
          <p:blipFill>
            <a:blip r:embed="rId7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6157" y="2895408"/>
              <a:ext cx="196551" cy="122844"/>
            </a:xfrm>
            <a:prstGeom prst="rect">
              <a:avLst/>
            </a:prstGeom>
            <a:noFill/>
            <a:ln w="9525">
              <a:noFill/>
              <a:miter lim="800000"/>
              <a:headEnd/>
              <a:tailEnd/>
            </a:ln>
          </p:spPr>
        </p:pic>
        <p:sp>
          <p:nvSpPr>
            <p:cNvPr id="943" name="TextBox 942"/>
            <p:cNvSpPr txBox="1"/>
            <p:nvPr>
              <p:custDataLst>
                <p:tags r:id="rId29"/>
              </p:custDataLst>
            </p:nvPr>
          </p:nvSpPr>
          <p:spPr bwMode="auto">
            <a:xfrm>
              <a:off x="5627782" y="2894351"/>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944" name="TextBox 943"/>
            <p:cNvSpPr txBox="1"/>
            <p:nvPr>
              <p:custDataLst>
                <p:tags r:id="rId30"/>
              </p:custDataLst>
            </p:nvPr>
          </p:nvSpPr>
          <p:spPr bwMode="auto">
            <a:xfrm>
              <a:off x="6564008" y="2827164"/>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cxnSp>
          <p:nvCxnSpPr>
            <p:cNvPr id="945" name="Shape 63"/>
            <p:cNvCxnSpPr>
              <a:stCxn id="264" idx="3"/>
              <a:endCxn id="944" idx="1"/>
            </p:cNvCxnSpPr>
            <p:nvPr/>
          </p:nvCxnSpPr>
          <p:spPr bwMode="auto">
            <a:xfrm flipV="1">
              <a:off x="6415322" y="2925150"/>
              <a:ext cx="148686" cy="54160"/>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8" name="Shape 63"/>
            <p:cNvCxnSpPr/>
            <p:nvPr/>
          </p:nvCxnSpPr>
          <p:spPr bwMode="auto">
            <a:xfrm flipV="1">
              <a:off x="6420346" y="308380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9" name="Shape 63"/>
            <p:cNvCxnSpPr/>
            <p:nvPr/>
          </p:nvCxnSpPr>
          <p:spPr bwMode="auto">
            <a:xfrm flipV="1">
              <a:off x="6440443" y="326467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0" name="Shape 63"/>
            <p:cNvCxnSpPr>
              <a:endCxn id="297" idx="0"/>
            </p:cNvCxnSpPr>
            <p:nvPr/>
          </p:nvCxnSpPr>
          <p:spPr bwMode="auto">
            <a:xfrm flipV="1">
              <a:off x="5119085" y="2932222"/>
              <a:ext cx="124832" cy="21966"/>
            </a:xfrm>
            <a:prstGeom prst="curvedConnector4">
              <a:avLst>
                <a:gd name="adj1" fmla="val 31198"/>
                <a:gd name="adj2" fmla="val 11143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3" name="Shape 63"/>
            <p:cNvCxnSpPr/>
            <p:nvPr/>
          </p:nvCxnSpPr>
          <p:spPr bwMode="auto">
            <a:xfrm flipV="1">
              <a:off x="4045586" y="2938921"/>
              <a:ext cx="124832" cy="21966"/>
            </a:xfrm>
            <a:prstGeom prst="curvedConnector4">
              <a:avLst>
                <a:gd name="adj1" fmla="val 31198"/>
                <a:gd name="adj2" fmla="val 31728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7" name="Shape 63"/>
            <p:cNvCxnSpPr>
              <a:stCxn id="941" idx="3"/>
            </p:cNvCxnSpPr>
            <p:nvPr/>
          </p:nvCxnSpPr>
          <p:spPr bwMode="auto">
            <a:xfrm>
              <a:off x="4062607" y="3118576"/>
              <a:ext cx="130627" cy="12968"/>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60"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6342" y="3841898"/>
              <a:ext cx="209517" cy="130948"/>
            </a:xfrm>
            <a:prstGeom prst="rect">
              <a:avLst/>
            </a:prstGeom>
            <a:noFill/>
            <a:ln w="9525">
              <a:noFill/>
              <a:miter lim="800000"/>
              <a:headEnd/>
              <a:tailEnd/>
            </a:ln>
          </p:spPr>
        </p:pic>
        <p:pic>
          <p:nvPicPr>
            <p:cNvPr id="961"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5712" y="4500065"/>
              <a:ext cx="209517" cy="130948"/>
            </a:xfrm>
            <a:prstGeom prst="rect">
              <a:avLst/>
            </a:prstGeom>
            <a:noFill/>
            <a:ln w="9525">
              <a:noFill/>
              <a:miter lim="800000"/>
              <a:headEnd/>
              <a:tailEnd/>
            </a:ln>
          </p:spPr>
        </p:pic>
        <p:cxnSp>
          <p:nvCxnSpPr>
            <p:cNvPr id="962" name="Shape 63"/>
            <p:cNvCxnSpPr>
              <a:endCxn id="931" idx="1"/>
            </p:cNvCxnSpPr>
            <p:nvPr>
              <p:custDataLst>
                <p:tags r:id="rId31"/>
              </p:custDataLst>
            </p:nvPr>
          </p:nvCxnSpPr>
          <p:spPr bwMode="auto">
            <a:xfrm>
              <a:off x="6649780" y="3783765"/>
              <a:ext cx="467870" cy="11496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4" name="Shape 63"/>
            <p:cNvCxnSpPr>
              <a:endCxn id="932" idx="0"/>
            </p:cNvCxnSpPr>
            <p:nvPr>
              <p:custDataLst>
                <p:tags r:id="rId32"/>
              </p:custDataLst>
            </p:nvPr>
          </p:nvCxnSpPr>
          <p:spPr bwMode="auto">
            <a:xfrm>
              <a:off x="7307947" y="3939515"/>
              <a:ext cx="156901" cy="4613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6" name="Shape 63"/>
            <p:cNvCxnSpPr>
              <a:stCxn id="932" idx="2"/>
              <a:endCxn id="933" idx="0"/>
            </p:cNvCxnSpPr>
            <p:nvPr>
              <p:custDataLst>
                <p:tags r:id="rId33"/>
              </p:custDataLst>
            </p:nvPr>
          </p:nvCxnSpPr>
          <p:spPr bwMode="auto">
            <a:xfrm rot="16200000" flipH="1">
              <a:off x="7468362" y="4099699"/>
              <a:ext cx="83407" cy="90435"/>
            </a:xfrm>
            <a:prstGeom prst="curvedConnector3">
              <a:avLst>
                <a:gd name="adj1" fmla="val 37954"/>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1" name="Shape 63"/>
            <p:cNvCxnSpPr>
              <a:stCxn id="934" idx="3"/>
              <a:endCxn id="933" idx="2"/>
            </p:cNvCxnSpPr>
            <p:nvPr>
              <p:custDataLst>
                <p:tags r:id="rId34"/>
              </p:custDataLst>
            </p:nvPr>
          </p:nvCxnSpPr>
          <p:spPr bwMode="auto">
            <a:xfrm flipV="1">
              <a:off x="7470400" y="4304181"/>
              <a:ext cx="84883" cy="117066"/>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4" name="Shape 63"/>
            <p:cNvCxnSpPr>
              <a:endCxn id="934" idx="1"/>
            </p:cNvCxnSpPr>
            <p:nvPr>
              <p:custDataLst>
                <p:tags r:id="rId35"/>
              </p:custDataLst>
            </p:nvPr>
          </p:nvCxnSpPr>
          <p:spPr bwMode="auto">
            <a:xfrm flipV="1">
              <a:off x="7143828" y="4421247"/>
              <a:ext cx="94403" cy="3517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6" name="Shape 63"/>
            <p:cNvCxnSpPr>
              <a:endCxn id="935" idx="1"/>
            </p:cNvCxnSpPr>
            <p:nvPr>
              <p:custDataLst>
                <p:tags r:id="rId36"/>
              </p:custDataLst>
            </p:nvPr>
          </p:nvCxnSpPr>
          <p:spPr bwMode="auto">
            <a:xfrm>
              <a:off x="6842378" y="4360957"/>
              <a:ext cx="104451" cy="8541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8" name="Shape 63"/>
            <p:cNvCxnSpPr>
              <a:endCxn id="936" idx="0"/>
            </p:cNvCxnSpPr>
            <p:nvPr>
              <p:custDataLst>
                <p:tags r:id="rId37"/>
              </p:custDataLst>
            </p:nvPr>
          </p:nvCxnSpPr>
          <p:spPr bwMode="auto">
            <a:xfrm>
              <a:off x="6113872" y="3798249"/>
              <a:ext cx="672713" cy="463735"/>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81" name="Shape 63"/>
            <p:cNvCxnSpPr>
              <a:stCxn id="932" idx="0"/>
              <a:endCxn id="960" idx="1"/>
            </p:cNvCxnSpPr>
            <p:nvPr/>
          </p:nvCxnSpPr>
          <p:spPr bwMode="auto">
            <a:xfrm rot="5400000" flipH="1" flipV="1">
              <a:off x="7516454" y="3855766"/>
              <a:ext cx="78282" cy="181494"/>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83" name="Shape 63"/>
            <p:cNvCxnSpPr>
              <a:stCxn id="934" idx="2"/>
              <a:endCxn id="961" idx="1"/>
            </p:cNvCxnSpPr>
            <p:nvPr/>
          </p:nvCxnSpPr>
          <p:spPr bwMode="auto">
            <a:xfrm rot="16200000" flipH="1">
              <a:off x="7392258" y="4442085"/>
              <a:ext cx="85512" cy="161396"/>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90"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14832" y="4217846"/>
              <a:ext cx="91101" cy="82171"/>
            </a:xfrm>
            <a:prstGeom prst="rect">
              <a:avLst/>
            </a:prstGeom>
            <a:noFill/>
            <a:ln w="9525">
              <a:noFill/>
              <a:miter lim="800000"/>
              <a:headEnd/>
              <a:tailEnd/>
            </a:ln>
          </p:spPr>
        </p:pic>
        <p:pic>
          <p:nvPicPr>
            <p:cNvPr id="99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011357" y="4403740"/>
              <a:ext cx="93882" cy="84885"/>
            </a:xfrm>
            <a:prstGeom prst="rect">
              <a:avLst/>
            </a:prstGeom>
            <a:noFill/>
          </p:spPr>
        </p:pic>
        <p:grpSp>
          <p:nvGrpSpPr>
            <p:cNvPr id="11" name="Group 112"/>
            <p:cNvGrpSpPr/>
            <p:nvPr/>
          </p:nvGrpSpPr>
          <p:grpSpPr>
            <a:xfrm>
              <a:off x="7389228" y="3973971"/>
              <a:ext cx="184983" cy="87599"/>
              <a:chOff x="6019800" y="3924567"/>
              <a:chExt cx="224973" cy="118661"/>
            </a:xfrm>
          </p:grpSpPr>
          <p:pic>
            <p:nvPicPr>
              <p:cNvPr id="99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5"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996"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2" name="Group 112"/>
            <p:cNvGrpSpPr/>
            <p:nvPr/>
          </p:nvGrpSpPr>
          <p:grpSpPr>
            <a:xfrm>
              <a:off x="7278696" y="4380929"/>
              <a:ext cx="184983" cy="87599"/>
              <a:chOff x="6019800" y="3924567"/>
              <a:chExt cx="224973" cy="118661"/>
            </a:xfrm>
          </p:grpSpPr>
          <p:pic>
            <p:nvPicPr>
              <p:cNvPr id="998"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9"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000"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009" name="TextBox 1008"/>
            <p:cNvSpPr txBox="1"/>
            <p:nvPr>
              <p:custDataLst>
                <p:tags r:id="rId38"/>
              </p:custDataLst>
            </p:nvPr>
          </p:nvSpPr>
          <p:spPr bwMode="auto">
            <a:xfrm>
              <a:off x="6782354" y="39932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1011" name="TextBox 1010"/>
            <p:cNvSpPr txBox="1"/>
            <p:nvPr>
              <p:custDataLst>
                <p:tags r:id="rId39"/>
              </p:custDataLst>
            </p:nvPr>
          </p:nvSpPr>
          <p:spPr bwMode="auto">
            <a:xfrm>
              <a:off x="7418447" y="3717190"/>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2" name="TextBox 1011"/>
            <p:cNvSpPr txBox="1"/>
            <p:nvPr>
              <p:custDataLst>
                <p:tags r:id="rId40"/>
              </p:custDataLst>
            </p:nvPr>
          </p:nvSpPr>
          <p:spPr bwMode="auto">
            <a:xfrm>
              <a:off x="7486066" y="44864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7" name="TextBox 1016"/>
            <p:cNvSpPr txBox="1"/>
            <p:nvPr>
              <p:custDataLst>
                <p:tags r:id="rId41"/>
              </p:custDataLst>
            </p:nvPr>
          </p:nvSpPr>
          <p:spPr bwMode="auto">
            <a:xfrm>
              <a:off x="6782354" y="4173150"/>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Metro Rings</a:t>
              </a:r>
            </a:p>
          </p:txBody>
        </p:sp>
        <p:pic>
          <p:nvPicPr>
            <p:cNvPr id="299"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1093354" y="2511433"/>
              <a:ext cx="544966" cy="722259"/>
            </a:xfrm>
            <a:prstGeom prst="rect">
              <a:avLst/>
            </a:prstGeom>
            <a:noFill/>
            <a:ln w="9525">
              <a:noFill/>
              <a:miter lim="800000"/>
              <a:headEnd/>
              <a:tailEnd/>
            </a:ln>
          </p:spPr>
        </p:pic>
        <p:pic>
          <p:nvPicPr>
            <p:cNvPr id="300"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96114" y="2826227"/>
              <a:ext cx="544966" cy="722259"/>
            </a:xfrm>
            <a:prstGeom prst="rect">
              <a:avLst/>
            </a:prstGeom>
            <a:noFill/>
            <a:ln w="9525">
              <a:noFill/>
              <a:miter lim="800000"/>
              <a:headEnd/>
              <a:tailEnd/>
            </a:ln>
          </p:spPr>
        </p:pic>
        <p:pic>
          <p:nvPicPr>
            <p:cNvPr id="301"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411301" y="3193486"/>
              <a:ext cx="544966" cy="722259"/>
            </a:xfrm>
            <a:prstGeom prst="rect">
              <a:avLst/>
            </a:prstGeom>
            <a:noFill/>
            <a:ln w="9525">
              <a:noFill/>
              <a:miter lim="800000"/>
              <a:headEnd/>
              <a:tailEnd/>
            </a:ln>
          </p:spPr>
        </p:pic>
        <p:pic>
          <p:nvPicPr>
            <p:cNvPr id="302"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283885" y="3755617"/>
              <a:ext cx="544966" cy="722259"/>
            </a:xfrm>
            <a:prstGeom prst="rect">
              <a:avLst/>
            </a:prstGeom>
            <a:noFill/>
            <a:ln w="9525">
              <a:noFill/>
              <a:miter lim="800000"/>
              <a:headEnd/>
              <a:tailEnd/>
            </a:ln>
          </p:spPr>
        </p:pic>
        <p:pic>
          <p:nvPicPr>
            <p:cNvPr id="303"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306370" y="4295263"/>
              <a:ext cx="544966" cy="722259"/>
            </a:xfrm>
            <a:prstGeom prst="rect">
              <a:avLst/>
            </a:prstGeom>
            <a:noFill/>
            <a:ln w="9525">
              <a:noFill/>
              <a:miter lim="800000"/>
              <a:headEnd/>
              <a:tailEnd/>
            </a:ln>
          </p:spPr>
        </p:pic>
        <p:pic>
          <p:nvPicPr>
            <p:cNvPr id="30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28659" y="4707492"/>
              <a:ext cx="544966" cy="722259"/>
            </a:xfrm>
            <a:prstGeom prst="rect">
              <a:avLst/>
            </a:prstGeom>
            <a:noFill/>
            <a:ln w="9525">
              <a:noFill/>
              <a:miter lim="800000"/>
              <a:headEnd/>
              <a:tailEnd/>
            </a:ln>
          </p:spPr>
        </p:pic>
        <p:pic>
          <p:nvPicPr>
            <p:cNvPr id="30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1413892" y="3060464"/>
              <a:ext cx="232169" cy="117560"/>
            </a:xfrm>
            <a:prstGeom prst="rect">
              <a:avLst/>
            </a:prstGeom>
            <a:noFill/>
            <a:ln w="9525">
              <a:noFill/>
              <a:miter lim="800000"/>
              <a:headEnd/>
              <a:tailEnd/>
            </a:ln>
          </p:spPr>
        </p:pic>
        <p:pic>
          <p:nvPicPr>
            <p:cNvPr id="30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986673" y="3315297"/>
              <a:ext cx="232169" cy="117560"/>
            </a:xfrm>
            <a:prstGeom prst="rect">
              <a:avLst/>
            </a:prstGeom>
            <a:noFill/>
            <a:ln w="9525">
              <a:noFill/>
              <a:miter lim="800000"/>
              <a:headEnd/>
              <a:tailEnd/>
            </a:ln>
          </p:spPr>
        </p:pic>
        <p:pic>
          <p:nvPicPr>
            <p:cNvPr id="307"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76811" y="3637585"/>
              <a:ext cx="232169" cy="117560"/>
            </a:xfrm>
            <a:prstGeom prst="rect">
              <a:avLst/>
            </a:prstGeom>
            <a:noFill/>
            <a:ln w="9525">
              <a:noFill/>
              <a:miter lim="800000"/>
              <a:headEnd/>
              <a:tailEnd/>
            </a:ln>
          </p:spPr>
        </p:pic>
        <p:pic>
          <p:nvPicPr>
            <p:cNvPr id="308"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89434" y="4147251"/>
              <a:ext cx="232169" cy="117560"/>
            </a:xfrm>
            <a:prstGeom prst="rect">
              <a:avLst/>
            </a:prstGeom>
            <a:noFill/>
            <a:ln w="9525">
              <a:noFill/>
              <a:miter lim="800000"/>
              <a:headEnd/>
              <a:tailEnd/>
            </a:ln>
          </p:spPr>
        </p:pic>
        <p:pic>
          <p:nvPicPr>
            <p:cNvPr id="309"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1919" y="4566976"/>
              <a:ext cx="232169" cy="117560"/>
            </a:xfrm>
            <a:prstGeom prst="rect">
              <a:avLst/>
            </a:prstGeom>
            <a:noFill/>
            <a:ln w="9525">
              <a:noFill/>
              <a:miter lim="800000"/>
              <a:headEnd/>
              <a:tailEnd/>
            </a:ln>
          </p:spPr>
        </p:pic>
        <p:pic>
          <p:nvPicPr>
            <p:cNvPr id="310"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941703" y="5039166"/>
              <a:ext cx="232169" cy="117560"/>
            </a:xfrm>
            <a:prstGeom prst="rect">
              <a:avLst/>
            </a:prstGeom>
            <a:noFill/>
            <a:ln w="9525">
              <a:noFill/>
              <a:miter lim="800000"/>
              <a:headEnd/>
              <a:tailEnd/>
            </a:ln>
          </p:spPr>
        </p:pic>
        <p:pic>
          <p:nvPicPr>
            <p:cNvPr id="311" name="Picture 56" descr="pbb-pbt-plsb_ip-aware_corp_red"/>
            <p:cNvPicPr>
              <a:picLocks noChangeAspect="1" noChangeArrowheads="1"/>
            </p:cNvPicPr>
            <p:nvPr/>
          </p:nvPicPr>
          <p:blipFill>
            <a:blip r:embed="rId76" cstate="email">
              <a:lum bright="45000"/>
              <a:extLst>
                <a:ext uri="{28A0092B-C50C-407E-A947-70E740481C1C}">
                  <a14:useLocalDpi xmlns:a14="http://schemas.microsoft.com/office/drawing/2010/main"/>
                </a:ext>
              </a:extLst>
            </a:blip>
            <a:srcRect/>
            <a:stretch>
              <a:fillRect/>
            </a:stretch>
          </p:blipFill>
          <p:spPr bwMode="auto">
            <a:xfrm>
              <a:off x="2649514" y="3811678"/>
              <a:ext cx="272646" cy="273913"/>
            </a:xfrm>
            <a:prstGeom prst="rect">
              <a:avLst/>
            </a:prstGeom>
            <a:noFill/>
            <a:ln w="9525">
              <a:noFill/>
              <a:miter lim="800000"/>
              <a:headEnd/>
              <a:tailEnd/>
            </a:ln>
          </p:spPr>
        </p:pic>
        <p:pic>
          <p:nvPicPr>
            <p:cNvPr id="312" name="Picture 56" descr="pbb-pbt-plsb_ip-aware_corp_red"/>
            <p:cNvPicPr>
              <a:picLocks noChangeAspect="1" noChangeArrowheads="1"/>
            </p:cNvPicPr>
            <p:nvPr/>
          </p:nvPicPr>
          <p:blipFill>
            <a:blip r:embed="rId76" cstate="email">
              <a:lum bright="45000"/>
              <a:extLst>
                <a:ext uri="{28A0092B-C50C-407E-A947-70E740481C1C}">
                  <a14:useLocalDpi xmlns:a14="http://schemas.microsoft.com/office/drawing/2010/main"/>
                </a:ext>
              </a:extLst>
            </a:blip>
            <a:srcRect/>
            <a:stretch>
              <a:fillRect/>
            </a:stretch>
          </p:blipFill>
          <p:spPr bwMode="auto">
            <a:xfrm>
              <a:off x="2664504" y="4298859"/>
              <a:ext cx="272646" cy="273913"/>
            </a:xfrm>
            <a:prstGeom prst="rect">
              <a:avLst/>
            </a:prstGeom>
            <a:noFill/>
            <a:ln w="9525">
              <a:noFill/>
              <a:miter lim="800000"/>
              <a:headEnd/>
              <a:tailEnd/>
            </a:ln>
          </p:spPr>
        </p:pic>
        <p:cxnSp>
          <p:nvCxnSpPr>
            <p:cNvPr id="313" name="Shape 63"/>
            <p:cNvCxnSpPr>
              <a:endCxn id="243" idx="1"/>
            </p:cNvCxnSpPr>
            <p:nvPr>
              <p:custDataLst>
                <p:tags r:id="rId42"/>
              </p:custDataLst>
            </p:nvPr>
          </p:nvCxnSpPr>
          <p:spPr bwMode="auto">
            <a:xfrm flipV="1">
              <a:off x="2870613" y="3729281"/>
              <a:ext cx="1013867" cy="20288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5" name="Shape 63"/>
            <p:cNvCxnSpPr>
              <a:endCxn id="195" idx="1"/>
            </p:cNvCxnSpPr>
            <p:nvPr>
              <p:custDataLst>
                <p:tags r:id="rId43"/>
              </p:custDataLst>
            </p:nvPr>
          </p:nvCxnSpPr>
          <p:spPr bwMode="auto">
            <a:xfrm>
              <a:off x="2840632" y="4486800"/>
              <a:ext cx="1311352" cy="8698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7" name="Shape 63"/>
            <p:cNvCxnSpPr>
              <a:endCxn id="312" idx="0"/>
            </p:cNvCxnSpPr>
            <p:nvPr>
              <p:custDataLst>
                <p:tags r:id="rId44"/>
              </p:custDataLst>
            </p:nvPr>
          </p:nvCxnSpPr>
          <p:spPr bwMode="auto">
            <a:xfrm rot="16200000" flipH="1">
              <a:off x="2656120" y="4154151"/>
              <a:ext cx="276755" cy="1266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319" name="Picture 81" descr="cloud3_grey_grey"/>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1181117" y="3590145"/>
              <a:ext cx="1319135" cy="1221697"/>
            </a:xfrm>
            <a:prstGeom prst="rect">
              <a:avLst/>
            </a:prstGeom>
            <a:noFill/>
            <a:ln w="9525">
              <a:noFill/>
              <a:miter lim="800000"/>
              <a:headEnd/>
              <a:tailEnd/>
            </a:ln>
          </p:spPr>
        </p:pic>
        <p:cxnSp>
          <p:nvCxnSpPr>
            <p:cNvPr id="321" name="Shape 63"/>
            <p:cNvCxnSpPr>
              <a:stCxn id="305" idx="2"/>
              <a:endCxn id="311" idx="1"/>
            </p:cNvCxnSpPr>
            <p:nvPr>
              <p:custDataLst>
                <p:tags r:id="rId45"/>
              </p:custDataLst>
            </p:nvPr>
          </p:nvCxnSpPr>
          <p:spPr bwMode="auto">
            <a:xfrm rot="16200000" flipH="1">
              <a:off x="1704440" y="3003560"/>
              <a:ext cx="770611" cy="1119537"/>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4" name="Shape 63"/>
            <p:cNvCxnSpPr>
              <a:stCxn id="305" idx="2"/>
            </p:cNvCxnSpPr>
            <p:nvPr>
              <p:custDataLst>
                <p:tags r:id="rId46"/>
              </p:custDataLst>
            </p:nvPr>
          </p:nvCxnSpPr>
          <p:spPr bwMode="auto">
            <a:xfrm rot="16200000" flipH="1">
              <a:off x="1483336" y="3224665"/>
              <a:ext cx="1242800" cy="1149518"/>
            </a:xfrm>
            <a:prstGeom prst="curvedConnector3">
              <a:avLst>
                <a:gd name="adj1" fmla="val 74726"/>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7" name="Shape 63"/>
            <p:cNvCxnSpPr>
              <a:stCxn id="306" idx="3"/>
            </p:cNvCxnSpPr>
            <p:nvPr>
              <p:custDataLst>
                <p:tags r:id="rId47"/>
              </p:custDataLst>
            </p:nvPr>
          </p:nvCxnSpPr>
          <p:spPr bwMode="auto">
            <a:xfrm>
              <a:off x="1218842" y="3374077"/>
              <a:ext cx="1475643" cy="58205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9" name="Shape 63"/>
            <p:cNvCxnSpPr>
              <a:stCxn id="306" idx="3"/>
              <a:endCxn id="312" idx="1"/>
            </p:cNvCxnSpPr>
            <p:nvPr>
              <p:custDataLst>
                <p:tags r:id="rId48"/>
              </p:custDataLst>
            </p:nvPr>
          </p:nvCxnSpPr>
          <p:spPr bwMode="auto">
            <a:xfrm>
              <a:off x="1218842" y="3374077"/>
              <a:ext cx="1445662" cy="1061739"/>
            </a:xfrm>
            <a:prstGeom prst="curvedConnector3">
              <a:avLst>
                <a:gd name="adj1" fmla="val 28743"/>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4" name="Shape 63"/>
            <p:cNvCxnSpPr>
              <a:endCxn id="311" idx="1"/>
            </p:cNvCxnSpPr>
            <p:nvPr>
              <p:custDataLst>
                <p:tags r:id="rId49"/>
              </p:custDataLst>
            </p:nvPr>
          </p:nvCxnSpPr>
          <p:spPr bwMode="auto">
            <a:xfrm>
              <a:off x="949020" y="3688871"/>
              <a:ext cx="1700494" cy="25976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5" name="Shape 63"/>
            <p:cNvCxnSpPr>
              <a:endCxn id="312" idx="1"/>
            </p:cNvCxnSpPr>
            <p:nvPr>
              <p:custDataLst>
                <p:tags r:id="rId50"/>
              </p:custDataLst>
            </p:nvPr>
          </p:nvCxnSpPr>
          <p:spPr bwMode="auto">
            <a:xfrm>
              <a:off x="949020" y="3688871"/>
              <a:ext cx="1715484" cy="74694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0" name="Shape 63"/>
            <p:cNvCxnSpPr>
              <a:endCxn id="311" idx="1"/>
            </p:cNvCxnSpPr>
            <p:nvPr>
              <p:custDataLst>
                <p:tags r:id="rId51"/>
              </p:custDataLst>
            </p:nvPr>
          </p:nvCxnSpPr>
          <p:spPr bwMode="auto">
            <a:xfrm flipV="1">
              <a:off x="821603" y="3948635"/>
              <a:ext cx="1827911" cy="25739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1" name="Shape 63"/>
            <p:cNvCxnSpPr>
              <a:endCxn id="312" idx="1"/>
            </p:cNvCxnSpPr>
            <p:nvPr>
              <p:custDataLst>
                <p:tags r:id="rId52"/>
              </p:custDataLst>
            </p:nvPr>
          </p:nvCxnSpPr>
          <p:spPr bwMode="auto">
            <a:xfrm>
              <a:off x="821603" y="4206032"/>
              <a:ext cx="1842901" cy="22978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4" name="Shape 63"/>
            <p:cNvCxnSpPr>
              <a:endCxn id="311" idx="1"/>
            </p:cNvCxnSpPr>
            <p:nvPr>
              <p:custDataLst>
                <p:tags r:id="rId53"/>
              </p:custDataLst>
            </p:nvPr>
          </p:nvCxnSpPr>
          <p:spPr bwMode="auto">
            <a:xfrm flipV="1">
              <a:off x="784127" y="3948635"/>
              <a:ext cx="1865387" cy="677123"/>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5" name="Shape 63"/>
            <p:cNvCxnSpPr>
              <a:endCxn id="312" idx="1"/>
            </p:cNvCxnSpPr>
            <p:nvPr>
              <p:custDataLst>
                <p:tags r:id="rId54"/>
              </p:custDataLst>
            </p:nvPr>
          </p:nvCxnSpPr>
          <p:spPr bwMode="auto">
            <a:xfrm flipV="1">
              <a:off x="784127" y="4435816"/>
              <a:ext cx="1880377" cy="18994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3" name="Shape 63"/>
            <p:cNvCxnSpPr>
              <a:endCxn id="311" idx="1"/>
            </p:cNvCxnSpPr>
            <p:nvPr>
              <p:custDataLst>
                <p:tags r:id="rId55"/>
              </p:custDataLst>
            </p:nvPr>
          </p:nvCxnSpPr>
          <p:spPr bwMode="auto">
            <a:xfrm flipV="1">
              <a:off x="1143890" y="3948635"/>
              <a:ext cx="1505624" cy="1141819"/>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4" name="Shape 63"/>
            <p:cNvCxnSpPr>
              <a:endCxn id="312" idx="1"/>
            </p:cNvCxnSpPr>
            <p:nvPr>
              <p:custDataLst>
                <p:tags r:id="rId56"/>
              </p:custDataLst>
            </p:nvPr>
          </p:nvCxnSpPr>
          <p:spPr bwMode="auto">
            <a:xfrm flipV="1">
              <a:off x="1143890" y="4435816"/>
              <a:ext cx="1520614" cy="65463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358" name="TextBox 357"/>
            <p:cNvSpPr txBox="1"/>
            <p:nvPr>
              <p:custDataLst>
                <p:tags r:id="rId57"/>
              </p:custDataLst>
            </p:nvPr>
          </p:nvSpPr>
          <p:spPr bwMode="auto">
            <a:xfrm>
              <a:off x="733823" y="3858356"/>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grpSp>
          <p:nvGrpSpPr>
            <p:cNvPr id="13" name="Group 112"/>
            <p:cNvGrpSpPr/>
            <p:nvPr/>
          </p:nvGrpSpPr>
          <p:grpSpPr>
            <a:xfrm>
              <a:off x="1453123" y="3089551"/>
              <a:ext cx="184983" cy="87599"/>
              <a:chOff x="6019800" y="3924567"/>
              <a:chExt cx="224973" cy="118661"/>
            </a:xfrm>
          </p:grpSpPr>
          <p:pic>
            <p:nvPicPr>
              <p:cNvPr id="360"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2"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4" name="Group 112"/>
            <p:cNvGrpSpPr/>
            <p:nvPr/>
          </p:nvGrpSpPr>
          <p:grpSpPr>
            <a:xfrm>
              <a:off x="861012" y="3651683"/>
              <a:ext cx="184983" cy="87599"/>
              <a:chOff x="6019800" y="3924567"/>
              <a:chExt cx="224973" cy="118661"/>
            </a:xfrm>
          </p:grpSpPr>
          <p:pic>
            <p:nvPicPr>
              <p:cNvPr id="36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7"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pic>
          <p:nvPicPr>
            <p:cNvPr id="36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1015291" y="5063307"/>
              <a:ext cx="93882" cy="84885"/>
            </a:xfrm>
            <a:prstGeom prst="rect">
              <a:avLst/>
            </a:prstGeom>
            <a:noFill/>
          </p:spPr>
        </p:pic>
        <p:sp>
          <p:nvSpPr>
            <p:cNvPr id="369" name="TextBox 368"/>
            <p:cNvSpPr txBox="1"/>
            <p:nvPr/>
          </p:nvSpPr>
          <p:spPr>
            <a:xfrm>
              <a:off x="1510900" y="3837012"/>
              <a:ext cx="729959" cy="726010"/>
            </a:xfrm>
            <a:prstGeom prst="rect">
              <a:avLst/>
            </a:prstGeom>
            <a:noFill/>
          </p:spPr>
          <p:txBody>
            <a:bodyPr wrap="none" rtlCol="0">
              <a:spAutoFit/>
            </a:bodyPr>
            <a:lstStyle/>
            <a:p>
              <a:r>
                <a:rPr lang="de-CH" sz="1000" b="1" dirty="0">
                  <a:solidFill>
                    <a:srgbClr val="323232"/>
                  </a:solidFill>
                </a:rPr>
                <a:t>Based on</a:t>
              </a:r>
            </a:p>
            <a:p>
              <a:r>
                <a:rPr lang="de-CH" sz="1000" b="1" dirty="0">
                  <a:solidFill>
                    <a:srgbClr val="323232"/>
                  </a:solidFill>
                </a:rPr>
                <a:t>E-LINE</a:t>
              </a:r>
            </a:p>
            <a:p>
              <a:r>
                <a:rPr lang="de-CH" sz="1000" b="1" dirty="0">
                  <a:solidFill>
                    <a:srgbClr val="323232"/>
                  </a:solidFill>
                </a:rPr>
                <a:t>Provider </a:t>
              </a:r>
            </a:p>
            <a:p>
              <a:r>
                <a:rPr lang="de-CH" sz="1000" b="1" dirty="0">
                  <a:solidFill>
                    <a:srgbClr val="323232"/>
                  </a:solidFill>
                </a:rPr>
                <a:t>Service</a:t>
              </a:r>
              <a:endParaRPr lang="en-US" sz="1000" b="1" dirty="0">
                <a:solidFill>
                  <a:srgbClr val="323232"/>
                </a:solidFill>
              </a:endParaRPr>
            </a:p>
          </p:txBody>
        </p:sp>
        <p:sp>
          <p:nvSpPr>
            <p:cNvPr id="374" name="TextBox 373"/>
            <p:cNvSpPr txBox="1"/>
            <p:nvPr>
              <p:custDataLst>
                <p:tags r:id="rId58"/>
              </p:custDataLst>
            </p:nvPr>
          </p:nvSpPr>
          <p:spPr bwMode="auto">
            <a:xfrm>
              <a:off x="528506" y="5359576"/>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WAN</a:t>
              </a:r>
            </a:p>
          </p:txBody>
        </p:sp>
        <p:sp>
          <p:nvSpPr>
            <p:cNvPr id="375" name="TextBox 374"/>
            <p:cNvSpPr txBox="1"/>
            <p:nvPr>
              <p:custDataLst>
                <p:tags r:id="rId59"/>
              </p:custDataLst>
            </p:nvPr>
          </p:nvSpPr>
          <p:spPr bwMode="auto">
            <a:xfrm>
              <a:off x="6392856" y="5336016"/>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MAN</a:t>
              </a:r>
            </a:p>
          </p:txBody>
        </p:sp>
        <p:sp>
          <p:nvSpPr>
            <p:cNvPr id="376" name="TextBox 375"/>
            <p:cNvSpPr txBox="1"/>
            <p:nvPr>
              <p:custDataLst>
                <p:tags r:id="rId60"/>
              </p:custDataLst>
            </p:nvPr>
          </p:nvSpPr>
          <p:spPr bwMode="auto">
            <a:xfrm>
              <a:off x="4405932" y="2083072"/>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Campus</a:t>
              </a:r>
            </a:p>
          </p:txBody>
        </p:sp>
        <p:sp>
          <p:nvSpPr>
            <p:cNvPr id="231" name="TextBox 230"/>
            <p:cNvSpPr txBox="1"/>
            <p:nvPr>
              <p:custDataLst>
                <p:tags r:id="rId61"/>
              </p:custDataLst>
            </p:nvPr>
          </p:nvSpPr>
          <p:spPr bwMode="auto">
            <a:xfrm>
              <a:off x="4420760" y="5187074"/>
              <a:ext cx="198851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Data </a:t>
              </a:r>
              <a:r>
                <a:rPr lang="en-GB" sz="2000" b="1" dirty="0" err="1">
                  <a:gradFill flip="none" rotWithShape="1">
                    <a:gsLst>
                      <a:gs pos="0">
                        <a:srgbClr val="323232">
                          <a:lumMod val="75000"/>
                          <a:lumOff val="25000"/>
                        </a:srgbClr>
                      </a:gs>
                      <a:gs pos="100000">
                        <a:srgbClr val="323232"/>
                      </a:gs>
                    </a:gsLst>
                    <a:lin ang="5400000" scaled="1"/>
                    <a:tileRect/>
                  </a:gradFill>
                </a:rPr>
                <a:t>Center</a:t>
              </a:r>
              <a:endParaRPr lang="en-GB" sz="2000" b="1" dirty="0">
                <a:gradFill flip="none" rotWithShape="1">
                  <a:gsLst>
                    <a:gs pos="0">
                      <a:srgbClr val="323232">
                        <a:lumMod val="75000"/>
                        <a:lumOff val="25000"/>
                      </a:srgbClr>
                    </a:gs>
                    <a:gs pos="100000">
                      <a:srgbClr val="323232"/>
                    </a:gs>
                  </a:gsLst>
                  <a:lin ang="5400000" scaled="1"/>
                  <a:tileRect/>
                </a:gradFill>
              </a:endParaRPr>
            </a:p>
          </p:txBody>
        </p:sp>
      </p:grpSp>
      <p:sp>
        <p:nvSpPr>
          <p:cNvPr id="245" name="TextBox 244"/>
          <p:cNvSpPr txBox="1"/>
          <p:nvPr/>
        </p:nvSpPr>
        <p:spPr>
          <a:xfrm>
            <a:off x="633082" y="4579624"/>
            <a:ext cx="76928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srgbClr val="323232"/>
                </a:solidFill>
              </a:rPr>
              <a:t>Consistent architecture from Data Center to Campus / Metro to Branch</a:t>
            </a:r>
          </a:p>
        </p:txBody>
      </p:sp>
      <p:grpSp>
        <p:nvGrpSpPr>
          <p:cNvPr id="15" name="Group 29"/>
          <p:cNvGrpSpPr>
            <a:grpSpLocks/>
          </p:cNvGrpSpPr>
          <p:nvPr/>
        </p:nvGrpSpPr>
        <p:grpSpPr bwMode="auto">
          <a:xfrm>
            <a:off x="4570023" y="2373741"/>
            <a:ext cx="241821" cy="328635"/>
            <a:chOff x="3908" y="2160"/>
            <a:chExt cx="576" cy="1024"/>
          </a:xfrm>
        </p:grpSpPr>
        <p:sp>
          <p:nvSpPr>
            <p:cNvPr id="247"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48"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6" name="Group 29"/>
          <p:cNvGrpSpPr>
            <a:grpSpLocks/>
          </p:cNvGrpSpPr>
          <p:nvPr/>
        </p:nvGrpSpPr>
        <p:grpSpPr bwMode="auto">
          <a:xfrm>
            <a:off x="6818548" y="2379362"/>
            <a:ext cx="241821" cy="328635"/>
            <a:chOff x="3908" y="2160"/>
            <a:chExt cx="576" cy="1024"/>
          </a:xfrm>
        </p:grpSpPr>
        <p:sp>
          <p:nvSpPr>
            <p:cNvPr id="258"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59"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7" name="Group 29"/>
          <p:cNvGrpSpPr>
            <a:grpSpLocks/>
          </p:cNvGrpSpPr>
          <p:nvPr/>
        </p:nvGrpSpPr>
        <p:grpSpPr bwMode="auto">
          <a:xfrm>
            <a:off x="8062732" y="3138239"/>
            <a:ext cx="241821" cy="328635"/>
            <a:chOff x="3908" y="2160"/>
            <a:chExt cx="576" cy="1024"/>
          </a:xfrm>
        </p:grpSpPr>
        <p:sp>
          <p:nvSpPr>
            <p:cNvPr id="275"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77"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8" name="Group 29"/>
          <p:cNvGrpSpPr>
            <a:grpSpLocks/>
          </p:cNvGrpSpPr>
          <p:nvPr/>
        </p:nvGrpSpPr>
        <p:grpSpPr bwMode="auto">
          <a:xfrm>
            <a:off x="1114791" y="2283800"/>
            <a:ext cx="241821" cy="328635"/>
            <a:chOff x="3908" y="2160"/>
            <a:chExt cx="576" cy="1024"/>
          </a:xfrm>
        </p:grpSpPr>
        <p:sp>
          <p:nvSpPr>
            <p:cNvPr id="283"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86"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spTree>
    <p:extLst>
      <p:ext uri="{BB962C8B-B14F-4D97-AF65-F5344CB8AC3E}">
        <p14:creationId xmlns:p14="http://schemas.microsoft.com/office/powerpoint/2010/main" val="145224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val 162"/>
          <p:cNvSpPr/>
          <p:nvPr/>
        </p:nvSpPr>
        <p:spPr bwMode="auto">
          <a:xfrm rot="16200000">
            <a:off x="4874419" y="-469900"/>
            <a:ext cx="3024188" cy="4752975"/>
          </a:xfrm>
          <a:prstGeom prst="ellipse">
            <a:avLst/>
          </a:prstGeom>
          <a:gradFill rotWithShape="1">
            <a:gsLst>
              <a:gs pos="0">
                <a:srgbClr val="529E6F">
                  <a:alpha val="40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endParaRPr lang="en-US">
              <a:solidFill>
                <a:srgbClr val="5C5C5C"/>
              </a:solidFill>
              <a:latin typeface="+mn-lt"/>
            </a:endParaRPr>
          </a:p>
        </p:txBody>
      </p:sp>
      <p:sp>
        <p:nvSpPr>
          <p:cNvPr id="259" name="Oval 258"/>
          <p:cNvSpPr/>
          <p:nvPr/>
        </p:nvSpPr>
        <p:spPr bwMode="auto">
          <a:xfrm rot="16200000">
            <a:off x="3391694" y="-398859"/>
            <a:ext cx="3024188" cy="4752975"/>
          </a:xfrm>
          <a:prstGeom prst="ellipse">
            <a:avLst/>
          </a:prstGeom>
          <a:gradFill rotWithShape="1">
            <a:gsLst>
              <a:gs pos="0">
                <a:srgbClr val="FFCC66">
                  <a:alpha val="55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endParaRPr lang="en-US">
              <a:latin typeface="+mn-lt"/>
            </a:endParaRPr>
          </a:p>
        </p:txBody>
      </p:sp>
      <p:cxnSp>
        <p:nvCxnSpPr>
          <p:cNvPr id="251" name="Straight Connector 250"/>
          <p:cNvCxnSpPr/>
          <p:nvPr/>
        </p:nvCxnSpPr>
        <p:spPr>
          <a:xfrm>
            <a:off x="3323492" y="743774"/>
            <a:ext cx="19050" cy="1885950"/>
          </a:xfrm>
          <a:prstGeom prst="line">
            <a:avLst/>
          </a:prstGeom>
          <a:ln w="19050">
            <a:solidFill>
              <a:schemeClr val="accent2"/>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96" name="Oval 95"/>
          <p:cNvSpPr/>
          <p:nvPr/>
        </p:nvSpPr>
        <p:spPr bwMode="auto">
          <a:xfrm rot="16200000">
            <a:off x="539750" y="-427832"/>
            <a:ext cx="3024188" cy="4751388"/>
          </a:xfrm>
          <a:prstGeom prst="ellipse">
            <a:avLst/>
          </a:prstGeom>
          <a:gradFill rotWithShape="1">
            <a:gsLst>
              <a:gs pos="0">
                <a:srgbClr val="529E6F">
                  <a:alpha val="40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endParaRPr lang="en-US">
              <a:solidFill>
                <a:srgbClr val="5C5C5C"/>
              </a:solidFill>
              <a:latin typeface="+mn-lt"/>
            </a:endParaRPr>
          </a:p>
        </p:txBody>
      </p:sp>
      <p:sp>
        <p:nvSpPr>
          <p:cNvPr id="26630" name="Rectangle 2"/>
          <p:cNvSpPr>
            <a:spLocks noGrp="1" noChangeArrowheads="1"/>
          </p:cNvSpPr>
          <p:nvPr>
            <p:ph type="title"/>
          </p:nvPr>
        </p:nvSpPr>
        <p:spPr>
          <a:xfrm>
            <a:off x="434272" y="231078"/>
            <a:ext cx="8229600" cy="628650"/>
          </a:xfrm>
        </p:spPr>
        <p:txBody>
          <a:bodyPr/>
          <a:lstStyle/>
          <a:p>
            <a:r>
              <a:rPr lang="en-US" sz="2400" b="1" dirty="0"/>
              <a:t>From Complex, Rigid and Cumbersome Networks</a:t>
            </a:r>
            <a:endParaRPr lang="en-GB" sz="2400" b="1" dirty="0"/>
          </a:p>
        </p:txBody>
      </p:sp>
      <p:sp>
        <p:nvSpPr>
          <p:cNvPr id="26631" name="Line 42"/>
          <p:cNvSpPr>
            <a:spLocks noChangeShapeType="1"/>
          </p:cNvSpPr>
          <p:nvPr/>
        </p:nvSpPr>
        <p:spPr bwMode="auto">
          <a:xfrm>
            <a:off x="1686781" y="1410021"/>
            <a:ext cx="904875" cy="398860"/>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632" name="Line 41"/>
          <p:cNvSpPr>
            <a:spLocks noChangeShapeType="1"/>
          </p:cNvSpPr>
          <p:nvPr/>
        </p:nvSpPr>
        <p:spPr bwMode="auto">
          <a:xfrm flipV="1">
            <a:off x="1564542" y="1311199"/>
            <a:ext cx="1036638" cy="469106"/>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633" name="Line 40"/>
          <p:cNvSpPr>
            <a:spLocks noChangeShapeType="1"/>
          </p:cNvSpPr>
          <p:nvPr/>
        </p:nvSpPr>
        <p:spPr bwMode="auto">
          <a:xfrm>
            <a:off x="1415317" y="1234999"/>
            <a:ext cx="1454150" cy="1190"/>
          </a:xfrm>
          <a:prstGeom prst="line">
            <a:avLst/>
          </a:prstGeom>
          <a:noFill/>
          <a:ln w="9525">
            <a:solidFill>
              <a:schemeClr val="tx1"/>
            </a:solidFill>
            <a:round/>
            <a:headEnd/>
            <a:tailEnd/>
          </a:ln>
        </p:spPr>
        <p:txBody>
          <a:bodyPr wrap="none" tIns="90000" bIns="90000" anchor="ctr"/>
          <a:lstStyle/>
          <a:p>
            <a:endParaRPr lang="en-US"/>
          </a:p>
        </p:txBody>
      </p:sp>
      <p:sp>
        <p:nvSpPr>
          <p:cNvPr id="26634" name="Line 40"/>
          <p:cNvSpPr>
            <a:spLocks noChangeShapeType="1"/>
          </p:cNvSpPr>
          <p:nvPr/>
        </p:nvSpPr>
        <p:spPr bwMode="auto">
          <a:xfrm>
            <a:off x="1440717" y="1889843"/>
            <a:ext cx="1454150" cy="1190"/>
          </a:xfrm>
          <a:prstGeom prst="line">
            <a:avLst/>
          </a:prstGeom>
          <a:noFill/>
          <a:ln w="9525">
            <a:solidFill>
              <a:schemeClr val="tx1"/>
            </a:solidFill>
            <a:round/>
            <a:headEnd/>
            <a:tailEnd/>
          </a:ln>
        </p:spPr>
        <p:txBody>
          <a:bodyPr wrap="none" tIns="90000" bIns="90000" anchor="ctr"/>
          <a:lstStyle/>
          <a:p>
            <a:endParaRPr lang="en-US"/>
          </a:p>
        </p:txBody>
      </p:sp>
      <p:sp>
        <p:nvSpPr>
          <p:cNvPr id="26635" name="Line 39"/>
          <p:cNvSpPr>
            <a:spLocks noChangeShapeType="1"/>
          </p:cNvSpPr>
          <p:nvPr/>
        </p:nvSpPr>
        <p:spPr bwMode="auto">
          <a:xfrm>
            <a:off x="681893" y="1212377"/>
            <a:ext cx="576263" cy="0"/>
          </a:xfrm>
          <a:prstGeom prst="line">
            <a:avLst/>
          </a:prstGeom>
          <a:noFill/>
          <a:ln w="9525">
            <a:solidFill>
              <a:schemeClr val="tx1"/>
            </a:solidFill>
            <a:round/>
            <a:headEnd/>
            <a:tailEnd/>
          </a:ln>
        </p:spPr>
        <p:txBody>
          <a:bodyPr wrap="none" tIns="90000" bIns="90000" anchor="ctr"/>
          <a:lstStyle/>
          <a:p>
            <a:endParaRPr lang="en-US"/>
          </a:p>
        </p:txBody>
      </p:sp>
      <p:sp>
        <p:nvSpPr>
          <p:cNvPr id="26636" name="Line 39"/>
          <p:cNvSpPr>
            <a:spLocks noChangeShapeType="1"/>
          </p:cNvSpPr>
          <p:nvPr/>
        </p:nvSpPr>
        <p:spPr bwMode="auto">
          <a:xfrm>
            <a:off x="681892" y="1374302"/>
            <a:ext cx="554038" cy="439341"/>
          </a:xfrm>
          <a:prstGeom prst="line">
            <a:avLst/>
          </a:prstGeom>
          <a:noFill/>
          <a:ln w="9525">
            <a:solidFill>
              <a:schemeClr val="tx1"/>
            </a:solidFill>
            <a:round/>
            <a:headEnd/>
            <a:tailEnd/>
          </a:ln>
        </p:spPr>
        <p:txBody>
          <a:bodyPr wrap="none" tIns="90000" bIns="90000" anchor="ctr"/>
          <a:lstStyle/>
          <a:p>
            <a:endParaRPr lang="en-US"/>
          </a:p>
        </p:txBody>
      </p:sp>
      <p:sp>
        <p:nvSpPr>
          <p:cNvPr id="26637" name="Line 11"/>
          <p:cNvSpPr>
            <a:spLocks noChangeShapeType="1"/>
          </p:cNvSpPr>
          <p:nvPr/>
        </p:nvSpPr>
        <p:spPr bwMode="auto">
          <a:xfrm flipH="1" flipV="1">
            <a:off x="5722205" y="1320724"/>
            <a:ext cx="1008062" cy="0"/>
          </a:xfrm>
          <a:prstGeom prst="line">
            <a:avLst/>
          </a:prstGeom>
          <a:noFill/>
          <a:ln w="9525">
            <a:solidFill>
              <a:schemeClr val="tx1"/>
            </a:solidFill>
            <a:round/>
            <a:headEnd/>
            <a:tailEnd/>
          </a:ln>
        </p:spPr>
        <p:txBody>
          <a:bodyPr/>
          <a:lstStyle/>
          <a:p>
            <a:endParaRPr lang="en-US"/>
          </a:p>
        </p:txBody>
      </p:sp>
      <p:sp>
        <p:nvSpPr>
          <p:cNvPr id="26638" name="Text Box 14"/>
          <p:cNvSpPr txBox="1">
            <a:spLocks noChangeArrowheads="1"/>
          </p:cNvSpPr>
          <p:nvPr/>
        </p:nvSpPr>
        <p:spPr bwMode="auto">
          <a:xfrm>
            <a:off x="6618802" y="905195"/>
            <a:ext cx="467407" cy="230828"/>
          </a:xfrm>
          <a:prstGeom prst="rect">
            <a:avLst/>
          </a:prstGeom>
          <a:noFill/>
          <a:ln w="9525">
            <a:noFill/>
            <a:miter lim="800000"/>
            <a:headEnd/>
            <a:tailEnd/>
          </a:ln>
        </p:spPr>
        <p:txBody>
          <a:bodyPr wrap="none" lIns="76197" tIns="38098" rIns="76197" bIns="38098">
            <a:spAutoFit/>
          </a:bodyPr>
          <a:lstStyle/>
          <a:p>
            <a:pPr algn="ctr" defTabSz="762000"/>
            <a:r>
              <a:rPr lang="en-GB" sz="1000" b="1">
                <a:latin typeface="Segoe Semibold"/>
                <a:cs typeface="Arial" pitchFamily="34" charset="0"/>
              </a:rPr>
              <a:t>Edge</a:t>
            </a:r>
          </a:p>
        </p:txBody>
      </p:sp>
      <p:sp>
        <p:nvSpPr>
          <p:cNvPr id="26639" name="Line 16"/>
          <p:cNvSpPr>
            <a:spLocks noChangeShapeType="1"/>
          </p:cNvSpPr>
          <p:nvPr/>
        </p:nvSpPr>
        <p:spPr bwMode="auto">
          <a:xfrm flipH="1">
            <a:off x="5579330" y="1861268"/>
            <a:ext cx="1295400" cy="0"/>
          </a:xfrm>
          <a:prstGeom prst="line">
            <a:avLst/>
          </a:prstGeom>
          <a:noFill/>
          <a:ln w="9525">
            <a:solidFill>
              <a:schemeClr val="tx1"/>
            </a:solidFill>
            <a:round/>
            <a:headEnd/>
            <a:tailEnd/>
          </a:ln>
        </p:spPr>
        <p:txBody>
          <a:bodyPr/>
          <a:lstStyle/>
          <a:p>
            <a:endParaRPr lang="en-US"/>
          </a:p>
        </p:txBody>
      </p:sp>
      <p:sp>
        <p:nvSpPr>
          <p:cNvPr id="26640" name="Line 40"/>
          <p:cNvSpPr>
            <a:spLocks noChangeShapeType="1"/>
          </p:cNvSpPr>
          <p:nvPr/>
        </p:nvSpPr>
        <p:spPr bwMode="auto">
          <a:xfrm>
            <a:off x="4223605" y="1836264"/>
            <a:ext cx="1454150" cy="1191"/>
          </a:xfrm>
          <a:prstGeom prst="line">
            <a:avLst/>
          </a:prstGeom>
          <a:noFill/>
          <a:ln w="9525">
            <a:solidFill>
              <a:schemeClr val="tx1"/>
            </a:solidFill>
            <a:round/>
            <a:headEnd/>
            <a:tailEnd/>
          </a:ln>
        </p:spPr>
        <p:txBody>
          <a:bodyPr wrap="none" tIns="90000" bIns="90000" anchor="ctr"/>
          <a:lstStyle/>
          <a:p>
            <a:endParaRPr lang="en-US"/>
          </a:p>
        </p:txBody>
      </p:sp>
      <p:sp>
        <p:nvSpPr>
          <p:cNvPr id="26641" name="Line 41"/>
          <p:cNvSpPr>
            <a:spLocks noChangeShapeType="1"/>
          </p:cNvSpPr>
          <p:nvPr/>
        </p:nvSpPr>
        <p:spPr bwMode="auto">
          <a:xfrm flipV="1">
            <a:off x="4196618" y="1307626"/>
            <a:ext cx="1527175" cy="501254"/>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642" name="Line 42"/>
          <p:cNvSpPr>
            <a:spLocks noChangeShapeType="1"/>
          </p:cNvSpPr>
          <p:nvPr/>
        </p:nvSpPr>
        <p:spPr bwMode="auto">
          <a:xfrm>
            <a:off x="4177567" y="1332630"/>
            <a:ext cx="1473200" cy="510778"/>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643" name="Line 44"/>
          <p:cNvSpPr>
            <a:spLocks noChangeShapeType="1"/>
          </p:cNvSpPr>
          <p:nvPr/>
        </p:nvSpPr>
        <p:spPr bwMode="auto">
          <a:xfrm>
            <a:off x="5579330" y="1500508"/>
            <a:ext cx="0" cy="213122"/>
          </a:xfrm>
          <a:prstGeom prst="line">
            <a:avLst/>
          </a:prstGeom>
          <a:noFill/>
          <a:ln w="9525">
            <a:solidFill>
              <a:schemeClr val="tx1"/>
            </a:solidFill>
            <a:round/>
            <a:headEnd/>
            <a:tailEnd/>
          </a:ln>
        </p:spPr>
        <p:txBody>
          <a:bodyPr/>
          <a:lstStyle/>
          <a:p>
            <a:endParaRPr lang="en-US"/>
          </a:p>
        </p:txBody>
      </p:sp>
      <p:sp>
        <p:nvSpPr>
          <p:cNvPr id="26644" name="Line 45"/>
          <p:cNvSpPr>
            <a:spLocks noChangeShapeType="1"/>
          </p:cNvSpPr>
          <p:nvPr/>
        </p:nvSpPr>
        <p:spPr bwMode="auto">
          <a:xfrm>
            <a:off x="5636480" y="1493365"/>
            <a:ext cx="0" cy="213122"/>
          </a:xfrm>
          <a:prstGeom prst="line">
            <a:avLst/>
          </a:prstGeom>
          <a:noFill/>
          <a:ln w="9525">
            <a:solidFill>
              <a:schemeClr val="tx1"/>
            </a:solidFill>
            <a:round/>
            <a:headEnd/>
            <a:tailEnd/>
          </a:ln>
        </p:spPr>
        <p:txBody>
          <a:bodyPr/>
          <a:lstStyle/>
          <a:p>
            <a:endParaRPr lang="en-US"/>
          </a:p>
        </p:txBody>
      </p:sp>
      <p:sp>
        <p:nvSpPr>
          <p:cNvPr id="26645" name="Text Box 54"/>
          <p:cNvSpPr txBox="1">
            <a:spLocks noChangeArrowheads="1"/>
          </p:cNvSpPr>
          <p:nvPr/>
        </p:nvSpPr>
        <p:spPr bwMode="auto">
          <a:xfrm>
            <a:off x="3660835" y="791816"/>
            <a:ext cx="735013" cy="384717"/>
          </a:xfrm>
          <a:prstGeom prst="rect">
            <a:avLst/>
          </a:prstGeom>
          <a:noFill/>
          <a:ln w="9525">
            <a:noFill/>
            <a:miter lim="800000"/>
            <a:headEnd/>
            <a:tailEnd/>
          </a:ln>
        </p:spPr>
        <p:txBody>
          <a:bodyPr lIns="76197" tIns="38098" rIns="76197" bIns="38098">
            <a:spAutoFit/>
          </a:bodyPr>
          <a:lstStyle/>
          <a:p>
            <a:pPr algn="ctr" defTabSz="762000"/>
            <a:r>
              <a:rPr lang="en-GB" sz="1000" b="1" dirty="0">
                <a:latin typeface="Segoe Semibold"/>
                <a:cs typeface="Arial" pitchFamily="34" charset="0"/>
              </a:rPr>
              <a:t>Campus Core</a:t>
            </a:r>
          </a:p>
        </p:txBody>
      </p:sp>
      <p:sp>
        <p:nvSpPr>
          <p:cNvPr id="26646" name="Line 62"/>
          <p:cNvSpPr>
            <a:spLocks noChangeShapeType="1"/>
          </p:cNvSpPr>
          <p:nvPr/>
        </p:nvSpPr>
        <p:spPr bwMode="auto">
          <a:xfrm>
            <a:off x="4201380" y="1500508"/>
            <a:ext cx="0" cy="213122"/>
          </a:xfrm>
          <a:prstGeom prst="line">
            <a:avLst/>
          </a:prstGeom>
          <a:noFill/>
          <a:ln w="9525">
            <a:solidFill>
              <a:schemeClr val="tx1"/>
            </a:solidFill>
            <a:round/>
            <a:headEnd/>
            <a:tailEnd/>
          </a:ln>
        </p:spPr>
        <p:txBody>
          <a:bodyPr/>
          <a:lstStyle/>
          <a:p>
            <a:endParaRPr lang="en-US"/>
          </a:p>
        </p:txBody>
      </p:sp>
      <p:sp>
        <p:nvSpPr>
          <p:cNvPr id="26647" name="Line 63"/>
          <p:cNvSpPr>
            <a:spLocks noChangeShapeType="1"/>
          </p:cNvSpPr>
          <p:nvPr/>
        </p:nvSpPr>
        <p:spPr bwMode="auto">
          <a:xfrm>
            <a:off x="4258530" y="1493365"/>
            <a:ext cx="0" cy="213122"/>
          </a:xfrm>
          <a:prstGeom prst="line">
            <a:avLst/>
          </a:prstGeom>
          <a:noFill/>
          <a:ln w="9525">
            <a:solidFill>
              <a:schemeClr val="tx1"/>
            </a:solidFill>
            <a:round/>
            <a:headEnd/>
            <a:tailEnd/>
          </a:ln>
        </p:spPr>
        <p:txBody>
          <a:bodyPr/>
          <a:lstStyle/>
          <a:p>
            <a:endParaRPr lang="en-US"/>
          </a:p>
        </p:txBody>
      </p:sp>
      <p:sp>
        <p:nvSpPr>
          <p:cNvPr id="26648" name="Line 5"/>
          <p:cNvSpPr>
            <a:spLocks noChangeShapeType="1"/>
          </p:cNvSpPr>
          <p:nvPr/>
        </p:nvSpPr>
        <p:spPr bwMode="auto">
          <a:xfrm>
            <a:off x="7104917" y="1785068"/>
            <a:ext cx="982663" cy="2381"/>
          </a:xfrm>
          <a:prstGeom prst="line">
            <a:avLst/>
          </a:prstGeom>
          <a:noFill/>
          <a:ln w="9525">
            <a:solidFill>
              <a:schemeClr val="tx1"/>
            </a:solidFill>
            <a:round/>
            <a:headEnd/>
            <a:tailEnd/>
          </a:ln>
        </p:spPr>
        <p:txBody>
          <a:bodyPr/>
          <a:lstStyle/>
          <a:p>
            <a:endParaRPr lang="en-US"/>
          </a:p>
        </p:txBody>
      </p:sp>
      <p:sp>
        <p:nvSpPr>
          <p:cNvPr id="26649" name="Line 10"/>
          <p:cNvSpPr>
            <a:spLocks noChangeShapeType="1"/>
          </p:cNvSpPr>
          <p:nvPr/>
        </p:nvSpPr>
        <p:spPr bwMode="auto">
          <a:xfrm flipH="1" flipV="1">
            <a:off x="7066818" y="1318343"/>
            <a:ext cx="1031875" cy="2381"/>
          </a:xfrm>
          <a:prstGeom prst="line">
            <a:avLst/>
          </a:prstGeom>
          <a:noFill/>
          <a:ln w="9525">
            <a:solidFill>
              <a:schemeClr val="tx1"/>
            </a:solidFill>
            <a:round/>
            <a:headEnd/>
            <a:tailEnd/>
          </a:ln>
        </p:spPr>
        <p:txBody>
          <a:bodyPr/>
          <a:lstStyle/>
          <a:p>
            <a:endParaRPr lang="en-US"/>
          </a:p>
        </p:txBody>
      </p:sp>
      <p:sp>
        <p:nvSpPr>
          <p:cNvPr id="26650" name="Line 20"/>
          <p:cNvSpPr>
            <a:spLocks noChangeShapeType="1"/>
          </p:cNvSpPr>
          <p:nvPr/>
        </p:nvSpPr>
        <p:spPr bwMode="auto">
          <a:xfrm flipV="1">
            <a:off x="8171717" y="1158799"/>
            <a:ext cx="503238" cy="161925"/>
          </a:xfrm>
          <a:prstGeom prst="line">
            <a:avLst/>
          </a:prstGeom>
          <a:noFill/>
          <a:ln w="9525">
            <a:solidFill>
              <a:schemeClr val="tx1"/>
            </a:solidFill>
            <a:round/>
            <a:headEnd/>
            <a:tailEnd/>
          </a:ln>
        </p:spPr>
        <p:txBody>
          <a:bodyPr/>
          <a:lstStyle/>
          <a:p>
            <a:endParaRPr lang="en-US"/>
          </a:p>
        </p:txBody>
      </p:sp>
      <p:pic>
        <p:nvPicPr>
          <p:cNvPr id="26651" name="Picture 21" descr="pc_corp_blue"/>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509856" y="942105"/>
            <a:ext cx="452437" cy="388144"/>
          </a:xfrm>
          <a:prstGeom prst="rect">
            <a:avLst/>
          </a:prstGeom>
          <a:noFill/>
          <a:ln w="9525">
            <a:noFill/>
            <a:miter lim="800000"/>
            <a:headEnd/>
            <a:tailEnd/>
          </a:ln>
        </p:spPr>
      </p:pic>
      <p:pic>
        <p:nvPicPr>
          <p:cNvPr id="26652" name="Picture 22" descr="phone_grey"/>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954230" y="1214758"/>
            <a:ext cx="347662" cy="210741"/>
          </a:xfrm>
          <a:prstGeom prst="rect">
            <a:avLst/>
          </a:prstGeom>
          <a:noFill/>
          <a:ln w="9525">
            <a:noFill/>
            <a:miter lim="800000"/>
            <a:headEnd/>
            <a:tailEnd/>
          </a:ln>
        </p:spPr>
      </p:pic>
      <p:grpSp>
        <p:nvGrpSpPr>
          <p:cNvPr id="26653" name="Group 158"/>
          <p:cNvGrpSpPr>
            <a:grpSpLocks/>
          </p:cNvGrpSpPr>
          <p:nvPr/>
        </p:nvGrpSpPr>
        <p:grpSpPr bwMode="auto">
          <a:xfrm>
            <a:off x="6655655" y="1233808"/>
            <a:ext cx="557212" cy="672704"/>
            <a:chOff x="6033437" y="2387600"/>
            <a:chExt cx="556276" cy="896551"/>
          </a:xfrm>
        </p:grpSpPr>
        <p:grpSp>
          <p:nvGrpSpPr>
            <p:cNvPr id="26901" name="Group 32"/>
            <p:cNvGrpSpPr>
              <a:grpSpLocks/>
            </p:cNvGrpSpPr>
            <p:nvPr/>
          </p:nvGrpSpPr>
          <p:grpSpPr bwMode="auto">
            <a:xfrm>
              <a:off x="6033437" y="2719001"/>
              <a:ext cx="549275" cy="565150"/>
              <a:chOff x="2755" y="2838"/>
              <a:chExt cx="316" cy="314"/>
            </a:xfrm>
          </p:grpSpPr>
          <p:pic>
            <p:nvPicPr>
              <p:cNvPr id="26905" name="Picture 33"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7" y="2931"/>
                <a:ext cx="314" cy="221"/>
              </a:xfrm>
              <a:prstGeom prst="rect">
                <a:avLst/>
              </a:prstGeom>
              <a:noFill/>
              <a:ln w="9525">
                <a:noFill/>
                <a:miter lim="800000"/>
                <a:headEnd/>
                <a:tailEnd/>
              </a:ln>
            </p:spPr>
          </p:pic>
          <p:pic>
            <p:nvPicPr>
              <p:cNvPr id="26906" name="Picture 34"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5" y="2838"/>
                <a:ext cx="314" cy="221"/>
              </a:xfrm>
              <a:prstGeom prst="rect">
                <a:avLst/>
              </a:prstGeom>
              <a:noFill/>
              <a:ln w="9525">
                <a:noFill/>
                <a:miter lim="800000"/>
                <a:headEnd/>
                <a:tailEnd/>
              </a:ln>
            </p:spPr>
          </p:pic>
        </p:grpSp>
        <p:grpSp>
          <p:nvGrpSpPr>
            <p:cNvPr id="26902" name="Group 35"/>
            <p:cNvGrpSpPr>
              <a:grpSpLocks/>
            </p:cNvGrpSpPr>
            <p:nvPr/>
          </p:nvGrpSpPr>
          <p:grpSpPr bwMode="auto">
            <a:xfrm>
              <a:off x="6040438" y="2387600"/>
              <a:ext cx="549275" cy="565150"/>
              <a:chOff x="2755" y="2838"/>
              <a:chExt cx="316" cy="314"/>
            </a:xfrm>
          </p:grpSpPr>
          <p:pic>
            <p:nvPicPr>
              <p:cNvPr id="26903" name="Picture 36"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7" y="2931"/>
                <a:ext cx="314" cy="221"/>
              </a:xfrm>
              <a:prstGeom prst="rect">
                <a:avLst/>
              </a:prstGeom>
              <a:noFill/>
              <a:ln w="9525">
                <a:noFill/>
                <a:miter lim="800000"/>
                <a:headEnd/>
                <a:tailEnd/>
              </a:ln>
            </p:spPr>
          </p:pic>
          <p:pic>
            <p:nvPicPr>
              <p:cNvPr id="26904" name="Picture 37"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5" y="2838"/>
                <a:ext cx="314" cy="221"/>
              </a:xfrm>
              <a:prstGeom prst="rect">
                <a:avLst/>
              </a:prstGeom>
              <a:noFill/>
              <a:ln w="9525">
                <a:noFill/>
                <a:miter lim="800000"/>
                <a:headEnd/>
                <a:tailEnd/>
              </a:ln>
            </p:spPr>
          </p:pic>
        </p:grpSp>
      </p:grpSp>
      <p:sp>
        <p:nvSpPr>
          <p:cNvPr id="26654" name="Text Box 54"/>
          <p:cNvSpPr txBox="1">
            <a:spLocks noChangeArrowheads="1"/>
          </p:cNvSpPr>
          <p:nvPr/>
        </p:nvSpPr>
        <p:spPr bwMode="auto">
          <a:xfrm>
            <a:off x="2210655" y="754780"/>
            <a:ext cx="900112" cy="384717"/>
          </a:xfrm>
          <a:prstGeom prst="rect">
            <a:avLst/>
          </a:prstGeom>
          <a:noFill/>
          <a:ln w="9525">
            <a:noFill/>
            <a:miter lim="800000"/>
            <a:headEnd/>
            <a:tailEnd/>
          </a:ln>
        </p:spPr>
        <p:txBody>
          <a:bodyPr lIns="76197" tIns="38098" rIns="76197" bIns="38098">
            <a:spAutoFit/>
          </a:bodyPr>
          <a:lstStyle/>
          <a:p>
            <a:pPr algn="ctr" defTabSz="762000"/>
            <a:r>
              <a:rPr lang="en-GB" sz="1000" b="1" dirty="0">
                <a:latin typeface="Segoe Semibold"/>
                <a:cs typeface="Arial" pitchFamily="34" charset="0"/>
              </a:rPr>
              <a:t>Data </a:t>
            </a:r>
            <a:r>
              <a:rPr lang="en-GB" sz="1000" b="1" dirty="0" err="1">
                <a:latin typeface="Segoe Semibold"/>
                <a:cs typeface="Arial" pitchFamily="34" charset="0"/>
              </a:rPr>
              <a:t>Center</a:t>
            </a:r>
            <a:r>
              <a:rPr lang="en-GB" sz="1000" b="1" dirty="0">
                <a:latin typeface="Segoe Semibold"/>
                <a:cs typeface="Arial" pitchFamily="34" charset="0"/>
              </a:rPr>
              <a:t> Core</a:t>
            </a:r>
          </a:p>
        </p:txBody>
      </p:sp>
      <p:sp>
        <p:nvSpPr>
          <p:cNvPr id="26655" name="Line 62"/>
          <p:cNvSpPr>
            <a:spLocks noChangeShapeType="1"/>
          </p:cNvSpPr>
          <p:nvPr/>
        </p:nvSpPr>
        <p:spPr bwMode="auto">
          <a:xfrm>
            <a:off x="2748817" y="1481458"/>
            <a:ext cx="0" cy="213122"/>
          </a:xfrm>
          <a:prstGeom prst="line">
            <a:avLst/>
          </a:prstGeom>
          <a:noFill/>
          <a:ln w="9525">
            <a:solidFill>
              <a:schemeClr val="tx1"/>
            </a:solidFill>
            <a:round/>
            <a:headEnd/>
            <a:tailEnd/>
          </a:ln>
        </p:spPr>
        <p:txBody>
          <a:bodyPr/>
          <a:lstStyle/>
          <a:p>
            <a:endParaRPr lang="en-US"/>
          </a:p>
        </p:txBody>
      </p:sp>
      <p:sp>
        <p:nvSpPr>
          <p:cNvPr id="26656" name="Line 63"/>
          <p:cNvSpPr>
            <a:spLocks noChangeShapeType="1"/>
          </p:cNvSpPr>
          <p:nvPr/>
        </p:nvSpPr>
        <p:spPr bwMode="auto">
          <a:xfrm>
            <a:off x="2805967" y="1474315"/>
            <a:ext cx="0" cy="213122"/>
          </a:xfrm>
          <a:prstGeom prst="line">
            <a:avLst/>
          </a:prstGeom>
          <a:noFill/>
          <a:ln w="9525">
            <a:solidFill>
              <a:schemeClr val="tx1"/>
            </a:solidFill>
            <a:round/>
            <a:headEnd/>
            <a:tailEnd/>
          </a:ln>
        </p:spPr>
        <p:txBody>
          <a:bodyPr/>
          <a:lstStyle/>
          <a:p>
            <a:endParaRPr lang="en-US"/>
          </a:p>
        </p:txBody>
      </p:sp>
      <p:sp>
        <p:nvSpPr>
          <p:cNvPr id="26657" name="Line 9"/>
          <p:cNvSpPr>
            <a:spLocks noChangeShapeType="1"/>
          </p:cNvSpPr>
          <p:nvPr/>
        </p:nvSpPr>
        <p:spPr bwMode="auto">
          <a:xfrm>
            <a:off x="1683605" y="1395733"/>
            <a:ext cx="0" cy="457200"/>
          </a:xfrm>
          <a:prstGeom prst="line">
            <a:avLst/>
          </a:prstGeom>
          <a:noFill/>
          <a:ln w="9525">
            <a:solidFill>
              <a:schemeClr val="tx1"/>
            </a:solidFill>
            <a:round/>
            <a:headEnd/>
            <a:tailEnd/>
          </a:ln>
        </p:spPr>
        <p:txBody>
          <a:bodyPr/>
          <a:lstStyle/>
          <a:p>
            <a:endParaRPr lang="en-US"/>
          </a:p>
        </p:txBody>
      </p:sp>
      <p:pic>
        <p:nvPicPr>
          <p:cNvPr id="26658" name="Picture 73"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231167" y="1227855"/>
            <a:ext cx="546100" cy="298847"/>
          </a:xfrm>
          <a:prstGeom prst="rect">
            <a:avLst/>
          </a:prstGeom>
          <a:noFill/>
          <a:ln w="9525">
            <a:noFill/>
            <a:miter lim="800000"/>
            <a:headEnd/>
            <a:tailEnd/>
          </a:ln>
        </p:spPr>
      </p:pic>
      <p:pic>
        <p:nvPicPr>
          <p:cNvPr id="26659" name="Picture 74"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167667" y="1124271"/>
            <a:ext cx="546100" cy="298847"/>
          </a:xfrm>
          <a:prstGeom prst="rect">
            <a:avLst/>
          </a:prstGeom>
          <a:noFill/>
          <a:ln w="9525">
            <a:noFill/>
            <a:miter lim="800000"/>
            <a:headEnd/>
            <a:tailEnd/>
          </a:ln>
        </p:spPr>
      </p:pic>
      <p:pic>
        <p:nvPicPr>
          <p:cNvPr id="26660" name="Picture 75"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166080" y="1739824"/>
            <a:ext cx="546100" cy="298847"/>
          </a:xfrm>
          <a:prstGeom prst="rect">
            <a:avLst/>
          </a:prstGeom>
          <a:noFill/>
          <a:ln w="9525">
            <a:noFill/>
            <a:miter lim="800000"/>
            <a:headEnd/>
            <a:tailEnd/>
          </a:ln>
        </p:spPr>
      </p:pic>
      <p:sp>
        <p:nvSpPr>
          <p:cNvPr id="26661" name="Line 80"/>
          <p:cNvSpPr>
            <a:spLocks noChangeShapeType="1"/>
          </p:cNvSpPr>
          <p:nvPr/>
        </p:nvSpPr>
        <p:spPr bwMode="auto">
          <a:xfrm>
            <a:off x="1259742" y="1317152"/>
            <a:ext cx="0" cy="400050"/>
          </a:xfrm>
          <a:prstGeom prst="line">
            <a:avLst/>
          </a:prstGeom>
          <a:noFill/>
          <a:ln w="9525">
            <a:solidFill>
              <a:schemeClr val="tx1"/>
            </a:solidFill>
            <a:round/>
            <a:headEnd/>
            <a:tailEnd/>
          </a:ln>
        </p:spPr>
        <p:txBody>
          <a:bodyPr/>
          <a:lstStyle/>
          <a:p>
            <a:endParaRPr lang="en-US"/>
          </a:p>
        </p:txBody>
      </p:sp>
      <p:sp>
        <p:nvSpPr>
          <p:cNvPr id="26662" name="Text Box 54"/>
          <p:cNvSpPr txBox="1">
            <a:spLocks noChangeArrowheads="1"/>
          </p:cNvSpPr>
          <p:nvPr/>
        </p:nvSpPr>
        <p:spPr bwMode="auto">
          <a:xfrm>
            <a:off x="975580" y="752002"/>
            <a:ext cx="900112" cy="384717"/>
          </a:xfrm>
          <a:prstGeom prst="rect">
            <a:avLst/>
          </a:prstGeom>
          <a:noFill/>
          <a:ln w="9525">
            <a:noFill/>
            <a:miter lim="800000"/>
            <a:headEnd/>
            <a:tailEnd/>
          </a:ln>
        </p:spPr>
        <p:txBody>
          <a:bodyPr lIns="76197" tIns="38098" rIns="76197" bIns="38098">
            <a:spAutoFit/>
          </a:bodyPr>
          <a:lstStyle/>
          <a:p>
            <a:pPr algn="ctr" defTabSz="762000"/>
            <a:r>
              <a:rPr lang="en-GB" sz="1000" b="1" dirty="0">
                <a:latin typeface="Segoe Semibold"/>
                <a:cs typeface="Arial" pitchFamily="34" charset="0"/>
              </a:rPr>
              <a:t>Server Access</a:t>
            </a:r>
          </a:p>
        </p:txBody>
      </p:sp>
      <p:sp>
        <p:nvSpPr>
          <p:cNvPr id="26663" name="Line 39"/>
          <p:cNvSpPr>
            <a:spLocks noChangeShapeType="1"/>
          </p:cNvSpPr>
          <p:nvPr/>
        </p:nvSpPr>
        <p:spPr bwMode="auto">
          <a:xfrm flipV="1">
            <a:off x="2734531" y="1313580"/>
            <a:ext cx="1463675" cy="0"/>
          </a:xfrm>
          <a:prstGeom prst="line">
            <a:avLst/>
          </a:prstGeom>
          <a:noFill/>
          <a:ln w="9525">
            <a:solidFill>
              <a:schemeClr val="tx1"/>
            </a:solidFill>
            <a:round/>
            <a:headEnd/>
            <a:tailEnd/>
          </a:ln>
        </p:spPr>
        <p:txBody>
          <a:bodyPr wrap="none" tIns="90000" bIns="90000" anchor="ctr"/>
          <a:lstStyle/>
          <a:p>
            <a:endParaRPr lang="en-US"/>
          </a:p>
        </p:txBody>
      </p:sp>
      <p:sp>
        <p:nvSpPr>
          <p:cNvPr id="26664" name="Line 40"/>
          <p:cNvSpPr>
            <a:spLocks noChangeShapeType="1"/>
          </p:cNvSpPr>
          <p:nvPr/>
        </p:nvSpPr>
        <p:spPr bwMode="auto">
          <a:xfrm>
            <a:off x="2771042" y="1838645"/>
            <a:ext cx="1454150" cy="1191"/>
          </a:xfrm>
          <a:prstGeom prst="line">
            <a:avLst/>
          </a:prstGeom>
          <a:noFill/>
          <a:ln w="9525">
            <a:solidFill>
              <a:schemeClr val="tx1"/>
            </a:solidFill>
            <a:round/>
            <a:headEnd/>
            <a:tailEnd/>
          </a:ln>
        </p:spPr>
        <p:txBody>
          <a:bodyPr wrap="none" tIns="90000" bIns="90000" anchor="ctr"/>
          <a:lstStyle/>
          <a:p>
            <a:endParaRPr lang="en-US"/>
          </a:p>
        </p:txBody>
      </p:sp>
      <p:sp>
        <p:nvSpPr>
          <p:cNvPr id="26665" name="Line 42"/>
          <p:cNvSpPr>
            <a:spLocks noChangeShapeType="1"/>
          </p:cNvSpPr>
          <p:nvPr/>
        </p:nvSpPr>
        <p:spPr bwMode="auto">
          <a:xfrm>
            <a:off x="2725005" y="1335012"/>
            <a:ext cx="1473200" cy="510778"/>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666" name="Line 41"/>
          <p:cNvSpPr>
            <a:spLocks noChangeShapeType="1"/>
          </p:cNvSpPr>
          <p:nvPr/>
        </p:nvSpPr>
        <p:spPr bwMode="auto">
          <a:xfrm flipV="1">
            <a:off x="2753581" y="1317151"/>
            <a:ext cx="1527175" cy="501254"/>
          </a:xfrm>
          <a:prstGeom prst="line">
            <a:avLst/>
          </a:prstGeom>
          <a:noFill/>
          <a:ln w="9525">
            <a:solidFill>
              <a:schemeClr val="tx1"/>
            </a:solidFill>
            <a:prstDash val="sysDot"/>
            <a:round/>
            <a:headEnd/>
            <a:tailEnd/>
          </a:ln>
        </p:spPr>
        <p:txBody>
          <a:bodyPr wrap="none" tIns="90000" bIns="90000" anchor="ctr"/>
          <a:lstStyle/>
          <a:p>
            <a:endParaRPr lang="en-US"/>
          </a:p>
        </p:txBody>
      </p:sp>
      <p:pic>
        <p:nvPicPr>
          <p:cNvPr id="26667" name="Picture 76"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93055" y="1636240"/>
            <a:ext cx="546100" cy="298847"/>
          </a:xfrm>
          <a:prstGeom prst="rect">
            <a:avLst/>
          </a:prstGeom>
          <a:noFill/>
          <a:ln w="9525">
            <a:noFill/>
            <a:miter lim="800000"/>
            <a:headEnd/>
            <a:tailEnd/>
          </a:ln>
        </p:spPr>
      </p:pic>
      <p:grpSp>
        <p:nvGrpSpPr>
          <p:cNvPr id="26668" name="Group 132"/>
          <p:cNvGrpSpPr>
            <a:grpSpLocks/>
          </p:cNvGrpSpPr>
          <p:nvPr/>
        </p:nvGrpSpPr>
        <p:grpSpPr bwMode="auto">
          <a:xfrm>
            <a:off x="250092" y="996875"/>
            <a:ext cx="693738" cy="696564"/>
            <a:chOff x="459363" y="3481820"/>
            <a:chExt cx="695179" cy="928761"/>
          </a:xfrm>
        </p:grpSpPr>
        <p:grpSp>
          <p:nvGrpSpPr>
            <p:cNvPr id="26881" name="Group 31"/>
            <p:cNvGrpSpPr>
              <a:grpSpLocks noChangeAspect="1"/>
            </p:cNvGrpSpPr>
            <p:nvPr/>
          </p:nvGrpSpPr>
          <p:grpSpPr bwMode="auto">
            <a:xfrm>
              <a:off x="591128" y="3481820"/>
              <a:ext cx="429636" cy="897018"/>
              <a:chOff x="316" y="1419"/>
              <a:chExt cx="845" cy="1771"/>
            </a:xfrm>
          </p:grpSpPr>
          <p:pic>
            <p:nvPicPr>
              <p:cNvPr id="26883" name="Picture 32" descr="server_corp_orange"/>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35" y="1435"/>
                <a:ext cx="756" cy="1345"/>
              </a:xfrm>
              <a:prstGeom prst="rect">
                <a:avLst/>
              </a:prstGeom>
              <a:noFill/>
              <a:ln w="9525">
                <a:noFill/>
                <a:miter lim="800000"/>
                <a:headEnd/>
                <a:tailEnd/>
              </a:ln>
            </p:spPr>
          </p:pic>
          <p:grpSp>
            <p:nvGrpSpPr>
              <p:cNvPr id="26884" name="Group 33"/>
              <p:cNvGrpSpPr>
                <a:grpSpLocks noChangeAspect="1"/>
              </p:cNvGrpSpPr>
              <p:nvPr/>
            </p:nvGrpSpPr>
            <p:grpSpPr bwMode="auto">
              <a:xfrm>
                <a:off x="316" y="1419"/>
                <a:ext cx="845" cy="1771"/>
                <a:chOff x="316" y="1419"/>
                <a:chExt cx="845" cy="1771"/>
              </a:xfrm>
            </p:grpSpPr>
            <p:sp>
              <p:nvSpPr>
                <p:cNvPr id="26885" name="Freeform 34"/>
                <p:cNvSpPr>
                  <a:spLocks noChangeAspect="1"/>
                </p:cNvSpPr>
                <p:nvPr/>
              </p:nvSpPr>
              <p:spPr bwMode="auto">
                <a:xfrm>
                  <a:off x="316" y="1419"/>
                  <a:ext cx="797" cy="1377"/>
                </a:xfrm>
                <a:custGeom>
                  <a:avLst/>
                  <a:gdLst>
                    <a:gd name="T0" fmla="*/ 0 w 771"/>
                    <a:gd name="T1" fmla="*/ 357 h 1315"/>
                    <a:gd name="T2" fmla="*/ 910 w 771"/>
                    <a:gd name="T3" fmla="*/ 0 h 1315"/>
                    <a:gd name="T4" fmla="*/ 1549 w 771"/>
                    <a:gd name="T5" fmla="*/ 595 h 1315"/>
                    <a:gd name="T6" fmla="*/ 1455 w 771"/>
                    <a:gd name="T7" fmla="*/ 2982 h 1315"/>
                    <a:gd name="T8" fmla="*/ 546 w 771"/>
                    <a:gd name="T9" fmla="*/ 3463 h 1315"/>
                    <a:gd name="T10" fmla="*/ 93 w 771"/>
                    <a:gd name="T11" fmla="*/ 2744 h 1315"/>
                    <a:gd name="T12" fmla="*/ 0 w 771"/>
                    <a:gd name="T13" fmla="*/ 357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26886" name="Group 35"/>
                <p:cNvGrpSpPr>
                  <a:grpSpLocks noChangeAspect="1"/>
                </p:cNvGrpSpPr>
                <p:nvPr/>
              </p:nvGrpSpPr>
              <p:grpSpPr bwMode="auto">
                <a:xfrm>
                  <a:off x="343" y="2203"/>
                  <a:ext cx="816" cy="987"/>
                  <a:chOff x="3378" y="2160"/>
                  <a:chExt cx="576" cy="607"/>
                </a:xfrm>
              </p:grpSpPr>
              <p:sp>
                <p:nvSpPr>
                  <p:cNvPr id="26899" name="Text Box 36"/>
                  <p:cNvSpPr txBox="1">
                    <a:spLocks noChangeAspect="1" noChangeArrowheads="1"/>
                  </p:cNvSpPr>
                  <p:nvPr/>
                </p:nvSpPr>
                <p:spPr bwMode="auto">
                  <a:xfrm>
                    <a:off x="3378" y="2443"/>
                    <a:ext cx="576" cy="324"/>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900" name="Picture 37" descr="rack_server_corp_green"/>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56" y="2160"/>
                    <a:ext cx="421" cy="256"/>
                  </a:xfrm>
                  <a:prstGeom prst="rect">
                    <a:avLst/>
                  </a:prstGeom>
                  <a:noFill/>
                  <a:ln w="9525">
                    <a:noFill/>
                    <a:miter lim="800000"/>
                    <a:headEnd/>
                    <a:tailEnd/>
                  </a:ln>
                </p:spPr>
              </p:pic>
            </p:grpSp>
            <p:grpSp>
              <p:nvGrpSpPr>
                <p:cNvPr id="26887" name="Group 38"/>
                <p:cNvGrpSpPr>
                  <a:grpSpLocks noChangeAspect="1"/>
                </p:cNvGrpSpPr>
                <p:nvPr/>
              </p:nvGrpSpPr>
              <p:grpSpPr bwMode="auto">
                <a:xfrm>
                  <a:off x="343" y="2069"/>
                  <a:ext cx="818" cy="996"/>
                  <a:chOff x="3378" y="1584"/>
                  <a:chExt cx="576" cy="599"/>
                </a:xfrm>
              </p:grpSpPr>
              <p:sp>
                <p:nvSpPr>
                  <p:cNvPr id="26897" name="Text Box 39"/>
                  <p:cNvSpPr txBox="1">
                    <a:spLocks noChangeAspect="1" noChangeArrowheads="1"/>
                  </p:cNvSpPr>
                  <p:nvPr/>
                </p:nvSpPr>
                <p:spPr bwMode="auto">
                  <a:xfrm>
                    <a:off x="3378" y="1866"/>
                    <a:ext cx="576" cy="317"/>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98" name="Picture 40" descr="rack_server_grey"/>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456" y="1584"/>
                    <a:ext cx="421" cy="256"/>
                  </a:xfrm>
                  <a:prstGeom prst="rect">
                    <a:avLst/>
                  </a:prstGeom>
                  <a:noFill/>
                  <a:ln w="9525">
                    <a:noFill/>
                    <a:miter lim="800000"/>
                    <a:headEnd/>
                    <a:tailEnd/>
                  </a:ln>
                </p:spPr>
              </p:pic>
            </p:grpSp>
            <p:grpSp>
              <p:nvGrpSpPr>
                <p:cNvPr id="26888" name="Group 41"/>
                <p:cNvGrpSpPr>
                  <a:grpSpLocks noChangeAspect="1"/>
                </p:cNvGrpSpPr>
                <p:nvPr/>
              </p:nvGrpSpPr>
              <p:grpSpPr bwMode="auto">
                <a:xfrm>
                  <a:off x="343" y="1932"/>
                  <a:ext cx="816" cy="1001"/>
                  <a:chOff x="3956" y="1584"/>
                  <a:chExt cx="576" cy="601"/>
                </a:xfrm>
              </p:grpSpPr>
              <p:sp>
                <p:nvSpPr>
                  <p:cNvPr id="26895" name="Text Box 42"/>
                  <p:cNvSpPr txBox="1">
                    <a:spLocks noChangeAspect="1" noChangeArrowheads="1"/>
                  </p:cNvSpPr>
                  <p:nvPr/>
                </p:nvSpPr>
                <p:spPr bwMode="auto">
                  <a:xfrm>
                    <a:off x="3956" y="1869"/>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96" name="Picture 43" descr="rack_server_corp_blue"/>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32" y="1584"/>
                    <a:ext cx="421" cy="256"/>
                  </a:xfrm>
                  <a:prstGeom prst="rect">
                    <a:avLst/>
                  </a:prstGeom>
                  <a:noFill/>
                  <a:ln w="9525">
                    <a:noFill/>
                    <a:miter lim="800000"/>
                    <a:headEnd/>
                    <a:tailEnd/>
                  </a:ln>
                </p:spPr>
              </p:pic>
            </p:grpSp>
            <p:grpSp>
              <p:nvGrpSpPr>
                <p:cNvPr id="26889" name="Group 44"/>
                <p:cNvGrpSpPr>
                  <a:grpSpLocks noChangeAspect="1"/>
                </p:cNvGrpSpPr>
                <p:nvPr/>
              </p:nvGrpSpPr>
              <p:grpSpPr bwMode="auto">
                <a:xfrm>
                  <a:off x="343" y="1792"/>
                  <a:ext cx="816" cy="993"/>
                  <a:chOff x="3956" y="2736"/>
                  <a:chExt cx="576" cy="599"/>
                </a:xfrm>
              </p:grpSpPr>
              <p:sp>
                <p:nvSpPr>
                  <p:cNvPr id="26893" name="Text Box 45"/>
                  <p:cNvSpPr txBox="1">
                    <a:spLocks noChangeAspect="1" noChangeArrowheads="1"/>
                  </p:cNvSpPr>
                  <p:nvPr/>
                </p:nvSpPr>
                <p:spPr bwMode="auto">
                  <a:xfrm>
                    <a:off x="3956" y="3017"/>
                    <a:ext cx="576" cy="318"/>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94" name="Picture 46" descr="rack_server_corp_red"/>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032" y="2736"/>
                    <a:ext cx="421" cy="256"/>
                  </a:xfrm>
                  <a:prstGeom prst="rect">
                    <a:avLst/>
                  </a:prstGeom>
                  <a:noFill/>
                  <a:ln w="9525">
                    <a:noFill/>
                    <a:miter lim="800000"/>
                    <a:headEnd/>
                    <a:tailEnd/>
                  </a:ln>
                </p:spPr>
              </p:pic>
            </p:grpSp>
            <p:grpSp>
              <p:nvGrpSpPr>
                <p:cNvPr id="26890" name="Group 47"/>
                <p:cNvGrpSpPr>
                  <a:grpSpLocks noChangeAspect="1"/>
                </p:cNvGrpSpPr>
                <p:nvPr/>
              </p:nvGrpSpPr>
              <p:grpSpPr bwMode="auto">
                <a:xfrm>
                  <a:off x="343" y="1635"/>
                  <a:ext cx="816" cy="1001"/>
                  <a:chOff x="3956" y="2160"/>
                  <a:chExt cx="576" cy="601"/>
                </a:xfrm>
              </p:grpSpPr>
              <p:sp>
                <p:nvSpPr>
                  <p:cNvPr id="26891" name="Text Box 48"/>
                  <p:cNvSpPr txBox="1">
                    <a:spLocks noChangeAspect="1" noChangeArrowheads="1"/>
                  </p:cNvSpPr>
                  <p:nvPr/>
                </p:nvSpPr>
                <p:spPr bwMode="auto">
                  <a:xfrm>
                    <a:off x="3956" y="2445"/>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92" name="Picture 49" descr="rack_server_corp_orange"/>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032" y="2160"/>
                    <a:ext cx="421" cy="256"/>
                  </a:xfrm>
                  <a:prstGeom prst="rect">
                    <a:avLst/>
                  </a:prstGeom>
                  <a:noFill/>
                  <a:ln w="9525">
                    <a:noFill/>
                    <a:miter lim="800000"/>
                    <a:headEnd/>
                    <a:tailEnd/>
                  </a:ln>
                </p:spPr>
              </p:pic>
            </p:grpSp>
          </p:grpSp>
        </p:grpSp>
        <p:sp>
          <p:nvSpPr>
            <p:cNvPr id="26882" name="Text Box 3"/>
            <p:cNvSpPr txBox="1">
              <a:spLocks noChangeArrowheads="1"/>
            </p:cNvSpPr>
            <p:nvPr/>
          </p:nvSpPr>
          <p:spPr bwMode="auto">
            <a:xfrm>
              <a:off x="459363" y="4123320"/>
              <a:ext cx="695179" cy="287261"/>
            </a:xfrm>
            <a:prstGeom prst="rect">
              <a:avLst/>
            </a:prstGeom>
            <a:noFill/>
            <a:ln w="9525">
              <a:noFill/>
              <a:miter lim="800000"/>
              <a:headEnd/>
              <a:tailEnd/>
            </a:ln>
          </p:spPr>
          <p:txBody>
            <a:bodyPr lIns="0" rIns="0">
              <a:spAutoFit/>
            </a:bodyPr>
            <a:lstStyle/>
            <a:p>
              <a:pPr algn="ctr"/>
              <a:r>
                <a:rPr lang="en-US" sz="800"/>
                <a:t>Server</a:t>
              </a:r>
            </a:p>
          </p:txBody>
        </p:sp>
      </p:grpSp>
      <p:grpSp>
        <p:nvGrpSpPr>
          <p:cNvPr id="26669" name="Group 29"/>
          <p:cNvGrpSpPr>
            <a:grpSpLocks/>
          </p:cNvGrpSpPr>
          <p:nvPr/>
        </p:nvGrpSpPr>
        <p:grpSpPr bwMode="auto">
          <a:xfrm>
            <a:off x="4015642" y="1685055"/>
            <a:ext cx="419100" cy="342900"/>
            <a:chOff x="3456" y="1584"/>
            <a:chExt cx="340" cy="370"/>
          </a:xfrm>
        </p:grpSpPr>
        <p:pic>
          <p:nvPicPr>
            <p:cNvPr id="26879" name="Picture 12" descr="l3_switch_grey"/>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80"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670" name="Group 29"/>
          <p:cNvGrpSpPr>
            <a:grpSpLocks/>
          </p:cNvGrpSpPr>
          <p:nvPr/>
        </p:nvGrpSpPr>
        <p:grpSpPr bwMode="auto">
          <a:xfrm>
            <a:off x="4012467" y="1159989"/>
            <a:ext cx="420688" cy="342900"/>
            <a:chOff x="3456" y="1584"/>
            <a:chExt cx="340" cy="370"/>
          </a:xfrm>
        </p:grpSpPr>
        <p:pic>
          <p:nvPicPr>
            <p:cNvPr id="26877" name="Picture 12" descr="l3_switch_gre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78"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671" name="Group 29"/>
          <p:cNvGrpSpPr>
            <a:grpSpLocks/>
          </p:cNvGrpSpPr>
          <p:nvPr/>
        </p:nvGrpSpPr>
        <p:grpSpPr bwMode="auto">
          <a:xfrm>
            <a:off x="5401531" y="1683864"/>
            <a:ext cx="420687" cy="342900"/>
            <a:chOff x="3456" y="1584"/>
            <a:chExt cx="340" cy="370"/>
          </a:xfrm>
        </p:grpSpPr>
        <p:pic>
          <p:nvPicPr>
            <p:cNvPr id="26875" name="Picture 12" descr="l3_switch_gre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76"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672" name="Group 29"/>
          <p:cNvGrpSpPr>
            <a:grpSpLocks/>
          </p:cNvGrpSpPr>
          <p:nvPr/>
        </p:nvGrpSpPr>
        <p:grpSpPr bwMode="auto">
          <a:xfrm>
            <a:off x="2566256" y="1663624"/>
            <a:ext cx="420687" cy="342900"/>
            <a:chOff x="3456" y="1584"/>
            <a:chExt cx="340" cy="370"/>
          </a:xfrm>
        </p:grpSpPr>
        <p:pic>
          <p:nvPicPr>
            <p:cNvPr id="26873" name="Picture 12" descr="l3_switch_gre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74"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673" name="Group 29"/>
          <p:cNvGrpSpPr>
            <a:grpSpLocks/>
          </p:cNvGrpSpPr>
          <p:nvPr/>
        </p:nvGrpSpPr>
        <p:grpSpPr bwMode="auto">
          <a:xfrm>
            <a:off x="5398356" y="1158799"/>
            <a:ext cx="420687" cy="342900"/>
            <a:chOff x="3456" y="1584"/>
            <a:chExt cx="340" cy="370"/>
          </a:xfrm>
        </p:grpSpPr>
        <p:pic>
          <p:nvPicPr>
            <p:cNvPr id="26871" name="Picture 12" descr="l3_switch_gre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72"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674" name="Group 29"/>
          <p:cNvGrpSpPr>
            <a:grpSpLocks/>
          </p:cNvGrpSpPr>
          <p:nvPr/>
        </p:nvGrpSpPr>
        <p:grpSpPr bwMode="auto">
          <a:xfrm>
            <a:off x="2563081" y="1138558"/>
            <a:ext cx="420687" cy="342900"/>
            <a:chOff x="3456" y="1584"/>
            <a:chExt cx="340" cy="370"/>
          </a:xfrm>
        </p:grpSpPr>
        <p:pic>
          <p:nvPicPr>
            <p:cNvPr id="26869" name="Picture 12" descr="l3_switch_gre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a:ln w="9525">
              <a:noFill/>
              <a:miter lim="800000"/>
              <a:headEnd/>
              <a:tailEnd/>
            </a:ln>
          </p:spPr>
        </p:pic>
        <p:sp>
          <p:nvSpPr>
            <p:cNvPr id="26870"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pic>
        <p:nvPicPr>
          <p:cNvPr id="26675" name="Picture 12" descr="wap_grey"/>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7954230" y="1698152"/>
            <a:ext cx="409575" cy="216694"/>
          </a:xfrm>
          <a:prstGeom prst="rect">
            <a:avLst/>
          </a:prstGeom>
          <a:noFill/>
          <a:ln w="9525">
            <a:noFill/>
            <a:miter lim="800000"/>
            <a:headEnd/>
            <a:tailEnd/>
          </a:ln>
        </p:spPr>
      </p:pic>
      <p:pic>
        <p:nvPicPr>
          <p:cNvPr id="26676" name="Picture 14" descr="laptop_corp_green"/>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428892" y="1499318"/>
            <a:ext cx="425450" cy="302419"/>
          </a:xfrm>
          <a:prstGeom prst="rect">
            <a:avLst/>
          </a:prstGeom>
          <a:noFill/>
          <a:ln w="9525">
            <a:noFill/>
            <a:miter lim="800000"/>
            <a:headEnd/>
            <a:tailEnd/>
          </a:ln>
        </p:spPr>
      </p:pic>
      <p:sp>
        <p:nvSpPr>
          <p:cNvPr id="26678" name="Oval 102"/>
          <p:cNvSpPr>
            <a:spLocks noChangeArrowheads="1"/>
          </p:cNvSpPr>
          <p:nvPr/>
        </p:nvSpPr>
        <p:spPr bwMode="auto">
          <a:xfrm>
            <a:off x="1947130" y="1127842"/>
            <a:ext cx="215900" cy="917972"/>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sp>
        <p:nvSpPr>
          <p:cNvPr id="26679" name="Oval 115"/>
          <p:cNvSpPr>
            <a:spLocks noChangeAspect="1"/>
          </p:cNvSpPr>
          <p:nvPr/>
        </p:nvSpPr>
        <p:spPr bwMode="auto">
          <a:xfrm rot="1500000" flipH="1">
            <a:off x="837468" y="1136177"/>
            <a:ext cx="92075" cy="420291"/>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sp>
        <p:nvSpPr>
          <p:cNvPr id="26680" name="Line 39"/>
          <p:cNvSpPr>
            <a:spLocks noChangeShapeType="1"/>
          </p:cNvSpPr>
          <p:nvPr/>
        </p:nvSpPr>
        <p:spPr bwMode="auto">
          <a:xfrm>
            <a:off x="681893" y="1914845"/>
            <a:ext cx="576263" cy="0"/>
          </a:xfrm>
          <a:prstGeom prst="line">
            <a:avLst/>
          </a:prstGeom>
          <a:noFill/>
          <a:ln w="9525">
            <a:solidFill>
              <a:schemeClr val="tx1"/>
            </a:solidFill>
            <a:round/>
            <a:headEnd/>
            <a:tailEnd/>
          </a:ln>
        </p:spPr>
        <p:txBody>
          <a:bodyPr wrap="none" tIns="90000" bIns="90000" anchor="ctr"/>
          <a:lstStyle/>
          <a:p>
            <a:endParaRPr lang="en-US"/>
          </a:p>
        </p:txBody>
      </p:sp>
      <p:sp>
        <p:nvSpPr>
          <p:cNvPr id="26681" name="Line 39"/>
          <p:cNvSpPr>
            <a:spLocks noChangeShapeType="1"/>
          </p:cNvSpPr>
          <p:nvPr/>
        </p:nvSpPr>
        <p:spPr bwMode="auto">
          <a:xfrm flipH="1">
            <a:off x="702531" y="1320724"/>
            <a:ext cx="555625" cy="438150"/>
          </a:xfrm>
          <a:prstGeom prst="line">
            <a:avLst/>
          </a:prstGeom>
          <a:noFill/>
          <a:ln w="9525">
            <a:solidFill>
              <a:schemeClr val="tx1"/>
            </a:solidFill>
            <a:round/>
            <a:headEnd/>
            <a:tailEnd/>
          </a:ln>
        </p:spPr>
        <p:txBody>
          <a:bodyPr wrap="none" tIns="90000" bIns="90000" anchor="ctr"/>
          <a:lstStyle/>
          <a:p>
            <a:endParaRPr lang="en-US"/>
          </a:p>
        </p:txBody>
      </p:sp>
      <p:sp>
        <p:nvSpPr>
          <p:cNvPr id="26682" name="Oval 134"/>
          <p:cNvSpPr>
            <a:spLocks noChangeAspect="1"/>
          </p:cNvSpPr>
          <p:nvPr/>
        </p:nvSpPr>
        <p:spPr bwMode="auto">
          <a:xfrm rot="-2160000">
            <a:off x="880331" y="1586233"/>
            <a:ext cx="92075" cy="420291"/>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grpSp>
        <p:nvGrpSpPr>
          <p:cNvPr id="26683" name="Group 132"/>
          <p:cNvGrpSpPr>
            <a:grpSpLocks/>
          </p:cNvGrpSpPr>
          <p:nvPr/>
        </p:nvGrpSpPr>
        <p:grpSpPr bwMode="auto">
          <a:xfrm>
            <a:off x="250092" y="1667699"/>
            <a:ext cx="693738" cy="696564"/>
            <a:chOff x="459363" y="3481820"/>
            <a:chExt cx="695179" cy="928761"/>
          </a:xfrm>
        </p:grpSpPr>
        <p:grpSp>
          <p:nvGrpSpPr>
            <p:cNvPr id="26849" name="Group 31"/>
            <p:cNvGrpSpPr>
              <a:grpSpLocks noChangeAspect="1"/>
            </p:cNvGrpSpPr>
            <p:nvPr/>
          </p:nvGrpSpPr>
          <p:grpSpPr bwMode="auto">
            <a:xfrm>
              <a:off x="591128" y="3481820"/>
              <a:ext cx="429636" cy="897018"/>
              <a:chOff x="316" y="1419"/>
              <a:chExt cx="845" cy="1771"/>
            </a:xfrm>
          </p:grpSpPr>
          <p:pic>
            <p:nvPicPr>
              <p:cNvPr id="26851" name="Picture 32" descr="server_corp_orange"/>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35" y="1435"/>
                <a:ext cx="756" cy="1345"/>
              </a:xfrm>
              <a:prstGeom prst="rect">
                <a:avLst/>
              </a:prstGeom>
              <a:noFill/>
              <a:ln w="9525">
                <a:noFill/>
                <a:miter lim="800000"/>
                <a:headEnd/>
                <a:tailEnd/>
              </a:ln>
            </p:spPr>
          </p:pic>
          <p:grpSp>
            <p:nvGrpSpPr>
              <p:cNvPr id="26852" name="Group 33"/>
              <p:cNvGrpSpPr>
                <a:grpSpLocks noChangeAspect="1"/>
              </p:cNvGrpSpPr>
              <p:nvPr/>
            </p:nvGrpSpPr>
            <p:grpSpPr bwMode="auto">
              <a:xfrm>
                <a:off x="316" y="1419"/>
                <a:ext cx="845" cy="1771"/>
                <a:chOff x="316" y="1419"/>
                <a:chExt cx="845" cy="1771"/>
              </a:xfrm>
            </p:grpSpPr>
            <p:sp>
              <p:nvSpPr>
                <p:cNvPr id="26853" name="Freeform 34"/>
                <p:cNvSpPr>
                  <a:spLocks noChangeAspect="1"/>
                </p:cNvSpPr>
                <p:nvPr/>
              </p:nvSpPr>
              <p:spPr bwMode="auto">
                <a:xfrm>
                  <a:off x="316" y="1419"/>
                  <a:ext cx="797" cy="1377"/>
                </a:xfrm>
                <a:custGeom>
                  <a:avLst/>
                  <a:gdLst>
                    <a:gd name="T0" fmla="*/ 0 w 771"/>
                    <a:gd name="T1" fmla="*/ 357 h 1315"/>
                    <a:gd name="T2" fmla="*/ 910 w 771"/>
                    <a:gd name="T3" fmla="*/ 0 h 1315"/>
                    <a:gd name="T4" fmla="*/ 1549 w 771"/>
                    <a:gd name="T5" fmla="*/ 595 h 1315"/>
                    <a:gd name="T6" fmla="*/ 1455 w 771"/>
                    <a:gd name="T7" fmla="*/ 2982 h 1315"/>
                    <a:gd name="T8" fmla="*/ 546 w 771"/>
                    <a:gd name="T9" fmla="*/ 3463 h 1315"/>
                    <a:gd name="T10" fmla="*/ 93 w 771"/>
                    <a:gd name="T11" fmla="*/ 2744 h 1315"/>
                    <a:gd name="T12" fmla="*/ 0 w 771"/>
                    <a:gd name="T13" fmla="*/ 357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26854" name="Group 35"/>
                <p:cNvGrpSpPr>
                  <a:grpSpLocks noChangeAspect="1"/>
                </p:cNvGrpSpPr>
                <p:nvPr/>
              </p:nvGrpSpPr>
              <p:grpSpPr bwMode="auto">
                <a:xfrm>
                  <a:off x="343" y="2203"/>
                  <a:ext cx="816" cy="987"/>
                  <a:chOff x="3378" y="2160"/>
                  <a:chExt cx="576" cy="607"/>
                </a:xfrm>
              </p:grpSpPr>
              <p:sp>
                <p:nvSpPr>
                  <p:cNvPr id="26867" name="Text Box 36"/>
                  <p:cNvSpPr txBox="1">
                    <a:spLocks noChangeAspect="1" noChangeArrowheads="1"/>
                  </p:cNvSpPr>
                  <p:nvPr/>
                </p:nvSpPr>
                <p:spPr bwMode="auto">
                  <a:xfrm>
                    <a:off x="3378" y="2443"/>
                    <a:ext cx="576" cy="324"/>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68" name="Picture 37" descr="rack_server_corp_green"/>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56" y="2160"/>
                    <a:ext cx="421" cy="256"/>
                  </a:xfrm>
                  <a:prstGeom prst="rect">
                    <a:avLst/>
                  </a:prstGeom>
                  <a:noFill/>
                  <a:ln w="9525">
                    <a:noFill/>
                    <a:miter lim="800000"/>
                    <a:headEnd/>
                    <a:tailEnd/>
                  </a:ln>
                </p:spPr>
              </p:pic>
            </p:grpSp>
            <p:grpSp>
              <p:nvGrpSpPr>
                <p:cNvPr id="26855" name="Group 38"/>
                <p:cNvGrpSpPr>
                  <a:grpSpLocks noChangeAspect="1"/>
                </p:cNvGrpSpPr>
                <p:nvPr/>
              </p:nvGrpSpPr>
              <p:grpSpPr bwMode="auto">
                <a:xfrm>
                  <a:off x="343" y="2069"/>
                  <a:ext cx="818" cy="996"/>
                  <a:chOff x="3378" y="1584"/>
                  <a:chExt cx="576" cy="599"/>
                </a:xfrm>
              </p:grpSpPr>
              <p:sp>
                <p:nvSpPr>
                  <p:cNvPr id="26865" name="Text Box 39"/>
                  <p:cNvSpPr txBox="1">
                    <a:spLocks noChangeAspect="1" noChangeArrowheads="1"/>
                  </p:cNvSpPr>
                  <p:nvPr/>
                </p:nvSpPr>
                <p:spPr bwMode="auto">
                  <a:xfrm>
                    <a:off x="3378" y="1866"/>
                    <a:ext cx="576" cy="317"/>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66" name="Picture 40" descr="rack_server_grey"/>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456" y="1584"/>
                    <a:ext cx="421" cy="256"/>
                  </a:xfrm>
                  <a:prstGeom prst="rect">
                    <a:avLst/>
                  </a:prstGeom>
                  <a:noFill/>
                  <a:ln w="9525">
                    <a:noFill/>
                    <a:miter lim="800000"/>
                    <a:headEnd/>
                    <a:tailEnd/>
                  </a:ln>
                </p:spPr>
              </p:pic>
            </p:grpSp>
            <p:grpSp>
              <p:nvGrpSpPr>
                <p:cNvPr id="26856" name="Group 41"/>
                <p:cNvGrpSpPr>
                  <a:grpSpLocks noChangeAspect="1"/>
                </p:cNvGrpSpPr>
                <p:nvPr/>
              </p:nvGrpSpPr>
              <p:grpSpPr bwMode="auto">
                <a:xfrm>
                  <a:off x="343" y="1932"/>
                  <a:ext cx="816" cy="1001"/>
                  <a:chOff x="3956" y="1584"/>
                  <a:chExt cx="576" cy="601"/>
                </a:xfrm>
              </p:grpSpPr>
              <p:sp>
                <p:nvSpPr>
                  <p:cNvPr id="26863" name="Text Box 42"/>
                  <p:cNvSpPr txBox="1">
                    <a:spLocks noChangeAspect="1" noChangeArrowheads="1"/>
                  </p:cNvSpPr>
                  <p:nvPr/>
                </p:nvSpPr>
                <p:spPr bwMode="auto">
                  <a:xfrm>
                    <a:off x="3956" y="1869"/>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64" name="Picture 43" descr="rack_server_corp_blue"/>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32" y="1584"/>
                    <a:ext cx="421" cy="256"/>
                  </a:xfrm>
                  <a:prstGeom prst="rect">
                    <a:avLst/>
                  </a:prstGeom>
                  <a:noFill/>
                  <a:ln w="9525">
                    <a:noFill/>
                    <a:miter lim="800000"/>
                    <a:headEnd/>
                    <a:tailEnd/>
                  </a:ln>
                </p:spPr>
              </p:pic>
            </p:grpSp>
            <p:grpSp>
              <p:nvGrpSpPr>
                <p:cNvPr id="26857" name="Group 44"/>
                <p:cNvGrpSpPr>
                  <a:grpSpLocks noChangeAspect="1"/>
                </p:cNvGrpSpPr>
                <p:nvPr/>
              </p:nvGrpSpPr>
              <p:grpSpPr bwMode="auto">
                <a:xfrm>
                  <a:off x="343" y="1792"/>
                  <a:ext cx="816" cy="993"/>
                  <a:chOff x="3956" y="2736"/>
                  <a:chExt cx="576" cy="599"/>
                </a:xfrm>
              </p:grpSpPr>
              <p:sp>
                <p:nvSpPr>
                  <p:cNvPr id="26861" name="Text Box 45"/>
                  <p:cNvSpPr txBox="1">
                    <a:spLocks noChangeAspect="1" noChangeArrowheads="1"/>
                  </p:cNvSpPr>
                  <p:nvPr/>
                </p:nvSpPr>
                <p:spPr bwMode="auto">
                  <a:xfrm>
                    <a:off x="3956" y="3017"/>
                    <a:ext cx="576" cy="318"/>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62" name="Picture 46" descr="rack_server_corp_red"/>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032" y="2736"/>
                    <a:ext cx="421" cy="256"/>
                  </a:xfrm>
                  <a:prstGeom prst="rect">
                    <a:avLst/>
                  </a:prstGeom>
                  <a:noFill/>
                  <a:ln w="9525">
                    <a:noFill/>
                    <a:miter lim="800000"/>
                    <a:headEnd/>
                    <a:tailEnd/>
                  </a:ln>
                </p:spPr>
              </p:pic>
            </p:grpSp>
            <p:grpSp>
              <p:nvGrpSpPr>
                <p:cNvPr id="26858" name="Group 47"/>
                <p:cNvGrpSpPr>
                  <a:grpSpLocks noChangeAspect="1"/>
                </p:cNvGrpSpPr>
                <p:nvPr/>
              </p:nvGrpSpPr>
              <p:grpSpPr bwMode="auto">
                <a:xfrm>
                  <a:off x="343" y="1635"/>
                  <a:ext cx="816" cy="1001"/>
                  <a:chOff x="3956" y="2160"/>
                  <a:chExt cx="576" cy="601"/>
                </a:xfrm>
              </p:grpSpPr>
              <p:sp>
                <p:nvSpPr>
                  <p:cNvPr id="26859" name="Text Box 48"/>
                  <p:cNvSpPr txBox="1">
                    <a:spLocks noChangeAspect="1" noChangeArrowheads="1"/>
                  </p:cNvSpPr>
                  <p:nvPr/>
                </p:nvSpPr>
                <p:spPr bwMode="auto">
                  <a:xfrm>
                    <a:off x="3956" y="2445"/>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60" name="Picture 49" descr="rack_server_corp_orange"/>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032" y="2160"/>
                    <a:ext cx="421" cy="256"/>
                  </a:xfrm>
                  <a:prstGeom prst="rect">
                    <a:avLst/>
                  </a:prstGeom>
                  <a:noFill/>
                  <a:ln w="9525">
                    <a:noFill/>
                    <a:miter lim="800000"/>
                    <a:headEnd/>
                    <a:tailEnd/>
                  </a:ln>
                </p:spPr>
              </p:pic>
            </p:grpSp>
          </p:grpSp>
        </p:grpSp>
        <p:sp>
          <p:nvSpPr>
            <p:cNvPr id="26850" name="Text Box 3"/>
            <p:cNvSpPr txBox="1">
              <a:spLocks noChangeArrowheads="1"/>
            </p:cNvSpPr>
            <p:nvPr/>
          </p:nvSpPr>
          <p:spPr bwMode="auto">
            <a:xfrm>
              <a:off x="459363" y="4123320"/>
              <a:ext cx="695179" cy="287261"/>
            </a:xfrm>
            <a:prstGeom prst="rect">
              <a:avLst/>
            </a:prstGeom>
            <a:noFill/>
            <a:ln w="9525">
              <a:noFill/>
              <a:miter lim="800000"/>
              <a:headEnd/>
              <a:tailEnd/>
            </a:ln>
          </p:spPr>
          <p:txBody>
            <a:bodyPr lIns="0" rIns="0">
              <a:spAutoFit/>
            </a:bodyPr>
            <a:lstStyle/>
            <a:p>
              <a:pPr algn="ctr"/>
              <a:r>
                <a:rPr lang="en-US" sz="800"/>
                <a:t>Server</a:t>
              </a:r>
            </a:p>
          </p:txBody>
        </p:sp>
      </p:grpSp>
      <p:sp>
        <p:nvSpPr>
          <p:cNvPr id="26684" name="Line 39"/>
          <p:cNvSpPr>
            <a:spLocks noChangeShapeType="1"/>
          </p:cNvSpPr>
          <p:nvPr/>
        </p:nvSpPr>
        <p:spPr bwMode="auto">
          <a:xfrm flipV="1">
            <a:off x="4085493" y="1327868"/>
            <a:ext cx="1463675" cy="0"/>
          </a:xfrm>
          <a:prstGeom prst="line">
            <a:avLst/>
          </a:prstGeom>
          <a:noFill/>
          <a:ln w="9525">
            <a:solidFill>
              <a:schemeClr val="tx1"/>
            </a:solidFill>
            <a:round/>
            <a:headEnd/>
            <a:tailEnd/>
          </a:ln>
        </p:spPr>
        <p:txBody>
          <a:bodyPr wrap="none" tIns="90000" bIns="90000" anchor="ctr"/>
          <a:lstStyle/>
          <a:p>
            <a:endParaRPr lang="en-US"/>
          </a:p>
        </p:txBody>
      </p:sp>
      <p:sp>
        <p:nvSpPr>
          <p:cNvPr id="207" name="Flowchart: Alternate Process 206"/>
          <p:cNvSpPr/>
          <p:nvPr>
            <p:custDataLst>
              <p:tags r:id="rId1"/>
            </p:custDataLst>
          </p:nvPr>
        </p:nvSpPr>
        <p:spPr bwMode="auto">
          <a:xfrm>
            <a:off x="6752493" y="1728130"/>
            <a:ext cx="575617" cy="162018"/>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08" name="Flowchart: Alternate Process 207"/>
          <p:cNvSpPr/>
          <p:nvPr>
            <p:custDataLst>
              <p:tags r:id="rId2"/>
            </p:custDataLst>
          </p:nvPr>
        </p:nvSpPr>
        <p:spPr bwMode="auto">
          <a:xfrm>
            <a:off x="5560677" y="1782136"/>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41" name="Flowchart: Alternate Process 240"/>
          <p:cNvSpPr/>
          <p:nvPr/>
        </p:nvSpPr>
        <p:spPr bwMode="auto">
          <a:xfrm>
            <a:off x="4912605" y="1728130"/>
            <a:ext cx="575617" cy="162018"/>
          </a:xfrm>
          <a:prstGeom prst="flowChartAlternateProcess">
            <a:avLst/>
          </a:prstGeom>
          <a:solidFill>
            <a:srgbClr val="7030A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42" name="Flowchart: Alternate Process 241"/>
          <p:cNvSpPr/>
          <p:nvPr/>
        </p:nvSpPr>
        <p:spPr bwMode="auto">
          <a:xfrm>
            <a:off x="4912605" y="1890148"/>
            <a:ext cx="575617" cy="162018"/>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9" name="Flowchart: Alternate Process 238"/>
          <p:cNvSpPr/>
          <p:nvPr/>
        </p:nvSpPr>
        <p:spPr bwMode="auto">
          <a:xfrm>
            <a:off x="4048956" y="1728130"/>
            <a:ext cx="575617" cy="162018"/>
          </a:xfrm>
          <a:prstGeom prst="flowChartAlternateProcess">
            <a:avLst/>
          </a:prstGeom>
          <a:solidFill>
            <a:srgbClr val="7030A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40" name="Flowchart: Alternate Process 239"/>
          <p:cNvSpPr/>
          <p:nvPr/>
        </p:nvSpPr>
        <p:spPr bwMode="auto">
          <a:xfrm>
            <a:off x="4048956" y="1890148"/>
            <a:ext cx="575617" cy="162018"/>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7" name="Flowchart: Alternate Process 236"/>
          <p:cNvSpPr/>
          <p:nvPr/>
        </p:nvSpPr>
        <p:spPr bwMode="auto">
          <a:xfrm>
            <a:off x="3472445" y="1728130"/>
            <a:ext cx="575617" cy="162018"/>
          </a:xfrm>
          <a:prstGeom prst="flowChartAlternateProcess">
            <a:avLst/>
          </a:prstGeom>
          <a:solidFill>
            <a:schemeClr val="accent2">
              <a:lumMod val="5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8" name="Flowchart: Alternate Process 237"/>
          <p:cNvSpPr/>
          <p:nvPr/>
        </p:nvSpPr>
        <p:spPr bwMode="auto">
          <a:xfrm>
            <a:off x="3472445" y="1890148"/>
            <a:ext cx="575617" cy="162018"/>
          </a:xfrm>
          <a:prstGeom prst="flowChartAlternateProcess">
            <a:avLst/>
          </a:prstGeom>
          <a:solidFill>
            <a:srgbClr val="00B0F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5" name="Flowchart: Alternate Process 234"/>
          <p:cNvSpPr/>
          <p:nvPr/>
        </p:nvSpPr>
        <p:spPr bwMode="auto">
          <a:xfrm>
            <a:off x="2608796" y="1728130"/>
            <a:ext cx="575617" cy="162018"/>
          </a:xfrm>
          <a:prstGeom prst="flowChartAlternateProcess">
            <a:avLst/>
          </a:prstGeom>
          <a:solidFill>
            <a:schemeClr val="accent2">
              <a:lumMod val="5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6" name="Flowchart: Alternate Process 235"/>
          <p:cNvSpPr/>
          <p:nvPr/>
        </p:nvSpPr>
        <p:spPr bwMode="auto">
          <a:xfrm>
            <a:off x="2608796" y="1890148"/>
            <a:ext cx="575617" cy="162018"/>
          </a:xfrm>
          <a:prstGeom prst="flowChartAlternateProcess">
            <a:avLst/>
          </a:prstGeom>
          <a:solidFill>
            <a:srgbClr val="00B0F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19" name="Flowchart: Alternate Process 218"/>
          <p:cNvSpPr/>
          <p:nvPr>
            <p:custDataLst>
              <p:tags r:id="rId3"/>
            </p:custDataLst>
          </p:nvPr>
        </p:nvSpPr>
        <p:spPr bwMode="auto">
          <a:xfrm>
            <a:off x="6743340" y="1537630"/>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400"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20" name="Flowchart: Alternate Process 219"/>
          <p:cNvSpPr/>
          <p:nvPr>
            <p:custDataLst>
              <p:tags r:id="rId4"/>
            </p:custDataLst>
          </p:nvPr>
        </p:nvSpPr>
        <p:spPr bwMode="auto">
          <a:xfrm>
            <a:off x="5590765" y="1213780"/>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nvGrpSpPr>
          <p:cNvPr id="26697" name="Group 122"/>
          <p:cNvGrpSpPr>
            <a:grpSpLocks/>
          </p:cNvGrpSpPr>
          <p:nvPr>
            <p:custDataLst>
              <p:tags r:id="rId5"/>
            </p:custDataLst>
          </p:nvPr>
        </p:nvGrpSpPr>
        <p:grpSpPr bwMode="auto">
          <a:xfrm>
            <a:off x="4079143" y="1213568"/>
            <a:ext cx="576263" cy="323850"/>
            <a:chOff x="5364088" y="4653136"/>
            <a:chExt cx="575617" cy="432048"/>
          </a:xfrm>
        </p:grpSpPr>
        <p:sp>
          <p:nvSpPr>
            <p:cNvPr id="233" name="Flowchart: Alternate Process 232"/>
            <p:cNvSpPr/>
            <p:nvPr/>
          </p:nvSpPr>
          <p:spPr bwMode="auto">
            <a:xfrm>
              <a:off x="5364088" y="4653136"/>
              <a:ext cx="575617" cy="216024"/>
            </a:xfrm>
            <a:prstGeom prst="flowChartAlternateProcess">
              <a:avLst/>
            </a:prstGeom>
            <a:solidFill>
              <a:srgbClr val="7030A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4" name="Flowchart: Alternate Process 233"/>
            <p:cNvSpPr/>
            <p:nvPr/>
          </p:nvSpPr>
          <p:spPr bwMode="auto">
            <a:xfrm>
              <a:off x="5364088" y="4869160"/>
              <a:ext cx="575617" cy="216024"/>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grpSp>
        <p:nvGrpSpPr>
          <p:cNvPr id="26698" name="Group 127"/>
          <p:cNvGrpSpPr>
            <a:grpSpLocks/>
          </p:cNvGrpSpPr>
          <p:nvPr>
            <p:custDataLst>
              <p:tags r:id="rId6"/>
            </p:custDataLst>
          </p:nvPr>
        </p:nvGrpSpPr>
        <p:grpSpPr bwMode="auto">
          <a:xfrm>
            <a:off x="4942743" y="1213568"/>
            <a:ext cx="576263" cy="323850"/>
            <a:chOff x="5364088" y="4653136"/>
            <a:chExt cx="575617" cy="432048"/>
          </a:xfrm>
        </p:grpSpPr>
        <p:sp>
          <p:nvSpPr>
            <p:cNvPr id="231" name="Flowchart: Alternate Process 230"/>
            <p:cNvSpPr/>
            <p:nvPr/>
          </p:nvSpPr>
          <p:spPr bwMode="auto">
            <a:xfrm>
              <a:off x="5364088" y="4653136"/>
              <a:ext cx="575617" cy="216024"/>
            </a:xfrm>
            <a:prstGeom prst="flowChartAlternateProcess">
              <a:avLst/>
            </a:prstGeom>
            <a:solidFill>
              <a:srgbClr val="7030A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2" name="Flowchart: Alternate Process 231"/>
            <p:cNvSpPr/>
            <p:nvPr/>
          </p:nvSpPr>
          <p:spPr bwMode="auto">
            <a:xfrm>
              <a:off x="5364088" y="4869160"/>
              <a:ext cx="575617" cy="216024"/>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grpSp>
        <p:nvGrpSpPr>
          <p:cNvPr id="26699" name="Group 140"/>
          <p:cNvGrpSpPr>
            <a:grpSpLocks/>
          </p:cNvGrpSpPr>
          <p:nvPr>
            <p:custDataLst>
              <p:tags r:id="rId7"/>
            </p:custDataLst>
          </p:nvPr>
        </p:nvGrpSpPr>
        <p:grpSpPr bwMode="auto">
          <a:xfrm>
            <a:off x="2639281" y="1213568"/>
            <a:ext cx="574675" cy="323850"/>
            <a:chOff x="5364088" y="4653136"/>
            <a:chExt cx="575617" cy="432048"/>
          </a:xfrm>
        </p:grpSpPr>
        <p:sp>
          <p:nvSpPr>
            <p:cNvPr id="229" name="Flowchart: Alternate Process 228"/>
            <p:cNvSpPr/>
            <p:nvPr/>
          </p:nvSpPr>
          <p:spPr bwMode="auto">
            <a:xfrm>
              <a:off x="5364088" y="4653136"/>
              <a:ext cx="575617" cy="216024"/>
            </a:xfrm>
            <a:prstGeom prst="flowChartAlternateProcess">
              <a:avLst/>
            </a:prstGeom>
            <a:solidFill>
              <a:schemeClr val="accent2">
                <a:lumMod val="5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30" name="Flowchart: Alternate Process 229"/>
            <p:cNvSpPr/>
            <p:nvPr/>
          </p:nvSpPr>
          <p:spPr bwMode="auto">
            <a:xfrm>
              <a:off x="5364088" y="4869160"/>
              <a:ext cx="575617" cy="216024"/>
            </a:xfrm>
            <a:prstGeom prst="flowChartAlternateProcess">
              <a:avLst/>
            </a:prstGeom>
            <a:solidFill>
              <a:srgbClr val="00B0F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grpSp>
        <p:nvGrpSpPr>
          <p:cNvPr id="26700" name="Group 145"/>
          <p:cNvGrpSpPr>
            <a:grpSpLocks/>
          </p:cNvGrpSpPr>
          <p:nvPr>
            <p:custDataLst>
              <p:tags r:id="rId8"/>
            </p:custDataLst>
          </p:nvPr>
        </p:nvGrpSpPr>
        <p:grpSpPr bwMode="auto">
          <a:xfrm>
            <a:off x="3502880" y="1213568"/>
            <a:ext cx="576262" cy="323850"/>
            <a:chOff x="5364088" y="4653136"/>
            <a:chExt cx="575617" cy="432048"/>
          </a:xfrm>
        </p:grpSpPr>
        <p:sp>
          <p:nvSpPr>
            <p:cNvPr id="227" name="Flowchart: Alternate Process 226"/>
            <p:cNvSpPr/>
            <p:nvPr/>
          </p:nvSpPr>
          <p:spPr bwMode="auto">
            <a:xfrm>
              <a:off x="5364088" y="4653136"/>
              <a:ext cx="575617" cy="216024"/>
            </a:xfrm>
            <a:prstGeom prst="flowChartAlternateProcess">
              <a:avLst/>
            </a:prstGeom>
            <a:solidFill>
              <a:schemeClr val="accent2">
                <a:lumMod val="5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28" name="Flowchart: Alternate Process 227"/>
            <p:cNvSpPr/>
            <p:nvPr/>
          </p:nvSpPr>
          <p:spPr bwMode="auto">
            <a:xfrm>
              <a:off x="5364088" y="4869160"/>
              <a:ext cx="575617" cy="216024"/>
            </a:xfrm>
            <a:prstGeom prst="flowChartAlternateProcess">
              <a:avLst/>
            </a:prstGeom>
            <a:solidFill>
              <a:srgbClr val="00B0F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sp>
        <p:nvSpPr>
          <p:cNvPr id="225" name="Flowchart: Alternate Process 224"/>
          <p:cNvSpPr/>
          <p:nvPr>
            <p:custDataLst>
              <p:tags r:id="rId9"/>
            </p:custDataLst>
          </p:nvPr>
        </p:nvSpPr>
        <p:spPr bwMode="auto">
          <a:xfrm>
            <a:off x="3790565" y="1267786"/>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26" name="Flowchart: Alternate Process 225"/>
          <p:cNvSpPr/>
          <p:nvPr>
            <p:custDataLst>
              <p:tags r:id="rId10"/>
            </p:custDataLst>
          </p:nvPr>
        </p:nvSpPr>
        <p:spPr bwMode="auto">
          <a:xfrm>
            <a:off x="2206836" y="1267786"/>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14" name="Flowchart: Alternate Process 213"/>
          <p:cNvSpPr/>
          <p:nvPr>
            <p:custDataLst>
              <p:tags r:id="rId11"/>
            </p:custDataLst>
          </p:nvPr>
        </p:nvSpPr>
        <p:spPr bwMode="auto">
          <a:xfrm>
            <a:off x="2104293" y="1782136"/>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15" name="Flowchart: Alternate Process 214"/>
          <p:cNvSpPr/>
          <p:nvPr>
            <p:custDataLst>
              <p:tags r:id="rId12"/>
            </p:custDataLst>
          </p:nvPr>
        </p:nvSpPr>
        <p:spPr bwMode="auto">
          <a:xfrm>
            <a:off x="3760477" y="1836142"/>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16" name="Flowchart: Alternate Process 215"/>
          <p:cNvSpPr/>
          <p:nvPr>
            <p:custDataLst>
              <p:tags r:id="rId13"/>
            </p:custDataLst>
          </p:nvPr>
        </p:nvSpPr>
        <p:spPr bwMode="auto">
          <a:xfrm>
            <a:off x="1189893" y="1728130"/>
            <a:ext cx="575617"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217" name="Flowchart: Alternate Process 216"/>
          <p:cNvSpPr/>
          <p:nvPr>
            <p:custDataLst>
              <p:tags r:id="rId14"/>
            </p:custDataLst>
          </p:nvPr>
        </p:nvSpPr>
        <p:spPr bwMode="auto">
          <a:xfrm>
            <a:off x="1266093" y="1213780"/>
            <a:ext cx="575617" cy="162018"/>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grpSp>
        <p:nvGrpSpPr>
          <p:cNvPr id="101" name="Group 262"/>
          <p:cNvGrpSpPr>
            <a:grpSpLocks/>
          </p:cNvGrpSpPr>
          <p:nvPr/>
        </p:nvGrpSpPr>
        <p:grpSpPr bwMode="auto">
          <a:xfrm>
            <a:off x="1155351" y="2162841"/>
            <a:ext cx="6019800" cy="852174"/>
            <a:chOff x="1124001" y="3671811"/>
            <a:chExt cx="6019054" cy="1136085"/>
          </a:xfrm>
        </p:grpSpPr>
        <p:sp>
          <p:nvSpPr>
            <p:cNvPr id="97" name="Oval 96"/>
            <p:cNvSpPr/>
            <p:nvPr/>
          </p:nvSpPr>
          <p:spPr bwMode="auto">
            <a:xfrm>
              <a:off x="5428767" y="3964085"/>
              <a:ext cx="1714288" cy="506347"/>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STP</a:t>
              </a:r>
            </a:p>
            <a:p>
              <a:pPr defTabSz="914353" fontAlgn="auto">
                <a:spcBef>
                  <a:spcPts val="0"/>
                </a:spcBef>
                <a:spcAft>
                  <a:spcPts val="0"/>
                </a:spcAft>
                <a:defRPr/>
              </a:pPr>
              <a:r>
                <a:rPr lang="en-US" sz="1200" dirty="0">
                  <a:latin typeface="+mn-lt"/>
                </a:rPr>
                <a:t>MSTP</a:t>
              </a:r>
            </a:p>
            <a:p>
              <a:pPr defTabSz="914353" fontAlgn="auto">
                <a:spcBef>
                  <a:spcPts val="0"/>
                </a:spcBef>
                <a:spcAft>
                  <a:spcPts val="0"/>
                </a:spcAft>
                <a:defRPr/>
              </a:pPr>
              <a:r>
                <a:rPr lang="en-US" sz="1200" dirty="0">
                  <a:latin typeface="+mn-lt"/>
                </a:rPr>
                <a:t>RSTP</a:t>
              </a:r>
            </a:p>
            <a:p>
              <a:pPr defTabSz="914353" fontAlgn="auto">
                <a:spcBef>
                  <a:spcPts val="0"/>
                </a:spcBef>
                <a:spcAft>
                  <a:spcPts val="0"/>
                </a:spcAft>
                <a:defRPr/>
              </a:pPr>
              <a:r>
                <a:rPr lang="en-US" sz="1200" dirty="0" err="1"/>
                <a:t>FlexLink</a:t>
              </a:r>
              <a:endParaRPr lang="en-US" sz="1200" dirty="0">
                <a:latin typeface="+mn-lt"/>
              </a:endParaRPr>
            </a:p>
          </p:txBody>
        </p:sp>
        <p:cxnSp>
          <p:nvCxnSpPr>
            <p:cNvPr id="248" name="Straight Arrow Connector 247"/>
            <p:cNvCxnSpPr/>
            <p:nvPr/>
          </p:nvCxnSpPr>
          <p:spPr>
            <a:xfrm>
              <a:off x="5657339" y="3671811"/>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252" name="Oval 251"/>
            <p:cNvSpPr/>
            <p:nvPr/>
          </p:nvSpPr>
          <p:spPr bwMode="auto">
            <a:xfrm>
              <a:off x="1124001" y="3938688"/>
              <a:ext cx="1714288" cy="506347"/>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STP</a:t>
              </a:r>
            </a:p>
            <a:p>
              <a:pPr defTabSz="914353" fontAlgn="auto">
                <a:spcBef>
                  <a:spcPts val="0"/>
                </a:spcBef>
                <a:spcAft>
                  <a:spcPts val="0"/>
                </a:spcAft>
                <a:defRPr/>
              </a:pPr>
              <a:r>
                <a:rPr lang="en-US" sz="1200" dirty="0">
                  <a:latin typeface="+mn-lt"/>
                </a:rPr>
                <a:t>MSTP</a:t>
              </a:r>
            </a:p>
            <a:p>
              <a:pPr defTabSz="914353" fontAlgn="auto">
                <a:spcBef>
                  <a:spcPts val="0"/>
                </a:spcBef>
                <a:spcAft>
                  <a:spcPts val="0"/>
                </a:spcAft>
                <a:defRPr/>
              </a:pPr>
              <a:r>
                <a:rPr lang="en-US" sz="1200" dirty="0">
                  <a:latin typeface="+mn-lt"/>
                </a:rPr>
                <a:t>RSTP</a:t>
              </a:r>
            </a:p>
            <a:p>
              <a:pPr defTabSz="914353" fontAlgn="auto">
                <a:spcBef>
                  <a:spcPts val="0"/>
                </a:spcBef>
                <a:spcAft>
                  <a:spcPts val="0"/>
                </a:spcAft>
                <a:defRPr/>
              </a:pPr>
              <a:r>
                <a:rPr lang="en-US" sz="1200" dirty="0" err="1"/>
                <a:t>FlexLink</a:t>
              </a:r>
              <a:endParaRPr lang="en-US" sz="1200" dirty="0">
                <a:latin typeface="+mn-lt"/>
              </a:endParaRPr>
            </a:p>
          </p:txBody>
        </p:sp>
        <p:cxnSp>
          <p:nvCxnSpPr>
            <p:cNvPr id="253" name="Straight Arrow Connector 252"/>
            <p:cNvCxnSpPr/>
            <p:nvPr/>
          </p:nvCxnSpPr>
          <p:spPr>
            <a:xfrm>
              <a:off x="1352573" y="3671811"/>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3600194" y="3671811"/>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255" name="Oval 254"/>
            <p:cNvSpPr/>
            <p:nvPr/>
          </p:nvSpPr>
          <p:spPr bwMode="auto">
            <a:xfrm>
              <a:off x="3143051" y="3920596"/>
              <a:ext cx="2133336" cy="887300"/>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OSPF</a:t>
              </a:r>
            </a:p>
            <a:p>
              <a:pPr defTabSz="914353" fontAlgn="auto">
                <a:spcBef>
                  <a:spcPts val="0"/>
                </a:spcBef>
                <a:spcAft>
                  <a:spcPts val="0"/>
                </a:spcAft>
                <a:defRPr/>
              </a:pPr>
              <a:r>
                <a:rPr lang="en-US" sz="1200" dirty="0">
                  <a:latin typeface="+mn-lt"/>
                </a:rPr>
                <a:t>Static routes</a:t>
              </a:r>
            </a:p>
            <a:p>
              <a:pPr defTabSz="914353" fontAlgn="auto">
                <a:spcBef>
                  <a:spcPts val="0"/>
                </a:spcBef>
                <a:spcAft>
                  <a:spcPts val="0"/>
                </a:spcAft>
                <a:defRPr/>
              </a:pPr>
              <a:r>
                <a:rPr lang="en-US" sz="1200" dirty="0">
                  <a:latin typeface="+mn-lt"/>
                </a:rPr>
                <a:t>BGP</a:t>
              </a:r>
            </a:p>
            <a:p>
              <a:pPr defTabSz="914353" fontAlgn="auto">
                <a:spcBef>
                  <a:spcPts val="0"/>
                </a:spcBef>
                <a:spcAft>
                  <a:spcPts val="0"/>
                </a:spcAft>
                <a:defRPr/>
              </a:pPr>
              <a:r>
                <a:rPr lang="en-US" sz="1200" dirty="0">
                  <a:latin typeface="+mn-lt"/>
                </a:rPr>
                <a:t>PIM-SM</a:t>
              </a:r>
              <a:r>
                <a:rPr lang="en-US" sz="1200" dirty="0"/>
                <a:t>/DVRMP</a:t>
              </a:r>
            </a:p>
            <a:p>
              <a:pPr defTabSz="914353" fontAlgn="auto">
                <a:spcBef>
                  <a:spcPts val="0"/>
                </a:spcBef>
                <a:spcAft>
                  <a:spcPts val="0"/>
                </a:spcAft>
                <a:defRPr/>
              </a:pPr>
              <a:r>
                <a:rPr lang="en-US" sz="1200" dirty="0">
                  <a:latin typeface="+mn-lt"/>
                </a:rPr>
                <a:t>VRF</a:t>
              </a:r>
            </a:p>
          </p:txBody>
        </p:sp>
      </p:grpSp>
      <p:cxnSp>
        <p:nvCxnSpPr>
          <p:cNvPr id="260" name="Straight Connector 259"/>
          <p:cNvCxnSpPr/>
          <p:nvPr/>
        </p:nvCxnSpPr>
        <p:spPr>
          <a:xfrm>
            <a:off x="5533292" y="743774"/>
            <a:ext cx="19050" cy="1885950"/>
          </a:xfrm>
          <a:prstGeom prst="line">
            <a:avLst/>
          </a:prstGeom>
          <a:ln w="19050">
            <a:solidFill>
              <a:schemeClr val="accent2"/>
            </a:solidFill>
            <a:prstDash val="sysDash"/>
            <a:miter lim="800000"/>
          </a:ln>
        </p:spPr>
        <p:style>
          <a:lnRef idx="1">
            <a:schemeClr val="accent1"/>
          </a:lnRef>
          <a:fillRef idx="0">
            <a:schemeClr val="accent1"/>
          </a:fillRef>
          <a:effectRef idx="0">
            <a:schemeClr val="accent1"/>
          </a:effectRef>
          <a:fontRef idx="minor">
            <a:schemeClr val="tx1"/>
          </a:fontRef>
        </p:style>
      </p:cxnSp>
      <p:pic>
        <p:nvPicPr>
          <p:cNvPr id="26709" name="Picture 14" descr="laptop_corp_green"/>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428892" y="1842218"/>
            <a:ext cx="425450" cy="302419"/>
          </a:xfrm>
          <a:prstGeom prst="rect">
            <a:avLst/>
          </a:prstGeom>
          <a:noFill/>
          <a:ln w="9525">
            <a:noFill/>
            <a:miter lim="800000"/>
            <a:headEnd/>
            <a:tailEnd/>
          </a:ln>
        </p:spPr>
      </p:pic>
      <p:sp>
        <p:nvSpPr>
          <p:cNvPr id="352" name="Rectangle 351"/>
          <p:cNvSpPr/>
          <p:nvPr/>
        </p:nvSpPr>
        <p:spPr>
          <a:xfrm>
            <a:off x="363539" y="4942285"/>
            <a:ext cx="1976437" cy="22145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fontAlgn="auto">
              <a:lnSpc>
                <a:spcPct val="90000"/>
              </a:lnSpc>
              <a:spcBef>
                <a:spcPts val="0"/>
              </a:spcBef>
              <a:spcAft>
                <a:spcPts val="0"/>
              </a:spcAft>
              <a:defRPr/>
            </a:pPr>
            <a:endParaRPr lang="en-US"/>
          </a:p>
        </p:txBody>
      </p:sp>
      <p:grpSp>
        <p:nvGrpSpPr>
          <p:cNvPr id="2" name="Group 1"/>
          <p:cNvGrpSpPr/>
          <p:nvPr/>
        </p:nvGrpSpPr>
        <p:grpSpPr>
          <a:xfrm>
            <a:off x="4287218" y="1025317"/>
            <a:ext cx="445975" cy="327356"/>
            <a:chOff x="7034325" y="2995437"/>
            <a:chExt cx="445975" cy="436475"/>
          </a:xfrm>
        </p:grpSpPr>
        <p:pic>
          <p:nvPicPr>
            <p:cNvPr id="286" name="Picture 81" descr="vr_corp_orange"/>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034325" y="3016534"/>
              <a:ext cx="278368" cy="280066"/>
            </a:xfrm>
            <a:prstGeom prst="rect">
              <a:avLst/>
            </a:prstGeom>
            <a:noFill/>
          </p:spPr>
        </p:pic>
        <p:pic>
          <p:nvPicPr>
            <p:cNvPr id="287" name="Picture 95" descr="vr_corp_blu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233917" y="2995437"/>
              <a:ext cx="246383" cy="248123"/>
            </a:xfrm>
            <a:prstGeom prst="rect">
              <a:avLst/>
            </a:prstGeom>
            <a:noFill/>
          </p:spPr>
        </p:pic>
        <p:pic>
          <p:nvPicPr>
            <p:cNvPr id="288" name="Picture 17" descr="vr_corp_red"/>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7193091" y="3184751"/>
              <a:ext cx="245663" cy="2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0" name="Group 289"/>
          <p:cNvGrpSpPr/>
          <p:nvPr/>
        </p:nvGrpSpPr>
        <p:grpSpPr>
          <a:xfrm>
            <a:off x="4350718" y="1606342"/>
            <a:ext cx="445975" cy="327356"/>
            <a:chOff x="7034325" y="2995437"/>
            <a:chExt cx="445975" cy="436475"/>
          </a:xfrm>
        </p:grpSpPr>
        <p:pic>
          <p:nvPicPr>
            <p:cNvPr id="291" name="Picture 81" descr="vr_corp_orange"/>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034325" y="3016534"/>
              <a:ext cx="278368" cy="280066"/>
            </a:xfrm>
            <a:prstGeom prst="rect">
              <a:avLst/>
            </a:prstGeom>
            <a:noFill/>
          </p:spPr>
        </p:pic>
        <p:pic>
          <p:nvPicPr>
            <p:cNvPr id="292" name="Picture 95" descr="vr_corp_blu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233917" y="2995437"/>
              <a:ext cx="246383" cy="248123"/>
            </a:xfrm>
            <a:prstGeom prst="rect">
              <a:avLst/>
            </a:prstGeom>
            <a:noFill/>
          </p:spPr>
        </p:pic>
        <p:pic>
          <p:nvPicPr>
            <p:cNvPr id="293" name="Picture 17" descr="vr_corp_red"/>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7193091" y="3184751"/>
              <a:ext cx="245663" cy="2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4" name="Group 293"/>
          <p:cNvGrpSpPr/>
          <p:nvPr/>
        </p:nvGrpSpPr>
        <p:grpSpPr>
          <a:xfrm>
            <a:off x="2852118" y="1015792"/>
            <a:ext cx="445975" cy="327356"/>
            <a:chOff x="7034325" y="2995437"/>
            <a:chExt cx="445975" cy="436475"/>
          </a:xfrm>
        </p:grpSpPr>
        <p:pic>
          <p:nvPicPr>
            <p:cNvPr id="295" name="Picture 81" descr="vr_corp_orange"/>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034325" y="3016534"/>
              <a:ext cx="278368" cy="280066"/>
            </a:xfrm>
            <a:prstGeom prst="rect">
              <a:avLst/>
            </a:prstGeom>
            <a:noFill/>
          </p:spPr>
        </p:pic>
        <p:pic>
          <p:nvPicPr>
            <p:cNvPr id="296" name="Picture 95" descr="vr_corp_blu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233917" y="2995437"/>
              <a:ext cx="246383" cy="248123"/>
            </a:xfrm>
            <a:prstGeom prst="rect">
              <a:avLst/>
            </a:prstGeom>
            <a:noFill/>
          </p:spPr>
        </p:pic>
        <p:pic>
          <p:nvPicPr>
            <p:cNvPr id="297" name="Picture 17" descr="vr_corp_red"/>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7193091" y="3184751"/>
              <a:ext cx="245663" cy="2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8" name="Group 297"/>
          <p:cNvGrpSpPr/>
          <p:nvPr/>
        </p:nvGrpSpPr>
        <p:grpSpPr>
          <a:xfrm>
            <a:off x="2826718" y="1625392"/>
            <a:ext cx="445975" cy="327356"/>
            <a:chOff x="7034325" y="2995437"/>
            <a:chExt cx="445975" cy="436475"/>
          </a:xfrm>
        </p:grpSpPr>
        <p:pic>
          <p:nvPicPr>
            <p:cNvPr id="300" name="Picture 81" descr="vr_corp_orange"/>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034325" y="3016534"/>
              <a:ext cx="278368" cy="280066"/>
            </a:xfrm>
            <a:prstGeom prst="rect">
              <a:avLst/>
            </a:prstGeom>
            <a:noFill/>
          </p:spPr>
        </p:pic>
        <p:pic>
          <p:nvPicPr>
            <p:cNvPr id="301" name="Picture 95" descr="vr_corp_blu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233917" y="2995437"/>
              <a:ext cx="246383" cy="248123"/>
            </a:xfrm>
            <a:prstGeom prst="rect">
              <a:avLst/>
            </a:prstGeom>
            <a:noFill/>
          </p:spPr>
        </p:pic>
        <p:pic>
          <p:nvPicPr>
            <p:cNvPr id="303" name="Picture 17" descr="vr_corp_red"/>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7193091" y="3184751"/>
              <a:ext cx="245663" cy="2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5596793" y="1198089"/>
            <a:ext cx="1816100" cy="734928"/>
            <a:chOff x="5549901" y="1422400"/>
            <a:chExt cx="1816100" cy="979904"/>
          </a:xfrm>
        </p:grpSpPr>
        <p:sp>
          <p:nvSpPr>
            <p:cNvPr id="304" name="Oval 303"/>
            <p:cNvSpPr>
              <a:spLocks noChangeArrowheads="1"/>
            </p:cNvSpPr>
            <p:nvPr/>
          </p:nvSpPr>
          <p:spPr bwMode="auto">
            <a:xfrm>
              <a:off x="5549901" y="1433381"/>
              <a:ext cx="1816100" cy="968923"/>
            </a:xfrm>
            <a:prstGeom prst="ellipse">
              <a:avLst/>
            </a:prstGeom>
            <a:solidFill>
              <a:srgbClr val="FF0000">
                <a:alpha val="20000"/>
              </a:srgbClr>
            </a:solidFill>
            <a:ln w="9525" algn="ctr">
              <a:noFill/>
              <a:round/>
              <a:headEnd/>
              <a:tailEnd/>
            </a:ln>
          </p:spPr>
          <p:txBody>
            <a:bodyPr lIns="0" tIns="0" rIns="0" bIns="0"/>
            <a:lstStyle/>
            <a:p>
              <a:pPr>
                <a:lnSpc>
                  <a:spcPct val="90000"/>
                </a:lnSpc>
              </a:pPr>
              <a:endParaRPr lang="en-US" dirty="0"/>
            </a:p>
          </p:txBody>
        </p:sp>
        <p:sp>
          <p:nvSpPr>
            <p:cNvPr id="306" name="TextBox 305"/>
            <p:cNvSpPr txBox="1"/>
            <p:nvPr/>
          </p:nvSpPr>
          <p:spPr>
            <a:xfrm>
              <a:off x="6235700" y="1422400"/>
              <a:ext cx="381000" cy="355600"/>
            </a:xfrm>
            <a:prstGeom prst="rect">
              <a:avLst/>
            </a:prstGeom>
            <a:noFill/>
          </p:spPr>
          <p:txBody>
            <a:bodyPr wrap="square" rtlCol="0">
              <a:noAutofit/>
            </a:bodyPr>
            <a:lstStyle/>
            <a:p>
              <a:pPr algn="ctr">
                <a:lnSpc>
                  <a:spcPct val="90000"/>
                </a:lnSpc>
              </a:pPr>
              <a:r>
                <a:rPr lang="en-US" dirty="0">
                  <a:solidFill>
                    <a:srgbClr val="FF0000"/>
                  </a:solidFill>
                </a:rPr>
                <a:t>X</a:t>
              </a:r>
            </a:p>
          </p:txBody>
        </p:sp>
        <p:sp>
          <p:nvSpPr>
            <p:cNvPr id="307" name="Rectangle 306"/>
            <p:cNvSpPr/>
            <p:nvPr/>
          </p:nvSpPr>
          <p:spPr>
            <a:xfrm>
              <a:off x="5842496" y="1756755"/>
              <a:ext cx="720080" cy="451405"/>
            </a:xfrm>
            <a:prstGeom prst="rect">
              <a:avLst/>
            </a:prstGeom>
            <a:solidFill>
              <a:schemeClr val="bg1"/>
            </a:solidFill>
            <a:effectLst>
              <a:softEdge rad="63500"/>
            </a:effectLst>
          </p:spPr>
          <p:txBody>
            <a:bodyPr wrap="square">
              <a:spAutoFit/>
            </a:bodyPr>
            <a:lstStyle/>
            <a:p>
              <a:pPr algn="ctr"/>
              <a:r>
                <a:rPr lang="en-GB" sz="1600" b="1" dirty="0">
                  <a:solidFill>
                    <a:schemeClr val="tx1"/>
                  </a:solidFill>
                </a:rPr>
                <a:t>STP</a:t>
              </a:r>
            </a:p>
          </p:txBody>
        </p:sp>
      </p:grpSp>
      <p:grpSp>
        <p:nvGrpSpPr>
          <p:cNvPr id="3" name="Group 2"/>
          <p:cNvGrpSpPr/>
          <p:nvPr/>
        </p:nvGrpSpPr>
        <p:grpSpPr>
          <a:xfrm>
            <a:off x="279402" y="2534841"/>
            <a:ext cx="8712200" cy="2416969"/>
            <a:chOff x="431800" y="3379788"/>
            <a:chExt cx="8712200" cy="3222625"/>
          </a:xfrm>
        </p:grpSpPr>
        <p:grpSp>
          <p:nvGrpSpPr>
            <p:cNvPr id="26710" name="Group 111"/>
            <p:cNvGrpSpPr>
              <a:grpSpLocks/>
            </p:cNvGrpSpPr>
            <p:nvPr/>
          </p:nvGrpSpPr>
          <p:grpSpPr bwMode="auto">
            <a:xfrm>
              <a:off x="533400" y="4162425"/>
              <a:ext cx="7277102" cy="2439988"/>
              <a:chOff x="837870" y="2692295"/>
              <a:chExt cx="5894370" cy="2896945"/>
            </a:xfrm>
          </p:grpSpPr>
          <p:pic>
            <p:nvPicPr>
              <p:cNvPr id="26833" name="Picture 9" descr="cloud3_grey_grey"/>
              <p:cNvPicPr>
                <a:picLocks noChangeAspect="1" noChangeArrowheads="1"/>
              </p:cNvPicPr>
              <p:nvPr/>
            </p:nvPicPr>
            <p:blipFill>
              <a:blip r:embed="rId36" cstate="print"/>
              <a:srcRect/>
              <a:stretch>
                <a:fillRect/>
              </a:stretch>
            </p:blipFill>
            <p:spPr bwMode="auto">
              <a:xfrm>
                <a:off x="1331640" y="2708920"/>
                <a:ext cx="5400600" cy="2880320"/>
              </a:xfrm>
              <a:prstGeom prst="rect">
                <a:avLst/>
              </a:prstGeom>
              <a:noFill/>
              <a:ln w="9525">
                <a:noFill/>
                <a:miter lim="800000"/>
                <a:headEnd/>
                <a:tailEnd/>
              </a:ln>
            </p:spPr>
          </p:pic>
          <p:pic>
            <p:nvPicPr>
              <p:cNvPr id="167" name="Picture 4" descr="http://www.fotosearch.com/bthumb/csk/CSK141/KS2298.jpg"/>
              <p:cNvPicPr>
                <a:picLocks noChangeAspect="1" noChangeArrowheads="1"/>
              </p:cNvPicPr>
              <p:nvPr>
                <p:custDataLst>
                  <p:tags r:id="rId17"/>
                </p:custDataLst>
              </p:nvPr>
            </p:nvPicPr>
            <p:blipFill>
              <a:blip r:embed="rId37" cstate="email">
                <a:duotone>
                  <a:srgbClr val="CC0000">
                    <a:shade val="45000"/>
                    <a:satMod val="135000"/>
                  </a:srgbClr>
                  <a:prstClr val="white"/>
                </a:duotone>
                <a:lum bright="25000" contrast="-22000"/>
              </a:blip>
              <a:stretch>
                <a:fillRect/>
              </a:stretch>
            </p:blipFill>
            <p:spPr bwMode="auto">
              <a:xfrm>
                <a:off x="837870" y="2692295"/>
                <a:ext cx="5894370" cy="2870305"/>
              </a:xfrm>
              <a:prstGeom prst="roundRect">
                <a:avLst>
                  <a:gd name="adj" fmla="val 50000"/>
                </a:avLst>
              </a:prstGeom>
              <a:noFill/>
              <a:ln>
                <a:noFill/>
              </a:ln>
              <a:effectLst>
                <a:softEdge rad="635000"/>
              </a:effectLst>
            </p:spPr>
          </p:pic>
        </p:grpSp>
        <p:sp>
          <p:nvSpPr>
            <p:cNvPr id="26711" name="Line 39"/>
            <p:cNvSpPr>
              <a:spLocks noChangeShapeType="1"/>
            </p:cNvSpPr>
            <p:nvPr/>
          </p:nvSpPr>
          <p:spPr bwMode="auto">
            <a:xfrm flipV="1">
              <a:off x="4327525" y="4924425"/>
              <a:ext cx="1463675" cy="0"/>
            </a:xfrm>
            <a:prstGeom prst="line">
              <a:avLst/>
            </a:prstGeom>
            <a:noFill/>
            <a:ln w="9525">
              <a:solidFill>
                <a:schemeClr val="tx1"/>
              </a:solidFill>
              <a:round/>
              <a:headEnd/>
              <a:tailEnd/>
            </a:ln>
          </p:spPr>
          <p:txBody>
            <a:bodyPr wrap="none" tIns="90000" bIns="90000" anchor="ctr"/>
            <a:lstStyle/>
            <a:p>
              <a:endParaRPr lang="en-US"/>
            </a:p>
          </p:txBody>
        </p:sp>
        <p:sp>
          <p:nvSpPr>
            <p:cNvPr id="26712" name="Line 42"/>
            <p:cNvSpPr>
              <a:spLocks noChangeShapeType="1"/>
            </p:cNvSpPr>
            <p:nvPr/>
          </p:nvSpPr>
          <p:spPr bwMode="auto">
            <a:xfrm>
              <a:off x="1868488" y="5110163"/>
              <a:ext cx="904875" cy="531812"/>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713" name="Line 41"/>
            <p:cNvSpPr>
              <a:spLocks noChangeShapeType="1"/>
            </p:cNvSpPr>
            <p:nvPr/>
          </p:nvSpPr>
          <p:spPr bwMode="auto">
            <a:xfrm flipV="1">
              <a:off x="1746250" y="4978400"/>
              <a:ext cx="1036638" cy="625475"/>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714" name="Line 40"/>
            <p:cNvSpPr>
              <a:spLocks noChangeShapeType="1"/>
            </p:cNvSpPr>
            <p:nvPr/>
          </p:nvSpPr>
          <p:spPr bwMode="auto">
            <a:xfrm>
              <a:off x="1597025" y="4876800"/>
              <a:ext cx="1454150" cy="1588"/>
            </a:xfrm>
            <a:prstGeom prst="line">
              <a:avLst/>
            </a:prstGeom>
            <a:noFill/>
            <a:ln w="9525">
              <a:solidFill>
                <a:schemeClr val="tx1"/>
              </a:solidFill>
              <a:round/>
              <a:headEnd/>
              <a:tailEnd/>
            </a:ln>
          </p:spPr>
          <p:txBody>
            <a:bodyPr wrap="none" tIns="90000" bIns="90000" anchor="ctr"/>
            <a:lstStyle/>
            <a:p>
              <a:endParaRPr lang="en-US"/>
            </a:p>
          </p:txBody>
        </p:sp>
        <p:sp>
          <p:nvSpPr>
            <p:cNvPr id="26715" name="Line 40"/>
            <p:cNvSpPr>
              <a:spLocks noChangeShapeType="1"/>
            </p:cNvSpPr>
            <p:nvPr/>
          </p:nvSpPr>
          <p:spPr bwMode="auto">
            <a:xfrm>
              <a:off x="1622425" y="5749925"/>
              <a:ext cx="1454150" cy="1588"/>
            </a:xfrm>
            <a:prstGeom prst="line">
              <a:avLst/>
            </a:prstGeom>
            <a:noFill/>
            <a:ln w="9525">
              <a:solidFill>
                <a:schemeClr val="tx1"/>
              </a:solidFill>
              <a:round/>
              <a:headEnd/>
              <a:tailEnd/>
            </a:ln>
          </p:spPr>
          <p:txBody>
            <a:bodyPr wrap="none" tIns="90000" bIns="90000" anchor="ctr"/>
            <a:lstStyle/>
            <a:p>
              <a:endParaRPr lang="en-US"/>
            </a:p>
          </p:txBody>
        </p:sp>
        <p:sp>
          <p:nvSpPr>
            <p:cNvPr id="26716" name="Line 39"/>
            <p:cNvSpPr>
              <a:spLocks noChangeShapeType="1"/>
            </p:cNvSpPr>
            <p:nvPr/>
          </p:nvSpPr>
          <p:spPr bwMode="auto">
            <a:xfrm>
              <a:off x="863600" y="4846638"/>
              <a:ext cx="576263" cy="0"/>
            </a:xfrm>
            <a:prstGeom prst="line">
              <a:avLst/>
            </a:prstGeom>
            <a:noFill/>
            <a:ln w="9525">
              <a:solidFill>
                <a:schemeClr val="tx1"/>
              </a:solidFill>
              <a:round/>
              <a:headEnd/>
              <a:tailEnd/>
            </a:ln>
          </p:spPr>
          <p:txBody>
            <a:bodyPr wrap="none" tIns="90000" bIns="90000" anchor="ctr"/>
            <a:lstStyle/>
            <a:p>
              <a:endParaRPr lang="en-US"/>
            </a:p>
          </p:txBody>
        </p:sp>
        <p:sp>
          <p:nvSpPr>
            <p:cNvPr id="26717" name="Line 39"/>
            <p:cNvSpPr>
              <a:spLocks noChangeShapeType="1"/>
            </p:cNvSpPr>
            <p:nvPr/>
          </p:nvSpPr>
          <p:spPr bwMode="auto">
            <a:xfrm>
              <a:off x="863600" y="5062538"/>
              <a:ext cx="554038" cy="585787"/>
            </a:xfrm>
            <a:prstGeom prst="line">
              <a:avLst/>
            </a:prstGeom>
            <a:noFill/>
            <a:ln w="9525">
              <a:solidFill>
                <a:schemeClr val="tx1"/>
              </a:solidFill>
              <a:round/>
              <a:headEnd/>
              <a:tailEnd/>
            </a:ln>
          </p:spPr>
          <p:txBody>
            <a:bodyPr wrap="none" tIns="90000" bIns="90000" anchor="ctr"/>
            <a:lstStyle/>
            <a:p>
              <a:endParaRPr lang="en-US"/>
            </a:p>
          </p:txBody>
        </p:sp>
        <p:sp>
          <p:nvSpPr>
            <p:cNvPr id="26718" name="Line 11"/>
            <p:cNvSpPr>
              <a:spLocks noChangeShapeType="1"/>
            </p:cNvSpPr>
            <p:nvPr/>
          </p:nvSpPr>
          <p:spPr bwMode="auto">
            <a:xfrm flipH="1" flipV="1">
              <a:off x="5903913" y="4991100"/>
              <a:ext cx="1008062" cy="0"/>
            </a:xfrm>
            <a:prstGeom prst="line">
              <a:avLst/>
            </a:prstGeom>
            <a:noFill/>
            <a:ln w="9525">
              <a:solidFill>
                <a:schemeClr val="tx1"/>
              </a:solidFill>
              <a:round/>
              <a:headEnd/>
              <a:tailEnd/>
            </a:ln>
          </p:spPr>
          <p:txBody>
            <a:bodyPr/>
            <a:lstStyle/>
            <a:p>
              <a:endParaRPr lang="en-US"/>
            </a:p>
          </p:txBody>
        </p:sp>
        <p:sp>
          <p:nvSpPr>
            <p:cNvPr id="26719" name="Text Box 14"/>
            <p:cNvSpPr txBox="1">
              <a:spLocks noChangeArrowheads="1"/>
            </p:cNvSpPr>
            <p:nvPr/>
          </p:nvSpPr>
          <p:spPr bwMode="auto">
            <a:xfrm>
              <a:off x="6800509" y="4437063"/>
              <a:ext cx="467407" cy="307771"/>
            </a:xfrm>
            <a:prstGeom prst="rect">
              <a:avLst/>
            </a:prstGeom>
            <a:noFill/>
            <a:ln w="9525">
              <a:noFill/>
              <a:miter lim="800000"/>
              <a:headEnd/>
              <a:tailEnd/>
            </a:ln>
          </p:spPr>
          <p:txBody>
            <a:bodyPr wrap="none" lIns="76197" tIns="38098" rIns="76197" bIns="38098">
              <a:spAutoFit/>
            </a:bodyPr>
            <a:lstStyle/>
            <a:p>
              <a:pPr algn="ctr" defTabSz="762000"/>
              <a:r>
                <a:rPr lang="en-GB" sz="1000" b="1">
                  <a:latin typeface="Segoe Semibold"/>
                  <a:cs typeface="Arial" pitchFamily="34" charset="0"/>
                </a:rPr>
                <a:t>Edge</a:t>
              </a:r>
            </a:p>
          </p:txBody>
        </p:sp>
        <p:sp>
          <p:nvSpPr>
            <p:cNvPr id="26720" name="Line 16"/>
            <p:cNvSpPr>
              <a:spLocks noChangeShapeType="1"/>
            </p:cNvSpPr>
            <p:nvPr/>
          </p:nvSpPr>
          <p:spPr bwMode="auto">
            <a:xfrm flipH="1">
              <a:off x="5761038" y="5711825"/>
              <a:ext cx="1295400" cy="0"/>
            </a:xfrm>
            <a:prstGeom prst="line">
              <a:avLst/>
            </a:prstGeom>
            <a:noFill/>
            <a:ln w="9525">
              <a:solidFill>
                <a:schemeClr val="tx1"/>
              </a:solidFill>
              <a:round/>
              <a:headEnd/>
              <a:tailEnd/>
            </a:ln>
          </p:spPr>
          <p:txBody>
            <a:bodyPr/>
            <a:lstStyle/>
            <a:p>
              <a:endParaRPr lang="en-US"/>
            </a:p>
          </p:txBody>
        </p:sp>
        <p:sp>
          <p:nvSpPr>
            <p:cNvPr id="26721" name="Line 40"/>
            <p:cNvSpPr>
              <a:spLocks noChangeShapeType="1"/>
            </p:cNvSpPr>
            <p:nvPr/>
          </p:nvSpPr>
          <p:spPr bwMode="auto">
            <a:xfrm>
              <a:off x="4405313" y="5678488"/>
              <a:ext cx="1454150" cy="1587"/>
            </a:xfrm>
            <a:prstGeom prst="line">
              <a:avLst/>
            </a:prstGeom>
            <a:noFill/>
            <a:ln w="9525">
              <a:solidFill>
                <a:schemeClr val="tx1"/>
              </a:solidFill>
              <a:round/>
              <a:headEnd/>
              <a:tailEnd/>
            </a:ln>
          </p:spPr>
          <p:txBody>
            <a:bodyPr wrap="none" tIns="90000" bIns="90000" anchor="ctr"/>
            <a:lstStyle/>
            <a:p>
              <a:endParaRPr lang="en-US"/>
            </a:p>
          </p:txBody>
        </p:sp>
        <p:sp>
          <p:nvSpPr>
            <p:cNvPr id="26722" name="Line 41"/>
            <p:cNvSpPr>
              <a:spLocks noChangeShapeType="1"/>
            </p:cNvSpPr>
            <p:nvPr/>
          </p:nvSpPr>
          <p:spPr bwMode="auto">
            <a:xfrm flipV="1">
              <a:off x="4378325" y="4973638"/>
              <a:ext cx="1527175" cy="668337"/>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723" name="Line 42"/>
            <p:cNvSpPr>
              <a:spLocks noChangeShapeType="1"/>
            </p:cNvSpPr>
            <p:nvPr/>
          </p:nvSpPr>
          <p:spPr bwMode="auto">
            <a:xfrm>
              <a:off x="4359275" y="5006975"/>
              <a:ext cx="1473200" cy="681038"/>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724" name="Line 44"/>
            <p:cNvSpPr>
              <a:spLocks noChangeShapeType="1"/>
            </p:cNvSpPr>
            <p:nvPr/>
          </p:nvSpPr>
          <p:spPr bwMode="auto">
            <a:xfrm>
              <a:off x="5761038" y="5230813"/>
              <a:ext cx="0" cy="284162"/>
            </a:xfrm>
            <a:prstGeom prst="line">
              <a:avLst/>
            </a:prstGeom>
            <a:noFill/>
            <a:ln w="9525">
              <a:solidFill>
                <a:schemeClr val="tx1"/>
              </a:solidFill>
              <a:round/>
              <a:headEnd/>
              <a:tailEnd/>
            </a:ln>
          </p:spPr>
          <p:txBody>
            <a:bodyPr/>
            <a:lstStyle/>
            <a:p>
              <a:endParaRPr lang="en-US"/>
            </a:p>
          </p:txBody>
        </p:sp>
        <p:sp>
          <p:nvSpPr>
            <p:cNvPr id="26725" name="Line 45"/>
            <p:cNvSpPr>
              <a:spLocks noChangeShapeType="1"/>
            </p:cNvSpPr>
            <p:nvPr/>
          </p:nvSpPr>
          <p:spPr bwMode="auto">
            <a:xfrm>
              <a:off x="5818188" y="5221288"/>
              <a:ext cx="0" cy="284162"/>
            </a:xfrm>
            <a:prstGeom prst="line">
              <a:avLst/>
            </a:prstGeom>
            <a:noFill/>
            <a:ln w="9525">
              <a:solidFill>
                <a:schemeClr val="tx1"/>
              </a:solidFill>
              <a:round/>
              <a:headEnd/>
              <a:tailEnd/>
            </a:ln>
          </p:spPr>
          <p:txBody>
            <a:bodyPr/>
            <a:lstStyle/>
            <a:p>
              <a:endParaRPr lang="en-US"/>
            </a:p>
          </p:txBody>
        </p:sp>
        <p:sp>
          <p:nvSpPr>
            <p:cNvPr id="26726" name="Text Box 50"/>
            <p:cNvSpPr txBox="1">
              <a:spLocks noChangeArrowheads="1"/>
            </p:cNvSpPr>
            <p:nvPr/>
          </p:nvSpPr>
          <p:spPr bwMode="auto">
            <a:xfrm>
              <a:off x="5358491" y="4368800"/>
              <a:ext cx="873355" cy="307771"/>
            </a:xfrm>
            <a:prstGeom prst="rect">
              <a:avLst/>
            </a:prstGeom>
            <a:noFill/>
            <a:ln w="9525">
              <a:noFill/>
              <a:miter lim="800000"/>
              <a:headEnd/>
              <a:tailEnd/>
            </a:ln>
          </p:spPr>
          <p:txBody>
            <a:bodyPr wrap="none" lIns="76197" tIns="38098" rIns="76197" bIns="38098">
              <a:spAutoFit/>
            </a:bodyPr>
            <a:lstStyle/>
            <a:p>
              <a:pPr algn="ctr" defTabSz="762000"/>
              <a:r>
                <a:rPr lang="en-GB" sz="1000" b="1">
                  <a:latin typeface="Segoe Semibold"/>
                  <a:cs typeface="Arial" pitchFamily="34" charset="0"/>
                </a:rPr>
                <a:t>Distribution</a:t>
              </a:r>
            </a:p>
          </p:txBody>
        </p:sp>
        <p:sp>
          <p:nvSpPr>
            <p:cNvPr id="26727" name="Text Box 54"/>
            <p:cNvSpPr txBox="1">
              <a:spLocks noChangeArrowheads="1"/>
            </p:cNvSpPr>
            <p:nvPr/>
          </p:nvSpPr>
          <p:spPr bwMode="auto">
            <a:xfrm>
              <a:off x="4016375" y="4346575"/>
              <a:ext cx="735013" cy="512956"/>
            </a:xfrm>
            <a:prstGeom prst="rect">
              <a:avLst/>
            </a:prstGeom>
            <a:noFill/>
            <a:ln w="9525">
              <a:noFill/>
              <a:miter lim="800000"/>
              <a:headEnd/>
              <a:tailEnd/>
            </a:ln>
          </p:spPr>
          <p:txBody>
            <a:bodyPr lIns="76197" tIns="38098" rIns="76197" bIns="38098">
              <a:spAutoFit/>
            </a:bodyPr>
            <a:lstStyle/>
            <a:p>
              <a:pPr algn="ctr" defTabSz="762000"/>
              <a:r>
                <a:rPr lang="en-GB" sz="1000" b="1">
                  <a:latin typeface="Segoe Semibold"/>
                  <a:cs typeface="Arial" pitchFamily="34" charset="0"/>
                </a:rPr>
                <a:t>Campus Core</a:t>
              </a:r>
            </a:p>
          </p:txBody>
        </p:sp>
        <p:sp>
          <p:nvSpPr>
            <p:cNvPr id="26728" name="Line 62"/>
            <p:cNvSpPr>
              <a:spLocks noChangeShapeType="1"/>
            </p:cNvSpPr>
            <p:nvPr/>
          </p:nvSpPr>
          <p:spPr bwMode="auto">
            <a:xfrm>
              <a:off x="4383088" y="5230813"/>
              <a:ext cx="0" cy="284162"/>
            </a:xfrm>
            <a:prstGeom prst="line">
              <a:avLst/>
            </a:prstGeom>
            <a:noFill/>
            <a:ln w="9525">
              <a:solidFill>
                <a:schemeClr val="tx1"/>
              </a:solidFill>
              <a:round/>
              <a:headEnd/>
              <a:tailEnd/>
            </a:ln>
          </p:spPr>
          <p:txBody>
            <a:bodyPr/>
            <a:lstStyle/>
            <a:p>
              <a:endParaRPr lang="en-US"/>
            </a:p>
          </p:txBody>
        </p:sp>
        <p:sp>
          <p:nvSpPr>
            <p:cNvPr id="26729" name="Line 63"/>
            <p:cNvSpPr>
              <a:spLocks noChangeShapeType="1"/>
            </p:cNvSpPr>
            <p:nvPr/>
          </p:nvSpPr>
          <p:spPr bwMode="auto">
            <a:xfrm>
              <a:off x="4440238" y="5221288"/>
              <a:ext cx="0" cy="284162"/>
            </a:xfrm>
            <a:prstGeom prst="line">
              <a:avLst/>
            </a:prstGeom>
            <a:noFill/>
            <a:ln w="9525">
              <a:solidFill>
                <a:schemeClr val="tx1"/>
              </a:solidFill>
              <a:round/>
              <a:headEnd/>
              <a:tailEnd/>
            </a:ln>
          </p:spPr>
          <p:txBody>
            <a:bodyPr/>
            <a:lstStyle/>
            <a:p>
              <a:endParaRPr lang="en-US"/>
            </a:p>
          </p:txBody>
        </p:sp>
        <p:sp>
          <p:nvSpPr>
            <p:cNvPr id="26730" name="Line 5"/>
            <p:cNvSpPr>
              <a:spLocks noChangeShapeType="1"/>
            </p:cNvSpPr>
            <p:nvPr/>
          </p:nvSpPr>
          <p:spPr bwMode="auto">
            <a:xfrm>
              <a:off x="7286625" y="5610225"/>
              <a:ext cx="982663" cy="3175"/>
            </a:xfrm>
            <a:prstGeom prst="line">
              <a:avLst/>
            </a:prstGeom>
            <a:noFill/>
            <a:ln w="9525">
              <a:solidFill>
                <a:schemeClr val="tx1"/>
              </a:solidFill>
              <a:round/>
              <a:headEnd/>
              <a:tailEnd/>
            </a:ln>
          </p:spPr>
          <p:txBody>
            <a:bodyPr/>
            <a:lstStyle/>
            <a:p>
              <a:endParaRPr lang="en-US"/>
            </a:p>
          </p:txBody>
        </p:sp>
        <p:sp>
          <p:nvSpPr>
            <p:cNvPr id="26731" name="Line 10"/>
            <p:cNvSpPr>
              <a:spLocks noChangeShapeType="1"/>
            </p:cNvSpPr>
            <p:nvPr/>
          </p:nvSpPr>
          <p:spPr bwMode="auto">
            <a:xfrm flipH="1" flipV="1">
              <a:off x="7248525" y="4987925"/>
              <a:ext cx="1031875" cy="3175"/>
            </a:xfrm>
            <a:prstGeom prst="line">
              <a:avLst/>
            </a:prstGeom>
            <a:noFill/>
            <a:ln w="9525">
              <a:solidFill>
                <a:schemeClr val="tx1"/>
              </a:solidFill>
              <a:round/>
              <a:headEnd/>
              <a:tailEnd/>
            </a:ln>
          </p:spPr>
          <p:txBody>
            <a:bodyPr/>
            <a:lstStyle/>
            <a:p>
              <a:endParaRPr lang="en-US"/>
            </a:p>
          </p:txBody>
        </p:sp>
        <p:sp>
          <p:nvSpPr>
            <p:cNvPr id="26732" name="Line 20"/>
            <p:cNvSpPr>
              <a:spLocks noChangeShapeType="1"/>
            </p:cNvSpPr>
            <p:nvPr/>
          </p:nvSpPr>
          <p:spPr bwMode="auto">
            <a:xfrm flipV="1">
              <a:off x="8353425" y="4775200"/>
              <a:ext cx="503238" cy="215900"/>
            </a:xfrm>
            <a:prstGeom prst="line">
              <a:avLst/>
            </a:prstGeom>
            <a:noFill/>
            <a:ln w="9525">
              <a:solidFill>
                <a:schemeClr val="tx1"/>
              </a:solidFill>
              <a:round/>
              <a:headEnd/>
              <a:tailEnd/>
            </a:ln>
          </p:spPr>
          <p:txBody>
            <a:bodyPr/>
            <a:lstStyle/>
            <a:p>
              <a:endParaRPr lang="en-US"/>
            </a:p>
          </p:txBody>
        </p:sp>
        <p:pic>
          <p:nvPicPr>
            <p:cNvPr id="26733" name="Picture 21" descr="pc_corp_blue"/>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691563" y="4486275"/>
              <a:ext cx="452437" cy="517525"/>
            </a:xfrm>
            <a:prstGeom prst="rect">
              <a:avLst/>
            </a:prstGeom>
            <a:noFill/>
            <a:ln w="9525">
              <a:noFill/>
              <a:miter lim="800000"/>
              <a:headEnd/>
              <a:tailEnd/>
            </a:ln>
          </p:spPr>
        </p:pic>
        <p:pic>
          <p:nvPicPr>
            <p:cNvPr id="26734" name="Picture 22" descr="phone_grey"/>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135938" y="4849813"/>
              <a:ext cx="347662" cy="280987"/>
            </a:xfrm>
            <a:prstGeom prst="rect">
              <a:avLst/>
            </a:prstGeom>
            <a:noFill/>
            <a:ln w="9525">
              <a:noFill/>
              <a:miter lim="800000"/>
              <a:headEnd/>
              <a:tailEnd/>
            </a:ln>
          </p:spPr>
        </p:pic>
        <p:grpSp>
          <p:nvGrpSpPr>
            <p:cNvPr id="26735" name="Group 158"/>
            <p:cNvGrpSpPr>
              <a:grpSpLocks/>
            </p:cNvGrpSpPr>
            <p:nvPr/>
          </p:nvGrpSpPr>
          <p:grpSpPr bwMode="auto">
            <a:xfrm>
              <a:off x="6837363" y="4875213"/>
              <a:ext cx="557212" cy="896937"/>
              <a:chOff x="6033437" y="2387600"/>
              <a:chExt cx="556276" cy="896551"/>
            </a:xfrm>
          </p:grpSpPr>
          <p:grpSp>
            <p:nvGrpSpPr>
              <p:cNvPr id="26827" name="Group 32"/>
              <p:cNvGrpSpPr>
                <a:grpSpLocks/>
              </p:cNvGrpSpPr>
              <p:nvPr/>
            </p:nvGrpSpPr>
            <p:grpSpPr bwMode="auto">
              <a:xfrm>
                <a:off x="6033437" y="2719001"/>
                <a:ext cx="549275" cy="565150"/>
                <a:chOff x="2755" y="2838"/>
                <a:chExt cx="316" cy="314"/>
              </a:xfrm>
            </p:grpSpPr>
            <p:pic>
              <p:nvPicPr>
                <p:cNvPr id="26831" name="Picture 33"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7" y="2931"/>
                  <a:ext cx="314" cy="221"/>
                </a:xfrm>
                <a:prstGeom prst="rect">
                  <a:avLst/>
                </a:prstGeom>
                <a:noFill/>
                <a:ln w="9525">
                  <a:noFill/>
                  <a:miter lim="800000"/>
                  <a:headEnd/>
                  <a:tailEnd/>
                </a:ln>
              </p:spPr>
            </p:pic>
            <p:pic>
              <p:nvPicPr>
                <p:cNvPr id="26832" name="Picture 34"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5" y="2838"/>
                  <a:ext cx="314" cy="221"/>
                </a:xfrm>
                <a:prstGeom prst="rect">
                  <a:avLst/>
                </a:prstGeom>
                <a:noFill/>
                <a:ln w="9525">
                  <a:noFill/>
                  <a:miter lim="800000"/>
                  <a:headEnd/>
                  <a:tailEnd/>
                </a:ln>
              </p:spPr>
            </p:pic>
          </p:grpSp>
          <p:grpSp>
            <p:nvGrpSpPr>
              <p:cNvPr id="26828" name="Group 35"/>
              <p:cNvGrpSpPr>
                <a:grpSpLocks/>
              </p:cNvGrpSpPr>
              <p:nvPr/>
            </p:nvGrpSpPr>
            <p:grpSpPr bwMode="auto">
              <a:xfrm>
                <a:off x="6040438" y="2387600"/>
                <a:ext cx="549275" cy="565150"/>
                <a:chOff x="2755" y="2838"/>
                <a:chExt cx="316" cy="314"/>
              </a:xfrm>
            </p:grpSpPr>
            <p:pic>
              <p:nvPicPr>
                <p:cNvPr id="26829" name="Picture 36"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7" y="2931"/>
                  <a:ext cx="314" cy="221"/>
                </a:xfrm>
                <a:prstGeom prst="rect">
                  <a:avLst/>
                </a:prstGeom>
                <a:noFill/>
                <a:ln w="9525">
                  <a:noFill/>
                  <a:miter lim="800000"/>
                  <a:headEnd/>
                  <a:tailEnd/>
                </a:ln>
              </p:spPr>
            </p:pic>
            <p:pic>
              <p:nvPicPr>
                <p:cNvPr id="26830" name="Picture 37"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755" y="2838"/>
                  <a:ext cx="314" cy="221"/>
                </a:xfrm>
                <a:prstGeom prst="rect">
                  <a:avLst/>
                </a:prstGeom>
                <a:noFill/>
                <a:ln w="9525">
                  <a:noFill/>
                  <a:miter lim="800000"/>
                  <a:headEnd/>
                  <a:tailEnd/>
                </a:ln>
              </p:spPr>
            </p:pic>
          </p:grpSp>
        </p:grpSp>
        <p:sp>
          <p:nvSpPr>
            <p:cNvPr id="26736" name="Text Box 54"/>
            <p:cNvSpPr txBox="1">
              <a:spLocks noChangeArrowheads="1"/>
            </p:cNvSpPr>
            <p:nvPr/>
          </p:nvSpPr>
          <p:spPr bwMode="auto">
            <a:xfrm>
              <a:off x="2519363" y="4321175"/>
              <a:ext cx="900112" cy="512956"/>
            </a:xfrm>
            <a:prstGeom prst="rect">
              <a:avLst/>
            </a:prstGeom>
            <a:noFill/>
            <a:ln w="9525">
              <a:noFill/>
              <a:miter lim="800000"/>
              <a:headEnd/>
              <a:tailEnd/>
            </a:ln>
          </p:spPr>
          <p:txBody>
            <a:bodyPr lIns="76197" tIns="38098" rIns="76197" bIns="38098">
              <a:spAutoFit/>
            </a:bodyPr>
            <a:lstStyle/>
            <a:p>
              <a:pPr algn="ctr" defTabSz="762000"/>
              <a:r>
                <a:rPr lang="en-GB" sz="1000" b="1">
                  <a:latin typeface="Segoe Semibold"/>
                  <a:cs typeface="Arial" pitchFamily="34" charset="0"/>
                </a:rPr>
                <a:t>Data Center Core</a:t>
              </a:r>
            </a:p>
          </p:txBody>
        </p:sp>
        <p:sp>
          <p:nvSpPr>
            <p:cNvPr id="26737" name="Line 62"/>
            <p:cNvSpPr>
              <a:spLocks noChangeShapeType="1"/>
            </p:cNvSpPr>
            <p:nvPr/>
          </p:nvSpPr>
          <p:spPr bwMode="auto">
            <a:xfrm>
              <a:off x="2930525" y="5205413"/>
              <a:ext cx="0" cy="284162"/>
            </a:xfrm>
            <a:prstGeom prst="line">
              <a:avLst/>
            </a:prstGeom>
            <a:noFill/>
            <a:ln w="9525">
              <a:solidFill>
                <a:schemeClr val="tx1"/>
              </a:solidFill>
              <a:round/>
              <a:headEnd/>
              <a:tailEnd/>
            </a:ln>
          </p:spPr>
          <p:txBody>
            <a:bodyPr/>
            <a:lstStyle/>
            <a:p>
              <a:endParaRPr lang="en-US"/>
            </a:p>
          </p:txBody>
        </p:sp>
        <p:sp>
          <p:nvSpPr>
            <p:cNvPr id="26738" name="Line 63"/>
            <p:cNvSpPr>
              <a:spLocks noChangeShapeType="1"/>
            </p:cNvSpPr>
            <p:nvPr/>
          </p:nvSpPr>
          <p:spPr bwMode="auto">
            <a:xfrm>
              <a:off x="2987675" y="5195888"/>
              <a:ext cx="0" cy="284162"/>
            </a:xfrm>
            <a:prstGeom prst="line">
              <a:avLst/>
            </a:prstGeom>
            <a:noFill/>
            <a:ln w="9525">
              <a:solidFill>
                <a:schemeClr val="tx1"/>
              </a:solidFill>
              <a:round/>
              <a:headEnd/>
              <a:tailEnd/>
            </a:ln>
          </p:spPr>
          <p:txBody>
            <a:bodyPr/>
            <a:lstStyle/>
            <a:p>
              <a:endParaRPr lang="en-US"/>
            </a:p>
          </p:txBody>
        </p:sp>
        <p:sp>
          <p:nvSpPr>
            <p:cNvPr id="26739" name="Line 9"/>
            <p:cNvSpPr>
              <a:spLocks noChangeShapeType="1"/>
            </p:cNvSpPr>
            <p:nvPr/>
          </p:nvSpPr>
          <p:spPr bwMode="auto">
            <a:xfrm>
              <a:off x="1865313" y="5091113"/>
              <a:ext cx="0" cy="609600"/>
            </a:xfrm>
            <a:prstGeom prst="line">
              <a:avLst/>
            </a:prstGeom>
            <a:noFill/>
            <a:ln w="9525">
              <a:solidFill>
                <a:schemeClr val="tx1"/>
              </a:solidFill>
              <a:round/>
              <a:headEnd/>
              <a:tailEnd/>
            </a:ln>
          </p:spPr>
          <p:txBody>
            <a:bodyPr/>
            <a:lstStyle/>
            <a:p>
              <a:endParaRPr lang="en-US"/>
            </a:p>
          </p:txBody>
        </p:sp>
        <p:pic>
          <p:nvPicPr>
            <p:cNvPr id="26740" name="Picture 73"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412875" y="4867275"/>
              <a:ext cx="546100" cy="398463"/>
            </a:xfrm>
            <a:prstGeom prst="rect">
              <a:avLst/>
            </a:prstGeom>
            <a:noFill/>
            <a:ln w="9525">
              <a:noFill/>
              <a:miter lim="800000"/>
              <a:headEnd/>
              <a:tailEnd/>
            </a:ln>
          </p:spPr>
        </p:pic>
        <p:pic>
          <p:nvPicPr>
            <p:cNvPr id="26741" name="Picture 74"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295400" y="4729163"/>
              <a:ext cx="546100" cy="398462"/>
            </a:xfrm>
            <a:prstGeom prst="rect">
              <a:avLst/>
            </a:prstGeom>
            <a:noFill/>
            <a:ln w="9525">
              <a:noFill/>
              <a:miter lim="800000"/>
              <a:headEnd/>
              <a:tailEnd/>
            </a:ln>
          </p:spPr>
        </p:pic>
        <p:pic>
          <p:nvPicPr>
            <p:cNvPr id="26742" name="Picture 75"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347788" y="5549900"/>
              <a:ext cx="546100" cy="398463"/>
            </a:xfrm>
            <a:prstGeom prst="rect">
              <a:avLst/>
            </a:prstGeom>
            <a:noFill/>
            <a:ln w="9525">
              <a:noFill/>
              <a:miter lim="800000"/>
              <a:headEnd/>
              <a:tailEnd/>
            </a:ln>
          </p:spPr>
        </p:pic>
        <p:sp>
          <p:nvSpPr>
            <p:cNvPr id="26743" name="Line 80"/>
            <p:cNvSpPr>
              <a:spLocks noChangeShapeType="1"/>
            </p:cNvSpPr>
            <p:nvPr/>
          </p:nvSpPr>
          <p:spPr bwMode="auto">
            <a:xfrm>
              <a:off x="1441450" y="4986338"/>
              <a:ext cx="0" cy="533400"/>
            </a:xfrm>
            <a:prstGeom prst="line">
              <a:avLst/>
            </a:prstGeom>
            <a:noFill/>
            <a:ln w="9525">
              <a:solidFill>
                <a:schemeClr val="tx1"/>
              </a:solidFill>
              <a:round/>
              <a:headEnd/>
              <a:tailEnd/>
            </a:ln>
          </p:spPr>
          <p:txBody>
            <a:bodyPr/>
            <a:lstStyle/>
            <a:p>
              <a:endParaRPr lang="en-US"/>
            </a:p>
          </p:txBody>
        </p:sp>
        <p:sp>
          <p:nvSpPr>
            <p:cNvPr id="26744" name="Text Box 54"/>
            <p:cNvSpPr txBox="1">
              <a:spLocks noChangeArrowheads="1"/>
            </p:cNvSpPr>
            <p:nvPr/>
          </p:nvSpPr>
          <p:spPr bwMode="auto">
            <a:xfrm>
              <a:off x="1157288" y="4351339"/>
              <a:ext cx="900112" cy="512956"/>
            </a:xfrm>
            <a:prstGeom prst="rect">
              <a:avLst/>
            </a:prstGeom>
            <a:noFill/>
            <a:ln w="9525">
              <a:noFill/>
              <a:miter lim="800000"/>
              <a:headEnd/>
              <a:tailEnd/>
            </a:ln>
          </p:spPr>
          <p:txBody>
            <a:bodyPr lIns="76197" tIns="38098" rIns="76197" bIns="38098">
              <a:spAutoFit/>
            </a:bodyPr>
            <a:lstStyle/>
            <a:p>
              <a:pPr algn="ctr" defTabSz="762000"/>
              <a:r>
                <a:rPr lang="en-GB" sz="1000" b="1">
                  <a:latin typeface="Segoe Semibold"/>
                  <a:cs typeface="Arial" pitchFamily="34" charset="0"/>
                </a:rPr>
                <a:t>Server Access</a:t>
              </a:r>
            </a:p>
          </p:txBody>
        </p:sp>
        <p:sp>
          <p:nvSpPr>
            <p:cNvPr id="26745" name="Line 39"/>
            <p:cNvSpPr>
              <a:spLocks noChangeShapeType="1"/>
            </p:cNvSpPr>
            <p:nvPr/>
          </p:nvSpPr>
          <p:spPr bwMode="auto">
            <a:xfrm flipV="1">
              <a:off x="2916238" y="4981575"/>
              <a:ext cx="1463675" cy="0"/>
            </a:xfrm>
            <a:prstGeom prst="line">
              <a:avLst/>
            </a:prstGeom>
            <a:noFill/>
            <a:ln w="9525">
              <a:solidFill>
                <a:schemeClr val="tx1"/>
              </a:solidFill>
              <a:round/>
              <a:headEnd/>
              <a:tailEnd/>
            </a:ln>
          </p:spPr>
          <p:txBody>
            <a:bodyPr wrap="none" tIns="90000" bIns="90000" anchor="ctr"/>
            <a:lstStyle/>
            <a:p>
              <a:endParaRPr lang="en-US"/>
            </a:p>
          </p:txBody>
        </p:sp>
        <p:sp>
          <p:nvSpPr>
            <p:cNvPr id="26746" name="Line 40"/>
            <p:cNvSpPr>
              <a:spLocks noChangeShapeType="1"/>
            </p:cNvSpPr>
            <p:nvPr/>
          </p:nvSpPr>
          <p:spPr bwMode="auto">
            <a:xfrm>
              <a:off x="2952750" y="5681663"/>
              <a:ext cx="1454150" cy="1587"/>
            </a:xfrm>
            <a:prstGeom prst="line">
              <a:avLst/>
            </a:prstGeom>
            <a:noFill/>
            <a:ln w="9525">
              <a:solidFill>
                <a:schemeClr val="tx1"/>
              </a:solidFill>
              <a:round/>
              <a:headEnd/>
              <a:tailEnd/>
            </a:ln>
          </p:spPr>
          <p:txBody>
            <a:bodyPr wrap="none" tIns="90000" bIns="90000" anchor="ctr"/>
            <a:lstStyle/>
            <a:p>
              <a:endParaRPr lang="en-US"/>
            </a:p>
          </p:txBody>
        </p:sp>
        <p:sp>
          <p:nvSpPr>
            <p:cNvPr id="26747" name="Line 42"/>
            <p:cNvSpPr>
              <a:spLocks noChangeShapeType="1"/>
            </p:cNvSpPr>
            <p:nvPr/>
          </p:nvSpPr>
          <p:spPr bwMode="auto">
            <a:xfrm>
              <a:off x="2906713" y="5010150"/>
              <a:ext cx="1473200" cy="681038"/>
            </a:xfrm>
            <a:prstGeom prst="line">
              <a:avLst/>
            </a:prstGeom>
            <a:noFill/>
            <a:ln w="9525">
              <a:solidFill>
                <a:schemeClr val="tx1"/>
              </a:solidFill>
              <a:prstDash val="sysDot"/>
              <a:round/>
              <a:headEnd/>
              <a:tailEnd/>
            </a:ln>
          </p:spPr>
          <p:txBody>
            <a:bodyPr wrap="none" tIns="90000" bIns="90000" anchor="ctr"/>
            <a:lstStyle/>
            <a:p>
              <a:endParaRPr lang="en-US"/>
            </a:p>
          </p:txBody>
        </p:sp>
        <p:sp>
          <p:nvSpPr>
            <p:cNvPr id="26748" name="Line 41"/>
            <p:cNvSpPr>
              <a:spLocks noChangeShapeType="1"/>
            </p:cNvSpPr>
            <p:nvPr/>
          </p:nvSpPr>
          <p:spPr bwMode="auto">
            <a:xfrm flipV="1">
              <a:off x="2935288" y="4986338"/>
              <a:ext cx="1527175" cy="668337"/>
            </a:xfrm>
            <a:prstGeom prst="line">
              <a:avLst/>
            </a:prstGeom>
            <a:noFill/>
            <a:ln w="9525">
              <a:solidFill>
                <a:schemeClr val="tx1"/>
              </a:solidFill>
              <a:prstDash val="sysDot"/>
              <a:round/>
              <a:headEnd/>
              <a:tailEnd/>
            </a:ln>
          </p:spPr>
          <p:txBody>
            <a:bodyPr wrap="none" tIns="90000" bIns="90000" anchor="ctr"/>
            <a:lstStyle/>
            <a:p>
              <a:endParaRPr lang="en-US"/>
            </a:p>
          </p:txBody>
        </p:sp>
        <p:pic>
          <p:nvPicPr>
            <p:cNvPr id="26749" name="Picture 76" descr="small-l3-switch_grey"/>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274763" y="5411788"/>
              <a:ext cx="546100" cy="398462"/>
            </a:xfrm>
            <a:prstGeom prst="rect">
              <a:avLst/>
            </a:prstGeom>
            <a:noFill/>
            <a:ln w="9525">
              <a:noFill/>
              <a:miter lim="800000"/>
              <a:headEnd/>
              <a:tailEnd/>
            </a:ln>
          </p:spPr>
        </p:pic>
        <p:grpSp>
          <p:nvGrpSpPr>
            <p:cNvPr id="26750" name="Group 132"/>
            <p:cNvGrpSpPr>
              <a:grpSpLocks/>
            </p:cNvGrpSpPr>
            <p:nvPr/>
          </p:nvGrpSpPr>
          <p:grpSpPr bwMode="auto">
            <a:xfrm>
              <a:off x="431800" y="4559299"/>
              <a:ext cx="693738" cy="928751"/>
              <a:chOff x="459363" y="3481820"/>
              <a:chExt cx="695179" cy="928761"/>
            </a:xfrm>
          </p:grpSpPr>
          <p:grpSp>
            <p:nvGrpSpPr>
              <p:cNvPr id="26807" name="Group 31"/>
              <p:cNvGrpSpPr>
                <a:grpSpLocks noChangeAspect="1"/>
              </p:cNvGrpSpPr>
              <p:nvPr/>
            </p:nvGrpSpPr>
            <p:grpSpPr bwMode="auto">
              <a:xfrm>
                <a:off x="591128" y="3481820"/>
                <a:ext cx="429636" cy="897018"/>
                <a:chOff x="316" y="1419"/>
                <a:chExt cx="845" cy="1771"/>
              </a:xfrm>
            </p:grpSpPr>
            <p:pic>
              <p:nvPicPr>
                <p:cNvPr id="26809" name="Picture 32" descr="server_corp_orange"/>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35" y="1435"/>
                  <a:ext cx="756" cy="1345"/>
                </a:xfrm>
                <a:prstGeom prst="rect">
                  <a:avLst/>
                </a:prstGeom>
                <a:noFill/>
                <a:ln w="9525">
                  <a:noFill/>
                  <a:miter lim="800000"/>
                  <a:headEnd/>
                  <a:tailEnd/>
                </a:ln>
              </p:spPr>
            </p:pic>
            <p:grpSp>
              <p:nvGrpSpPr>
                <p:cNvPr id="26810" name="Group 33"/>
                <p:cNvGrpSpPr>
                  <a:grpSpLocks noChangeAspect="1"/>
                </p:cNvGrpSpPr>
                <p:nvPr/>
              </p:nvGrpSpPr>
              <p:grpSpPr bwMode="auto">
                <a:xfrm>
                  <a:off x="316" y="1419"/>
                  <a:ext cx="845" cy="1771"/>
                  <a:chOff x="316" y="1419"/>
                  <a:chExt cx="845" cy="1771"/>
                </a:xfrm>
              </p:grpSpPr>
              <p:sp>
                <p:nvSpPr>
                  <p:cNvPr id="26811" name="Freeform 34"/>
                  <p:cNvSpPr>
                    <a:spLocks noChangeAspect="1"/>
                  </p:cNvSpPr>
                  <p:nvPr/>
                </p:nvSpPr>
                <p:spPr bwMode="auto">
                  <a:xfrm>
                    <a:off x="316" y="1419"/>
                    <a:ext cx="797" cy="1377"/>
                  </a:xfrm>
                  <a:custGeom>
                    <a:avLst/>
                    <a:gdLst>
                      <a:gd name="T0" fmla="*/ 0 w 771"/>
                      <a:gd name="T1" fmla="*/ 357 h 1315"/>
                      <a:gd name="T2" fmla="*/ 910 w 771"/>
                      <a:gd name="T3" fmla="*/ 0 h 1315"/>
                      <a:gd name="T4" fmla="*/ 1549 w 771"/>
                      <a:gd name="T5" fmla="*/ 595 h 1315"/>
                      <a:gd name="T6" fmla="*/ 1455 w 771"/>
                      <a:gd name="T7" fmla="*/ 2982 h 1315"/>
                      <a:gd name="T8" fmla="*/ 546 w 771"/>
                      <a:gd name="T9" fmla="*/ 3463 h 1315"/>
                      <a:gd name="T10" fmla="*/ 93 w 771"/>
                      <a:gd name="T11" fmla="*/ 2744 h 1315"/>
                      <a:gd name="T12" fmla="*/ 0 w 771"/>
                      <a:gd name="T13" fmla="*/ 357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26812" name="Group 35"/>
                  <p:cNvGrpSpPr>
                    <a:grpSpLocks noChangeAspect="1"/>
                  </p:cNvGrpSpPr>
                  <p:nvPr/>
                </p:nvGrpSpPr>
                <p:grpSpPr bwMode="auto">
                  <a:xfrm>
                    <a:off x="343" y="2203"/>
                    <a:ext cx="816" cy="987"/>
                    <a:chOff x="3378" y="2160"/>
                    <a:chExt cx="576" cy="607"/>
                  </a:xfrm>
                </p:grpSpPr>
                <p:sp>
                  <p:nvSpPr>
                    <p:cNvPr id="26825" name="Text Box 36"/>
                    <p:cNvSpPr txBox="1">
                      <a:spLocks noChangeAspect="1" noChangeArrowheads="1"/>
                    </p:cNvSpPr>
                    <p:nvPr/>
                  </p:nvSpPr>
                  <p:spPr bwMode="auto">
                    <a:xfrm>
                      <a:off x="3378" y="2443"/>
                      <a:ext cx="576" cy="324"/>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26" name="Picture 37" descr="rack_server_corp_green"/>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56" y="2160"/>
                      <a:ext cx="421" cy="256"/>
                    </a:xfrm>
                    <a:prstGeom prst="rect">
                      <a:avLst/>
                    </a:prstGeom>
                    <a:noFill/>
                    <a:ln w="9525">
                      <a:noFill/>
                      <a:miter lim="800000"/>
                      <a:headEnd/>
                      <a:tailEnd/>
                    </a:ln>
                  </p:spPr>
                </p:pic>
              </p:grpSp>
              <p:grpSp>
                <p:nvGrpSpPr>
                  <p:cNvPr id="26813" name="Group 38"/>
                  <p:cNvGrpSpPr>
                    <a:grpSpLocks noChangeAspect="1"/>
                  </p:cNvGrpSpPr>
                  <p:nvPr/>
                </p:nvGrpSpPr>
                <p:grpSpPr bwMode="auto">
                  <a:xfrm>
                    <a:off x="343" y="2069"/>
                    <a:ext cx="818" cy="996"/>
                    <a:chOff x="3378" y="1584"/>
                    <a:chExt cx="576" cy="599"/>
                  </a:xfrm>
                </p:grpSpPr>
                <p:sp>
                  <p:nvSpPr>
                    <p:cNvPr id="26823" name="Text Box 39"/>
                    <p:cNvSpPr txBox="1">
                      <a:spLocks noChangeAspect="1" noChangeArrowheads="1"/>
                    </p:cNvSpPr>
                    <p:nvPr/>
                  </p:nvSpPr>
                  <p:spPr bwMode="auto">
                    <a:xfrm>
                      <a:off x="3378" y="1866"/>
                      <a:ext cx="576" cy="317"/>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24" name="Picture 40" descr="rack_server_grey"/>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456" y="1584"/>
                      <a:ext cx="421" cy="256"/>
                    </a:xfrm>
                    <a:prstGeom prst="rect">
                      <a:avLst/>
                    </a:prstGeom>
                    <a:noFill/>
                    <a:ln w="9525">
                      <a:noFill/>
                      <a:miter lim="800000"/>
                      <a:headEnd/>
                      <a:tailEnd/>
                    </a:ln>
                  </p:spPr>
                </p:pic>
              </p:grpSp>
              <p:grpSp>
                <p:nvGrpSpPr>
                  <p:cNvPr id="26814" name="Group 41"/>
                  <p:cNvGrpSpPr>
                    <a:grpSpLocks noChangeAspect="1"/>
                  </p:cNvGrpSpPr>
                  <p:nvPr/>
                </p:nvGrpSpPr>
                <p:grpSpPr bwMode="auto">
                  <a:xfrm>
                    <a:off x="343" y="1932"/>
                    <a:ext cx="816" cy="1001"/>
                    <a:chOff x="3956" y="1584"/>
                    <a:chExt cx="576" cy="601"/>
                  </a:xfrm>
                </p:grpSpPr>
                <p:sp>
                  <p:nvSpPr>
                    <p:cNvPr id="26821" name="Text Box 42"/>
                    <p:cNvSpPr txBox="1">
                      <a:spLocks noChangeAspect="1" noChangeArrowheads="1"/>
                    </p:cNvSpPr>
                    <p:nvPr/>
                  </p:nvSpPr>
                  <p:spPr bwMode="auto">
                    <a:xfrm>
                      <a:off x="3956" y="1869"/>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22" name="Picture 43" descr="rack_server_corp_blue"/>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32" y="1584"/>
                      <a:ext cx="421" cy="256"/>
                    </a:xfrm>
                    <a:prstGeom prst="rect">
                      <a:avLst/>
                    </a:prstGeom>
                    <a:noFill/>
                    <a:ln w="9525">
                      <a:noFill/>
                      <a:miter lim="800000"/>
                      <a:headEnd/>
                      <a:tailEnd/>
                    </a:ln>
                  </p:spPr>
                </p:pic>
              </p:grpSp>
              <p:grpSp>
                <p:nvGrpSpPr>
                  <p:cNvPr id="26815" name="Group 44"/>
                  <p:cNvGrpSpPr>
                    <a:grpSpLocks noChangeAspect="1"/>
                  </p:cNvGrpSpPr>
                  <p:nvPr/>
                </p:nvGrpSpPr>
                <p:grpSpPr bwMode="auto">
                  <a:xfrm>
                    <a:off x="343" y="1792"/>
                    <a:ext cx="816" cy="993"/>
                    <a:chOff x="3956" y="2736"/>
                    <a:chExt cx="576" cy="599"/>
                  </a:xfrm>
                </p:grpSpPr>
                <p:sp>
                  <p:nvSpPr>
                    <p:cNvPr id="26819" name="Text Box 45"/>
                    <p:cNvSpPr txBox="1">
                      <a:spLocks noChangeAspect="1" noChangeArrowheads="1"/>
                    </p:cNvSpPr>
                    <p:nvPr/>
                  </p:nvSpPr>
                  <p:spPr bwMode="auto">
                    <a:xfrm>
                      <a:off x="3956" y="3017"/>
                      <a:ext cx="576" cy="318"/>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20" name="Picture 46" descr="rack_server_corp_red"/>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032" y="2736"/>
                      <a:ext cx="421" cy="256"/>
                    </a:xfrm>
                    <a:prstGeom prst="rect">
                      <a:avLst/>
                    </a:prstGeom>
                    <a:noFill/>
                    <a:ln w="9525">
                      <a:noFill/>
                      <a:miter lim="800000"/>
                      <a:headEnd/>
                      <a:tailEnd/>
                    </a:ln>
                  </p:spPr>
                </p:pic>
              </p:grpSp>
              <p:grpSp>
                <p:nvGrpSpPr>
                  <p:cNvPr id="26816" name="Group 47"/>
                  <p:cNvGrpSpPr>
                    <a:grpSpLocks noChangeAspect="1"/>
                  </p:cNvGrpSpPr>
                  <p:nvPr/>
                </p:nvGrpSpPr>
                <p:grpSpPr bwMode="auto">
                  <a:xfrm>
                    <a:off x="343" y="1635"/>
                    <a:ext cx="816" cy="1001"/>
                    <a:chOff x="3956" y="2160"/>
                    <a:chExt cx="576" cy="601"/>
                  </a:xfrm>
                </p:grpSpPr>
                <p:sp>
                  <p:nvSpPr>
                    <p:cNvPr id="26817" name="Text Box 48"/>
                    <p:cNvSpPr txBox="1">
                      <a:spLocks noChangeAspect="1" noChangeArrowheads="1"/>
                    </p:cNvSpPr>
                    <p:nvPr/>
                  </p:nvSpPr>
                  <p:spPr bwMode="auto">
                    <a:xfrm>
                      <a:off x="3956" y="2445"/>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818" name="Picture 49" descr="rack_server_corp_orange"/>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032" y="2160"/>
                      <a:ext cx="421" cy="256"/>
                    </a:xfrm>
                    <a:prstGeom prst="rect">
                      <a:avLst/>
                    </a:prstGeom>
                    <a:noFill/>
                    <a:ln w="9525">
                      <a:noFill/>
                      <a:miter lim="800000"/>
                      <a:headEnd/>
                      <a:tailEnd/>
                    </a:ln>
                  </p:spPr>
                </p:pic>
              </p:grpSp>
            </p:grpSp>
          </p:grpSp>
          <p:sp>
            <p:nvSpPr>
              <p:cNvPr id="26808" name="Text Box 3"/>
              <p:cNvSpPr txBox="1">
                <a:spLocks noChangeArrowheads="1"/>
              </p:cNvSpPr>
              <p:nvPr/>
            </p:nvSpPr>
            <p:spPr bwMode="auto">
              <a:xfrm>
                <a:off x="459363" y="4123319"/>
                <a:ext cx="695179" cy="287262"/>
              </a:xfrm>
              <a:prstGeom prst="rect">
                <a:avLst/>
              </a:prstGeom>
              <a:noFill/>
              <a:ln w="9525">
                <a:noFill/>
                <a:miter lim="800000"/>
                <a:headEnd/>
                <a:tailEnd/>
              </a:ln>
            </p:spPr>
            <p:txBody>
              <a:bodyPr lIns="0" rIns="0">
                <a:spAutoFit/>
              </a:bodyPr>
              <a:lstStyle/>
              <a:p>
                <a:pPr algn="ctr"/>
                <a:r>
                  <a:rPr lang="en-US" sz="800"/>
                  <a:t>Server</a:t>
                </a:r>
              </a:p>
            </p:txBody>
          </p:sp>
        </p:grpSp>
        <p:grpSp>
          <p:nvGrpSpPr>
            <p:cNvPr id="26751" name="Group 29"/>
            <p:cNvGrpSpPr>
              <a:grpSpLocks/>
            </p:cNvGrpSpPr>
            <p:nvPr/>
          </p:nvGrpSpPr>
          <p:grpSpPr bwMode="auto">
            <a:xfrm>
              <a:off x="4194175" y="4776788"/>
              <a:ext cx="420688" cy="457200"/>
              <a:chOff x="3456" y="1584"/>
              <a:chExt cx="340" cy="370"/>
            </a:xfrm>
          </p:grpSpPr>
          <p:pic>
            <p:nvPicPr>
              <p:cNvPr id="299"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806"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752" name="Group 29"/>
            <p:cNvGrpSpPr>
              <a:grpSpLocks/>
            </p:cNvGrpSpPr>
            <p:nvPr/>
          </p:nvGrpSpPr>
          <p:grpSpPr bwMode="auto">
            <a:xfrm>
              <a:off x="4197350" y="5476875"/>
              <a:ext cx="419100" cy="457200"/>
              <a:chOff x="3456" y="1584"/>
              <a:chExt cx="340" cy="370"/>
            </a:xfrm>
          </p:grpSpPr>
          <p:pic>
            <p:nvPicPr>
              <p:cNvPr id="302"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804"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753" name="Group 29"/>
            <p:cNvGrpSpPr>
              <a:grpSpLocks/>
            </p:cNvGrpSpPr>
            <p:nvPr/>
          </p:nvGrpSpPr>
          <p:grpSpPr bwMode="auto">
            <a:xfrm>
              <a:off x="5583238" y="5475288"/>
              <a:ext cx="420687" cy="457200"/>
              <a:chOff x="3456" y="1584"/>
              <a:chExt cx="340" cy="370"/>
            </a:xfrm>
          </p:grpSpPr>
          <p:pic>
            <p:nvPicPr>
              <p:cNvPr id="305"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802"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754" name="Group 29"/>
            <p:cNvGrpSpPr>
              <a:grpSpLocks/>
            </p:cNvGrpSpPr>
            <p:nvPr/>
          </p:nvGrpSpPr>
          <p:grpSpPr bwMode="auto">
            <a:xfrm>
              <a:off x="5580063" y="4775200"/>
              <a:ext cx="420687" cy="457200"/>
              <a:chOff x="3456" y="1584"/>
              <a:chExt cx="340" cy="370"/>
            </a:xfrm>
          </p:grpSpPr>
          <p:pic>
            <p:nvPicPr>
              <p:cNvPr id="308"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800"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755" name="Group 29"/>
            <p:cNvGrpSpPr>
              <a:grpSpLocks/>
            </p:cNvGrpSpPr>
            <p:nvPr/>
          </p:nvGrpSpPr>
          <p:grpSpPr bwMode="auto">
            <a:xfrm>
              <a:off x="2747963" y="5448300"/>
              <a:ext cx="420687" cy="457200"/>
              <a:chOff x="3456" y="1584"/>
              <a:chExt cx="340" cy="370"/>
            </a:xfrm>
          </p:grpSpPr>
          <p:pic>
            <p:nvPicPr>
              <p:cNvPr id="311"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798"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grpSp>
          <p:nvGrpSpPr>
            <p:cNvPr id="26756" name="Group 29"/>
            <p:cNvGrpSpPr>
              <a:grpSpLocks/>
            </p:cNvGrpSpPr>
            <p:nvPr/>
          </p:nvGrpSpPr>
          <p:grpSpPr bwMode="auto">
            <a:xfrm>
              <a:off x="2744788" y="4748213"/>
              <a:ext cx="420687" cy="457200"/>
              <a:chOff x="3456" y="1584"/>
              <a:chExt cx="340" cy="370"/>
            </a:xfrm>
          </p:grpSpPr>
          <p:pic>
            <p:nvPicPr>
              <p:cNvPr id="314" name="Picture 12" descr="l3_switch_grey"/>
              <p:cNvPicPr>
                <a:picLocks noChangeAspect="1" noChangeArrowheads="1"/>
              </p:cNvPicPr>
              <p:nvPr/>
            </p:nvPicPr>
            <p:blipFill>
              <a:blip r:embed="rId3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56" y="1584"/>
                <a:ext cx="340" cy="370"/>
              </a:xfrm>
              <a:prstGeom prst="rect">
                <a:avLst/>
              </a:prstGeom>
              <a:noFill/>
            </p:spPr>
          </p:pic>
          <p:sp>
            <p:nvSpPr>
              <p:cNvPr id="26796" name="Line 28"/>
              <p:cNvSpPr>
                <a:spLocks noChangeShapeType="1"/>
              </p:cNvSpPr>
              <p:nvPr/>
            </p:nvSpPr>
            <p:spPr bwMode="auto">
              <a:xfrm>
                <a:off x="3628" y="1584"/>
                <a:ext cx="0" cy="182"/>
              </a:xfrm>
              <a:prstGeom prst="line">
                <a:avLst/>
              </a:prstGeom>
              <a:noFill/>
              <a:ln w="9525">
                <a:noFill/>
                <a:round/>
                <a:headEnd/>
                <a:tailEnd/>
              </a:ln>
            </p:spPr>
            <p:txBody>
              <a:bodyPr/>
              <a:lstStyle/>
              <a:p>
                <a:endParaRPr lang="en-US"/>
              </a:p>
            </p:txBody>
          </p:sp>
        </p:grpSp>
        <p:pic>
          <p:nvPicPr>
            <p:cNvPr id="26757" name="Picture 12" descr="wap_grey"/>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8135938" y="5495925"/>
              <a:ext cx="409575" cy="287338"/>
            </a:xfrm>
            <a:prstGeom prst="rect">
              <a:avLst/>
            </a:prstGeom>
            <a:noFill/>
            <a:ln w="9525">
              <a:noFill/>
              <a:miter lim="800000"/>
              <a:headEnd/>
              <a:tailEnd/>
            </a:ln>
          </p:spPr>
        </p:pic>
        <p:pic>
          <p:nvPicPr>
            <p:cNvPr id="26758" name="Picture 14" descr="laptop_corp_green"/>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610600" y="5307013"/>
              <a:ext cx="425450" cy="403225"/>
            </a:xfrm>
            <a:prstGeom prst="rect">
              <a:avLst/>
            </a:prstGeom>
            <a:noFill/>
            <a:ln w="9525">
              <a:noFill/>
              <a:miter lim="800000"/>
              <a:headEnd/>
              <a:tailEnd/>
            </a:ln>
          </p:spPr>
        </p:pic>
        <p:sp>
          <p:nvSpPr>
            <p:cNvPr id="26759" name="Oval 317"/>
            <p:cNvSpPr>
              <a:spLocks noChangeArrowheads="1"/>
            </p:cNvSpPr>
            <p:nvPr/>
          </p:nvSpPr>
          <p:spPr bwMode="auto">
            <a:xfrm>
              <a:off x="6335713" y="4733925"/>
              <a:ext cx="215900" cy="1223963"/>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sp>
          <p:nvSpPr>
            <p:cNvPr id="26760" name="Oval 318"/>
            <p:cNvSpPr>
              <a:spLocks noChangeArrowheads="1"/>
            </p:cNvSpPr>
            <p:nvPr/>
          </p:nvSpPr>
          <p:spPr bwMode="auto">
            <a:xfrm>
              <a:off x="2128838" y="4733925"/>
              <a:ext cx="215900" cy="1223963"/>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sp>
          <p:nvSpPr>
            <p:cNvPr id="26761" name="Oval 319"/>
            <p:cNvSpPr>
              <a:spLocks noChangeAspect="1"/>
            </p:cNvSpPr>
            <p:nvPr/>
          </p:nvSpPr>
          <p:spPr bwMode="auto">
            <a:xfrm rot="1500000" flipH="1">
              <a:off x="1019175" y="4745038"/>
              <a:ext cx="92075" cy="560387"/>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sp>
          <p:nvSpPr>
            <p:cNvPr id="26762" name="Line 39"/>
            <p:cNvSpPr>
              <a:spLocks noChangeShapeType="1"/>
            </p:cNvSpPr>
            <p:nvPr/>
          </p:nvSpPr>
          <p:spPr bwMode="auto">
            <a:xfrm>
              <a:off x="863600" y="5783263"/>
              <a:ext cx="576263" cy="0"/>
            </a:xfrm>
            <a:prstGeom prst="line">
              <a:avLst/>
            </a:prstGeom>
            <a:noFill/>
            <a:ln w="9525">
              <a:solidFill>
                <a:schemeClr val="tx1"/>
              </a:solidFill>
              <a:round/>
              <a:headEnd/>
              <a:tailEnd/>
            </a:ln>
          </p:spPr>
          <p:txBody>
            <a:bodyPr wrap="none" tIns="90000" bIns="90000" anchor="ctr"/>
            <a:lstStyle/>
            <a:p>
              <a:endParaRPr lang="en-US"/>
            </a:p>
          </p:txBody>
        </p:sp>
        <p:sp>
          <p:nvSpPr>
            <p:cNvPr id="26763" name="Line 39"/>
            <p:cNvSpPr>
              <a:spLocks noChangeShapeType="1"/>
            </p:cNvSpPr>
            <p:nvPr/>
          </p:nvSpPr>
          <p:spPr bwMode="auto">
            <a:xfrm flipH="1">
              <a:off x="884238" y="4991100"/>
              <a:ext cx="555625" cy="584200"/>
            </a:xfrm>
            <a:prstGeom prst="line">
              <a:avLst/>
            </a:prstGeom>
            <a:noFill/>
            <a:ln w="9525">
              <a:solidFill>
                <a:schemeClr val="tx1"/>
              </a:solidFill>
              <a:round/>
              <a:headEnd/>
              <a:tailEnd/>
            </a:ln>
          </p:spPr>
          <p:txBody>
            <a:bodyPr wrap="none" tIns="90000" bIns="90000" anchor="ctr"/>
            <a:lstStyle/>
            <a:p>
              <a:endParaRPr lang="en-US"/>
            </a:p>
          </p:txBody>
        </p:sp>
        <p:sp>
          <p:nvSpPr>
            <p:cNvPr id="26764" name="Oval 322"/>
            <p:cNvSpPr>
              <a:spLocks noChangeAspect="1"/>
            </p:cNvSpPr>
            <p:nvPr/>
          </p:nvSpPr>
          <p:spPr bwMode="auto">
            <a:xfrm rot="-2160000">
              <a:off x="1062038" y="5345113"/>
              <a:ext cx="92075" cy="560387"/>
            </a:xfrm>
            <a:prstGeom prst="ellipse">
              <a:avLst/>
            </a:prstGeom>
            <a:noFill/>
            <a:ln w="9525" algn="ctr">
              <a:solidFill>
                <a:schemeClr val="tx1"/>
              </a:solidFill>
              <a:round/>
              <a:headEnd/>
              <a:tailEnd/>
            </a:ln>
          </p:spPr>
          <p:txBody>
            <a:bodyPr lIns="0" tIns="0" rIns="0" bIns="0"/>
            <a:lstStyle/>
            <a:p>
              <a:pPr defTabSz="914400">
                <a:lnSpc>
                  <a:spcPct val="90000"/>
                </a:lnSpc>
              </a:pPr>
              <a:endParaRPr lang="en-US"/>
            </a:p>
          </p:txBody>
        </p:sp>
        <p:grpSp>
          <p:nvGrpSpPr>
            <p:cNvPr id="26765" name="Group 132"/>
            <p:cNvGrpSpPr>
              <a:grpSpLocks/>
            </p:cNvGrpSpPr>
            <p:nvPr/>
          </p:nvGrpSpPr>
          <p:grpSpPr bwMode="auto">
            <a:xfrm>
              <a:off x="431800" y="5394324"/>
              <a:ext cx="693738" cy="928751"/>
              <a:chOff x="459363" y="3481820"/>
              <a:chExt cx="695179" cy="928761"/>
            </a:xfrm>
          </p:grpSpPr>
          <p:grpSp>
            <p:nvGrpSpPr>
              <p:cNvPr id="26775" name="Group 31"/>
              <p:cNvGrpSpPr>
                <a:grpSpLocks noChangeAspect="1"/>
              </p:cNvGrpSpPr>
              <p:nvPr/>
            </p:nvGrpSpPr>
            <p:grpSpPr bwMode="auto">
              <a:xfrm>
                <a:off x="591128" y="3481820"/>
                <a:ext cx="429636" cy="897018"/>
                <a:chOff x="316" y="1419"/>
                <a:chExt cx="845" cy="1771"/>
              </a:xfrm>
            </p:grpSpPr>
            <p:pic>
              <p:nvPicPr>
                <p:cNvPr id="26777" name="Picture 32" descr="server_corp_orange"/>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35" y="1435"/>
                  <a:ext cx="756" cy="1345"/>
                </a:xfrm>
                <a:prstGeom prst="rect">
                  <a:avLst/>
                </a:prstGeom>
                <a:noFill/>
                <a:ln w="9525">
                  <a:noFill/>
                  <a:miter lim="800000"/>
                  <a:headEnd/>
                  <a:tailEnd/>
                </a:ln>
              </p:spPr>
            </p:pic>
            <p:grpSp>
              <p:nvGrpSpPr>
                <p:cNvPr id="26778" name="Group 33"/>
                <p:cNvGrpSpPr>
                  <a:grpSpLocks noChangeAspect="1"/>
                </p:cNvGrpSpPr>
                <p:nvPr/>
              </p:nvGrpSpPr>
              <p:grpSpPr bwMode="auto">
                <a:xfrm>
                  <a:off x="316" y="1419"/>
                  <a:ext cx="845" cy="1771"/>
                  <a:chOff x="316" y="1419"/>
                  <a:chExt cx="845" cy="1771"/>
                </a:xfrm>
              </p:grpSpPr>
              <p:sp>
                <p:nvSpPr>
                  <p:cNvPr id="26779" name="Freeform 34"/>
                  <p:cNvSpPr>
                    <a:spLocks noChangeAspect="1"/>
                  </p:cNvSpPr>
                  <p:nvPr/>
                </p:nvSpPr>
                <p:spPr bwMode="auto">
                  <a:xfrm>
                    <a:off x="316" y="1419"/>
                    <a:ext cx="797" cy="1377"/>
                  </a:xfrm>
                  <a:custGeom>
                    <a:avLst/>
                    <a:gdLst>
                      <a:gd name="T0" fmla="*/ 0 w 771"/>
                      <a:gd name="T1" fmla="*/ 357 h 1315"/>
                      <a:gd name="T2" fmla="*/ 910 w 771"/>
                      <a:gd name="T3" fmla="*/ 0 h 1315"/>
                      <a:gd name="T4" fmla="*/ 1549 w 771"/>
                      <a:gd name="T5" fmla="*/ 595 h 1315"/>
                      <a:gd name="T6" fmla="*/ 1455 w 771"/>
                      <a:gd name="T7" fmla="*/ 2982 h 1315"/>
                      <a:gd name="T8" fmla="*/ 546 w 771"/>
                      <a:gd name="T9" fmla="*/ 3463 h 1315"/>
                      <a:gd name="T10" fmla="*/ 93 w 771"/>
                      <a:gd name="T11" fmla="*/ 2744 h 1315"/>
                      <a:gd name="T12" fmla="*/ 0 w 771"/>
                      <a:gd name="T13" fmla="*/ 357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26780" name="Group 35"/>
                  <p:cNvGrpSpPr>
                    <a:grpSpLocks noChangeAspect="1"/>
                  </p:cNvGrpSpPr>
                  <p:nvPr/>
                </p:nvGrpSpPr>
                <p:grpSpPr bwMode="auto">
                  <a:xfrm>
                    <a:off x="343" y="2203"/>
                    <a:ext cx="816" cy="987"/>
                    <a:chOff x="3378" y="2160"/>
                    <a:chExt cx="576" cy="607"/>
                  </a:xfrm>
                </p:grpSpPr>
                <p:sp>
                  <p:nvSpPr>
                    <p:cNvPr id="26793" name="Text Box 36"/>
                    <p:cNvSpPr txBox="1">
                      <a:spLocks noChangeAspect="1" noChangeArrowheads="1"/>
                    </p:cNvSpPr>
                    <p:nvPr/>
                  </p:nvSpPr>
                  <p:spPr bwMode="auto">
                    <a:xfrm>
                      <a:off x="3378" y="2443"/>
                      <a:ext cx="576" cy="324"/>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794" name="Picture 37" descr="rack_server_corp_green"/>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56" y="2160"/>
                      <a:ext cx="421" cy="256"/>
                    </a:xfrm>
                    <a:prstGeom prst="rect">
                      <a:avLst/>
                    </a:prstGeom>
                    <a:noFill/>
                    <a:ln w="9525">
                      <a:noFill/>
                      <a:miter lim="800000"/>
                      <a:headEnd/>
                      <a:tailEnd/>
                    </a:ln>
                  </p:spPr>
                </p:pic>
              </p:grpSp>
              <p:grpSp>
                <p:nvGrpSpPr>
                  <p:cNvPr id="26781" name="Group 38"/>
                  <p:cNvGrpSpPr>
                    <a:grpSpLocks noChangeAspect="1"/>
                  </p:cNvGrpSpPr>
                  <p:nvPr/>
                </p:nvGrpSpPr>
                <p:grpSpPr bwMode="auto">
                  <a:xfrm>
                    <a:off x="343" y="2069"/>
                    <a:ext cx="818" cy="996"/>
                    <a:chOff x="3378" y="1584"/>
                    <a:chExt cx="576" cy="599"/>
                  </a:xfrm>
                </p:grpSpPr>
                <p:sp>
                  <p:nvSpPr>
                    <p:cNvPr id="26791" name="Text Box 39"/>
                    <p:cNvSpPr txBox="1">
                      <a:spLocks noChangeAspect="1" noChangeArrowheads="1"/>
                    </p:cNvSpPr>
                    <p:nvPr/>
                  </p:nvSpPr>
                  <p:spPr bwMode="auto">
                    <a:xfrm>
                      <a:off x="3378" y="1866"/>
                      <a:ext cx="576" cy="317"/>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792" name="Picture 40" descr="rack_server_grey"/>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456" y="1584"/>
                      <a:ext cx="421" cy="256"/>
                    </a:xfrm>
                    <a:prstGeom prst="rect">
                      <a:avLst/>
                    </a:prstGeom>
                    <a:noFill/>
                    <a:ln w="9525">
                      <a:noFill/>
                      <a:miter lim="800000"/>
                      <a:headEnd/>
                      <a:tailEnd/>
                    </a:ln>
                  </p:spPr>
                </p:pic>
              </p:grpSp>
              <p:grpSp>
                <p:nvGrpSpPr>
                  <p:cNvPr id="26782" name="Group 41"/>
                  <p:cNvGrpSpPr>
                    <a:grpSpLocks noChangeAspect="1"/>
                  </p:cNvGrpSpPr>
                  <p:nvPr/>
                </p:nvGrpSpPr>
                <p:grpSpPr bwMode="auto">
                  <a:xfrm>
                    <a:off x="343" y="1932"/>
                    <a:ext cx="816" cy="1001"/>
                    <a:chOff x="3956" y="1584"/>
                    <a:chExt cx="576" cy="601"/>
                  </a:xfrm>
                </p:grpSpPr>
                <p:sp>
                  <p:nvSpPr>
                    <p:cNvPr id="26789" name="Text Box 42"/>
                    <p:cNvSpPr txBox="1">
                      <a:spLocks noChangeAspect="1" noChangeArrowheads="1"/>
                    </p:cNvSpPr>
                    <p:nvPr/>
                  </p:nvSpPr>
                  <p:spPr bwMode="auto">
                    <a:xfrm>
                      <a:off x="3956" y="1869"/>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790" name="Picture 43" descr="rack_server_corp_blue"/>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32" y="1584"/>
                      <a:ext cx="421" cy="256"/>
                    </a:xfrm>
                    <a:prstGeom prst="rect">
                      <a:avLst/>
                    </a:prstGeom>
                    <a:noFill/>
                    <a:ln w="9525">
                      <a:noFill/>
                      <a:miter lim="800000"/>
                      <a:headEnd/>
                      <a:tailEnd/>
                    </a:ln>
                  </p:spPr>
                </p:pic>
              </p:grpSp>
              <p:grpSp>
                <p:nvGrpSpPr>
                  <p:cNvPr id="26783" name="Group 44"/>
                  <p:cNvGrpSpPr>
                    <a:grpSpLocks noChangeAspect="1"/>
                  </p:cNvGrpSpPr>
                  <p:nvPr/>
                </p:nvGrpSpPr>
                <p:grpSpPr bwMode="auto">
                  <a:xfrm>
                    <a:off x="343" y="1792"/>
                    <a:ext cx="816" cy="993"/>
                    <a:chOff x="3956" y="2736"/>
                    <a:chExt cx="576" cy="599"/>
                  </a:xfrm>
                </p:grpSpPr>
                <p:sp>
                  <p:nvSpPr>
                    <p:cNvPr id="26787" name="Text Box 45"/>
                    <p:cNvSpPr txBox="1">
                      <a:spLocks noChangeAspect="1" noChangeArrowheads="1"/>
                    </p:cNvSpPr>
                    <p:nvPr/>
                  </p:nvSpPr>
                  <p:spPr bwMode="auto">
                    <a:xfrm>
                      <a:off x="3956" y="3017"/>
                      <a:ext cx="576" cy="318"/>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788" name="Picture 46" descr="rack_server_corp_red"/>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032" y="2736"/>
                      <a:ext cx="421" cy="256"/>
                    </a:xfrm>
                    <a:prstGeom prst="rect">
                      <a:avLst/>
                    </a:prstGeom>
                    <a:noFill/>
                    <a:ln w="9525">
                      <a:noFill/>
                      <a:miter lim="800000"/>
                      <a:headEnd/>
                      <a:tailEnd/>
                    </a:ln>
                  </p:spPr>
                </p:pic>
              </p:grpSp>
              <p:grpSp>
                <p:nvGrpSpPr>
                  <p:cNvPr id="26784" name="Group 47"/>
                  <p:cNvGrpSpPr>
                    <a:grpSpLocks noChangeAspect="1"/>
                  </p:cNvGrpSpPr>
                  <p:nvPr/>
                </p:nvGrpSpPr>
                <p:grpSpPr bwMode="auto">
                  <a:xfrm>
                    <a:off x="343" y="1635"/>
                    <a:ext cx="816" cy="1001"/>
                    <a:chOff x="3956" y="2160"/>
                    <a:chExt cx="576" cy="601"/>
                  </a:xfrm>
                </p:grpSpPr>
                <p:sp>
                  <p:nvSpPr>
                    <p:cNvPr id="26785" name="Text Box 48"/>
                    <p:cNvSpPr txBox="1">
                      <a:spLocks noChangeAspect="1" noChangeArrowheads="1"/>
                    </p:cNvSpPr>
                    <p:nvPr/>
                  </p:nvSpPr>
                  <p:spPr bwMode="auto">
                    <a:xfrm>
                      <a:off x="3956" y="2445"/>
                      <a:ext cx="576" cy="316"/>
                    </a:xfrm>
                    <a:prstGeom prst="rect">
                      <a:avLst/>
                    </a:prstGeom>
                    <a:noFill/>
                    <a:ln w="9525">
                      <a:noFill/>
                      <a:miter lim="800000"/>
                      <a:headEnd/>
                      <a:tailEnd/>
                    </a:ln>
                  </p:spPr>
                  <p:txBody>
                    <a:bodyPr lIns="0" rIns="0">
                      <a:spAutoFit/>
                    </a:bodyPr>
                    <a:lstStyle/>
                    <a:p>
                      <a:pPr algn="ctr"/>
                      <a:endParaRPr lang="de-CH" sz="700">
                        <a:cs typeface="Arial" pitchFamily="34" charset="0"/>
                      </a:endParaRPr>
                    </a:p>
                  </p:txBody>
                </p:sp>
                <p:pic>
                  <p:nvPicPr>
                    <p:cNvPr id="26786" name="Picture 49" descr="rack_server_corp_orange"/>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032" y="2160"/>
                      <a:ext cx="421" cy="256"/>
                    </a:xfrm>
                    <a:prstGeom prst="rect">
                      <a:avLst/>
                    </a:prstGeom>
                    <a:noFill/>
                    <a:ln w="9525">
                      <a:noFill/>
                      <a:miter lim="800000"/>
                      <a:headEnd/>
                      <a:tailEnd/>
                    </a:ln>
                  </p:spPr>
                </p:pic>
              </p:grpSp>
            </p:grpSp>
          </p:grpSp>
          <p:sp>
            <p:nvSpPr>
              <p:cNvPr id="26776" name="Text Box 3"/>
              <p:cNvSpPr txBox="1">
                <a:spLocks noChangeArrowheads="1"/>
              </p:cNvSpPr>
              <p:nvPr/>
            </p:nvSpPr>
            <p:spPr bwMode="auto">
              <a:xfrm>
                <a:off x="459363" y="4123319"/>
                <a:ext cx="695179" cy="287262"/>
              </a:xfrm>
              <a:prstGeom prst="rect">
                <a:avLst/>
              </a:prstGeom>
              <a:noFill/>
              <a:ln w="9525">
                <a:noFill/>
                <a:miter lim="800000"/>
                <a:headEnd/>
                <a:tailEnd/>
              </a:ln>
            </p:spPr>
            <p:txBody>
              <a:bodyPr lIns="0" rIns="0">
                <a:spAutoFit/>
              </a:bodyPr>
              <a:lstStyle/>
              <a:p>
                <a:pPr algn="ctr"/>
                <a:r>
                  <a:rPr lang="en-US" sz="800"/>
                  <a:t>Server</a:t>
                </a:r>
              </a:p>
            </p:txBody>
          </p:sp>
        </p:grpSp>
        <p:cxnSp>
          <p:nvCxnSpPr>
            <p:cNvPr id="345" name="Straight Arrow Connector 344"/>
            <p:cNvCxnSpPr/>
            <p:nvPr/>
          </p:nvCxnSpPr>
          <p:spPr>
            <a:xfrm>
              <a:off x="1581150" y="6524625"/>
              <a:ext cx="4972050" cy="1588"/>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46" name="Flowchart: Alternate Process 345"/>
            <p:cNvSpPr/>
            <p:nvPr>
              <p:custDataLst>
                <p:tags r:id="rId15"/>
              </p:custDataLst>
            </p:nvPr>
          </p:nvSpPr>
          <p:spPr bwMode="auto">
            <a:xfrm>
              <a:off x="7335154" y="4889949"/>
              <a:ext cx="575617" cy="216024"/>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347" name="Flowchart: Alternate Process 346"/>
            <p:cNvSpPr/>
            <p:nvPr/>
          </p:nvSpPr>
          <p:spPr bwMode="auto">
            <a:xfrm>
              <a:off x="7337315" y="5494161"/>
              <a:ext cx="575617" cy="216024"/>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348" name="Flowchart: Alternate Process 347"/>
            <p:cNvSpPr/>
            <p:nvPr>
              <p:custDataLst>
                <p:tags r:id="rId16"/>
              </p:custDataLst>
            </p:nvPr>
          </p:nvSpPr>
          <p:spPr bwMode="auto">
            <a:xfrm rot="16200000">
              <a:off x="889626" y="4846072"/>
              <a:ext cx="767489" cy="162018"/>
            </a:xfrm>
            <a:prstGeom prst="flowChartAlternateProcess">
              <a:avLst/>
            </a:prstGeom>
            <a:solidFill>
              <a:srgbClr val="33CC33"/>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sp>
          <p:nvSpPr>
            <p:cNvPr id="349" name="Flowchart: Alternate Process 348"/>
            <p:cNvSpPr/>
            <p:nvPr/>
          </p:nvSpPr>
          <p:spPr bwMode="auto">
            <a:xfrm rot="16200000">
              <a:off x="887516" y="5637563"/>
              <a:ext cx="767489" cy="162018"/>
            </a:xfrm>
            <a:prstGeom prst="flowChartAlternateProcess">
              <a:avLst/>
            </a:prstGeom>
            <a:solidFill>
              <a:srgbClr val="C0000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defTabSz="914353" fontAlgn="auto">
                <a:spcBef>
                  <a:spcPts val="0"/>
                </a:spcBef>
                <a:spcAft>
                  <a:spcPts val="0"/>
                </a:spcAft>
                <a:defRPr/>
              </a:pPr>
              <a:r>
                <a:rPr lang="en-GB" sz="1000" b="1" dirty="0">
                  <a:solidFill>
                    <a:schemeClr val="tx1"/>
                  </a:solidFill>
                  <a:effectLst>
                    <a:glow rad="101600">
                      <a:schemeClr val="accent3">
                        <a:satMod val="175000"/>
                        <a:alpha val="40000"/>
                      </a:schemeClr>
                    </a:glow>
                  </a:effectLst>
                  <a:cs typeface="Arial" pitchFamily="34" charset="0"/>
                </a:rPr>
                <a:t>VLAN</a:t>
              </a:r>
            </a:p>
          </p:txBody>
        </p:sp>
        <p:pic>
          <p:nvPicPr>
            <p:cNvPr id="26771" name="Picture 14" descr="laptop_corp_green"/>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686800" y="5764213"/>
              <a:ext cx="425450" cy="403225"/>
            </a:xfrm>
            <a:prstGeom prst="rect">
              <a:avLst/>
            </a:prstGeom>
            <a:noFill/>
            <a:ln w="9525">
              <a:noFill/>
              <a:miter lim="800000"/>
              <a:headEnd/>
              <a:tailEnd/>
            </a:ln>
          </p:spPr>
        </p:pic>
        <p:sp>
          <p:nvSpPr>
            <p:cNvPr id="351" name="Rectangle 2"/>
            <p:cNvSpPr txBox="1">
              <a:spLocks noChangeArrowheads="1"/>
            </p:cNvSpPr>
            <p:nvPr/>
          </p:nvSpPr>
          <p:spPr>
            <a:xfrm>
              <a:off x="549717" y="3379788"/>
              <a:ext cx="8229600" cy="838200"/>
            </a:xfrm>
            <a:prstGeom prst="rect">
              <a:avLst/>
            </a:prstGeom>
          </p:spPr>
          <p:txBody>
            <a:bodyPr lIns="91435" tIns="45718" rIns="91435" bIns="45718" anchor="b"/>
            <a:lstStyle/>
            <a:p>
              <a:pPr defTabSz="914353" fontAlgn="auto">
                <a:lnSpc>
                  <a:spcPct val="90000"/>
                </a:lnSpc>
                <a:spcAft>
                  <a:spcPts val="0"/>
                </a:spcAft>
                <a:defRPr/>
              </a:pPr>
              <a:r>
                <a:rPr lang="en-US" sz="2400" b="1" dirty="0">
                  <a:latin typeface="+mj-lt"/>
                  <a:ea typeface="+mj-ea"/>
                  <a:cs typeface="+mj-cs"/>
                </a:rPr>
                <a:t>To Simple, Agile and Resilient Networks</a:t>
              </a:r>
              <a:endParaRPr lang="en-GB" sz="2400" b="1" dirty="0">
                <a:latin typeface="+mj-lt"/>
                <a:ea typeface="+mj-ea"/>
                <a:cs typeface="+mj-cs"/>
              </a:endParaRPr>
            </a:p>
          </p:txBody>
        </p:sp>
        <p:sp>
          <p:nvSpPr>
            <p:cNvPr id="309" name="TextBox 308"/>
            <p:cNvSpPr txBox="1"/>
            <p:nvPr/>
          </p:nvSpPr>
          <p:spPr>
            <a:xfrm>
              <a:off x="1434895" y="5974941"/>
              <a:ext cx="6188413" cy="574516"/>
            </a:xfrm>
            <a:prstGeom prst="rect">
              <a:avLst/>
            </a:prstGeom>
            <a:noFill/>
          </p:spPr>
          <p:txBody>
            <a:bodyPr wrap="none" rtlCol="0">
              <a:spAutoFit/>
            </a:bodyPr>
            <a:lstStyle/>
            <a:p>
              <a:pPr algn="ctr" fontAlgn="base">
                <a:lnSpc>
                  <a:spcPct val="90000"/>
                </a:lnSpc>
                <a:spcBef>
                  <a:spcPct val="0"/>
                </a:spcBef>
                <a:spcAft>
                  <a:spcPct val="0"/>
                </a:spcAft>
              </a:pPr>
              <a:r>
                <a:rPr lang="en-US" sz="2400" b="1" dirty="0">
                  <a:solidFill>
                    <a:srgbClr val="000000">
                      <a:lumMod val="95000"/>
                      <a:lumOff val="5000"/>
                    </a:srgbClr>
                  </a:solidFill>
                </a:rPr>
                <a:t>Fabric Connect: IEEE 802.1aq / RFC 6329</a:t>
              </a:r>
            </a:p>
          </p:txBody>
        </p:sp>
      </p:grpSp>
      <p:grpSp>
        <p:nvGrpSpPr>
          <p:cNvPr id="7" name="Group 6"/>
          <p:cNvGrpSpPr/>
          <p:nvPr/>
        </p:nvGrpSpPr>
        <p:grpSpPr>
          <a:xfrm>
            <a:off x="46892" y="1093427"/>
            <a:ext cx="1816100" cy="943058"/>
            <a:chOff x="0" y="1282851"/>
            <a:chExt cx="1816100" cy="1257410"/>
          </a:xfrm>
        </p:grpSpPr>
        <p:sp>
          <p:nvSpPr>
            <p:cNvPr id="312" name="Oval 311"/>
            <p:cNvSpPr>
              <a:spLocks noChangeArrowheads="1"/>
            </p:cNvSpPr>
            <p:nvPr/>
          </p:nvSpPr>
          <p:spPr bwMode="auto">
            <a:xfrm>
              <a:off x="0" y="1282851"/>
              <a:ext cx="1816100" cy="1241945"/>
            </a:xfrm>
            <a:prstGeom prst="ellipse">
              <a:avLst/>
            </a:prstGeom>
            <a:solidFill>
              <a:srgbClr val="FF0000">
                <a:alpha val="20000"/>
              </a:srgbClr>
            </a:solidFill>
            <a:ln w="9525" algn="ctr">
              <a:noFill/>
              <a:round/>
              <a:headEnd/>
              <a:tailEnd/>
            </a:ln>
          </p:spPr>
          <p:txBody>
            <a:bodyPr lIns="0" tIns="0" rIns="0" bIns="0"/>
            <a:lstStyle/>
            <a:p>
              <a:pPr>
                <a:lnSpc>
                  <a:spcPct val="90000"/>
                </a:lnSpc>
              </a:pPr>
              <a:endParaRPr lang="en-US" dirty="0"/>
            </a:p>
          </p:txBody>
        </p:sp>
        <p:sp>
          <p:nvSpPr>
            <p:cNvPr id="315" name="Rectangle 314"/>
            <p:cNvSpPr/>
            <p:nvPr/>
          </p:nvSpPr>
          <p:spPr>
            <a:xfrm>
              <a:off x="696982" y="1688360"/>
              <a:ext cx="501553" cy="369332"/>
            </a:xfrm>
            <a:prstGeom prst="rect">
              <a:avLst/>
            </a:prstGeom>
            <a:solidFill>
              <a:schemeClr val="bg1"/>
            </a:solidFill>
            <a:effectLst>
              <a:softEdge rad="63500"/>
            </a:effectLst>
          </p:spPr>
          <p:txBody>
            <a:bodyPr wrap="square">
              <a:spAutoFit/>
            </a:bodyPr>
            <a:lstStyle/>
            <a:p>
              <a:pPr algn="ctr"/>
              <a:r>
                <a:rPr lang="en-GB" sz="1200" b="1" dirty="0">
                  <a:solidFill>
                    <a:schemeClr val="tx1"/>
                  </a:solidFill>
                </a:rPr>
                <a:t>STP</a:t>
              </a:r>
            </a:p>
          </p:txBody>
        </p:sp>
        <p:sp>
          <p:nvSpPr>
            <p:cNvPr id="313" name="TextBox 312"/>
            <p:cNvSpPr txBox="1"/>
            <p:nvPr/>
          </p:nvSpPr>
          <p:spPr>
            <a:xfrm>
              <a:off x="685799" y="1284266"/>
              <a:ext cx="381000" cy="455800"/>
            </a:xfrm>
            <a:prstGeom prst="rect">
              <a:avLst/>
            </a:prstGeom>
            <a:noFill/>
          </p:spPr>
          <p:txBody>
            <a:bodyPr wrap="square" rtlCol="0">
              <a:noAutofit/>
            </a:bodyPr>
            <a:lstStyle/>
            <a:p>
              <a:pPr algn="ctr">
                <a:lnSpc>
                  <a:spcPct val="90000"/>
                </a:lnSpc>
              </a:pPr>
              <a:r>
                <a:rPr lang="en-US" dirty="0">
                  <a:solidFill>
                    <a:srgbClr val="FF0000"/>
                  </a:solidFill>
                </a:rPr>
                <a:t>X</a:t>
              </a:r>
            </a:p>
          </p:txBody>
        </p:sp>
        <p:sp>
          <p:nvSpPr>
            <p:cNvPr id="5" name="TextBox 4"/>
            <p:cNvSpPr txBox="1"/>
            <p:nvPr/>
          </p:nvSpPr>
          <p:spPr>
            <a:xfrm>
              <a:off x="666002" y="2214981"/>
              <a:ext cx="263304" cy="325280"/>
            </a:xfrm>
            <a:prstGeom prst="rect">
              <a:avLst/>
            </a:prstGeom>
            <a:noFill/>
          </p:spPr>
          <p:txBody>
            <a:bodyPr wrap="square" rtlCol="0">
              <a:noAutofit/>
            </a:bodyPr>
            <a:lstStyle/>
            <a:p>
              <a:pPr>
                <a:lnSpc>
                  <a:spcPct val="90000"/>
                </a:lnSpc>
              </a:pPr>
              <a:r>
                <a:rPr lang="en-US" dirty="0">
                  <a:solidFill>
                    <a:srgbClr val="FF0000"/>
                  </a:solidFill>
                </a:rPr>
                <a:t>X</a:t>
              </a:r>
            </a:p>
          </p:txBody>
        </p:sp>
      </p:grpSp>
      <p:grpSp>
        <p:nvGrpSpPr>
          <p:cNvPr id="316" name="Group 262"/>
          <p:cNvGrpSpPr>
            <a:grpSpLocks/>
          </p:cNvGrpSpPr>
          <p:nvPr/>
        </p:nvGrpSpPr>
        <p:grpSpPr bwMode="auto">
          <a:xfrm>
            <a:off x="1155661" y="2144748"/>
            <a:ext cx="6019799" cy="845219"/>
            <a:chOff x="1111303" y="3659324"/>
            <a:chExt cx="6019053" cy="1126812"/>
          </a:xfrm>
        </p:grpSpPr>
        <p:sp>
          <p:nvSpPr>
            <p:cNvPr id="317" name="Oval 316"/>
            <p:cNvSpPr/>
            <p:nvPr/>
          </p:nvSpPr>
          <p:spPr bwMode="auto">
            <a:xfrm>
              <a:off x="5416068" y="3964085"/>
              <a:ext cx="1714288" cy="506347"/>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SMLT/RSMLT</a:t>
              </a:r>
            </a:p>
            <a:p>
              <a:pPr defTabSz="914353" fontAlgn="auto">
                <a:spcBef>
                  <a:spcPts val="0"/>
                </a:spcBef>
                <a:spcAft>
                  <a:spcPts val="0"/>
                </a:spcAft>
                <a:defRPr/>
              </a:pPr>
              <a:r>
                <a:rPr lang="en-US" sz="1200" dirty="0"/>
                <a:t>VLACP/SLPP</a:t>
              </a:r>
              <a:endParaRPr lang="en-US" sz="1200" dirty="0">
                <a:latin typeface="+mn-lt"/>
              </a:endParaRPr>
            </a:p>
          </p:txBody>
        </p:sp>
        <p:cxnSp>
          <p:nvCxnSpPr>
            <p:cNvPr id="318" name="Straight Arrow Connector 317"/>
            <p:cNvCxnSpPr/>
            <p:nvPr/>
          </p:nvCxnSpPr>
          <p:spPr>
            <a:xfrm>
              <a:off x="5657339" y="3659324"/>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19" name="Oval 318"/>
            <p:cNvSpPr/>
            <p:nvPr/>
          </p:nvSpPr>
          <p:spPr bwMode="auto">
            <a:xfrm>
              <a:off x="1111303" y="3938688"/>
              <a:ext cx="1714288" cy="506347"/>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SMLT/RSMLT</a:t>
              </a:r>
            </a:p>
            <a:p>
              <a:pPr defTabSz="914353" fontAlgn="auto">
                <a:spcBef>
                  <a:spcPts val="0"/>
                </a:spcBef>
                <a:spcAft>
                  <a:spcPts val="0"/>
                </a:spcAft>
                <a:defRPr/>
              </a:pPr>
              <a:r>
                <a:rPr lang="en-US" sz="1200" dirty="0"/>
                <a:t>VLACP/SLPP</a:t>
              </a:r>
              <a:endParaRPr lang="en-US" sz="1200" dirty="0">
                <a:latin typeface="+mn-lt"/>
              </a:endParaRPr>
            </a:p>
          </p:txBody>
        </p:sp>
        <p:cxnSp>
          <p:nvCxnSpPr>
            <p:cNvPr id="320" name="Straight Arrow Connector 319"/>
            <p:cNvCxnSpPr/>
            <p:nvPr/>
          </p:nvCxnSpPr>
          <p:spPr>
            <a:xfrm>
              <a:off x="1352573" y="3671810"/>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a:off x="3600194" y="3671810"/>
              <a:ext cx="1371430" cy="0"/>
            </a:xfrm>
            <a:prstGeom prst="straightConnector1">
              <a:avLst/>
            </a:prstGeom>
            <a:ln w="19050">
              <a:solidFill>
                <a:schemeClr val="accent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22" name="Oval 321"/>
            <p:cNvSpPr/>
            <p:nvPr/>
          </p:nvSpPr>
          <p:spPr bwMode="auto">
            <a:xfrm>
              <a:off x="3143051" y="3898837"/>
              <a:ext cx="2133336" cy="887299"/>
            </a:xfrm>
            <a:prstGeom prst="ellipse">
              <a:avLst/>
            </a:prstGeom>
            <a:gradFill rotWithShape="1">
              <a:gsLst>
                <a:gs pos="0">
                  <a:schemeClr val="accent2">
                    <a:lumMod val="20000"/>
                    <a:lumOff val="80000"/>
                    <a:alpha val="56000"/>
                  </a:scheme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914353" fontAlgn="auto">
                <a:spcBef>
                  <a:spcPts val="0"/>
                </a:spcBef>
                <a:spcAft>
                  <a:spcPts val="0"/>
                </a:spcAft>
                <a:defRPr/>
              </a:pPr>
              <a:r>
                <a:rPr lang="en-US" sz="1200" dirty="0">
                  <a:latin typeface="+mn-lt"/>
                </a:rPr>
                <a:t>OSPF</a:t>
              </a:r>
            </a:p>
            <a:p>
              <a:pPr defTabSz="914353" fontAlgn="auto">
                <a:spcBef>
                  <a:spcPts val="0"/>
                </a:spcBef>
                <a:spcAft>
                  <a:spcPts val="0"/>
                </a:spcAft>
                <a:defRPr/>
              </a:pPr>
              <a:r>
                <a:rPr lang="en-US" sz="1200" dirty="0">
                  <a:latin typeface="+mn-lt"/>
                </a:rPr>
                <a:t>Static routes</a:t>
              </a:r>
            </a:p>
            <a:p>
              <a:pPr defTabSz="914353" fontAlgn="auto">
                <a:spcBef>
                  <a:spcPts val="0"/>
                </a:spcBef>
                <a:spcAft>
                  <a:spcPts val="0"/>
                </a:spcAft>
                <a:defRPr/>
              </a:pPr>
              <a:r>
                <a:rPr lang="en-US" sz="1200" dirty="0">
                  <a:latin typeface="+mn-lt"/>
                </a:rPr>
                <a:t>BGP</a:t>
              </a:r>
            </a:p>
            <a:p>
              <a:pPr defTabSz="914353" fontAlgn="auto">
                <a:spcBef>
                  <a:spcPts val="0"/>
                </a:spcBef>
                <a:spcAft>
                  <a:spcPts val="0"/>
                </a:spcAft>
                <a:defRPr/>
              </a:pPr>
              <a:r>
                <a:rPr lang="en-US" sz="1200" dirty="0">
                  <a:latin typeface="+mn-lt"/>
                </a:rPr>
                <a:t>PIM-SM</a:t>
              </a:r>
              <a:r>
                <a:rPr lang="en-US" sz="1200" dirty="0"/>
                <a:t>/DVRMP</a:t>
              </a:r>
            </a:p>
            <a:p>
              <a:pPr defTabSz="914353" fontAlgn="auto">
                <a:spcBef>
                  <a:spcPts val="0"/>
                </a:spcBef>
                <a:spcAft>
                  <a:spcPts val="0"/>
                </a:spcAft>
                <a:defRPr/>
              </a:pPr>
              <a:r>
                <a:rPr lang="en-US" sz="1200" dirty="0">
                  <a:latin typeface="+mn-lt"/>
                </a:rPr>
                <a:t>VRF</a:t>
              </a:r>
            </a:p>
          </p:txBody>
        </p:sp>
      </p:grpSp>
    </p:spTree>
    <p:extLst>
      <p:ext uri="{BB962C8B-B14F-4D97-AF65-F5344CB8AC3E}">
        <p14:creationId xmlns:p14="http://schemas.microsoft.com/office/powerpoint/2010/main" val="28617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blinds(horizontal)">
                                      <p:cBhvr>
                                        <p:cTn id="7" dur="500"/>
                                        <p:tgtEl>
                                          <p:spTgt spid="298"/>
                                        </p:tgtEl>
                                      </p:cBhvr>
                                    </p:animEffect>
                                  </p:childTnLst>
                                </p:cTn>
                              </p:par>
                              <p:par>
                                <p:cTn id="8" presetID="3" presetClass="entr" presetSubtype="10" fill="hold"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blinds(horizontal)">
                                      <p:cBhvr>
                                        <p:cTn id="10" dur="500"/>
                                        <p:tgtEl>
                                          <p:spTgt spid="29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90"/>
                                        </p:tgtEl>
                                        <p:attrNameLst>
                                          <p:attrName>style.visibility</p:attrName>
                                        </p:attrNameLst>
                                      </p:cBhvr>
                                      <p:to>
                                        <p:strVal val="visible"/>
                                      </p:to>
                                    </p:set>
                                    <p:animEffect transition="in" filter="blinds(horizontal)">
                                      <p:cBhvr>
                                        <p:cTn id="16" dur="500"/>
                                        <p:tgtEl>
                                          <p:spTgt spid="290"/>
                                        </p:tgtEl>
                                      </p:cBhvr>
                                    </p:animEffect>
                                  </p:childTnLst>
                                </p:cTn>
                              </p:par>
                              <p:par>
                                <p:cTn id="17" presetID="3" presetClass="entr" presetSubtype="1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blinds(horizontal)">
                                      <p:cBhvr>
                                        <p:cTn id="19" dur="5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26679"/>
                                        </p:tgtEl>
                                        <p:attrNameLst>
                                          <p:attrName>style.visibility</p:attrName>
                                        </p:attrNameLst>
                                      </p:cBhvr>
                                      <p:to>
                                        <p:strVal val="visible"/>
                                      </p:to>
                                    </p:set>
                                    <p:animEffect transition="in" filter="blinds(horizontal)">
                                      <p:cBhvr>
                                        <p:cTn id="30" dur="500"/>
                                        <p:tgtEl>
                                          <p:spTgt spid="2667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6682"/>
                                        </p:tgtEl>
                                        <p:attrNameLst>
                                          <p:attrName>style.visibility</p:attrName>
                                        </p:attrNameLst>
                                      </p:cBhvr>
                                      <p:to>
                                        <p:strVal val="visible"/>
                                      </p:to>
                                    </p:set>
                                    <p:animEffect transition="in" filter="blinds(horizontal)">
                                      <p:cBhvr>
                                        <p:cTn id="33" dur="500"/>
                                        <p:tgtEl>
                                          <p:spTgt spid="26682"/>
                                        </p:tgtEl>
                                      </p:cBhvr>
                                    </p:animEffect>
                                  </p:childTnLst>
                                </p:cTn>
                              </p:par>
                              <p:par>
                                <p:cTn id="34" presetID="3" presetClass="exit" presetSubtype="10" fill="hold" nodeType="withEffect">
                                  <p:stCondLst>
                                    <p:cond delay="0"/>
                                  </p:stCondLst>
                                  <p:childTnLst>
                                    <p:animEffect transition="out" filter="blinds(horizontal)">
                                      <p:cBhvr>
                                        <p:cTn id="35" dur="500"/>
                                        <p:tgtEl>
                                          <p:spTgt spid="101"/>
                                        </p:tgtEl>
                                      </p:cBhvr>
                                    </p:animEffect>
                                    <p:set>
                                      <p:cBhvr>
                                        <p:cTn id="36" dur="1" fill="hold">
                                          <p:stCondLst>
                                            <p:cond delay="499"/>
                                          </p:stCondLst>
                                        </p:cTn>
                                        <p:tgtEl>
                                          <p:spTgt spid="101"/>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blinds(horizontal)">
                                      <p:cBhvr>
                                        <p:cTn id="39" dur="500"/>
                                        <p:tgtEl>
                                          <p:spTgt spid="3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par>
                                <p:cTn id="45" presetID="3" presetClass="exit" presetSubtype="10" fill="hold" nodeType="withEffect">
                                  <p:stCondLst>
                                    <p:cond delay="0"/>
                                  </p:stCondLst>
                                  <p:childTnLst>
                                    <p:animEffect transition="out" filter="blinds(horizontal)">
                                      <p:cBhvr>
                                        <p:cTn id="46" dur="500"/>
                                        <p:tgtEl>
                                          <p:spTgt spid="251"/>
                                        </p:tgtEl>
                                      </p:cBhvr>
                                    </p:animEffect>
                                    <p:set>
                                      <p:cBhvr>
                                        <p:cTn id="47" dur="1" fill="hold">
                                          <p:stCondLst>
                                            <p:cond delay="499"/>
                                          </p:stCondLst>
                                        </p:cTn>
                                        <p:tgtEl>
                                          <p:spTgt spid="251"/>
                                        </p:tgtEl>
                                        <p:attrNameLst>
                                          <p:attrName>style.visibility</p:attrName>
                                        </p:attrNameLst>
                                      </p:cBhvr>
                                      <p:to>
                                        <p:strVal val="hidden"/>
                                      </p:to>
                                    </p:set>
                                  </p:childTnLst>
                                </p:cTn>
                              </p:par>
                              <p:par>
                                <p:cTn id="48" presetID="3" presetClass="exit" presetSubtype="10" fill="hold" grpId="0" nodeType="withEffect">
                                  <p:stCondLst>
                                    <p:cond delay="0"/>
                                  </p:stCondLst>
                                  <p:childTnLst>
                                    <p:animEffect transition="out" filter="blinds(horizontal)">
                                      <p:cBhvr>
                                        <p:cTn id="49" dur="500"/>
                                        <p:tgtEl>
                                          <p:spTgt spid="26631"/>
                                        </p:tgtEl>
                                      </p:cBhvr>
                                    </p:animEffect>
                                    <p:set>
                                      <p:cBhvr>
                                        <p:cTn id="50" dur="1" fill="hold">
                                          <p:stCondLst>
                                            <p:cond delay="499"/>
                                          </p:stCondLst>
                                        </p:cTn>
                                        <p:tgtEl>
                                          <p:spTgt spid="26631"/>
                                        </p:tgtEl>
                                        <p:attrNameLst>
                                          <p:attrName>style.visibility</p:attrName>
                                        </p:attrNameLst>
                                      </p:cBhvr>
                                      <p:to>
                                        <p:strVal val="hidden"/>
                                      </p:to>
                                    </p:set>
                                  </p:childTnLst>
                                </p:cTn>
                              </p:par>
                              <p:par>
                                <p:cTn id="51" presetID="3" presetClass="exit" presetSubtype="10" fill="hold" grpId="0" nodeType="withEffect">
                                  <p:stCondLst>
                                    <p:cond delay="0"/>
                                  </p:stCondLst>
                                  <p:childTnLst>
                                    <p:animEffect transition="out" filter="blinds(horizontal)">
                                      <p:cBhvr>
                                        <p:cTn id="52" dur="500"/>
                                        <p:tgtEl>
                                          <p:spTgt spid="26632"/>
                                        </p:tgtEl>
                                      </p:cBhvr>
                                    </p:animEffect>
                                    <p:set>
                                      <p:cBhvr>
                                        <p:cTn id="53" dur="1" fill="hold">
                                          <p:stCondLst>
                                            <p:cond delay="499"/>
                                          </p:stCondLst>
                                        </p:cTn>
                                        <p:tgtEl>
                                          <p:spTgt spid="26632"/>
                                        </p:tgtEl>
                                        <p:attrNameLst>
                                          <p:attrName>style.visibility</p:attrName>
                                        </p:attrNameLst>
                                      </p:cBhvr>
                                      <p:to>
                                        <p:strVal val="hidden"/>
                                      </p:to>
                                    </p:set>
                                  </p:childTnLst>
                                </p:cTn>
                              </p:par>
                              <p:par>
                                <p:cTn id="54" presetID="3" presetClass="exit" presetSubtype="10" fill="hold" grpId="0" nodeType="withEffect">
                                  <p:stCondLst>
                                    <p:cond delay="0"/>
                                  </p:stCondLst>
                                  <p:childTnLst>
                                    <p:animEffect transition="out" filter="blinds(horizontal)">
                                      <p:cBhvr>
                                        <p:cTn id="55" dur="500"/>
                                        <p:tgtEl>
                                          <p:spTgt spid="26633"/>
                                        </p:tgtEl>
                                      </p:cBhvr>
                                    </p:animEffect>
                                    <p:set>
                                      <p:cBhvr>
                                        <p:cTn id="56" dur="1" fill="hold">
                                          <p:stCondLst>
                                            <p:cond delay="499"/>
                                          </p:stCondLst>
                                        </p:cTn>
                                        <p:tgtEl>
                                          <p:spTgt spid="26633"/>
                                        </p:tgtEl>
                                        <p:attrNameLst>
                                          <p:attrName>style.visibility</p:attrName>
                                        </p:attrNameLst>
                                      </p:cBhvr>
                                      <p:to>
                                        <p:strVal val="hidden"/>
                                      </p:to>
                                    </p:set>
                                  </p:childTnLst>
                                </p:cTn>
                              </p:par>
                              <p:par>
                                <p:cTn id="57" presetID="3" presetClass="exit" presetSubtype="10" fill="hold" grpId="0" nodeType="withEffect">
                                  <p:stCondLst>
                                    <p:cond delay="0"/>
                                  </p:stCondLst>
                                  <p:childTnLst>
                                    <p:animEffect transition="out" filter="blinds(horizontal)">
                                      <p:cBhvr>
                                        <p:cTn id="58" dur="500"/>
                                        <p:tgtEl>
                                          <p:spTgt spid="26634"/>
                                        </p:tgtEl>
                                      </p:cBhvr>
                                    </p:animEffect>
                                    <p:set>
                                      <p:cBhvr>
                                        <p:cTn id="59" dur="1" fill="hold">
                                          <p:stCondLst>
                                            <p:cond delay="499"/>
                                          </p:stCondLst>
                                        </p:cTn>
                                        <p:tgtEl>
                                          <p:spTgt spid="26634"/>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26635"/>
                                        </p:tgtEl>
                                      </p:cBhvr>
                                    </p:animEffect>
                                    <p:set>
                                      <p:cBhvr>
                                        <p:cTn id="62" dur="1" fill="hold">
                                          <p:stCondLst>
                                            <p:cond delay="499"/>
                                          </p:stCondLst>
                                        </p:cTn>
                                        <p:tgtEl>
                                          <p:spTgt spid="26635"/>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26636"/>
                                        </p:tgtEl>
                                      </p:cBhvr>
                                    </p:animEffect>
                                    <p:set>
                                      <p:cBhvr>
                                        <p:cTn id="65" dur="1" fill="hold">
                                          <p:stCondLst>
                                            <p:cond delay="499"/>
                                          </p:stCondLst>
                                        </p:cTn>
                                        <p:tgtEl>
                                          <p:spTgt spid="26636"/>
                                        </p:tgtEl>
                                        <p:attrNameLst>
                                          <p:attrName>style.visibility</p:attrName>
                                        </p:attrNameLst>
                                      </p:cBhvr>
                                      <p:to>
                                        <p:strVal val="hidden"/>
                                      </p:to>
                                    </p:set>
                                  </p:childTnLst>
                                </p:cTn>
                              </p:par>
                              <p:par>
                                <p:cTn id="66" presetID="3" presetClass="exit" presetSubtype="10" fill="hold" grpId="0" nodeType="withEffect">
                                  <p:stCondLst>
                                    <p:cond delay="0"/>
                                  </p:stCondLst>
                                  <p:childTnLst>
                                    <p:animEffect transition="out" filter="blinds(horizontal)">
                                      <p:cBhvr>
                                        <p:cTn id="67" dur="500"/>
                                        <p:tgtEl>
                                          <p:spTgt spid="26637"/>
                                        </p:tgtEl>
                                      </p:cBhvr>
                                    </p:animEffect>
                                    <p:set>
                                      <p:cBhvr>
                                        <p:cTn id="68" dur="1" fill="hold">
                                          <p:stCondLst>
                                            <p:cond delay="499"/>
                                          </p:stCondLst>
                                        </p:cTn>
                                        <p:tgtEl>
                                          <p:spTgt spid="26637"/>
                                        </p:tgtEl>
                                        <p:attrNameLst>
                                          <p:attrName>style.visibility</p:attrName>
                                        </p:attrNameLst>
                                      </p:cBhvr>
                                      <p:to>
                                        <p:strVal val="hidden"/>
                                      </p:to>
                                    </p:set>
                                  </p:childTnLst>
                                </p:cTn>
                              </p:par>
                              <p:par>
                                <p:cTn id="69" presetID="3" presetClass="exit" presetSubtype="10" fill="hold" grpId="0" nodeType="withEffect">
                                  <p:stCondLst>
                                    <p:cond delay="0"/>
                                  </p:stCondLst>
                                  <p:childTnLst>
                                    <p:animEffect transition="out" filter="blinds(horizontal)">
                                      <p:cBhvr>
                                        <p:cTn id="70" dur="500"/>
                                        <p:tgtEl>
                                          <p:spTgt spid="26638"/>
                                        </p:tgtEl>
                                      </p:cBhvr>
                                    </p:animEffect>
                                    <p:set>
                                      <p:cBhvr>
                                        <p:cTn id="71" dur="1" fill="hold">
                                          <p:stCondLst>
                                            <p:cond delay="499"/>
                                          </p:stCondLst>
                                        </p:cTn>
                                        <p:tgtEl>
                                          <p:spTgt spid="26638"/>
                                        </p:tgtEl>
                                        <p:attrNameLst>
                                          <p:attrName>style.visibility</p:attrName>
                                        </p:attrNameLst>
                                      </p:cBhvr>
                                      <p:to>
                                        <p:strVal val="hidden"/>
                                      </p:to>
                                    </p:set>
                                  </p:childTnLst>
                                </p:cTn>
                              </p:par>
                              <p:par>
                                <p:cTn id="72" presetID="3" presetClass="exit" presetSubtype="10" fill="hold" grpId="0" nodeType="withEffect">
                                  <p:stCondLst>
                                    <p:cond delay="0"/>
                                  </p:stCondLst>
                                  <p:childTnLst>
                                    <p:animEffect transition="out" filter="blinds(horizontal)">
                                      <p:cBhvr>
                                        <p:cTn id="73" dur="500"/>
                                        <p:tgtEl>
                                          <p:spTgt spid="26639"/>
                                        </p:tgtEl>
                                      </p:cBhvr>
                                    </p:animEffect>
                                    <p:set>
                                      <p:cBhvr>
                                        <p:cTn id="74" dur="1" fill="hold">
                                          <p:stCondLst>
                                            <p:cond delay="499"/>
                                          </p:stCondLst>
                                        </p:cTn>
                                        <p:tgtEl>
                                          <p:spTgt spid="26639"/>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26640"/>
                                        </p:tgtEl>
                                      </p:cBhvr>
                                    </p:animEffect>
                                    <p:set>
                                      <p:cBhvr>
                                        <p:cTn id="77" dur="1" fill="hold">
                                          <p:stCondLst>
                                            <p:cond delay="499"/>
                                          </p:stCondLst>
                                        </p:cTn>
                                        <p:tgtEl>
                                          <p:spTgt spid="26640"/>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26641"/>
                                        </p:tgtEl>
                                      </p:cBhvr>
                                    </p:animEffect>
                                    <p:set>
                                      <p:cBhvr>
                                        <p:cTn id="80" dur="1" fill="hold">
                                          <p:stCondLst>
                                            <p:cond delay="499"/>
                                          </p:stCondLst>
                                        </p:cTn>
                                        <p:tgtEl>
                                          <p:spTgt spid="26641"/>
                                        </p:tgtEl>
                                        <p:attrNameLst>
                                          <p:attrName>style.visibility</p:attrName>
                                        </p:attrNameLst>
                                      </p:cBhvr>
                                      <p:to>
                                        <p:strVal val="hidden"/>
                                      </p:to>
                                    </p:set>
                                  </p:childTnLst>
                                </p:cTn>
                              </p:par>
                              <p:par>
                                <p:cTn id="81" presetID="3" presetClass="exit" presetSubtype="10" fill="hold" grpId="0" nodeType="withEffect">
                                  <p:stCondLst>
                                    <p:cond delay="0"/>
                                  </p:stCondLst>
                                  <p:childTnLst>
                                    <p:animEffect transition="out" filter="blinds(horizontal)">
                                      <p:cBhvr>
                                        <p:cTn id="82" dur="500"/>
                                        <p:tgtEl>
                                          <p:spTgt spid="26642"/>
                                        </p:tgtEl>
                                      </p:cBhvr>
                                    </p:animEffect>
                                    <p:set>
                                      <p:cBhvr>
                                        <p:cTn id="83" dur="1" fill="hold">
                                          <p:stCondLst>
                                            <p:cond delay="499"/>
                                          </p:stCondLst>
                                        </p:cTn>
                                        <p:tgtEl>
                                          <p:spTgt spid="26642"/>
                                        </p:tgtEl>
                                        <p:attrNameLst>
                                          <p:attrName>style.visibility</p:attrName>
                                        </p:attrNameLst>
                                      </p:cBhvr>
                                      <p:to>
                                        <p:strVal val="hidden"/>
                                      </p:to>
                                    </p:set>
                                  </p:childTnLst>
                                </p:cTn>
                              </p:par>
                              <p:par>
                                <p:cTn id="84" presetID="3" presetClass="exit" presetSubtype="10" fill="hold" grpId="0" nodeType="withEffect">
                                  <p:stCondLst>
                                    <p:cond delay="0"/>
                                  </p:stCondLst>
                                  <p:childTnLst>
                                    <p:animEffect transition="out" filter="blinds(horizontal)">
                                      <p:cBhvr>
                                        <p:cTn id="85" dur="500"/>
                                        <p:tgtEl>
                                          <p:spTgt spid="26643"/>
                                        </p:tgtEl>
                                      </p:cBhvr>
                                    </p:animEffect>
                                    <p:set>
                                      <p:cBhvr>
                                        <p:cTn id="86" dur="1" fill="hold">
                                          <p:stCondLst>
                                            <p:cond delay="499"/>
                                          </p:stCondLst>
                                        </p:cTn>
                                        <p:tgtEl>
                                          <p:spTgt spid="26643"/>
                                        </p:tgtEl>
                                        <p:attrNameLst>
                                          <p:attrName>style.visibility</p:attrName>
                                        </p:attrNameLst>
                                      </p:cBhvr>
                                      <p:to>
                                        <p:strVal val="hidden"/>
                                      </p:to>
                                    </p:set>
                                  </p:childTnLst>
                                </p:cTn>
                              </p:par>
                              <p:par>
                                <p:cTn id="87" presetID="3" presetClass="exit" presetSubtype="10" fill="hold" grpId="0" nodeType="withEffect">
                                  <p:stCondLst>
                                    <p:cond delay="0"/>
                                  </p:stCondLst>
                                  <p:childTnLst>
                                    <p:animEffect transition="out" filter="blinds(horizontal)">
                                      <p:cBhvr>
                                        <p:cTn id="88" dur="500"/>
                                        <p:tgtEl>
                                          <p:spTgt spid="26644"/>
                                        </p:tgtEl>
                                      </p:cBhvr>
                                    </p:animEffect>
                                    <p:set>
                                      <p:cBhvr>
                                        <p:cTn id="89" dur="1" fill="hold">
                                          <p:stCondLst>
                                            <p:cond delay="499"/>
                                          </p:stCondLst>
                                        </p:cTn>
                                        <p:tgtEl>
                                          <p:spTgt spid="26644"/>
                                        </p:tgtEl>
                                        <p:attrNameLst>
                                          <p:attrName>style.visibility</p:attrName>
                                        </p:attrNameLst>
                                      </p:cBhvr>
                                      <p:to>
                                        <p:strVal val="hidden"/>
                                      </p:to>
                                    </p:set>
                                  </p:childTnLst>
                                </p:cTn>
                              </p:par>
                              <p:par>
                                <p:cTn id="90" presetID="3" presetClass="exit" presetSubtype="10" fill="hold" grpId="0" nodeType="withEffect">
                                  <p:stCondLst>
                                    <p:cond delay="0"/>
                                  </p:stCondLst>
                                  <p:childTnLst>
                                    <p:animEffect transition="out" filter="blinds(horizontal)">
                                      <p:cBhvr>
                                        <p:cTn id="91" dur="500"/>
                                        <p:tgtEl>
                                          <p:spTgt spid="26645"/>
                                        </p:tgtEl>
                                      </p:cBhvr>
                                    </p:animEffect>
                                    <p:set>
                                      <p:cBhvr>
                                        <p:cTn id="92" dur="1" fill="hold">
                                          <p:stCondLst>
                                            <p:cond delay="499"/>
                                          </p:stCondLst>
                                        </p:cTn>
                                        <p:tgtEl>
                                          <p:spTgt spid="26645"/>
                                        </p:tgtEl>
                                        <p:attrNameLst>
                                          <p:attrName>style.visibility</p:attrName>
                                        </p:attrNameLst>
                                      </p:cBhvr>
                                      <p:to>
                                        <p:strVal val="hidden"/>
                                      </p:to>
                                    </p:set>
                                  </p:childTnLst>
                                </p:cTn>
                              </p:par>
                              <p:par>
                                <p:cTn id="93" presetID="3" presetClass="exit" presetSubtype="10" fill="hold" grpId="0" nodeType="withEffect">
                                  <p:stCondLst>
                                    <p:cond delay="0"/>
                                  </p:stCondLst>
                                  <p:childTnLst>
                                    <p:animEffect transition="out" filter="blinds(horizontal)">
                                      <p:cBhvr>
                                        <p:cTn id="94" dur="500"/>
                                        <p:tgtEl>
                                          <p:spTgt spid="26646"/>
                                        </p:tgtEl>
                                      </p:cBhvr>
                                    </p:animEffect>
                                    <p:set>
                                      <p:cBhvr>
                                        <p:cTn id="95" dur="1" fill="hold">
                                          <p:stCondLst>
                                            <p:cond delay="499"/>
                                          </p:stCondLst>
                                        </p:cTn>
                                        <p:tgtEl>
                                          <p:spTgt spid="26646"/>
                                        </p:tgtEl>
                                        <p:attrNameLst>
                                          <p:attrName>style.visibility</p:attrName>
                                        </p:attrNameLst>
                                      </p:cBhvr>
                                      <p:to>
                                        <p:strVal val="hidden"/>
                                      </p:to>
                                    </p:set>
                                  </p:childTnLst>
                                </p:cTn>
                              </p:par>
                              <p:par>
                                <p:cTn id="96" presetID="3" presetClass="exit" presetSubtype="10" fill="hold" grpId="0" nodeType="withEffect">
                                  <p:stCondLst>
                                    <p:cond delay="0"/>
                                  </p:stCondLst>
                                  <p:childTnLst>
                                    <p:animEffect transition="out" filter="blinds(horizontal)">
                                      <p:cBhvr>
                                        <p:cTn id="97" dur="500"/>
                                        <p:tgtEl>
                                          <p:spTgt spid="26647"/>
                                        </p:tgtEl>
                                      </p:cBhvr>
                                    </p:animEffect>
                                    <p:set>
                                      <p:cBhvr>
                                        <p:cTn id="98" dur="1" fill="hold">
                                          <p:stCondLst>
                                            <p:cond delay="499"/>
                                          </p:stCondLst>
                                        </p:cTn>
                                        <p:tgtEl>
                                          <p:spTgt spid="26647"/>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26648"/>
                                        </p:tgtEl>
                                      </p:cBhvr>
                                    </p:animEffect>
                                    <p:set>
                                      <p:cBhvr>
                                        <p:cTn id="101" dur="1" fill="hold">
                                          <p:stCondLst>
                                            <p:cond delay="499"/>
                                          </p:stCondLst>
                                        </p:cTn>
                                        <p:tgtEl>
                                          <p:spTgt spid="26648"/>
                                        </p:tgtEl>
                                        <p:attrNameLst>
                                          <p:attrName>style.visibility</p:attrName>
                                        </p:attrNameLst>
                                      </p:cBhvr>
                                      <p:to>
                                        <p:strVal val="hidden"/>
                                      </p:to>
                                    </p:set>
                                  </p:childTnLst>
                                </p:cTn>
                              </p:par>
                              <p:par>
                                <p:cTn id="102" presetID="3" presetClass="exit" presetSubtype="10" fill="hold" grpId="0" nodeType="withEffect">
                                  <p:stCondLst>
                                    <p:cond delay="0"/>
                                  </p:stCondLst>
                                  <p:childTnLst>
                                    <p:animEffect transition="out" filter="blinds(horizontal)">
                                      <p:cBhvr>
                                        <p:cTn id="103" dur="500"/>
                                        <p:tgtEl>
                                          <p:spTgt spid="26649"/>
                                        </p:tgtEl>
                                      </p:cBhvr>
                                    </p:animEffect>
                                    <p:set>
                                      <p:cBhvr>
                                        <p:cTn id="104" dur="1" fill="hold">
                                          <p:stCondLst>
                                            <p:cond delay="499"/>
                                          </p:stCondLst>
                                        </p:cTn>
                                        <p:tgtEl>
                                          <p:spTgt spid="26649"/>
                                        </p:tgtEl>
                                        <p:attrNameLst>
                                          <p:attrName>style.visibility</p:attrName>
                                        </p:attrNameLst>
                                      </p:cBhvr>
                                      <p:to>
                                        <p:strVal val="hidden"/>
                                      </p:to>
                                    </p:set>
                                  </p:childTnLst>
                                </p:cTn>
                              </p:par>
                              <p:par>
                                <p:cTn id="105" presetID="3" presetClass="exit" presetSubtype="10" fill="hold" grpId="0" nodeType="withEffect">
                                  <p:stCondLst>
                                    <p:cond delay="0"/>
                                  </p:stCondLst>
                                  <p:childTnLst>
                                    <p:animEffect transition="out" filter="blinds(horizontal)">
                                      <p:cBhvr>
                                        <p:cTn id="106" dur="500"/>
                                        <p:tgtEl>
                                          <p:spTgt spid="26650"/>
                                        </p:tgtEl>
                                      </p:cBhvr>
                                    </p:animEffect>
                                    <p:set>
                                      <p:cBhvr>
                                        <p:cTn id="107" dur="1" fill="hold">
                                          <p:stCondLst>
                                            <p:cond delay="499"/>
                                          </p:stCondLst>
                                        </p:cTn>
                                        <p:tgtEl>
                                          <p:spTgt spid="26650"/>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26651"/>
                                        </p:tgtEl>
                                      </p:cBhvr>
                                    </p:animEffect>
                                    <p:set>
                                      <p:cBhvr>
                                        <p:cTn id="110" dur="1" fill="hold">
                                          <p:stCondLst>
                                            <p:cond delay="499"/>
                                          </p:stCondLst>
                                        </p:cTn>
                                        <p:tgtEl>
                                          <p:spTgt spid="26651"/>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26652"/>
                                        </p:tgtEl>
                                      </p:cBhvr>
                                    </p:animEffect>
                                    <p:set>
                                      <p:cBhvr>
                                        <p:cTn id="113" dur="1" fill="hold">
                                          <p:stCondLst>
                                            <p:cond delay="499"/>
                                          </p:stCondLst>
                                        </p:cTn>
                                        <p:tgtEl>
                                          <p:spTgt spid="26652"/>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26653"/>
                                        </p:tgtEl>
                                      </p:cBhvr>
                                    </p:animEffect>
                                    <p:set>
                                      <p:cBhvr>
                                        <p:cTn id="116" dur="1" fill="hold">
                                          <p:stCondLst>
                                            <p:cond delay="499"/>
                                          </p:stCondLst>
                                        </p:cTn>
                                        <p:tgtEl>
                                          <p:spTgt spid="26653"/>
                                        </p:tgtEl>
                                        <p:attrNameLst>
                                          <p:attrName>style.visibility</p:attrName>
                                        </p:attrNameLst>
                                      </p:cBhvr>
                                      <p:to>
                                        <p:strVal val="hidden"/>
                                      </p:to>
                                    </p:set>
                                  </p:childTnLst>
                                </p:cTn>
                              </p:par>
                              <p:par>
                                <p:cTn id="117" presetID="3" presetClass="exit" presetSubtype="10" fill="hold" grpId="0" nodeType="withEffect">
                                  <p:stCondLst>
                                    <p:cond delay="0"/>
                                  </p:stCondLst>
                                  <p:childTnLst>
                                    <p:animEffect transition="out" filter="blinds(horizontal)">
                                      <p:cBhvr>
                                        <p:cTn id="118" dur="500"/>
                                        <p:tgtEl>
                                          <p:spTgt spid="26654"/>
                                        </p:tgtEl>
                                      </p:cBhvr>
                                    </p:animEffect>
                                    <p:set>
                                      <p:cBhvr>
                                        <p:cTn id="119" dur="1" fill="hold">
                                          <p:stCondLst>
                                            <p:cond delay="499"/>
                                          </p:stCondLst>
                                        </p:cTn>
                                        <p:tgtEl>
                                          <p:spTgt spid="26654"/>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26655"/>
                                        </p:tgtEl>
                                      </p:cBhvr>
                                    </p:animEffect>
                                    <p:set>
                                      <p:cBhvr>
                                        <p:cTn id="122" dur="1" fill="hold">
                                          <p:stCondLst>
                                            <p:cond delay="499"/>
                                          </p:stCondLst>
                                        </p:cTn>
                                        <p:tgtEl>
                                          <p:spTgt spid="26655"/>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26656"/>
                                        </p:tgtEl>
                                      </p:cBhvr>
                                    </p:animEffect>
                                    <p:set>
                                      <p:cBhvr>
                                        <p:cTn id="125" dur="1" fill="hold">
                                          <p:stCondLst>
                                            <p:cond delay="499"/>
                                          </p:stCondLst>
                                        </p:cTn>
                                        <p:tgtEl>
                                          <p:spTgt spid="26656"/>
                                        </p:tgtEl>
                                        <p:attrNameLst>
                                          <p:attrName>style.visibility</p:attrName>
                                        </p:attrNameLst>
                                      </p:cBhvr>
                                      <p:to>
                                        <p:strVal val="hidden"/>
                                      </p:to>
                                    </p:set>
                                  </p:childTnLst>
                                </p:cTn>
                              </p:par>
                              <p:par>
                                <p:cTn id="126" presetID="3" presetClass="exit" presetSubtype="10" fill="hold" grpId="0" nodeType="withEffect">
                                  <p:stCondLst>
                                    <p:cond delay="0"/>
                                  </p:stCondLst>
                                  <p:childTnLst>
                                    <p:animEffect transition="out" filter="blinds(horizontal)">
                                      <p:cBhvr>
                                        <p:cTn id="127" dur="500"/>
                                        <p:tgtEl>
                                          <p:spTgt spid="26657"/>
                                        </p:tgtEl>
                                      </p:cBhvr>
                                    </p:animEffect>
                                    <p:set>
                                      <p:cBhvr>
                                        <p:cTn id="128" dur="1" fill="hold">
                                          <p:stCondLst>
                                            <p:cond delay="499"/>
                                          </p:stCondLst>
                                        </p:cTn>
                                        <p:tgtEl>
                                          <p:spTgt spid="26657"/>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26658"/>
                                        </p:tgtEl>
                                      </p:cBhvr>
                                    </p:animEffect>
                                    <p:set>
                                      <p:cBhvr>
                                        <p:cTn id="131" dur="1" fill="hold">
                                          <p:stCondLst>
                                            <p:cond delay="499"/>
                                          </p:stCondLst>
                                        </p:cTn>
                                        <p:tgtEl>
                                          <p:spTgt spid="26658"/>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26659"/>
                                        </p:tgtEl>
                                      </p:cBhvr>
                                    </p:animEffect>
                                    <p:set>
                                      <p:cBhvr>
                                        <p:cTn id="134" dur="1" fill="hold">
                                          <p:stCondLst>
                                            <p:cond delay="499"/>
                                          </p:stCondLst>
                                        </p:cTn>
                                        <p:tgtEl>
                                          <p:spTgt spid="26659"/>
                                        </p:tgtEl>
                                        <p:attrNameLst>
                                          <p:attrName>style.visibility</p:attrName>
                                        </p:attrNameLst>
                                      </p:cBhvr>
                                      <p:to>
                                        <p:strVal val="hidden"/>
                                      </p:to>
                                    </p:set>
                                  </p:childTnLst>
                                </p:cTn>
                              </p:par>
                              <p:par>
                                <p:cTn id="135" presetID="3" presetClass="exit" presetSubtype="10" fill="hold" nodeType="withEffect">
                                  <p:stCondLst>
                                    <p:cond delay="0"/>
                                  </p:stCondLst>
                                  <p:childTnLst>
                                    <p:animEffect transition="out" filter="blinds(horizontal)">
                                      <p:cBhvr>
                                        <p:cTn id="136" dur="500"/>
                                        <p:tgtEl>
                                          <p:spTgt spid="26660"/>
                                        </p:tgtEl>
                                      </p:cBhvr>
                                    </p:animEffect>
                                    <p:set>
                                      <p:cBhvr>
                                        <p:cTn id="137" dur="1" fill="hold">
                                          <p:stCondLst>
                                            <p:cond delay="499"/>
                                          </p:stCondLst>
                                        </p:cTn>
                                        <p:tgtEl>
                                          <p:spTgt spid="26660"/>
                                        </p:tgtEl>
                                        <p:attrNameLst>
                                          <p:attrName>style.visibility</p:attrName>
                                        </p:attrNameLst>
                                      </p:cBhvr>
                                      <p:to>
                                        <p:strVal val="hidden"/>
                                      </p:to>
                                    </p:set>
                                  </p:childTnLst>
                                </p:cTn>
                              </p:par>
                              <p:par>
                                <p:cTn id="138" presetID="3" presetClass="exit" presetSubtype="10" fill="hold" grpId="0" nodeType="withEffect">
                                  <p:stCondLst>
                                    <p:cond delay="0"/>
                                  </p:stCondLst>
                                  <p:childTnLst>
                                    <p:animEffect transition="out" filter="blinds(horizontal)">
                                      <p:cBhvr>
                                        <p:cTn id="139" dur="500"/>
                                        <p:tgtEl>
                                          <p:spTgt spid="26661"/>
                                        </p:tgtEl>
                                      </p:cBhvr>
                                    </p:animEffect>
                                    <p:set>
                                      <p:cBhvr>
                                        <p:cTn id="140" dur="1" fill="hold">
                                          <p:stCondLst>
                                            <p:cond delay="499"/>
                                          </p:stCondLst>
                                        </p:cTn>
                                        <p:tgtEl>
                                          <p:spTgt spid="26661"/>
                                        </p:tgtEl>
                                        <p:attrNameLst>
                                          <p:attrName>style.visibility</p:attrName>
                                        </p:attrNameLst>
                                      </p:cBhvr>
                                      <p:to>
                                        <p:strVal val="hidden"/>
                                      </p:to>
                                    </p:set>
                                  </p:childTnLst>
                                </p:cTn>
                              </p:par>
                              <p:par>
                                <p:cTn id="141" presetID="3" presetClass="exit" presetSubtype="10" fill="hold" grpId="0" nodeType="withEffect">
                                  <p:stCondLst>
                                    <p:cond delay="0"/>
                                  </p:stCondLst>
                                  <p:childTnLst>
                                    <p:animEffect transition="out" filter="blinds(horizontal)">
                                      <p:cBhvr>
                                        <p:cTn id="142" dur="500"/>
                                        <p:tgtEl>
                                          <p:spTgt spid="26662"/>
                                        </p:tgtEl>
                                      </p:cBhvr>
                                    </p:animEffect>
                                    <p:set>
                                      <p:cBhvr>
                                        <p:cTn id="143" dur="1" fill="hold">
                                          <p:stCondLst>
                                            <p:cond delay="499"/>
                                          </p:stCondLst>
                                        </p:cTn>
                                        <p:tgtEl>
                                          <p:spTgt spid="26662"/>
                                        </p:tgtEl>
                                        <p:attrNameLst>
                                          <p:attrName>style.visibility</p:attrName>
                                        </p:attrNameLst>
                                      </p:cBhvr>
                                      <p:to>
                                        <p:strVal val="hidden"/>
                                      </p:to>
                                    </p:set>
                                  </p:childTnLst>
                                </p:cTn>
                              </p:par>
                              <p:par>
                                <p:cTn id="144" presetID="3" presetClass="exit" presetSubtype="10" fill="hold" grpId="0" nodeType="withEffect">
                                  <p:stCondLst>
                                    <p:cond delay="0"/>
                                  </p:stCondLst>
                                  <p:childTnLst>
                                    <p:animEffect transition="out" filter="blinds(horizontal)">
                                      <p:cBhvr>
                                        <p:cTn id="145" dur="500"/>
                                        <p:tgtEl>
                                          <p:spTgt spid="26663"/>
                                        </p:tgtEl>
                                      </p:cBhvr>
                                    </p:animEffect>
                                    <p:set>
                                      <p:cBhvr>
                                        <p:cTn id="146" dur="1" fill="hold">
                                          <p:stCondLst>
                                            <p:cond delay="499"/>
                                          </p:stCondLst>
                                        </p:cTn>
                                        <p:tgtEl>
                                          <p:spTgt spid="26663"/>
                                        </p:tgtEl>
                                        <p:attrNameLst>
                                          <p:attrName>style.visibility</p:attrName>
                                        </p:attrNameLst>
                                      </p:cBhvr>
                                      <p:to>
                                        <p:strVal val="hidden"/>
                                      </p:to>
                                    </p:set>
                                  </p:childTnLst>
                                </p:cTn>
                              </p:par>
                              <p:par>
                                <p:cTn id="147" presetID="3" presetClass="exit" presetSubtype="10" fill="hold" grpId="0" nodeType="withEffect">
                                  <p:stCondLst>
                                    <p:cond delay="0"/>
                                  </p:stCondLst>
                                  <p:childTnLst>
                                    <p:animEffect transition="out" filter="blinds(horizontal)">
                                      <p:cBhvr>
                                        <p:cTn id="148" dur="500"/>
                                        <p:tgtEl>
                                          <p:spTgt spid="26664"/>
                                        </p:tgtEl>
                                      </p:cBhvr>
                                    </p:animEffect>
                                    <p:set>
                                      <p:cBhvr>
                                        <p:cTn id="149" dur="1" fill="hold">
                                          <p:stCondLst>
                                            <p:cond delay="499"/>
                                          </p:stCondLst>
                                        </p:cTn>
                                        <p:tgtEl>
                                          <p:spTgt spid="26664"/>
                                        </p:tgtEl>
                                        <p:attrNameLst>
                                          <p:attrName>style.visibility</p:attrName>
                                        </p:attrNameLst>
                                      </p:cBhvr>
                                      <p:to>
                                        <p:strVal val="hidden"/>
                                      </p:to>
                                    </p:set>
                                  </p:childTnLst>
                                </p:cTn>
                              </p:par>
                              <p:par>
                                <p:cTn id="150" presetID="3" presetClass="exit" presetSubtype="10" fill="hold" grpId="0" nodeType="withEffect">
                                  <p:stCondLst>
                                    <p:cond delay="0"/>
                                  </p:stCondLst>
                                  <p:childTnLst>
                                    <p:animEffect transition="out" filter="blinds(horizontal)">
                                      <p:cBhvr>
                                        <p:cTn id="151" dur="500"/>
                                        <p:tgtEl>
                                          <p:spTgt spid="26665"/>
                                        </p:tgtEl>
                                      </p:cBhvr>
                                    </p:animEffect>
                                    <p:set>
                                      <p:cBhvr>
                                        <p:cTn id="152" dur="1" fill="hold">
                                          <p:stCondLst>
                                            <p:cond delay="499"/>
                                          </p:stCondLst>
                                        </p:cTn>
                                        <p:tgtEl>
                                          <p:spTgt spid="26665"/>
                                        </p:tgtEl>
                                        <p:attrNameLst>
                                          <p:attrName>style.visibility</p:attrName>
                                        </p:attrNameLst>
                                      </p:cBhvr>
                                      <p:to>
                                        <p:strVal val="hidden"/>
                                      </p:to>
                                    </p:set>
                                  </p:childTnLst>
                                </p:cTn>
                              </p:par>
                              <p:par>
                                <p:cTn id="153" presetID="3" presetClass="exit" presetSubtype="10" fill="hold" grpId="0" nodeType="withEffect">
                                  <p:stCondLst>
                                    <p:cond delay="0"/>
                                  </p:stCondLst>
                                  <p:childTnLst>
                                    <p:animEffect transition="out" filter="blinds(horizontal)">
                                      <p:cBhvr>
                                        <p:cTn id="154" dur="500"/>
                                        <p:tgtEl>
                                          <p:spTgt spid="26666"/>
                                        </p:tgtEl>
                                      </p:cBhvr>
                                    </p:animEffect>
                                    <p:set>
                                      <p:cBhvr>
                                        <p:cTn id="155" dur="1" fill="hold">
                                          <p:stCondLst>
                                            <p:cond delay="499"/>
                                          </p:stCondLst>
                                        </p:cTn>
                                        <p:tgtEl>
                                          <p:spTgt spid="26666"/>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26667"/>
                                        </p:tgtEl>
                                      </p:cBhvr>
                                    </p:animEffect>
                                    <p:set>
                                      <p:cBhvr>
                                        <p:cTn id="158" dur="1" fill="hold">
                                          <p:stCondLst>
                                            <p:cond delay="499"/>
                                          </p:stCondLst>
                                        </p:cTn>
                                        <p:tgtEl>
                                          <p:spTgt spid="26667"/>
                                        </p:tgtEl>
                                        <p:attrNameLst>
                                          <p:attrName>style.visibility</p:attrName>
                                        </p:attrNameLst>
                                      </p:cBhvr>
                                      <p:to>
                                        <p:strVal val="hidden"/>
                                      </p:to>
                                    </p:set>
                                  </p:childTnLst>
                                </p:cTn>
                              </p:par>
                              <p:par>
                                <p:cTn id="159" presetID="3" presetClass="exit" presetSubtype="10" fill="hold" nodeType="withEffect">
                                  <p:stCondLst>
                                    <p:cond delay="0"/>
                                  </p:stCondLst>
                                  <p:childTnLst>
                                    <p:animEffect transition="out" filter="blinds(horizontal)">
                                      <p:cBhvr>
                                        <p:cTn id="160" dur="500"/>
                                        <p:tgtEl>
                                          <p:spTgt spid="26668"/>
                                        </p:tgtEl>
                                      </p:cBhvr>
                                    </p:animEffect>
                                    <p:set>
                                      <p:cBhvr>
                                        <p:cTn id="161" dur="1" fill="hold">
                                          <p:stCondLst>
                                            <p:cond delay="499"/>
                                          </p:stCondLst>
                                        </p:cTn>
                                        <p:tgtEl>
                                          <p:spTgt spid="26668"/>
                                        </p:tgtEl>
                                        <p:attrNameLst>
                                          <p:attrName>style.visibility</p:attrName>
                                        </p:attrNameLst>
                                      </p:cBhvr>
                                      <p:to>
                                        <p:strVal val="hidden"/>
                                      </p:to>
                                    </p:set>
                                  </p:childTnLst>
                                </p:cTn>
                              </p:par>
                              <p:par>
                                <p:cTn id="162" presetID="3" presetClass="exit" presetSubtype="10" fill="hold" nodeType="withEffect">
                                  <p:stCondLst>
                                    <p:cond delay="0"/>
                                  </p:stCondLst>
                                  <p:childTnLst>
                                    <p:animEffect transition="out" filter="blinds(horizontal)">
                                      <p:cBhvr>
                                        <p:cTn id="163" dur="500"/>
                                        <p:tgtEl>
                                          <p:spTgt spid="26669"/>
                                        </p:tgtEl>
                                      </p:cBhvr>
                                    </p:animEffect>
                                    <p:set>
                                      <p:cBhvr>
                                        <p:cTn id="164" dur="1" fill="hold">
                                          <p:stCondLst>
                                            <p:cond delay="499"/>
                                          </p:stCondLst>
                                        </p:cTn>
                                        <p:tgtEl>
                                          <p:spTgt spid="26669"/>
                                        </p:tgtEl>
                                        <p:attrNameLst>
                                          <p:attrName>style.visibility</p:attrName>
                                        </p:attrNameLst>
                                      </p:cBhvr>
                                      <p:to>
                                        <p:strVal val="hidden"/>
                                      </p:to>
                                    </p:set>
                                  </p:childTnLst>
                                </p:cTn>
                              </p:par>
                              <p:par>
                                <p:cTn id="165" presetID="3" presetClass="exit" presetSubtype="10" fill="hold" nodeType="withEffect">
                                  <p:stCondLst>
                                    <p:cond delay="0"/>
                                  </p:stCondLst>
                                  <p:childTnLst>
                                    <p:animEffect transition="out" filter="blinds(horizontal)">
                                      <p:cBhvr>
                                        <p:cTn id="166" dur="500"/>
                                        <p:tgtEl>
                                          <p:spTgt spid="26670"/>
                                        </p:tgtEl>
                                      </p:cBhvr>
                                    </p:animEffect>
                                    <p:set>
                                      <p:cBhvr>
                                        <p:cTn id="167" dur="1" fill="hold">
                                          <p:stCondLst>
                                            <p:cond delay="499"/>
                                          </p:stCondLst>
                                        </p:cTn>
                                        <p:tgtEl>
                                          <p:spTgt spid="26670"/>
                                        </p:tgtEl>
                                        <p:attrNameLst>
                                          <p:attrName>style.visibility</p:attrName>
                                        </p:attrNameLst>
                                      </p:cBhvr>
                                      <p:to>
                                        <p:strVal val="hidden"/>
                                      </p:to>
                                    </p:set>
                                  </p:childTnLst>
                                </p:cTn>
                              </p:par>
                              <p:par>
                                <p:cTn id="168" presetID="3" presetClass="exit" presetSubtype="10" fill="hold" nodeType="withEffect">
                                  <p:stCondLst>
                                    <p:cond delay="0"/>
                                  </p:stCondLst>
                                  <p:childTnLst>
                                    <p:animEffect transition="out" filter="blinds(horizontal)">
                                      <p:cBhvr>
                                        <p:cTn id="169" dur="500"/>
                                        <p:tgtEl>
                                          <p:spTgt spid="26671"/>
                                        </p:tgtEl>
                                      </p:cBhvr>
                                    </p:animEffect>
                                    <p:set>
                                      <p:cBhvr>
                                        <p:cTn id="170" dur="1" fill="hold">
                                          <p:stCondLst>
                                            <p:cond delay="499"/>
                                          </p:stCondLst>
                                        </p:cTn>
                                        <p:tgtEl>
                                          <p:spTgt spid="26671"/>
                                        </p:tgtEl>
                                        <p:attrNameLst>
                                          <p:attrName>style.visibility</p:attrName>
                                        </p:attrNameLst>
                                      </p:cBhvr>
                                      <p:to>
                                        <p:strVal val="hidden"/>
                                      </p:to>
                                    </p:set>
                                  </p:childTnLst>
                                </p:cTn>
                              </p:par>
                              <p:par>
                                <p:cTn id="171" presetID="3" presetClass="exit" presetSubtype="10" fill="hold" nodeType="withEffect">
                                  <p:stCondLst>
                                    <p:cond delay="0"/>
                                  </p:stCondLst>
                                  <p:childTnLst>
                                    <p:animEffect transition="out" filter="blinds(horizontal)">
                                      <p:cBhvr>
                                        <p:cTn id="172" dur="500"/>
                                        <p:tgtEl>
                                          <p:spTgt spid="26672"/>
                                        </p:tgtEl>
                                      </p:cBhvr>
                                    </p:animEffect>
                                    <p:set>
                                      <p:cBhvr>
                                        <p:cTn id="173" dur="1" fill="hold">
                                          <p:stCondLst>
                                            <p:cond delay="499"/>
                                          </p:stCondLst>
                                        </p:cTn>
                                        <p:tgtEl>
                                          <p:spTgt spid="26672"/>
                                        </p:tgtEl>
                                        <p:attrNameLst>
                                          <p:attrName>style.visibility</p:attrName>
                                        </p:attrNameLst>
                                      </p:cBhvr>
                                      <p:to>
                                        <p:strVal val="hidden"/>
                                      </p:to>
                                    </p:set>
                                  </p:childTnLst>
                                </p:cTn>
                              </p:par>
                              <p:par>
                                <p:cTn id="174" presetID="3" presetClass="exit" presetSubtype="10" fill="hold" nodeType="withEffect">
                                  <p:stCondLst>
                                    <p:cond delay="0"/>
                                  </p:stCondLst>
                                  <p:childTnLst>
                                    <p:animEffect transition="out" filter="blinds(horizontal)">
                                      <p:cBhvr>
                                        <p:cTn id="175" dur="500"/>
                                        <p:tgtEl>
                                          <p:spTgt spid="26673"/>
                                        </p:tgtEl>
                                      </p:cBhvr>
                                    </p:animEffect>
                                    <p:set>
                                      <p:cBhvr>
                                        <p:cTn id="176" dur="1" fill="hold">
                                          <p:stCondLst>
                                            <p:cond delay="499"/>
                                          </p:stCondLst>
                                        </p:cTn>
                                        <p:tgtEl>
                                          <p:spTgt spid="26673"/>
                                        </p:tgtEl>
                                        <p:attrNameLst>
                                          <p:attrName>style.visibility</p:attrName>
                                        </p:attrNameLst>
                                      </p:cBhvr>
                                      <p:to>
                                        <p:strVal val="hidden"/>
                                      </p:to>
                                    </p:set>
                                  </p:childTnLst>
                                </p:cTn>
                              </p:par>
                              <p:par>
                                <p:cTn id="177" presetID="3" presetClass="exit" presetSubtype="10" fill="hold" nodeType="withEffect">
                                  <p:stCondLst>
                                    <p:cond delay="0"/>
                                  </p:stCondLst>
                                  <p:childTnLst>
                                    <p:animEffect transition="out" filter="blinds(horizontal)">
                                      <p:cBhvr>
                                        <p:cTn id="178" dur="500"/>
                                        <p:tgtEl>
                                          <p:spTgt spid="26674"/>
                                        </p:tgtEl>
                                      </p:cBhvr>
                                    </p:animEffect>
                                    <p:set>
                                      <p:cBhvr>
                                        <p:cTn id="179" dur="1" fill="hold">
                                          <p:stCondLst>
                                            <p:cond delay="499"/>
                                          </p:stCondLst>
                                        </p:cTn>
                                        <p:tgtEl>
                                          <p:spTgt spid="26674"/>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26675"/>
                                        </p:tgtEl>
                                      </p:cBhvr>
                                    </p:animEffect>
                                    <p:set>
                                      <p:cBhvr>
                                        <p:cTn id="182" dur="1" fill="hold">
                                          <p:stCondLst>
                                            <p:cond delay="499"/>
                                          </p:stCondLst>
                                        </p:cTn>
                                        <p:tgtEl>
                                          <p:spTgt spid="26675"/>
                                        </p:tgtEl>
                                        <p:attrNameLst>
                                          <p:attrName>style.visibility</p:attrName>
                                        </p:attrNameLst>
                                      </p:cBhvr>
                                      <p:to>
                                        <p:strVal val="hidden"/>
                                      </p:to>
                                    </p:set>
                                  </p:childTnLst>
                                </p:cTn>
                              </p:par>
                              <p:par>
                                <p:cTn id="183" presetID="3" presetClass="exit" presetSubtype="10" fill="hold" nodeType="withEffect">
                                  <p:stCondLst>
                                    <p:cond delay="0"/>
                                  </p:stCondLst>
                                  <p:childTnLst>
                                    <p:animEffect transition="out" filter="blinds(horizontal)">
                                      <p:cBhvr>
                                        <p:cTn id="184" dur="500"/>
                                        <p:tgtEl>
                                          <p:spTgt spid="26676"/>
                                        </p:tgtEl>
                                      </p:cBhvr>
                                    </p:animEffect>
                                    <p:set>
                                      <p:cBhvr>
                                        <p:cTn id="185" dur="1" fill="hold">
                                          <p:stCondLst>
                                            <p:cond delay="499"/>
                                          </p:stCondLst>
                                        </p:cTn>
                                        <p:tgtEl>
                                          <p:spTgt spid="26676"/>
                                        </p:tgtEl>
                                        <p:attrNameLst>
                                          <p:attrName>style.visibility</p:attrName>
                                        </p:attrNameLst>
                                      </p:cBhvr>
                                      <p:to>
                                        <p:strVal val="hidden"/>
                                      </p:to>
                                    </p:set>
                                  </p:childTnLst>
                                </p:cTn>
                              </p:par>
                              <p:par>
                                <p:cTn id="186" presetID="3" presetClass="exit" presetSubtype="10" fill="hold" grpId="0" nodeType="withEffect">
                                  <p:stCondLst>
                                    <p:cond delay="0"/>
                                  </p:stCondLst>
                                  <p:childTnLst>
                                    <p:animEffect transition="out" filter="blinds(horizontal)">
                                      <p:cBhvr>
                                        <p:cTn id="187" dur="500"/>
                                        <p:tgtEl>
                                          <p:spTgt spid="26678"/>
                                        </p:tgtEl>
                                      </p:cBhvr>
                                    </p:animEffect>
                                    <p:set>
                                      <p:cBhvr>
                                        <p:cTn id="188" dur="1" fill="hold">
                                          <p:stCondLst>
                                            <p:cond delay="499"/>
                                          </p:stCondLst>
                                        </p:cTn>
                                        <p:tgtEl>
                                          <p:spTgt spid="26678"/>
                                        </p:tgtEl>
                                        <p:attrNameLst>
                                          <p:attrName>style.visibility</p:attrName>
                                        </p:attrNameLst>
                                      </p:cBhvr>
                                      <p:to>
                                        <p:strVal val="hidden"/>
                                      </p:to>
                                    </p:set>
                                  </p:childTnLst>
                                </p:cTn>
                              </p:par>
                              <p:par>
                                <p:cTn id="189" presetID="3" presetClass="exit" presetSubtype="10" fill="hold" grpId="1" nodeType="withEffect">
                                  <p:stCondLst>
                                    <p:cond delay="0"/>
                                  </p:stCondLst>
                                  <p:childTnLst>
                                    <p:animEffect transition="out" filter="blinds(horizontal)">
                                      <p:cBhvr>
                                        <p:cTn id="190" dur="500"/>
                                        <p:tgtEl>
                                          <p:spTgt spid="26679"/>
                                        </p:tgtEl>
                                      </p:cBhvr>
                                    </p:animEffect>
                                    <p:set>
                                      <p:cBhvr>
                                        <p:cTn id="191" dur="1" fill="hold">
                                          <p:stCondLst>
                                            <p:cond delay="499"/>
                                          </p:stCondLst>
                                        </p:cTn>
                                        <p:tgtEl>
                                          <p:spTgt spid="26679"/>
                                        </p:tgtEl>
                                        <p:attrNameLst>
                                          <p:attrName>style.visibility</p:attrName>
                                        </p:attrNameLst>
                                      </p:cBhvr>
                                      <p:to>
                                        <p:strVal val="hidden"/>
                                      </p:to>
                                    </p:set>
                                  </p:childTnLst>
                                </p:cTn>
                              </p:par>
                              <p:par>
                                <p:cTn id="192" presetID="3" presetClass="exit" presetSubtype="10" fill="hold" grpId="0" nodeType="withEffect">
                                  <p:stCondLst>
                                    <p:cond delay="0"/>
                                  </p:stCondLst>
                                  <p:childTnLst>
                                    <p:animEffect transition="out" filter="blinds(horizontal)">
                                      <p:cBhvr>
                                        <p:cTn id="193" dur="500"/>
                                        <p:tgtEl>
                                          <p:spTgt spid="26680"/>
                                        </p:tgtEl>
                                      </p:cBhvr>
                                    </p:animEffect>
                                    <p:set>
                                      <p:cBhvr>
                                        <p:cTn id="194" dur="1" fill="hold">
                                          <p:stCondLst>
                                            <p:cond delay="499"/>
                                          </p:stCondLst>
                                        </p:cTn>
                                        <p:tgtEl>
                                          <p:spTgt spid="26680"/>
                                        </p:tgtEl>
                                        <p:attrNameLst>
                                          <p:attrName>style.visibility</p:attrName>
                                        </p:attrNameLst>
                                      </p:cBhvr>
                                      <p:to>
                                        <p:strVal val="hidden"/>
                                      </p:to>
                                    </p:set>
                                  </p:childTnLst>
                                </p:cTn>
                              </p:par>
                              <p:par>
                                <p:cTn id="195" presetID="3" presetClass="exit" presetSubtype="10" fill="hold" grpId="0" nodeType="withEffect">
                                  <p:stCondLst>
                                    <p:cond delay="0"/>
                                  </p:stCondLst>
                                  <p:childTnLst>
                                    <p:animEffect transition="out" filter="blinds(horizontal)">
                                      <p:cBhvr>
                                        <p:cTn id="196" dur="500"/>
                                        <p:tgtEl>
                                          <p:spTgt spid="26681"/>
                                        </p:tgtEl>
                                      </p:cBhvr>
                                    </p:animEffect>
                                    <p:set>
                                      <p:cBhvr>
                                        <p:cTn id="197" dur="1" fill="hold">
                                          <p:stCondLst>
                                            <p:cond delay="499"/>
                                          </p:stCondLst>
                                        </p:cTn>
                                        <p:tgtEl>
                                          <p:spTgt spid="26681"/>
                                        </p:tgtEl>
                                        <p:attrNameLst>
                                          <p:attrName>style.visibility</p:attrName>
                                        </p:attrNameLst>
                                      </p:cBhvr>
                                      <p:to>
                                        <p:strVal val="hidden"/>
                                      </p:to>
                                    </p:set>
                                  </p:childTnLst>
                                </p:cTn>
                              </p:par>
                              <p:par>
                                <p:cTn id="198" presetID="3" presetClass="exit" presetSubtype="10" fill="hold" grpId="1" nodeType="withEffect">
                                  <p:stCondLst>
                                    <p:cond delay="0"/>
                                  </p:stCondLst>
                                  <p:childTnLst>
                                    <p:animEffect transition="out" filter="blinds(horizontal)">
                                      <p:cBhvr>
                                        <p:cTn id="199" dur="500"/>
                                        <p:tgtEl>
                                          <p:spTgt spid="26682"/>
                                        </p:tgtEl>
                                      </p:cBhvr>
                                    </p:animEffect>
                                    <p:set>
                                      <p:cBhvr>
                                        <p:cTn id="200" dur="1" fill="hold">
                                          <p:stCondLst>
                                            <p:cond delay="499"/>
                                          </p:stCondLst>
                                        </p:cTn>
                                        <p:tgtEl>
                                          <p:spTgt spid="26682"/>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26683"/>
                                        </p:tgtEl>
                                      </p:cBhvr>
                                    </p:animEffect>
                                    <p:set>
                                      <p:cBhvr>
                                        <p:cTn id="203" dur="1" fill="hold">
                                          <p:stCondLst>
                                            <p:cond delay="499"/>
                                          </p:stCondLst>
                                        </p:cTn>
                                        <p:tgtEl>
                                          <p:spTgt spid="26683"/>
                                        </p:tgtEl>
                                        <p:attrNameLst>
                                          <p:attrName>style.visibility</p:attrName>
                                        </p:attrNameLst>
                                      </p:cBhvr>
                                      <p:to>
                                        <p:strVal val="hidden"/>
                                      </p:to>
                                    </p:set>
                                  </p:childTnLst>
                                </p:cTn>
                              </p:par>
                              <p:par>
                                <p:cTn id="204" presetID="3" presetClass="exit" presetSubtype="10" fill="hold" grpId="0" nodeType="withEffect">
                                  <p:stCondLst>
                                    <p:cond delay="0"/>
                                  </p:stCondLst>
                                  <p:childTnLst>
                                    <p:animEffect transition="out" filter="blinds(horizontal)">
                                      <p:cBhvr>
                                        <p:cTn id="205" dur="500"/>
                                        <p:tgtEl>
                                          <p:spTgt spid="26684"/>
                                        </p:tgtEl>
                                      </p:cBhvr>
                                    </p:animEffect>
                                    <p:set>
                                      <p:cBhvr>
                                        <p:cTn id="206" dur="1" fill="hold">
                                          <p:stCondLst>
                                            <p:cond delay="499"/>
                                          </p:stCondLst>
                                        </p:cTn>
                                        <p:tgtEl>
                                          <p:spTgt spid="26684"/>
                                        </p:tgtEl>
                                        <p:attrNameLst>
                                          <p:attrName>style.visibility</p:attrName>
                                        </p:attrNameLst>
                                      </p:cBhvr>
                                      <p:to>
                                        <p:strVal val="hidden"/>
                                      </p:to>
                                    </p:set>
                                  </p:childTnLst>
                                </p:cTn>
                              </p:par>
                              <p:par>
                                <p:cTn id="207" presetID="3" presetClass="exit" presetSubtype="10" fill="hold" grpId="0" nodeType="withEffect">
                                  <p:stCondLst>
                                    <p:cond delay="0"/>
                                  </p:stCondLst>
                                  <p:childTnLst>
                                    <p:animEffect transition="out" filter="blinds(horizontal)">
                                      <p:cBhvr>
                                        <p:cTn id="208" dur="500"/>
                                        <p:tgtEl>
                                          <p:spTgt spid="207"/>
                                        </p:tgtEl>
                                      </p:cBhvr>
                                    </p:animEffect>
                                    <p:set>
                                      <p:cBhvr>
                                        <p:cTn id="209" dur="1" fill="hold">
                                          <p:stCondLst>
                                            <p:cond delay="499"/>
                                          </p:stCondLst>
                                        </p:cTn>
                                        <p:tgtEl>
                                          <p:spTgt spid="207"/>
                                        </p:tgtEl>
                                        <p:attrNameLst>
                                          <p:attrName>style.visibility</p:attrName>
                                        </p:attrNameLst>
                                      </p:cBhvr>
                                      <p:to>
                                        <p:strVal val="hidden"/>
                                      </p:to>
                                    </p:set>
                                  </p:childTnLst>
                                </p:cTn>
                              </p:par>
                              <p:par>
                                <p:cTn id="210" presetID="3" presetClass="exit" presetSubtype="10" fill="hold" grpId="0" nodeType="withEffect">
                                  <p:stCondLst>
                                    <p:cond delay="0"/>
                                  </p:stCondLst>
                                  <p:childTnLst>
                                    <p:animEffect transition="out" filter="blinds(horizontal)">
                                      <p:cBhvr>
                                        <p:cTn id="211" dur="500"/>
                                        <p:tgtEl>
                                          <p:spTgt spid="208"/>
                                        </p:tgtEl>
                                      </p:cBhvr>
                                    </p:animEffect>
                                    <p:set>
                                      <p:cBhvr>
                                        <p:cTn id="212" dur="1" fill="hold">
                                          <p:stCondLst>
                                            <p:cond delay="499"/>
                                          </p:stCondLst>
                                        </p:cTn>
                                        <p:tgtEl>
                                          <p:spTgt spid="208"/>
                                        </p:tgtEl>
                                        <p:attrNameLst>
                                          <p:attrName>style.visibility</p:attrName>
                                        </p:attrNameLst>
                                      </p:cBhvr>
                                      <p:to>
                                        <p:strVal val="hidden"/>
                                      </p:to>
                                    </p:set>
                                  </p:childTnLst>
                                </p:cTn>
                              </p:par>
                              <p:par>
                                <p:cTn id="213" presetID="3" presetClass="exit" presetSubtype="10" fill="hold" grpId="0" nodeType="withEffect">
                                  <p:stCondLst>
                                    <p:cond delay="0"/>
                                  </p:stCondLst>
                                  <p:childTnLst>
                                    <p:animEffect transition="out" filter="blinds(horizontal)">
                                      <p:cBhvr>
                                        <p:cTn id="214" dur="500"/>
                                        <p:tgtEl>
                                          <p:spTgt spid="241"/>
                                        </p:tgtEl>
                                      </p:cBhvr>
                                    </p:animEffect>
                                    <p:set>
                                      <p:cBhvr>
                                        <p:cTn id="215" dur="1" fill="hold">
                                          <p:stCondLst>
                                            <p:cond delay="499"/>
                                          </p:stCondLst>
                                        </p:cTn>
                                        <p:tgtEl>
                                          <p:spTgt spid="241"/>
                                        </p:tgtEl>
                                        <p:attrNameLst>
                                          <p:attrName>style.visibility</p:attrName>
                                        </p:attrNameLst>
                                      </p:cBhvr>
                                      <p:to>
                                        <p:strVal val="hidden"/>
                                      </p:to>
                                    </p:set>
                                  </p:childTnLst>
                                </p:cTn>
                              </p:par>
                              <p:par>
                                <p:cTn id="216" presetID="3" presetClass="exit" presetSubtype="10" fill="hold" grpId="0" nodeType="withEffect">
                                  <p:stCondLst>
                                    <p:cond delay="0"/>
                                  </p:stCondLst>
                                  <p:childTnLst>
                                    <p:animEffect transition="out" filter="blinds(horizontal)">
                                      <p:cBhvr>
                                        <p:cTn id="217" dur="500"/>
                                        <p:tgtEl>
                                          <p:spTgt spid="242"/>
                                        </p:tgtEl>
                                      </p:cBhvr>
                                    </p:animEffect>
                                    <p:set>
                                      <p:cBhvr>
                                        <p:cTn id="218" dur="1" fill="hold">
                                          <p:stCondLst>
                                            <p:cond delay="499"/>
                                          </p:stCondLst>
                                        </p:cTn>
                                        <p:tgtEl>
                                          <p:spTgt spid="242"/>
                                        </p:tgtEl>
                                        <p:attrNameLst>
                                          <p:attrName>style.visibility</p:attrName>
                                        </p:attrNameLst>
                                      </p:cBhvr>
                                      <p:to>
                                        <p:strVal val="hidden"/>
                                      </p:to>
                                    </p:set>
                                  </p:childTnLst>
                                </p:cTn>
                              </p:par>
                              <p:par>
                                <p:cTn id="219" presetID="3" presetClass="exit" presetSubtype="10" fill="hold" grpId="0" nodeType="withEffect">
                                  <p:stCondLst>
                                    <p:cond delay="0"/>
                                  </p:stCondLst>
                                  <p:childTnLst>
                                    <p:animEffect transition="out" filter="blinds(horizontal)">
                                      <p:cBhvr>
                                        <p:cTn id="220" dur="500"/>
                                        <p:tgtEl>
                                          <p:spTgt spid="239"/>
                                        </p:tgtEl>
                                      </p:cBhvr>
                                    </p:animEffect>
                                    <p:set>
                                      <p:cBhvr>
                                        <p:cTn id="221" dur="1" fill="hold">
                                          <p:stCondLst>
                                            <p:cond delay="499"/>
                                          </p:stCondLst>
                                        </p:cTn>
                                        <p:tgtEl>
                                          <p:spTgt spid="239"/>
                                        </p:tgtEl>
                                        <p:attrNameLst>
                                          <p:attrName>style.visibility</p:attrName>
                                        </p:attrNameLst>
                                      </p:cBhvr>
                                      <p:to>
                                        <p:strVal val="hidden"/>
                                      </p:to>
                                    </p:set>
                                  </p:childTnLst>
                                </p:cTn>
                              </p:par>
                              <p:par>
                                <p:cTn id="222" presetID="3" presetClass="exit" presetSubtype="10" fill="hold" grpId="0" nodeType="withEffect">
                                  <p:stCondLst>
                                    <p:cond delay="0"/>
                                  </p:stCondLst>
                                  <p:childTnLst>
                                    <p:animEffect transition="out" filter="blinds(horizontal)">
                                      <p:cBhvr>
                                        <p:cTn id="223" dur="500"/>
                                        <p:tgtEl>
                                          <p:spTgt spid="240"/>
                                        </p:tgtEl>
                                      </p:cBhvr>
                                    </p:animEffect>
                                    <p:set>
                                      <p:cBhvr>
                                        <p:cTn id="224" dur="1" fill="hold">
                                          <p:stCondLst>
                                            <p:cond delay="499"/>
                                          </p:stCondLst>
                                        </p:cTn>
                                        <p:tgtEl>
                                          <p:spTgt spid="240"/>
                                        </p:tgtEl>
                                        <p:attrNameLst>
                                          <p:attrName>style.visibility</p:attrName>
                                        </p:attrNameLst>
                                      </p:cBhvr>
                                      <p:to>
                                        <p:strVal val="hidden"/>
                                      </p:to>
                                    </p:set>
                                  </p:childTnLst>
                                </p:cTn>
                              </p:par>
                              <p:par>
                                <p:cTn id="225" presetID="3" presetClass="exit" presetSubtype="10" fill="hold" grpId="0" nodeType="withEffect">
                                  <p:stCondLst>
                                    <p:cond delay="0"/>
                                  </p:stCondLst>
                                  <p:childTnLst>
                                    <p:animEffect transition="out" filter="blinds(horizontal)">
                                      <p:cBhvr>
                                        <p:cTn id="226" dur="500"/>
                                        <p:tgtEl>
                                          <p:spTgt spid="237"/>
                                        </p:tgtEl>
                                      </p:cBhvr>
                                    </p:animEffect>
                                    <p:set>
                                      <p:cBhvr>
                                        <p:cTn id="227" dur="1" fill="hold">
                                          <p:stCondLst>
                                            <p:cond delay="499"/>
                                          </p:stCondLst>
                                        </p:cTn>
                                        <p:tgtEl>
                                          <p:spTgt spid="237"/>
                                        </p:tgtEl>
                                        <p:attrNameLst>
                                          <p:attrName>style.visibility</p:attrName>
                                        </p:attrNameLst>
                                      </p:cBhvr>
                                      <p:to>
                                        <p:strVal val="hidden"/>
                                      </p:to>
                                    </p:set>
                                  </p:childTnLst>
                                </p:cTn>
                              </p:par>
                              <p:par>
                                <p:cTn id="228" presetID="3" presetClass="exit" presetSubtype="10" fill="hold" grpId="0" nodeType="withEffect">
                                  <p:stCondLst>
                                    <p:cond delay="0"/>
                                  </p:stCondLst>
                                  <p:childTnLst>
                                    <p:animEffect transition="out" filter="blinds(horizontal)">
                                      <p:cBhvr>
                                        <p:cTn id="229" dur="500"/>
                                        <p:tgtEl>
                                          <p:spTgt spid="238"/>
                                        </p:tgtEl>
                                      </p:cBhvr>
                                    </p:animEffect>
                                    <p:set>
                                      <p:cBhvr>
                                        <p:cTn id="230" dur="1" fill="hold">
                                          <p:stCondLst>
                                            <p:cond delay="499"/>
                                          </p:stCondLst>
                                        </p:cTn>
                                        <p:tgtEl>
                                          <p:spTgt spid="238"/>
                                        </p:tgtEl>
                                        <p:attrNameLst>
                                          <p:attrName>style.visibility</p:attrName>
                                        </p:attrNameLst>
                                      </p:cBhvr>
                                      <p:to>
                                        <p:strVal val="hidden"/>
                                      </p:to>
                                    </p:set>
                                  </p:childTnLst>
                                </p:cTn>
                              </p:par>
                              <p:par>
                                <p:cTn id="231" presetID="3" presetClass="exit" presetSubtype="10" fill="hold" grpId="0" nodeType="withEffect">
                                  <p:stCondLst>
                                    <p:cond delay="0"/>
                                  </p:stCondLst>
                                  <p:childTnLst>
                                    <p:animEffect transition="out" filter="blinds(horizontal)">
                                      <p:cBhvr>
                                        <p:cTn id="232" dur="500"/>
                                        <p:tgtEl>
                                          <p:spTgt spid="235"/>
                                        </p:tgtEl>
                                      </p:cBhvr>
                                    </p:animEffect>
                                    <p:set>
                                      <p:cBhvr>
                                        <p:cTn id="233" dur="1" fill="hold">
                                          <p:stCondLst>
                                            <p:cond delay="499"/>
                                          </p:stCondLst>
                                        </p:cTn>
                                        <p:tgtEl>
                                          <p:spTgt spid="235"/>
                                        </p:tgtEl>
                                        <p:attrNameLst>
                                          <p:attrName>style.visibility</p:attrName>
                                        </p:attrNameLst>
                                      </p:cBhvr>
                                      <p:to>
                                        <p:strVal val="hidden"/>
                                      </p:to>
                                    </p:set>
                                  </p:childTnLst>
                                </p:cTn>
                              </p:par>
                              <p:par>
                                <p:cTn id="234" presetID="3" presetClass="exit" presetSubtype="10" fill="hold" grpId="0" nodeType="withEffect">
                                  <p:stCondLst>
                                    <p:cond delay="0"/>
                                  </p:stCondLst>
                                  <p:childTnLst>
                                    <p:animEffect transition="out" filter="blinds(horizontal)">
                                      <p:cBhvr>
                                        <p:cTn id="235" dur="500"/>
                                        <p:tgtEl>
                                          <p:spTgt spid="236"/>
                                        </p:tgtEl>
                                      </p:cBhvr>
                                    </p:animEffect>
                                    <p:set>
                                      <p:cBhvr>
                                        <p:cTn id="236" dur="1" fill="hold">
                                          <p:stCondLst>
                                            <p:cond delay="499"/>
                                          </p:stCondLst>
                                        </p:cTn>
                                        <p:tgtEl>
                                          <p:spTgt spid="236"/>
                                        </p:tgtEl>
                                        <p:attrNameLst>
                                          <p:attrName>style.visibility</p:attrName>
                                        </p:attrNameLst>
                                      </p:cBhvr>
                                      <p:to>
                                        <p:strVal val="hidden"/>
                                      </p:to>
                                    </p:set>
                                  </p:childTnLst>
                                </p:cTn>
                              </p:par>
                              <p:par>
                                <p:cTn id="237" presetID="3" presetClass="exit" presetSubtype="10" fill="hold" grpId="0" nodeType="withEffect">
                                  <p:stCondLst>
                                    <p:cond delay="0"/>
                                  </p:stCondLst>
                                  <p:childTnLst>
                                    <p:animEffect transition="out" filter="blinds(horizontal)">
                                      <p:cBhvr>
                                        <p:cTn id="238" dur="500"/>
                                        <p:tgtEl>
                                          <p:spTgt spid="219"/>
                                        </p:tgtEl>
                                      </p:cBhvr>
                                    </p:animEffect>
                                    <p:set>
                                      <p:cBhvr>
                                        <p:cTn id="239" dur="1" fill="hold">
                                          <p:stCondLst>
                                            <p:cond delay="499"/>
                                          </p:stCondLst>
                                        </p:cTn>
                                        <p:tgtEl>
                                          <p:spTgt spid="219"/>
                                        </p:tgtEl>
                                        <p:attrNameLst>
                                          <p:attrName>style.visibility</p:attrName>
                                        </p:attrNameLst>
                                      </p:cBhvr>
                                      <p:to>
                                        <p:strVal val="hidden"/>
                                      </p:to>
                                    </p:set>
                                  </p:childTnLst>
                                </p:cTn>
                              </p:par>
                              <p:par>
                                <p:cTn id="240" presetID="3" presetClass="exit" presetSubtype="10" fill="hold" grpId="0" nodeType="withEffect">
                                  <p:stCondLst>
                                    <p:cond delay="0"/>
                                  </p:stCondLst>
                                  <p:childTnLst>
                                    <p:animEffect transition="out" filter="blinds(horizontal)">
                                      <p:cBhvr>
                                        <p:cTn id="241" dur="500"/>
                                        <p:tgtEl>
                                          <p:spTgt spid="220"/>
                                        </p:tgtEl>
                                      </p:cBhvr>
                                    </p:animEffect>
                                    <p:set>
                                      <p:cBhvr>
                                        <p:cTn id="242" dur="1" fill="hold">
                                          <p:stCondLst>
                                            <p:cond delay="499"/>
                                          </p:stCondLst>
                                        </p:cTn>
                                        <p:tgtEl>
                                          <p:spTgt spid="22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26697"/>
                                        </p:tgtEl>
                                      </p:cBhvr>
                                    </p:animEffect>
                                    <p:set>
                                      <p:cBhvr>
                                        <p:cTn id="245" dur="1" fill="hold">
                                          <p:stCondLst>
                                            <p:cond delay="499"/>
                                          </p:stCondLst>
                                        </p:cTn>
                                        <p:tgtEl>
                                          <p:spTgt spid="26697"/>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26698"/>
                                        </p:tgtEl>
                                      </p:cBhvr>
                                    </p:animEffect>
                                    <p:set>
                                      <p:cBhvr>
                                        <p:cTn id="248" dur="1" fill="hold">
                                          <p:stCondLst>
                                            <p:cond delay="499"/>
                                          </p:stCondLst>
                                        </p:cTn>
                                        <p:tgtEl>
                                          <p:spTgt spid="26698"/>
                                        </p:tgtEl>
                                        <p:attrNameLst>
                                          <p:attrName>style.visibility</p:attrName>
                                        </p:attrNameLst>
                                      </p:cBhvr>
                                      <p:to>
                                        <p:strVal val="hidden"/>
                                      </p:to>
                                    </p:set>
                                  </p:childTnLst>
                                </p:cTn>
                              </p:par>
                              <p:par>
                                <p:cTn id="249" presetID="3" presetClass="exit" presetSubtype="10" fill="hold" nodeType="withEffect">
                                  <p:stCondLst>
                                    <p:cond delay="0"/>
                                  </p:stCondLst>
                                  <p:childTnLst>
                                    <p:animEffect transition="out" filter="blinds(horizontal)">
                                      <p:cBhvr>
                                        <p:cTn id="250" dur="500"/>
                                        <p:tgtEl>
                                          <p:spTgt spid="26699"/>
                                        </p:tgtEl>
                                      </p:cBhvr>
                                    </p:animEffect>
                                    <p:set>
                                      <p:cBhvr>
                                        <p:cTn id="251" dur="1" fill="hold">
                                          <p:stCondLst>
                                            <p:cond delay="499"/>
                                          </p:stCondLst>
                                        </p:cTn>
                                        <p:tgtEl>
                                          <p:spTgt spid="26699"/>
                                        </p:tgtEl>
                                        <p:attrNameLst>
                                          <p:attrName>style.visibility</p:attrName>
                                        </p:attrNameLst>
                                      </p:cBhvr>
                                      <p:to>
                                        <p:strVal val="hidden"/>
                                      </p:to>
                                    </p:set>
                                  </p:childTnLst>
                                </p:cTn>
                              </p:par>
                              <p:par>
                                <p:cTn id="252" presetID="3" presetClass="exit" presetSubtype="10" fill="hold" nodeType="withEffect">
                                  <p:stCondLst>
                                    <p:cond delay="0"/>
                                  </p:stCondLst>
                                  <p:childTnLst>
                                    <p:animEffect transition="out" filter="blinds(horizontal)">
                                      <p:cBhvr>
                                        <p:cTn id="253" dur="500"/>
                                        <p:tgtEl>
                                          <p:spTgt spid="26700"/>
                                        </p:tgtEl>
                                      </p:cBhvr>
                                    </p:animEffect>
                                    <p:set>
                                      <p:cBhvr>
                                        <p:cTn id="254" dur="1" fill="hold">
                                          <p:stCondLst>
                                            <p:cond delay="499"/>
                                          </p:stCondLst>
                                        </p:cTn>
                                        <p:tgtEl>
                                          <p:spTgt spid="26700"/>
                                        </p:tgtEl>
                                        <p:attrNameLst>
                                          <p:attrName>style.visibility</p:attrName>
                                        </p:attrNameLst>
                                      </p:cBhvr>
                                      <p:to>
                                        <p:strVal val="hidden"/>
                                      </p:to>
                                    </p:set>
                                  </p:childTnLst>
                                </p:cTn>
                              </p:par>
                              <p:par>
                                <p:cTn id="255" presetID="3" presetClass="exit" presetSubtype="10" fill="hold" grpId="0" nodeType="withEffect">
                                  <p:stCondLst>
                                    <p:cond delay="0"/>
                                  </p:stCondLst>
                                  <p:childTnLst>
                                    <p:animEffect transition="out" filter="blinds(horizontal)">
                                      <p:cBhvr>
                                        <p:cTn id="256" dur="500"/>
                                        <p:tgtEl>
                                          <p:spTgt spid="225"/>
                                        </p:tgtEl>
                                      </p:cBhvr>
                                    </p:animEffect>
                                    <p:set>
                                      <p:cBhvr>
                                        <p:cTn id="257" dur="1" fill="hold">
                                          <p:stCondLst>
                                            <p:cond delay="499"/>
                                          </p:stCondLst>
                                        </p:cTn>
                                        <p:tgtEl>
                                          <p:spTgt spid="225"/>
                                        </p:tgtEl>
                                        <p:attrNameLst>
                                          <p:attrName>style.visibility</p:attrName>
                                        </p:attrNameLst>
                                      </p:cBhvr>
                                      <p:to>
                                        <p:strVal val="hidden"/>
                                      </p:to>
                                    </p:set>
                                  </p:childTnLst>
                                </p:cTn>
                              </p:par>
                              <p:par>
                                <p:cTn id="258" presetID="3" presetClass="exit" presetSubtype="10" fill="hold" grpId="0" nodeType="withEffect">
                                  <p:stCondLst>
                                    <p:cond delay="0"/>
                                  </p:stCondLst>
                                  <p:childTnLst>
                                    <p:animEffect transition="out" filter="blinds(horizontal)">
                                      <p:cBhvr>
                                        <p:cTn id="259" dur="500"/>
                                        <p:tgtEl>
                                          <p:spTgt spid="226"/>
                                        </p:tgtEl>
                                      </p:cBhvr>
                                    </p:animEffect>
                                    <p:set>
                                      <p:cBhvr>
                                        <p:cTn id="260" dur="1" fill="hold">
                                          <p:stCondLst>
                                            <p:cond delay="499"/>
                                          </p:stCondLst>
                                        </p:cTn>
                                        <p:tgtEl>
                                          <p:spTgt spid="226"/>
                                        </p:tgtEl>
                                        <p:attrNameLst>
                                          <p:attrName>style.visibility</p:attrName>
                                        </p:attrNameLst>
                                      </p:cBhvr>
                                      <p:to>
                                        <p:strVal val="hidden"/>
                                      </p:to>
                                    </p:set>
                                  </p:childTnLst>
                                </p:cTn>
                              </p:par>
                              <p:par>
                                <p:cTn id="261" presetID="3" presetClass="exit" presetSubtype="10" fill="hold" grpId="0" nodeType="withEffect">
                                  <p:stCondLst>
                                    <p:cond delay="0"/>
                                  </p:stCondLst>
                                  <p:childTnLst>
                                    <p:animEffect transition="out" filter="blinds(horizontal)">
                                      <p:cBhvr>
                                        <p:cTn id="262" dur="500"/>
                                        <p:tgtEl>
                                          <p:spTgt spid="214"/>
                                        </p:tgtEl>
                                      </p:cBhvr>
                                    </p:animEffect>
                                    <p:set>
                                      <p:cBhvr>
                                        <p:cTn id="263" dur="1" fill="hold">
                                          <p:stCondLst>
                                            <p:cond delay="499"/>
                                          </p:stCondLst>
                                        </p:cTn>
                                        <p:tgtEl>
                                          <p:spTgt spid="214"/>
                                        </p:tgtEl>
                                        <p:attrNameLst>
                                          <p:attrName>style.visibility</p:attrName>
                                        </p:attrNameLst>
                                      </p:cBhvr>
                                      <p:to>
                                        <p:strVal val="hidden"/>
                                      </p:to>
                                    </p:set>
                                  </p:childTnLst>
                                </p:cTn>
                              </p:par>
                              <p:par>
                                <p:cTn id="264" presetID="3" presetClass="exit" presetSubtype="10" fill="hold" grpId="0" nodeType="withEffect">
                                  <p:stCondLst>
                                    <p:cond delay="0"/>
                                  </p:stCondLst>
                                  <p:childTnLst>
                                    <p:animEffect transition="out" filter="blinds(horizontal)">
                                      <p:cBhvr>
                                        <p:cTn id="265" dur="500"/>
                                        <p:tgtEl>
                                          <p:spTgt spid="215"/>
                                        </p:tgtEl>
                                      </p:cBhvr>
                                    </p:animEffect>
                                    <p:set>
                                      <p:cBhvr>
                                        <p:cTn id="266" dur="1" fill="hold">
                                          <p:stCondLst>
                                            <p:cond delay="499"/>
                                          </p:stCondLst>
                                        </p:cTn>
                                        <p:tgtEl>
                                          <p:spTgt spid="215"/>
                                        </p:tgtEl>
                                        <p:attrNameLst>
                                          <p:attrName>style.visibility</p:attrName>
                                        </p:attrNameLst>
                                      </p:cBhvr>
                                      <p:to>
                                        <p:strVal val="hidden"/>
                                      </p:to>
                                    </p:set>
                                  </p:childTnLst>
                                </p:cTn>
                              </p:par>
                              <p:par>
                                <p:cTn id="267" presetID="3" presetClass="exit" presetSubtype="10" fill="hold" grpId="0" nodeType="withEffect">
                                  <p:stCondLst>
                                    <p:cond delay="0"/>
                                  </p:stCondLst>
                                  <p:childTnLst>
                                    <p:animEffect transition="out" filter="blinds(horizontal)">
                                      <p:cBhvr>
                                        <p:cTn id="268" dur="500"/>
                                        <p:tgtEl>
                                          <p:spTgt spid="216"/>
                                        </p:tgtEl>
                                      </p:cBhvr>
                                    </p:animEffect>
                                    <p:set>
                                      <p:cBhvr>
                                        <p:cTn id="269" dur="1" fill="hold">
                                          <p:stCondLst>
                                            <p:cond delay="499"/>
                                          </p:stCondLst>
                                        </p:cTn>
                                        <p:tgtEl>
                                          <p:spTgt spid="216"/>
                                        </p:tgtEl>
                                        <p:attrNameLst>
                                          <p:attrName>style.visibility</p:attrName>
                                        </p:attrNameLst>
                                      </p:cBhvr>
                                      <p:to>
                                        <p:strVal val="hidden"/>
                                      </p:to>
                                    </p:set>
                                  </p:childTnLst>
                                </p:cTn>
                              </p:par>
                              <p:par>
                                <p:cTn id="270" presetID="3" presetClass="exit" presetSubtype="10" fill="hold" grpId="0" nodeType="withEffect">
                                  <p:stCondLst>
                                    <p:cond delay="0"/>
                                  </p:stCondLst>
                                  <p:childTnLst>
                                    <p:animEffect transition="out" filter="blinds(horizontal)">
                                      <p:cBhvr>
                                        <p:cTn id="271" dur="500"/>
                                        <p:tgtEl>
                                          <p:spTgt spid="217"/>
                                        </p:tgtEl>
                                      </p:cBhvr>
                                    </p:animEffect>
                                    <p:set>
                                      <p:cBhvr>
                                        <p:cTn id="272" dur="1" fill="hold">
                                          <p:stCondLst>
                                            <p:cond delay="499"/>
                                          </p:stCondLst>
                                        </p:cTn>
                                        <p:tgtEl>
                                          <p:spTgt spid="217"/>
                                        </p:tgtEl>
                                        <p:attrNameLst>
                                          <p:attrName>style.visibility</p:attrName>
                                        </p:attrNameLst>
                                      </p:cBhvr>
                                      <p:to>
                                        <p:strVal val="hidden"/>
                                      </p:to>
                                    </p:set>
                                  </p:childTnLst>
                                </p:cTn>
                              </p:par>
                              <p:par>
                                <p:cTn id="273" presetID="3" presetClass="exit" presetSubtype="10" fill="hold" nodeType="withEffect">
                                  <p:stCondLst>
                                    <p:cond delay="0"/>
                                  </p:stCondLst>
                                  <p:childTnLst>
                                    <p:animEffect transition="out" filter="blinds(horizontal)">
                                      <p:cBhvr>
                                        <p:cTn id="274" dur="500"/>
                                        <p:tgtEl>
                                          <p:spTgt spid="101"/>
                                        </p:tgtEl>
                                      </p:cBhvr>
                                    </p:animEffect>
                                    <p:set>
                                      <p:cBhvr>
                                        <p:cTn id="275" dur="1" fill="hold">
                                          <p:stCondLst>
                                            <p:cond delay="499"/>
                                          </p:stCondLst>
                                        </p:cTn>
                                        <p:tgtEl>
                                          <p:spTgt spid="101"/>
                                        </p:tgtEl>
                                        <p:attrNameLst>
                                          <p:attrName>style.visibility</p:attrName>
                                        </p:attrNameLst>
                                      </p:cBhvr>
                                      <p:to>
                                        <p:strVal val="hidden"/>
                                      </p:to>
                                    </p:set>
                                  </p:childTnLst>
                                </p:cTn>
                              </p:par>
                              <p:par>
                                <p:cTn id="276" presetID="3" presetClass="exit" presetSubtype="10" fill="hold" nodeType="withEffect">
                                  <p:stCondLst>
                                    <p:cond delay="0"/>
                                  </p:stCondLst>
                                  <p:childTnLst>
                                    <p:animEffect transition="out" filter="blinds(horizontal)">
                                      <p:cBhvr>
                                        <p:cTn id="277" dur="500"/>
                                        <p:tgtEl>
                                          <p:spTgt spid="260"/>
                                        </p:tgtEl>
                                      </p:cBhvr>
                                    </p:animEffect>
                                    <p:set>
                                      <p:cBhvr>
                                        <p:cTn id="278" dur="1" fill="hold">
                                          <p:stCondLst>
                                            <p:cond delay="499"/>
                                          </p:stCondLst>
                                        </p:cTn>
                                        <p:tgtEl>
                                          <p:spTgt spid="260"/>
                                        </p:tgtEl>
                                        <p:attrNameLst>
                                          <p:attrName>style.visibility</p:attrName>
                                        </p:attrNameLst>
                                      </p:cBhvr>
                                      <p:to>
                                        <p:strVal val="hidden"/>
                                      </p:to>
                                    </p:set>
                                  </p:childTnLst>
                                </p:cTn>
                              </p:par>
                              <p:par>
                                <p:cTn id="279" presetID="3" presetClass="exit" presetSubtype="10" fill="hold" nodeType="withEffect">
                                  <p:stCondLst>
                                    <p:cond delay="0"/>
                                  </p:stCondLst>
                                  <p:childTnLst>
                                    <p:animEffect transition="out" filter="blinds(horizontal)">
                                      <p:cBhvr>
                                        <p:cTn id="280" dur="500"/>
                                        <p:tgtEl>
                                          <p:spTgt spid="26709"/>
                                        </p:tgtEl>
                                      </p:cBhvr>
                                    </p:animEffect>
                                    <p:set>
                                      <p:cBhvr>
                                        <p:cTn id="281" dur="1" fill="hold">
                                          <p:stCondLst>
                                            <p:cond delay="499"/>
                                          </p:stCondLst>
                                        </p:cTn>
                                        <p:tgtEl>
                                          <p:spTgt spid="26709"/>
                                        </p:tgtEl>
                                        <p:attrNameLst>
                                          <p:attrName>style.visibility</p:attrName>
                                        </p:attrNameLst>
                                      </p:cBhvr>
                                      <p:to>
                                        <p:strVal val="hidden"/>
                                      </p:to>
                                    </p:set>
                                  </p:childTnLst>
                                </p:cTn>
                              </p:par>
                              <p:par>
                                <p:cTn id="282" presetID="3" presetClass="exit" presetSubtype="10" fill="hold" nodeType="withEffect">
                                  <p:stCondLst>
                                    <p:cond delay="0"/>
                                  </p:stCondLst>
                                  <p:childTnLst>
                                    <p:animEffect transition="out" filter="blinds(horizontal)">
                                      <p:cBhvr>
                                        <p:cTn id="283" dur="500"/>
                                        <p:tgtEl>
                                          <p:spTgt spid="2"/>
                                        </p:tgtEl>
                                      </p:cBhvr>
                                    </p:animEffect>
                                    <p:set>
                                      <p:cBhvr>
                                        <p:cTn id="284" dur="1" fill="hold">
                                          <p:stCondLst>
                                            <p:cond delay="499"/>
                                          </p:stCondLst>
                                        </p:cTn>
                                        <p:tgtEl>
                                          <p:spTgt spid="2"/>
                                        </p:tgtEl>
                                        <p:attrNameLst>
                                          <p:attrName>style.visibility</p:attrName>
                                        </p:attrNameLst>
                                      </p:cBhvr>
                                      <p:to>
                                        <p:strVal val="hidden"/>
                                      </p:to>
                                    </p:set>
                                  </p:childTnLst>
                                </p:cTn>
                              </p:par>
                              <p:par>
                                <p:cTn id="285" presetID="3" presetClass="exit" presetSubtype="10" fill="hold" nodeType="withEffect">
                                  <p:stCondLst>
                                    <p:cond delay="0"/>
                                  </p:stCondLst>
                                  <p:childTnLst>
                                    <p:animEffect transition="out" filter="blinds(horizontal)">
                                      <p:cBhvr>
                                        <p:cTn id="286" dur="500"/>
                                        <p:tgtEl>
                                          <p:spTgt spid="290"/>
                                        </p:tgtEl>
                                      </p:cBhvr>
                                    </p:animEffect>
                                    <p:set>
                                      <p:cBhvr>
                                        <p:cTn id="287" dur="1" fill="hold">
                                          <p:stCondLst>
                                            <p:cond delay="499"/>
                                          </p:stCondLst>
                                        </p:cTn>
                                        <p:tgtEl>
                                          <p:spTgt spid="290"/>
                                        </p:tgtEl>
                                        <p:attrNameLst>
                                          <p:attrName>style.visibility</p:attrName>
                                        </p:attrNameLst>
                                      </p:cBhvr>
                                      <p:to>
                                        <p:strVal val="hidden"/>
                                      </p:to>
                                    </p:set>
                                  </p:childTnLst>
                                </p:cTn>
                              </p:par>
                              <p:par>
                                <p:cTn id="288" presetID="3" presetClass="exit" presetSubtype="10" fill="hold" nodeType="withEffect">
                                  <p:stCondLst>
                                    <p:cond delay="0"/>
                                  </p:stCondLst>
                                  <p:childTnLst>
                                    <p:animEffect transition="out" filter="blinds(horizontal)">
                                      <p:cBhvr>
                                        <p:cTn id="289" dur="500"/>
                                        <p:tgtEl>
                                          <p:spTgt spid="294"/>
                                        </p:tgtEl>
                                      </p:cBhvr>
                                    </p:animEffect>
                                    <p:set>
                                      <p:cBhvr>
                                        <p:cTn id="290" dur="1" fill="hold">
                                          <p:stCondLst>
                                            <p:cond delay="499"/>
                                          </p:stCondLst>
                                        </p:cTn>
                                        <p:tgtEl>
                                          <p:spTgt spid="294"/>
                                        </p:tgtEl>
                                        <p:attrNameLst>
                                          <p:attrName>style.visibility</p:attrName>
                                        </p:attrNameLst>
                                      </p:cBhvr>
                                      <p:to>
                                        <p:strVal val="hidden"/>
                                      </p:to>
                                    </p:set>
                                  </p:childTnLst>
                                </p:cTn>
                              </p:par>
                              <p:par>
                                <p:cTn id="291" presetID="3" presetClass="exit" presetSubtype="10" fill="hold" nodeType="withEffect">
                                  <p:stCondLst>
                                    <p:cond delay="0"/>
                                  </p:stCondLst>
                                  <p:childTnLst>
                                    <p:animEffect transition="out" filter="blinds(horizontal)">
                                      <p:cBhvr>
                                        <p:cTn id="292" dur="500"/>
                                        <p:tgtEl>
                                          <p:spTgt spid="298"/>
                                        </p:tgtEl>
                                      </p:cBhvr>
                                    </p:animEffect>
                                    <p:set>
                                      <p:cBhvr>
                                        <p:cTn id="293" dur="1" fill="hold">
                                          <p:stCondLst>
                                            <p:cond delay="499"/>
                                          </p:stCondLst>
                                        </p:cTn>
                                        <p:tgtEl>
                                          <p:spTgt spid="298"/>
                                        </p:tgtEl>
                                        <p:attrNameLst>
                                          <p:attrName>style.visibility</p:attrName>
                                        </p:attrNameLst>
                                      </p:cBhvr>
                                      <p:to>
                                        <p:strVal val="hidden"/>
                                      </p:to>
                                    </p:set>
                                  </p:childTnLst>
                                </p:cTn>
                              </p:par>
                              <p:par>
                                <p:cTn id="294" presetID="3" presetClass="exit" presetSubtype="10" fill="hold" nodeType="withEffect">
                                  <p:stCondLst>
                                    <p:cond delay="0"/>
                                  </p:stCondLst>
                                  <p:childTnLst>
                                    <p:animEffect transition="out" filter="blinds(horizontal)">
                                      <p:cBhvr>
                                        <p:cTn id="295" dur="500"/>
                                        <p:tgtEl>
                                          <p:spTgt spid="4"/>
                                        </p:tgtEl>
                                      </p:cBhvr>
                                    </p:animEffect>
                                    <p:set>
                                      <p:cBhvr>
                                        <p:cTn id="296" dur="1" fill="hold">
                                          <p:stCondLst>
                                            <p:cond delay="499"/>
                                          </p:stCondLst>
                                        </p:cTn>
                                        <p:tgtEl>
                                          <p:spTgt spid="4"/>
                                        </p:tgtEl>
                                        <p:attrNameLst>
                                          <p:attrName>style.visibility</p:attrName>
                                        </p:attrNameLst>
                                      </p:cBhvr>
                                      <p:to>
                                        <p:strVal val="hidden"/>
                                      </p:to>
                                    </p:set>
                                  </p:childTnLst>
                                </p:cTn>
                              </p:par>
                              <p:par>
                                <p:cTn id="297" presetID="3" presetClass="exit" presetSubtype="10" fill="hold" nodeType="withEffect">
                                  <p:stCondLst>
                                    <p:cond delay="0"/>
                                  </p:stCondLst>
                                  <p:childTnLst>
                                    <p:animEffect transition="out" filter="blinds(horizontal)">
                                      <p:cBhvr>
                                        <p:cTn id="298" dur="500"/>
                                        <p:tgtEl>
                                          <p:spTgt spid="7"/>
                                        </p:tgtEl>
                                      </p:cBhvr>
                                    </p:animEffect>
                                    <p:set>
                                      <p:cBhvr>
                                        <p:cTn id="299" dur="1" fill="hold">
                                          <p:stCondLst>
                                            <p:cond delay="499"/>
                                          </p:stCondLst>
                                        </p:cTn>
                                        <p:tgtEl>
                                          <p:spTgt spid="7"/>
                                        </p:tgtEl>
                                        <p:attrNameLst>
                                          <p:attrName>style.visibility</p:attrName>
                                        </p:attrNameLst>
                                      </p:cBhvr>
                                      <p:to>
                                        <p:strVal val="hidden"/>
                                      </p:to>
                                    </p:set>
                                  </p:childTnLst>
                                </p:cTn>
                              </p:par>
                              <p:par>
                                <p:cTn id="300" presetID="3" presetClass="exit" presetSubtype="10" fill="hold" nodeType="withEffect">
                                  <p:stCondLst>
                                    <p:cond delay="0"/>
                                  </p:stCondLst>
                                  <p:childTnLst>
                                    <p:animEffect transition="out" filter="blinds(horizontal)">
                                      <p:cBhvr>
                                        <p:cTn id="301" dur="500"/>
                                        <p:tgtEl>
                                          <p:spTgt spid="316"/>
                                        </p:tgtEl>
                                      </p:cBhvr>
                                    </p:animEffect>
                                    <p:set>
                                      <p:cBhvr>
                                        <p:cTn id="302" dur="1" fill="hold">
                                          <p:stCondLst>
                                            <p:cond delay="499"/>
                                          </p:stCondLst>
                                        </p:cTn>
                                        <p:tgtEl>
                                          <p:spTgt spid="316"/>
                                        </p:tgtEl>
                                        <p:attrNameLst>
                                          <p:attrName>style.visibility</p:attrName>
                                        </p:attrNameLst>
                                      </p:cBhvr>
                                      <p:to>
                                        <p:strVal val="hidden"/>
                                      </p:to>
                                    </p:set>
                                  </p:childTnLst>
                                </p:cTn>
                              </p:par>
                            </p:childTnLst>
                          </p:cTn>
                        </p:par>
                        <p:par>
                          <p:cTn id="303" fill="hold">
                            <p:stCondLst>
                              <p:cond delay="500"/>
                            </p:stCondLst>
                            <p:childTnLst>
                              <p:par>
                                <p:cTn id="304" presetID="64" presetClass="path" presetSubtype="0" accel="50000" decel="50000" fill="hold" nodeType="afterEffect">
                                  <p:stCondLst>
                                    <p:cond delay="0"/>
                                  </p:stCondLst>
                                  <p:childTnLst>
                                    <p:animMotion origin="layout" path="M 0 0 L 0 -0.25 E" pathEditMode="relative" ptsTypes="">
                                      <p:cBhvr>
                                        <p:cTn id="305"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4" grpId="0" animBg="1"/>
      <p:bldP spid="26635" grpId="0" animBg="1"/>
      <p:bldP spid="26636" grpId="0" animBg="1"/>
      <p:bldP spid="26637" grpId="0" animBg="1"/>
      <p:bldP spid="26638" grpId="0"/>
      <p:bldP spid="26639" grpId="0" animBg="1"/>
      <p:bldP spid="26640" grpId="0" animBg="1"/>
      <p:bldP spid="26641" grpId="0" animBg="1"/>
      <p:bldP spid="26642" grpId="0" animBg="1"/>
      <p:bldP spid="26643" grpId="0" animBg="1"/>
      <p:bldP spid="26644" grpId="0" animBg="1"/>
      <p:bldP spid="26645" grpId="0"/>
      <p:bldP spid="26646" grpId="0" animBg="1"/>
      <p:bldP spid="26647" grpId="0" animBg="1"/>
      <p:bldP spid="26648" grpId="0" animBg="1"/>
      <p:bldP spid="26649" grpId="0" animBg="1"/>
      <p:bldP spid="26650" grpId="0" animBg="1"/>
      <p:bldP spid="26654" grpId="0"/>
      <p:bldP spid="26655" grpId="0" animBg="1"/>
      <p:bldP spid="26656" grpId="0" animBg="1"/>
      <p:bldP spid="26657" grpId="0" animBg="1"/>
      <p:bldP spid="26661" grpId="0" animBg="1"/>
      <p:bldP spid="26662" grpId="0"/>
      <p:bldP spid="26663" grpId="0" animBg="1"/>
      <p:bldP spid="26664" grpId="0" animBg="1"/>
      <p:bldP spid="26665" grpId="0" animBg="1"/>
      <p:bldP spid="26666" grpId="0" animBg="1"/>
      <p:bldP spid="26678" grpId="0" animBg="1"/>
      <p:bldP spid="26679" grpId="0" animBg="1"/>
      <p:bldP spid="26679" grpId="1" animBg="1"/>
      <p:bldP spid="26680" grpId="0" animBg="1"/>
      <p:bldP spid="26681" grpId="0" animBg="1"/>
      <p:bldP spid="26682" grpId="0" animBg="1"/>
      <p:bldP spid="26682" grpId="1" animBg="1"/>
      <p:bldP spid="26684" grpId="0" animBg="1"/>
      <p:bldP spid="207" grpId="0" animBg="1"/>
      <p:bldP spid="208" grpId="0" animBg="1"/>
      <p:bldP spid="241" grpId="0" animBg="1"/>
      <p:bldP spid="242" grpId="0" animBg="1"/>
      <p:bldP spid="239" grpId="0" animBg="1"/>
      <p:bldP spid="240" grpId="0" animBg="1"/>
      <p:bldP spid="237" grpId="0" animBg="1"/>
      <p:bldP spid="238" grpId="0" animBg="1"/>
      <p:bldP spid="235" grpId="0" animBg="1"/>
      <p:bldP spid="236" grpId="0" animBg="1"/>
      <p:bldP spid="219" grpId="0" animBg="1"/>
      <p:bldP spid="220" grpId="0" animBg="1"/>
      <p:bldP spid="225" grpId="0" animBg="1"/>
      <p:bldP spid="226" grpId="0" animBg="1"/>
      <p:bldP spid="214" grpId="0" animBg="1"/>
      <p:bldP spid="215" grpId="0" animBg="1"/>
      <p:bldP spid="216" grpId="0" animBg="1"/>
      <p:bldP spid="2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577"/>
            <a:ext cx="8229600" cy="628650"/>
          </a:xfrm>
        </p:spPr>
        <p:txBody>
          <a:bodyPr/>
          <a:lstStyle/>
          <a:p>
            <a:r>
              <a:rPr lang="en-US" dirty="0"/>
              <a:t>What This Means In The Real World</a:t>
            </a:r>
          </a:p>
        </p:txBody>
      </p:sp>
      <p:sp>
        <p:nvSpPr>
          <p:cNvPr id="6" name="Text Placeholder 5"/>
          <p:cNvSpPr>
            <a:spLocks noGrp="1"/>
          </p:cNvSpPr>
          <p:nvPr>
            <p:ph type="body" sz="quarter" idx="13"/>
          </p:nvPr>
        </p:nvSpPr>
        <p:spPr>
          <a:xfrm>
            <a:off x="457200" y="689358"/>
            <a:ext cx="8229600" cy="342900"/>
          </a:xfrm>
        </p:spPr>
        <p:txBody>
          <a:bodyPr/>
          <a:lstStyle/>
          <a:p>
            <a:r>
              <a:rPr lang="en-US" dirty="0">
                <a:solidFill>
                  <a:srgbClr val="C00000"/>
                </a:solidFill>
              </a:rPr>
              <a:t>Configuring a single Layer 2 VPN (VLAN Extension) </a:t>
            </a:r>
          </a:p>
        </p:txBody>
      </p:sp>
      <p:sp>
        <p:nvSpPr>
          <p:cNvPr id="7" name="Rectangle 31"/>
          <p:cNvSpPr>
            <a:spLocks/>
          </p:cNvSpPr>
          <p:nvPr/>
        </p:nvSpPr>
        <p:spPr bwMode="auto">
          <a:xfrm>
            <a:off x="4920832" y="1121379"/>
            <a:ext cx="4002585" cy="3554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342665" algn="ctr">
              <a:lnSpc>
                <a:spcPct val="95000"/>
              </a:lnSpc>
              <a:spcBef>
                <a:spcPts val="422"/>
              </a:spcBef>
              <a:buClr>
                <a:srgbClr val="CC0000"/>
              </a:buClr>
              <a:buSzPct val="100000"/>
            </a:pPr>
            <a:r>
              <a:rPr lang="en-US" b="1" dirty="0">
                <a:solidFill>
                  <a:srgbClr val="C00000"/>
                </a:solidFill>
                <a:sym typeface="Arial" charset="0"/>
              </a:rPr>
              <a:t>Avaya Fabric Connect</a:t>
            </a:r>
          </a:p>
        </p:txBody>
      </p:sp>
      <p:sp>
        <p:nvSpPr>
          <p:cNvPr id="8" name="Rectangle 33"/>
          <p:cNvSpPr>
            <a:spLocks/>
          </p:cNvSpPr>
          <p:nvPr/>
        </p:nvSpPr>
        <p:spPr bwMode="auto">
          <a:xfrm>
            <a:off x="249472" y="1528586"/>
            <a:ext cx="4216689" cy="272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50798" rIns="36000" bIns="50798"/>
          <a:lstStyle/>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instance-type l2vpn</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interface ge-0/0/8.700</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interface xe-0/2/0.700</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route-distinguisher 13.13.13.1:1013</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a:t>
            </a:r>
            <a:r>
              <a:rPr lang="en-US" sz="900" dirty="0" err="1">
                <a:solidFill>
                  <a:srgbClr val="323232"/>
                </a:solidFill>
                <a:latin typeface="Courier" pitchFamily="49" charset="0"/>
                <a:cs typeface="Arial" charset="0"/>
                <a:sym typeface="Arial" charset="0"/>
              </a:rPr>
              <a:t>vrf</a:t>
            </a:r>
            <a:r>
              <a:rPr lang="en-US" sz="900" dirty="0">
                <a:solidFill>
                  <a:srgbClr val="323232"/>
                </a:solidFill>
                <a:latin typeface="Courier" pitchFamily="49" charset="0"/>
                <a:cs typeface="Arial" charset="0"/>
                <a:sym typeface="Arial" charset="0"/>
              </a:rPr>
              <a:t>-target target:64999:1013</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protocols l2vpn encapsulation-type </a:t>
            </a:r>
            <a:r>
              <a:rPr lang="en-US" sz="900" dirty="0" err="1">
                <a:solidFill>
                  <a:srgbClr val="323232"/>
                </a:solidFill>
                <a:latin typeface="Courier" pitchFamily="49" charset="0"/>
                <a:cs typeface="Arial" charset="0"/>
                <a:sym typeface="Arial" charset="0"/>
              </a:rPr>
              <a:t>ethernet-vlan</a:t>
            </a:r>
            <a:endParaRPr lang="en-US" sz="900" dirty="0">
              <a:solidFill>
                <a:srgbClr val="323232"/>
              </a:solidFill>
              <a:latin typeface="Courier" pitchFamily="49" charset="0"/>
              <a:cs typeface="Arial" charset="0"/>
              <a:sym typeface="Arial" charset="0"/>
            </a:endParaRP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protocols l2vpn site H15-H15-IPN-L2L01 site-identifier 1</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protocols l2vpn site H15-H15-IPN-L2L01 interface xe-0/2/0.700 remote-site-id 11</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protocols l2vpn site RH15-H15-IPN-L2L01 site-identifier 11</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routing-instances RI-IPN-L2L01 protocols l2vpn site RH15-H15-IPN-L2L01 interface ge-0/0/8.700 remote-site-id 1</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interfaces ge-0/0/8 unit 700 description L2-IPN-L2L01</a:t>
            </a: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interfaces ge-0/0/8 unit 700 encapsulation </a:t>
            </a:r>
            <a:r>
              <a:rPr lang="en-US" sz="900" dirty="0" err="1">
                <a:solidFill>
                  <a:srgbClr val="323232"/>
                </a:solidFill>
                <a:latin typeface="Courier" pitchFamily="49" charset="0"/>
                <a:cs typeface="Arial" charset="0"/>
                <a:sym typeface="Arial" charset="0"/>
              </a:rPr>
              <a:t>vlan-ccc</a:t>
            </a:r>
            <a:endParaRPr lang="en-US" sz="900" dirty="0">
              <a:solidFill>
                <a:srgbClr val="323232"/>
              </a:solidFill>
              <a:latin typeface="Courier" pitchFamily="49" charset="0"/>
              <a:cs typeface="Arial" charset="0"/>
              <a:sym typeface="Arial" charset="0"/>
            </a:endParaRPr>
          </a:p>
          <a:p>
            <a:pPr marL="88900" indent="-88900" defTabSz="914145">
              <a:spcAft>
                <a:spcPts val="100"/>
              </a:spcAft>
              <a:buClr>
                <a:srgbClr val="CC0000"/>
              </a:buClr>
              <a:buSzPct val="100000"/>
            </a:pPr>
            <a:r>
              <a:rPr lang="en-US" sz="900" dirty="0">
                <a:solidFill>
                  <a:srgbClr val="323232"/>
                </a:solidFill>
                <a:latin typeface="Courier" pitchFamily="49" charset="0"/>
                <a:cs typeface="Arial" charset="0"/>
                <a:sym typeface="Arial" charset="0"/>
              </a:rPr>
              <a:t>set interfaces ge-0/0/8 unit 700 </a:t>
            </a:r>
            <a:r>
              <a:rPr lang="en-US" sz="900" dirty="0" err="1">
                <a:solidFill>
                  <a:srgbClr val="323232"/>
                </a:solidFill>
                <a:latin typeface="Courier" pitchFamily="49" charset="0"/>
                <a:cs typeface="Arial" charset="0"/>
                <a:sym typeface="Arial" charset="0"/>
              </a:rPr>
              <a:t>vlan</a:t>
            </a:r>
            <a:r>
              <a:rPr lang="en-US" sz="900" dirty="0">
                <a:solidFill>
                  <a:srgbClr val="323232"/>
                </a:solidFill>
                <a:latin typeface="Courier" pitchFamily="49" charset="0"/>
                <a:cs typeface="Arial" charset="0"/>
                <a:sym typeface="Arial" charset="0"/>
              </a:rPr>
              <a:t>-id 613</a:t>
            </a:r>
          </a:p>
          <a:p>
            <a:pPr marL="88900" indent="-88900" defTabSz="914145">
              <a:spcAft>
                <a:spcPts val="100"/>
              </a:spcAft>
              <a:buClr>
                <a:srgbClr val="CC0000"/>
              </a:buClr>
              <a:buSzPct val="100000"/>
            </a:pPr>
            <a:endParaRPr lang="en-US" sz="900" dirty="0">
              <a:solidFill>
                <a:srgbClr val="323232"/>
              </a:solidFill>
              <a:latin typeface="Courier" pitchFamily="49" charset="0"/>
              <a:cs typeface="Arial" charset="0"/>
              <a:sym typeface="Arial" charset="0"/>
            </a:endParaRPr>
          </a:p>
          <a:p>
            <a:pPr marL="88900" indent="-88900" defTabSz="914145">
              <a:spcAft>
                <a:spcPts val="100"/>
              </a:spcAft>
              <a:buClr>
                <a:srgbClr val="CC0000"/>
              </a:buClr>
              <a:buSzPct val="100000"/>
            </a:pPr>
            <a:r>
              <a:rPr lang="en-US" sz="1400" b="1" dirty="0">
                <a:solidFill>
                  <a:srgbClr val="C00000"/>
                </a:solidFill>
                <a:cs typeface="Arial" charset="0"/>
                <a:sym typeface="Arial" charset="0"/>
              </a:rPr>
              <a:t>First device done…now, onto the next...</a:t>
            </a:r>
          </a:p>
        </p:txBody>
      </p:sp>
      <p:sp>
        <p:nvSpPr>
          <p:cNvPr id="9" name="Rectangle 8"/>
          <p:cNvSpPr/>
          <p:nvPr/>
        </p:nvSpPr>
        <p:spPr>
          <a:xfrm>
            <a:off x="1523914" y="2092627"/>
            <a:ext cx="2434116" cy="253916"/>
          </a:xfrm>
          <a:prstGeom prst="rect">
            <a:avLst/>
          </a:prstGeom>
        </p:spPr>
        <p:txBody>
          <a:bodyPr wrap="square" lIns="36000" rIns="36000">
            <a:spAutoFit/>
          </a:bodyPr>
          <a:lstStyle/>
          <a:p>
            <a:pPr algn="r"/>
            <a:r>
              <a:rPr lang="en-US" sz="1050" b="1" dirty="0">
                <a:solidFill>
                  <a:srgbClr val="C00000"/>
                </a:solidFill>
                <a:cs typeface="Arial" charset="0"/>
                <a:sym typeface="Arial" charset="0"/>
              </a:rPr>
              <a:t>(Now this might take a while…)</a:t>
            </a:r>
            <a:endParaRPr lang="en-US" sz="1400" dirty="0">
              <a:solidFill>
                <a:srgbClr val="C00000"/>
              </a:solidFill>
            </a:endParaRPr>
          </a:p>
        </p:txBody>
      </p:sp>
      <p:sp>
        <p:nvSpPr>
          <p:cNvPr id="10" name="Rectangle 9"/>
          <p:cNvSpPr/>
          <p:nvPr/>
        </p:nvSpPr>
        <p:spPr>
          <a:xfrm>
            <a:off x="1196060" y="2404131"/>
            <a:ext cx="3170211" cy="253916"/>
          </a:xfrm>
          <a:prstGeom prst="rect">
            <a:avLst/>
          </a:prstGeom>
        </p:spPr>
        <p:txBody>
          <a:bodyPr wrap="square" lIns="36000" rIns="36000">
            <a:spAutoFit/>
          </a:bodyPr>
          <a:lstStyle/>
          <a:p>
            <a:pPr algn="r"/>
            <a:r>
              <a:rPr lang="en-US" sz="1050" b="1" dirty="0">
                <a:solidFill>
                  <a:srgbClr val="C00000"/>
                </a:solidFill>
                <a:cs typeface="Arial" charset="0"/>
                <a:sym typeface="Arial" charset="0"/>
              </a:rPr>
              <a:t>(Actually, we need to speed things up…)</a:t>
            </a:r>
            <a:endParaRPr lang="en-US" sz="1400" dirty="0">
              <a:solidFill>
                <a:srgbClr val="C00000"/>
              </a:solidFill>
            </a:endParaRPr>
          </a:p>
        </p:txBody>
      </p:sp>
      <p:sp>
        <p:nvSpPr>
          <p:cNvPr id="11" name="Rectangle 30"/>
          <p:cNvSpPr>
            <a:spLocks/>
          </p:cNvSpPr>
          <p:nvPr/>
        </p:nvSpPr>
        <p:spPr bwMode="auto">
          <a:xfrm>
            <a:off x="360886" y="1119619"/>
            <a:ext cx="4005385" cy="3554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indent="-342665" algn="ctr">
              <a:lnSpc>
                <a:spcPct val="95000"/>
              </a:lnSpc>
              <a:spcBef>
                <a:spcPts val="422"/>
              </a:spcBef>
              <a:buClr>
                <a:srgbClr val="CC0000"/>
              </a:buClr>
              <a:buSzPct val="100000"/>
            </a:pPr>
            <a:r>
              <a:rPr lang="en-US" b="1" dirty="0">
                <a:solidFill>
                  <a:srgbClr val="323232"/>
                </a:solidFill>
                <a:sym typeface="Arial" charset="0"/>
              </a:rPr>
              <a:t>Conventional Networking</a:t>
            </a:r>
          </a:p>
        </p:txBody>
      </p:sp>
      <p:sp>
        <p:nvSpPr>
          <p:cNvPr id="12" name="Rectangle 32"/>
          <p:cNvSpPr>
            <a:spLocks/>
          </p:cNvSpPr>
          <p:nvPr/>
        </p:nvSpPr>
        <p:spPr bwMode="auto">
          <a:xfrm>
            <a:off x="4920832" y="1531320"/>
            <a:ext cx="3974123" cy="115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50798" rIns="36000" bIns="50798"/>
          <a:lstStyle/>
          <a:p>
            <a:pPr defTabSz="914145">
              <a:buClr>
                <a:srgbClr val="CC0000"/>
              </a:buClr>
              <a:buSzPct val="100000"/>
            </a:pPr>
            <a:r>
              <a:rPr lang="en-US" sz="900" dirty="0" err="1">
                <a:solidFill>
                  <a:srgbClr val="323232"/>
                </a:solidFill>
                <a:latin typeface="Courier" pitchFamily="49" charset="0"/>
                <a:cs typeface="Arial" charset="0"/>
                <a:sym typeface="Arial" charset="0"/>
              </a:rPr>
              <a:t>vlan</a:t>
            </a:r>
            <a:r>
              <a:rPr lang="en-US" sz="900" dirty="0">
                <a:solidFill>
                  <a:srgbClr val="323232"/>
                </a:solidFill>
                <a:latin typeface="Courier" pitchFamily="49" charset="0"/>
                <a:cs typeface="Arial" charset="0"/>
                <a:sym typeface="Arial" charset="0"/>
              </a:rPr>
              <a:t> </a:t>
            </a:r>
            <a:r>
              <a:rPr lang="en-US" sz="900" dirty="0" err="1">
                <a:solidFill>
                  <a:srgbClr val="323232"/>
                </a:solidFill>
                <a:latin typeface="Courier" pitchFamily="49" charset="0"/>
                <a:cs typeface="Arial" charset="0"/>
                <a:sym typeface="Arial" charset="0"/>
              </a:rPr>
              <a:t>i-sid</a:t>
            </a:r>
            <a:r>
              <a:rPr lang="en-US" sz="900" dirty="0">
                <a:solidFill>
                  <a:srgbClr val="323232"/>
                </a:solidFill>
                <a:latin typeface="Courier" pitchFamily="49" charset="0"/>
                <a:cs typeface="Arial" charset="0"/>
                <a:sym typeface="Arial" charset="0"/>
              </a:rPr>
              <a:t> 7 700</a:t>
            </a:r>
          </a:p>
          <a:p>
            <a:pPr defTabSz="914145">
              <a:buClr>
                <a:srgbClr val="CC0000"/>
              </a:buClr>
              <a:buSzPct val="100000"/>
            </a:pPr>
            <a:endParaRPr lang="en-US" sz="900" dirty="0">
              <a:solidFill>
                <a:srgbClr val="323232"/>
              </a:solidFill>
              <a:latin typeface="Courier" pitchFamily="49" charset="0"/>
              <a:cs typeface="Arial" charset="0"/>
              <a:sym typeface="Arial" charset="0"/>
            </a:endParaRPr>
          </a:p>
          <a:p>
            <a:pPr marL="171450" indent="-171450" defTabSz="914145">
              <a:lnSpc>
                <a:spcPct val="95000"/>
              </a:lnSpc>
              <a:buClr>
                <a:srgbClr val="CC0000"/>
              </a:buClr>
              <a:buSzPct val="100000"/>
            </a:pPr>
            <a:r>
              <a:rPr lang="en-US" sz="1400" b="1" dirty="0">
                <a:solidFill>
                  <a:srgbClr val="C00000"/>
                </a:solidFill>
                <a:cs typeface="Arial" charset="0"/>
                <a:sym typeface="Arial" charset="0"/>
              </a:rPr>
              <a:t>DONE – </a:t>
            </a:r>
            <a:r>
              <a:rPr lang="en-US" sz="1400" b="1" u="sng" dirty="0">
                <a:solidFill>
                  <a:srgbClr val="C00000"/>
                </a:solidFill>
                <a:cs typeface="Arial" charset="0"/>
                <a:sym typeface="Arial" charset="0"/>
              </a:rPr>
              <a:t>end-to-end</a:t>
            </a:r>
            <a:r>
              <a:rPr lang="en-US" sz="1400" b="1" dirty="0">
                <a:solidFill>
                  <a:srgbClr val="C00000"/>
                </a:solidFill>
                <a:cs typeface="Arial" charset="0"/>
                <a:sym typeface="Arial" charset="0"/>
              </a:rPr>
              <a:t>..!</a:t>
            </a:r>
            <a:endParaRPr lang="en-US" sz="1200" dirty="0"/>
          </a:p>
        </p:txBody>
      </p:sp>
    </p:spTree>
    <p:extLst>
      <p:ext uri="{BB962C8B-B14F-4D97-AF65-F5344CB8AC3E}">
        <p14:creationId xmlns:p14="http://schemas.microsoft.com/office/powerpoint/2010/main" val="863731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49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101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153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par>
                          <p:cTn id="16" fill="hold">
                            <p:stCondLst>
                              <p:cond delay="21804"/>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2304"/>
                            </p:stCondLst>
                            <p:childTnLst>
                              <p:par>
                                <p:cTn id="21" presetID="1" presetClass="entr" presetSubtype="0" fill="hold" nodeType="afterEffect">
                                  <p:stCondLst>
                                    <p:cond delay="0"/>
                                  </p:stCondLst>
                                  <p:iterate type="lt">
                                    <p:tmAbs val="100"/>
                                  </p:iterate>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par>
                          <p:cTn id="23" fill="hold">
                            <p:stCondLst>
                              <p:cond delay="28105"/>
                            </p:stCondLst>
                            <p:childTnLst>
                              <p:par>
                                <p:cTn id="24" presetID="9" presetClass="entr" presetSubtype="0"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dissolve">
                                      <p:cBhvr>
                                        <p:cTn id="26" dur="500"/>
                                        <p:tgtEl>
                                          <p:spTgt spid="10">
                                            <p:txEl>
                                              <p:pRg st="0" end="0"/>
                                            </p:txEl>
                                          </p:spTgt>
                                        </p:tgtEl>
                                      </p:cBhvr>
                                    </p:animEffect>
                                  </p:childTnLst>
                                </p:cTn>
                              </p:par>
                            </p:childTnLst>
                          </p:cTn>
                        </p:par>
                        <p:par>
                          <p:cTn id="27" fill="hold">
                            <p:stCondLst>
                              <p:cond delay="28605"/>
                            </p:stCondLst>
                            <p:childTnLst>
                              <p:par>
                                <p:cTn id="28" presetID="1" presetClass="entr" presetSubtype="0" fill="hold" nodeType="afterEffect">
                                  <p:stCondLst>
                                    <p:cond delay="0"/>
                                  </p:stCondLst>
                                  <p:iterate type="wd">
                                    <p:tmAbs val="100"/>
                                  </p:iterate>
                                  <p:childTnLst>
                                    <p:set>
                                      <p:cBhvr>
                                        <p:cTn id="29" dur="1" fill="hold">
                                          <p:stCondLst>
                                            <p:cond delay="0"/>
                                          </p:stCondLst>
                                        </p:cTn>
                                        <p:tgtEl>
                                          <p:spTgt spid="8">
                                            <p:txEl>
                                              <p:pRg st="5" end="5"/>
                                            </p:txEl>
                                          </p:spTgt>
                                        </p:tgtEl>
                                        <p:attrNameLst>
                                          <p:attrName>style.visibility</p:attrName>
                                        </p:attrNameLst>
                                      </p:cBhvr>
                                      <p:to>
                                        <p:strVal val="visible"/>
                                      </p:to>
                                    </p:set>
                                  </p:childTnLst>
                                </p:cTn>
                              </p:par>
                            </p:childTnLst>
                          </p:cTn>
                        </p:par>
                        <p:par>
                          <p:cTn id="30" fill="hold">
                            <p:stCondLst>
                              <p:cond delay="30206"/>
                            </p:stCondLst>
                            <p:childTnLst>
                              <p:par>
                                <p:cTn id="31" presetID="1" presetClass="entr" presetSubtype="0" fill="hold" nodeType="afterEffect">
                                  <p:stCondLst>
                                    <p:cond delay="0"/>
                                  </p:stCondLst>
                                  <p:iterate type="wd">
                                    <p:tmAbs val="100"/>
                                  </p:iterate>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par>
                          <p:cTn id="33" fill="hold">
                            <p:stCondLst>
                              <p:cond delay="32407"/>
                            </p:stCondLst>
                            <p:childTnLst>
                              <p:par>
                                <p:cTn id="34" presetID="1" presetClass="entr" presetSubtype="0" fill="hold" nodeType="afterEffect">
                                  <p:stCondLst>
                                    <p:cond delay="0"/>
                                  </p:stCondLst>
                                  <p:iterate type="wd">
                                    <p:tmAbs val="100"/>
                                  </p:iterate>
                                  <p:childTnLst>
                                    <p:set>
                                      <p:cBhvr>
                                        <p:cTn id="35" dur="1" fill="hold">
                                          <p:stCondLst>
                                            <p:cond delay="0"/>
                                          </p:stCondLst>
                                        </p:cTn>
                                        <p:tgtEl>
                                          <p:spTgt spid="8">
                                            <p:txEl>
                                              <p:pRg st="7" end="7"/>
                                            </p:txEl>
                                          </p:spTgt>
                                        </p:tgtEl>
                                        <p:attrNameLst>
                                          <p:attrName>style.visibility</p:attrName>
                                        </p:attrNameLst>
                                      </p:cBhvr>
                                      <p:to>
                                        <p:strVal val="visible"/>
                                      </p:to>
                                    </p:set>
                                  </p:childTnLst>
                                </p:cTn>
                              </p:par>
                            </p:childTnLst>
                          </p:cTn>
                        </p:par>
                        <p:par>
                          <p:cTn id="36" fill="hold">
                            <p:stCondLst>
                              <p:cond delay="35608"/>
                            </p:stCondLst>
                            <p:childTnLst>
                              <p:par>
                                <p:cTn id="37" presetID="1" presetClass="entr" presetSubtype="0" fill="hold" nodeType="afterEffect">
                                  <p:stCondLst>
                                    <p:cond delay="0"/>
                                  </p:stCondLst>
                                  <p:iterate type="wd">
                                    <p:tmAbs val="100"/>
                                  </p:iterate>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par>
                          <p:cTn id="39" fill="hold">
                            <p:stCondLst>
                              <p:cond delay="37809"/>
                            </p:stCondLst>
                            <p:childTnLst>
                              <p:par>
                                <p:cTn id="40" presetID="1" presetClass="entr" presetSubtype="0" fill="hold" nodeType="afterEffect">
                                  <p:stCondLst>
                                    <p:cond delay="0"/>
                                  </p:stCondLst>
                                  <p:iterate type="wd">
                                    <p:tmAbs val="100"/>
                                  </p:iterate>
                                  <p:childTnLst>
                                    <p:set>
                                      <p:cBhvr>
                                        <p:cTn id="41" dur="1" fill="hold">
                                          <p:stCondLst>
                                            <p:cond delay="0"/>
                                          </p:stCondLst>
                                        </p:cTn>
                                        <p:tgtEl>
                                          <p:spTgt spid="8">
                                            <p:txEl>
                                              <p:pRg st="9" end="9"/>
                                            </p:txEl>
                                          </p:spTgt>
                                        </p:tgtEl>
                                        <p:attrNameLst>
                                          <p:attrName>style.visibility</p:attrName>
                                        </p:attrNameLst>
                                      </p:cBhvr>
                                      <p:to>
                                        <p:strVal val="visible"/>
                                      </p:to>
                                    </p:set>
                                  </p:childTnLst>
                                </p:cTn>
                              </p:par>
                            </p:childTnLst>
                          </p:cTn>
                        </p:par>
                        <p:par>
                          <p:cTn id="42" fill="hold">
                            <p:stCondLst>
                              <p:cond delay="41010"/>
                            </p:stCondLst>
                            <p:childTnLst>
                              <p:par>
                                <p:cTn id="43" presetID="1" presetClass="entr" presetSubtype="0" fill="hold" nodeType="afterEffect">
                                  <p:stCondLst>
                                    <p:cond delay="0"/>
                                  </p:stCondLst>
                                  <p:iterate type="wd">
                                    <p:tmAbs val="100"/>
                                  </p:iterate>
                                  <p:childTnLst>
                                    <p:set>
                                      <p:cBhvr>
                                        <p:cTn id="44" dur="1" fill="hold">
                                          <p:stCondLst>
                                            <p:cond delay="0"/>
                                          </p:stCondLst>
                                        </p:cTn>
                                        <p:tgtEl>
                                          <p:spTgt spid="8">
                                            <p:txEl>
                                              <p:pRg st="10" end="10"/>
                                            </p:txEl>
                                          </p:spTgt>
                                        </p:tgtEl>
                                        <p:attrNameLst>
                                          <p:attrName>style.visibility</p:attrName>
                                        </p:attrNameLst>
                                      </p:cBhvr>
                                      <p:to>
                                        <p:strVal val="visible"/>
                                      </p:to>
                                    </p:set>
                                  </p:childTnLst>
                                </p:cTn>
                              </p:par>
                            </p:childTnLst>
                          </p:cTn>
                        </p:par>
                        <p:par>
                          <p:cTn id="45" fill="hold">
                            <p:stCondLst>
                              <p:cond delay="42611"/>
                            </p:stCondLst>
                            <p:childTnLst>
                              <p:par>
                                <p:cTn id="46" presetID="1" presetClass="entr" presetSubtype="0" fill="hold" nodeType="afterEffect">
                                  <p:stCondLst>
                                    <p:cond delay="0"/>
                                  </p:stCondLst>
                                  <p:iterate type="wd">
                                    <p:tmAbs val="100"/>
                                  </p:iterate>
                                  <p:childTnLst>
                                    <p:set>
                                      <p:cBhvr>
                                        <p:cTn id="47" dur="1" fill="hold">
                                          <p:stCondLst>
                                            <p:cond delay="0"/>
                                          </p:stCondLst>
                                        </p:cTn>
                                        <p:tgtEl>
                                          <p:spTgt spid="8">
                                            <p:txEl>
                                              <p:pRg st="11" end="11"/>
                                            </p:txEl>
                                          </p:spTgt>
                                        </p:tgtEl>
                                        <p:attrNameLst>
                                          <p:attrName>style.visibility</p:attrName>
                                        </p:attrNameLst>
                                      </p:cBhvr>
                                      <p:to>
                                        <p:strVal val="visible"/>
                                      </p:to>
                                    </p:set>
                                  </p:childTnLst>
                                </p:cTn>
                              </p:par>
                            </p:childTnLst>
                          </p:cTn>
                        </p:par>
                        <p:par>
                          <p:cTn id="48" fill="hold">
                            <p:stCondLst>
                              <p:cond delay="44012"/>
                            </p:stCondLst>
                            <p:childTnLst>
                              <p:par>
                                <p:cTn id="49" presetID="1" presetClass="entr" presetSubtype="0" fill="hold" nodeType="afterEffect">
                                  <p:stCondLst>
                                    <p:cond delay="0"/>
                                  </p:stCondLst>
                                  <p:iterate type="wd">
                                    <p:tmAbs val="100"/>
                                  </p:iterate>
                                  <p:childTnLst>
                                    <p:set>
                                      <p:cBhvr>
                                        <p:cTn id="50" dur="1" fill="hold">
                                          <p:stCondLst>
                                            <p:cond delay="0"/>
                                          </p:stCondLst>
                                        </p:cTn>
                                        <p:tgtEl>
                                          <p:spTgt spid="8">
                                            <p:txEl>
                                              <p:pRg st="12" end="12"/>
                                            </p:txEl>
                                          </p:spTgt>
                                        </p:tgtEl>
                                        <p:attrNameLst>
                                          <p:attrName>style.visibility</p:attrName>
                                        </p:attrNameLst>
                                      </p:cBhvr>
                                      <p:to>
                                        <p:strVal val="visible"/>
                                      </p:to>
                                    </p:set>
                                  </p:childTnLst>
                                </p:cTn>
                              </p:par>
                            </p:childTnLst>
                          </p:cTn>
                        </p:par>
                        <p:par>
                          <p:cTn id="51" fill="hold">
                            <p:stCondLst>
                              <p:cond delay="45413"/>
                            </p:stCondLst>
                            <p:childTnLst>
                              <p:par>
                                <p:cTn id="52" presetID="1" presetClass="entr" presetSubtype="0" fill="hold" nodeType="afterEffect">
                                  <p:stCondLst>
                                    <p:cond delay="1000"/>
                                  </p:stCondLst>
                                  <p:childTnLst>
                                    <p:set>
                                      <p:cBhvr>
                                        <p:cTn id="53"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100"/>
                                  </p:iterate>
                                  <p:childTnLst>
                                    <p:set>
                                      <p:cBhvr>
                                        <p:cTn id="57" dur="1" fill="hold">
                                          <p:stCondLst>
                                            <p:cond delay="0"/>
                                          </p:stCondLst>
                                        </p:cTn>
                                        <p:tgtEl>
                                          <p:spTgt spid="12">
                                            <p:txEl>
                                              <p:pRg st="0" end="0"/>
                                            </p:txEl>
                                          </p:spTgt>
                                        </p:tgtEl>
                                        <p:attrNameLst>
                                          <p:attrName>style.visibility</p:attrName>
                                        </p:attrNameLst>
                                      </p:cBhvr>
                                      <p:to>
                                        <p:strVal val="visible"/>
                                      </p:to>
                                    </p:set>
                                  </p:childTnLst>
                                </p:cTn>
                              </p:par>
                            </p:childTnLst>
                          </p:cTn>
                        </p:par>
                        <p:par>
                          <p:cTn id="58" fill="hold">
                            <p:stCondLst>
                              <p:cond delay="1201"/>
                            </p:stCondLst>
                            <p:childTnLst>
                              <p:par>
                                <p:cTn id="59" presetID="1" presetClass="entr" presetSubtype="0" fill="hold" nodeType="afterEffect">
                                  <p:stCondLst>
                                    <p:cond delay="1000"/>
                                  </p:stCondLst>
                                  <p:childTnLst>
                                    <p:set>
                                      <p:cBhvr>
                                        <p:cTn id="6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32327" y="917757"/>
            <a:ext cx="8627072" cy="3450298"/>
          </a:xfrm>
          <a:prstGeom prst="ellipse">
            <a:avLst/>
          </a:prstGeom>
          <a:solidFill>
            <a:srgbClr val="FFC2C2"/>
          </a:solidFill>
          <a:ln w="12700">
            <a:solidFill>
              <a:schemeClr val="tx2">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2">
                  <a:lumMod val="75000"/>
                  <a:lumOff val="25000"/>
                </a:schemeClr>
              </a:solidFill>
            </a:endParaRPr>
          </a:p>
        </p:txBody>
      </p:sp>
      <p:sp>
        <p:nvSpPr>
          <p:cNvPr id="130050" name="Rectangle 2"/>
          <p:cNvSpPr>
            <a:spLocks noGrp="1" noChangeArrowheads="1"/>
          </p:cNvSpPr>
          <p:nvPr>
            <p:ph type="title"/>
            <p:custDataLst>
              <p:tags r:id="rId1"/>
            </p:custDataLst>
          </p:nvPr>
        </p:nvSpPr>
        <p:spPr>
          <a:xfrm>
            <a:off x="168366" y="352697"/>
            <a:ext cx="8389257" cy="473181"/>
          </a:xfrm>
        </p:spPr>
        <p:txBody>
          <a:bodyPr>
            <a:normAutofit fontScale="90000"/>
          </a:bodyPr>
          <a:lstStyle/>
          <a:p>
            <a:r>
              <a:rPr lang="en-GB" dirty="0"/>
              <a:t>The Virtual Enterprise – Enterprise-Wide Fabric</a:t>
            </a:r>
            <a:endParaRPr lang="en-GB" sz="2400" b="1" i="1" dirty="0"/>
          </a:p>
        </p:txBody>
      </p:sp>
      <p:grpSp>
        <p:nvGrpSpPr>
          <p:cNvPr id="2" name="Group 229"/>
          <p:cNvGrpSpPr/>
          <p:nvPr/>
        </p:nvGrpSpPr>
        <p:grpSpPr>
          <a:xfrm>
            <a:off x="791029" y="1034717"/>
            <a:ext cx="8306477" cy="3426240"/>
            <a:chOff x="266717" y="2149666"/>
            <a:chExt cx="7958539" cy="3513963"/>
          </a:xfrm>
        </p:grpSpPr>
        <p:pic>
          <p:nvPicPr>
            <p:cNvPr id="129" name="Picture 2" descr="C:\Documents and Settings\Fabio\Desktop\avaya\Avaya N+I\200544895-001.png"/>
            <p:cNvPicPr>
              <a:picLocks noChangeAspect="1" noChangeArrowheads="1"/>
            </p:cNvPicPr>
            <p:nvPr/>
          </p:nvPicPr>
          <p:blipFill>
            <a:blip r:embed="rId63" cstate="email">
              <a:extLst>
                <a:ext uri="{28A0092B-C50C-407E-A947-70E740481C1C}">
                  <a14:useLocalDpi xmlns:a14="http://schemas.microsoft.com/office/drawing/2010/main"/>
                </a:ext>
              </a:extLst>
            </a:blip>
            <a:stretch>
              <a:fillRect/>
            </a:stretch>
          </p:blipFill>
          <p:spPr bwMode="auto">
            <a:xfrm>
              <a:off x="266717" y="2928564"/>
              <a:ext cx="7539123" cy="2480996"/>
            </a:xfrm>
            <a:prstGeom prst="rect">
              <a:avLst/>
            </a:prstGeom>
            <a:noFill/>
            <a:ln w="9525">
              <a:noFill/>
              <a:miter lim="800000"/>
              <a:headEnd/>
              <a:tailEnd/>
            </a:ln>
          </p:spPr>
        </p:pic>
        <p:pic>
          <p:nvPicPr>
            <p:cNvPr id="1007"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6723640" y="4160063"/>
              <a:ext cx="197722" cy="262047"/>
            </a:xfrm>
            <a:prstGeom prst="rect">
              <a:avLst/>
            </a:prstGeom>
            <a:noFill/>
            <a:ln w="9525">
              <a:noFill/>
              <a:miter lim="800000"/>
              <a:headEnd/>
              <a:tailEnd/>
            </a:ln>
          </p:spPr>
        </p:pic>
        <p:pic>
          <p:nvPicPr>
            <p:cNvPr id="1006"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6964801" y="4305764"/>
              <a:ext cx="197722" cy="262047"/>
            </a:xfrm>
            <a:prstGeom prst="rect">
              <a:avLst/>
            </a:prstGeom>
            <a:noFill/>
            <a:ln w="9525">
              <a:noFill/>
              <a:miter lim="800000"/>
              <a:headEnd/>
              <a:tailEnd/>
            </a:ln>
          </p:spPr>
        </p:pic>
        <p:pic>
          <p:nvPicPr>
            <p:cNvPr id="1005"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7216009" y="4297153"/>
              <a:ext cx="433859" cy="575007"/>
            </a:xfrm>
            <a:prstGeom prst="rect">
              <a:avLst/>
            </a:prstGeom>
            <a:noFill/>
            <a:ln w="9525">
              <a:noFill/>
              <a:miter lim="800000"/>
              <a:headEnd/>
              <a:tailEnd/>
            </a:ln>
          </p:spPr>
        </p:pic>
        <p:pic>
          <p:nvPicPr>
            <p:cNvPr id="1004"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7497363" y="4084700"/>
              <a:ext cx="197722" cy="262047"/>
            </a:xfrm>
            <a:prstGeom prst="rect">
              <a:avLst/>
            </a:prstGeom>
            <a:noFill/>
            <a:ln w="9525">
              <a:noFill/>
              <a:miter lim="800000"/>
              <a:headEnd/>
              <a:tailEnd/>
            </a:ln>
          </p:spPr>
        </p:pic>
        <p:pic>
          <p:nvPicPr>
            <p:cNvPr id="1003"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7366735" y="3388352"/>
              <a:ext cx="544966" cy="722259"/>
            </a:xfrm>
            <a:prstGeom prst="rect">
              <a:avLst/>
            </a:prstGeom>
            <a:noFill/>
            <a:ln w="9525">
              <a:noFill/>
              <a:miter lim="800000"/>
              <a:headEnd/>
              <a:tailEnd/>
            </a:ln>
          </p:spPr>
        </p:pic>
        <p:pic>
          <p:nvPicPr>
            <p:cNvPr id="1001"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7000299" y="3462728"/>
              <a:ext cx="396001" cy="524832"/>
            </a:xfrm>
            <a:prstGeom prst="rect">
              <a:avLst/>
            </a:prstGeom>
            <a:noFill/>
            <a:ln w="9525">
              <a:noFill/>
              <a:miter lim="800000"/>
              <a:headEnd/>
              <a:tailEnd/>
            </a:ln>
          </p:spPr>
        </p:pic>
        <p:pic>
          <p:nvPicPr>
            <p:cNvPr id="138" name="Picture 6" descr="Lbuilding"/>
            <p:cNvPicPr>
              <a:picLocks noChangeAspect="1" noChangeArrowheads="1"/>
            </p:cNvPicPr>
            <p:nvPr/>
          </p:nvPicPr>
          <p:blipFill>
            <a:blip r:embed="rId64" cstate="print">
              <a:lum bright="40000" contrast="-40000"/>
            </a:blip>
            <a:srcRect/>
            <a:stretch>
              <a:fillRect/>
            </a:stretch>
          </p:blipFill>
          <p:spPr bwMode="auto">
            <a:xfrm>
              <a:off x="3351747" y="2149666"/>
              <a:ext cx="1543836" cy="2046095"/>
            </a:xfrm>
            <a:prstGeom prst="rect">
              <a:avLst/>
            </a:prstGeom>
            <a:noFill/>
            <a:ln w="9525">
              <a:noFill/>
              <a:miter lim="800000"/>
              <a:headEnd/>
              <a:tailEnd/>
            </a:ln>
          </p:spPr>
        </p:pic>
        <p:pic>
          <p:nvPicPr>
            <p:cNvPr id="260"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4153388" y="2910480"/>
              <a:ext cx="232169" cy="117560"/>
            </a:xfrm>
            <a:prstGeom prst="rect">
              <a:avLst/>
            </a:prstGeom>
            <a:noFill/>
            <a:ln w="9525">
              <a:noFill/>
              <a:miter lim="800000"/>
              <a:headEnd/>
              <a:tailEnd/>
            </a:ln>
          </p:spPr>
        </p:pic>
        <p:pic>
          <p:nvPicPr>
            <p:cNvPr id="261"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4153388" y="3091350"/>
              <a:ext cx="232169" cy="117560"/>
            </a:xfrm>
            <a:prstGeom prst="rect">
              <a:avLst/>
            </a:prstGeom>
            <a:noFill/>
            <a:ln w="9525">
              <a:noFill/>
              <a:miter lim="800000"/>
              <a:headEnd/>
              <a:tailEnd/>
            </a:ln>
          </p:spPr>
        </p:pic>
        <p:pic>
          <p:nvPicPr>
            <p:cNvPr id="262"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4148363" y="3297342"/>
              <a:ext cx="232169" cy="117560"/>
            </a:xfrm>
            <a:prstGeom prst="rect">
              <a:avLst/>
            </a:prstGeom>
            <a:noFill/>
            <a:ln w="9525">
              <a:noFill/>
              <a:miter lim="800000"/>
              <a:headEnd/>
              <a:tailEnd/>
            </a:ln>
          </p:spPr>
        </p:pic>
        <p:pic>
          <p:nvPicPr>
            <p:cNvPr id="263"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4158411" y="3448068"/>
              <a:ext cx="232169" cy="117560"/>
            </a:xfrm>
            <a:prstGeom prst="rect">
              <a:avLst/>
            </a:prstGeom>
            <a:noFill/>
            <a:ln w="9525">
              <a:noFill/>
              <a:miter lim="800000"/>
              <a:headEnd/>
              <a:tailEnd/>
            </a:ln>
          </p:spPr>
        </p:pic>
        <p:pic>
          <p:nvPicPr>
            <p:cNvPr id="134"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4844598" y="2696377"/>
              <a:ext cx="847209" cy="1122832"/>
            </a:xfrm>
            <a:prstGeom prst="rect">
              <a:avLst/>
            </a:prstGeom>
            <a:noFill/>
            <a:ln w="9525">
              <a:noFill/>
              <a:miter lim="800000"/>
              <a:headEnd/>
              <a:tailEnd/>
            </a:ln>
          </p:spPr>
        </p:pic>
        <p:pic>
          <p:nvPicPr>
            <p:cNvPr id="268"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153199" y="2971799"/>
              <a:ext cx="180523" cy="91409"/>
            </a:xfrm>
            <a:prstGeom prst="rect">
              <a:avLst/>
            </a:prstGeom>
            <a:noFill/>
            <a:ln w="9525">
              <a:noFill/>
              <a:miter lim="800000"/>
              <a:headEnd/>
              <a:tailEnd/>
            </a:ln>
          </p:spPr>
        </p:pic>
        <p:pic>
          <p:nvPicPr>
            <p:cNvPr id="269"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163248" y="3107451"/>
              <a:ext cx="180523" cy="91409"/>
            </a:xfrm>
            <a:prstGeom prst="rect">
              <a:avLst/>
            </a:prstGeom>
            <a:noFill/>
            <a:ln w="9525">
              <a:noFill/>
              <a:miter lim="800000"/>
              <a:headEnd/>
              <a:tailEnd/>
            </a:ln>
          </p:spPr>
        </p:pic>
        <p:pic>
          <p:nvPicPr>
            <p:cNvPr id="270"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163248" y="3268224"/>
              <a:ext cx="180523" cy="91409"/>
            </a:xfrm>
            <a:prstGeom prst="rect">
              <a:avLst/>
            </a:prstGeom>
            <a:noFill/>
            <a:ln w="9525">
              <a:noFill/>
              <a:miter lim="800000"/>
              <a:headEnd/>
              <a:tailEnd/>
            </a:ln>
          </p:spPr>
        </p:pic>
        <p:pic>
          <p:nvPicPr>
            <p:cNvPr id="271"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163248" y="3373732"/>
              <a:ext cx="180523" cy="91409"/>
            </a:xfrm>
            <a:prstGeom prst="rect">
              <a:avLst/>
            </a:prstGeom>
            <a:noFill/>
            <a:ln w="9525">
              <a:noFill/>
              <a:miter lim="800000"/>
              <a:headEnd/>
              <a:tailEnd/>
            </a:ln>
          </p:spPr>
        </p:pic>
        <p:pic>
          <p:nvPicPr>
            <p:cNvPr id="137" name="Picture 6" descr="Lbuilding"/>
            <p:cNvPicPr>
              <a:picLocks noChangeAspect="1" noChangeArrowheads="1"/>
            </p:cNvPicPr>
            <p:nvPr/>
          </p:nvPicPr>
          <p:blipFill>
            <a:blip r:embed="rId64" cstate="print">
              <a:lum bright="40000" contrast="-40000"/>
            </a:blip>
            <a:srcRect/>
            <a:stretch>
              <a:fillRect/>
            </a:stretch>
          </p:blipFill>
          <p:spPr bwMode="auto">
            <a:xfrm>
              <a:off x="5625142" y="2173876"/>
              <a:ext cx="1543836" cy="2046095"/>
            </a:xfrm>
            <a:prstGeom prst="rect">
              <a:avLst/>
            </a:prstGeom>
            <a:noFill/>
            <a:ln w="9525">
              <a:noFill/>
              <a:miter lim="800000"/>
              <a:headEnd/>
              <a:tailEnd/>
            </a:ln>
          </p:spPr>
        </p:pic>
        <p:pic>
          <p:nvPicPr>
            <p:cNvPr id="265"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198225" y="3131544"/>
              <a:ext cx="232169" cy="117560"/>
            </a:xfrm>
            <a:prstGeom prst="rect">
              <a:avLst/>
            </a:prstGeom>
            <a:noFill/>
            <a:ln w="9525">
              <a:noFill/>
              <a:miter lim="800000"/>
              <a:headEnd/>
              <a:tailEnd/>
            </a:ln>
          </p:spPr>
        </p:pic>
        <p:pic>
          <p:nvPicPr>
            <p:cNvPr id="266"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178128" y="3322463"/>
              <a:ext cx="232169" cy="117560"/>
            </a:xfrm>
            <a:prstGeom prst="rect">
              <a:avLst/>
            </a:prstGeom>
            <a:noFill/>
            <a:ln w="9525">
              <a:noFill/>
              <a:miter lim="800000"/>
              <a:headEnd/>
              <a:tailEnd/>
            </a:ln>
          </p:spPr>
        </p:pic>
        <p:pic>
          <p:nvPicPr>
            <p:cNvPr id="267"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213297" y="3463140"/>
              <a:ext cx="232169" cy="117560"/>
            </a:xfrm>
            <a:prstGeom prst="rect">
              <a:avLst/>
            </a:prstGeom>
            <a:noFill/>
            <a:ln w="9525">
              <a:noFill/>
              <a:miter lim="800000"/>
              <a:headEnd/>
              <a:tailEnd/>
            </a:ln>
          </p:spPr>
        </p:pic>
        <p:pic>
          <p:nvPicPr>
            <p:cNvPr id="264"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183153" y="2920529"/>
              <a:ext cx="232169" cy="117560"/>
            </a:xfrm>
            <a:prstGeom prst="rect">
              <a:avLst/>
            </a:prstGeom>
            <a:noFill/>
            <a:ln w="9525">
              <a:noFill/>
              <a:miter lim="800000"/>
              <a:headEnd/>
              <a:tailEnd/>
            </a:ln>
          </p:spPr>
        </p:pic>
        <p:sp>
          <p:nvSpPr>
            <p:cNvPr id="139" name="TextBox 138"/>
            <p:cNvSpPr txBox="1"/>
            <p:nvPr>
              <p:custDataLst>
                <p:tags r:id="rId2"/>
              </p:custDataLst>
            </p:nvPr>
          </p:nvSpPr>
          <p:spPr bwMode="auto">
            <a:xfrm>
              <a:off x="5867495" y="3806222"/>
              <a:ext cx="811452"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140" name="TextBox 139"/>
            <p:cNvSpPr txBox="1"/>
            <p:nvPr>
              <p:custDataLst>
                <p:tags r:id="rId3"/>
              </p:custDataLst>
            </p:nvPr>
          </p:nvSpPr>
          <p:spPr bwMode="auto">
            <a:xfrm>
              <a:off x="6445381" y="3533597"/>
              <a:ext cx="377931" cy="167035"/>
            </a:xfrm>
            <a:prstGeom prst="rect">
              <a:avLst/>
            </a:prstGeom>
            <a:noFill/>
          </p:spPr>
          <p:txBody>
            <a:bodyPr wrap="square">
              <a:spAutoFit/>
            </a:bodyPr>
            <a:lstStyle/>
            <a:p>
              <a:pPr algn="ctr">
                <a:lnSpc>
                  <a:spcPct val="90000"/>
                </a:lnSpc>
                <a:defRPr/>
              </a:pPr>
              <a:r>
                <a:rPr lang="en-GB" sz="500" b="1" dirty="0">
                  <a:gradFill flip="none" rotWithShape="1">
                    <a:gsLst>
                      <a:gs pos="0">
                        <a:srgbClr val="323232">
                          <a:lumMod val="75000"/>
                          <a:lumOff val="25000"/>
                        </a:srgbClr>
                      </a:gs>
                      <a:gs pos="100000">
                        <a:srgbClr val="323232"/>
                      </a:gs>
                    </a:gsLst>
                    <a:lin ang="5400000" scaled="1"/>
                    <a:tileRect/>
                  </a:gradFill>
                </a:rPr>
                <a:t>10GE</a:t>
              </a:r>
            </a:p>
          </p:txBody>
        </p:sp>
        <p:cxnSp>
          <p:nvCxnSpPr>
            <p:cNvPr id="141" name="Shape 63"/>
            <p:cNvCxnSpPr>
              <a:stCxn id="215" idx="2"/>
            </p:cNvCxnSpPr>
            <p:nvPr>
              <p:custDataLst>
                <p:tags r:id="rId4"/>
              </p:custDataLst>
            </p:nvPr>
          </p:nvCxnSpPr>
          <p:spPr bwMode="auto">
            <a:xfrm rot="16200000" flipH="1">
              <a:off x="5576736" y="3492840"/>
              <a:ext cx="182384" cy="439183"/>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42" name="Shape 63"/>
            <p:cNvCxnSpPr>
              <a:stCxn id="244" idx="2"/>
              <a:endCxn id="214" idx="2"/>
            </p:cNvCxnSpPr>
            <p:nvPr>
              <p:custDataLst>
                <p:tags r:id="rId5"/>
              </p:custDataLst>
            </p:nvPr>
          </p:nvCxnSpPr>
          <p:spPr bwMode="auto">
            <a:xfrm rot="5400000" flipH="1" flipV="1">
              <a:off x="4680051" y="3461687"/>
              <a:ext cx="212520" cy="518567"/>
            </a:xfrm>
            <a:prstGeom prst="curvedConnector3">
              <a:avLst>
                <a:gd name="adj1" fmla="val -70461"/>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grpSp>
          <p:nvGrpSpPr>
            <p:cNvPr id="3" name="Group 586"/>
            <p:cNvGrpSpPr/>
            <p:nvPr>
              <p:custDataLst>
                <p:tags r:id="rId6"/>
              </p:custDataLst>
            </p:nvPr>
          </p:nvGrpSpPr>
          <p:grpSpPr>
            <a:xfrm>
              <a:off x="3884480" y="2963840"/>
              <a:ext cx="739398" cy="863389"/>
              <a:chOff x="2147918" y="1676401"/>
              <a:chExt cx="899242" cy="1169553"/>
            </a:xfrm>
          </p:grpSpPr>
          <p:cxnSp>
            <p:nvCxnSpPr>
              <p:cNvPr id="242" name="Shape 63"/>
              <p:cNvCxnSpPr>
                <a:stCxn id="243"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43" name="Picture 56" descr="pbb-pbt-plsb_ip-aware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44" name="Picture 56" descr="pbb-pbt-plsb_ip-aware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49" name="Shape 63"/>
              <p:cNvCxnSpPr>
                <a:stCxn id="243"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0" name="Shape 63"/>
              <p:cNvCxnSpPr>
                <a:stCxn id="243"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1" name="Shape 63"/>
              <p:cNvCxnSpPr>
                <a:stCxn id="243"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2"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3"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4"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5"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4" name="Group 587"/>
            <p:cNvGrpSpPr/>
            <p:nvPr>
              <p:custDataLst>
                <p:tags r:id="rId7"/>
              </p:custDataLst>
            </p:nvPr>
          </p:nvGrpSpPr>
          <p:grpSpPr>
            <a:xfrm>
              <a:off x="5918494" y="2988178"/>
              <a:ext cx="739398" cy="863389"/>
              <a:chOff x="2147918" y="1676401"/>
              <a:chExt cx="899242" cy="1169553"/>
            </a:xfrm>
          </p:grpSpPr>
          <p:cxnSp>
            <p:nvCxnSpPr>
              <p:cNvPr id="227" name="Shape 63"/>
              <p:cNvCxnSpPr>
                <a:stCxn id="228"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28" name="Picture 56" descr="pbb-pbt-plsb_ip-aware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29" name="Picture 56" descr="pbb-pbt-plsb_ip-aware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35" name="Shape 63"/>
              <p:cNvCxnSpPr>
                <a:stCxn id="228"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6" name="Shape 63"/>
              <p:cNvCxnSpPr>
                <a:stCxn id="228"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7" name="Shape 63"/>
              <p:cNvCxnSpPr>
                <a:stCxn id="228"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8"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9"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0"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1"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5" name="Group 603"/>
            <p:cNvGrpSpPr/>
            <p:nvPr>
              <p:custDataLst>
                <p:tags r:id="rId8"/>
              </p:custDataLst>
            </p:nvPr>
          </p:nvGrpSpPr>
          <p:grpSpPr>
            <a:xfrm>
              <a:off x="4974116" y="2997614"/>
              <a:ext cx="545698" cy="623627"/>
              <a:chOff x="2147918" y="1676401"/>
              <a:chExt cx="899242" cy="1169553"/>
            </a:xfrm>
          </p:grpSpPr>
          <p:cxnSp>
            <p:nvCxnSpPr>
              <p:cNvPr id="213" name="Shape 63"/>
              <p:cNvCxnSpPr>
                <a:stCxn id="214"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14"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15"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20" name="Shape 63"/>
              <p:cNvCxnSpPr>
                <a:stCxn id="214"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1" name="Shape 63"/>
              <p:cNvCxnSpPr>
                <a:stCxn id="214"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2" name="Shape 63"/>
              <p:cNvCxnSpPr>
                <a:stCxn id="214"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3"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4"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5"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6"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pic>
          <p:nvPicPr>
            <p:cNvPr id="146"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5557822" y="4176958"/>
              <a:ext cx="1514717" cy="991785"/>
            </a:xfrm>
            <a:prstGeom prst="rect">
              <a:avLst/>
            </a:prstGeom>
            <a:noFill/>
            <a:ln w="9525">
              <a:noFill/>
              <a:miter lim="800000"/>
              <a:headEnd/>
              <a:tailEnd/>
            </a:ln>
          </p:spPr>
        </p:pic>
        <p:pic>
          <p:nvPicPr>
            <p:cNvPr id="147"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5918494" y="4546268"/>
              <a:ext cx="194903" cy="190228"/>
            </a:xfrm>
            <a:prstGeom prst="rect">
              <a:avLst/>
            </a:prstGeom>
            <a:noFill/>
            <a:ln w="9525">
              <a:noFill/>
              <a:miter lim="800000"/>
              <a:headEnd/>
              <a:tailEnd/>
            </a:ln>
          </p:spPr>
        </p:pic>
        <p:cxnSp>
          <p:nvCxnSpPr>
            <p:cNvPr id="148" name="Shape 63"/>
            <p:cNvCxnSpPr>
              <a:stCxn id="153" idx="3"/>
              <a:endCxn id="229" idx="2"/>
            </p:cNvCxnSpPr>
            <p:nvPr>
              <p:custDataLst>
                <p:tags r:id="rId9"/>
              </p:custDataLst>
            </p:nvPr>
          </p:nvCxnSpPr>
          <p:spPr bwMode="auto">
            <a:xfrm flipV="1">
              <a:off x="6423064" y="3851568"/>
              <a:ext cx="137978" cy="79560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49"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3753485" y="4176958"/>
              <a:ext cx="1514717" cy="991785"/>
            </a:xfrm>
            <a:prstGeom prst="rect">
              <a:avLst/>
            </a:prstGeom>
            <a:noFill/>
            <a:ln w="9525">
              <a:noFill/>
              <a:miter lim="800000"/>
              <a:headEnd/>
              <a:tailEnd/>
            </a:ln>
          </p:spPr>
        </p:pic>
        <p:pic>
          <p:nvPicPr>
            <p:cNvPr id="150"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4411367" y="4467378"/>
              <a:ext cx="194903" cy="190228"/>
            </a:xfrm>
            <a:prstGeom prst="rect">
              <a:avLst/>
            </a:prstGeom>
            <a:noFill/>
            <a:ln w="9525">
              <a:noFill/>
              <a:miter lim="800000"/>
              <a:headEnd/>
              <a:tailEnd/>
            </a:ln>
          </p:spPr>
        </p:pic>
        <p:cxnSp>
          <p:nvCxnSpPr>
            <p:cNvPr id="151" name="Shape 63"/>
            <p:cNvCxnSpPr>
              <a:stCxn id="243" idx="2"/>
              <a:endCxn id="154" idx="0"/>
            </p:cNvCxnSpPr>
            <p:nvPr>
              <p:custDataLst>
                <p:tags r:id="rId10"/>
              </p:custDataLst>
            </p:nvPr>
          </p:nvCxnSpPr>
          <p:spPr bwMode="auto">
            <a:xfrm rot="16200000" flipH="1">
              <a:off x="3787891" y="4011628"/>
              <a:ext cx="654982" cy="26810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2" name="Shape 63"/>
            <p:cNvCxnSpPr>
              <a:stCxn id="150" idx="3"/>
              <a:endCxn id="147" idx="1"/>
            </p:cNvCxnSpPr>
            <p:nvPr>
              <p:custDataLst>
                <p:tags r:id="rId11"/>
              </p:custDataLst>
            </p:nvPr>
          </p:nvCxnSpPr>
          <p:spPr bwMode="auto">
            <a:xfrm>
              <a:off x="4606269" y="4562492"/>
              <a:ext cx="1312225" cy="7889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53"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6228161" y="4552063"/>
              <a:ext cx="194903" cy="190228"/>
            </a:xfrm>
            <a:prstGeom prst="rect">
              <a:avLst/>
            </a:prstGeom>
            <a:noFill/>
            <a:ln w="9525">
              <a:noFill/>
              <a:miter lim="800000"/>
              <a:headEnd/>
              <a:tailEnd/>
            </a:ln>
          </p:spPr>
        </p:pic>
        <p:pic>
          <p:nvPicPr>
            <p:cNvPr id="154"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4151983" y="4473172"/>
              <a:ext cx="194903" cy="190228"/>
            </a:xfrm>
            <a:prstGeom prst="rect">
              <a:avLst/>
            </a:prstGeom>
            <a:noFill/>
            <a:ln w="9525">
              <a:noFill/>
              <a:miter lim="800000"/>
              <a:headEnd/>
              <a:tailEnd/>
            </a:ln>
          </p:spPr>
        </p:pic>
        <p:cxnSp>
          <p:nvCxnSpPr>
            <p:cNvPr id="155" name="Shape 63"/>
            <p:cNvCxnSpPr>
              <a:stCxn id="154" idx="3"/>
              <a:endCxn id="150" idx="1"/>
            </p:cNvCxnSpPr>
            <p:nvPr>
              <p:custDataLst>
                <p:tags r:id="rId12"/>
              </p:custDataLst>
            </p:nvPr>
          </p:nvCxnSpPr>
          <p:spPr bwMode="auto">
            <a:xfrm flipV="1">
              <a:off x="4346886" y="4562492"/>
              <a:ext cx="64480"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6" name="Shape 63"/>
            <p:cNvCxnSpPr>
              <a:stCxn id="147" idx="3"/>
              <a:endCxn id="153" idx="1"/>
            </p:cNvCxnSpPr>
            <p:nvPr>
              <p:custDataLst>
                <p:tags r:id="rId13"/>
              </p:custDataLst>
            </p:nvPr>
          </p:nvCxnSpPr>
          <p:spPr bwMode="auto">
            <a:xfrm>
              <a:off x="6113397" y="4641383"/>
              <a:ext cx="114764"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7" name="Shape 63"/>
            <p:cNvCxnSpPr>
              <a:stCxn id="150" idx="0"/>
              <a:endCxn id="215" idx="2"/>
            </p:cNvCxnSpPr>
            <p:nvPr>
              <p:custDataLst>
                <p:tags r:id="rId14"/>
              </p:custDataLst>
            </p:nvPr>
          </p:nvCxnSpPr>
          <p:spPr bwMode="auto">
            <a:xfrm rot="5400000" flipH="1" flipV="1">
              <a:off x="4555509" y="3574550"/>
              <a:ext cx="846137" cy="93951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8" name="Shape 63"/>
            <p:cNvCxnSpPr>
              <a:stCxn id="243" idx="3"/>
            </p:cNvCxnSpPr>
            <p:nvPr>
              <p:custDataLst>
                <p:tags r:id="rId15"/>
              </p:custDataLst>
            </p:nvPr>
          </p:nvCxnSpPr>
          <p:spPr bwMode="auto">
            <a:xfrm>
              <a:off x="4078180" y="3729282"/>
              <a:ext cx="343564" cy="247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9" name="Shape 63"/>
            <p:cNvCxnSpPr>
              <a:stCxn id="228" idx="3"/>
              <a:endCxn id="229" idx="1"/>
            </p:cNvCxnSpPr>
            <p:nvPr>
              <p:custDataLst>
                <p:tags r:id="rId16"/>
              </p:custDataLst>
            </p:nvPr>
          </p:nvCxnSpPr>
          <p:spPr bwMode="auto">
            <a:xfrm>
              <a:off x="6112194" y="3753620"/>
              <a:ext cx="351998" cy="904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160" name="TextBox 159"/>
            <p:cNvSpPr txBox="1"/>
            <p:nvPr>
              <p:custDataLst>
                <p:tags r:id="rId17"/>
              </p:custDataLst>
            </p:nvPr>
          </p:nvSpPr>
          <p:spPr bwMode="auto">
            <a:xfrm>
              <a:off x="4131713"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1</a:t>
              </a:r>
            </a:p>
          </p:txBody>
        </p:sp>
        <p:sp>
          <p:nvSpPr>
            <p:cNvPr id="161" name="TextBox 160"/>
            <p:cNvSpPr txBox="1"/>
            <p:nvPr>
              <p:custDataLst>
                <p:tags r:id="rId18"/>
              </p:custDataLst>
            </p:nvPr>
          </p:nvSpPr>
          <p:spPr bwMode="auto">
            <a:xfrm>
              <a:off x="5957410"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2</a:t>
              </a:r>
            </a:p>
          </p:txBody>
        </p:sp>
        <p:sp>
          <p:nvSpPr>
            <p:cNvPr id="162" name="TextBox 161"/>
            <p:cNvSpPr txBox="1"/>
            <p:nvPr>
              <p:custDataLst>
                <p:tags r:id="rId19"/>
              </p:custDataLst>
            </p:nvPr>
          </p:nvSpPr>
          <p:spPr bwMode="auto">
            <a:xfrm>
              <a:off x="3904162" y="2360122"/>
              <a:ext cx="537420"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Building3</a:t>
              </a:r>
            </a:p>
          </p:txBody>
        </p:sp>
        <p:sp>
          <p:nvSpPr>
            <p:cNvPr id="164" name="TextBox 163"/>
            <p:cNvSpPr txBox="1"/>
            <p:nvPr>
              <p:custDataLst>
                <p:tags r:id="rId20"/>
              </p:custDataLst>
            </p:nvPr>
          </p:nvSpPr>
          <p:spPr bwMode="auto">
            <a:xfrm>
              <a:off x="5054841" y="2775586"/>
              <a:ext cx="490146" cy="266730"/>
            </a:xfrm>
            <a:prstGeom prst="rect">
              <a:avLst/>
            </a:prstGeom>
            <a:noFill/>
          </p:spPr>
          <p:txBody>
            <a:bodyPr wrap="square">
              <a:spAutoFit/>
            </a:bodyPr>
            <a:lstStyle/>
            <a:p>
              <a:pPr algn="ctr">
                <a:lnSpc>
                  <a:spcPct val="90000"/>
                </a:lnSpc>
                <a:defRPr/>
              </a:pPr>
              <a:r>
                <a:rPr lang="en-GB" sz="600" b="1" dirty="0">
                  <a:gradFill flip="none" rotWithShape="1">
                    <a:gsLst>
                      <a:gs pos="0">
                        <a:srgbClr val="323232">
                          <a:lumMod val="75000"/>
                          <a:lumOff val="25000"/>
                        </a:srgbClr>
                      </a:gs>
                      <a:gs pos="100000">
                        <a:srgbClr val="323232"/>
                      </a:gs>
                    </a:gsLst>
                    <a:lin ang="5400000" scaled="1"/>
                    <a:tileRect/>
                  </a:gradFill>
                </a:rPr>
                <a:t>Building5</a:t>
              </a:r>
            </a:p>
          </p:txBody>
        </p:sp>
        <p:sp>
          <p:nvSpPr>
            <p:cNvPr id="165" name="TextBox 164"/>
            <p:cNvSpPr txBox="1"/>
            <p:nvPr>
              <p:custDataLst>
                <p:tags r:id="rId21"/>
              </p:custDataLst>
            </p:nvPr>
          </p:nvSpPr>
          <p:spPr bwMode="auto">
            <a:xfrm>
              <a:off x="5880378" y="4704859"/>
              <a:ext cx="585256"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6" name="TextBox 165"/>
            <p:cNvSpPr txBox="1"/>
            <p:nvPr>
              <p:custDataLst>
                <p:tags r:id="rId22"/>
              </p:custDataLst>
            </p:nvPr>
          </p:nvSpPr>
          <p:spPr bwMode="auto">
            <a:xfrm>
              <a:off x="4085787" y="4643159"/>
              <a:ext cx="60031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9" name="TextBox 168"/>
            <p:cNvSpPr txBox="1"/>
            <p:nvPr>
              <p:custDataLst>
                <p:tags r:id="rId23"/>
              </p:custDataLst>
            </p:nvPr>
          </p:nvSpPr>
          <p:spPr bwMode="auto">
            <a:xfrm>
              <a:off x="5325252" y="3303543"/>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sp>
          <p:nvSpPr>
            <p:cNvPr id="170" name="TextBox 169"/>
            <p:cNvSpPr txBox="1"/>
            <p:nvPr>
              <p:custDataLst>
                <p:tags r:id="rId24"/>
              </p:custDataLst>
            </p:nvPr>
          </p:nvSpPr>
          <p:spPr bwMode="auto">
            <a:xfrm>
              <a:off x="4346107" y="3337102"/>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cxnSp>
          <p:nvCxnSpPr>
            <p:cNvPr id="171" name="Shape 63"/>
            <p:cNvCxnSpPr>
              <a:stCxn id="147" idx="0"/>
              <a:endCxn id="214" idx="2"/>
            </p:cNvCxnSpPr>
            <p:nvPr>
              <p:custDataLst>
                <p:tags r:id="rId25"/>
              </p:custDataLst>
            </p:nvPr>
          </p:nvCxnSpPr>
          <p:spPr bwMode="auto">
            <a:xfrm rot="16200000" flipV="1">
              <a:off x="5064992" y="3595314"/>
              <a:ext cx="931557" cy="9703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928"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5199437" y="3235653"/>
              <a:ext cx="93882" cy="84885"/>
            </a:xfrm>
            <a:prstGeom prst="rect">
              <a:avLst/>
            </a:prstGeom>
            <a:noFill/>
          </p:spPr>
        </p:pic>
        <p:grpSp>
          <p:nvGrpSpPr>
            <p:cNvPr id="6" name="Group 108"/>
            <p:cNvGrpSpPr/>
            <p:nvPr/>
          </p:nvGrpSpPr>
          <p:grpSpPr>
            <a:xfrm>
              <a:off x="4163051" y="2874242"/>
              <a:ext cx="2234848" cy="650307"/>
              <a:chOff x="6349756" y="2794811"/>
              <a:chExt cx="2717982" cy="880906"/>
            </a:xfrm>
          </p:grpSpPr>
          <p:pic>
            <p:nvPicPr>
              <p:cNvPr id="272"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368088" y="2798494"/>
                <a:ext cx="110795" cy="111308"/>
              </a:xfrm>
              <a:prstGeom prst="rect">
                <a:avLst/>
              </a:prstGeom>
              <a:noFill/>
              <a:ln w="9525">
                <a:noFill/>
                <a:miter lim="800000"/>
                <a:headEnd/>
                <a:tailEnd/>
              </a:ln>
            </p:spPr>
          </p:pic>
          <p:pic>
            <p:nvPicPr>
              <p:cNvPr id="274"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478883" y="2794811"/>
                <a:ext cx="114178" cy="114984"/>
              </a:xfrm>
              <a:prstGeom prst="rect">
                <a:avLst/>
              </a:prstGeom>
              <a:noFill/>
            </p:spPr>
          </p:pic>
          <p:pic>
            <p:nvPicPr>
              <p:cNvPr id="276"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421795" y="3091134"/>
                <a:ext cx="114178" cy="114985"/>
              </a:xfrm>
              <a:prstGeom prst="rect">
                <a:avLst/>
              </a:prstGeom>
              <a:noFill/>
            </p:spPr>
          </p:pic>
          <p:pic>
            <p:nvPicPr>
              <p:cNvPr id="279"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403463" y="3356558"/>
                <a:ext cx="114178" cy="114985"/>
              </a:xfrm>
              <a:prstGeom prst="rect">
                <a:avLst/>
              </a:prstGeom>
              <a:noFill/>
            </p:spPr>
          </p:pic>
          <p:pic>
            <p:nvPicPr>
              <p:cNvPr id="280"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460552" y="3352882"/>
                <a:ext cx="114178" cy="114984"/>
              </a:xfrm>
              <a:prstGeom prst="rect">
                <a:avLst/>
              </a:prstGeom>
              <a:noFill/>
            </p:spPr>
          </p:pic>
          <p:pic>
            <p:nvPicPr>
              <p:cNvPr id="281"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349756" y="3560738"/>
                <a:ext cx="110795" cy="111307"/>
              </a:xfrm>
              <a:prstGeom prst="rect">
                <a:avLst/>
              </a:prstGeom>
              <a:noFill/>
              <a:ln w="9525">
                <a:noFill/>
                <a:miter lim="800000"/>
                <a:headEnd/>
                <a:tailEnd/>
              </a:ln>
            </p:spPr>
          </p:pic>
          <p:pic>
            <p:nvPicPr>
              <p:cNvPr id="282"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403463" y="3560732"/>
                <a:ext cx="114178" cy="114985"/>
              </a:xfrm>
              <a:prstGeom prst="rect">
                <a:avLst/>
              </a:prstGeom>
              <a:noFill/>
            </p:spPr>
          </p:pic>
          <p:pic>
            <p:nvPicPr>
              <p:cNvPr id="284"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24435" y="2839329"/>
                <a:ext cx="110795" cy="111307"/>
              </a:xfrm>
              <a:prstGeom prst="rect">
                <a:avLst/>
              </a:prstGeom>
              <a:noFill/>
              <a:ln w="9525">
                <a:noFill/>
                <a:miter lim="800000"/>
                <a:headEnd/>
                <a:tailEnd/>
              </a:ln>
            </p:spPr>
          </p:pic>
          <p:pic>
            <p:nvPicPr>
              <p:cNvPr id="285"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8878139" y="2839322"/>
                <a:ext cx="114178" cy="114985"/>
              </a:xfrm>
              <a:prstGeom prst="rect">
                <a:avLst/>
              </a:prstGeom>
              <a:noFill/>
            </p:spPr>
          </p:pic>
          <p:pic>
            <p:nvPicPr>
              <p:cNvPr id="287"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42767" y="3091142"/>
                <a:ext cx="110795" cy="111307"/>
              </a:xfrm>
              <a:prstGeom prst="rect">
                <a:avLst/>
              </a:prstGeom>
              <a:noFill/>
              <a:ln w="9525">
                <a:noFill/>
                <a:miter lim="800000"/>
                <a:headEnd/>
                <a:tailEnd/>
              </a:ln>
            </p:spPr>
          </p:pic>
          <p:pic>
            <p:nvPicPr>
              <p:cNvPr id="289"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953560" y="3087459"/>
                <a:ext cx="114178" cy="114984"/>
              </a:xfrm>
              <a:prstGeom prst="rect">
                <a:avLst/>
              </a:prstGeom>
              <a:noFill/>
            </p:spPr>
          </p:pic>
          <p:pic>
            <p:nvPicPr>
              <p:cNvPr id="291"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8896470" y="3363365"/>
                <a:ext cx="114178" cy="114985"/>
              </a:xfrm>
              <a:prstGeom prst="rect">
                <a:avLst/>
              </a:prstGeom>
              <a:noFill/>
            </p:spPr>
          </p:pic>
          <p:pic>
            <p:nvPicPr>
              <p:cNvPr id="292"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953560" y="3359689"/>
                <a:ext cx="114178" cy="114984"/>
              </a:xfrm>
              <a:prstGeom prst="rect">
                <a:avLst/>
              </a:prstGeom>
              <a:noFill/>
            </p:spPr>
          </p:pic>
          <p:pic>
            <p:nvPicPr>
              <p:cNvPr id="293"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61098" y="3560738"/>
                <a:ext cx="110795" cy="111307"/>
              </a:xfrm>
              <a:prstGeom prst="rect">
                <a:avLst/>
              </a:prstGeom>
              <a:noFill/>
              <a:ln w="9525">
                <a:noFill/>
                <a:miter lim="800000"/>
                <a:headEnd/>
                <a:tailEnd/>
              </a:ln>
            </p:spPr>
          </p:pic>
          <p:pic>
            <p:nvPicPr>
              <p:cNvPr id="296"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553492" y="2873357"/>
                <a:ext cx="110795" cy="111307"/>
              </a:xfrm>
              <a:prstGeom prst="rect">
                <a:avLst/>
              </a:prstGeom>
              <a:noFill/>
              <a:ln w="9525">
                <a:noFill/>
                <a:miter lim="800000"/>
                <a:headEnd/>
                <a:tailEnd/>
              </a:ln>
            </p:spPr>
          </p:pic>
          <p:pic>
            <p:nvPicPr>
              <p:cNvPr id="297"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7607194" y="2873351"/>
                <a:ext cx="114178" cy="114985"/>
              </a:xfrm>
              <a:prstGeom prst="rect">
                <a:avLst/>
              </a:prstGeom>
              <a:noFill/>
            </p:spPr>
          </p:pic>
          <p:pic>
            <p:nvPicPr>
              <p:cNvPr id="298"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664284" y="2869674"/>
                <a:ext cx="114178" cy="114984"/>
              </a:xfrm>
              <a:prstGeom prst="rect">
                <a:avLst/>
              </a:prstGeom>
              <a:noFill/>
            </p:spPr>
          </p:pic>
          <p:pic>
            <p:nvPicPr>
              <p:cNvPr id="627"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541268" y="3091135"/>
                <a:ext cx="110795" cy="111307"/>
              </a:xfrm>
              <a:prstGeom prst="rect">
                <a:avLst/>
              </a:prstGeom>
              <a:noFill/>
              <a:ln w="9525">
                <a:noFill/>
                <a:miter lim="800000"/>
                <a:headEnd/>
                <a:tailEnd/>
              </a:ln>
            </p:spPr>
          </p:pic>
          <p:pic>
            <p:nvPicPr>
              <p:cNvPr id="628"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7594974" y="3091135"/>
                <a:ext cx="114178" cy="114985"/>
              </a:xfrm>
              <a:prstGeom prst="rect">
                <a:avLst/>
              </a:prstGeom>
              <a:noFill/>
            </p:spPr>
          </p:pic>
          <p:pic>
            <p:nvPicPr>
              <p:cNvPr id="629"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652063" y="3087459"/>
                <a:ext cx="114178" cy="114984"/>
              </a:xfrm>
              <a:prstGeom prst="rect">
                <a:avLst/>
              </a:prstGeom>
              <a:noFill/>
            </p:spPr>
          </p:pic>
          <p:pic>
            <p:nvPicPr>
              <p:cNvPr id="788"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639843" y="3488999"/>
                <a:ext cx="114178" cy="114984"/>
              </a:xfrm>
              <a:prstGeom prst="rect">
                <a:avLst/>
              </a:prstGeom>
              <a:noFill/>
            </p:spPr>
          </p:pic>
        </p:grpSp>
        <p:grpSp>
          <p:nvGrpSpPr>
            <p:cNvPr id="7" name="Group 112"/>
            <p:cNvGrpSpPr/>
            <p:nvPr/>
          </p:nvGrpSpPr>
          <p:grpSpPr>
            <a:xfrm>
              <a:off x="4151984" y="4529980"/>
              <a:ext cx="184983" cy="87599"/>
              <a:chOff x="6019800" y="3924567"/>
              <a:chExt cx="224973" cy="118661"/>
            </a:xfrm>
          </p:grpSpPr>
          <p:pic>
            <p:nvPicPr>
              <p:cNvPr id="195"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6"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7"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8" name="Group 116"/>
            <p:cNvGrpSpPr/>
            <p:nvPr/>
          </p:nvGrpSpPr>
          <p:grpSpPr>
            <a:xfrm>
              <a:off x="4432900" y="4535775"/>
              <a:ext cx="184983" cy="87599"/>
              <a:chOff x="6019800" y="3924567"/>
              <a:chExt cx="224973" cy="118661"/>
            </a:xfrm>
          </p:grpSpPr>
          <p:pic>
            <p:nvPicPr>
              <p:cNvPr id="192"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3"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4"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9" name="Group 120"/>
            <p:cNvGrpSpPr/>
            <p:nvPr/>
          </p:nvGrpSpPr>
          <p:grpSpPr>
            <a:xfrm>
              <a:off x="5916384" y="4611095"/>
              <a:ext cx="184983" cy="87599"/>
              <a:chOff x="6019800" y="3924567"/>
              <a:chExt cx="224973" cy="118661"/>
            </a:xfrm>
          </p:grpSpPr>
          <p:pic>
            <p:nvPicPr>
              <p:cNvPr id="189"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0"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1"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0" name="Group 124"/>
            <p:cNvGrpSpPr/>
            <p:nvPr/>
          </p:nvGrpSpPr>
          <p:grpSpPr>
            <a:xfrm>
              <a:off x="6231799" y="4614666"/>
              <a:ext cx="184983" cy="87599"/>
              <a:chOff x="6019800" y="3924567"/>
              <a:chExt cx="224973" cy="118661"/>
            </a:xfrm>
          </p:grpSpPr>
          <p:pic>
            <p:nvPicPr>
              <p:cNvPr id="186"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87"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88"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82" name="TextBox 181"/>
            <p:cNvSpPr txBox="1"/>
            <p:nvPr>
              <p:custDataLst>
                <p:tags r:id="rId26"/>
              </p:custDataLst>
            </p:nvPr>
          </p:nvSpPr>
          <p:spPr bwMode="auto">
            <a:xfrm>
              <a:off x="6153645" y="2380209"/>
              <a:ext cx="551489"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 4 </a:t>
              </a:r>
            </a:p>
          </p:txBody>
        </p:sp>
        <p:sp>
          <p:nvSpPr>
            <p:cNvPr id="929" name="TextBox 928"/>
            <p:cNvSpPr txBox="1"/>
            <p:nvPr>
              <p:custDataLst>
                <p:tags r:id="rId27"/>
              </p:custDataLst>
            </p:nvPr>
          </p:nvSpPr>
          <p:spPr bwMode="auto">
            <a:xfrm>
              <a:off x="4869837" y="3607654"/>
              <a:ext cx="81067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930" name="TextBox 929"/>
            <p:cNvSpPr txBox="1"/>
            <p:nvPr>
              <p:custDataLst>
                <p:tags r:id="rId28"/>
              </p:custDataLst>
            </p:nvPr>
          </p:nvSpPr>
          <p:spPr bwMode="auto">
            <a:xfrm>
              <a:off x="3853090" y="3795125"/>
              <a:ext cx="797344"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pic>
          <p:nvPicPr>
            <p:cNvPr id="931"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7117650" y="3839953"/>
              <a:ext cx="232169" cy="117560"/>
            </a:xfrm>
            <a:prstGeom prst="rect">
              <a:avLst/>
            </a:prstGeom>
            <a:noFill/>
            <a:ln w="9525">
              <a:noFill/>
              <a:miter lim="800000"/>
              <a:headEnd/>
              <a:tailEnd/>
            </a:ln>
          </p:spPr>
        </p:pic>
        <p:pic>
          <p:nvPicPr>
            <p:cNvPr id="932"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7348763" y="3985654"/>
              <a:ext cx="232169" cy="117560"/>
            </a:xfrm>
            <a:prstGeom prst="rect">
              <a:avLst/>
            </a:prstGeom>
            <a:noFill/>
            <a:ln w="9525">
              <a:noFill/>
              <a:miter lim="800000"/>
              <a:headEnd/>
              <a:tailEnd/>
            </a:ln>
          </p:spPr>
        </p:pic>
        <p:pic>
          <p:nvPicPr>
            <p:cNvPr id="933"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7439198" y="4186621"/>
              <a:ext cx="232169" cy="117560"/>
            </a:xfrm>
            <a:prstGeom prst="rect">
              <a:avLst/>
            </a:prstGeom>
            <a:noFill/>
            <a:ln w="9525">
              <a:noFill/>
              <a:miter lim="800000"/>
              <a:headEnd/>
              <a:tailEnd/>
            </a:ln>
          </p:spPr>
        </p:pic>
        <p:pic>
          <p:nvPicPr>
            <p:cNvPr id="934"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7238231" y="4362467"/>
              <a:ext cx="232169" cy="117560"/>
            </a:xfrm>
            <a:prstGeom prst="rect">
              <a:avLst/>
            </a:prstGeom>
            <a:noFill/>
            <a:ln w="9525">
              <a:noFill/>
              <a:miter lim="800000"/>
              <a:headEnd/>
              <a:tailEnd/>
            </a:ln>
          </p:spPr>
        </p:pic>
        <p:pic>
          <p:nvPicPr>
            <p:cNvPr id="935"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946829" y="4387588"/>
              <a:ext cx="232169" cy="117560"/>
            </a:xfrm>
            <a:prstGeom prst="rect">
              <a:avLst/>
            </a:prstGeom>
            <a:noFill/>
            <a:ln w="9525">
              <a:noFill/>
              <a:miter lim="800000"/>
              <a:headEnd/>
              <a:tailEnd/>
            </a:ln>
          </p:spPr>
        </p:pic>
        <p:pic>
          <p:nvPicPr>
            <p:cNvPr id="936"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670500" y="4261984"/>
              <a:ext cx="232169" cy="117560"/>
            </a:xfrm>
            <a:prstGeom prst="rect">
              <a:avLst/>
            </a:prstGeom>
            <a:noFill/>
            <a:ln w="9525">
              <a:noFill/>
              <a:miter lim="800000"/>
              <a:headEnd/>
              <a:tailEnd/>
            </a:ln>
          </p:spPr>
        </p:pic>
        <p:pic>
          <p:nvPicPr>
            <p:cNvPr id="937"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6144" y="2827014"/>
              <a:ext cx="209517" cy="130948"/>
            </a:xfrm>
            <a:prstGeom prst="rect">
              <a:avLst/>
            </a:prstGeom>
            <a:noFill/>
            <a:ln w="9525">
              <a:noFill/>
              <a:miter lim="800000"/>
              <a:headEnd/>
              <a:tailEnd/>
            </a:ln>
          </p:spPr>
        </p:pic>
        <p:pic>
          <p:nvPicPr>
            <p:cNvPr id="938"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1120" y="3027982"/>
              <a:ext cx="209517" cy="130948"/>
            </a:xfrm>
            <a:prstGeom prst="rect">
              <a:avLst/>
            </a:prstGeom>
            <a:noFill/>
            <a:ln w="9525">
              <a:noFill/>
              <a:miter lim="800000"/>
              <a:headEnd/>
              <a:tailEnd/>
            </a:ln>
          </p:spPr>
        </p:pic>
        <p:pic>
          <p:nvPicPr>
            <p:cNvPr id="939"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71168" y="3218900"/>
              <a:ext cx="209517" cy="130948"/>
            </a:xfrm>
            <a:prstGeom prst="rect">
              <a:avLst/>
            </a:prstGeom>
            <a:noFill/>
            <a:ln w="9525">
              <a:noFill/>
              <a:miter lim="800000"/>
              <a:headEnd/>
              <a:tailEnd/>
            </a:ln>
          </p:spPr>
        </p:pic>
        <p:pic>
          <p:nvPicPr>
            <p:cNvPr id="940"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3138" y="2852135"/>
              <a:ext cx="209517" cy="130948"/>
            </a:xfrm>
            <a:prstGeom prst="rect">
              <a:avLst/>
            </a:prstGeom>
            <a:noFill/>
            <a:ln w="9525">
              <a:noFill/>
              <a:miter lim="800000"/>
              <a:headEnd/>
              <a:tailEnd/>
            </a:ln>
          </p:spPr>
        </p:pic>
        <p:pic>
          <p:nvPicPr>
            <p:cNvPr id="941"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3090" y="3053102"/>
              <a:ext cx="209517" cy="130948"/>
            </a:xfrm>
            <a:prstGeom prst="rect">
              <a:avLst/>
            </a:prstGeom>
            <a:noFill/>
            <a:ln w="9525">
              <a:noFill/>
              <a:miter lim="800000"/>
              <a:headEnd/>
              <a:tailEnd/>
            </a:ln>
          </p:spPr>
        </p:pic>
        <p:pic>
          <p:nvPicPr>
            <p:cNvPr id="942"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6157" y="2895408"/>
              <a:ext cx="196551" cy="122844"/>
            </a:xfrm>
            <a:prstGeom prst="rect">
              <a:avLst/>
            </a:prstGeom>
            <a:noFill/>
            <a:ln w="9525">
              <a:noFill/>
              <a:miter lim="800000"/>
              <a:headEnd/>
              <a:tailEnd/>
            </a:ln>
          </p:spPr>
        </p:pic>
        <p:sp>
          <p:nvSpPr>
            <p:cNvPr id="943" name="TextBox 942"/>
            <p:cNvSpPr txBox="1"/>
            <p:nvPr>
              <p:custDataLst>
                <p:tags r:id="rId29"/>
              </p:custDataLst>
            </p:nvPr>
          </p:nvSpPr>
          <p:spPr bwMode="auto">
            <a:xfrm>
              <a:off x="5627782" y="2894351"/>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944" name="TextBox 943"/>
            <p:cNvSpPr txBox="1"/>
            <p:nvPr>
              <p:custDataLst>
                <p:tags r:id="rId30"/>
              </p:custDataLst>
            </p:nvPr>
          </p:nvSpPr>
          <p:spPr bwMode="auto">
            <a:xfrm>
              <a:off x="6564008" y="2827164"/>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cxnSp>
          <p:nvCxnSpPr>
            <p:cNvPr id="945" name="Shape 63"/>
            <p:cNvCxnSpPr>
              <a:stCxn id="264" idx="3"/>
              <a:endCxn id="944" idx="1"/>
            </p:cNvCxnSpPr>
            <p:nvPr/>
          </p:nvCxnSpPr>
          <p:spPr bwMode="auto">
            <a:xfrm flipV="1">
              <a:off x="6415322" y="2925149"/>
              <a:ext cx="148686" cy="54160"/>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8" name="Shape 63"/>
            <p:cNvCxnSpPr/>
            <p:nvPr/>
          </p:nvCxnSpPr>
          <p:spPr bwMode="auto">
            <a:xfrm flipV="1">
              <a:off x="6420346" y="308380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9" name="Shape 63"/>
            <p:cNvCxnSpPr/>
            <p:nvPr/>
          </p:nvCxnSpPr>
          <p:spPr bwMode="auto">
            <a:xfrm flipV="1">
              <a:off x="6440443" y="326467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0" name="Shape 63"/>
            <p:cNvCxnSpPr>
              <a:endCxn id="297" idx="0"/>
            </p:cNvCxnSpPr>
            <p:nvPr/>
          </p:nvCxnSpPr>
          <p:spPr bwMode="auto">
            <a:xfrm flipV="1">
              <a:off x="5119085" y="2932222"/>
              <a:ext cx="124832" cy="21966"/>
            </a:xfrm>
            <a:prstGeom prst="curvedConnector4">
              <a:avLst>
                <a:gd name="adj1" fmla="val 31198"/>
                <a:gd name="adj2" fmla="val 11143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3" name="Shape 63"/>
            <p:cNvCxnSpPr/>
            <p:nvPr/>
          </p:nvCxnSpPr>
          <p:spPr bwMode="auto">
            <a:xfrm flipV="1">
              <a:off x="4045586" y="2938921"/>
              <a:ext cx="124832" cy="21966"/>
            </a:xfrm>
            <a:prstGeom prst="curvedConnector4">
              <a:avLst>
                <a:gd name="adj1" fmla="val 31198"/>
                <a:gd name="adj2" fmla="val 31728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7" name="Shape 63"/>
            <p:cNvCxnSpPr>
              <a:stCxn id="941" idx="3"/>
            </p:cNvCxnSpPr>
            <p:nvPr/>
          </p:nvCxnSpPr>
          <p:spPr bwMode="auto">
            <a:xfrm>
              <a:off x="4062607" y="3118576"/>
              <a:ext cx="130627" cy="12968"/>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60"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6342" y="3841898"/>
              <a:ext cx="209517" cy="130948"/>
            </a:xfrm>
            <a:prstGeom prst="rect">
              <a:avLst/>
            </a:prstGeom>
            <a:noFill/>
            <a:ln w="9525">
              <a:noFill/>
              <a:miter lim="800000"/>
              <a:headEnd/>
              <a:tailEnd/>
            </a:ln>
          </p:spPr>
        </p:pic>
        <p:pic>
          <p:nvPicPr>
            <p:cNvPr id="961" name="Picture 58" descr="4500 - Stack Front [lo-res]"/>
            <p:cNvPicPr>
              <a:picLocks noChangeAspect="1" noChangeArrowheads="1"/>
            </p:cNvPicPr>
            <p:nvPr/>
          </p:nvPicPr>
          <p:blipFill>
            <a:blip r:embed="rId7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5712" y="4500065"/>
              <a:ext cx="209517" cy="130948"/>
            </a:xfrm>
            <a:prstGeom prst="rect">
              <a:avLst/>
            </a:prstGeom>
            <a:noFill/>
            <a:ln w="9525">
              <a:noFill/>
              <a:miter lim="800000"/>
              <a:headEnd/>
              <a:tailEnd/>
            </a:ln>
          </p:spPr>
        </p:pic>
        <p:cxnSp>
          <p:nvCxnSpPr>
            <p:cNvPr id="962" name="Shape 63"/>
            <p:cNvCxnSpPr>
              <a:endCxn id="931" idx="1"/>
            </p:cNvCxnSpPr>
            <p:nvPr>
              <p:custDataLst>
                <p:tags r:id="rId31"/>
              </p:custDataLst>
            </p:nvPr>
          </p:nvCxnSpPr>
          <p:spPr bwMode="auto">
            <a:xfrm>
              <a:off x="6649780" y="3783765"/>
              <a:ext cx="467870" cy="11496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4" name="Shape 63"/>
            <p:cNvCxnSpPr>
              <a:endCxn id="932" idx="0"/>
            </p:cNvCxnSpPr>
            <p:nvPr>
              <p:custDataLst>
                <p:tags r:id="rId32"/>
              </p:custDataLst>
            </p:nvPr>
          </p:nvCxnSpPr>
          <p:spPr bwMode="auto">
            <a:xfrm>
              <a:off x="7307947" y="3939515"/>
              <a:ext cx="156901" cy="4613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6" name="Shape 63"/>
            <p:cNvCxnSpPr>
              <a:stCxn id="932" idx="2"/>
              <a:endCxn id="933" idx="0"/>
            </p:cNvCxnSpPr>
            <p:nvPr>
              <p:custDataLst>
                <p:tags r:id="rId33"/>
              </p:custDataLst>
            </p:nvPr>
          </p:nvCxnSpPr>
          <p:spPr bwMode="auto">
            <a:xfrm rot="16200000" flipH="1">
              <a:off x="7468362" y="4099699"/>
              <a:ext cx="83407" cy="90435"/>
            </a:xfrm>
            <a:prstGeom prst="curvedConnector3">
              <a:avLst>
                <a:gd name="adj1" fmla="val 37954"/>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1" name="Shape 63"/>
            <p:cNvCxnSpPr>
              <a:stCxn id="934" idx="3"/>
              <a:endCxn id="933" idx="2"/>
            </p:cNvCxnSpPr>
            <p:nvPr>
              <p:custDataLst>
                <p:tags r:id="rId34"/>
              </p:custDataLst>
            </p:nvPr>
          </p:nvCxnSpPr>
          <p:spPr bwMode="auto">
            <a:xfrm flipV="1">
              <a:off x="7470400" y="4304181"/>
              <a:ext cx="84883" cy="117066"/>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4" name="Shape 63"/>
            <p:cNvCxnSpPr>
              <a:endCxn id="934" idx="1"/>
            </p:cNvCxnSpPr>
            <p:nvPr>
              <p:custDataLst>
                <p:tags r:id="rId35"/>
              </p:custDataLst>
            </p:nvPr>
          </p:nvCxnSpPr>
          <p:spPr bwMode="auto">
            <a:xfrm flipV="1">
              <a:off x="7143828" y="4421247"/>
              <a:ext cx="94403" cy="3517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6" name="Shape 63"/>
            <p:cNvCxnSpPr>
              <a:endCxn id="935" idx="1"/>
            </p:cNvCxnSpPr>
            <p:nvPr>
              <p:custDataLst>
                <p:tags r:id="rId36"/>
              </p:custDataLst>
            </p:nvPr>
          </p:nvCxnSpPr>
          <p:spPr bwMode="auto">
            <a:xfrm>
              <a:off x="6842378" y="4360957"/>
              <a:ext cx="104451" cy="8541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8" name="Shape 63"/>
            <p:cNvCxnSpPr>
              <a:endCxn id="936" idx="0"/>
            </p:cNvCxnSpPr>
            <p:nvPr>
              <p:custDataLst>
                <p:tags r:id="rId37"/>
              </p:custDataLst>
            </p:nvPr>
          </p:nvCxnSpPr>
          <p:spPr bwMode="auto">
            <a:xfrm>
              <a:off x="6113872" y="3798249"/>
              <a:ext cx="672713" cy="463735"/>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81" name="Shape 63"/>
            <p:cNvCxnSpPr>
              <a:stCxn id="932" idx="0"/>
              <a:endCxn id="960" idx="1"/>
            </p:cNvCxnSpPr>
            <p:nvPr/>
          </p:nvCxnSpPr>
          <p:spPr bwMode="auto">
            <a:xfrm rot="5400000" flipH="1" flipV="1">
              <a:off x="7516454" y="3855766"/>
              <a:ext cx="78282" cy="181494"/>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83" name="Shape 63"/>
            <p:cNvCxnSpPr>
              <a:stCxn id="934" idx="2"/>
              <a:endCxn id="961" idx="1"/>
            </p:cNvCxnSpPr>
            <p:nvPr/>
          </p:nvCxnSpPr>
          <p:spPr bwMode="auto">
            <a:xfrm rot="16200000" flipH="1">
              <a:off x="7392258" y="4442085"/>
              <a:ext cx="85512" cy="161396"/>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90"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514832" y="4217846"/>
              <a:ext cx="91101" cy="82171"/>
            </a:xfrm>
            <a:prstGeom prst="rect">
              <a:avLst/>
            </a:prstGeom>
            <a:noFill/>
            <a:ln w="9525">
              <a:noFill/>
              <a:miter lim="800000"/>
              <a:headEnd/>
              <a:tailEnd/>
            </a:ln>
          </p:spPr>
        </p:pic>
        <p:pic>
          <p:nvPicPr>
            <p:cNvPr id="991"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7011357" y="4403740"/>
              <a:ext cx="93882" cy="84885"/>
            </a:xfrm>
            <a:prstGeom prst="rect">
              <a:avLst/>
            </a:prstGeom>
            <a:noFill/>
          </p:spPr>
        </p:pic>
        <p:grpSp>
          <p:nvGrpSpPr>
            <p:cNvPr id="11" name="Group 112"/>
            <p:cNvGrpSpPr/>
            <p:nvPr/>
          </p:nvGrpSpPr>
          <p:grpSpPr>
            <a:xfrm>
              <a:off x="7389228" y="3973971"/>
              <a:ext cx="184983" cy="87599"/>
              <a:chOff x="6019800" y="3924567"/>
              <a:chExt cx="224973" cy="118661"/>
            </a:xfrm>
          </p:grpSpPr>
          <p:pic>
            <p:nvPicPr>
              <p:cNvPr id="994"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5"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996"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2" name="Group 112"/>
            <p:cNvGrpSpPr/>
            <p:nvPr/>
          </p:nvGrpSpPr>
          <p:grpSpPr>
            <a:xfrm>
              <a:off x="7278696" y="4380929"/>
              <a:ext cx="184983" cy="87599"/>
              <a:chOff x="6019800" y="3924567"/>
              <a:chExt cx="224973" cy="118661"/>
            </a:xfrm>
          </p:grpSpPr>
          <p:pic>
            <p:nvPicPr>
              <p:cNvPr id="998"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9"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000"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009" name="TextBox 1008"/>
            <p:cNvSpPr txBox="1"/>
            <p:nvPr>
              <p:custDataLst>
                <p:tags r:id="rId38"/>
              </p:custDataLst>
            </p:nvPr>
          </p:nvSpPr>
          <p:spPr bwMode="auto">
            <a:xfrm>
              <a:off x="6782354" y="39932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1011" name="TextBox 1010"/>
            <p:cNvSpPr txBox="1"/>
            <p:nvPr>
              <p:custDataLst>
                <p:tags r:id="rId39"/>
              </p:custDataLst>
            </p:nvPr>
          </p:nvSpPr>
          <p:spPr bwMode="auto">
            <a:xfrm>
              <a:off x="7418447" y="3717190"/>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2" name="TextBox 1011"/>
            <p:cNvSpPr txBox="1"/>
            <p:nvPr>
              <p:custDataLst>
                <p:tags r:id="rId40"/>
              </p:custDataLst>
            </p:nvPr>
          </p:nvSpPr>
          <p:spPr bwMode="auto">
            <a:xfrm>
              <a:off x="7486066" y="44864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7" name="TextBox 1016"/>
            <p:cNvSpPr txBox="1"/>
            <p:nvPr>
              <p:custDataLst>
                <p:tags r:id="rId41"/>
              </p:custDataLst>
            </p:nvPr>
          </p:nvSpPr>
          <p:spPr bwMode="auto">
            <a:xfrm>
              <a:off x="6782354" y="4173149"/>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Metro Rings</a:t>
              </a:r>
            </a:p>
          </p:txBody>
        </p:sp>
        <p:pic>
          <p:nvPicPr>
            <p:cNvPr id="299"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1093354" y="2511433"/>
              <a:ext cx="544966" cy="722259"/>
            </a:xfrm>
            <a:prstGeom prst="rect">
              <a:avLst/>
            </a:prstGeom>
            <a:noFill/>
            <a:ln w="9525">
              <a:noFill/>
              <a:miter lim="800000"/>
              <a:headEnd/>
              <a:tailEnd/>
            </a:ln>
          </p:spPr>
        </p:pic>
        <p:pic>
          <p:nvPicPr>
            <p:cNvPr id="300"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696114" y="2826227"/>
              <a:ext cx="544966" cy="722259"/>
            </a:xfrm>
            <a:prstGeom prst="rect">
              <a:avLst/>
            </a:prstGeom>
            <a:noFill/>
            <a:ln w="9525">
              <a:noFill/>
              <a:miter lim="800000"/>
              <a:headEnd/>
              <a:tailEnd/>
            </a:ln>
          </p:spPr>
        </p:pic>
        <p:pic>
          <p:nvPicPr>
            <p:cNvPr id="301"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411301" y="3193486"/>
              <a:ext cx="544966" cy="722259"/>
            </a:xfrm>
            <a:prstGeom prst="rect">
              <a:avLst/>
            </a:prstGeom>
            <a:noFill/>
            <a:ln w="9525">
              <a:noFill/>
              <a:miter lim="800000"/>
              <a:headEnd/>
              <a:tailEnd/>
            </a:ln>
          </p:spPr>
        </p:pic>
        <p:pic>
          <p:nvPicPr>
            <p:cNvPr id="302"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283885" y="3755617"/>
              <a:ext cx="544966" cy="722259"/>
            </a:xfrm>
            <a:prstGeom prst="rect">
              <a:avLst/>
            </a:prstGeom>
            <a:noFill/>
            <a:ln w="9525">
              <a:noFill/>
              <a:miter lim="800000"/>
              <a:headEnd/>
              <a:tailEnd/>
            </a:ln>
          </p:spPr>
        </p:pic>
        <p:pic>
          <p:nvPicPr>
            <p:cNvPr id="303"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306370" y="4295263"/>
              <a:ext cx="544966" cy="722259"/>
            </a:xfrm>
            <a:prstGeom prst="rect">
              <a:avLst/>
            </a:prstGeom>
            <a:noFill/>
            <a:ln w="9525">
              <a:noFill/>
              <a:miter lim="800000"/>
              <a:headEnd/>
              <a:tailEnd/>
            </a:ln>
          </p:spPr>
        </p:pic>
        <p:pic>
          <p:nvPicPr>
            <p:cNvPr id="304" name="Picture 6" descr="Lbuilding"/>
            <p:cNvPicPr>
              <a:picLocks noChangeAspect="1" noChangeArrowheads="1"/>
            </p:cNvPicPr>
            <p:nvPr/>
          </p:nvPicPr>
          <p:blipFill>
            <a:blip r:embed="rId64" cstate="email">
              <a:lum bright="40000" contrast="-40000"/>
              <a:extLst>
                <a:ext uri="{28A0092B-C50C-407E-A947-70E740481C1C}">
                  <a14:useLocalDpi xmlns:a14="http://schemas.microsoft.com/office/drawing/2010/main"/>
                </a:ext>
              </a:extLst>
            </a:blip>
            <a:srcRect/>
            <a:stretch>
              <a:fillRect/>
            </a:stretch>
          </p:blipFill>
          <p:spPr bwMode="auto">
            <a:xfrm>
              <a:off x="628659" y="4707492"/>
              <a:ext cx="544966" cy="722259"/>
            </a:xfrm>
            <a:prstGeom prst="rect">
              <a:avLst/>
            </a:prstGeom>
            <a:noFill/>
            <a:ln w="9525">
              <a:noFill/>
              <a:miter lim="800000"/>
              <a:headEnd/>
              <a:tailEnd/>
            </a:ln>
          </p:spPr>
        </p:pic>
        <p:pic>
          <p:nvPicPr>
            <p:cNvPr id="305"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1413892" y="3060464"/>
              <a:ext cx="232169" cy="117560"/>
            </a:xfrm>
            <a:prstGeom prst="rect">
              <a:avLst/>
            </a:prstGeom>
            <a:noFill/>
            <a:ln w="9525">
              <a:noFill/>
              <a:miter lim="800000"/>
              <a:headEnd/>
              <a:tailEnd/>
            </a:ln>
          </p:spPr>
        </p:pic>
        <p:pic>
          <p:nvPicPr>
            <p:cNvPr id="306"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986673" y="3315297"/>
              <a:ext cx="232169" cy="117560"/>
            </a:xfrm>
            <a:prstGeom prst="rect">
              <a:avLst/>
            </a:prstGeom>
            <a:noFill/>
            <a:ln w="9525">
              <a:noFill/>
              <a:miter lim="800000"/>
              <a:headEnd/>
              <a:tailEnd/>
            </a:ln>
          </p:spPr>
        </p:pic>
        <p:pic>
          <p:nvPicPr>
            <p:cNvPr id="307"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776811" y="3637585"/>
              <a:ext cx="232169" cy="117560"/>
            </a:xfrm>
            <a:prstGeom prst="rect">
              <a:avLst/>
            </a:prstGeom>
            <a:noFill/>
            <a:ln w="9525">
              <a:noFill/>
              <a:miter lim="800000"/>
              <a:headEnd/>
              <a:tailEnd/>
            </a:ln>
          </p:spPr>
        </p:pic>
        <p:pic>
          <p:nvPicPr>
            <p:cNvPr id="308"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589434" y="4147251"/>
              <a:ext cx="232169" cy="117560"/>
            </a:xfrm>
            <a:prstGeom prst="rect">
              <a:avLst/>
            </a:prstGeom>
            <a:noFill/>
            <a:ln w="9525">
              <a:noFill/>
              <a:miter lim="800000"/>
              <a:headEnd/>
              <a:tailEnd/>
            </a:ln>
          </p:spPr>
        </p:pic>
        <p:pic>
          <p:nvPicPr>
            <p:cNvPr id="309"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611919" y="4566976"/>
              <a:ext cx="232169" cy="117560"/>
            </a:xfrm>
            <a:prstGeom prst="rect">
              <a:avLst/>
            </a:prstGeom>
            <a:noFill/>
            <a:ln w="9525">
              <a:noFill/>
              <a:miter lim="800000"/>
              <a:headEnd/>
              <a:tailEnd/>
            </a:ln>
          </p:spPr>
        </p:pic>
        <p:pic>
          <p:nvPicPr>
            <p:cNvPr id="310" name="Picture 17" descr="small-l3-switch_corp_red"/>
            <p:cNvPicPr>
              <a:picLocks noChangeAspect="1" noChangeArrowheads="1"/>
            </p:cNvPicPr>
            <p:nvPr/>
          </p:nvPicPr>
          <p:blipFill>
            <a:blip r:embed="rId65" cstate="email">
              <a:lum bright="45000"/>
              <a:extLst>
                <a:ext uri="{28A0092B-C50C-407E-A947-70E740481C1C}">
                  <a14:useLocalDpi xmlns:a14="http://schemas.microsoft.com/office/drawing/2010/main"/>
                </a:ext>
              </a:extLst>
            </a:blip>
            <a:srcRect/>
            <a:stretch>
              <a:fillRect/>
            </a:stretch>
          </p:blipFill>
          <p:spPr bwMode="auto">
            <a:xfrm>
              <a:off x="941703" y="5039166"/>
              <a:ext cx="232169" cy="117560"/>
            </a:xfrm>
            <a:prstGeom prst="rect">
              <a:avLst/>
            </a:prstGeom>
            <a:noFill/>
            <a:ln w="9525">
              <a:noFill/>
              <a:miter lim="800000"/>
              <a:headEnd/>
              <a:tailEnd/>
            </a:ln>
          </p:spPr>
        </p:pic>
        <p:pic>
          <p:nvPicPr>
            <p:cNvPr id="311" name="Picture 56" descr="pbb-pbt-plsb_ip-aware_corp_red"/>
            <p:cNvPicPr>
              <a:picLocks noChangeAspect="1" noChangeArrowheads="1"/>
            </p:cNvPicPr>
            <p:nvPr/>
          </p:nvPicPr>
          <p:blipFill>
            <a:blip r:embed="rId75" cstate="email">
              <a:lum bright="45000"/>
              <a:extLst>
                <a:ext uri="{28A0092B-C50C-407E-A947-70E740481C1C}">
                  <a14:useLocalDpi xmlns:a14="http://schemas.microsoft.com/office/drawing/2010/main"/>
                </a:ext>
              </a:extLst>
            </a:blip>
            <a:srcRect/>
            <a:stretch>
              <a:fillRect/>
            </a:stretch>
          </p:blipFill>
          <p:spPr bwMode="auto">
            <a:xfrm>
              <a:off x="2649514" y="3811678"/>
              <a:ext cx="272646" cy="273913"/>
            </a:xfrm>
            <a:prstGeom prst="rect">
              <a:avLst/>
            </a:prstGeom>
            <a:noFill/>
            <a:ln w="9525">
              <a:noFill/>
              <a:miter lim="800000"/>
              <a:headEnd/>
              <a:tailEnd/>
            </a:ln>
          </p:spPr>
        </p:pic>
        <p:pic>
          <p:nvPicPr>
            <p:cNvPr id="312" name="Picture 56" descr="pbb-pbt-plsb_ip-aware_corp_red"/>
            <p:cNvPicPr>
              <a:picLocks noChangeAspect="1" noChangeArrowheads="1"/>
            </p:cNvPicPr>
            <p:nvPr/>
          </p:nvPicPr>
          <p:blipFill>
            <a:blip r:embed="rId75" cstate="email">
              <a:lum bright="45000"/>
              <a:extLst>
                <a:ext uri="{28A0092B-C50C-407E-A947-70E740481C1C}">
                  <a14:useLocalDpi xmlns:a14="http://schemas.microsoft.com/office/drawing/2010/main"/>
                </a:ext>
              </a:extLst>
            </a:blip>
            <a:srcRect/>
            <a:stretch>
              <a:fillRect/>
            </a:stretch>
          </p:blipFill>
          <p:spPr bwMode="auto">
            <a:xfrm>
              <a:off x="2664504" y="4298859"/>
              <a:ext cx="272646" cy="273913"/>
            </a:xfrm>
            <a:prstGeom prst="rect">
              <a:avLst/>
            </a:prstGeom>
            <a:noFill/>
            <a:ln w="9525">
              <a:noFill/>
              <a:miter lim="800000"/>
              <a:headEnd/>
              <a:tailEnd/>
            </a:ln>
          </p:spPr>
        </p:pic>
        <p:cxnSp>
          <p:nvCxnSpPr>
            <p:cNvPr id="313" name="Shape 63"/>
            <p:cNvCxnSpPr>
              <a:endCxn id="243" idx="1"/>
            </p:cNvCxnSpPr>
            <p:nvPr>
              <p:custDataLst>
                <p:tags r:id="rId42"/>
              </p:custDataLst>
            </p:nvPr>
          </p:nvCxnSpPr>
          <p:spPr bwMode="auto">
            <a:xfrm flipV="1">
              <a:off x="2870613" y="3729281"/>
              <a:ext cx="1013867" cy="20288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5" name="Shape 63"/>
            <p:cNvCxnSpPr>
              <a:endCxn id="195" idx="1"/>
            </p:cNvCxnSpPr>
            <p:nvPr>
              <p:custDataLst>
                <p:tags r:id="rId43"/>
              </p:custDataLst>
            </p:nvPr>
          </p:nvCxnSpPr>
          <p:spPr bwMode="auto">
            <a:xfrm>
              <a:off x="2840632" y="4486800"/>
              <a:ext cx="1311352" cy="8698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7" name="Shape 63"/>
            <p:cNvCxnSpPr>
              <a:endCxn id="312" idx="0"/>
            </p:cNvCxnSpPr>
            <p:nvPr>
              <p:custDataLst>
                <p:tags r:id="rId44"/>
              </p:custDataLst>
            </p:nvPr>
          </p:nvCxnSpPr>
          <p:spPr bwMode="auto">
            <a:xfrm rot="16200000" flipH="1">
              <a:off x="2656120" y="4154151"/>
              <a:ext cx="276755" cy="1266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319" name="Picture 81" descr="cloud3_grey_grey"/>
            <p:cNvPicPr>
              <a:picLocks noChangeAspect="1" noChangeArrowheads="1"/>
            </p:cNvPicPr>
            <p:nvPr/>
          </p:nvPicPr>
          <p:blipFill>
            <a:blip r:embed="rId76" cstate="email">
              <a:extLst>
                <a:ext uri="{28A0092B-C50C-407E-A947-70E740481C1C}">
                  <a14:useLocalDpi xmlns:a14="http://schemas.microsoft.com/office/drawing/2010/main"/>
                </a:ext>
              </a:extLst>
            </a:blip>
            <a:srcRect/>
            <a:stretch>
              <a:fillRect/>
            </a:stretch>
          </p:blipFill>
          <p:spPr bwMode="auto">
            <a:xfrm>
              <a:off x="1181117" y="3590145"/>
              <a:ext cx="1319135" cy="1221697"/>
            </a:xfrm>
            <a:prstGeom prst="rect">
              <a:avLst/>
            </a:prstGeom>
            <a:noFill/>
            <a:ln w="9525">
              <a:noFill/>
              <a:miter lim="800000"/>
              <a:headEnd/>
              <a:tailEnd/>
            </a:ln>
          </p:spPr>
        </p:pic>
        <p:cxnSp>
          <p:nvCxnSpPr>
            <p:cNvPr id="321" name="Shape 63"/>
            <p:cNvCxnSpPr>
              <a:stCxn id="305" idx="2"/>
              <a:endCxn id="311" idx="1"/>
            </p:cNvCxnSpPr>
            <p:nvPr>
              <p:custDataLst>
                <p:tags r:id="rId45"/>
              </p:custDataLst>
            </p:nvPr>
          </p:nvCxnSpPr>
          <p:spPr bwMode="auto">
            <a:xfrm rot="16200000" flipH="1">
              <a:off x="1704440" y="3003560"/>
              <a:ext cx="770611" cy="1119537"/>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4" name="Shape 63"/>
            <p:cNvCxnSpPr>
              <a:stCxn id="305" idx="2"/>
            </p:cNvCxnSpPr>
            <p:nvPr>
              <p:custDataLst>
                <p:tags r:id="rId46"/>
              </p:custDataLst>
            </p:nvPr>
          </p:nvCxnSpPr>
          <p:spPr bwMode="auto">
            <a:xfrm rot="16200000" flipH="1">
              <a:off x="1483336" y="3224665"/>
              <a:ext cx="1242800" cy="1149518"/>
            </a:xfrm>
            <a:prstGeom prst="curvedConnector3">
              <a:avLst>
                <a:gd name="adj1" fmla="val 74726"/>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7" name="Shape 63"/>
            <p:cNvCxnSpPr>
              <a:stCxn id="306" idx="3"/>
            </p:cNvCxnSpPr>
            <p:nvPr>
              <p:custDataLst>
                <p:tags r:id="rId47"/>
              </p:custDataLst>
            </p:nvPr>
          </p:nvCxnSpPr>
          <p:spPr bwMode="auto">
            <a:xfrm>
              <a:off x="1218842" y="3374077"/>
              <a:ext cx="1475643" cy="58205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9" name="Shape 63"/>
            <p:cNvCxnSpPr>
              <a:stCxn id="306" idx="3"/>
              <a:endCxn id="312" idx="1"/>
            </p:cNvCxnSpPr>
            <p:nvPr>
              <p:custDataLst>
                <p:tags r:id="rId48"/>
              </p:custDataLst>
            </p:nvPr>
          </p:nvCxnSpPr>
          <p:spPr bwMode="auto">
            <a:xfrm>
              <a:off x="1218842" y="3374077"/>
              <a:ext cx="1445662" cy="1061739"/>
            </a:xfrm>
            <a:prstGeom prst="curvedConnector3">
              <a:avLst>
                <a:gd name="adj1" fmla="val 28743"/>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4" name="Shape 63"/>
            <p:cNvCxnSpPr>
              <a:endCxn id="311" idx="1"/>
            </p:cNvCxnSpPr>
            <p:nvPr>
              <p:custDataLst>
                <p:tags r:id="rId49"/>
              </p:custDataLst>
            </p:nvPr>
          </p:nvCxnSpPr>
          <p:spPr bwMode="auto">
            <a:xfrm>
              <a:off x="949020" y="3688871"/>
              <a:ext cx="1700494" cy="25976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5" name="Shape 63"/>
            <p:cNvCxnSpPr>
              <a:endCxn id="312" idx="1"/>
            </p:cNvCxnSpPr>
            <p:nvPr>
              <p:custDataLst>
                <p:tags r:id="rId50"/>
              </p:custDataLst>
            </p:nvPr>
          </p:nvCxnSpPr>
          <p:spPr bwMode="auto">
            <a:xfrm>
              <a:off x="949020" y="3688871"/>
              <a:ext cx="1715484" cy="74694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0" name="Shape 63"/>
            <p:cNvCxnSpPr>
              <a:endCxn id="311" idx="1"/>
            </p:cNvCxnSpPr>
            <p:nvPr>
              <p:custDataLst>
                <p:tags r:id="rId51"/>
              </p:custDataLst>
            </p:nvPr>
          </p:nvCxnSpPr>
          <p:spPr bwMode="auto">
            <a:xfrm flipV="1">
              <a:off x="821603" y="3948635"/>
              <a:ext cx="1827911" cy="25739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1" name="Shape 63"/>
            <p:cNvCxnSpPr>
              <a:endCxn id="312" idx="1"/>
            </p:cNvCxnSpPr>
            <p:nvPr>
              <p:custDataLst>
                <p:tags r:id="rId52"/>
              </p:custDataLst>
            </p:nvPr>
          </p:nvCxnSpPr>
          <p:spPr bwMode="auto">
            <a:xfrm>
              <a:off x="821603" y="4206032"/>
              <a:ext cx="1842901" cy="22978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4" name="Shape 63"/>
            <p:cNvCxnSpPr>
              <a:endCxn id="311" idx="1"/>
            </p:cNvCxnSpPr>
            <p:nvPr>
              <p:custDataLst>
                <p:tags r:id="rId53"/>
              </p:custDataLst>
            </p:nvPr>
          </p:nvCxnSpPr>
          <p:spPr bwMode="auto">
            <a:xfrm flipV="1">
              <a:off x="784127" y="3948635"/>
              <a:ext cx="1865387" cy="677123"/>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5" name="Shape 63"/>
            <p:cNvCxnSpPr>
              <a:endCxn id="312" idx="1"/>
            </p:cNvCxnSpPr>
            <p:nvPr>
              <p:custDataLst>
                <p:tags r:id="rId54"/>
              </p:custDataLst>
            </p:nvPr>
          </p:nvCxnSpPr>
          <p:spPr bwMode="auto">
            <a:xfrm flipV="1">
              <a:off x="784127" y="4435816"/>
              <a:ext cx="1880377" cy="18994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3" name="Shape 63"/>
            <p:cNvCxnSpPr>
              <a:endCxn id="311" idx="1"/>
            </p:cNvCxnSpPr>
            <p:nvPr>
              <p:custDataLst>
                <p:tags r:id="rId55"/>
              </p:custDataLst>
            </p:nvPr>
          </p:nvCxnSpPr>
          <p:spPr bwMode="auto">
            <a:xfrm flipV="1">
              <a:off x="1143890" y="3948635"/>
              <a:ext cx="1505624" cy="1141819"/>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4" name="Shape 63"/>
            <p:cNvCxnSpPr>
              <a:endCxn id="312" idx="1"/>
            </p:cNvCxnSpPr>
            <p:nvPr>
              <p:custDataLst>
                <p:tags r:id="rId56"/>
              </p:custDataLst>
            </p:nvPr>
          </p:nvCxnSpPr>
          <p:spPr bwMode="auto">
            <a:xfrm flipV="1">
              <a:off x="1143890" y="4435816"/>
              <a:ext cx="1520614" cy="65463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358" name="TextBox 357"/>
            <p:cNvSpPr txBox="1"/>
            <p:nvPr>
              <p:custDataLst>
                <p:tags r:id="rId57"/>
              </p:custDataLst>
            </p:nvPr>
          </p:nvSpPr>
          <p:spPr bwMode="auto">
            <a:xfrm>
              <a:off x="733823" y="3858356"/>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grpSp>
          <p:nvGrpSpPr>
            <p:cNvPr id="13" name="Group 112"/>
            <p:cNvGrpSpPr/>
            <p:nvPr/>
          </p:nvGrpSpPr>
          <p:grpSpPr>
            <a:xfrm>
              <a:off x="1453123" y="3089551"/>
              <a:ext cx="184983" cy="87599"/>
              <a:chOff x="6019800" y="3924567"/>
              <a:chExt cx="224973" cy="118661"/>
            </a:xfrm>
          </p:grpSpPr>
          <p:pic>
            <p:nvPicPr>
              <p:cNvPr id="360"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1"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2"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4" name="Group 112"/>
            <p:cNvGrpSpPr/>
            <p:nvPr/>
          </p:nvGrpSpPr>
          <p:grpSpPr>
            <a:xfrm>
              <a:off x="861012" y="3651683"/>
              <a:ext cx="184983" cy="87599"/>
              <a:chOff x="6019800" y="3924567"/>
              <a:chExt cx="224973" cy="118661"/>
            </a:xfrm>
          </p:grpSpPr>
          <p:pic>
            <p:nvPicPr>
              <p:cNvPr id="364" name="Picture 14" descr="vr_corp_green"/>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6"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7" name="Picture 95" descr="vr_corp_blue"/>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pic>
          <p:nvPicPr>
            <p:cNvPr id="368" name="Picture 100" descr="vr_corp_red"/>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1015291" y="5063307"/>
              <a:ext cx="93882" cy="84885"/>
            </a:xfrm>
            <a:prstGeom prst="rect">
              <a:avLst/>
            </a:prstGeom>
            <a:noFill/>
          </p:spPr>
        </p:pic>
        <p:sp>
          <p:nvSpPr>
            <p:cNvPr id="369" name="TextBox 368"/>
            <p:cNvSpPr txBox="1"/>
            <p:nvPr/>
          </p:nvSpPr>
          <p:spPr>
            <a:xfrm>
              <a:off x="1510900" y="3837012"/>
              <a:ext cx="729959" cy="726010"/>
            </a:xfrm>
            <a:prstGeom prst="rect">
              <a:avLst/>
            </a:prstGeom>
            <a:noFill/>
          </p:spPr>
          <p:txBody>
            <a:bodyPr wrap="none" rtlCol="0">
              <a:spAutoFit/>
            </a:bodyPr>
            <a:lstStyle/>
            <a:p>
              <a:r>
                <a:rPr lang="de-CH" sz="1000" b="1" dirty="0">
                  <a:solidFill>
                    <a:srgbClr val="323232"/>
                  </a:solidFill>
                </a:rPr>
                <a:t>Based on</a:t>
              </a:r>
            </a:p>
            <a:p>
              <a:r>
                <a:rPr lang="de-CH" sz="1000" b="1" dirty="0">
                  <a:solidFill>
                    <a:srgbClr val="323232"/>
                  </a:solidFill>
                </a:rPr>
                <a:t>E-LINE</a:t>
              </a:r>
            </a:p>
            <a:p>
              <a:r>
                <a:rPr lang="de-CH" sz="1000" b="1" dirty="0">
                  <a:solidFill>
                    <a:srgbClr val="323232"/>
                  </a:solidFill>
                </a:rPr>
                <a:t>Provider </a:t>
              </a:r>
            </a:p>
            <a:p>
              <a:r>
                <a:rPr lang="de-CH" sz="1000" b="1" dirty="0">
                  <a:solidFill>
                    <a:srgbClr val="323232"/>
                  </a:solidFill>
                </a:rPr>
                <a:t>Service</a:t>
              </a:r>
              <a:endParaRPr lang="en-US" sz="1000" b="1" dirty="0">
                <a:solidFill>
                  <a:srgbClr val="323232"/>
                </a:solidFill>
              </a:endParaRPr>
            </a:p>
          </p:txBody>
        </p:sp>
        <p:sp>
          <p:nvSpPr>
            <p:cNvPr id="374" name="TextBox 373"/>
            <p:cNvSpPr txBox="1"/>
            <p:nvPr>
              <p:custDataLst>
                <p:tags r:id="rId58"/>
              </p:custDataLst>
            </p:nvPr>
          </p:nvSpPr>
          <p:spPr bwMode="auto">
            <a:xfrm>
              <a:off x="1361749" y="5395321"/>
              <a:ext cx="923729" cy="268308"/>
            </a:xfrm>
            <a:prstGeom prst="rect">
              <a:avLst/>
            </a:prstGeom>
            <a:noFill/>
          </p:spPr>
          <p:txBody>
            <a:bodyPr wrap="square">
              <a:spAutoFit/>
            </a:bodyPr>
            <a:lstStyle/>
            <a:p>
              <a:pPr algn="ctr">
                <a:lnSpc>
                  <a:spcPct val="90000"/>
                </a:lnSpc>
                <a:defRPr/>
              </a:pPr>
              <a:r>
                <a:rPr lang="en-GB" sz="1200" b="1" dirty="0">
                  <a:gradFill flip="none" rotWithShape="1">
                    <a:gsLst>
                      <a:gs pos="0">
                        <a:srgbClr val="323232">
                          <a:lumMod val="75000"/>
                          <a:lumOff val="25000"/>
                        </a:srgbClr>
                      </a:gs>
                      <a:gs pos="100000">
                        <a:srgbClr val="323232"/>
                      </a:gs>
                    </a:gsLst>
                    <a:lin ang="5400000" scaled="1"/>
                    <a:tileRect/>
                  </a:gradFill>
                </a:rPr>
                <a:t>WAN</a:t>
              </a:r>
            </a:p>
          </p:txBody>
        </p:sp>
        <p:sp>
          <p:nvSpPr>
            <p:cNvPr id="375" name="TextBox 374"/>
            <p:cNvSpPr txBox="1"/>
            <p:nvPr>
              <p:custDataLst>
                <p:tags r:id="rId59"/>
              </p:custDataLst>
            </p:nvPr>
          </p:nvSpPr>
          <p:spPr bwMode="auto">
            <a:xfrm>
              <a:off x="7062868" y="5324031"/>
              <a:ext cx="923729" cy="268308"/>
            </a:xfrm>
            <a:prstGeom prst="rect">
              <a:avLst/>
            </a:prstGeom>
            <a:noFill/>
          </p:spPr>
          <p:txBody>
            <a:bodyPr wrap="square">
              <a:spAutoFit/>
            </a:bodyPr>
            <a:lstStyle/>
            <a:p>
              <a:pPr algn="ctr">
                <a:lnSpc>
                  <a:spcPct val="90000"/>
                </a:lnSpc>
                <a:defRPr/>
              </a:pPr>
              <a:r>
                <a:rPr lang="en-GB" sz="1200" b="1" dirty="0">
                  <a:gradFill flip="none" rotWithShape="1">
                    <a:gsLst>
                      <a:gs pos="0">
                        <a:srgbClr val="323232">
                          <a:lumMod val="75000"/>
                          <a:lumOff val="25000"/>
                        </a:srgbClr>
                      </a:gs>
                      <a:gs pos="100000">
                        <a:srgbClr val="323232"/>
                      </a:gs>
                    </a:gsLst>
                    <a:lin ang="5400000" scaled="1"/>
                    <a:tileRect/>
                  </a:gradFill>
                </a:rPr>
                <a:t>MAN</a:t>
              </a:r>
            </a:p>
          </p:txBody>
        </p:sp>
        <p:sp>
          <p:nvSpPr>
            <p:cNvPr id="376" name="TextBox 375"/>
            <p:cNvSpPr txBox="1"/>
            <p:nvPr>
              <p:custDataLst>
                <p:tags r:id="rId60"/>
              </p:custDataLst>
            </p:nvPr>
          </p:nvSpPr>
          <p:spPr bwMode="auto">
            <a:xfrm>
              <a:off x="4719784" y="5359588"/>
              <a:ext cx="923729" cy="268308"/>
            </a:xfrm>
            <a:prstGeom prst="rect">
              <a:avLst/>
            </a:prstGeom>
            <a:noFill/>
          </p:spPr>
          <p:txBody>
            <a:bodyPr wrap="square">
              <a:spAutoFit/>
            </a:bodyPr>
            <a:lstStyle/>
            <a:p>
              <a:pPr algn="ctr">
                <a:lnSpc>
                  <a:spcPct val="90000"/>
                </a:lnSpc>
                <a:defRPr/>
              </a:pPr>
              <a:r>
                <a:rPr lang="en-GB" sz="1200" b="1" dirty="0">
                  <a:gradFill flip="none" rotWithShape="1">
                    <a:gsLst>
                      <a:gs pos="0">
                        <a:srgbClr val="323232">
                          <a:lumMod val="75000"/>
                          <a:lumOff val="25000"/>
                        </a:srgbClr>
                      </a:gs>
                      <a:gs pos="100000">
                        <a:srgbClr val="323232"/>
                      </a:gs>
                    </a:gsLst>
                    <a:lin ang="5400000" scaled="1"/>
                    <a:tileRect/>
                  </a:gradFill>
                </a:rPr>
                <a:t>Campus</a:t>
              </a:r>
            </a:p>
          </p:txBody>
        </p:sp>
      </p:grpSp>
      <p:sp>
        <p:nvSpPr>
          <p:cNvPr id="245" name="TextBox 244"/>
          <p:cNvSpPr txBox="1"/>
          <p:nvPr/>
        </p:nvSpPr>
        <p:spPr>
          <a:xfrm>
            <a:off x="719552" y="4486262"/>
            <a:ext cx="76928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dirty="0">
                <a:solidFill>
                  <a:srgbClr val="323232"/>
                </a:solidFill>
              </a:rPr>
              <a:t>Consistent Architecture From Data Center to Campus / Metro to Branch</a:t>
            </a:r>
            <a:endParaRPr lang="en-US" dirty="0">
              <a:solidFill>
                <a:srgbClr val="323232"/>
              </a:solidFill>
            </a:endParaRPr>
          </a:p>
        </p:txBody>
      </p:sp>
      <p:grpSp>
        <p:nvGrpSpPr>
          <p:cNvPr id="15" name="Group 29"/>
          <p:cNvGrpSpPr>
            <a:grpSpLocks/>
          </p:cNvGrpSpPr>
          <p:nvPr/>
        </p:nvGrpSpPr>
        <p:grpSpPr bwMode="auto">
          <a:xfrm>
            <a:off x="4570023" y="2338467"/>
            <a:ext cx="241821" cy="328635"/>
            <a:chOff x="3908" y="2160"/>
            <a:chExt cx="576" cy="1024"/>
          </a:xfrm>
        </p:grpSpPr>
        <p:sp>
          <p:nvSpPr>
            <p:cNvPr id="247"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48" name="Picture 15" descr="vr_corp_orange"/>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6" name="Group 29"/>
          <p:cNvGrpSpPr>
            <a:grpSpLocks/>
          </p:cNvGrpSpPr>
          <p:nvPr/>
        </p:nvGrpSpPr>
        <p:grpSpPr bwMode="auto">
          <a:xfrm>
            <a:off x="6818548" y="2344088"/>
            <a:ext cx="241821" cy="328635"/>
            <a:chOff x="3908" y="2160"/>
            <a:chExt cx="576" cy="1024"/>
          </a:xfrm>
        </p:grpSpPr>
        <p:sp>
          <p:nvSpPr>
            <p:cNvPr id="258"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59" name="Picture 15" descr="vr_corp_orange"/>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7" name="Group 29"/>
          <p:cNvGrpSpPr>
            <a:grpSpLocks/>
          </p:cNvGrpSpPr>
          <p:nvPr/>
        </p:nvGrpSpPr>
        <p:grpSpPr bwMode="auto">
          <a:xfrm>
            <a:off x="8062732" y="3102965"/>
            <a:ext cx="241821" cy="328635"/>
            <a:chOff x="3908" y="2160"/>
            <a:chExt cx="576" cy="1024"/>
          </a:xfrm>
        </p:grpSpPr>
        <p:sp>
          <p:nvSpPr>
            <p:cNvPr id="275"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77" name="Picture 15" descr="vr_corp_orange"/>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8" name="Group 29"/>
          <p:cNvGrpSpPr>
            <a:grpSpLocks/>
          </p:cNvGrpSpPr>
          <p:nvPr/>
        </p:nvGrpSpPr>
        <p:grpSpPr bwMode="auto">
          <a:xfrm>
            <a:off x="1114791" y="2248526"/>
            <a:ext cx="241821" cy="328635"/>
            <a:chOff x="3908" y="2160"/>
            <a:chExt cx="576" cy="1024"/>
          </a:xfrm>
        </p:grpSpPr>
        <p:sp>
          <p:nvSpPr>
            <p:cNvPr id="283"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86" name="Picture 15" descr="vr_corp_orange"/>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spTree>
    <p:extLst>
      <p:ext uri="{BB962C8B-B14F-4D97-AF65-F5344CB8AC3E}">
        <p14:creationId xmlns:p14="http://schemas.microsoft.com/office/powerpoint/2010/main" val="95402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036"/>
            <a:ext cx="8229600" cy="628650"/>
          </a:xfrm>
        </p:spPr>
        <p:txBody>
          <a:bodyPr/>
          <a:lstStyle/>
          <a:p>
            <a:r>
              <a:rPr lang="en-US" dirty="0"/>
              <a:t>Software-Defined Networking</a:t>
            </a:r>
          </a:p>
        </p:txBody>
      </p:sp>
      <p:sp>
        <p:nvSpPr>
          <p:cNvPr id="3" name="Content Placeholder 2"/>
          <p:cNvSpPr>
            <a:spLocks noGrp="1"/>
          </p:cNvSpPr>
          <p:nvPr>
            <p:ph idx="1"/>
          </p:nvPr>
        </p:nvSpPr>
        <p:spPr>
          <a:xfrm>
            <a:off x="457201" y="1384173"/>
            <a:ext cx="8240713" cy="3332743"/>
          </a:xfrm>
        </p:spPr>
        <p:txBody>
          <a:bodyPr>
            <a:noAutofit/>
          </a:bodyPr>
          <a:lstStyle/>
          <a:p>
            <a:pPr marL="491173" indent="-354013">
              <a:buClr>
                <a:srgbClr val="CC0000"/>
              </a:buClr>
              <a:buFont typeface="Wingdings" charset="2"/>
              <a:buChar char=""/>
            </a:pPr>
            <a:r>
              <a:rPr lang="en-US" sz="2000" dirty="0"/>
              <a:t>Complexity of (multiple) overlay Protocols</a:t>
            </a:r>
          </a:p>
          <a:p>
            <a:pPr marL="491173" indent="-354013">
              <a:buClr>
                <a:srgbClr val="CC0000"/>
              </a:buClr>
              <a:buFont typeface="Wingdings" charset="2"/>
              <a:buChar char=""/>
            </a:pPr>
            <a:r>
              <a:rPr lang="en-US" sz="2000" dirty="0"/>
              <a:t>Changes in Applications Architecture</a:t>
            </a:r>
          </a:p>
          <a:p>
            <a:pPr marL="491173" indent="-354013">
              <a:buClr>
                <a:srgbClr val="CC0000"/>
              </a:buClr>
              <a:buFont typeface="Wingdings" charset="2"/>
              <a:buChar char=""/>
            </a:pPr>
            <a:r>
              <a:rPr lang="en-US" sz="2000" dirty="0"/>
              <a:t>Challenge of Virtual Machine Mobility</a:t>
            </a:r>
          </a:p>
          <a:p>
            <a:pPr marL="491173" indent="-354013">
              <a:buClr>
                <a:srgbClr val="CC0000"/>
              </a:buClr>
              <a:buFont typeface="Wingdings" charset="2"/>
              <a:buChar char=""/>
            </a:pPr>
            <a:r>
              <a:rPr lang="en-US" sz="2000" dirty="0"/>
              <a:t>Policy and Quality</a:t>
            </a:r>
          </a:p>
          <a:p>
            <a:pPr marL="491173" indent="-354013">
              <a:buClr>
                <a:srgbClr val="CC0000"/>
              </a:buClr>
              <a:buFont typeface="Wingdings" charset="2"/>
              <a:buChar char=""/>
            </a:pPr>
            <a:r>
              <a:rPr lang="en-US" sz="2000" dirty="0"/>
              <a:t>Multi-Touch Configuration</a:t>
            </a:r>
          </a:p>
          <a:p>
            <a:pPr marL="491173" indent="-354013">
              <a:buClr>
                <a:srgbClr val="CC0000"/>
              </a:buClr>
              <a:buFont typeface="Wingdings" charset="2"/>
              <a:buChar char=""/>
            </a:pPr>
            <a:r>
              <a:rPr lang="en-US" sz="2000" dirty="0"/>
              <a:t>Scale-Out Connectivity (‘Google Scale’)</a:t>
            </a:r>
          </a:p>
          <a:p>
            <a:pPr marL="491173" indent="-354013">
              <a:buClr>
                <a:srgbClr val="CC0000"/>
              </a:buClr>
              <a:buFont typeface="Wingdings" charset="2"/>
              <a:buChar char=""/>
            </a:pPr>
            <a:r>
              <a:rPr lang="en-US" sz="2000" dirty="0"/>
              <a:t>Multi-Tenant</a:t>
            </a:r>
          </a:p>
          <a:p>
            <a:pPr marL="491173" indent="-354013">
              <a:buClr>
                <a:srgbClr val="CC0000"/>
              </a:buClr>
              <a:buFont typeface="Wingdings" charset="2"/>
              <a:buChar char=""/>
            </a:pPr>
            <a:r>
              <a:rPr lang="en-US" sz="2000" dirty="0"/>
              <a:t>Vendor Dependence</a:t>
            </a:r>
          </a:p>
        </p:txBody>
      </p:sp>
      <p:sp>
        <p:nvSpPr>
          <p:cNvPr id="6" name="Text Placeholder 5"/>
          <p:cNvSpPr>
            <a:spLocks noGrp="1"/>
          </p:cNvSpPr>
          <p:nvPr>
            <p:ph type="body" sz="quarter" idx="13"/>
          </p:nvPr>
        </p:nvSpPr>
        <p:spPr>
          <a:xfrm>
            <a:off x="457200" y="971550"/>
            <a:ext cx="8229600" cy="342900"/>
          </a:xfrm>
        </p:spPr>
        <p:txBody>
          <a:bodyPr/>
          <a:lstStyle/>
          <a:p>
            <a:r>
              <a:rPr lang="en-US" dirty="0">
                <a:solidFill>
                  <a:srgbClr val="C00000"/>
                </a:solidFill>
              </a:rPr>
              <a:t>Summarizing the problems that SDN seeks to solve</a:t>
            </a:r>
          </a:p>
        </p:txBody>
      </p:sp>
      <p:grpSp>
        <p:nvGrpSpPr>
          <p:cNvPr id="41" name="Group 40"/>
          <p:cNvGrpSpPr>
            <a:grpSpLocks noChangeAspect="1"/>
          </p:cNvGrpSpPr>
          <p:nvPr/>
        </p:nvGrpSpPr>
        <p:grpSpPr>
          <a:xfrm>
            <a:off x="493621" y="2117185"/>
            <a:ext cx="503999" cy="377999"/>
            <a:chOff x="572450" y="2849343"/>
            <a:chExt cx="468000" cy="467999"/>
          </a:xfrm>
        </p:grpSpPr>
        <p:pic>
          <p:nvPicPr>
            <p:cNvPr id="23" name="Picture 22"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2849343"/>
              <a:ext cx="467999" cy="467999"/>
            </a:xfrm>
            <a:prstGeom prst="rect">
              <a:avLst/>
            </a:prstGeom>
            <a:solidFill>
              <a:schemeClr val="bg1"/>
            </a:solidFill>
          </p:spPr>
        </p:pic>
        <p:sp>
          <p:nvSpPr>
            <p:cNvPr id="24" name="TextBox 23"/>
            <p:cNvSpPr txBox="1"/>
            <p:nvPr/>
          </p:nvSpPr>
          <p:spPr>
            <a:xfrm>
              <a:off x="572450" y="2865901"/>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r>
                <a:rPr lang="en-US" sz="1400" b="1" baseline="30000" dirty="0">
                  <a:solidFill>
                    <a:srgbClr val="CC0000"/>
                  </a:solidFill>
                  <a:latin typeface="Chalkduster"/>
                  <a:cs typeface="Chalkduster"/>
                </a:rPr>
                <a:t>+</a:t>
              </a:r>
            </a:p>
          </p:txBody>
        </p:sp>
      </p:grpSp>
      <p:grpSp>
        <p:nvGrpSpPr>
          <p:cNvPr id="40" name="Group 39"/>
          <p:cNvGrpSpPr>
            <a:grpSpLocks noChangeAspect="1"/>
          </p:cNvGrpSpPr>
          <p:nvPr/>
        </p:nvGrpSpPr>
        <p:grpSpPr>
          <a:xfrm>
            <a:off x="493622" y="1752058"/>
            <a:ext cx="503999" cy="377999"/>
            <a:chOff x="572450" y="2366783"/>
            <a:chExt cx="468000" cy="467999"/>
          </a:xfrm>
        </p:grpSpPr>
        <p:pic>
          <p:nvPicPr>
            <p:cNvPr id="25" name="Picture 24"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2366783"/>
              <a:ext cx="467999" cy="467999"/>
            </a:xfrm>
            <a:prstGeom prst="rect">
              <a:avLst/>
            </a:prstGeom>
            <a:solidFill>
              <a:schemeClr val="bg1"/>
            </a:solidFill>
          </p:spPr>
        </p:pic>
        <p:sp>
          <p:nvSpPr>
            <p:cNvPr id="26" name="TextBox 25"/>
            <p:cNvSpPr txBox="1"/>
            <p:nvPr/>
          </p:nvSpPr>
          <p:spPr>
            <a:xfrm>
              <a:off x="572450" y="2383341"/>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endParaRPr lang="en-US" sz="1400" b="1" baseline="30000" dirty="0">
                <a:solidFill>
                  <a:srgbClr val="CC0000"/>
                </a:solidFill>
                <a:latin typeface="Chalkduster"/>
                <a:cs typeface="Chalkduster"/>
              </a:endParaRPr>
            </a:p>
          </p:txBody>
        </p:sp>
      </p:grpSp>
      <p:grpSp>
        <p:nvGrpSpPr>
          <p:cNvPr id="42" name="Group 41"/>
          <p:cNvGrpSpPr>
            <a:grpSpLocks noChangeAspect="1"/>
          </p:cNvGrpSpPr>
          <p:nvPr/>
        </p:nvGrpSpPr>
        <p:grpSpPr>
          <a:xfrm>
            <a:off x="493621" y="2477583"/>
            <a:ext cx="503999" cy="377999"/>
            <a:chOff x="572450" y="3317173"/>
            <a:chExt cx="468000" cy="467999"/>
          </a:xfrm>
        </p:grpSpPr>
        <p:pic>
          <p:nvPicPr>
            <p:cNvPr id="27" name="Picture 26"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3317173"/>
              <a:ext cx="467999" cy="467999"/>
            </a:xfrm>
            <a:prstGeom prst="rect">
              <a:avLst/>
            </a:prstGeom>
            <a:solidFill>
              <a:schemeClr val="bg1"/>
            </a:solidFill>
          </p:spPr>
        </p:pic>
        <p:sp>
          <p:nvSpPr>
            <p:cNvPr id="28" name="TextBox 27"/>
            <p:cNvSpPr txBox="1"/>
            <p:nvPr/>
          </p:nvSpPr>
          <p:spPr>
            <a:xfrm>
              <a:off x="572450" y="3333731"/>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endParaRPr lang="en-US" sz="1400" b="1" baseline="30000" dirty="0">
                <a:solidFill>
                  <a:srgbClr val="CC0000"/>
                </a:solidFill>
                <a:latin typeface="Chalkduster"/>
                <a:cs typeface="Chalkduster"/>
              </a:endParaRPr>
            </a:p>
          </p:txBody>
        </p:sp>
      </p:grpSp>
      <p:grpSp>
        <p:nvGrpSpPr>
          <p:cNvPr id="46" name="Group 45"/>
          <p:cNvGrpSpPr>
            <a:grpSpLocks noChangeAspect="1"/>
          </p:cNvGrpSpPr>
          <p:nvPr/>
        </p:nvGrpSpPr>
        <p:grpSpPr>
          <a:xfrm>
            <a:off x="493621" y="3923304"/>
            <a:ext cx="503999" cy="377999"/>
            <a:chOff x="572450" y="5254326"/>
            <a:chExt cx="468000" cy="467999"/>
          </a:xfrm>
        </p:grpSpPr>
        <p:pic>
          <p:nvPicPr>
            <p:cNvPr id="29" name="Picture 28"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5254326"/>
              <a:ext cx="467999" cy="467999"/>
            </a:xfrm>
            <a:prstGeom prst="rect">
              <a:avLst/>
            </a:prstGeom>
            <a:solidFill>
              <a:schemeClr val="bg1"/>
            </a:solidFill>
          </p:spPr>
        </p:pic>
        <p:sp>
          <p:nvSpPr>
            <p:cNvPr id="30" name="TextBox 29"/>
            <p:cNvSpPr txBox="1"/>
            <p:nvPr/>
          </p:nvSpPr>
          <p:spPr>
            <a:xfrm>
              <a:off x="572450" y="5270884"/>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endParaRPr lang="en-US" sz="1400" b="1" baseline="30000" dirty="0">
                <a:solidFill>
                  <a:srgbClr val="CC0000"/>
                </a:solidFill>
                <a:latin typeface="Chalkduster"/>
                <a:cs typeface="Chalkduster"/>
              </a:endParaRPr>
            </a:p>
          </p:txBody>
        </p:sp>
      </p:grpSp>
      <p:grpSp>
        <p:nvGrpSpPr>
          <p:cNvPr id="39" name="Group 38"/>
          <p:cNvGrpSpPr>
            <a:grpSpLocks noChangeAspect="1"/>
          </p:cNvGrpSpPr>
          <p:nvPr/>
        </p:nvGrpSpPr>
        <p:grpSpPr>
          <a:xfrm>
            <a:off x="493621" y="1365570"/>
            <a:ext cx="503999" cy="377999"/>
            <a:chOff x="572450" y="1899555"/>
            <a:chExt cx="468000" cy="467999"/>
          </a:xfrm>
        </p:grpSpPr>
        <p:pic>
          <p:nvPicPr>
            <p:cNvPr id="31" name="Picture 30"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1899555"/>
              <a:ext cx="467999" cy="467999"/>
            </a:xfrm>
            <a:prstGeom prst="rect">
              <a:avLst/>
            </a:prstGeom>
            <a:solidFill>
              <a:schemeClr val="bg1"/>
            </a:solidFill>
          </p:spPr>
        </p:pic>
        <p:sp>
          <p:nvSpPr>
            <p:cNvPr id="32" name="TextBox 31"/>
            <p:cNvSpPr txBox="1"/>
            <p:nvPr/>
          </p:nvSpPr>
          <p:spPr>
            <a:xfrm>
              <a:off x="572450" y="1916113"/>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r>
                <a:rPr lang="en-US" sz="1400" b="1" baseline="30000" dirty="0">
                  <a:solidFill>
                    <a:srgbClr val="CC0000"/>
                  </a:solidFill>
                  <a:latin typeface="Chalkduster"/>
                  <a:cs typeface="Chalkduster"/>
                </a:rPr>
                <a:t>+</a:t>
              </a:r>
            </a:p>
          </p:txBody>
        </p:sp>
      </p:grpSp>
      <p:grpSp>
        <p:nvGrpSpPr>
          <p:cNvPr id="43" name="Group 42"/>
          <p:cNvGrpSpPr>
            <a:grpSpLocks noChangeAspect="1"/>
          </p:cNvGrpSpPr>
          <p:nvPr/>
        </p:nvGrpSpPr>
        <p:grpSpPr>
          <a:xfrm>
            <a:off x="493621" y="2835912"/>
            <a:ext cx="503999" cy="377999"/>
            <a:chOff x="572450" y="3810966"/>
            <a:chExt cx="468000" cy="467999"/>
          </a:xfrm>
        </p:grpSpPr>
        <p:pic>
          <p:nvPicPr>
            <p:cNvPr id="33" name="Picture 32"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3810966"/>
              <a:ext cx="467999" cy="467999"/>
            </a:xfrm>
            <a:prstGeom prst="rect">
              <a:avLst/>
            </a:prstGeom>
            <a:solidFill>
              <a:schemeClr val="bg1"/>
            </a:solidFill>
          </p:spPr>
        </p:pic>
        <p:sp>
          <p:nvSpPr>
            <p:cNvPr id="34" name="TextBox 33"/>
            <p:cNvSpPr txBox="1"/>
            <p:nvPr/>
          </p:nvSpPr>
          <p:spPr>
            <a:xfrm>
              <a:off x="572450" y="3827524"/>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r>
                <a:rPr lang="en-US" sz="1400" b="1" baseline="30000" dirty="0">
                  <a:solidFill>
                    <a:srgbClr val="CC0000"/>
                  </a:solidFill>
                  <a:latin typeface="Chalkduster"/>
                  <a:cs typeface="Chalkduster"/>
                </a:rPr>
                <a:t>+</a:t>
              </a:r>
            </a:p>
          </p:txBody>
        </p:sp>
      </p:grpSp>
      <p:grpSp>
        <p:nvGrpSpPr>
          <p:cNvPr id="44" name="Group 43"/>
          <p:cNvGrpSpPr>
            <a:grpSpLocks noChangeAspect="1"/>
          </p:cNvGrpSpPr>
          <p:nvPr/>
        </p:nvGrpSpPr>
        <p:grpSpPr>
          <a:xfrm>
            <a:off x="493621" y="3200513"/>
            <a:ext cx="503999" cy="377999"/>
            <a:chOff x="572450" y="4300057"/>
            <a:chExt cx="468000" cy="467999"/>
          </a:xfrm>
        </p:grpSpPr>
        <p:pic>
          <p:nvPicPr>
            <p:cNvPr id="35" name="Picture 34"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4300057"/>
              <a:ext cx="467999" cy="467999"/>
            </a:xfrm>
            <a:prstGeom prst="rect">
              <a:avLst/>
            </a:prstGeom>
            <a:solidFill>
              <a:schemeClr val="bg1"/>
            </a:solidFill>
          </p:spPr>
        </p:pic>
        <p:sp>
          <p:nvSpPr>
            <p:cNvPr id="36" name="TextBox 35"/>
            <p:cNvSpPr txBox="1"/>
            <p:nvPr/>
          </p:nvSpPr>
          <p:spPr>
            <a:xfrm>
              <a:off x="572450" y="4316615"/>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r>
                <a:rPr lang="en-US" sz="1400" b="1" baseline="30000" dirty="0">
                  <a:solidFill>
                    <a:srgbClr val="CC0000"/>
                  </a:solidFill>
                  <a:latin typeface="Chalkduster"/>
                  <a:cs typeface="Chalkduster"/>
                </a:rPr>
                <a:t>+</a:t>
              </a:r>
            </a:p>
          </p:txBody>
        </p:sp>
      </p:grpSp>
      <p:grpSp>
        <p:nvGrpSpPr>
          <p:cNvPr id="45" name="Group 44"/>
          <p:cNvGrpSpPr>
            <a:grpSpLocks noChangeAspect="1"/>
          </p:cNvGrpSpPr>
          <p:nvPr/>
        </p:nvGrpSpPr>
        <p:grpSpPr>
          <a:xfrm>
            <a:off x="493621" y="3566367"/>
            <a:ext cx="503999" cy="377999"/>
            <a:chOff x="572450" y="4771987"/>
            <a:chExt cx="468000" cy="467999"/>
          </a:xfrm>
        </p:grpSpPr>
        <p:pic>
          <p:nvPicPr>
            <p:cNvPr id="37" name="Picture 36" descr="star_white_256.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50" y="4771987"/>
              <a:ext cx="467999" cy="467999"/>
            </a:xfrm>
            <a:prstGeom prst="rect">
              <a:avLst/>
            </a:prstGeom>
            <a:solidFill>
              <a:schemeClr val="bg1"/>
            </a:solidFill>
          </p:spPr>
        </p:pic>
        <p:sp>
          <p:nvSpPr>
            <p:cNvPr id="38" name="TextBox 37"/>
            <p:cNvSpPr txBox="1"/>
            <p:nvPr/>
          </p:nvSpPr>
          <p:spPr>
            <a:xfrm>
              <a:off x="572450" y="4788545"/>
              <a:ext cx="468000" cy="437608"/>
            </a:xfrm>
            <a:prstGeom prst="rect">
              <a:avLst/>
            </a:prstGeom>
            <a:noFill/>
          </p:spPr>
          <p:txBody>
            <a:bodyPr wrap="square" lIns="0" tIns="0" rIns="0" bIns="0" rtlCol="0" anchor="ctr" anchorCtr="1">
              <a:noAutofit/>
            </a:bodyPr>
            <a:lstStyle/>
            <a:p>
              <a:pPr>
                <a:lnSpc>
                  <a:spcPct val="90000"/>
                </a:lnSpc>
              </a:pPr>
              <a:r>
                <a:rPr lang="en-US" sz="1400" b="1" dirty="0">
                  <a:solidFill>
                    <a:srgbClr val="CC0000"/>
                  </a:solidFill>
                  <a:latin typeface="Chalkduster"/>
                  <a:cs typeface="Chalkduster"/>
                </a:rPr>
                <a:t>A</a:t>
              </a:r>
              <a:r>
                <a:rPr lang="en-US" sz="1400" b="1" baseline="30000" dirty="0">
                  <a:solidFill>
                    <a:srgbClr val="CC0000"/>
                  </a:solidFill>
                  <a:latin typeface="Chalkduster"/>
                  <a:cs typeface="Chalkduster"/>
                </a:rPr>
                <a:t>+</a:t>
              </a:r>
            </a:p>
          </p:txBody>
        </p:sp>
      </p:grpSp>
      <p:pic>
        <p:nvPicPr>
          <p:cNvPr id="47" name="Picture 2" descr="C:\Users\fiorif\AppData\Local\Microsoft\Windows\Temporary Internet Files\Content.IE5\AQ2GBMDC\MC90043438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8222" y="1324431"/>
            <a:ext cx="2427051" cy="347148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297385" y="1624260"/>
            <a:ext cx="1746334" cy="1380932"/>
          </a:xfrm>
          <a:prstGeom prst="rect">
            <a:avLst/>
          </a:prstGeom>
          <a:noFill/>
        </p:spPr>
        <p:txBody>
          <a:bodyPr wrap="square" rtlCol="0">
            <a:noAutofit/>
          </a:bodyPr>
          <a:lstStyle/>
          <a:p>
            <a:pPr algn="ctr">
              <a:lnSpc>
                <a:spcPct val="90000"/>
              </a:lnSpc>
            </a:pPr>
            <a:r>
              <a:rPr lang="en-US" sz="1600" b="1" dirty="0">
                <a:solidFill>
                  <a:schemeClr val="tx2"/>
                </a:solidFill>
              </a:rPr>
              <a:t>Doesn’t SDN or other vendors do that today?</a:t>
            </a:r>
          </a:p>
        </p:txBody>
      </p:sp>
    </p:spTree>
    <p:extLst>
      <p:ext uri="{BB962C8B-B14F-4D97-AF65-F5344CB8AC3E}">
        <p14:creationId xmlns:p14="http://schemas.microsoft.com/office/powerpoint/2010/main" val="863949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 calcmode="lin" valueType="num">
                                      <p:cBhvr>
                                        <p:cTn id="16" dur="500" fill="hold"/>
                                        <p:tgtEl>
                                          <p:spTgt spid="40"/>
                                        </p:tgtEl>
                                        <p:attrNameLst>
                                          <p:attrName>style.rotation</p:attrName>
                                        </p:attrNameLst>
                                      </p:cBhvr>
                                      <p:tavLst>
                                        <p:tav tm="0">
                                          <p:val>
                                            <p:fltVal val="360"/>
                                          </p:val>
                                        </p:tav>
                                        <p:tav tm="100000">
                                          <p:val>
                                            <p:fltVal val="0"/>
                                          </p:val>
                                        </p:tav>
                                      </p:tavLst>
                                    </p:anim>
                                    <p:animEffect transition="in" filter="fade">
                                      <p:cBhvr>
                                        <p:cTn id="17" dur="500"/>
                                        <p:tgtEl>
                                          <p:spTgt spid="4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 calcmode="lin" valueType="num">
                                      <p:cBhvr>
                                        <p:cTn id="23" dur="500" fill="hold"/>
                                        <p:tgtEl>
                                          <p:spTgt spid="41"/>
                                        </p:tgtEl>
                                        <p:attrNameLst>
                                          <p:attrName>style.rotation</p:attrName>
                                        </p:attrNameLst>
                                      </p:cBhvr>
                                      <p:tavLst>
                                        <p:tav tm="0">
                                          <p:val>
                                            <p:fltVal val="360"/>
                                          </p:val>
                                        </p:tav>
                                        <p:tav tm="100000">
                                          <p:val>
                                            <p:fltVal val="0"/>
                                          </p:val>
                                        </p:tav>
                                      </p:tavLst>
                                    </p:anim>
                                    <p:animEffect transition="in" filter="fade">
                                      <p:cBhvr>
                                        <p:cTn id="24" dur="500"/>
                                        <p:tgtEl>
                                          <p:spTgt spid="41"/>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 calcmode="lin" valueType="num">
                                      <p:cBhvr>
                                        <p:cTn id="30" dur="500" fill="hold"/>
                                        <p:tgtEl>
                                          <p:spTgt spid="42"/>
                                        </p:tgtEl>
                                        <p:attrNameLst>
                                          <p:attrName>style.rotation</p:attrName>
                                        </p:attrNameLst>
                                      </p:cBhvr>
                                      <p:tavLst>
                                        <p:tav tm="0">
                                          <p:val>
                                            <p:fltVal val="360"/>
                                          </p:val>
                                        </p:tav>
                                        <p:tav tm="100000">
                                          <p:val>
                                            <p:fltVal val="0"/>
                                          </p:val>
                                        </p:tav>
                                      </p:tavLst>
                                    </p:anim>
                                    <p:animEffect transition="in" filter="fade">
                                      <p:cBhvr>
                                        <p:cTn id="31" dur="500"/>
                                        <p:tgtEl>
                                          <p:spTgt spid="42"/>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 calcmode="lin" valueType="num">
                                      <p:cBhvr>
                                        <p:cTn id="37" dur="500" fill="hold"/>
                                        <p:tgtEl>
                                          <p:spTgt spid="43"/>
                                        </p:tgtEl>
                                        <p:attrNameLst>
                                          <p:attrName>style.rotation</p:attrName>
                                        </p:attrNameLst>
                                      </p:cBhvr>
                                      <p:tavLst>
                                        <p:tav tm="0">
                                          <p:val>
                                            <p:fltVal val="360"/>
                                          </p:val>
                                        </p:tav>
                                        <p:tav tm="100000">
                                          <p:val>
                                            <p:fltVal val="0"/>
                                          </p:val>
                                        </p:tav>
                                      </p:tavLst>
                                    </p:anim>
                                    <p:animEffect transition="in" filter="fade">
                                      <p:cBhvr>
                                        <p:cTn id="38" dur="500"/>
                                        <p:tgtEl>
                                          <p:spTgt spid="43"/>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style.rotation</p:attrName>
                                        </p:attrNameLst>
                                      </p:cBhvr>
                                      <p:tavLst>
                                        <p:tav tm="0">
                                          <p:val>
                                            <p:fltVal val="360"/>
                                          </p:val>
                                        </p:tav>
                                        <p:tav tm="100000">
                                          <p:val>
                                            <p:fltVal val="0"/>
                                          </p:val>
                                        </p:tav>
                                      </p:tavLst>
                                    </p:anim>
                                    <p:animEffect transition="in" filter="fade">
                                      <p:cBhvr>
                                        <p:cTn id="45" dur="500"/>
                                        <p:tgtEl>
                                          <p:spTgt spid="44"/>
                                        </p:tgtEl>
                                      </p:cBhvr>
                                    </p:animEffect>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 calcmode="lin" valueType="num">
                                      <p:cBhvr>
                                        <p:cTn id="51" dur="500" fill="hold"/>
                                        <p:tgtEl>
                                          <p:spTgt spid="45"/>
                                        </p:tgtEl>
                                        <p:attrNameLst>
                                          <p:attrName>style.rotation</p:attrName>
                                        </p:attrNameLst>
                                      </p:cBhvr>
                                      <p:tavLst>
                                        <p:tav tm="0">
                                          <p:val>
                                            <p:fltVal val="360"/>
                                          </p:val>
                                        </p:tav>
                                        <p:tav tm="100000">
                                          <p:val>
                                            <p:fltVal val="0"/>
                                          </p:val>
                                        </p:tav>
                                      </p:tavLst>
                                    </p:anim>
                                    <p:animEffect transition="in" filter="fade">
                                      <p:cBhvr>
                                        <p:cTn id="52" dur="500"/>
                                        <p:tgtEl>
                                          <p:spTgt spid="45"/>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style.rotation</p:attrName>
                                        </p:attrNameLst>
                                      </p:cBhvr>
                                      <p:tavLst>
                                        <p:tav tm="0">
                                          <p:val>
                                            <p:fltVal val="360"/>
                                          </p:val>
                                        </p:tav>
                                        <p:tav tm="100000">
                                          <p:val>
                                            <p:fltVal val="0"/>
                                          </p:val>
                                        </p:tav>
                                      </p:tavLst>
                                    </p:anim>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82217" y="2025060"/>
            <a:ext cx="2647098" cy="1367696"/>
            <a:chOff x="882217" y="2700079"/>
            <a:chExt cx="2647098" cy="1823595"/>
          </a:xfrm>
        </p:grpSpPr>
        <p:grpSp>
          <p:nvGrpSpPr>
            <p:cNvPr id="28" name="Group 532"/>
            <p:cNvGrpSpPr>
              <a:grpSpLocks/>
            </p:cNvGrpSpPr>
            <p:nvPr/>
          </p:nvGrpSpPr>
          <p:grpSpPr bwMode="auto">
            <a:xfrm>
              <a:off x="2662926" y="2736566"/>
              <a:ext cx="598609" cy="236821"/>
              <a:chOff x="713291" y="4848003"/>
              <a:chExt cx="719703" cy="284940"/>
            </a:xfrm>
          </p:grpSpPr>
          <p:sp>
            <p:nvSpPr>
              <p:cNvPr id="29"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30"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31"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69" name="Group 68"/>
            <p:cNvGrpSpPr/>
            <p:nvPr/>
          </p:nvGrpSpPr>
          <p:grpSpPr>
            <a:xfrm>
              <a:off x="1877495" y="2920404"/>
              <a:ext cx="598488" cy="565387"/>
              <a:chOff x="7413127" y="3486541"/>
              <a:chExt cx="598488" cy="565387"/>
            </a:xfrm>
          </p:grpSpPr>
          <p:grpSp>
            <p:nvGrpSpPr>
              <p:cNvPr id="71" name="Group 245"/>
              <p:cNvGrpSpPr>
                <a:grpSpLocks/>
              </p:cNvGrpSpPr>
              <p:nvPr/>
            </p:nvGrpSpPr>
            <p:grpSpPr bwMode="auto">
              <a:xfrm>
                <a:off x="7413127" y="3486541"/>
                <a:ext cx="598488" cy="565387"/>
                <a:chOff x="3992023" y="2763350"/>
                <a:chExt cx="801554" cy="1287640"/>
              </a:xfrm>
            </p:grpSpPr>
            <p:sp>
              <p:nvSpPr>
                <p:cNvPr id="79"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80"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81"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72" name="Group 71"/>
              <p:cNvGrpSpPr/>
              <p:nvPr/>
            </p:nvGrpSpPr>
            <p:grpSpPr>
              <a:xfrm>
                <a:off x="7499073" y="3652121"/>
                <a:ext cx="254994" cy="342308"/>
                <a:chOff x="8434100" y="3031283"/>
                <a:chExt cx="254994" cy="342308"/>
              </a:xfrm>
            </p:grpSpPr>
            <p:cxnSp>
              <p:nvCxnSpPr>
                <p:cNvPr id="73" name="Straight Connector 72"/>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93" name="Group 532"/>
            <p:cNvGrpSpPr>
              <a:grpSpLocks/>
            </p:cNvGrpSpPr>
            <p:nvPr/>
          </p:nvGrpSpPr>
          <p:grpSpPr bwMode="auto">
            <a:xfrm>
              <a:off x="1271949" y="2700079"/>
              <a:ext cx="598609" cy="236821"/>
              <a:chOff x="713291" y="4848003"/>
              <a:chExt cx="719703" cy="284940"/>
            </a:xfrm>
          </p:grpSpPr>
          <p:sp>
            <p:nvSpPr>
              <p:cNvPr id="94"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95"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96"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97" name="Group 532"/>
            <p:cNvGrpSpPr>
              <a:grpSpLocks/>
            </p:cNvGrpSpPr>
            <p:nvPr/>
          </p:nvGrpSpPr>
          <p:grpSpPr bwMode="auto">
            <a:xfrm>
              <a:off x="882217" y="3505263"/>
              <a:ext cx="598609" cy="236821"/>
              <a:chOff x="713291" y="4848003"/>
              <a:chExt cx="719703" cy="284940"/>
            </a:xfrm>
          </p:grpSpPr>
          <p:sp>
            <p:nvSpPr>
              <p:cNvPr id="98"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99"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00"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01" name="Group 532"/>
            <p:cNvGrpSpPr>
              <a:grpSpLocks/>
            </p:cNvGrpSpPr>
            <p:nvPr/>
          </p:nvGrpSpPr>
          <p:grpSpPr bwMode="auto">
            <a:xfrm>
              <a:off x="1817133" y="4286853"/>
              <a:ext cx="598609" cy="236821"/>
              <a:chOff x="713291" y="4848003"/>
              <a:chExt cx="719703" cy="284940"/>
            </a:xfrm>
          </p:grpSpPr>
          <p:sp>
            <p:nvSpPr>
              <p:cNvPr id="102"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03"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04"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05" name="Group 532"/>
            <p:cNvGrpSpPr>
              <a:grpSpLocks/>
            </p:cNvGrpSpPr>
            <p:nvPr/>
          </p:nvGrpSpPr>
          <p:grpSpPr bwMode="auto">
            <a:xfrm>
              <a:off x="2930706" y="3327699"/>
              <a:ext cx="598609" cy="236821"/>
              <a:chOff x="713291" y="4848003"/>
              <a:chExt cx="719703" cy="284940"/>
            </a:xfrm>
          </p:grpSpPr>
          <p:sp>
            <p:nvSpPr>
              <p:cNvPr id="106"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07"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08"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09" name="Group 108"/>
            <p:cNvGrpSpPr/>
            <p:nvPr/>
          </p:nvGrpSpPr>
          <p:grpSpPr>
            <a:xfrm>
              <a:off x="1506446" y="3531306"/>
              <a:ext cx="598488" cy="565387"/>
              <a:chOff x="7413127" y="3486541"/>
              <a:chExt cx="598488" cy="565387"/>
            </a:xfrm>
          </p:grpSpPr>
          <p:grpSp>
            <p:nvGrpSpPr>
              <p:cNvPr id="110" name="Group 245"/>
              <p:cNvGrpSpPr>
                <a:grpSpLocks/>
              </p:cNvGrpSpPr>
              <p:nvPr/>
            </p:nvGrpSpPr>
            <p:grpSpPr bwMode="auto">
              <a:xfrm>
                <a:off x="7413127" y="3486541"/>
                <a:ext cx="598488" cy="565387"/>
                <a:chOff x="3992023" y="2763350"/>
                <a:chExt cx="801554" cy="1287640"/>
              </a:xfrm>
            </p:grpSpPr>
            <p:sp>
              <p:nvSpPr>
                <p:cNvPr id="118"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19"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20"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11" name="Group 110"/>
              <p:cNvGrpSpPr/>
              <p:nvPr/>
            </p:nvGrpSpPr>
            <p:grpSpPr>
              <a:xfrm>
                <a:off x="7499073" y="3652121"/>
                <a:ext cx="254994" cy="342308"/>
                <a:chOff x="8434100" y="3031283"/>
                <a:chExt cx="254994" cy="342308"/>
              </a:xfrm>
            </p:grpSpPr>
            <p:cxnSp>
              <p:nvCxnSpPr>
                <p:cNvPr id="112" name="Straight Connector 111"/>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2209730" y="3520415"/>
              <a:ext cx="598488" cy="565387"/>
              <a:chOff x="7413127" y="3486541"/>
              <a:chExt cx="598488" cy="565387"/>
            </a:xfrm>
          </p:grpSpPr>
          <p:grpSp>
            <p:nvGrpSpPr>
              <p:cNvPr id="122" name="Group 245"/>
              <p:cNvGrpSpPr>
                <a:grpSpLocks/>
              </p:cNvGrpSpPr>
              <p:nvPr/>
            </p:nvGrpSpPr>
            <p:grpSpPr bwMode="auto">
              <a:xfrm>
                <a:off x="7413127" y="3486541"/>
                <a:ext cx="598488" cy="565387"/>
                <a:chOff x="3992023" y="2763350"/>
                <a:chExt cx="801554" cy="1287640"/>
              </a:xfrm>
            </p:grpSpPr>
            <p:sp>
              <p:nvSpPr>
                <p:cNvPr id="130"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31"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32"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23" name="Group 122"/>
              <p:cNvGrpSpPr/>
              <p:nvPr/>
            </p:nvGrpSpPr>
            <p:grpSpPr>
              <a:xfrm>
                <a:off x="7499073" y="3652121"/>
                <a:ext cx="254994" cy="342308"/>
                <a:chOff x="8434100" y="3031283"/>
                <a:chExt cx="254994" cy="342308"/>
              </a:xfrm>
            </p:grpSpPr>
            <p:cxnSp>
              <p:nvCxnSpPr>
                <p:cNvPr id="124" name="Straight Connector 123"/>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grpSp>
        <p:nvGrpSpPr>
          <p:cNvPr id="27" name="Group 26"/>
          <p:cNvGrpSpPr/>
          <p:nvPr/>
        </p:nvGrpSpPr>
        <p:grpSpPr>
          <a:xfrm>
            <a:off x="5331413" y="2106908"/>
            <a:ext cx="2647098" cy="1367696"/>
            <a:chOff x="5331413" y="2809210"/>
            <a:chExt cx="2647098" cy="1823595"/>
          </a:xfrm>
        </p:grpSpPr>
        <p:grpSp>
          <p:nvGrpSpPr>
            <p:cNvPr id="134" name="Group 532"/>
            <p:cNvGrpSpPr>
              <a:grpSpLocks/>
            </p:cNvGrpSpPr>
            <p:nvPr/>
          </p:nvGrpSpPr>
          <p:grpSpPr bwMode="auto">
            <a:xfrm>
              <a:off x="7112122" y="2845697"/>
              <a:ext cx="598609" cy="236821"/>
              <a:chOff x="713291" y="4848003"/>
              <a:chExt cx="719703" cy="284940"/>
            </a:xfrm>
          </p:grpSpPr>
          <p:sp>
            <p:nvSpPr>
              <p:cNvPr id="135"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36"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37"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38" name="Group 137"/>
            <p:cNvGrpSpPr/>
            <p:nvPr/>
          </p:nvGrpSpPr>
          <p:grpSpPr>
            <a:xfrm>
              <a:off x="6326691" y="3029535"/>
              <a:ext cx="598488" cy="565387"/>
              <a:chOff x="7413127" y="3486541"/>
              <a:chExt cx="598488" cy="565387"/>
            </a:xfrm>
          </p:grpSpPr>
          <p:grpSp>
            <p:nvGrpSpPr>
              <p:cNvPr id="139" name="Group 245"/>
              <p:cNvGrpSpPr>
                <a:grpSpLocks/>
              </p:cNvGrpSpPr>
              <p:nvPr/>
            </p:nvGrpSpPr>
            <p:grpSpPr bwMode="auto">
              <a:xfrm>
                <a:off x="7413127" y="3486541"/>
                <a:ext cx="598488" cy="565387"/>
                <a:chOff x="3992023" y="2763350"/>
                <a:chExt cx="801554" cy="1287640"/>
              </a:xfrm>
            </p:grpSpPr>
            <p:sp>
              <p:nvSpPr>
                <p:cNvPr id="147"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48"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49"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40" name="Group 139"/>
              <p:cNvGrpSpPr/>
              <p:nvPr/>
            </p:nvGrpSpPr>
            <p:grpSpPr>
              <a:xfrm>
                <a:off x="7499073" y="3652121"/>
                <a:ext cx="254994" cy="342308"/>
                <a:chOff x="8434100" y="3031283"/>
                <a:chExt cx="254994" cy="342308"/>
              </a:xfrm>
            </p:grpSpPr>
            <p:cxnSp>
              <p:nvCxnSpPr>
                <p:cNvPr id="141" name="Straight Connector 140"/>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50" name="Group 532"/>
            <p:cNvGrpSpPr>
              <a:grpSpLocks/>
            </p:cNvGrpSpPr>
            <p:nvPr/>
          </p:nvGrpSpPr>
          <p:grpSpPr bwMode="auto">
            <a:xfrm>
              <a:off x="5721145" y="2809210"/>
              <a:ext cx="598609" cy="236821"/>
              <a:chOff x="713291" y="4848003"/>
              <a:chExt cx="719703" cy="284940"/>
            </a:xfrm>
          </p:grpSpPr>
          <p:sp>
            <p:nvSpPr>
              <p:cNvPr id="151"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52"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53"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54" name="Group 532"/>
            <p:cNvGrpSpPr>
              <a:grpSpLocks/>
            </p:cNvGrpSpPr>
            <p:nvPr/>
          </p:nvGrpSpPr>
          <p:grpSpPr bwMode="auto">
            <a:xfrm>
              <a:off x="5331413" y="3614394"/>
              <a:ext cx="598609" cy="236821"/>
              <a:chOff x="713291" y="4848003"/>
              <a:chExt cx="719703" cy="284940"/>
            </a:xfrm>
          </p:grpSpPr>
          <p:sp>
            <p:nvSpPr>
              <p:cNvPr id="155"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56"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57"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58" name="Group 532"/>
            <p:cNvGrpSpPr>
              <a:grpSpLocks/>
            </p:cNvGrpSpPr>
            <p:nvPr/>
          </p:nvGrpSpPr>
          <p:grpSpPr bwMode="auto">
            <a:xfrm>
              <a:off x="6266329" y="4395984"/>
              <a:ext cx="598609" cy="236821"/>
              <a:chOff x="713291" y="4848003"/>
              <a:chExt cx="719703" cy="284940"/>
            </a:xfrm>
          </p:grpSpPr>
          <p:sp>
            <p:nvSpPr>
              <p:cNvPr id="159"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60"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61"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62" name="Group 532"/>
            <p:cNvGrpSpPr>
              <a:grpSpLocks/>
            </p:cNvGrpSpPr>
            <p:nvPr/>
          </p:nvGrpSpPr>
          <p:grpSpPr bwMode="auto">
            <a:xfrm>
              <a:off x="7379902" y="3436830"/>
              <a:ext cx="598609" cy="236821"/>
              <a:chOff x="713291" y="4848003"/>
              <a:chExt cx="719703" cy="284940"/>
            </a:xfrm>
          </p:grpSpPr>
          <p:sp>
            <p:nvSpPr>
              <p:cNvPr id="163" name="Rectangle 6"/>
              <p:cNvSpPr>
                <a:spLocks noChangeArrowheads="1"/>
              </p:cNvSpPr>
              <p:nvPr/>
            </p:nvSpPr>
            <p:spPr bwMode="auto">
              <a:xfrm>
                <a:off x="713436" y="5066090"/>
                <a:ext cx="501973" cy="66853"/>
              </a:xfrm>
              <a:prstGeom prst="rect">
                <a:avLst/>
              </a:pr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64" name="Freeform 7"/>
              <p:cNvSpPr>
                <a:spLocks/>
              </p:cNvSpPr>
              <p:nvPr/>
            </p:nvSpPr>
            <p:spPr bwMode="auto">
              <a:xfrm>
                <a:off x="1215409" y="4848344"/>
                <a:ext cx="217585" cy="284599"/>
              </a:xfrm>
              <a:custGeom>
                <a:avLst/>
                <a:gdLst/>
                <a:ahLst/>
                <a:cxnLst>
                  <a:cxn ang="0">
                    <a:pos x="0" y="312"/>
                  </a:cxn>
                  <a:cxn ang="0">
                    <a:pos x="310" y="0"/>
                  </a:cxn>
                  <a:cxn ang="0">
                    <a:pos x="310" y="95"/>
                  </a:cxn>
                  <a:cxn ang="0">
                    <a:pos x="0" y="407"/>
                  </a:cxn>
                  <a:cxn ang="0">
                    <a:pos x="0" y="312"/>
                  </a:cxn>
                </a:cxnLst>
                <a:rect l="0" t="0" r="r" b="b"/>
                <a:pathLst>
                  <a:path w="310" h="407">
                    <a:moveTo>
                      <a:pt x="0" y="312"/>
                    </a:moveTo>
                    <a:lnTo>
                      <a:pt x="310" y="0"/>
                    </a:lnTo>
                    <a:lnTo>
                      <a:pt x="310" y="95"/>
                    </a:lnTo>
                    <a:lnTo>
                      <a:pt x="0" y="407"/>
                    </a:lnTo>
                    <a:lnTo>
                      <a:pt x="0" y="312"/>
                    </a:lnTo>
                    <a:close/>
                  </a:path>
                </a:pathLst>
              </a:custGeom>
              <a:gradFill rotWithShape="1">
                <a:gsLst>
                  <a:gs pos="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latin typeface="+mn-lt"/>
                  <a:ea typeface="ＭＳ Ｐゴシック"/>
                  <a:cs typeface="ＭＳ Ｐゴシック"/>
                </a:endParaRPr>
              </a:p>
            </p:txBody>
          </p:sp>
          <p:sp>
            <p:nvSpPr>
              <p:cNvPr id="165" name="Freeform 38"/>
              <p:cNvSpPr>
                <a:spLocks/>
              </p:cNvSpPr>
              <p:nvPr/>
            </p:nvSpPr>
            <p:spPr bwMode="auto">
              <a:xfrm>
                <a:off x="713436" y="4848344"/>
                <a:ext cx="719558" cy="217747"/>
              </a:xfrm>
              <a:custGeom>
                <a:avLst/>
                <a:gdLst/>
                <a:ahLst/>
                <a:cxnLst>
                  <a:cxn ang="0">
                    <a:pos x="0" y="312"/>
                  </a:cxn>
                  <a:cxn ang="0">
                    <a:pos x="309" y="0"/>
                  </a:cxn>
                  <a:cxn ang="0">
                    <a:pos x="1028" y="0"/>
                  </a:cxn>
                  <a:cxn ang="0">
                    <a:pos x="718" y="312"/>
                  </a:cxn>
                  <a:cxn ang="0">
                    <a:pos x="0" y="312"/>
                  </a:cxn>
                </a:cxnLst>
                <a:rect l="0" t="0" r="r" b="b"/>
                <a:pathLst>
                  <a:path w="1028" h="312">
                    <a:moveTo>
                      <a:pt x="0" y="312"/>
                    </a:moveTo>
                    <a:lnTo>
                      <a:pt x="309" y="0"/>
                    </a:lnTo>
                    <a:lnTo>
                      <a:pt x="1028" y="0"/>
                    </a:lnTo>
                    <a:lnTo>
                      <a:pt x="718" y="312"/>
                    </a:lnTo>
                    <a:lnTo>
                      <a:pt x="0" y="312"/>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66" name="Group 165"/>
            <p:cNvGrpSpPr/>
            <p:nvPr/>
          </p:nvGrpSpPr>
          <p:grpSpPr>
            <a:xfrm>
              <a:off x="5955642" y="3640437"/>
              <a:ext cx="598488" cy="565387"/>
              <a:chOff x="7413127" y="3486541"/>
              <a:chExt cx="598488" cy="565387"/>
            </a:xfrm>
          </p:grpSpPr>
          <p:grpSp>
            <p:nvGrpSpPr>
              <p:cNvPr id="167" name="Group 245"/>
              <p:cNvGrpSpPr>
                <a:grpSpLocks/>
              </p:cNvGrpSpPr>
              <p:nvPr/>
            </p:nvGrpSpPr>
            <p:grpSpPr bwMode="auto">
              <a:xfrm>
                <a:off x="7413127" y="3486541"/>
                <a:ext cx="598488" cy="565387"/>
                <a:chOff x="3992023" y="2763350"/>
                <a:chExt cx="801554" cy="1287640"/>
              </a:xfrm>
            </p:grpSpPr>
            <p:sp>
              <p:nvSpPr>
                <p:cNvPr id="175"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76"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77"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68" name="Group 167"/>
              <p:cNvGrpSpPr/>
              <p:nvPr/>
            </p:nvGrpSpPr>
            <p:grpSpPr>
              <a:xfrm>
                <a:off x="7499073" y="3652121"/>
                <a:ext cx="254994" cy="342308"/>
                <a:chOff x="8434100" y="3031283"/>
                <a:chExt cx="254994" cy="342308"/>
              </a:xfrm>
            </p:grpSpPr>
            <p:cxnSp>
              <p:nvCxnSpPr>
                <p:cNvPr id="169" name="Straight Connector 168"/>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6658926" y="3629546"/>
              <a:ext cx="598488" cy="565387"/>
              <a:chOff x="7413127" y="3486541"/>
              <a:chExt cx="598488" cy="565387"/>
            </a:xfrm>
          </p:grpSpPr>
          <p:grpSp>
            <p:nvGrpSpPr>
              <p:cNvPr id="179" name="Group 245"/>
              <p:cNvGrpSpPr>
                <a:grpSpLocks/>
              </p:cNvGrpSpPr>
              <p:nvPr/>
            </p:nvGrpSpPr>
            <p:grpSpPr bwMode="auto">
              <a:xfrm>
                <a:off x="7413127" y="3486541"/>
                <a:ext cx="598488" cy="565387"/>
                <a:chOff x="3992023" y="2763350"/>
                <a:chExt cx="801554" cy="1287640"/>
              </a:xfrm>
            </p:grpSpPr>
            <p:sp>
              <p:nvSpPr>
                <p:cNvPr id="187" name="Rectangle 124"/>
                <p:cNvSpPr>
                  <a:spLocks noChangeArrowheads="1"/>
                </p:cNvSpPr>
                <p:nvPr/>
              </p:nvSpPr>
              <p:spPr bwMode="auto">
                <a:xfrm>
                  <a:off x="3992023" y="3004683"/>
                  <a:ext cx="557120" cy="1046307"/>
                </a:xfrm>
                <a:prstGeom prst="rect">
                  <a:avLst/>
                </a:prstGeom>
                <a:gradFill rotWithShape="1">
                  <a:gsLst>
                    <a:gs pos="0">
                      <a:schemeClr val="bg2">
                        <a:lumMod val="90000"/>
                      </a:schemeClr>
                    </a:gs>
                    <a:gs pos="50000">
                      <a:schemeClr val="bg2">
                        <a:lumMod val="90000"/>
                      </a:schemeClr>
                    </a:gs>
                    <a:gs pos="100000">
                      <a:schemeClr val="bg1">
                        <a:lumMod val="50000"/>
                      </a:schemeClr>
                    </a:gs>
                  </a:gsLst>
                  <a:lin ang="5400000" scaled="1"/>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88" name="Freeform 125"/>
                <p:cNvSpPr>
                  <a:spLocks/>
                </p:cNvSpPr>
                <p:nvPr/>
              </p:nvSpPr>
              <p:spPr bwMode="auto">
                <a:xfrm>
                  <a:off x="4549143" y="2763350"/>
                  <a:ext cx="244434" cy="1287640"/>
                </a:xfrm>
                <a:custGeom>
                  <a:avLst/>
                  <a:gdLst/>
                  <a:ahLst/>
                  <a:cxnLst>
                    <a:cxn ang="0">
                      <a:pos x="0" y="154"/>
                    </a:cxn>
                    <a:cxn ang="0">
                      <a:pos x="156" y="0"/>
                    </a:cxn>
                    <a:cxn ang="0">
                      <a:pos x="156" y="671"/>
                    </a:cxn>
                    <a:cxn ang="0">
                      <a:pos x="0" y="824"/>
                    </a:cxn>
                    <a:cxn ang="0">
                      <a:pos x="0" y="154"/>
                    </a:cxn>
                  </a:cxnLst>
                  <a:rect l="0" t="0" r="r" b="b"/>
                  <a:pathLst>
                    <a:path w="156" h="824">
                      <a:moveTo>
                        <a:pt x="0" y="154"/>
                      </a:moveTo>
                      <a:lnTo>
                        <a:pt x="156" y="0"/>
                      </a:lnTo>
                      <a:lnTo>
                        <a:pt x="156" y="671"/>
                      </a:lnTo>
                      <a:lnTo>
                        <a:pt x="0" y="824"/>
                      </a:lnTo>
                      <a:lnTo>
                        <a:pt x="0" y="154"/>
                      </a:lnTo>
                      <a:close/>
                    </a:path>
                  </a:pathLst>
                </a:custGeom>
                <a:gradFill flip="none" rotWithShape="1">
                  <a:gsLst>
                    <a:gs pos="0">
                      <a:schemeClr val="bg2">
                        <a:lumMod val="90000"/>
                      </a:schemeClr>
                    </a:gs>
                    <a:gs pos="100000">
                      <a:schemeClr val="bg1">
                        <a:lumMod val="50000"/>
                      </a:schemeClr>
                    </a:gs>
                  </a:gsLst>
                  <a:lin ang="8100000" scaled="1"/>
                  <a:tileRect/>
                </a:gradFill>
                <a:ln>
                  <a:noFill/>
                </a:ln>
                <a:effectLst/>
              </p:spPr>
              <p:txBody>
                <a:bodyPr lIns="0" tIns="0" rIns="0" bIns="0"/>
                <a:lstStyle/>
                <a:p>
                  <a:pPr fontAlgn="auto">
                    <a:spcBef>
                      <a:spcPts val="0"/>
                    </a:spcBef>
                    <a:spcAft>
                      <a:spcPts val="0"/>
                    </a:spcAft>
                    <a:defRPr/>
                  </a:pPr>
                  <a:endParaRPr lang="en-US" kern="0" dirty="0">
                    <a:solidFill>
                      <a:srgbClr val="5C5C5C"/>
                    </a:solidFill>
                    <a:ea typeface="ＭＳ Ｐゴシック"/>
                    <a:cs typeface="ＭＳ Ｐゴシック"/>
                  </a:endParaRPr>
                </a:p>
              </p:txBody>
            </p:sp>
            <p:sp>
              <p:nvSpPr>
                <p:cNvPr id="189" name="Freeform 126"/>
                <p:cNvSpPr>
                  <a:spLocks/>
                </p:cNvSpPr>
                <p:nvPr/>
              </p:nvSpPr>
              <p:spPr bwMode="auto">
                <a:xfrm>
                  <a:off x="3992023" y="2763350"/>
                  <a:ext cx="801554" cy="241333"/>
                </a:xfrm>
                <a:custGeom>
                  <a:avLst/>
                  <a:gdLst/>
                  <a:ahLst/>
                  <a:cxnLst>
                    <a:cxn ang="0">
                      <a:pos x="0" y="154"/>
                    </a:cxn>
                    <a:cxn ang="0">
                      <a:pos x="153" y="0"/>
                    </a:cxn>
                    <a:cxn ang="0">
                      <a:pos x="513" y="0"/>
                    </a:cxn>
                    <a:cxn ang="0">
                      <a:pos x="357" y="154"/>
                    </a:cxn>
                    <a:cxn ang="0">
                      <a:pos x="0" y="154"/>
                    </a:cxn>
                  </a:cxnLst>
                  <a:rect l="0" t="0" r="r" b="b"/>
                  <a:pathLst>
                    <a:path w="513" h="154">
                      <a:moveTo>
                        <a:pt x="0" y="154"/>
                      </a:moveTo>
                      <a:lnTo>
                        <a:pt x="153" y="0"/>
                      </a:lnTo>
                      <a:lnTo>
                        <a:pt x="513" y="0"/>
                      </a:lnTo>
                      <a:lnTo>
                        <a:pt x="357" y="154"/>
                      </a:lnTo>
                      <a:lnTo>
                        <a:pt x="0" y="154"/>
                      </a:lnTo>
                      <a:close/>
                    </a:path>
                  </a:pathLst>
                </a:custGeom>
                <a:gradFill flip="none" rotWithShape="1">
                  <a:gsLst>
                    <a:gs pos="25000">
                      <a:schemeClr val="accent3">
                        <a:lumMod val="60000"/>
                        <a:lumOff val="40000"/>
                      </a:schemeClr>
                    </a:gs>
                    <a:gs pos="50000">
                      <a:srgbClr val="D3D3D3"/>
                    </a:gs>
                    <a:gs pos="90000">
                      <a:srgbClr val="E8E8E8"/>
                    </a:gs>
                  </a:gsLst>
                  <a:lin ang="4800000" scaled="0"/>
                  <a:tileRect/>
                </a:gradFill>
                <a:ln>
                  <a:noFill/>
                </a:ln>
              </p:spPr>
              <p:txBody>
                <a:bodyPr lIns="0" tIns="0" rIns="0" bIns="0"/>
                <a:lstStyle/>
                <a:p>
                  <a:pPr fontAlgn="auto">
                    <a:spcBef>
                      <a:spcPts val="0"/>
                    </a:spcBef>
                    <a:spcAft>
                      <a:spcPts val="0"/>
                    </a:spcAft>
                    <a:defRPr/>
                  </a:pPr>
                  <a:endParaRPr lang="en-US" kern="0">
                    <a:solidFill>
                      <a:sysClr val="windowText" lastClr="000000"/>
                    </a:solidFill>
                    <a:latin typeface="+mn-lt"/>
                  </a:endParaRPr>
                </a:p>
              </p:txBody>
            </p:sp>
          </p:grpSp>
          <p:grpSp>
            <p:nvGrpSpPr>
              <p:cNvPr id="180" name="Group 179"/>
              <p:cNvGrpSpPr/>
              <p:nvPr/>
            </p:nvGrpSpPr>
            <p:grpSpPr>
              <a:xfrm>
                <a:off x="7499073" y="3652121"/>
                <a:ext cx="254994" cy="342308"/>
                <a:chOff x="8434100" y="3031283"/>
                <a:chExt cx="254994" cy="342308"/>
              </a:xfrm>
            </p:grpSpPr>
            <p:cxnSp>
              <p:nvCxnSpPr>
                <p:cNvPr id="181" name="Straight Connector 180"/>
                <p:cNvCxnSpPr/>
                <p:nvPr/>
              </p:nvCxnSpPr>
              <p:spPr>
                <a:xfrm>
                  <a:off x="8434100"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536098"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485099"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587097"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38096"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689094" y="3031283"/>
                  <a:ext cx="0" cy="342308"/>
                </a:xfrm>
                <a:prstGeom prst="line">
                  <a:avLst/>
                </a:prstGeom>
                <a:ln w="19050">
                  <a:solidFill>
                    <a:schemeClr val="tx2">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grpSp>
        <p:nvGrpSpPr>
          <p:cNvPr id="24" name="Group 23"/>
          <p:cNvGrpSpPr/>
          <p:nvPr/>
        </p:nvGrpSpPr>
        <p:grpSpPr>
          <a:xfrm>
            <a:off x="550974" y="2272152"/>
            <a:ext cx="2205847" cy="1642900"/>
            <a:chOff x="550973" y="3029536"/>
            <a:chExt cx="2205847" cy="2190533"/>
          </a:xfrm>
        </p:grpSpPr>
        <p:grpSp>
          <p:nvGrpSpPr>
            <p:cNvPr id="2" name="Group 1"/>
            <p:cNvGrpSpPr/>
            <p:nvPr/>
          </p:nvGrpSpPr>
          <p:grpSpPr>
            <a:xfrm>
              <a:off x="550973" y="4290216"/>
              <a:ext cx="929853" cy="929853"/>
              <a:chOff x="2808218" y="4205824"/>
              <a:chExt cx="929853" cy="929853"/>
            </a:xfrm>
          </p:grpSpPr>
          <p:sp>
            <p:nvSpPr>
              <p:cNvPr id="191" name="Oval 190"/>
              <p:cNvSpPr/>
              <p:nvPr/>
            </p:nvSpPr>
            <p:spPr>
              <a:xfrm>
                <a:off x="2808218" y="4205824"/>
                <a:ext cx="929853" cy="929853"/>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endParaRPr lang="en-US" dirty="0"/>
              </a:p>
            </p:txBody>
          </p:sp>
          <p:sp>
            <p:nvSpPr>
              <p:cNvPr id="192" name="TextBox 191"/>
              <p:cNvSpPr txBox="1"/>
              <p:nvPr/>
            </p:nvSpPr>
            <p:spPr>
              <a:xfrm>
                <a:off x="2808219" y="4243592"/>
                <a:ext cx="929852" cy="755381"/>
              </a:xfrm>
              <a:prstGeom prst="rect">
                <a:avLst/>
              </a:prstGeom>
              <a:noFill/>
            </p:spPr>
            <p:txBody>
              <a:bodyPr wrap="square" rtlCol="0" anchor="ctr">
                <a:noAutofit/>
              </a:bodyPr>
              <a:lstStyle/>
              <a:p>
                <a:pPr algn="ctr">
                  <a:lnSpc>
                    <a:spcPct val="90000"/>
                  </a:lnSpc>
                </a:pPr>
                <a:r>
                  <a:rPr lang="en-US" sz="1400" b="1" dirty="0">
                    <a:solidFill>
                      <a:schemeClr val="tx2">
                        <a:lumMod val="75000"/>
                        <a:lumOff val="25000"/>
                      </a:schemeClr>
                    </a:solidFill>
                  </a:rPr>
                  <a:t>Service</a:t>
                </a:r>
              </a:p>
            </p:txBody>
          </p:sp>
        </p:grpSp>
        <p:cxnSp>
          <p:nvCxnSpPr>
            <p:cNvPr id="195" name="Straight Arrow Connector 194"/>
            <p:cNvCxnSpPr/>
            <p:nvPr/>
          </p:nvCxnSpPr>
          <p:spPr>
            <a:xfrm flipV="1">
              <a:off x="1181582" y="3029536"/>
              <a:ext cx="324865" cy="1165397"/>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1299851" y="3418470"/>
              <a:ext cx="480219" cy="830170"/>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1505251" y="3072178"/>
              <a:ext cx="1251569" cy="1386757"/>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1418110" y="4148326"/>
              <a:ext cx="174282" cy="200628"/>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1592392" y="4194933"/>
              <a:ext cx="617338" cy="410091"/>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V="1">
              <a:off x="1643391" y="4605025"/>
              <a:ext cx="358370" cy="150117"/>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7588780" y="3215352"/>
            <a:ext cx="1111595" cy="765255"/>
            <a:chOff x="7588779" y="4287136"/>
            <a:chExt cx="1111595" cy="1020340"/>
          </a:xfrm>
        </p:grpSpPr>
        <p:grpSp>
          <p:nvGrpSpPr>
            <p:cNvPr id="225" name="Group 224"/>
            <p:cNvGrpSpPr/>
            <p:nvPr/>
          </p:nvGrpSpPr>
          <p:grpSpPr>
            <a:xfrm>
              <a:off x="7770521" y="4377623"/>
              <a:ext cx="929853" cy="929853"/>
              <a:chOff x="7770521" y="4377623"/>
              <a:chExt cx="929853" cy="929853"/>
            </a:xfrm>
          </p:grpSpPr>
          <p:sp>
            <p:nvSpPr>
              <p:cNvPr id="226" name="Oval 225"/>
              <p:cNvSpPr/>
              <p:nvPr/>
            </p:nvSpPr>
            <p:spPr>
              <a:xfrm>
                <a:off x="7770521" y="4377623"/>
                <a:ext cx="929853" cy="929853"/>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endParaRPr lang="en-US" dirty="0"/>
              </a:p>
            </p:txBody>
          </p:sp>
          <p:sp>
            <p:nvSpPr>
              <p:cNvPr id="227" name="TextBox 226"/>
              <p:cNvSpPr txBox="1"/>
              <p:nvPr/>
            </p:nvSpPr>
            <p:spPr>
              <a:xfrm>
                <a:off x="7770521" y="4473819"/>
                <a:ext cx="929853" cy="755381"/>
              </a:xfrm>
              <a:prstGeom prst="rect">
                <a:avLst/>
              </a:prstGeom>
              <a:noFill/>
            </p:spPr>
            <p:txBody>
              <a:bodyPr wrap="square" rtlCol="0" anchor="ctr">
                <a:noAutofit/>
              </a:bodyPr>
              <a:lstStyle/>
              <a:p>
                <a:pPr algn="ctr">
                  <a:lnSpc>
                    <a:spcPct val="90000"/>
                  </a:lnSpc>
                </a:pPr>
                <a:r>
                  <a:rPr lang="en-US" sz="1400" b="1" dirty="0">
                    <a:solidFill>
                      <a:schemeClr val="tx2">
                        <a:lumMod val="75000"/>
                        <a:lumOff val="25000"/>
                      </a:schemeClr>
                    </a:solidFill>
                  </a:rPr>
                  <a:t>Service</a:t>
                </a:r>
              </a:p>
            </p:txBody>
          </p:sp>
        </p:grpSp>
        <p:cxnSp>
          <p:nvCxnSpPr>
            <p:cNvPr id="228" name="Straight Arrow Connector 227"/>
            <p:cNvCxnSpPr/>
            <p:nvPr/>
          </p:nvCxnSpPr>
          <p:spPr>
            <a:xfrm flipH="1" flipV="1">
              <a:off x="7588779" y="4287136"/>
              <a:ext cx="245327" cy="208756"/>
            </a:xfrm>
            <a:prstGeom prst="straightConnector1">
              <a:avLst/>
            </a:prstGeom>
            <a:ln w="19050">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231" name="TextBox 230"/>
          <p:cNvSpPr txBox="1"/>
          <p:nvPr/>
        </p:nvSpPr>
        <p:spPr>
          <a:xfrm>
            <a:off x="550974" y="1261727"/>
            <a:ext cx="3585598" cy="560226"/>
          </a:xfrm>
          <a:prstGeom prst="rect">
            <a:avLst/>
          </a:prstGeom>
          <a:noFill/>
        </p:spPr>
        <p:txBody>
          <a:bodyPr wrap="square" rtlCol="0">
            <a:noAutofit/>
          </a:bodyPr>
          <a:lstStyle/>
          <a:p>
            <a:pPr algn="ctr">
              <a:lnSpc>
                <a:spcPct val="90000"/>
              </a:lnSpc>
              <a:spcBef>
                <a:spcPts val="1200"/>
              </a:spcBef>
              <a:buClr>
                <a:schemeClr val="accent1"/>
              </a:buClr>
            </a:pPr>
            <a:r>
              <a:rPr lang="en-US" sz="2400" dirty="0">
                <a:solidFill>
                  <a:srgbClr val="C00000"/>
                </a:solidFill>
              </a:rPr>
              <a:t>Physically Managed Control Plane</a:t>
            </a:r>
          </a:p>
        </p:txBody>
      </p:sp>
      <p:sp>
        <p:nvSpPr>
          <p:cNvPr id="232" name="TextBox 231"/>
          <p:cNvSpPr txBox="1"/>
          <p:nvPr/>
        </p:nvSpPr>
        <p:spPr>
          <a:xfrm>
            <a:off x="5324503" y="1256583"/>
            <a:ext cx="2584261" cy="560226"/>
          </a:xfrm>
          <a:prstGeom prst="rect">
            <a:avLst/>
          </a:prstGeom>
          <a:noFill/>
        </p:spPr>
        <p:txBody>
          <a:bodyPr wrap="square" rtlCol="0">
            <a:noAutofit/>
          </a:bodyPr>
          <a:lstStyle/>
          <a:p>
            <a:pPr algn="ctr">
              <a:lnSpc>
                <a:spcPct val="90000"/>
              </a:lnSpc>
            </a:pPr>
            <a:r>
              <a:rPr lang="en-US" sz="2400" dirty="0">
                <a:solidFill>
                  <a:srgbClr val="C00000"/>
                </a:solidFill>
              </a:rPr>
              <a:t>Autonomic</a:t>
            </a:r>
            <a:br>
              <a:rPr lang="en-US" sz="2400" dirty="0">
                <a:solidFill>
                  <a:srgbClr val="C00000"/>
                </a:solidFill>
              </a:rPr>
            </a:br>
            <a:r>
              <a:rPr lang="en-US" sz="2400" dirty="0">
                <a:solidFill>
                  <a:srgbClr val="C00000"/>
                </a:solidFill>
              </a:rPr>
              <a:t>Control Plane</a:t>
            </a:r>
          </a:p>
        </p:txBody>
      </p:sp>
      <p:grpSp>
        <p:nvGrpSpPr>
          <p:cNvPr id="26" name="Group 25"/>
          <p:cNvGrpSpPr/>
          <p:nvPr/>
        </p:nvGrpSpPr>
        <p:grpSpPr>
          <a:xfrm>
            <a:off x="3535656" y="2156441"/>
            <a:ext cx="2045911" cy="2329834"/>
            <a:chOff x="3535655" y="2875254"/>
            <a:chExt cx="2045911" cy="3106445"/>
          </a:xfrm>
        </p:grpSpPr>
        <p:sp>
          <p:nvSpPr>
            <p:cNvPr id="133" name="Right Arrow 132"/>
            <p:cNvSpPr/>
            <p:nvPr/>
          </p:nvSpPr>
          <p:spPr>
            <a:xfrm>
              <a:off x="4243526" y="2875254"/>
              <a:ext cx="692458" cy="1530151"/>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90000"/>
                </a:lnSpc>
              </a:pPr>
              <a:endParaRPr lang="en-US"/>
            </a:p>
          </p:txBody>
        </p:sp>
        <p:sp>
          <p:nvSpPr>
            <p:cNvPr id="235" name="TextBox 234"/>
            <p:cNvSpPr txBox="1"/>
            <p:nvPr/>
          </p:nvSpPr>
          <p:spPr>
            <a:xfrm>
              <a:off x="3535655" y="4559917"/>
              <a:ext cx="2045911" cy="1421782"/>
            </a:xfrm>
            <a:prstGeom prst="rect">
              <a:avLst/>
            </a:prstGeom>
            <a:noFill/>
            <a:ln>
              <a:noFill/>
            </a:ln>
          </p:spPr>
          <p:txBody>
            <a:bodyPr wrap="square" rtlCol="0">
              <a:noAutofit/>
            </a:bodyPr>
            <a:lstStyle/>
            <a:p>
              <a:pPr algn="ctr">
                <a:lnSpc>
                  <a:spcPct val="90000"/>
                </a:lnSpc>
              </a:pPr>
              <a:r>
                <a:rPr lang="en-US" dirty="0"/>
                <a:t>Virtualize devices into one network entity</a:t>
              </a:r>
            </a:p>
          </p:txBody>
        </p:sp>
      </p:grpSp>
      <p:sp>
        <p:nvSpPr>
          <p:cNvPr id="240" name="Oval 239"/>
          <p:cNvSpPr/>
          <p:nvPr/>
        </p:nvSpPr>
        <p:spPr>
          <a:xfrm>
            <a:off x="5255592" y="1904683"/>
            <a:ext cx="2740686" cy="1684115"/>
          </a:xfrm>
          <a:prstGeom prst="ellipse">
            <a:avLst/>
          </a:prstGeom>
          <a:blipFill dpi="0" rotWithShape="1">
            <a:blip r:embed="rId3" cstate="email">
              <a:alphaModFix amt="84000"/>
              <a:extLst>
                <a:ext uri="{28A0092B-C50C-407E-A947-70E740481C1C}">
                  <a14:useLocalDpi xmlns:a14="http://schemas.microsoft.com/office/drawing/2010/main"/>
                </a:ext>
              </a:extLst>
            </a:blip>
            <a:srcRect/>
            <a:stretch>
              <a:fillRect/>
            </a:stretch>
          </a:blipFill>
          <a:ln w="19050">
            <a:noFill/>
            <a:miter lim="800000"/>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10" name="TextBox 209"/>
          <p:cNvSpPr txBox="1"/>
          <p:nvPr/>
        </p:nvSpPr>
        <p:spPr>
          <a:xfrm>
            <a:off x="992341" y="4050663"/>
            <a:ext cx="2484439" cy="550187"/>
          </a:xfrm>
          <a:prstGeom prst="rect">
            <a:avLst/>
          </a:prstGeom>
          <a:noFill/>
        </p:spPr>
        <p:txBody>
          <a:bodyPr wrap="square" rtlCol="0">
            <a:noAutofit/>
          </a:bodyPr>
          <a:lstStyle/>
          <a:p>
            <a:pPr algn="ctr">
              <a:lnSpc>
                <a:spcPct val="90000"/>
              </a:lnSpc>
            </a:pPr>
            <a:r>
              <a:rPr lang="en-US" dirty="0"/>
              <a:t>Services are provisioned on physical devices</a:t>
            </a:r>
          </a:p>
        </p:txBody>
      </p:sp>
      <p:sp>
        <p:nvSpPr>
          <p:cNvPr id="211" name="TextBox 210"/>
          <p:cNvSpPr txBox="1"/>
          <p:nvPr/>
        </p:nvSpPr>
        <p:spPr>
          <a:xfrm>
            <a:off x="5598235" y="4072112"/>
            <a:ext cx="2556489" cy="550187"/>
          </a:xfrm>
          <a:prstGeom prst="rect">
            <a:avLst/>
          </a:prstGeom>
          <a:noFill/>
        </p:spPr>
        <p:txBody>
          <a:bodyPr wrap="square" rtlCol="0">
            <a:noAutofit/>
          </a:bodyPr>
          <a:lstStyle/>
          <a:p>
            <a:pPr algn="ctr">
              <a:lnSpc>
                <a:spcPct val="90000"/>
              </a:lnSpc>
            </a:pPr>
            <a:r>
              <a:rPr lang="en-US" dirty="0"/>
              <a:t>Services are provisioned to a single virtual network</a:t>
            </a:r>
          </a:p>
        </p:txBody>
      </p:sp>
      <p:sp>
        <p:nvSpPr>
          <p:cNvPr id="23" name="Title 22"/>
          <p:cNvSpPr>
            <a:spLocks noGrp="1"/>
          </p:cNvSpPr>
          <p:nvPr>
            <p:ph type="title"/>
          </p:nvPr>
        </p:nvSpPr>
        <p:spPr/>
        <p:txBody>
          <a:bodyPr/>
          <a:lstStyle/>
          <a:p>
            <a:r>
              <a:rPr lang="en-US" dirty="0"/>
              <a:t>Fundamentally Different, Fundamentally Better</a:t>
            </a:r>
          </a:p>
        </p:txBody>
      </p:sp>
      <p:sp>
        <p:nvSpPr>
          <p:cNvPr id="236" name="Text Placeholder 235"/>
          <p:cNvSpPr>
            <a:spLocks noGrp="1"/>
          </p:cNvSpPr>
          <p:nvPr>
            <p:ph type="body" idx="1"/>
          </p:nvPr>
        </p:nvSpPr>
        <p:spPr>
          <a:xfrm>
            <a:off x="-4627088" y="1085850"/>
            <a:ext cx="4040188" cy="563166"/>
          </a:xfrm>
        </p:spPr>
        <p:txBody>
          <a:bodyPr/>
          <a:lstStyle/>
          <a:p>
            <a:r>
              <a:rPr lang="en-US" dirty="0"/>
              <a:t>Key advantages:</a:t>
            </a:r>
          </a:p>
        </p:txBody>
      </p:sp>
      <p:sp>
        <p:nvSpPr>
          <p:cNvPr id="237" name="Content Placeholder 236"/>
          <p:cNvSpPr>
            <a:spLocks noGrp="1"/>
          </p:cNvSpPr>
          <p:nvPr>
            <p:ph sz="half" idx="2"/>
          </p:nvPr>
        </p:nvSpPr>
        <p:spPr>
          <a:xfrm>
            <a:off x="-4627088" y="1714500"/>
            <a:ext cx="4040188" cy="2914650"/>
          </a:xfrm>
        </p:spPr>
        <p:txBody>
          <a:bodyPr>
            <a:normAutofit/>
          </a:bodyPr>
          <a:lstStyle/>
          <a:p>
            <a:pPr>
              <a:buFont typeface="Webdings" panose="05030102010509060703" pitchFamily="18" charset="2"/>
              <a:buChar char=""/>
            </a:pPr>
            <a:r>
              <a:rPr lang="en-US" dirty="0"/>
              <a:t>Network-wide VLAN tagging</a:t>
            </a:r>
          </a:p>
          <a:p>
            <a:pPr>
              <a:buFont typeface="Webdings" panose="05030102010509060703" pitchFamily="18" charset="2"/>
              <a:buChar char=""/>
            </a:pPr>
            <a:r>
              <a:rPr lang="en-US" dirty="0"/>
              <a:t>Need for sequentially dependent legacy protocols</a:t>
            </a:r>
          </a:p>
          <a:p>
            <a:pPr>
              <a:buFont typeface="Webdings" panose="05030102010509060703" pitchFamily="18" charset="2"/>
              <a:buChar char=""/>
            </a:pPr>
            <a:r>
              <a:rPr lang="en-US" dirty="0"/>
              <a:t>Network loops</a:t>
            </a:r>
          </a:p>
          <a:p>
            <a:pPr>
              <a:buFont typeface="Wingdings 2" panose="05020102010507070707" pitchFamily="18" charset="2"/>
              <a:buChar char="P"/>
            </a:pPr>
            <a:r>
              <a:rPr lang="en-US" dirty="0"/>
              <a:t>Edge-only provisioning</a:t>
            </a:r>
          </a:p>
          <a:p>
            <a:pPr>
              <a:buFont typeface="Wingdings 2" panose="05020102010507070707" pitchFamily="18" charset="2"/>
              <a:buChar char="P"/>
            </a:pPr>
            <a:r>
              <a:rPr lang="en-US" dirty="0"/>
              <a:t>All links active/optimized</a:t>
            </a:r>
          </a:p>
          <a:p>
            <a:pPr>
              <a:buFont typeface="Wingdings 2" panose="05020102010507070707" pitchFamily="18" charset="2"/>
              <a:buChar char="P"/>
            </a:pPr>
            <a:r>
              <a:rPr lang="en-US" dirty="0"/>
              <a:t>Multicast scale/performance</a:t>
            </a:r>
          </a:p>
          <a:p>
            <a:pPr>
              <a:buFont typeface="Wingdings 2" panose="05020102010507070707" pitchFamily="18" charset="2"/>
              <a:buChar char="P"/>
            </a:pPr>
            <a:r>
              <a:rPr lang="en-US" dirty="0"/>
              <a:t>Easy and unlimited network segmentation</a:t>
            </a:r>
          </a:p>
        </p:txBody>
      </p:sp>
      <p:sp>
        <p:nvSpPr>
          <p:cNvPr id="238" name="Text Placeholder 237"/>
          <p:cNvSpPr>
            <a:spLocks noGrp="1"/>
          </p:cNvSpPr>
          <p:nvPr>
            <p:ph type="body" sz="quarter" idx="3"/>
          </p:nvPr>
        </p:nvSpPr>
        <p:spPr>
          <a:xfrm>
            <a:off x="485287" y="5456874"/>
            <a:ext cx="4041775" cy="563166"/>
          </a:xfrm>
        </p:spPr>
        <p:txBody>
          <a:bodyPr/>
          <a:lstStyle/>
          <a:p>
            <a:r>
              <a:rPr lang="en-US" dirty="0"/>
              <a:t>Autonomic networking impacts:</a:t>
            </a:r>
          </a:p>
        </p:txBody>
      </p:sp>
      <p:sp>
        <p:nvSpPr>
          <p:cNvPr id="239" name="Content Placeholder 238"/>
          <p:cNvSpPr>
            <a:spLocks noGrp="1"/>
          </p:cNvSpPr>
          <p:nvPr>
            <p:ph sz="quarter" idx="4"/>
          </p:nvPr>
        </p:nvSpPr>
        <p:spPr>
          <a:xfrm>
            <a:off x="485286" y="6085524"/>
            <a:ext cx="4041648" cy="2914650"/>
          </a:xfrm>
        </p:spPr>
        <p:txBody>
          <a:bodyPr>
            <a:normAutofit/>
          </a:bodyPr>
          <a:lstStyle/>
          <a:p>
            <a:r>
              <a:rPr lang="en-US" dirty="0"/>
              <a:t>Configuration of the Core</a:t>
            </a:r>
          </a:p>
          <a:p>
            <a:r>
              <a:rPr lang="en-US" dirty="0"/>
              <a:t>Network segmentation</a:t>
            </a:r>
          </a:p>
          <a:p>
            <a:r>
              <a:rPr lang="en-US" dirty="0"/>
              <a:t>Optimized recovery</a:t>
            </a:r>
          </a:p>
          <a:p>
            <a:r>
              <a:rPr lang="en-US" dirty="0"/>
              <a:t>IP Multicast Routing</a:t>
            </a:r>
          </a:p>
          <a:p>
            <a:r>
              <a:rPr lang="en-US" dirty="0"/>
              <a:t>Virtual Machine connectivity</a:t>
            </a:r>
          </a:p>
          <a:p>
            <a:r>
              <a:rPr lang="en-US" dirty="0"/>
              <a:t>Load-balancing of flows</a:t>
            </a:r>
          </a:p>
        </p:txBody>
      </p:sp>
      <p:grpSp>
        <p:nvGrpSpPr>
          <p:cNvPr id="248" name="Group 247"/>
          <p:cNvGrpSpPr/>
          <p:nvPr/>
        </p:nvGrpSpPr>
        <p:grpSpPr>
          <a:xfrm>
            <a:off x="8152342" y="7020294"/>
            <a:ext cx="2651760" cy="246512"/>
            <a:chOff x="-2806929" y="6584545"/>
            <a:chExt cx="2651760" cy="328683"/>
          </a:xfrm>
        </p:grpSpPr>
        <p:sp>
          <p:nvSpPr>
            <p:cNvPr id="203" name="Rectangle 65"/>
            <p:cNvSpPr>
              <a:spLocks noChangeArrowheads="1"/>
            </p:cNvSpPr>
            <p:nvPr/>
          </p:nvSpPr>
          <p:spPr bwMode="auto">
            <a:xfrm>
              <a:off x="-1801089" y="6584934"/>
              <a:ext cx="640080" cy="328294"/>
            </a:xfrm>
            <a:prstGeom prst="rect">
              <a:avLst/>
            </a:prstGeom>
            <a:solidFill>
              <a:schemeClr val="accent4">
                <a:lumMod val="20000"/>
                <a:lumOff val="80000"/>
              </a:schemeClr>
            </a:solidFill>
            <a:ln>
              <a:noFill/>
            </a:ln>
            <a:extLst/>
          </p:spPr>
          <p:txBody>
            <a:bodyPr>
              <a:spAutoFit/>
            </a:bodyPr>
            <a:lstStyle/>
            <a:p>
              <a:endParaRPr lang="en-US" sz="1000" b="0">
                <a:solidFill>
                  <a:srgbClr val="323232"/>
                </a:solidFill>
              </a:endParaRPr>
            </a:p>
          </p:txBody>
        </p:sp>
        <p:sp>
          <p:nvSpPr>
            <p:cNvPr id="204" name="Rectangle 66"/>
            <p:cNvSpPr>
              <a:spLocks noChangeArrowheads="1"/>
            </p:cNvSpPr>
            <p:nvPr/>
          </p:nvSpPr>
          <p:spPr bwMode="auto">
            <a:xfrm>
              <a:off x="-520929" y="6584545"/>
              <a:ext cx="365760" cy="328295"/>
            </a:xfrm>
            <a:prstGeom prst="rect">
              <a:avLst/>
            </a:prstGeom>
            <a:solidFill>
              <a:schemeClr val="accent4">
                <a:lumMod val="75000"/>
              </a:schemeClr>
            </a:solidFill>
            <a:ln>
              <a:noFill/>
            </a:ln>
            <a:extLst/>
          </p:spPr>
          <p:txBody>
            <a:bodyPr>
              <a:spAutoFit/>
            </a:bodyPr>
            <a:lstStyle/>
            <a:p>
              <a:endParaRPr lang="en-US" sz="1000" dirty="0">
                <a:solidFill>
                  <a:srgbClr val="323232"/>
                </a:solidFill>
              </a:endParaRPr>
            </a:p>
          </p:txBody>
        </p:sp>
        <p:sp>
          <p:nvSpPr>
            <p:cNvPr id="205" name="Rectangle 6"/>
            <p:cNvSpPr>
              <a:spLocks noChangeArrowheads="1"/>
            </p:cNvSpPr>
            <p:nvPr/>
          </p:nvSpPr>
          <p:spPr bwMode="auto">
            <a:xfrm>
              <a:off x="-1161009" y="6584545"/>
              <a:ext cx="640080" cy="328295"/>
            </a:xfrm>
            <a:prstGeom prst="rect">
              <a:avLst/>
            </a:prstGeom>
            <a:solidFill>
              <a:schemeClr val="accent4">
                <a:lumMod val="40000"/>
                <a:lumOff val="60000"/>
              </a:schemeClr>
            </a:solidFill>
            <a:ln>
              <a:noFill/>
            </a:ln>
            <a:extLst/>
          </p:spPr>
          <p:txBody>
            <a:bodyPr>
              <a:spAutoFit/>
            </a:bodyPr>
            <a:lstStyle/>
            <a:p>
              <a:endParaRPr lang="en-US" sz="1000" dirty="0">
                <a:solidFill>
                  <a:srgbClr val="323232"/>
                </a:solidFill>
              </a:endParaRPr>
            </a:p>
          </p:txBody>
        </p:sp>
        <p:sp>
          <p:nvSpPr>
            <p:cNvPr id="206" name="Rectangle 6"/>
            <p:cNvSpPr>
              <a:spLocks noChangeArrowheads="1"/>
            </p:cNvSpPr>
            <p:nvPr/>
          </p:nvSpPr>
          <p:spPr bwMode="auto">
            <a:xfrm>
              <a:off x="-2806929" y="6584545"/>
              <a:ext cx="365760" cy="328295"/>
            </a:xfrm>
            <a:prstGeom prst="rect">
              <a:avLst/>
            </a:prstGeom>
            <a:solidFill>
              <a:schemeClr val="accent4">
                <a:lumMod val="50000"/>
              </a:schemeClr>
            </a:solidFill>
            <a:ln>
              <a:noFill/>
            </a:ln>
            <a:extLst/>
          </p:spPr>
          <p:txBody>
            <a:bodyPr>
              <a:spAutoFit/>
            </a:bodyPr>
            <a:lstStyle/>
            <a:p>
              <a:endParaRPr lang="en-US" sz="1000" dirty="0">
                <a:solidFill>
                  <a:srgbClr val="323232"/>
                </a:solidFill>
              </a:endParaRPr>
            </a:p>
          </p:txBody>
        </p:sp>
        <p:sp>
          <p:nvSpPr>
            <p:cNvPr id="207" name="Rectangle 6"/>
            <p:cNvSpPr>
              <a:spLocks noChangeArrowheads="1"/>
            </p:cNvSpPr>
            <p:nvPr/>
          </p:nvSpPr>
          <p:spPr bwMode="auto">
            <a:xfrm>
              <a:off x="-2441169" y="6584545"/>
              <a:ext cx="640080" cy="328295"/>
            </a:xfrm>
            <a:prstGeom prst="rect">
              <a:avLst/>
            </a:prstGeom>
            <a:solidFill>
              <a:schemeClr val="accent4">
                <a:lumMod val="60000"/>
                <a:lumOff val="40000"/>
              </a:schemeClr>
            </a:solidFill>
            <a:ln>
              <a:noFill/>
            </a:ln>
            <a:extLst/>
          </p:spPr>
          <p:txBody>
            <a:bodyPr>
              <a:spAutoFit/>
            </a:bodyPr>
            <a:lstStyle/>
            <a:p>
              <a:endParaRPr lang="en-US" sz="1000" dirty="0">
                <a:solidFill>
                  <a:schemeClr val="tx1"/>
                </a:solidFill>
              </a:endParaRPr>
            </a:p>
          </p:txBody>
        </p:sp>
      </p:grpSp>
      <p:grpSp>
        <p:nvGrpSpPr>
          <p:cNvPr id="10" name="Group 9"/>
          <p:cNvGrpSpPr/>
          <p:nvPr/>
        </p:nvGrpSpPr>
        <p:grpSpPr>
          <a:xfrm>
            <a:off x="372424" y="3657005"/>
            <a:ext cx="1311081" cy="204506"/>
            <a:chOff x="-3200399" y="8833490"/>
            <a:chExt cx="1311081" cy="2726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399" y="8856803"/>
              <a:ext cx="1311081" cy="226049"/>
            </a:xfrm>
            <a:prstGeom prst="rect">
              <a:avLst/>
            </a:prstGeom>
            <a:ln>
              <a:solidFill>
                <a:schemeClr val="accent4">
                  <a:lumMod val="50000"/>
                </a:schemeClr>
              </a:solidFill>
            </a:ln>
          </p:spPr>
        </p:pic>
        <p:sp>
          <p:nvSpPr>
            <p:cNvPr id="215" name="TextBox 214"/>
            <p:cNvSpPr txBox="1"/>
            <p:nvPr/>
          </p:nvSpPr>
          <p:spPr>
            <a:xfrm>
              <a:off x="-3076414" y="8833490"/>
              <a:ext cx="1063111" cy="272675"/>
            </a:xfrm>
            <a:prstGeom prst="rect">
              <a:avLst/>
            </a:prstGeom>
            <a:noFill/>
          </p:spPr>
          <p:txBody>
            <a:bodyPr wrap="square" rtlCol="0" anchor="ctr">
              <a:noAutofit/>
            </a:bodyPr>
            <a:lstStyle/>
            <a:p>
              <a:pPr algn="ctr">
                <a:lnSpc>
                  <a:spcPct val="90000"/>
                </a:lnSpc>
              </a:pPr>
              <a:r>
                <a:rPr lang="en-US" sz="1200" b="1" dirty="0">
                  <a:solidFill>
                    <a:schemeClr val="accent4">
                      <a:lumMod val="50000"/>
                    </a:schemeClr>
                  </a:solidFill>
                  <a:effectLst/>
                </a:rPr>
                <a:t>IP Packets</a:t>
              </a:r>
            </a:p>
          </p:txBody>
        </p:sp>
      </p:grpSp>
      <p:sp>
        <p:nvSpPr>
          <p:cNvPr id="229" name="Rounded Rectangle 228"/>
          <p:cNvSpPr/>
          <p:nvPr/>
        </p:nvSpPr>
        <p:spPr>
          <a:xfrm>
            <a:off x="8930407" y="6548316"/>
            <a:ext cx="1241823" cy="323603"/>
          </a:xfrm>
          <a:prstGeom prst="roundRect">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33" name="Freeform 232"/>
          <p:cNvSpPr/>
          <p:nvPr/>
        </p:nvSpPr>
        <p:spPr>
          <a:xfrm>
            <a:off x="8941000" y="6354254"/>
            <a:ext cx="1223593" cy="239316"/>
          </a:xfrm>
          <a:custGeom>
            <a:avLst/>
            <a:gdLst>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19088"/>
              <a:gd name="connsiteX1" fmla="*/ 138748 w 1725871"/>
              <a:gd name="connsiteY1" fmla="*/ 264319 h 319088"/>
              <a:gd name="connsiteX2" fmla="*/ 848360 w 1725871"/>
              <a:gd name="connsiteY2" fmla="*/ 0 h 319088"/>
              <a:gd name="connsiteX3" fmla="*/ 1581785 w 1725871"/>
              <a:gd name="connsiteY3" fmla="*/ 264319 h 319088"/>
              <a:gd name="connsiteX4" fmla="*/ 1588929 w 1725871"/>
              <a:gd name="connsiteY4" fmla="*/ 311944 h 319088"/>
              <a:gd name="connsiteX5" fmla="*/ 138748 w 1725871"/>
              <a:gd name="connsiteY5" fmla="*/ 319088 h 319088"/>
              <a:gd name="connsiteX0" fmla="*/ 138748 w 1636289"/>
              <a:gd name="connsiteY0" fmla="*/ 319088 h 319088"/>
              <a:gd name="connsiteX1" fmla="*/ 138748 w 1636289"/>
              <a:gd name="connsiteY1" fmla="*/ 264319 h 319088"/>
              <a:gd name="connsiteX2" fmla="*/ 848360 w 1636289"/>
              <a:gd name="connsiteY2" fmla="*/ 0 h 319088"/>
              <a:gd name="connsiteX3" fmla="*/ 1581785 w 1636289"/>
              <a:gd name="connsiteY3" fmla="*/ 264319 h 319088"/>
              <a:gd name="connsiteX4" fmla="*/ 1588929 w 1636289"/>
              <a:gd name="connsiteY4" fmla="*/ 311944 h 319088"/>
              <a:gd name="connsiteX5" fmla="*/ 138748 w 163628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52830 w 1503011"/>
              <a:gd name="connsiteY0" fmla="*/ 319088 h 319088"/>
              <a:gd name="connsiteX1" fmla="*/ 52830 w 1503011"/>
              <a:gd name="connsiteY1" fmla="*/ 264319 h 319088"/>
              <a:gd name="connsiteX2" fmla="*/ 762442 w 1503011"/>
              <a:gd name="connsiteY2" fmla="*/ 0 h 319088"/>
              <a:gd name="connsiteX3" fmla="*/ 1495867 w 1503011"/>
              <a:gd name="connsiteY3" fmla="*/ 264319 h 319088"/>
              <a:gd name="connsiteX4" fmla="*/ 1503011 w 1503011"/>
              <a:gd name="connsiteY4" fmla="*/ 311944 h 319088"/>
              <a:gd name="connsiteX5" fmla="*/ 52830 w 1503011"/>
              <a:gd name="connsiteY5" fmla="*/ 319088 h 319088"/>
              <a:gd name="connsiteX0" fmla="*/ 391 w 1450572"/>
              <a:gd name="connsiteY0" fmla="*/ 319088 h 319088"/>
              <a:gd name="connsiteX1" fmla="*/ 391 w 1450572"/>
              <a:gd name="connsiteY1" fmla="*/ 264319 h 319088"/>
              <a:gd name="connsiteX2" fmla="*/ 710003 w 1450572"/>
              <a:gd name="connsiteY2" fmla="*/ 0 h 319088"/>
              <a:gd name="connsiteX3" fmla="*/ 1443428 w 1450572"/>
              <a:gd name="connsiteY3" fmla="*/ 264319 h 319088"/>
              <a:gd name="connsiteX4" fmla="*/ 1450572 w 1450572"/>
              <a:gd name="connsiteY4" fmla="*/ 311944 h 319088"/>
              <a:gd name="connsiteX5" fmla="*/ 391 w 1450572"/>
              <a:gd name="connsiteY5" fmla="*/ 319088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572" h="319088">
                <a:moveTo>
                  <a:pt x="391" y="319088"/>
                </a:moveTo>
                <a:cubicBezTo>
                  <a:pt x="-799" y="294483"/>
                  <a:pt x="1185" y="284162"/>
                  <a:pt x="391" y="264319"/>
                </a:cubicBezTo>
                <a:cubicBezTo>
                  <a:pt x="118660" y="211138"/>
                  <a:pt x="648090" y="4762"/>
                  <a:pt x="710003" y="0"/>
                </a:cubicBezTo>
                <a:cubicBezTo>
                  <a:pt x="810015" y="11907"/>
                  <a:pt x="1115212" y="107553"/>
                  <a:pt x="1443428" y="264319"/>
                </a:cubicBezTo>
                <a:cubicBezTo>
                  <a:pt x="1447793" y="280591"/>
                  <a:pt x="1447793" y="288926"/>
                  <a:pt x="1450572" y="311944"/>
                </a:cubicBezTo>
                <a:lnTo>
                  <a:pt x="391" y="319088"/>
                </a:lnTo>
                <a:close/>
              </a:path>
            </a:pathLst>
          </a:cu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cxnSp>
        <p:nvCxnSpPr>
          <p:cNvPr id="234" name="Straight Connector 233"/>
          <p:cNvCxnSpPr>
            <a:stCxn id="233" idx="1"/>
            <a:endCxn id="233" idx="3"/>
          </p:cNvCxnSpPr>
          <p:nvPr/>
        </p:nvCxnSpPr>
        <p:spPr>
          <a:xfrm>
            <a:off x="8941329" y="6552493"/>
            <a:ext cx="1217237"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rot="1463633">
            <a:off x="8898665" y="6371293"/>
            <a:ext cx="1197382" cy="204506"/>
            <a:chOff x="-3200399" y="8833490"/>
            <a:chExt cx="1311081" cy="272675"/>
          </a:xfrm>
        </p:grpSpPr>
        <p:pic>
          <p:nvPicPr>
            <p:cNvPr id="242" name="Picture 2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399" y="8856803"/>
              <a:ext cx="1311081" cy="226049"/>
            </a:xfrm>
            <a:prstGeom prst="rect">
              <a:avLst/>
            </a:prstGeom>
            <a:ln>
              <a:solidFill>
                <a:schemeClr val="accent4">
                  <a:lumMod val="50000"/>
                </a:schemeClr>
              </a:solidFill>
            </a:ln>
          </p:spPr>
        </p:pic>
        <p:sp>
          <p:nvSpPr>
            <p:cNvPr id="243" name="TextBox 242"/>
            <p:cNvSpPr txBox="1"/>
            <p:nvPr/>
          </p:nvSpPr>
          <p:spPr>
            <a:xfrm>
              <a:off x="-3076414" y="8833490"/>
              <a:ext cx="1063111" cy="272675"/>
            </a:xfrm>
            <a:prstGeom prst="rect">
              <a:avLst/>
            </a:prstGeom>
            <a:noFill/>
          </p:spPr>
          <p:txBody>
            <a:bodyPr wrap="square" rtlCol="0" anchor="ctr">
              <a:noAutofit/>
            </a:bodyPr>
            <a:lstStyle/>
            <a:p>
              <a:pPr algn="ctr">
                <a:lnSpc>
                  <a:spcPct val="90000"/>
                </a:lnSpc>
              </a:pPr>
              <a:r>
                <a:rPr lang="en-US" sz="1200" b="1" dirty="0">
                  <a:solidFill>
                    <a:schemeClr val="accent4">
                      <a:lumMod val="50000"/>
                    </a:schemeClr>
                  </a:solidFill>
                  <a:effectLst/>
                </a:rPr>
                <a:t>IP Packets</a:t>
              </a:r>
            </a:p>
          </p:txBody>
        </p:sp>
      </p:grpSp>
      <p:sp>
        <p:nvSpPr>
          <p:cNvPr id="245" name="Isosceles Triangle 244"/>
          <p:cNvSpPr/>
          <p:nvPr/>
        </p:nvSpPr>
        <p:spPr>
          <a:xfrm rot="16388940">
            <a:off x="9807351" y="6476703"/>
            <a:ext cx="199595" cy="383314"/>
          </a:xfrm>
          <a:prstGeom prst="triangl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cxnSp>
        <p:nvCxnSpPr>
          <p:cNvPr id="246" name="Straight Connector 245"/>
          <p:cNvCxnSpPr>
            <a:endCxn id="233" idx="3"/>
          </p:cNvCxnSpPr>
          <p:nvPr/>
        </p:nvCxnSpPr>
        <p:spPr>
          <a:xfrm flipV="1">
            <a:off x="8932788" y="6552493"/>
            <a:ext cx="1225779" cy="271463"/>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33" idx="1"/>
          </p:cNvCxnSpPr>
          <p:nvPr/>
        </p:nvCxnSpPr>
        <p:spPr>
          <a:xfrm>
            <a:off x="8941330" y="6552493"/>
            <a:ext cx="1233281" cy="271463"/>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90" name="Rounded Rectangle 189"/>
          <p:cNvSpPr/>
          <p:nvPr/>
        </p:nvSpPr>
        <p:spPr>
          <a:xfrm>
            <a:off x="9286237" y="5813529"/>
            <a:ext cx="1241823" cy="323603"/>
          </a:xfrm>
          <a:prstGeom prst="roundRect">
            <a:avLst/>
          </a:prstGeom>
          <a:solidFill>
            <a:schemeClr val="accent1">
              <a:lumMod val="60000"/>
              <a:lumOff val="4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93" name="Freeform 192"/>
          <p:cNvSpPr/>
          <p:nvPr/>
        </p:nvSpPr>
        <p:spPr>
          <a:xfrm>
            <a:off x="9296830" y="5619467"/>
            <a:ext cx="1223593" cy="239316"/>
          </a:xfrm>
          <a:custGeom>
            <a:avLst/>
            <a:gdLst>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22708"/>
              <a:gd name="connsiteX1" fmla="*/ 138748 w 1725871"/>
              <a:gd name="connsiteY1" fmla="*/ 264319 h 322708"/>
              <a:gd name="connsiteX2" fmla="*/ 848360 w 1725871"/>
              <a:gd name="connsiteY2" fmla="*/ 0 h 322708"/>
              <a:gd name="connsiteX3" fmla="*/ 1581785 w 1725871"/>
              <a:gd name="connsiteY3" fmla="*/ 264319 h 322708"/>
              <a:gd name="connsiteX4" fmla="*/ 1588929 w 1725871"/>
              <a:gd name="connsiteY4" fmla="*/ 311944 h 322708"/>
              <a:gd name="connsiteX5" fmla="*/ 138748 w 1725871"/>
              <a:gd name="connsiteY5" fmla="*/ 319088 h 322708"/>
              <a:gd name="connsiteX0" fmla="*/ 138748 w 1725871"/>
              <a:gd name="connsiteY0" fmla="*/ 319088 h 319088"/>
              <a:gd name="connsiteX1" fmla="*/ 138748 w 1725871"/>
              <a:gd name="connsiteY1" fmla="*/ 264319 h 319088"/>
              <a:gd name="connsiteX2" fmla="*/ 848360 w 1725871"/>
              <a:gd name="connsiteY2" fmla="*/ 0 h 319088"/>
              <a:gd name="connsiteX3" fmla="*/ 1581785 w 1725871"/>
              <a:gd name="connsiteY3" fmla="*/ 264319 h 319088"/>
              <a:gd name="connsiteX4" fmla="*/ 1588929 w 1725871"/>
              <a:gd name="connsiteY4" fmla="*/ 311944 h 319088"/>
              <a:gd name="connsiteX5" fmla="*/ 138748 w 1725871"/>
              <a:gd name="connsiteY5" fmla="*/ 319088 h 319088"/>
              <a:gd name="connsiteX0" fmla="*/ 138748 w 1636289"/>
              <a:gd name="connsiteY0" fmla="*/ 319088 h 319088"/>
              <a:gd name="connsiteX1" fmla="*/ 138748 w 1636289"/>
              <a:gd name="connsiteY1" fmla="*/ 264319 h 319088"/>
              <a:gd name="connsiteX2" fmla="*/ 848360 w 1636289"/>
              <a:gd name="connsiteY2" fmla="*/ 0 h 319088"/>
              <a:gd name="connsiteX3" fmla="*/ 1581785 w 1636289"/>
              <a:gd name="connsiteY3" fmla="*/ 264319 h 319088"/>
              <a:gd name="connsiteX4" fmla="*/ 1588929 w 1636289"/>
              <a:gd name="connsiteY4" fmla="*/ 311944 h 319088"/>
              <a:gd name="connsiteX5" fmla="*/ 138748 w 163628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138748 w 1588929"/>
              <a:gd name="connsiteY0" fmla="*/ 319088 h 319088"/>
              <a:gd name="connsiteX1" fmla="*/ 138748 w 1588929"/>
              <a:gd name="connsiteY1" fmla="*/ 264319 h 319088"/>
              <a:gd name="connsiteX2" fmla="*/ 848360 w 1588929"/>
              <a:gd name="connsiteY2" fmla="*/ 0 h 319088"/>
              <a:gd name="connsiteX3" fmla="*/ 1581785 w 1588929"/>
              <a:gd name="connsiteY3" fmla="*/ 264319 h 319088"/>
              <a:gd name="connsiteX4" fmla="*/ 1588929 w 1588929"/>
              <a:gd name="connsiteY4" fmla="*/ 311944 h 319088"/>
              <a:gd name="connsiteX5" fmla="*/ 138748 w 1588929"/>
              <a:gd name="connsiteY5" fmla="*/ 319088 h 319088"/>
              <a:gd name="connsiteX0" fmla="*/ 52830 w 1503011"/>
              <a:gd name="connsiteY0" fmla="*/ 319088 h 319088"/>
              <a:gd name="connsiteX1" fmla="*/ 52830 w 1503011"/>
              <a:gd name="connsiteY1" fmla="*/ 264319 h 319088"/>
              <a:gd name="connsiteX2" fmla="*/ 762442 w 1503011"/>
              <a:gd name="connsiteY2" fmla="*/ 0 h 319088"/>
              <a:gd name="connsiteX3" fmla="*/ 1495867 w 1503011"/>
              <a:gd name="connsiteY3" fmla="*/ 264319 h 319088"/>
              <a:gd name="connsiteX4" fmla="*/ 1503011 w 1503011"/>
              <a:gd name="connsiteY4" fmla="*/ 311944 h 319088"/>
              <a:gd name="connsiteX5" fmla="*/ 52830 w 1503011"/>
              <a:gd name="connsiteY5" fmla="*/ 319088 h 319088"/>
              <a:gd name="connsiteX0" fmla="*/ 391 w 1450572"/>
              <a:gd name="connsiteY0" fmla="*/ 319088 h 319088"/>
              <a:gd name="connsiteX1" fmla="*/ 391 w 1450572"/>
              <a:gd name="connsiteY1" fmla="*/ 264319 h 319088"/>
              <a:gd name="connsiteX2" fmla="*/ 710003 w 1450572"/>
              <a:gd name="connsiteY2" fmla="*/ 0 h 319088"/>
              <a:gd name="connsiteX3" fmla="*/ 1443428 w 1450572"/>
              <a:gd name="connsiteY3" fmla="*/ 264319 h 319088"/>
              <a:gd name="connsiteX4" fmla="*/ 1450572 w 1450572"/>
              <a:gd name="connsiteY4" fmla="*/ 311944 h 319088"/>
              <a:gd name="connsiteX5" fmla="*/ 391 w 1450572"/>
              <a:gd name="connsiteY5" fmla="*/ 319088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572" h="319088">
                <a:moveTo>
                  <a:pt x="391" y="319088"/>
                </a:moveTo>
                <a:cubicBezTo>
                  <a:pt x="-799" y="294483"/>
                  <a:pt x="1185" y="284162"/>
                  <a:pt x="391" y="264319"/>
                </a:cubicBezTo>
                <a:cubicBezTo>
                  <a:pt x="118660" y="211138"/>
                  <a:pt x="648090" y="4762"/>
                  <a:pt x="710003" y="0"/>
                </a:cubicBezTo>
                <a:cubicBezTo>
                  <a:pt x="810015" y="11907"/>
                  <a:pt x="1115212" y="107553"/>
                  <a:pt x="1443428" y="264319"/>
                </a:cubicBezTo>
                <a:cubicBezTo>
                  <a:pt x="1447793" y="280591"/>
                  <a:pt x="1447793" y="288926"/>
                  <a:pt x="1450572" y="311944"/>
                </a:cubicBezTo>
                <a:lnTo>
                  <a:pt x="391" y="319088"/>
                </a:lnTo>
                <a:close/>
              </a:path>
            </a:pathLst>
          </a:cu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cxnSp>
        <p:nvCxnSpPr>
          <p:cNvPr id="194" name="Straight Connector 193"/>
          <p:cNvCxnSpPr>
            <a:stCxn id="193" idx="1"/>
            <a:endCxn id="193" idx="3"/>
          </p:cNvCxnSpPr>
          <p:nvPr/>
        </p:nvCxnSpPr>
        <p:spPr>
          <a:xfrm>
            <a:off x="9297160" y="5817707"/>
            <a:ext cx="1217237" cy="0"/>
          </a:xfrm>
          <a:prstGeom prst="line">
            <a:avLst/>
          </a:prstGeom>
          <a:ln w="3175">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1463633">
            <a:off x="9254495" y="5636506"/>
            <a:ext cx="1197382" cy="204506"/>
            <a:chOff x="-3200399" y="8833490"/>
            <a:chExt cx="1311081" cy="272675"/>
          </a:xfrm>
        </p:grpSpPr>
        <p:pic>
          <p:nvPicPr>
            <p:cNvPr id="201" name="Picture 2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399" y="8856803"/>
              <a:ext cx="1311081" cy="226049"/>
            </a:xfrm>
            <a:prstGeom prst="rect">
              <a:avLst/>
            </a:prstGeom>
            <a:ln>
              <a:solidFill>
                <a:schemeClr val="accent4">
                  <a:lumMod val="50000"/>
                </a:schemeClr>
              </a:solidFill>
            </a:ln>
          </p:spPr>
        </p:pic>
        <p:sp>
          <p:nvSpPr>
            <p:cNvPr id="202" name="TextBox 201"/>
            <p:cNvSpPr txBox="1"/>
            <p:nvPr/>
          </p:nvSpPr>
          <p:spPr>
            <a:xfrm>
              <a:off x="-3076414" y="8833490"/>
              <a:ext cx="1063111" cy="272675"/>
            </a:xfrm>
            <a:prstGeom prst="rect">
              <a:avLst/>
            </a:prstGeom>
            <a:noFill/>
          </p:spPr>
          <p:txBody>
            <a:bodyPr wrap="square" rtlCol="0" anchor="ctr">
              <a:noAutofit/>
            </a:bodyPr>
            <a:lstStyle/>
            <a:p>
              <a:pPr algn="ctr">
                <a:lnSpc>
                  <a:spcPct val="90000"/>
                </a:lnSpc>
              </a:pPr>
              <a:r>
                <a:rPr lang="en-US" sz="1200" b="1" dirty="0">
                  <a:solidFill>
                    <a:schemeClr val="accent4">
                      <a:lumMod val="50000"/>
                    </a:schemeClr>
                  </a:solidFill>
                  <a:effectLst/>
                </a:rPr>
                <a:t>IP Packets</a:t>
              </a:r>
            </a:p>
          </p:txBody>
        </p:sp>
      </p:grpSp>
      <p:sp>
        <p:nvSpPr>
          <p:cNvPr id="208" name="Isosceles Triangle 207"/>
          <p:cNvSpPr/>
          <p:nvPr/>
        </p:nvSpPr>
        <p:spPr>
          <a:xfrm rot="16388940">
            <a:off x="10163181" y="5741916"/>
            <a:ext cx="199595" cy="383314"/>
          </a:xfrm>
          <a:prstGeom prst="triangle">
            <a:avLst/>
          </a:prstGeom>
          <a:solidFill>
            <a:schemeClr val="accent1">
              <a:lumMod val="60000"/>
              <a:lumOff val="4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cxnSp>
        <p:nvCxnSpPr>
          <p:cNvPr id="209" name="Straight Connector 208"/>
          <p:cNvCxnSpPr>
            <a:endCxn id="193" idx="3"/>
          </p:cNvCxnSpPr>
          <p:nvPr/>
        </p:nvCxnSpPr>
        <p:spPr>
          <a:xfrm flipV="1">
            <a:off x="9288618" y="5817706"/>
            <a:ext cx="1225779" cy="271463"/>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93" idx="1"/>
          </p:cNvCxnSpPr>
          <p:nvPr/>
        </p:nvCxnSpPr>
        <p:spPr>
          <a:xfrm>
            <a:off x="9297160" y="5817706"/>
            <a:ext cx="1233281" cy="271463"/>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9930" y="3145097"/>
            <a:ext cx="830053" cy="431667"/>
          </a:xfrm>
          <a:prstGeom prst="rect">
            <a:avLst/>
          </a:prstGeom>
        </p:spPr>
      </p:pic>
    </p:spTree>
    <p:extLst>
      <p:ext uri="{BB962C8B-B14F-4D97-AF65-F5344CB8AC3E}">
        <p14:creationId xmlns:p14="http://schemas.microsoft.com/office/powerpoint/2010/main" val="223843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100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500"/>
                                        <p:tgtEl>
                                          <p:spTgt spid="2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2"/>
                                        </p:tgtEl>
                                        <p:attrNameLst>
                                          <p:attrName>style.visibility</p:attrName>
                                        </p:attrNameLst>
                                      </p:cBhvr>
                                      <p:to>
                                        <p:strVal val="visible"/>
                                      </p:to>
                                    </p:set>
                                    <p:animEffect transition="in" filter="fade">
                                      <p:cBhvr>
                                        <p:cTn id="18" dur="500"/>
                                        <p:tgtEl>
                                          <p:spTgt spid="232"/>
                                        </p:tgtEl>
                                      </p:cBhvr>
                                    </p:animEffect>
                                  </p:childTnLst>
                                </p:cTn>
                              </p:par>
                              <p:par>
                                <p:cTn id="19" presetID="10" presetClass="entr" presetSubtype="0" fill="hold" nodeType="with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fade">
                                      <p:cBhvr>
                                        <p:cTn id="21" dur="500"/>
                                        <p:tgtEl>
                                          <p:spTgt spid="230"/>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31"/>
                                        </p:tgtEl>
                                      </p:cBhvr>
                                    </p:animEffect>
                                    <p:set>
                                      <p:cBhvr>
                                        <p:cTn id="41" dur="1" fill="hold">
                                          <p:stCondLst>
                                            <p:cond delay="499"/>
                                          </p:stCondLst>
                                        </p:cTn>
                                        <p:tgtEl>
                                          <p:spTgt spid="23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10"/>
                                        </p:tgtEl>
                                      </p:cBhvr>
                                    </p:animEffect>
                                    <p:set>
                                      <p:cBhvr>
                                        <p:cTn id="47" dur="1" fill="hold">
                                          <p:stCondLst>
                                            <p:cond delay="499"/>
                                          </p:stCondLst>
                                        </p:cTn>
                                        <p:tgtEl>
                                          <p:spTgt spid="210"/>
                                        </p:tgtEl>
                                        <p:attrNameLst>
                                          <p:attrName>style.visibility</p:attrName>
                                        </p:attrNameLst>
                                      </p:cBhvr>
                                      <p:to>
                                        <p:strVal val="hidden"/>
                                      </p:to>
                                    </p:set>
                                  </p:childTnLst>
                                </p:cTn>
                              </p:par>
                              <p:par>
                                <p:cTn id="48" presetID="64" presetClass="path" presetSubtype="0" accel="50000" decel="50000" fill="hold" grpId="0" nodeType="withEffect">
                                  <p:stCondLst>
                                    <p:cond delay="0"/>
                                  </p:stCondLst>
                                  <p:childTnLst>
                                    <p:animMotion origin="layout" path="M 1.38889E-6 -4.56165E-6 L 1.38889E-6 -0.8006 " pathEditMode="relative" rAng="0" ptsTypes="AA">
                                      <p:cBhvr>
                                        <p:cTn id="49" dur="2000" fill="hold"/>
                                        <p:tgtEl>
                                          <p:spTgt spid="238">
                                            <p:txEl>
                                              <p:pRg st="0" end="0"/>
                                            </p:txEl>
                                          </p:spTgt>
                                        </p:tgtEl>
                                        <p:attrNameLst>
                                          <p:attrName>ppt_x</p:attrName>
                                          <p:attrName>ppt_y</p:attrName>
                                        </p:attrNameLst>
                                      </p:cBhvr>
                                      <p:rCtr x="0" y="-40042"/>
                                    </p:animMotion>
                                  </p:childTnLst>
                                </p:cTn>
                              </p:par>
                              <p:par>
                                <p:cTn id="50" presetID="64" presetClass="path" presetSubtype="0" accel="50000" decel="50000" fill="hold" grpId="0" nodeType="withEffect">
                                  <p:stCondLst>
                                    <p:cond delay="0"/>
                                  </p:stCondLst>
                                  <p:childTnLst>
                                    <p:animMotion origin="layout" path="M -4.72222E-6 -4.59866E-6 L -4.72222E-6 -0.80198 " pathEditMode="relative" rAng="0" ptsTypes="AA">
                                      <p:cBhvr>
                                        <p:cTn id="51" dur="2000" fill="hold"/>
                                        <p:tgtEl>
                                          <p:spTgt spid="239">
                                            <p:txEl>
                                              <p:pRg st="0" end="0"/>
                                            </p:txEl>
                                          </p:spTgt>
                                        </p:tgtEl>
                                        <p:attrNameLst>
                                          <p:attrName>ppt_x</p:attrName>
                                          <p:attrName>ppt_y</p:attrName>
                                        </p:attrNameLst>
                                      </p:cBhvr>
                                      <p:rCtr x="0" y="-40111"/>
                                    </p:animMotion>
                                  </p:childTnLst>
                                </p:cTn>
                              </p:par>
                              <p:par>
                                <p:cTn id="52" presetID="64" presetClass="path" presetSubtype="0" accel="50000" decel="50000" fill="hold" grpId="0" nodeType="withEffect">
                                  <p:stCondLst>
                                    <p:cond delay="0"/>
                                  </p:stCondLst>
                                  <p:childTnLst>
                                    <p:animMotion origin="layout" path="M -2.77778E-6 -2.73421E-6 L -2.77778E-6 -0.8043 " pathEditMode="relative" rAng="0" ptsTypes="AA">
                                      <p:cBhvr>
                                        <p:cTn id="53" dur="2000" fill="hold"/>
                                        <p:tgtEl>
                                          <p:spTgt spid="239">
                                            <p:txEl>
                                              <p:pRg st="1" end="1"/>
                                            </p:txEl>
                                          </p:spTgt>
                                        </p:tgtEl>
                                        <p:attrNameLst>
                                          <p:attrName>ppt_x</p:attrName>
                                          <p:attrName>ppt_y</p:attrName>
                                        </p:attrNameLst>
                                      </p:cBhvr>
                                      <p:rCtr x="0" y="-40227"/>
                                    </p:animMotion>
                                  </p:childTnLst>
                                </p:cTn>
                              </p:par>
                              <p:par>
                                <p:cTn id="54" presetID="64" presetClass="path" presetSubtype="0" accel="50000" decel="50000" fill="hold" grpId="0" nodeType="withEffect">
                                  <p:stCondLst>
                                    <p:cond delay="0"/>
                                  </p:stCondLst>
                                  <p:childTnLst>
                                    <p:animMotion origin="layout" path="M -2.77778E-6 -2.73421E-6 L -2.77778E-6 -0.8043 " pathEditMode="relative" rAng="0" ptsTypes="AA">
                                      <p:cBhvr>
                                        <p:cTn id="55" dur="2000" fill="hold"/>
                                        <p:tgtEl>
                                          <p:spTgt spid="239">
                                            <p:txEl>
                                              <p:pRg st="2" end="2"/>
                                            </p:txEl>
                                          </p:spTgt>
                                        </p:tgtEl>
                                        <p:attrNameLst>
                                          <p:attrName>ppt_x</p:attrName>
                                          <p:attrName>ppt_y</p:attrName>
                                        </p:attrNameLst>
                                      </p:cBhvr>
                                      <p:rCtr x="0" y="-40227"/>
                                    </p:animMotion>
                                  </p:childTnLst>
                                </p:cTn>
                              </p:par>
                              <p:par>
                                <p:cTn id="56" presetID="64" presetClass="path" presetSubtype="0" accel="50000" decel="50000" fill="hold" grpId="0" nodeType="withEffect">
                                  <p:stCondLst>
                                    <p:cond delay="0"/>
                                  </p:stCondLst>
                                  <p:childTnLst>
                                    <p:animMotion origin="layout" path="M -2.77778E-6 -2.73421E-6 L -2.77778E-6 -0.8043 " pathEditMode="relative" rAng="0" ptsTypes="AA">
                                      <p:cBhvr>
                                        <p:cTn id="57" dur="2000" fill="hold"/>
                                        <p:tgtEl>
                                          <p:spTgt spid="239">
                                            <p:txEl>
                                              <p:pRg st="3" end="3"/>
                                            </p:txEl>
                                          </p:spTgt>
                                        </p:tgtEl>
                                        <p:attrNameLst>
                                          <p:attrName>ppt_x</p:attrName>
                                          <p:attrName>ppt_y</p:attrName>
                                        </p:attrNameLst>
                                      </p:cBhvr>
                                      <p:rCtr x="0" y="-40227"/>
                                    </p:animMotion>
                                  </p:childTnLst>
                                </p:cTn>
                              </p:par>
                              <p:par>
                                <p:cTn id="58" presetID="64" presetClass="path" presetSubtype="0" accel="50000" decel="50000" fill="hold" grpId="0" nodeType="withEffect">
                                  <p:stCondLst>
                                    <p:cond delay="0"/>
                                  </p:stCondLst>
                                  <p:childTnLst>
                                    <p:animMotion origin="layout" path="M -2.77778E-6 -2.73421E-6 L -2.77778E-6 -0.8043 " pathEditMode="relative" rAng="0" ptsTypes="AA">
                                      <p:cBhvr>
                                        <p:cTn id="59" dur="2000" fill="hold"/>
                                        <p:tgtEl>
                                          <p:spTgt spid="239">
                                            <p:txEl>
                                              <p:pRg st="4" end="4"/>
                                            </p:txEl>
                                          </p:spTgt>
                                        </p:tgtEl>
                                        <p:attrNameLst>
                                          <p:attrName>ppt_x</p:attrName>
                                          <p:attrName>ppt_y</p:attrName>
                                        </p:attrNameLst>
                                      </p:cBhvr>
                                      <p:rCtr x="0" y="-40227"/>
                                    </p:animMotion>
                                  </p:childTnLst>
                                </p:cTn>
                              </p:par>
                              <p:par>
                                <p:cTn id="60" presetID="64" presetClass="path" presetSubtype="0" accel="50000" decel="50000" fill="hold" grpId="0" nodeType="withEffect">
                                  <p:stCondLst>
                                    <p:cond delay="0"/>
                                  </p:stCondLst>
                                  <p:childTnLst>
                                    <p:animMotion origin="layout" path="M -2.77778E-6 -2.73421E-6 L -2.77778E-6 -0.8043 " pathEditMode="relative" rAng="0" ptsTypes="AA">
                                      <p:cBhvr>
                                        <p:cTn id="61" dur="2000" fill="hold"/>
                                        <p:tgtEl>
                                          <p:spTgt spid="239">
                                            <p:txEl>
                                              <p:pRg st="5" end="5"/>
                                            </p:txEl>
                                          </p:spTgt>
                                        </p:tgtEl>
                                        <p:attrNameLst>
                                          <p:attrName>ppt_x</p:attrName>
                                          <p:attrName>ppt_y</p:attrName>
                                        </p:attrNameLst>
                                      </p:cBhvr>
                                      <p:rCtr x="0" y="-40227"/>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38">
                                            <p:txEl>
                                              <p:pRg st="0" end="0"/>
                                            </p:txEl>
                                          </p:spTgt>
                                        </p:tgtEl>
                                      </p:cBhvr>
                                    </p:animEffect>
                                    <p:set>
                                      <p:cBhvr>
                                        <p:cTn id="66" dur="1" fill="hold">
                                          <p:stCondLst>
                                            <p:cond delay="499"/>
                                          </p:stCondLst>
                                        </p:cTn>
                                        <p:tgtEl>
                                          <p:spTgt spid="238">
                                            <p:txEl>
                                              <p:pRg st="0" end="0"/>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39">
                                            <p:txEl>
                                              <p:pRg st="0" end="0"/>
                                            </p:txEl>
                                          </p:spTgt>
                                        </p:tgtEl>
                                      </p:cBhvr>
                                    </p:animEffect>
                                    <p:set>
                                      <p:cBhvr>
                                        <p:cTn id="69" dur="1" fill="hold">
                                          <p:stCondLst>
                                            <p:cond delay="499"/>
                                          </p:stCondLst>
                                        </p:cTn>
                                        <p:tgtEl>
                                          <p:spTgt spid="239">
                                            <p:txEl>
                                              <p:pRg st="0" end="0"/>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39">
                                            <p:txEl>
                                              <p:pRg st="1" end="1"/>
                                            </p:txEl>
                                          </p:spTgt>
                                        </p:tgtEl>
                                      </p:cBhvr>
                                    </p:animEffect>
                                    <p:set>
                                      <p:cBhvr>
                                        <p:cTn id="72" dur="1" fill="hold">
                                          <p:stCondLst>
                                            <p:cond delay="499"/>
                                          </p:stCondLst>
                                        </p:cTn>
                                        <p:tgtEl>
                                          <p:spTgt spid="239">
                                            <p:txEl>
                                              <p:pRg st="1" end="1"/>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39">
                                            <p:txEl>
                                              <p:pRg st="2" end="2"/>
                                            </p:txEl>
                                          </p:spTgt>
                                        </p:tgtEl>
                                      </p:cBhvr>
                                    </p:animEffect>
                                    <p:set>
                                      <p:cBhvr>
                                        <p:cTn id="75" dur="1" fill="hold">
                                          <p:stCondLst>
                                            <p:cond delay="499"/>
                                          </p:stCondLst>
                                        </p:cTn>
                                        <p:tgtEl>
                                          <p:spTgt spid="239">
                                            <p:txEl>
                                              <p:pRg st="2" end="2"/>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39">
                                            <p:txEl>
                                              <p:pRg st="3" end="3"/>
                                            </p:txEl>
                                          </p:spTgt>
                                        </p:tgtEl>
                                      </p:cBhvr>
                                    </p:animEffect>
                                    <p:set>
                                      <p:cBhvr>
                                        <p:cTn id="78" dur="1" fill="hold">
                                          <p:stCondLst>
                                            <p:cond delay="499"/>
                                          </p:stCondLst>
                                        </p:cTn>
                                        <p:tgtEl>
                                          <p:spTgt spid="239">
                                            <p:txEl>
                                              <p:pRg st="3" end="3"/>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39">
                                            <p:txEl>
                                              <p:pRg st="4" end="4"/>
                                            </p:txEl>
                                          </p:spTgt>
                                        </p:tgtEl>
                                      </p:cBhvr>
                                    </p:animEffect>
                                    <p:set>
                                      <p:cBhvr>
                                        <p:cTn id="81" dur="1" fill="hold">
                                          <p:stCondLst>
                                            <p:cond delay="499"/>
                                          </p:stCondLst>
                                        </p:cTn>
                                        <p:tgtEl>
                                          <p:spTgt spid="239">
                                            <p:txEl>
                                              <p:pRg st="4" end="4"/>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39">
                                            <p:txEl>
                                              <p:pRg st="5" end="5"/>
                                            </p:txEl>
                                          </p:spTgt>
                                        </p:tgtEl>
                                      </p:cBhvr>
                                    </p:animEffect>
                                    <p:set>
                                      <p:cBhvr>
                                        <p:cTn id="84" dur="1" fill="hold">
                                          <p:stCondLst>
                                            <p:cond delay="499"/>
                                          </p:stCondLst>
                                        </p:cTn>
                                        <p:tgtEl>
                                          <p:spTgt spid="239">
                                            <p:txEl>
                                              <p:pRg st="5" end="5"/>
                                            </p:txEl>
                                          </p:spTgt>
                                        </p:tgtEl>
                                        <p:attrNameLst>
                                          <p:attrName>style.visibility</p:attrName>
                                        </p:attrNameLst>
                                      </p:cBhvr>
                                      <p:to>
                                        <p:strVal val="hidden"/>
                                      </p:to>
                                    </p:set>
                                  </p:childTnLst>
                                </p:cTn>
                              </p:par>
                              <p:par>
                                <p:cTn id="85" presetID="63" presetClass="path" presetSubtype="0" accel="50000" decel="50000" fill="hold" grpId="0" nodeType="withEffect">
                                  <p:stCondLst>
                                    <p:cond delay="0"/>
                                  </p:stCondLst>
                                  <p:childTnLst>
                                    <p:animMotion origin="layout" path="M -1.66667E-6 -3.69419E-6 L 0.5566 -3.69419E-6 " pathEditMode="relative" rAng="0" ptsTypes="AA">
                                      <p:cBhvr>
                                        <p:cTn id="86" dur="2000" fill="hold"/>
                                        <p:tgtEl>
                                          <p:spTgt spid="236">
                                            <p:txEl>
                                              <p:pRg st="0" end="0"/>
                                            </p:txEl>
                                          </p:spTgt>
                                        </p:tgtEl>
                                        <p:attrNameLst>
                                          <p:attrName>ppt_x</p:attrName>
                                          <p:attrName>ppt_y</p:attrName>
                                        </p:attrNameLst>
                                      </p:cBhvr>
                                      <p:rCtr x="27830" y="0"/>
                                    </p:animMotion>
                                  </p:childTnLst>
                                </p:cTn>
                              </p:par>
                              <p:par>
                                <p:cTn id="87" presetID="63" presetClass="path" presetSubtype="0" accel="50000" decel="50000" fill="hold" grpId="0" nodeType="withEffect">
                                  <p:stCondLst>
                                    <p:cond delay="0"/>
                                  </p:stCondLst>
                                  <p:childTnLst>
                                    <p:animMotion origin="layout" path="M 1.38889E-6 3.61323E-6 L 0.5566 3.61323E-6 " pathEditMode="relative" rAng="0" ptsTypes="AA">
                                      <p:cBhvr>
                                        <p:cTn id="88" dur="2000" fill="hold"/>
                                        <p:tgtEl>
                                          <p:spTgt spid="237">
                                            <p:txEl>
                                              <p:pRg st="0" end="0"/>
                                            </p:txEl>
                                          </p:spTgt>
                                        </p:tgtEl>
                                        <p:attrNameLst>
                                          <p:attrName>ppt_x</p:attrName>
                                          <p:attrName>ppt_y</p:attrName>
                                        </p:attrNameLst>
                                      </p:cBhvr>
                                      <p:rCtr x="27830" y="0"/>
                                    </p:animMotion>
                                  </p:childTnLst>
                                </p:cTn>
                              </p:par>
                              <p:par>
                                <p:cTn id="89" presetID="63" presetClass="path" presetSubtype="0" accel="50000" decel="50000" fill="hold" grpId="0" nodeType="withEffect">
                                  <p:stCondLst>
                                    <p:cond delay="0"/>
                                  </p:stCondLst>
                                  <p:childTnLst>
                                    <p:animMotion origin="layout" path="M -1.38889E-6 -2.12815E-7 L 0.55434 -2.12815E-7 " pathEditMode="relative" rAng="0" ptsTypes="AA">
                                      <p:cBhvr>
                                        <p:cTn id="90" dur="2000" fill="hold"/>
                                        <p:tgtEl>
                                          <p:spTgt spid="237">
                                            <p:txEl>
                                              <p:pRg st="1" end="1"/>
                                            </p:txEl>
                                          </p:spTgt>
                                        </p:tgtEl>
                                        <p:attrNameLst>
                                          <p:attrName>ppt_x</p:attrName>
                                          <p:attrName>ppt_y</p:attrName>
                                        </p:attrNameLst>
                                      </p:cBhvr>
                                      <p:rCtr x="27708" y="0"/>
                                    </p:animMotion>
                                  </p:childTnLst>
                                </p:cTn>
                              </p:par>
                              <p:par>
                                <p:cTn id="91" presetID="63" presetClass="path" presetSubtype="0" accel="50000" decel="50000" fill="hold" grpId="0" nodeType="withEffect">
                                  <p:stCondLst>
                                    <p:cond delay="0"/>
                                  </p:stCondLst>
                                  <p:childTnLst>
                                    <p:animMotion origin="layout" path="M -1.38889E-6 -2.12815E-7 L 0.55434 -2.12815E-7 " pathEditMode="relative" rAng="0" ptsTypes="AA">
                                      <p:cBhvr>
                                        <p:cTn id="92" dur="2000" fill="hold"/>
                                        <p:tgtEl>
                                          <p:spTgt spid="237">
                                            <p:txEl>
                                              <p:pRg st="2" end="2"/>
                                            </p:txEl>
                                          </p:spTgt>
                                        </p:tgtEl>
                                        <p:attrNameLst>
                                          <p:attrName>ppt_x</p:attrName>
                                          <p:attrName>ppt_y</p:attrName>
                                        </p:attrNameLst>
                                      </p:cBhvr>
                                      <p:rCtr x="27708" y="0"/>
                                    </p:animMotion>
                                  </p:childTnLst>
                                </p:cTn>
                              </p:par>
                              <p:par>
                                <p:cTn id="93" presetID="63" presetClass="path" presetSubtype="0" accel="50000" decel="50000" fill="hold" grpId="0" nodeType="withEffect">
                                  <p:stCondLst>
                                    <p:cond delay="0"/>
                                  </p:stCondLst>
                                  <p:childTnLst>
                                    <p:animMotion origin="layout" path="M -5E-6 -4.40435E-6 L 0.55556 -4.40435E-6 " pathEditMode="relative" rAng="0" ptsTypes="AA">
                                      <p:cBhvr>
                                        <p:cTn id="94" dur="2000" fill="hold"/>
                                        <p:tgtEl>
                                          <p:spTgt spid="237">
                                            <p:txEl>
                                              <p:pRg st="3" end="3"/>
                                            </p:txEl>
                                          </p:spTgt>
                                        </p:tgtEl>
                                        <p:attrNameLst>
                                          <p:attrName>ppt_x</p:attrName>
                                          <p:attrName>ppt_y</p:attrName>
                                        </p:attrNameLst>
                                      </p:cBhvr>
                                      <p:rCtr x="27778" y="0"/>
                                    </p:animMotion>
                                  </p:childTnLst>
                                </p:cTn>
                              </p:par>
                              <p:par>
                                <p:cTn id="95" presetID="63" presetClass="path" presetSubtype="0" accel="50000" decel="50000" fill="hold" grpId="0" nodeType="withEffect">
                                  <p:stCondLst>
                                    <p:cond delay="0"/>
                                  </p:stCondLst>
                                  <p:childTnLst>
                                    <p:animMotion origin="layout" path="M -5E-6 -4.40435E-6 L 0.55556 -4.40435E-6 " pathEditMode="relative" rAng="0" ptsTypes="AA">
                                      <p:cBhvr>
                                        <p:cTn id="96" dur="2000" fill="hold"/>
                                        <p:tgtEl>
                                          <p:spTgt spid="237">
                                            <p:txEl>
                                              <p:pRg st="4" end="4"/>
                                            </p:txEl>
                                          </p:spTgt>
                                        </p:tgtEl>
                                        <p:attrNameLst>
                                          <p:attrName>ppt_x</p:attrName>
                                          <p:attrName>ppt_y</p:attrName>
                                        </p:attrNameLst>
                                      </p:cBhvr>
                                      <p:rCtr x="27778" y="0"/>
                                    </p:animMotion>
                                  </p:childTnLst>
                                </p:cTn>
                              </p:par>
                              <p:par>
                                <p:cTn id="97" presetID="63" presetClass="path" presetSubtype="0" accel="50000" decel="50000" fill="hold" grpId="0" nodeType="withEffect">
                                  <p:stCondLst>
                                    <p:cond delay="0"/>
                                  </p:stCondLst>
                                  <p:childTnLst>
                                    <p:animMotion origin="layout" path="M -5E-6 -4.40435E-6 L 0.55556 -4.40435E-6 " pathEditMode="relative" rAng="0" ptsTypes="AA">
                                      <p:cBhvr>
                                        <p:cTn id="98" dur="2000" fill="hold"/>
                                        <p:tgtEl>
                                          <p:spTgt spid="237">
                                            <p:txEl>
                                              <p:pRg st="5" end="5"/>
                                            </p:txEl>
                                          </p:spTgt>
                                        </p:tgtEl>
                                        <p:attrNameLst>
                                          <p:attrName>ppt_x</p:attrName>
                                          <p:attrName>ppt_y</p:attrName>
                                        </p:attrNameLst>
                                      </p:cBhvr>
                                      <p:rCtr x="27778" y="0"/>
                                    </p:animMotion>
                                  </p:childTnLst>
                                </p:cTn>
                              </p:par>
                              <p:par>
                                <p:cTn id="99" presetID="63" presetClass="path" presetSubtype="0" accel="50000" decel="50000" fill="hold" grpId="0" nodeType="withEffect">
                                  <p:stCondLst>
                                    <p:cond delay="0"/>
                                  </p:stCondLst>
                                  <p:childTnLst>
                                    <p:animMotion origin="layout" path="M -5E-6 -4.40435E-6 L 0.55556 -4.40435E-6 " pathEditMode="relative" rAng="0" ptsTypes="AA">
                                      <p:cBhvr>
                                        <p:cTn id="100" dur="2000" fill="hold"/>
                                        <p:tgtEl>
                                          <p:spTgt spid="237">
                                            <p:txEl>
                                              <p:pRg st="6" end="6"/>
                                            </p:txEl>
                                          </p:spTgt>
                                        </p:tgtEl>
                                        <p:attrNameLst>
                                          <p:attrName>ppt_x</p:attrName>
                                          <p:attrName>ppt_y</p:attrName>
                                        </p:attrNameLst>
                                      </p:cBhvr>
                                      <p:rCtr x="277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32" grpId="0"/>
      <p:bldP spid="240" grpId="0" animBg="1"/>
      <p:bldP spid="210" grpId="0"/>
      <p:bldP spid="211" grpId="0"/>
      <p:bldP spid="236" grpId="0" build="p"/>
      <p:bldP spid="237" grpId="0" build="p"/>
      <p:bldP spid="238" grpId="0" build="p"/>
      <p:bldP spid="238" grpId="1" build="p"/>
      <p:bldP spid="239" grpId="0" build="p"/>
      <p:bldP spid="239"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Full-Stack Solution: Avaya Collaboration Pod</a:t>
            </a:r>
          </a:p>
        </p:txBody>
      </p:sp>
      <p:pic>
        <p:nvPicPr>
          <p:cNvPr id="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3004" y="1691225"/>
            <a:ext cx="879845" cy="3076124"/>
          </a:xfrm>
          <a:prstGeom prst="rect">
            <a:avLst/>
          </a:prstGeom>
          <a:noFill/>
          <a:ln w="9525">
            <a:noFill/>
            <a:miter lim="800000"/>
            <a:headEnd/>
            <a:tailEnd/>
          </a:ln>
        </p:spPr>
      </p:pic>
      <p:pic>
        <p:nvPicPr>
          <p:cNvPr id="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530" y="1691223"/>
            <a:ext cx="996530" cy="3066960"/>
          </a:xfrm>
          <a:prstGeom prst="rect">
            <a:avLst/>
          </a:prstGeom>
          <a:noFill/>
          <a:ln w="9525">
            <a:noFill/>
            <a:miter lim="800000"/>
            <a:headEnd/>
            <a:tailEnd/>
          </a:ln>
        </p:spPr>
      </p:pic>
      <p:sp>
        <p:nvSpPr>
          <p:cNvPr id="59" name="TextBox 58"/>
          <p:cNvSpPr txBox="1"/>
          <p:nvPr/>
        </p:nvSpPr>
        <p:spPr>
          <a:xfrm>
            <a:off x="5685365" y="1804137"/>
            <a:ext cx="1249502" cy="2271822"/>
          </a:xfrm>
          <a:prstGeom prst="rect">
            <a:avLst/>
          </a:prstGeom>
          <a:noFill/>
        </p:spPr>
        <p:txBody>
          <a:bodyPr wrap="none" lIns="102408" tIns="51205" rIns="102408" bIns="51205"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Gateways</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Networking </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Applications</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Session Border Controllers</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Compute</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Storage</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endParaRPr>
          </a:p>
        </p:txBody>
      </p:sp>
      <p:pic>
        <p:nvPicPr>
          <p:cNvPr id="6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29496" y="3496533"/>
            <a:ext cx="1096400" cy="908729"/>
          </a:xfrm>
          <a:prstGeom prst="rect">
            <a:avLst/>
          </a:prstGeom>
          <a:noFill/>
          <a:ln>
            <a:noFill/>
          </a:ln>
        </p:spPr>
      </p:pic>
      <p:grpSp>
        <p:nvGrpSpPr>
          <p:cNvPr id="61" name="Group 23"/>
          <p:cNvGrpSpPr/>
          <p:nvPr/>
        </p:nvGrpSpPr>
        <p:grpSpPr>
          <a:xfrm>
            <a:off x="1294934" y="2360622"/>
            <a:ext cx="965525" cy="795138"/>
            <a:chOff x="6191249" y="2026450"/>
            <a:chExt cx="2371725" cy="1747912"/>
          </a:xfrm>
        </p:grpSpPr>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1249" y="2026450"/>
              <a:ext cx="2371725" cy="1747912"/>
            </a:xfrm>
            <a:prstGeom prst="rect">
              <a:avLst/>
            </a:prstGeom>
          </p:spPr>
        </p:pic>
        <p:pic>
          <p:nvPicPr>
            <p:cNvPr id="63" name="Picture 17" descr="http://kandle.files.wordpress.com/2008/08/copy-notepad-double-left-click-windows-folde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9200" y="2127796"/>
              <a:ext cx="2174126" cy="126462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http://secure3.salesboom.com/images/screenshots/contact-management-software-screen-sho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1" y="2548593"/>
              <a:ext cx="1028380" cy="77249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3" descr="http://i1-linux.softpedia-static.com/screenshots/Inventory-Management-Software_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31857" y="2177279"/>
              <a:ext cx="1011671" cy="5447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Risk Management Software PRO Edition screensho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16800" y="2191654"/>
              <a:ext cx="1016641" cy="730377"/>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66"/>
          <p:cNvSpPr txBox="1"/>
          <p:nvPr/>
        </p:nvSpPr>
        <p:spPr>
          <a:xfrm>
            <a:off x="868967" y="3159972"/>
            <a:ext cx="1817458" cy="681547"/>
          </a:xfrm>
          <a:prstGeom prst="rect">
            <a:avLst/>
          </a:prstGeom>
          <a:noFill/>
        </p:spPr>
        <p:txBody>
          <a:bodyPr wrap="none" lIns="102408" tIns="51205" rIns="102408" bIns="51205"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Integrated support</a:t>
            </a:r>
          </a:p>
        </p:txBody>
      </p:sp>
      <p:sp>
        <p:nvSpPr>
          <p:cNvPr id="68" name="TextBox 67"/>
          <p:cNvSpPr txBox="1"/>
          <p:nvPr/>
        </p:nvSpPr>
        <p:spPr>
          <a:xfrm>
            <a:off x="867677" y="1783564"/>
            <a:ext cx="1820038" cy="681547"/>
          </a:xfrm>
          <a:prstGeom prst="rect">
            <a:avLst/>
          </a:prstGeom>
          <a:noFill/>
        </p:spPr>
        <p:txBody>
          <a:bodyPr wrap="square" lIns="102408" tIns="51205" rIns="102408" bIns="51205" rtlCol="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23232"/>
                </a:solidFill>
                <a:effectLst/>
                <a:uLnTx/>
                <a:uFillTx/>
              </a:rPr>
              <a:t>Integrated management</a:t>
            </a:r>
          </a:p>
        </p:txBody>
      </p:sp>
      <p:sp>
        <p:nvSpPr>
          <p:cNvPr id="69" name="Rectangle 68"/>
          <p:cNvSpPr>
            <a:spLocks noChangeArrowheads="1"/>
          </p:cNvSpPr>
          <p:nvPr/>
        </p:nvSpPr>
        <p:spPr bwMode="auto">
          <a:xfrm>
            <a:off x="533400" y="1066472"/>
            <a:ext cx="8048538" cy="567956"/>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2408" tIns="20482" rIns="20482" bIns="20482" anchor="ctr" anchorCtr="0"/>
          <a:lstStyle/>
          <a:p>
            <a:pPr marL="0" marR="0" lvl="0" indent="0" algn="ctr" defTabSz="914400" eaLnBrk="1" fontAlgn="base" latinLnBrk="0" hangingPunct="1">
              <a:lnSpc>
                <a:spcPct val="100000"/>
              </a:lnSpc>
              <a:spcBef>
                <a:spcPct val="0"/>
              </a:spcBef>
              <a:spcAft>
                <a:spcPts val="0"/>
              </a:spcAft>
              <a:buClr>
                <a:srgbClr val="323232">
                  <a:lumMod val="90000"/>
                  <a:lumOff val="10000"/>
                </a:srgbClr>
              </a:buClr>
              <a:buSzTx/>
              <a:buFontTx/>
              <a:buNone/>
              <a:tabLst/>
              <a:defRPr/>
            </a:pPr>
            <a:endParaRPr kumimoji="0" lang="en-US" sz="2200" b="1" i="0" u="none" strike="noStrike" kern="0" cap="none" spc="0" normalizeH="0" baseline="0" noProof="0" dirty="0">
              <a:ln>
                <a:noFill/>
              </a:ln>
              <a:solidFill>
                <a:prstClr val="white"/>
              </a:solidFill>
              <a:effectLst/>
              <a:uLnTx/>
              <a:uFillTx/>
            </a:endParaRPr>
          </a:p>
        </p:txBody>
      </p:sp>
      <p:sp>
        <p:nvSpPr>
          <p:cNvPr id="70" name="TextBox 69"/>
          <p:cNvSpPr txBox="1"/>
          <p:nvPr/>
        </p:nvSpPr>
        <p:spPr>
          <a:xfrm>
            <a:off x="817378" y="1145008"/>
            <a:ext cx="7613558" cy="397569"/>
          </a:xfrm>
          <a:prstGeom prst="rect">
            <a:avLst/>
          </a:prstGeom>
          <a:noFill/>
        </p:spPr>
        <p:txBody>
          <a:bodyPr wrap="square" lIns="102408" tIns="51205" rIns="102408" bIns="51205" rtlCol="0" anchor="ctr" anchorCtr="1">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w="3175" cmpd="sng">
                  <a:noFill/>
                  <a:prstDash val="solid"/>
                </a:ln>
                <a:solidFill>
                  <a:prstClr val="white"/>
                </a:solidFill>
                <a:effectLst/>
                <a:uLnTx/>
                <a:uFillTx/>
              </a:rPr>
              <a:t>Everything needed for Business Communications </a:t>
            </a:r>
            <a:br>
              <a:rPr kumimoji="0" lang="en-US" sz="1800" b="1" i="0" u="none" strike="noStrike" kern="0" cap="none" spc="0" normalizeH="0" baseline="0" noProof="0" dirty="0">
                <a:ln w="3175" cmpd="sng">
                  <a:noFill/>
                  <a:prstDash val="solid"/>
                </a:ln>
                <a:solidFill>
                  <a:prstClr val="white"/>
                </a:solidFill>
                <a:effectLst/>
                <a:uLnTx/>
                <a:uFillTx/>
              </a:rPr>
            </a:br>
            <a:r>
              <a:rPr kumimoji="0" lang="en-US" sz="1800" b="1" i="0" u="none" strike="noStrike" kern="0" cap="none" spc="0" normalizeH="0" baseline="0" noProof="0" dirty="0">
                <a:ln w="3175" cmpd="sng">
                  <a:noFill/>
                  <a:prstDash val="solid"/>
                </a:ln>
                <a:solidFill>
                  <a:prstClr val="white"/>
                </a:solidFill>
                <a:effectLst/>
                <a:uLnTx/>
                <a:uFillTx/>
              </a:rPr>
              <a:t>in a pre-integrated, pre-tested, plug and play solution</a:t>
            </a:r>
          </a:p>
        </p:txBody>
      </p:sp>
      <p:sp>
        <p:nvSpPr>
          <p:cNvPr id="71" name="Rectangle 70"/>
          <p:cNvSpPr/>
          <p:nvPr/>
        </p:nvSpPr>
        <p:spPr>
          <a:xfrm>
            <a:off x="533400" y="1634428"/>
            <a:ext cx="8048538" cy="3132921"/>
          </a:xfrm>
          <a:prstGeom prst="rect">
            <a:avLst/>
          </a:prstGeom>
          <a:noFill/>
          <a:ln w="19050" cap="flat" cmpd="sng" algn="ctr">
            <a:solidFill>
              <a:srgbClr val="000000">
                <a:lumMod val="50000"/>
                <a:lumOff val="50000"/>
              </a:srgbClr>
            </a:solidFill>
            <a:prstDash val="solid"/>
            <a:miter lim="800000"/>
          </a:ln>
          <a:effectLst/>
        </p:spPr>
        <p:txBody>
          <a:bodyPr lIns="102408" tIns="51205" rIns="102408" bIns="51205"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6820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236" y="1461859"/>
            <a:ext cx="8649134" cy="658705"/>
          </a:xfrm>
        </p:spPr>
        <p:txBody>
          <a:bodyPr/>
          <a:lstStyle/>
          <a:p>
            <a:r>
              <a:rPr lang="en-US" sz="3800" dirty="0"/>
              <a:t>Solving Challenges for Business </a:t>
            </a:r>
            <a:r>
              <a:rPr lang="en-US" sz="3800" dirty="0" smtClean="0"/>
              <a:t>Agility</a:t>
            </a:r>
            <a:endParaRPr lang="en-US" sz="3800" dirty="0"/>
          </a:p>
        </p:txBody>
      </p:sp>
      <p:sp>
        <p:nvSpPr>
          <p:cNvPr id="3" name="Subtitle 2"/>
          <p:cNvSpPr>
            <a:spLocks noGrp="1"/>
          </p:cNvSpPr>
          <p:nvPr>
            <p:ph type="subTitle" idx="1"/>
          </p:nvPr>
        </p:nvSpPr>
        <p:spPr>
          <a:xfrm>
            <a:off x="433292" y="2088455"/>
            <a:ext cx="7933343" cy="543584"/>
          </a:xfrm>
        </p:spPr>
        <p:txBody>
          <a:bodyPr>
            <a:noAutofit/>
          </a:bodyPr>
          <a:lstStyle/>
          <a:p>
            <a:r>
              <a:rPr lang="en-US" sz="3600" dirty="0"/>
              <a:t>Doing it Today</a:t>
            </a:r>
          </a:p>
        </p:txBody>
      </p:sp>
      <p:sp>
        <p:nvSpPr>
          <p:cNvPr id="4" name="TextBox 3"/>
          <p:cNvSpPr txBox="1"/>
          <p:nvPr/>
        </p:nvSpPr>
        <p:spPr>
          <a:xfrm>
            <a:off x="9072" y="4849054"/>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Tree>
    <p:extLst>
      <p:ext uri="{BB962C8B-B14F-4D97-AF65-F5344CB8AC3E}">
        <p14:creationId xmlns:p14="http://schemas.microsoft.com/office/powerpoint/2010/main" val="2665369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3"/>
          <p:cNvPicPr>
            <a:picLocks noChangeAspect="1" noChangeArrowheads="1" noCrop="1"/>
          </p:cNvPicPr>
          <p:nvPr/>
        </p:nvPicPr>
        <p:blipFill>
          <a:blip r:embed="rId3" cstate="email">
            <a:extLst>
              <a:ext uri="{28A0092B-C50C-407E-A947-70E740481C1C}">
                <a14:useLocalDpi xmlns:a14="http://schemas.microsoft.com/office/drawing/2010/main"/>
              </a:ext>
            </a:extLst>
          </a:blip>
          <a:stretch>
            <a:fillRect/>
          </a:stretch>
        </p:blipFill>
        <p:spPr bwMode="auto">
          <a:xfrm>
            <a:off x="5362026" y="3605512"/>
            <a:ext cx="3116636" cy="565479"/>
          </a:xfrm>
          <a:prstGeom prst="rect">
            <a:avLst/>
          </a:prstGeom>
          <a:noFill/>
          <a:extLst>
            <a:ext uri="{909E8E84-426E-40DD-AFC4-6F175D3DCCD1}">
              <a14:hiddenFill xmlns:a14="http://schemas.microsoft.com/office/drawing/2010/main">
                <a:solidFill>
                  <a:srgbClr val="FFFFFF"/>
                </a:solidFill>
              </a14:hiddenFill>
            </a:ext>
          </a:extLst>
        </p:spPr>
      </p:pic>
      <p:sp useBgFill="1">
        <p:nvSpPr>
          <p:cNvPr id="2" name="Rectangle 1"/>
          <p:cNvSpPr/>
          <p:nvPr/>
        </p:nvSpPr>
        <p:spPr>
          <a:xfrm>
            <a:off x="1475056" y="2067845"/>
            <a:ext cx="3139003" cy="1192442"/>
          </a:xfrm>
          <a:prstGeom prst="rect">
            <a:avLst/>
          </a:prstGeom>
          <a:ln>
            <a:noFill/>
          </a:ln>
          <a:effectLst>
            <a:glow rad="660400">
              <a:srgbClr val="D3CE67">
                <a:alpha val="62000"/>
              </a:srgbClr>
            </a:glow>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3"/>
          <p:cNvPicPr>
            <a:picLocks noChangeAspect="1" noChangeArrowheads="1" noCrop="1"/>
          </p:cNvPicPr>
          <p:nvPr/>
        </p:nvPicPr>
        <p:blipFill>
          <a:blip r:embed="rId3" cstate="email">
            <a:extLst>
              <a:ext uri="{28A0092B-C50C-407E-A947-70E740481C1C}">
                <a14:useLocalDpi xmlns:a14="http://schemas.microsoft.com/office/drawing/2010/main"/>
              </a:ext>
            </a:extLst>
          </a:blip>
          <a:stretch>
            <a:fillRect/>
          </a:stretch>
        </p:blipFill>
        <p:spPr bwMode="auto">
          <a:xfrm>
            <a:off x="5362026" y="2514681"/>
            <a:ext cx="3116636" cy="56547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p:cNvSpPr>
            <a:spLocks noGrp="1"/>
          </p:cNvSpPr>
          <p:nvPr>
            <p:ph type="title"/>
          </p:nvPr>
        </p:nvSpPr>
        <p:spPr>
          <a:xfrm>
            <a:off x="277813" y="188738"/>
            <a:ext cx="8761412" cy="539750"/>
          </a:xfrm>
        </p:spPr>
        <p:txBody>
          <a:bodyPr/>
          <a:lstStyle/>
          <a:p>
            <a:r>
              <a:rPr lang="en-GB" sz="2400" dirty="0">
                <a:solidFill>
                  <a:srgbClr val="A50101"/>
                </a:solidFill>
              </a:rPr>
              <a:t>Aligning </a:t>
            </a:r>
            <a:r>
              <a:rPr lang="en-GB" sz="2400" dirty="0" smtClean="0">
                <a:solidFill>
                  <a:srgbClr val="A50101"/>
                </a:solidFill>
              </a:rPr>
              <a:t>Communication Elements </a:t>
            </a:r>
            <a:r>
              <a:rPr lang="en-GB" sz="2400" dirty="0">
                <a:solidFill>
                  <a:srgbClr val="A50101"/>
                </a:solidFill>
              </a:rPr>
              <a:t>and </a:t>
            </a:r>
            <a:r>
              <a:rPr lang="en-GB" sz="2400" dirty="0" smtClean="0">
                <a:solidFill>
                  <a:srgbClr val="A50101"/>
                </a:solidFill>
              </a:rPr>
              <a:t>Applications</a:t>
            </a:r>
            <a:endParaRPr lang="en-GB" sz="2400" dirty="0">
              <a:solidFill>
                <a:srgbClr val="A50101"/>
              </a:solidFill>
            </a:endParaRPr>
          </a:p>
        </p:txBody>
      </p:sp>
      <p:pic>
        <p:nvPicPr>
          <p:cNvPr id="189" name="Disc5b" descr="weights_frames_0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5035" y="622639"/>
            <a:ext cx="3993720" cy="4369032"/>
          </a:xfrm>
          <a:prstGeom prst="rect">
            <a:avLst/>
          </a:prstGeom>
        </p:spPr>
      </p:pic>
      <p:pic>
        <p:nvPicPr>
          <p:cNvPr id="190" name="Disc4b"/>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5035" y="622639"/>
            <a:ext cx="3993718" cy="4369032"/>
          </a:xfrm>
          <a:prstGeom prst="rect">
            <a:avLst/>
          </a:prstGeom>
        </p:spPr>
      </p:pic>
      <p:pic>
        <p:nvPicPr>
          <p:cNvPr id="191" name="Disc3b"/>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5035" y="622639"/>
            <a:ext cx="3993718" cy="4369032"/>
          </a:xfrm>
          <a:prstGeom prst="rect">
            <a:avLst/>
          </a:prstGeom>
        </p:spPr>
      </p:pic>
      <p:pic>
        <p:nvPicPr>
          <p:cNvPr id="207" name="Disc2b"/>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15035" y="622639"/>
            <a:ext cx="3993718" cy="4369032"/>
          </a:xfrm>
          <a:prstGeom prst="rect">
            <a:avLst/>
          </a:prstGeom>
        </p:spPr>
      </p:pic>
      <p:pic>
        <p:nvPicPr>
          <p:cNvPr id="208" name="Disc1b"/>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15035" y="622639"/>
            <a:ext cx="3993718" cy="4369032"/>
          </a:xfrm>
          <a:prstGeom prst="rect">
            <a:avLst/>
          </a:prstGeom>
        </p:spPr>
      </p:pic>
      <p:grpSp>
        <p:nvGrpSpPr>
          <p:cNvPr id="17" name="Group 16"/>
          <p:cNvGrpSpPr/>
          <p:nvPr/>
        </p:nvGrpSpPr>
        <p:grpSpPr>
          <a:xfrm>
            <a:off x="1789041" y="1269612"/>
            <a:ext cx="350977" cy="2865048"/>
            <a:chOff x="2123317" y="2347053"/>
            <a:chExt cx="561564" cy="4584077"/>
          </a:xfrm>
        </p:grpSpPr>
        <p:cxnSp>
          <p:nvCxnSpPr>
            <p:cNvPr id="19" name="Straight Connector 18"/>
            <p:cNvCxnSpPr>
              <a:stCxn id="37" idx="2"/>
              <a:endCxn id="35" idx="0"/>
            </p:cNvCxnSpPr>
            <p:nvPr/>
          </p:nvCxnSpPr>
          <p:spPr>
            <a:xfrm>
              <a:off x="2408548" y="2806360"/>
              <a:ext cx="2536" cy="2725772"/>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2"/>
              <a:endCxn id="32" idx="0"/>
            </p:cNvCxnSpPr>
            <p:nvPr/>
          </p:nvCxnSpPr>
          <p:spPr>
            <a:xfrm flipH="1">
              <a:off x="2397116" y="5991442"/>
              <a:ext cx="13968" cy="480382"/>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134750" y="2347053"/>
              <a:ext cx="547595" cy="459307"/>
              <a:chOff x="2134750" y="2347053"/>
              <a:chExt cx="547595" cy="459307"/>
            </a:xfrm>
          </p:grpSpPr>
          <p:sp>
            <p:nvSpPr>
              <p:cNvPr id="36" name="Oval 35"/>
              <p:cNvSpPr/>
              <p:nvPr/>
            </p:nvSpPr>
            <p:spPr>
              <a:xfrm>
                <a:off x="2225198" y="2387794"/>
                <a:ext cx="377830" cy="377829"/>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7" name="TextBox 36"/>
              <p:cNvSpPr txBox="1"/>
              <p:nvPr/>
            </p:nvSpPr>
            <p:spPr>
              <a:xfrm>
                <a:off x="2134750" y="2347053"/>
                <a:ext cx="547595" cy="459307"/>
              </a:xfrm>
              <a:prstGeom prst="rect">
                <a:avLst/>
              </a:prstGeom>
              <a:noFill/>
              <a:ln>
                <a:noFill/>
              </a:ln>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1</a:t>
                </a:r>
              </a:p>
            </p:txBody>
          </p:sp>
        </p:grpSp>
        <p:grpSp>
          <p:nvGrpSpPr>
            <p:cNvPr id="22" name="Group 21"/>
            <p:cNvGrpSpPr/>
            <p:nvPr/>
          </p:nvGrpSpPr>
          <p:grpSpPr>
            <a:xfrm>
              <a:off x="2137286" y="5532133"/>
              <a:ext cx="547595" cy="459309"/>
              <a:chOff x="2137286" y="3097231"/>
              <a:chExt cx="547595" cy="459309"/>
            </a:xfrm>
          </p:grpSpPr>
          <p:sp>
            <p:nvSpPr>
              <p:cNvPr id="33" name="Oval 32"/>
              <p:cNvSpPr/>
              <p:nvPr/>
            </p:nvSpPr>
            <p:spPr>
              <a:xfrm>
                <a:off x="2225198" y="3132781"/>
                <a:ext cx="377829"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5" name="TextBox 34"/>
              <p:cNvSpPr txBox="1"/>
              <p:nvPr/>
            </p:nvSpPr>
            <p:spPr>
              <a:xfrm>
                <a:off x="2137286" y="3097231"/>
                <a:ext cx="547595" cy="459309"/>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1</a:t>
                </a:r>
              </a:p>
            </p:txBody>
          </p:sp>
        </p:grpSp>
        <p:grpSp>
          <p:nvGrpSpPr>
            <p:cNvPr id="23" name="Group 22"/>
            <p:cNvGrpSpPr/>
            <p:nvPr/>
          </p:nvGrpSpPr>
          <p:grpSpPr>
            <a:xfrm>
              <a:off x="2123317" y="6471824"/>
              <a:ext cx="547598" cy="459306"/>
              <a:chOff x="2123317" y="3018882"/>
              <a:chExt cx="547598" cy="459306"/>
            </a:xfrm>
          </p:grpSpPr>
          <p:sp>
            <p:nvSpPr>
              <p:cNvPr id="24" name="Oval 23"/>
              <p:cNvSpPr/>
              <p:nvPr/>
            </p:nvSpPr>
            <p:spPr>
              <a:xfrm>
                <a:off x="2225197" y="3059135"/>
                <a:ext cx="377830"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2" name="TextBox 31"/>
              <p:cNvSpPr txBox="1"/>
              <p:nvPr/>
            </p:nvSpPr>
            <p:spPr>
              <a:xfrm>
                <a:off x="2123317" y="3018882"/>
                <a:ext cx="547598" cy="459306"/>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1</a:t>
                </a:r>
              </a:p>
            </p:txBody>
          </p:sp>
        </p:grpSp>
      </p:grpSp>
      <p:grpSp>
        <p:nvGrpSpPr>
          <p:cNvPr id="43" name="Group 42"/>
          <p:cNvGrpSpPr/>
          <p:nvPr/>
        </p:nvGrpSpPr>
        <p:grpSpPr>
          <a:xfrm>
            <a:off x="2431292" y="2512350"/>
            <a:ext cx="344927" cy="936604"/>
            <a:chOff x="3153028" y="4127614"/>
            <a:chExt cx="551883" cy="1498566"/>
          </a:xfrm>
        </p:grpSpPr>
        <p:cxnSp>
          <p:nvCxnSpPr>
            <p:cNvPr id="44" name="Straight Connector 43"/>
            <p:cNvCxnSpPr>
              <a:stCxn id="50" idx="2"/>
              <a:endCxn id="48" idx="0"/>
            </p:cNvCxnSpPr>
            <p:nvPr/>
          </p:nvCxnSpPr>
          <p:spPr>
            <a:xfrm flipH="1">
              <a:off x="3426828" y="4586923"/>
              <a:ext cx="4285" cy="579949"/>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3157312" y="4127614"/>
              <a:ext cx="547599" cy="459308"/>
              <a:chOff x="2149676" y="2941649"/>
              <a:chExt cx="547599" cy="459308"/>
            </a:xfrm>
          </p:grpSpPr>
          <p:sp>
            <p:nvSpPr>
              <p:cNvPr id="49" name="Oval 48"/>
              <p:cNvSpPr/>
              <p:nvPr/>
            </p:nvSpPr>
            <p:spPr>
              <a:xfrm>
                <a:off x="2225197" y="2994091"/>
                <a:ext cx="377830"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50" name="TextBox 49"/>
              <p:cNvSpPr txBox="1"/>
              <p:nvPr/>
            </p:nvSpPr>
            <p:spPr>
              <a:xfrm>
                <a:off x="2149676" y="2941649"/>
                <a:ext cx="547599" cy="459308"/>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2</a:t>
                </a:r>
              </a:p>
            </p:txBody>
          </p:sp>
        </p:grpSp>
        <p:grpSp>
          <p:nvGrpSpPr>
            <p:cNvPr id="46" name="Group 45"/>
            <p:cNvGrpSpPr/>
            <p:nvPr/>
          </p:nvGrpSpPr>
          <p:grpSpPr>
            <a:xfrm>
              <a:off x="3153028" y="5166872"/>
              <a:ext cx="547598" cy="459308"/>
              <a:chOff x="2145392" y="2889400"/>
              <a:chExt cx="547598" cy="459308"/>
            </a:xfrm>
          </p:grpSpPr>
          <p:sp>
            <p:nvSpPr>
              <p:cNvPr id="47" name="Oval 46"/>
              <p:cNvSpPr/>
              <p:nvPr/>
            </p:nvSpPr>
            <p:spPr>
              <a:xfrm>
                <a:off x="2225197" y="2930139"/>
                <a:ext cx="377830"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48" name="TextBox 47"/>
              <p:cNvSpPr txBox="1"/>
              <p:nvPr/>
            </p:nvSpPr>
            <p:spPr>
              <a:xfrm>
                <a:off x="2145392" y="2889400"/>
                <a:ext cx="547598" cy="459308"/>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2</a:t>
                </a:r>
              </a:p>
            </p:txBody>
          </p:sp>
        </p:grpSp>
      </p:grpSp>
      <p:grpSp>
        <p:nvGrpSpPr>
          <p:cNvPr id="51" name="Group 50"/>
          <p:cNvGrpSpPr/>
          <p:nvPr/>
        </p:nvGrpSpPr>
        <p:grpSpPr>
          <a:xfrm>
            <a:off x="3426171" y="1989373"/>
            <a:ext cx="342250" cy="925099"/>
            <a:chOff x="4243837" y="3133664"/>
            <a:chExt cx="547598" cy="1480159"/>
          </a:xfrm>
        </p:grpSpPr>
        <p:cxnSp>
          <p:nvCxnSpPr>
            <p:cNvPr id="52" name="Straight Connector 51"/>
            <p:cNvCxnSpPr>
              <a:stCxn id="57" idx="4"/>
              <a:endCxn id="56" idx="0"/>
            </p:cNvCxnSpPr>
            <p:nvPr/>
          </p:nvCxnSpPr>
          <p:spPr>
            <a:xfrm>
              <a:off x="4513355" y="3552234"/>
              <a:ext cx="4280" cy="602282"/>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4243838" y="3133664"/>
              <a:ext cx="547597" cy="459308"/>
              <a:chOff x="2144596" y="2587910"/>
              <a:chExt cx="547597" cy="459308"/>
            </a:xfrm>
          </p:grpSpPr>
          <p:sp>
            <p:nvSpPr>
              <p:cNvPr id="57" name="Oval 56"/>
              <p:cNvSpPr/>
              <p:nvPr/>
            </p:nvSpPr>
            <p:spPr>
              <a:xfrm>
                <a:off x="2225197" y="2628651"/>
                <a:ext cx="377830"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58" name="TextBox 57"/>
              <p:cNvSpPr txBox="1"/>
              <p:nvPr/>
            </p:nvSpPr>
            <p:spPr>
              <a:xfrm>
                <a:off x="2144596" y="2587910"/>
                <a:ext cx="547597" cy="459308"/>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3</a:t>
                </a:r>
              </a:p>
            </p:txBody>
          </p:sp>
        </p:grpSp>
        <p:grpSp>
          <p:nvGrpSpPr>
            <p:cNvPr id="54" name="Group 53"/>
            <p:cNvGrpSpPr/>
            <p:nvPr/>
          </p:nvGrpSpPr>
          <p:grpSpPr>
            <a:xfrm>
              <a:off x="4243837" y="4154515"/>
              <a:ext cx="547596" cy="459308"/>
              <a:chOff x="2144595" y="2485768"/>
              <a:chExt cx="547596" cy="459308"/>
            </a:xfrm>
          </p:grpSpPr>
          <p:sp>
            <p:nvSpPr>
              <p:cNvPr id="55" name="Oval 54"/>
              <p:cNvSpPr/>
              <p:nvPr/>
            </p:nvSpPr>
            <p:spPr>
              <a:xfrm>
                <a:off x="2225197" y="2519019"/>
                <a:ext cx="377830" cy="377830"/>
              </a:xfrm>
              <a:prstGeom prst="ellipse">
                <a:avLst/>
              </a:prstGeom>
              <a:solidFill>
                <a:schemeClr val="tx1"/>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56" name="TextBox 55"/>
              <p:cNvSpPr txBox="1"/>
              <p:nvPr/>
            </p:nvSpPr>
            <p:spPr>
              <a:xfrm>
                <a:off x="2144595" y="2485768"/>
                <a:ext cx="547596" cy="459308"/>
              </a:xfrm>
              <a:prstGeom prst="rect">
                <a:avLst/>
              </a:prstGeom>
              <a:noFill/>
            </p:spPr>
            <p:txBody>
              <a:bodyPr wrap="none" lIns="130622" tIns="65311" rIns="130622" bIns="65311" rtlCol="0">
                <a:spAutoFit/>
              </a:bodyPr>
              <a:lstStyle/>
              <a:p>
                <a:pPr algn="r">
                  <a:lnSpc>
                    <a:spcPct val="90000"/>
                  </a:lnSpc>
                </a:pPr>
                <a:r>
                  <a:rPr lang="en-US" sz="1100" b="1" dirty="0">
                    <a:solidFill>
                      <a:schemeClr val="bg1"/>
                    </a:solidFill>
                    <a:effectLst>
                      <a:outerShdw blurRad="38100" dist="38100" dir="2700000" algn="tl">
                        <a:srgbClr val="000000">
                          <a:alpha val="43137"/>
                        </a:srgbClr>
                      </a:outerShdw>
                    </a:effectLst>
                  </a:rPr>
                  <a:t>3</a:t>
                </a:r>
              </a:p>
            </p:txBody>
          </p:sp>
        </p:grpSp>
      </p:grpSp>
      <p:cxnSp>
        <p:nvCxnSpPr>
          <p:cNvPr id="185" name="5Cord"/>
          <p:cNvCxnSpPr/>
          <p:nvPr/>
        </p:nvCxnSpPr>
        <p:spPr>
          <a:xfrm>
            <a:off x="3138488" y="3225704"/>
            <a:ext cx="2975924" cy="848591"/>
          </a:xfrm>
          <a:prstGeom prst="line">
            <a:avLst/>
          </a:prstGeom>
          <a:ln w="57150">
            <a:solidFill>
              <a:srgbClr val="E47848"/>
            </a:solidFill>
          </a:ln>
        </p:spPr>
        <p:style>
          <a:lnRef idx="1">
            <a:schemeClr val="accent1"/>
          </a:lnRef>
          <a:fillRef idx="0">
            <a:schemeClr val="accent1"/>
          </a:fillRef>
          <a:effectRef idx="0">
            <a:schemeClr val="accent1"/>
          </a:effectRef>
          <a:fontRef idx="minor">
            <a:schemeClr val="tx1"/>
          </a:fontRef>
        </p:style>
      </p:cxnSp>
      <p:cxnSp>
        <p:nvCxnSpPr>
          <p:cNvPr id="184" name="4Cord"/>
          <p:cNvCxnSpPr/>
          <p:nvPr/>
        </p:nvCxnSpPr>
        <p:spPr>
          <a:xfrm>
            <a:off x="3159919" y="2940991"/>
            <a:ext cx="2887414" cy="516867"/>
          </a:xfrm>
          <a:prstGeom prst="line">
            <a:avLst/>
          </a:prstGeom>
          <a:ln w="57150">
            <a:solidFill>
              <a:srgbClr val="8CC497"/>
            </a:solidFill>
          </a:ln>
        </p:spPr>
        <p:style>
          <a:lnRef idx="1">
            <a:schemeClr val="accent1"/>
          </a:lnRef>
          <a:fillRef idx="0">
            <a:schemeClr val="accent1"/>
          </a:fillRef>
          <a:effectRef idx="0">
            <a:schemeClr val="accent1"/>
          </a:effectRef>
          <a:fontRef idx="minor">
            <a:schemeClr val="tx1"/>
          </a:fontRef>
        </p:style>
      </p:cxnSp>
      <p:cxnSp>
        <p:nvCxnSpPr>
          <p:cNvPr id="122" name="3Cord"/>
          <p:cNvCxnSpPr/>
          <p:nvPr/>
        </p:nvCxnSpPr>
        <p:spPr>
          <a:xfrm>
            <a:off x="3199441" y="2627405"/>
            <a:ext cx="2903907" cy="214118"/>
          </a:xfrm>
          <a:prstGeom prst="line">
            <a:avLst/>
          </a:prstGeom>
          <a:ln w="57150">
            <a:solidFill>
              <a:srgbClr val="89A2B0"/>
            </a:solidFill>
          </a:ln>
        </p:spPr>
        <p:style>
          <a:lnRef idx="1">
            <a:schemeClr val="accent1"/>
          </a:lnRef>
          <a:fillRef idx="0">
            <a:schemeClr val="accent1"/>
          </a:fillRef>
          <a:effectRef idx="0">
            <a:schemeClr val="accent1"/>
          </a:effectRef>
          <a:fontRef idx="minor">
            <a:schemeClr val="tx1"/>
          </a:fontRef>
        </p:style>
      </p:cxnSp>
      <p:cxnSp>
        <p:nvCxnSpPr>
          <p:cNvPr id="119" name="2Cord"/>
          <p:cNvCxnSpPr/>
          <p:nvPr/>
        </p:nvCxnSpPr>
        <p:spPr>
          <a:xfrm flipV="1">
            <a:off x="3199441" y="2206194"/>
            <a:ext cx="2900676" cy="1597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topCord"/>
          <p:cNvCxnSpPr>
            <a:endCxn id="129" idx="1"/>
          </p:cNvCxnSpPr>
          <p:nvPr/>
        </p:nvCxnSpPr>
        <p:spPr>
          <a:xfrm flipV="1">
            <a:off x="3199441" y="1613388"/>
            <a:ext cx="2838054" cy="4544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727552" y="798946"/>
            <a:ext cx="778546" cy="288541"/>
          </a:xfrm>
          <a:prstGeom prst="rect">
            <a:avLst/>
          </a:prstGeom>
          <a:noFill/>
        </p:spPr>
        <p:txBody>
          <a:bodyPr wrap="none" lIns="57150" tIns="28575" rIns="57150" bIns="28575" rtlCol="0">
            <a:spAutoFit/>
          </a:bodyPr>
          <a:lstStyle/>
          <a:p>
            <a:pPr algn="ctr"/>
            <a:r>
              <a:rPr lang="en-US" sz="1500" dirty="0" smtClean="0">
                <a:solidFill>
                  <a:schemeClr val="accent3"/>
                </a:solidFill>
              </a:rPr>
              <a:t>A-Team</a:t>
            </a:r>
            <a:endParaRPr lang="en-US" sz="1500" dirty="0">
              <a:solidFill>
                <a:schemeClr val="accent3"/>
              </a:solidFill>
            </a:endParaRPr>
          </a:p>
        </p:txBody>
      </p:sp>
      <p:grpSp>
        <p:nvGrpSpPr>
          <p:cNvPr id="124" name="Group 123"/>
          <p:cNvGrpSpPr/>
          <p:nvPr/>
        </p:nvGrpSpPr>
        <p:grpSpPr>
          <a:xfrm>
            <a:off x="6024241" y="1289447"/>
            <a:ext cx="193118" cy="187214"/>
            <a:chOff x="6372113" y="1334546"/>
            <a:chExt cx="193118" cy="187214"/>
          </a:xfrm>
        </p:grpSpPr>
        <p:sp>
          <p:nvSpPr>
            <p:cNvPr id="125" name="Rectangle 124"/>
            <p:cNvSpPr/>
            <p:nvPr/>
          </p:nvSpPr>
          <p:spPr>
            <a:xfrm rot="5400000">
              <a:off x="6375514" y="1331145"/>
              <a:ext cx="186316" cy="193118"/>
            </a:xfrm>
            <a:prstGeom prst="rect">
              <a:avLst/>
            </a:prstGeom>
            <a:solidFill>
              <a:schemeClr val="accent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6" name="Picture 125"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395199" y="1366114"/>
              <a:ext cx="151734" cy="155646"/>
            </a:xfrm>
            <a:prstGeom prst="rect">
              <a:avLst/>
            </a:prstGeom>
          </p:spPr>
        </p:pic>
      </p:grpSp>
      <p:grpSp>
        <p:nvGrpSpPr>
          <p:cNvPr id="127" name="Group 126"/>
          <p:cNvGrpSpPr/>
          <p:nvPr/>
        </p:nvGrpSpPr>
        <p:grpSpPr>
          <a:xfrm>
            <a:off x="6024244" y="1511764"/>
            <a:ext cx="193118" cy="186317"/>
            <a:chOff x="6372116" y="1556863"/>
            <a:chExt cx="193118" cy="186317"/>
          </a:xfrm>
        </p:grpSpPr>
        <p:sp>
          <p:nvSpPr>
            <p:cNvPr id="128" name="Rectangle 127"/>
            <p:cNvSpPr/>
            <p:nvPr/>
          </p:nvSpPr>
          <p:spPr>
            <a:xfrm rot="5400000">
              <a:off x="6375516" y="1553463"/>
              <a:ext cx="186317" cy="193118"/>
            </a:xfrm>
            <a:prstGeom prst="rect">
              <a:avLst/>
            </a:prstGeom>
            <a:solidFill>
              <a:schemeClr val="accent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9" name="Picture 128" descr="icon_man.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85367" y="1578059"/>
              <a:ext cx="169918" cy="160855"/>
            </a:xfrm>
            <a:prstGeom prst="rect">
              <a:avLst/>
            </a:prstGeom>
          </p:spPr>
        </p:pic>
      </p:grpSp>
      <p:grpSp>
        <p:nvGrpSpPr>
          <p:cNvPr id="130" name="Group 129"/>
          <p:cNvGrpSpPr/>
          <p:nvPr/>
        </p:nvGrpSpPr>
        <p:grpSpPr>
          <a:xfrm>
            <a:off x="6024236" y="1910181"/>
            <a:ext cx="193118" cy="186316"/>
            <a:chOff x="6372108" y="1955280"/>
            <a:chExt cx="193118" cy="186316"/>
          </a:xfrm>
        </p:grpSpPr>
        <p:sp>
          <p:nvSpPr>
            <p:cNvPr id="131" name="Rectangle 130"/>
            <p:cNvSpPr/>
            <p:nvPr/>
          </p:nvSpPr>
          <p:spPr>
            <a:xfrm rot="5400000">
              <a:off x="6375509" y="1951879"/>
              <a:ext cx="186316" cy="193118"/>
            </a:xfrm>
            <a:prstGeom prst="rect">
              <a:avLst/>
            </a:prstGeom>
            <a:solidFill>
              <a:schemeClr val="accent3"/>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2" name="Picture 131" descr="icon_man_02.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85367" y="1972870"/>
              <a:ext cx="177658" cy="168183"/>
            </a:xfrm>
            <a:prstGeom prst="rect">
              <a:avLst/>
            </a:prstGeom>
          </p:spPr>
        </p:pic>
      </p:grpSp>
      <p:grpSp>
        <p:nvGrpSpPr>
          <p:cNvPr id="133" name="Group 132"/>
          <p:cNvGrpSpPr/>
          <p:nvPr/>
        </p:nvGrpSpPr>
        <p:grpSpPr>
          <a:xfrm>
            <a:off x="6556510" y="1427070"/>
            <a:ext cx="193117" cy="186317"/>
            <a:chOff x="6614653" y="1454435"/>
            <a:chExt cx="193117" cy="186317"/>
          </a:xfrm>
        </p:grpSpPr>
        <p:sp>
          <p:nvSpPr>
            <p:cNvPr id="134" name="Rectangle 133"/>
            <p:cNvSpPr/>
            <p:nvPr/>
          </p:nvSpPr>
          <p:spPr>
            <a:xfrm rot="5400000">
              <a:off x="6618053" y="1451035"/>
              <a:ext cx="186317" cy="193117"/>
            </a:xfrm>
            <a:prstGeom prst="rect">
              <a:avLst/>
            </a:prstGeom>
            <a:solidFill>
              <a:schemeClr val="accent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5" name="Picture 134" descr="icon_man_03.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8801" y="1478865"/>
              <a:ext cx="169917" cy="160855"/>
            </a:xfrm>
            <a:prstGeom prst="rect">
              <a:avLst/>
            </a:prstGeom>
          </p:spPr>
        </p:pic>
      </p:grpSp>
      <p:grpSp>
        <p:nvGrpSpPr>
          <p:cNvPr id="136" name="Group 135"/>
          <p:cNvGrpSpPr/>
          <p:nvPr/>
        </p:nvGrpSpPr>
        <p:grpSpPr>
          <a:xfrm>
            <a:off x="6024237" y="2132496"/>
            <a:ext cx="193118" cy="186317"/>
            <a:chOff x="6372109" y="2177595"/>
            <a:chExt cx="193118" cy="186317"/>
          </a:xfrm>
        </p:grpSpPr>
        <p:sp>
          <p:nvSpPr>
            <p:cNvPr id="137" name="Rectangle 136"/>
            <p:cNvSpPr/>
            <p:nvPr/>
          </p:nvSpPr>
          <p:spPr>
            <a:xfrm rot="5400000">
              <a:off x="6375509" y="2174195"/>
              <a:ext cx="186317" cy="193118"/>
            </a:xfrm>
            <a:prstGeom prst="rect">
              <a:avLst/>
            </a:prstGeom>
            <a:solidFill>
              <a:schemeClr val="accent3"/>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8" name="Picture 137" descr="icon_man_03.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87518" y="2200034"/>
              <a:ext cx="169917" cy="160855"/>
            </a:xfrm>
            <a:prstGeom prst="rect">
              <a:avLst/>
            </a:prstGeom>
          </p:spPr>
        </p:pic>
      </p:grpSp>
      <p:grpSp>
        <p:nvGrpSpPr>
          <p:cNvPr id="139" name="Group 138"/>
          <p:cNvGrpSpPr/>
          <p:nvPr/>
        </p:nvGrpSpPr>
        <p:grpSpPr>
          <a:xfrm>
            <a:off x="6024237" y="2773289"/>
            <a:ext cx="193118" cy="186317"/>
            <a:chOff x="6372109" y="2818388"/>
            <a:chExt cx="193118" cy="186317"/>
          </a:xfrm>
        </p:grpSpPr>
        <p:sp>
          <p:nvSpPr>
            <p:cNvPr id="140" name="Rectangle 139"/>
            <p:cNvSpPr/>
            <p:nvPr/>
          </p:nvSpPr>
          <p:spPr>
            <a:xfrm rot="5400000">
              <a:off x="6375509" y="2814988"/>
              <a:ext cx="186317" cy="193118"/>
            </a:xfrm>
            <a:prstGeom prst="rect">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1" name="Picture 140"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395205" y="2848665"/>
              <a:ext cx="151735" cy="155646"/>
            </a:xfrm>
            <a:prstGeom prst="rect">
              <a:avLst/>
            </a:prstGeom>
          </p:spPr>
        </p:pic>
      </p:grpSp>
      <p:grpSp>
        <p:nvGrpSpPr>
          <p:cNvPr id="142" name="Group 141"/>
          <p:cNvGrpSpPr/>
          <p:nvPr/>
        </p:nvGrpSpPr>
        <p:grpSpPr>
          <a:xfrm>
            <a:off x="6024236" y="2550974"/>
            <a:ext cx="193118" cy="186316"/>
            <a:chOff x="6372108" y="2596073"/>
            <a:chExt cx="193118" cy="186316"/>
          </a:xfrm>
        </p:grpSpPr>
        <p:sp>
          <p:nvSpPr>
            <p:cNvPr id="143" name="Rectangle 142"/>
            <p:cNvSpPr/>
            <p:nvPr/>
          </p:nvSpPr>
          <p:spPr>
            <a:xfrm rot="5400000">
              <a:off x="6375509" y="2592672"/>
              <a:ext cx="186316" cy="193118"/>
            </a:xfrm>
            <a:prstGeom prst="rect">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4" name="Picture 143" descr="icon_man_02.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85367" y="2613611"/>
              <a:ext cx="177658" cy="168183"/>
            </a:xfrm>
            <a:prstGeom prst="rect">
              <a:avLst/>
            </a:prstGeom>
          </p:spPr>
        </p:pic>
      </p:grpSp>
      <p:grpSp>
        <p:nvGrpSpPr>
          <p:cNvPr id="145" name="Group 144"/>
          <p:cNvGrpSpPr/>
          <p:nvPr/>
        </p:nvGrpSpPr>
        <p:grpSpPr>
          <a:xfrm>
            <a:off x="6278779" y="2771483"/>
            <a:ext cx="193117" cy="186316"/>
            <a:chOff x="6614645" y="2715961"/>
            <a:chExt cx="193117" cy="186316"/>
          </a:xfrm>
        </p:grpSpPr>
        <p:sp>
          <p:nvSpPr>
            <p:cNvPr id="146" name="Rectangle 145"/>
            <p:cNvSpPr/>
            <p:nvPr/>
          </p:nvSpPr>
          <p:spPr>
            <a:xfrm rot="5400000">
              <a:off x="6618046" y="2712560"/>
              <a:ext cx="186316" cy="193117"/>
            </a:xfrm>
            <a:prstGeom prst="rect">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7" name="Picture 146" descr="icon_man.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6651" y="2738900"/>
              <a:ext cx="169918" cy="160855"/>
            </a:xfrm>
            <a:prstGeom prst="rect">
              <a:avLst/>
            </a:prstGeom>
          </p:spPr>
        </p:pic>
      </p:grpSp>
      <p:grpSp>
        <p:nvGrpSpPr>
          <p:cNvPr id="148" name="Group 147"/>
          <p:cNvGrpSpPr/>
          <p:nvPr/>
        </p:nvGrpSpPr>
        <p:grpSpPr>
          <a:xfrm>
            <a:off x="6024236" y="3151654"/>
            <a:ext cx="193118" cy="186316"/>
            <a:chOff x="6372108" y="3196753"/>
            <a:chExt cx="193118" cy="186316"/>
          </a:xfrm>
        </p:grpSpPr>
        <p:sp>
          <p:nvSpPr>
            <p:cNvPr id="149" name="Rectangle 148"/>
            <p:cNvSpPr/>
            <p:nvPr/>
          </p:nvSpPr>
          <p:spPr>
            <a:xfrm rot="5400000">
              <a:off x="6375509" y="3193352"/>
              <a:ext cx="186316" cy="193118"/>
            </a:xfrm>
            <a:prstGeom prst="rect">
              <a:avLst/>
            </a:prstGeom>
            <a:solidFill>
              <a:schemeClr val="accent5"/>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0" name="Picture 149" descr="icon_man_03.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79475" y="3221466"/>
              <a:ext cx="169917" cy="160855"/>
            </a:xfrm>
            <a:prstGeom prst="rect">
              <a:avLst/>
            </a:prstGeom>
          </p:spPr>
        </p:pic>
      </p:grpSp>
      <p:grpSp>
        <p:nvGrpSpPr>
          <p:cNvPr id="151" name="Group 150"/>
          <p:cNvGrpSpPr/>
          <p:nvPr/>
        </p:nvGrpSpPr>
        <p:grpSpPr>
          <a:xfrm>
            <a:off x="6266773" y="3271542"/>
            <a:ext cx="193117" cy="186316"/>
            <a:chOff x="6614645" y="3316641"/>
            <a:chExt cx="193117" cy="186316"/>
          </a:xfrm>
        </p:grpSpPr>
        <p:sp>
          <p:nvSpPr>
            <p:cNvPr id="152" name="Rectangle 151"/>
            <p:cNvSpPr/>
            <p:nvPr/>
          </p:nvSpPr>
          <p:spPr>
            <a:xfrm rot="5400000">
              <a:off x="6618046" y="3313240"/>
              <a:ext cx="186316" cy="193117"/>
            </a:xfrm>
            <a:prstGeom prst="rect">
              <a:avLst/>
            </a:prstGeom>
            <a:solidFill>
              <a:schemeClr val="accent5"/>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3" name="Picture 152"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625764" y="3341955"/>
              <a:ext cx="151735" cy="155646"/>
            </a:xfrm>
            <a:prstGeom prst="rect">
              <a:avLst/>
            </a:prstGeom>
          </p:spPr>
        </p:pic>
      </p:grpSp>
      <p:grpSp>
        <p:nvGrpSpPr>
          <p:cNvPr id="154" name="Group 153"/>
          <p:cNvGrpSpPr/>
          <p:nvPr/>
        </p:nvGrpSpPr>
        <p:grpSpPr>
          <a:xfrm>
            <a:off x="6024237" y="3373969"/>
            <a:ext cx="193118" cy="186317"/>
            <a:chOff x="6372109" y="3419068"/>
            <a:chExt cx="193118" cy="186317"/>
          </a:xfrm>
        </p:grpSpPr>
        <p:sp>
          <p:nvSpPr>
            <p:cNvPr id="155" name="Rectangle 154"/>
            <p:cNvSpPr/>
            <p:nvPr/>
          </p:nvSpPr>
          <p:spPr>
            <a:xfrm rot="5400000">
              <a:off x="6375509" y="3415668"/>
              <a:ext cx="186317" cy="193118"/>
            </a:xfrm>
            <a:prstGeom prst="rect">
              <a:avLst/>
            </a:prstGeom>
            <a:solidFill>
              <a:schemeClr val="accent5"/>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6" name="Picture 155" descr="icon_man_03.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82156" y="3443983"/>
              <a:ext cx="169917" cy="160855"/>
            </a:xfrm>
            <a:prstGeom prst="rect">
              <a:avLst/>
            </a:prstGeom>
          </p:spPr>
        </p:pic>
      </p:grpSp>
      <p:grpSp>
        <p:nvGrpSpPr>
          <p:cNvPr id="157" name="Group 156"/>
          <p:cNvGrpSpPr/>
          <p:nvPr/>
        </p:nvGrpSpPr>
        <p:grpSpPr>
          <a:xfrm>
            <a:off x="6266773" y="3981138"/>
            <a:ext cx="193117" cy="186316"/>
            <a:chOff x="6614645" y="3927346"/>
            <a:chExt cx="193117" cy="186316"/>
          </a:xfrm>
        </p:grpSpPr>
        <p:sp>
          <p:nvSpPr>
            <p:cNvPr id="158" name="Rectangle 157"/>
            <p:cNvSpPr/>
            <p:nvPr/>
          </p:nvSpPr>
          <p:spPr>
            <a:xfrm rot="5400000">
              <a:off x="6618046" y="3923945"/>
              <a:ext cx="186316" cy="193117"/>
            </a:xfrm>
            <a:prstGeom prst="rect">
              <a:avLst/>
            </a:prstGeom>
            <a:solidFill>
              <a:schemeClr val="accent6"/>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9" name="Picture 158" descr="icon_man_02.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29331" y="3937988"/>
              <a:ext cx="177658" cy="168183"/>
            </a:xfrm>
            <a:prstGeom prst="rect">
              <a:avLst/>
            </a:prstGeom>
          </p:spPr>
        </p:pic>
      </p:grpSp>
      <p:grpSp>
        <p:nvGrpSpPr>
          <p:cNvPr id="160" name="Group 159"/>
          <p:cNvGrpSpPr/>
          <p:nvPr/>
        </p:nvGrpSpPr>
        <p:grpSpPr>
          <a:xfrm>
            <a:off x="6024237" y="3984674"/>
            <a:ext cx="193118" cy="186317"/>
            <a:chOff x="6372109" y="4029773"/>
            <a:chExt cx="193118" cy="186317"/>
          </a:xfrm>
        </p:grpSpPr>
        <p:sp>
          <p:nvSpPr>
            <p:cNvPr id="161" name="Rectangle 160"/>
            <p:cNvSpPr/>
            <p:nvPr/>
          </p:nvSpPr>
          <p:spPr>
            <a:xfrm rot="5400000">
              <a:off x="6375509" y="4026373"/>
              <a:ext cx="186317" cy="193118"/>
            </a:xfrm>
            <a:prstGeom prst="rect">
              <a:avLst/>
            </a:prstGeom>
            <a:solidFill>
              <a:schemeClr val="accent6"/>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2" name="Picture 161"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395205" y="4057762"/>
              <a:ext cx="151735" cy="155646"/>
            </a:xfrm>
            <a:prstGeom prst="rect">
              <a:avLst/>
            </a:prstGeom>
          </p:spPr>
        </p:pic>
      </p:grpSp>
      <p:grpSp>
        <p:nvGrpSpPr>
          <p:cNvPr id="163" name="Group 162"/>
          <p:cNvGrpSpPr/>
          <p:nvPr/>
        </p:nvGrpSpPr>
        <p:grpSpPr>
          <a:xfrm>
            <a:off x="6024236" y="3762359"/>
            <a:ext cx="193118" cy="188795"/>
            <a:chOff x="6372108" y="3807458"/>
            <a:chExt cx="193118" cy="188795"/>
          </a:xfrm>
        </p:grpSpPr>
        <p:sp>
          <p:nvSpPr>
            <p:cNvPr id="164" name="Rectangle 163"/>
            <p:cNvSpPr/>
            <p:nvPr/>
          </p:nvSpPr>
          <p:spPr>
            <a:xfrm rot="5400000">
              <a:off x="6375509" y="3804057"/>
              <a:ext cx="186316" cy="193118"/>
            </a:xfrm>
            <a:prstGeom prst="rect">
              <a:avLst/>
            </a:prstGeom>
            <a:solidFill>
              <a:schemeClr val="accent6"/>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5" name="Picture 164" descr="icon_man.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77325" y="3835398"/>
              <a:ext cx="169918" cy="160855"/>
            </a:xfrm>
            <a:prstGeom prst="rect">
              <a:avLst/>
            </a:prstGeom>
          </p:spPr>
        </p:pic>
      </p:grpSp>
      <p:sp>
        <p:nvSpPr>
          <p:cNvPr id="166" name="Rectangle 165"/>
          <p:cNvSpPr/>
          <p:nvPr/>
        </p:nvSpPr>
        <p:spPr>
          <a:xfrm rot="5400000">
            <a:off x="6019193" y="1288197"/>
            <a:ext cx="203203" cy="206376"/>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sp>
        <p:nvSpPr>
          <p:cNvPr id="167" name="Rectangle 166"/>
          <p:cNvSpPr/>
          <p:nvPr/>
        </p:nvSpPr>
        <p:spPr>
          <a:xfrm rot="5400000">
            <a:off x="6019194" y="1905419"/>
            <a:ext cx="200026" cy="209551"/>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sp>
        <p:nvSpPr>
          <p:cNvPr id="168" name="Rectangle 167"/>
          <p:cNvSpPr/>
          <p:nvPr/>
        </p:nvSpPr>
        <p:spPr>
          <a:xfrm rot="5400000">
            <a:off x="6034955" y="2538410"/>
            <a:ext cx="200169" cy="211174"/>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sp>
        <p:nvSpPr>
          <p:cNvPr id="169" name="Rectangle 168"/>
          <p:cNvSpPr/>
          <p:nvPr/>
        </p:nvSpPr>
        <p:spPr>
          <a:xfrm rot="5400000">
            <a:off x="6017728" y="3139225"/>
            <a:ext cx="197666" cy="211174"/>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sp>
        <p:nvSpPr>
          <p:cNvPr id="170" name="Rectangle 169"/>
          <p:cNvSpPr/>
          <p:nvPr/>
        </p:nvSpPr>
        <p:spPr>
          <a:xfrm rot="5400000">
            <a:off x="6024872" y="3759910"/>
            <a:ext cx="195163" cy="207999"/>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grpSp>
        <p:nvGrpSpPr>
          <p:cNvPr id="171" name="Group 170"/>
          <p:cNvGrpSpPr/>
          <p:nvPr/>
        </p:nvGrpSpPr>
        <p:grpSpPr>
          <a:xfrm>
            <a:off x="6305460" y="1289783"/>
            <a:ext cx="193118" cy="187214"/>
            <a:chOff x="6372113" y="1334546"/>
            <a:chExt cx="193118" cy="187214"/>
          </a:xfrm>
        </p:grpSpPr>
        <p:sp>
          <p:nvSpPr>
            <p:cNvPr id="172" name="Rectangle 171"/>
            <p:cNvSpPr/>
            <p:nvPr/>
          </p:nvSpPr>
          <p:spPr>
            <a:xfrm rot="5400000">
              <a:off x="6375514" y="1331145"/>
              <a:ext cx="186316" cy="193118"/>
            </a:xfrm>
            <a:prstGeom prst="rect">
              <a:avLst/>
            </a:prstGeom>
            <a:solidFill>
              <a:schemeClr val="accent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3" name="Picture 172"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395199" y="1366114"/>
              <a:ext cx="151734" cy="155646"/>
            </a:xfrm>
            <a:prstGeom prst="rect">
              <a:avLst/>
            </a:prstGeom>
          </p:spPr>
        </p:pic>
      </p:grpSp>
      <p:grpSp>
        <p:nvGrpSpPr>
          <p:cNvPr id="174" name="Group 173"/>
          <p:cNvGrpSpPr/>
          <p:nvPr/>
        </p:nvGrpSpPr>
        <p:grpSpPr>
          <a:xfrm>
            <a:off x="6305463" y="1512100"/>
            <a:ext cx="193118" cy="186317"/>
            <a:chOff x="6372116" y="1556863"/>
            <a:chExt cx="193118" cy="186317"/>
          </a:xfrm>
        </p:grpSpPr>
        <p:sp>
          <p:nvSpPr>
            <p:cNvPr id="175" name="Rectangle 174"/>
            <p:cNvSpPr/>
            <p:nvPr/>
          </p:nvSpPr>
          <p:spPr>
            <a:xfrm rot="5400000">
              <a:off x="6375516" y="1553463"/>
              <a:ext cx="186317" cy="193118"/>
            </a:xfrm>
            <a:prstGeom prst="rect">
              <a:avLst/>
            </a:prstGeom>
            <a:solidFill>
              <a:schemeClr val="accent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6" name="Picture 175" descr="icon_man.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85367" y="1578059"/>
              <a:ext cx="169918" cy="160855"/>
            </a:xfrm>
            <a:prstGeom prst="rect">
              <a:avLst/>
            </a:prstGeom>
          </p:spPr>
        </p:pic>
      </p:grpSp>
      <p:grpSp>
        <p:nvGrpSpPr>
          <p:cNvPr id="177" name="Group 176"/>
          <p:cNvGrpSpPr/>
          <p:nvPr/>
        </p:nvGrpSpPr>
        <p:grpSpPr>
          <a:xfrm>
            <a:off x="6281459" y="2540631"/>
            <a:ext cx="193117" cy="186316"/>
            <a:chOff x="6614645" y="2715961"/>
            <a:chExt cx="193117" cy="186316"/>
          </a:xfrm>
        </p:grpSpPr>
        <p:sp>
          <p:nvSpPr>
            <p:cNvPr id="178" name="Rectangle 177"/>
            <p:cNvSpPr/>
            <p:nvPr/>
          </p:nvSpPr>
          <p:spPr>
            <a:xfrm rot="5400000">
              <a:off x="6618046" y="2712560"/>
              <a:ext cx="186316" cy="193117"/>
            </a:xfrm>
            <a:prstGeom prst="rect">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9" name="Picture 178" descr="icon_man.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6651" y="2738900"/>
              <a:ext cx="169918" cy="160855"/>
            </a:xfrm>
            <a:prstGeom prst="rect">
              <a:avLst/>
            </a:prstGeom>
          </p:spPr>
        </p:pic>
      </p:grpSp>
      <p:grpSp>
        <p:nvGrpSpPr>
          <p:cNvPr id="180" name="Group 179"/>
          <p:cNvGrpSpPr/>
          <p:nvPr/>
        </p:nvGrpSpPr>
        <p:grpSpPr>
          <a:xfrm>
            <a:off x="6265999" y="3762358"/>
            <a:ext cx="193118" cy="186317"/>
            <a:chOff x="6372109" y="4029773"/>
            <a:chExt cx="193118" cy="186317"/>
          </a:xfrm>
        </p:grpSpPr>
        <p:sp>
          <p:nvSpPr>
            <p:cNvPr id="181" name="Rectangle 180"/>
            <p:cNvSpPr/>
            <p:nvPr/>
          </p:nvSpPr>
          <p:spPr>
            <a:xfrm rot="5400000">
              <a:off x="6375509" y="4026373"/>
              <a:ext cx="186317" cy="193118"/>
            </a:xfrm>
            <a:prstGeom prst="rect">
              <a:avLst/>
            </a:prstGeom>
            <a:solidFill>
              <a:schemeClr val="accent6"/>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2" name="Picture 181" descr="icon_wom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395205" y="4057762"/>
              <a:ext cx="151735" cy="155646"/>
            </a:xfrm>
            <a:prstGeom prst="rect">
              <a:avLst/>
            </a:prstGeom>
          </p:spPr>
        </p:pic>
      </p:grpSp>
      <p:sp>
        <p:nvSpPr>
          <p:cNvPr id="183" name="Rectangle 182"/>
          <p:cNvSpPr/>
          <p:nvPr/>
        </p:nvSpPr>
        <p:spPr>
          <a:xfrm rot="5400000">
            <a:off x="4531899" y="2483055"/>
            <a:ext cx="3136437" cy="507282"/>
          </a:xfrm>
          <a:prstGeom prst="rect">
            <a:avLst/>
          </a:prstGeom>
          <a:noFill/>
          <a:ln w="28575" cmpd="sng">
            <a:solidFill>
              <a:srgbClr val="FFAF16"/>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dirty="0"/>
          </a:p>
        </p:txBody>
      </p:sp>
      <p:sp>
        <p:nvSpPr>
          <p:cNvPr id="25" name="TextBox 24"/>
          <p:cNvSpPr txBox="1"/>
          <p:nvPr/>
        </p:nvSpPr>
        <p:spPr>
          <a:xfrm>
            <a:off x="5285609" y="1233461"/>
            <a:ext cx="3166571" cy="303929"/>
          </a:xfrm>
          <a:prstGeom prst="rect">
            <a:avLst/>
          </a:prstGeom>
          <a:noFill/>
        </p:spPr>
        <p:txBody>
          <a:bodyPr wrap="square" lIns="57150" tIns="28575" rIns="57150" bIns="28575" rtlCol="0">
            <a:spAutoFit/>
          </a:bodyPr>
          <a:lstStyle/>
          <a:p>
            <a:pPr marL="274320" indent="-365760">
              <a:spcAft>
                <a:spcPts val="600"/>
              </a:spcAft>
            </a:pPr>
            <a:r>
              <a:rPr lang="en-US" sz="1600" b="1" dirty="0" smtClean="0">
                <a:solidFill>
                  <a:schemeClr val="accent4"/>
                </a:solidFill>
                <a:effectLst>
                  <a:outerShdw blurRad="50800" dist="38100" dir="2700000" algn="tl" rotWithShape="0">
                    <a:srgbClr val="000000">
                      <a:alpha val="43000"/>
                    </a:srgbClr>
                  </a:outerShdw>
                </a:effectLst>
              </a:rPr>
              <a:t>1. Installed Probes</a:t>
            </a:r>
            <a:endParaRPr lang="en-US" sz="1600" b="1" dirty="0">
              <a:solidFill>
                <a:schemeClr val="accent4"/>
              </a:solidFill>
              <a:effectLst>
                <a:outerShdw blurRad="50800" dist="38100" dir="2700000" algn="tl" rotWithShape="0">
                  <a:srgbClr val="000000">
                    <a:alpha val="43000"/>
                  </a:srgbClr>
                </a:outerShdw>
              </a:effectLst>
            </a:endParaRPr>
          </a:p>
        </p:txBody>
      </p:sp>
      <p:sp>
        <p:nvSpPr>
          <p:cNvPr id="31" name="TextBox 30"/>
          <p:cNvSpPr txBox="1"/>
          <p:nvPr/>
        </p:nvSpPr>
        <p:spPr>
          <a:xfrm>
            <a:off x="5309360" y="2215996"/>
            <a:ext cx="4021594" cy="303929"/>
          </a:xfrm>
          <a:prstGeom prst="rect">
            <a:avLst/>
          </a:prstGeom>
          <a:noFill/>
        </p:spPr>
        <p:txBody>
          <a:bodyPr wrap="square" lIns="57150" tIns="28575" rIns="57150" bIns="28575" rtlCol="0">
            <a:spAutoFit/>
          </a:bodyPr>
          <a:lstStyle/>
          <a:p>
            <a:pPr marL="274320" indent="-365760">
              <a:spcAft>
                <a:spcPts val="600"/>
              </a:spcAft>
            </a:pPr>
            <a:r>
              <a:rPr lang="en-US" sz="1600" b="1" dirty="0" smtClean="0">
                <a:solidFill>
                  <a:schemeClr val="accent4"/>
                </a:solidFill>
                <a:effectLst>
                  <a:outerShdw blurRad="50800" dist="38100" dir="2700000" algn="tl" rotWithShape="0">
                    <a:srgbClr val="000000">
                      <a:alpha val="43000"/>
                    </a:srgbClr>
                  </a:outerShdw>
                </a:effectLst>
              </a:rPr>
              <a:t>2. Communication Virtualization</a:t>
            </a:r>
            <a:endParaRPr lang="en-US" sz="1600" b="1" dirty="0">
              <a:solidFill>
                <a:schemeClr val="accent4"/>
              </a:solidFill>
              <a:effectLst>
                <a:outerShdw blurRad="50800" dist="38100" dir="2700000" algn="tl" rotWithShape="0">
                  <a:srgbClr val="000000">
                    <a:alpha val="43000"/>
                  </a:srgbClr>
                </a:outerShdw>
              </a:effectLst>
            </a:endParaRPr>
          </a:p>
        </p:txBody>
      </p:sp>
      <p:sp>
        <p:nvSpPr>
          <p:cNvPr id="34" name="TextBox 33"/>
          <p:cNvSpPr txBox="1"/>
          <p:nvPr/>
        </p:nvSpPr>
        <p:spPr>
          <a:xfrm>
            <a:off x="5356984" y="3295803"/>
            <a:ext cx="3736587" cy="303929"/>
          </a:xfrm>
          <a:prstGeom prst="rect">
            <a:avLst/>
          </a:prstGeom>
          <a:noFill/>
        </p:spPr>
        <p:txBody>
          <a:bodyPr wrap="square" lIns="0" tIns="28575" rIns="0" bIns="28575" rtlCol="0">
            <a:spAutoFit/>
          </a:bodyPr>
          <a:lstStyle/>
          <a:p>
            <a:pPr marL="274320" indent="-365760">
              <a:spcAft>
                <a:spcPts val="600"/>
              </a:spcAft>
            </a:pPr>
            <a:r>
              <a:rPr lang="en-US" sz="1600" b="1" dirty="0" smtClean="0">
                <a:solidFill>
                  <a:schemeClr val="accent4"/>
                </a:solidFill>
                <a:effectLst>
                  <a:outerShdw blurRad="50800" dist="38100" dir="2700000" algn="tl" rotWithShape="0">
                    <a:srgbClr val="000000">
                      <a:alpha val="43000"/>
                    </a:srgbClr>
                  </a:outerShdw>
                </a:effectLst>
              </a:rPr>
              <a:t>3. Middleware Service Brokering</a:t>
            </a:r>
            <a:endParaRPr lang="en-US" sz="1600" dirty="0">
              <a:solidFill>
                <a:schemeClr val="accent4"/>
              </a:solidFill>
            </a:endParaRPr>
          </a:p>
        </p:txBody>
      </p:sp>
      <p:pic>
        <p:nvPicPr>
          <p:cNvPr id="192" name="Picture 22" descr="C:\Users\dave-skuratowicz\Desktop\070811\Clients\Avaya\Enterprise Connect\Social Icons\SocialIcons_0000_Layer-2.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64662" y="4763630"/>
            <a:ext cx="276312" cy="28294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3" descr="C:\Users\dave-skuratowicz\Desktop\070811\Clients\Avaya\Enterprise Connect\Social Icons\SocialIcons_0001_Layer-3.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69425" y="4763628"/>
            <a:ext cx="278524" cy="282944"/>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4" descr="C:\Users\dave-skuratowicz\Desktop\070811\Clients\Avaya\Enterprise Connect\Social Icons\SocialIcons_0002_Layer-4.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69425" y="4763628"/>
            <a:ext cx="278524" cy="282944"/>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5" descr="C:\Users\dave-skuratowicz\Desktop\070811\Clients\Avaya\Enterprise Connect\Social Icons\SocialIcons_0003_Layer-5.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69425" y="4763628"/>
            <a:ext cx="278524" cy="28294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6" descr="C:\Users\dave-skuratowicz\Desktop\070811\Clients\Avaya\Enterprise Connect\Social Icons\SocialIcons_0004_Layer-6.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69425" y="4767543"/>
            <a:ext cx="278523" cy="28073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7" descr="C:\Users\dave-skuratowicz\Desktop\070811\Clients\Avaya\Enterprise Connect\Social Icons\SocialIcons_0005_Layer-7.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69425" y="4767543"/>
            <a:ext cx="278523" cy="28073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8" descr="C:\Users\dave-skuratowicz\Desktop\070811\Clients\Avaya\Enterprise Connect\Social Icons\SocialIcons_0006_Layer-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69425" y="4767543"/>
            <a:ext cx="278523" cy="28073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9" descr="C:\Users\dave-skuratowicz\Desktop\070811\Clients\Avaya\Enterprise Connect\Social Icons\SocialIcons_0007_Layer-9.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964662" y="4767543"/>
            <a:ext cx="276313" cy="280733"/>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30" descr="C:\Users\dave-skuratowicz\Desktop\070811\Clients\Avaya\Enterprise Connect\Social Icons\SocialIcons_0008_Layer-10.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64662" y="4767543"/>
            <a:ext cx="276313" cy="28073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31" descr="C:\Users\dave-skuratowicz\Desktop\070811\Clients\Avaya\Enterprise Connect\Social Icons\SocialIcons_0009_Layer-11.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48254" y="4783308"/>
            <a:ext cx="278523" cy="280734"/>
          </a:xfrm>
          <a:prstGeom prst="rect">
            <a:avLst/>
          </a:prstGeom>
          <a:noFill/>
          <a:extLst>
            <a:ext uri="{909E8E84-426E-40DD-AFC4-6F175D3DCCD1}">
              <a14:hiddenFill xmlns:a14="http://schemas.microsoft.com/office/drawing/2010/main">
                <a:solidFill>
                  <a:srgbClr val="FFFFFF"/>
                </a:solidFill>
              </a14:hiddenFill>
            </a:ext>
          </a:extLst>
        </p:spPr>
      </p:pic>
      <p:sp>
        <p:nvSpPr>
          <p:cNvPr id="186" name="Support"/>
          <p:cNvSpPr txBox="1"/>
          <p:nvPr/>
        </p:nvSpPr>
        <p:spPr>
          <a:xfrm>
            <a:off x="824446" y="4324457"/>
            <a:ext cx="853575" cy="301175"/>
          </a:xfrm>
          <a:prstGeom prst="rect">
            <a:avLst/>
          </a:prstGeom>
          <a:noFill/>
        </p:spPr>
        <p:txBody>
          <a:bodyPr wrap="none" lIns="130622" tIns="65311" rIns="130622" bIns="65311" rtlCol="0">
            <a:spAutoFit/>
          </a:bodyPr>
          <a:lstStyle/>
          <a:p>
            <a:pPr algn="r">
              <a:lnSpc>
                <a:spcPct val="90000"/>
              </a:lnSpc>
            </a:pPr>
            <a:r>
              <a:rPr lang="en-US" sz="1200" b="1" dirty="0">
                <a:solidFill>
                  <a:schemeClr val="tx2"/>
                </a:solidFill>
                <a:effectLst>
                  <a:outerShdw blurRad="38100" dist="38100" dir="2700000" algn="tl">
                    <a:srgbClr val="000000">
                      <a:alpha val="43137"/>
                    </a:srgbClr>
                  </a:outerShdw>
                </a:effectLst>
              </a:rPr>
              <a:t>Support</a:t>
            </a:r>
          </a:p>
        </p:txBody>
      </p:sp>
      <p:sp>
        <p:nvSpPr>
          <p:cNvPr id="187" name="Network"/>
          <p:cNvSpPr txBox="1"/>
          <p:nvPr/>
        </p:nvSpPr>
        <p:spPr>
          <a:xfrm>
            <a:off x="951409" y="3451841"/>
            <a:ext cx="879348" cy="301175"/>
          </a:xfrm>
          <a:prstGeom prst="rect">
            <a:avLst/>
          </a:prstGeom>
          <a:noFill/>
        </p:spPr>
        <p:txBody>
          <a:bodyPr wrap="none" lIns="130622" tIns="65311" rIns="130622" bIns="65311" rtlCol="0">
            <a:spAutoFit/>
          </a:bodyPr>
          <a:lstStyle/>
          <a:p>
            <a:pPr algn="r">
              <a:lnSpc>
                <a:spcPct val="90000"/>
              </a:lnSpc>
            </a:pPr>
            <a:r>
              <a:rPr lang="en-US" sz="1200" b="1" dirty="0">
                <a:solidFill>
                  <a:schemeClr val="tx2"/>
                </a:solidFill>
                <a:effectLst>
                  <a:outerShdw blurRad="38100" dist="38100" dir="2700000" algn="tl">
                    <a:srgbClr val="000000">
                      <a:alpha val="43137"/>
                    </a:srgbClr>
                  </a:outerShdw>
                </a:effectLst>
              </a:rPr>
              <a:t>Network</a:t>
            </a:r>
          </a:p>
        </p:txBody>
      </p:sp>
      <p:sp>
        <p:nvSpPr>
          <p:cNvPr id="188" name="UC"/>
          <p:cNvSpPr txBox="1"/>
          <p:nvPr/>
        </p:nvSpPr>
        <p:spPr>
          <a:xfrm>
            <a:off x="103224" y="2426452"/>
            <a:ext cx="1136104" cy="301175"/>
          </a:xfrm>
          <a:prstGeom prst="rect">
            <a:avLst/>
          </a:prstGeom>
          <a:noFill/>
        </p:spPr>
        <p:txBody>
          <a:bodyPr wrap="none" lIns="130622" tIns="65311" rIns="130622" bIns="65311" rtlCol="0">
            <a:spAutoFit/>
          </a:bodyPr>
          <a:lstStyle/>
          <a:p>
            <a:pPr algn="r">
              <a:lnSpc>
                <a:spcPct val="90000"/>
              </a:lnSpc>
            </a:pPr>
            <a:r>
              <a:rPr lang="en-US" sz="1200" b="1" dirty="0">
                <a:solidFill>
                  <a:schemeClr val="tx2"/>
                </a:solidFill>
                <a:effectLst>
                  <a:outerShdw blurRad="38100" dist="38100" dir="2700000" algn="tl">
                    <a:srgbClr val="000000">
                      <a:alpha val="43137"/>
                    </a:srgbClr>
                  </a:outerShdw>
                </a:effectLst>
              </a:rPr>
              <a:t>UC</a:t>
            </a:r>
            <a:r>
              <a:rPr lang="en-US" sz="1200" b="1" dirty="0" smtClean="0">
                <a:solidFill>
                  <a:schemeClr val="tx2"/>
                </a:solidFill>
                <a:effectLst>
                  <a:outerShdw blurRad="38100" dist="38100" dir="2700000" algn="tl">
                    <a:srgbClr val="000000">
                      <a:alpha val="43137"/>
                    </a:srgbClr>
                  </a:outerShdw>
                </a:effectLst>
              </a:rPr>
              <a:t>/</a:t>
            </a:r>
            <a:r>
              <a:rPr lang="en-US" sz="1200" b="1" dirty="0">
                <a:solidFill>
                  <a:schemeClr val="tx2"/>
                </a:solidFill>
                <a:effectLst>
                  <a:outerShdw blurRad="38100" dist="38100" dir="2700000" algn="tl">
                    <a:srgbClr val="000000">
                      <a:alpha val="43137"/>
                    </a:srgbClr>
                  </a:outerShdw>
                </a:effectLst>
              </a:rPr>
              <a:t>S</a:t>
            </a:r>
            <a:r>
              <a:rPr lang="en-US" sz="1200" b="1" dirty="0" smtClean="0">
                <a:solidFill>
                  <a:schemeClr val="tx2"/>
                </a:solidFill>
                <a:effectLst>
                  <a:outerShdw blurRad="38100" dist="38100" dir="2700000" algn="tl">
                    <a:srgbClr val="000000">
                      <a:alpha val="43137"/>
                    </a:srgbClr>
                  </a:outerShdw>
                </a:effectLst>
              </a:rPr>
              <a:t>ecurity</a:t>
            </a:r>
            <a:endParaRPr lang="en-US" sz="1200" b="1" dirty="0">
              <a:solidFill>
                <a:schemeClr val="tx2"/>
              </a:solidFill>
              <a:effectLst>
                <a:outerShdw blurRad="38100" dist="38100" dir="2700000" algn="tl">
                  <a:srgbClr val="000000">
                    <a:alpha val="43137"/>
                  </a:srgbClr>
                </a:outerShdw>
              </a:effectLst>
            </a:endParaRPr>
          </a:p>
        </p:txBody>
      </p:sp>
      <p:sp>
        <p:nvSpPr>
          <p:cNvPr id="202" name="CC"/>
          <p:cNvSpPr txBox="1"/>
          <p:nvPr/>
        </p:nvSpPr>
        <p:spPr>
          <a:xfrm>
            <a:off x="225800" y="1543970"/>
            <a:ext cx="1452221" cy="301175"/>
          </a:xfrm>
          <a:prstGeom prst="rect">
            <a:avLst/>
          </a:prstGeom>
          <a:noFill/>
        </p:spPr>
        <p:txBody>
          <a:bodyPr wrap="none" lIns="130622" tIns="65311" rIns="130622" bIns="65311" rtlCol="0">
            <a:spAutoFit/>
          </a:bodyPr>
          <a:lstStyle/>
          <a:p>
            <a:pPr algn="r">
              <a:lnSpc>
                <a:spcPct val="90000"/>
              </a:lnSpc>
            </a:pPr>
            <a:r>
              <a:rPr lang="en-US" sz="1200" b="1" dirty="0" smtClean="0">
                <a:solidFill>
                  <a:schemeClr val="tx2"/>
                </a:solidFill>
                <a:effectLst>
                  <a:outerShdw blurRad="38100" dist="38100" dir="2700000" algn="tl">
                    <a:srgbClr val="000000">
                      <a:alpha val="43137"/>
                    </a:srgbClr>
                  </a:outerShdw>
                </a:effectLst>
              </a:rPr>
              <a:t>CC/Applications</a:t>
            </a:r>
            <a:endParaRPr lang="en-US" sz="1200" b="1" dirty="0">
              <a:solidFill>
                <a:schemeClr val="tx2"/>
              </a:solidFill>
              <a:effectLst>
                <a:outerShdw blurRad="38100" dist="38100" dir="2700000" algn="tl">
                  <a:srgbClr val="000000">
                    <a:alpha val="43137"/>
                  </a:srgbClr>
                </a:outerShdw>
              </a:effectLst>
            </a:endParaRPr>
          </a:p>
        </p:txBody>
      </p:sp>
      <p:sp>
        <p:nvSpPr>
          <p:cNvPr id="203" name="Client"/>
          <p:cNvSpPr txBox="1"/>
          <p:nvPr/>
        </p:nvSpPr>
        <p:spPr>
          <a:xfrm>
            <a:off x="423764" y="956308"/>
            <a:ext cx="691271" cy="301175"/>
          </a:xfrm>
          <a:prstGeom prst="rect">
            <a:avLst/>
          </a:prstGeom>
          <a:noFill/>
        </p:spPr>
        <p:txBody>
          <a:bodyPr wrap="none" lIns="130622" tIns="65311" rIns="130622" bIns="65311" rtlCol="0">
            <a:spAutoFit/>
          </a:bodyPr>
          <a:lstStyle/>
          <a:p>
            <a:pPr algn="r">
              <a:lnSpc>
                <a:spcPct val="90000"/>
              </a:lnSpc>
            </a:pPr>
            <a:r>
              <a:rPr lang="en-US" sz="1200" b="1" dirty="0">
                <a:solidFill>
                  <a:schemeClr val="tx2"/>
                </a:solidFill>
                <a:effectLst>
                  <a:outerShdw blurRad="38100" dist="38100" dir="2700000" algn="tl">
                    <a:srgbClr val="000000">
                      <a:alpha val="43137"/>
                    </a:srgbClr>
                  </a:outerShdw>
                </a:effectLst>
              </a:rPr>
              <a:t>Client</a:t>
            </a:r>
          </a:p>
        </p:txBody>
      </p:sp>
    </p:spTree>
    <p:extLst>
      <p:ext uri="{BB962C8B-B14F-4D97-AF65-F5344CB8AC3E}">
        <p14:creationId xmlns:p14="http://schemas.microsoft.com/office/powerpoint/2010/main" val="872182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xit" presetSubtype="0" fill="hold" nodeType="withEffect">
                                  <p:stCondLst>
                                    <p:cond delay="0"/>
                                  </p:stCondLst>
                                  <p:childTnLst>
                                    <p:animEffect transition="out" filter="fade">
                                      <p:cBhvr>
                                        <p:cTn id="14" dur="500"/>
                                        <p:tgtEl>
                                          <p:spTgt spid="208"/>
                                        </p:tgtEl>
                                      </p:cBhvr>
                                    </p:animEffect>
                                    <p:set>
                                      <p:cBhvr>
                                        <p:cTn id="15" dur="1" fill="hold">
                                          <p:stCondLst>
                                            <p:cond delay="499"/>
                                          </p:stCondLst>
                                        </p:cTn>
                                        <p:tgtEl>
                                          <p:spTgt spid="20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7"/>
                                        </p:tgtEl>
                                        <p:attrNameLst>
                                          <p:attrName>style.visibility</p:attrName>
                                        </p:attrNameLst>
                                      </p:cBhvr>
                                      <p:to>
                                        <p:strVal val="visible"/>
                                      </p:to>
                                    </p:set>
                                    <p:animEffect transition="in" filter="fade">
                                      <p:cBhvr>
                                        <p:cTn id="18" dur="500"/>
                                        <p:tgtEl>
                                          <p:spTgt spid="207"/>
                                        </p:tgtEl>
                                      </p:cBhvr>
                                    </p:animEffect>
                                  </p:childTnLst>
                                </p:cTn>
                              </p:par>
                              <p:par>
                                <p:cTn id="19" presetID="42" presetClass="path" presetSubtype="0" accel="20000" decel="20000" fill="hold" grpId="0" nodeType="withEffect">
                                  <p:stCondLst>
                                    <p:cond delay="0"/>
                                  </p:stCondLst>
                                  <p:childTnLst>
                                    <p:animMotion origin="layout" path="M 2.22222E-6 -3.20988E-6 L 0.00937 0.03303 " pathEditMode="relative" rAng="0" ptsTypes="AA">
                                      <p:cBhvr>
                                        <p:cTn id="20" dur="500" fill="hold"/>
                                        <p:tgtEl>
                                          <p:spTgt spid="203"/>
                                        </p:tgtEl>
                                        <p:attrNameLst>
                                          <p:attrName>ppt_x</p:attrName>
                                          <p:attrName>ppt_y</p:attrName>
                                        </p:attrNameLst>
                                      </p:cBhvr>
                                      <p:rCtr x="469" y="1636"/>
                                    </p:animMotion>
                                  </p:childTnLst>
                                </p:cTn>
                              </p:par>
                              <p:par>
                                <p:cTn id="21" presetID="42" presetClass="path" presetSubtype="0" accel="20000" decel="20000" fill="hold" grpId="0" nodeType="withEffect">
                                  <p:stCondLst>
                                    <p:cond delay="0"/>
                                  </p:stCondLst>
                                  <p:childTnLst>
                                    <p:animMotion origin="layout" path="M 0.00034 -0.00124 L -0.00434 0.02037 " pathEditMode="relative" rAng="0" ptsTypes="AA">
                                      <p:cBhvr>
                                        <p:cTn id="22" dur="500" fill="hold"/>
                                        <p:tgtEl>
                                          <p:spTgt spid="202"/>
                                        </p:tgtEl>
                                        <p:attrNameLst>
                                          <p:attrName>ppt_x</p:attrName>
                                          <p:attrName>ppt_y</p:attrName>
                                        </p:attrNameLst>
                                      </p:cBhvr>
                                      <p:rCtr x="-243" y="1080"/>
                                    </p:animMotion>
                                  </p:childTnLst>
                                </p:cTn>
                              </p:par>
                              <p:par>
                                <p:cTn id="23" presetID="42" presetClass="path" presetSubtype="0" accel="20000" decel="20000" fill="hold" grpId="0" nodeType="withEffect">
                                  <p:stCondLst>
                                    <p:cond delay="0"/>
                                  </p:stCondLst>
                                  <p:childTnLst>
                                    <p:animMotion origin="layout" path="M -0.00034 -0.00031 L 0.01146 0.00154 " pathEditMode="relative" rAng="0" ptsTypes="AA">
                                      <p:cBhvr>
                                        <p:cTn id="24" dur="500" fill="hold"/>
                                        <p:tgtEl>
                                          <p:spTgt spid="188"/>
                                        </p:tgtEl>
                                        <p:attrNameLst>
                                          <p:attrName>ppt_x</p:attrName>
                                          <p:attrName>ppt_y</p:attrName>
                                        </p:attrNameLst>
                                      </p:cBhvr>
                                      <p:rCtr x="590" y="93"/>
                                    </p:animMotion>
                                  </p:childTnLst>
                                </p:cTn>
                              </p:par>
                              <p:par>
                                <p:cTn id="25" presetID="42" presetClass="path" presetSubtype="0" accel="20000" decel="20000" fill="hold" grpId="0" nodeType="withEffect">
                                  <p:stCondLst>
                                    <p:cond delay="0"/>
                                  </p:stCondLst>
                                  <p:childTnLst>
                                    <p:animMotion origin="layout" path="M -3.33333E-6 1.60494E-6 L -0.02205 -0.03025 " pathEditMode="relative" rAng="0" ptsTypes="AA">
                                      <p:cBhvr>
                                        <p:cTn id="26" dur="500" fill="hold"/>
                                        <p:tgtEl>
                                          <p:spTgt spid="187"/>
                                        </p:tgtEl>
                                        <p:attrNameLst>
                                          <p:attrName>ppt_x</p:attrName>
                                          <p:attrName>ppt_y</p:attrName>
                                        </p:attrNameLst>
                                      </p:cBhvr>
                                      <p:rCtr x="-1111" y="-1512"/>
                                    </p:animMotion>
                                  </p:childTnLst>
                                </p:cTn>
                              </p:par>
                              <p:par>
                                <p:cTn id="27" presetID="42" presetClass="path" presetSubtype="0" accel="20000" decel="20000" fill="hold" grpId="0" nodeType="withEffect">
                                  <p:stCondLst>
                                    <p:cond delay="0"/>
                                  </p:stCondLst>
                                  <p:childTnLst>
                                    <p:animMotion origin="layout" path="M -0.00173 -0.00031 L -0.01423 -0.05924 " pathEditMode="relative" rAng="0" ptsTypes="AA">
                                      <p:cBhvr>
                                        <p:cTn id="28" dur="500" fill="hold"/>
                                        <p:tgtEl>
                                          <p:spTgt spid="186"/>
                                        </p:tgtEl>
                                        <p:attrNameLst>
                                          <p:attrName>ppt_x</p:attrName>
                                          <p:attrName>ppt_y</p:attrName>
                                        </p:attrNameLst>
                                      </p:cBhvr>
                                      <p:rCtr x="-625" y="-2962"/>
                                    </p:animMotion>
                                  </p:childTnLst>
                                </p:cTn>
                              </p:par>
                              <p:par>
                                <p:cTn id="29" presetID="22"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xit" presetSubtype="0" fill="hold" nodeType="withEffect">
                                  <p:stCondLst>
                                    <p:cond delay="0"/>
                                  </p:stCondLst>
                                  <p:childTnLst>
                                    <p:animEffect transition="out" filter="fade">
                                      <p:cBhvr>
                                        <p:cTn id="38" dur="500"/>
                                        <p:tgtEl>
                                          <p:spTgt spid="207"/>
                                        </p:tgtEl>
                                      </p:cBhvr>
                                    </p:animEffect>
                                    <p:set>
                                      <p:cBhvr>
                                        <p:cTn id="39" dur="1" fill="hold">
                                          <p:stCondLst>
                                            <p:cond delay="499"/>
                                          </p:stCondLst>
                                        </p:cTn>
                                        <p:tgtEl>
                                          <p:spTgt spid="20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91"/>
                                        </p:tgtEl>
                                        <p:attrNameLst>
                                          <p:attrName>style.visibility</p:attrName>
                                        </p:attrNameLst>
                                      </p:cBhvr>
                                      <p:to>
                                        <p:strVal val="visible"/>
                                      </p:to>
                                    </p:set>
                                    <p:animEffect transition="in" filter="fade">
                                      <p:cBhvr>
                                        <p:cTn id="42" dur="500"/>
                                        <p:tgtEl>
                                          <p:spTgt spid="191"/>
                                        </p:tgtEl>
                                      </p:cBhvr>
                                    </p:animEffect>
                                  </p:childTnLst>
                                </p:cTn>
                              </p:par>
                              <p:par>
                                <p:cTn id="43" presetID="42" presetClass="path" presetSubtype="0" accel="20000" decel="20000" fill="hold" grpId="1" nodeType="withEffect">
                                  <p:stCondLst>
                                    <p:cond delay="0"/>
                                  </p:stCondLst>
                                  <p:childTnLst>
                                    <p:animMotion origin="layout" path="M 0.00937 0.03303  L 1.752778E-02 6.668321E-02" pathEditMode="relative" rAng="0" ptsTypes="AA">
                                      <p:cBhvr>
                                        <p:cTn id="44" dur="500" fill="hold"/>
                                        <p:tgtEl>
                                          <p:spTgt spid="203"/>
                                        </p:tgtEl>
                                        <p:attrNameLst>
                                          <p:attrName>ppt_x</p:attrName>
                                          <p:attrName>ppt_y</p:attrName>
                                        </p:attrNameLst>
                                      </p:cBhvr>
                                      <p:rCtr x="399" y="1667"/>
                                    </p:animMotion>
                                  </p:childTnLst>
                                </p:cTn>
                              </p:par>
                              <p:par>
                                <p:cTn id="45" presetID="42" presetClass="path" presetSubtype="0" accel="20000" decel="20000" fill="hold" grpId="1" nodeType="withEffect">
                                  <p:stCondLst>
                                    <p:cond delay="0"/>
                                  </p:stCondLst>
                                  <p:childTnLst>
                                    <p:animMotion origin="layout" path="M -0.00434 0.02037 L -0.00937 0.04815 " pathEditMode="relative" rAng="0" ptsTypes="AA">
                                      <p:cBhvr>
                                        <p:cTn id="46" dur="500" fill="hold"/>
                                        <p:tgtEl>
                                          <p:spTgt spid="202"/>
                                        </p:tgtEl>
                                        <p:attrNameLst>
                                          <p:attrName>ppt_x</p:attrName>
                                          <p:attrName>ppt_y</p:attrName>
                                        </p:attrNameLst>
                                      </p:cBhvr>
                                      <p:rCtr x="-260" y="1389"/>
                                    </p:animMotion>
                                  </p:childTnLst>
                                </p:cTn>
                              </p:par>
                              <p:par>
                                <p:cTn id="47" presetID="42" presetClass="path" presetSubtype="0" accel="20000" decel="20000" fill="hold" grpId="1" nodeType="withEffect">
                                  <p:stCondLst>
                                    <p:cond delay="0"/>
                                  </p:stCondLst>
                                  <p:childTnLst>
                                    <p:animMotion origin="layout" path="M 0.01146 0.00154 L 0.02118 0.00216 " pathEditMode="relative" rAng="0" ptsTypes="AA">
                                      <p:cBhvr>
                                        <p:cTn id="48" dur="500" fill="hold"/>
                                        <p:tgtEl>
                                          <p:spTgt spid="188"/>
                                        </p:tgtEl>
                                        <p:attrNameLst>
                                          <p:attrName>ppt_x</p:attrName>
                                          <p:attrName>ppt_y</p:attrName>
                                        </p:attrNameLst>
                                      </p:cBhvr>
                                      <p:rCtr x="486" y="31"/>
                                    </p:animMotion>
                                  </p:childTnLst>
                                </p:cTn>
                              </p:par>
                              <p:par>
                                <p:cTn id="49" presetID="42" presetClass="path" presetSubtype="0" accel="20000" decel="20000" fill="hold" grpId="1" nodeType="withEffect">
                                  <p:stCondLst>
                                    <p:cond delay="0"/>
                                  </p:stCondLst>
                                  <p:childTnLst>
                                    <p:animMotion origin="layout" path="M -0.02205 -0.03025 L -0.03177 -0.06358 " pathEditMode="relative" rAng="0" ptsTypes="AA">
                                      <p:cBhvr>
                                        <p:cTn id="50" dur="500" fill="hold"/>
                                        <p:tgtEl>
                                          <p:spTgt spid="187"/>
                                        </p:tgtEl>
                                        <p:attrNameLst>
                                          <p:attrName>ppt_x</p:attrName>
                                          <p:attrName>ppt_y</p:attrName>
                                        </p:attrNameLst>
                                      </p:cBhvr>
                                      <p:rCtr x="-486" y="-1667"/>
                                    </p:animMotion>
                                  </p:childTnLst>
                                </p:cTn>
                              </p:par>
                              <p:par>
                                <p:cTn id="51" presetID="42" presetClass="path" presetSubtype="0" accel="20000" decel="20000" fill="hold" grpId="1" nodeType="withEffect">
                                  <p:stCondLst>
                                    <p:cond delay="0"/>
                                  </p:stCondLst>
                                  <p:childTnLst>
                                    <p:animMotion origin="layout" path="M -0.01424 -0.05924 L -0.02171 -0.12249 " pathEditMode="relative" rAng="0" ptsTypes="AA">
                                      <p:cBhvr>
                                        <p:cTn id="52" dur="500" fill="hold"/>
                                        <p:tgtEl>
                                          <p:spTgt spid="186"/>
                                        </p:tgtEl>
                                        <p:attrNameLst>
                                          <p:attrName>ppt_x</p:attrName>
                                          <p:attrName>ppt_y</p:attrName>
                                        </p:attrNameLst>
                                      </p:cBhvr>
                                      <p:rCtr x="-382" y="-3178"/>
                                    </p:animMotion>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childTnLst>
                                </p:cTn>
                              </p:par>
                              <p:par>
                                <p:cTn id="56" presetID="22" presetClass="entr" presetSubtype="1"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8.33333E-7 3.08642E-6 L -0.41476 0.03796 " pathEditMode="relative" rAng="0" ptsTypes="AA">
                                      <p:cBhvr>
                                        <p:cTn id="62" dur="1000" fill="hold"/>
                                        <p:tgtEl>
                                          <p:spTgt spid="60"/>
                                        </p:tgtEl>
                                        <p:attrNameLst>
                                          <p:attrName>ppt_x</p:attrName>
                                          <p:attrName>ppt_y</p:attrName>
                                        </p:attrNameLst>
                                      </p:cBhvr>
                                      <p:rCtr x="-20747" y="1883"/>
                                    </p:animMotion>
                                  </p:childTnLst>
                                </p:cTn>
                              </p:par>
                              <p:par>
                                <p:cTn id="63" presetID="10" presetClass="exit" presetSubtype="0" fill="hold" nodeType="withEffect">
                                  <p:stCondLst>
                                    <p:cond delay="0"/>
                                  </p:stCondLst>
                                  <p:childTnLst>
                                    <p:animEffect transition="out" filter="fade">
                                      <p:cBhvr>
                                        <p:cTn id="64" dur="500"/>
                                        <p:tgtEl>
                                          <p:spTgt spid="191"/>
                                        </p:tgtEl>
                                      </p:cBhvr>
                                    </p:animEffect>
                                    <p:set>
                                      <p:cBhvr>
                                        <p:cTn id="65" dur="1" fill="hold">
                                          <p:stCondLst>
                                            <p:cond delay="499"/>
                                          </p:stCondLst>
                                        </p:cTn>
                                        <p:tgtEl>
                                          <p:spTgt spid="19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fade">
                                      <p:cBhvr>
                                        <p:cTn id="68" dur="500"/>
                                        <p:tgtEl>
                                          <p:spTgt spid="190"/>
                                        </p:tgtEl>
                                      </p:cBhvr>
                                    </p:animEffect>
                                  </p:childTnLst>
                                </p:cTn>
                              </p:par>
                              <p:par>
                                <p:cTn id="69" presetID="42" presetClass="path" presetSubtype="0" accel="20000" decel="20000" fill="hold" grpId="2" nodeType="withEffect">
                                  <p:stCondLst>
                                    <p:cond delay="0"/>
                                  </p:stCondLst>
                                  <p:childTnLst>
                                    <p:animMotion origin="layout" path="M 1.752778E-02 6.668321E-02  L 2.446556E-02 9.724642E-02" pathEditMode="relative" rAng="0" ptsTypes="AA">
                                      <p:cBhvr>
                                        <p:cTn id="70" dur="500" fill="hold"/>
                                        <p:tgtEl>
                                          <p:spTgt spid="203"/>
                                        </p:tgtEl>
                                        <p:attrNameLst>
                                          <p:attrName>ppt_x</p:attrName>
                                          <p:attrName>ppt_y</p:attrName>
                                        </p:attrNameLst>
                                      </p:cBhvr>
                                      <p:rCtr x="347" y="1512"/>
                                    </p:animMotion>
                                  </p:childTnLst>
                                </p:cTn>
                              </p:par>
                              <p:par>
                                <p:cTn id="71" presetID="42" presetClass="path" presetSubtype="0" accel="20000" decel="20000" fill="hold" grpId="2" nodeType="withEffect">
                                  <p:stCondLst>
                                    <p:cond delay="0"/>
                                  </p:stCondLst>
                                  <p:childTnLst>
                                    <p:animMotion origin="layout" path="M -0.00937 0.04815 L -0.01857 0.0713 " pathEditMode="relative" rAng="0" ptsTypes="AA">
                                      <p:cBhvr>
                                        <p:cTn id="72" dur="500" fill="hold"/>
                                        <p:tgtEl>
                                          <p:spTgt spid="202"/>
                                        </p:tgtEl>
                                        <p:attrNameLst>
                                          <p:attrName>ppt_x</p:attrName>
                                          <p:attrName>ppt_y</p:attrName>
                                        </p:attrNameLst>
                                      </p:cBhvr>
                                      <p:rCtr x="-469" y="1142"/>
                                    </p:animMotion>
                                  </p:childTnLst>
                                </p:cTn>
                              </p:par>
                              <p:par>
                                <p:cTn id="73" presetID="42" presetClass="path" presetSubtype="0" accel="20000" decel="20000" fill="hold" grpId="2" nodeType="withEffect">
                                  <p:stCondLst>
                                    <p:cond delay="0"/>
                                  </p:stCondLst>
                                  <p:childTnLst>
                                    <p:animMotion origin="layout" path="M -0.03142 -0.06235 L -0.0335 -0.08179 " pathEditMode="relative" rAng="0" ptsTypes="AA">
                                      <p:cBhvr>
                                        <p:cTn id="74" dur="500" fill="hold"/>
                                        <p:tgtEl>
                                          <p:spTgt spid="187"/>
                                        </p:tgtEl>
                                        <p:attrNameLst>
                                          <p:attrName>ppt_x</p:attrName>
                                          <p:attrName>ppt_y</p:attrName>
                                        </p:attrNameLst>
                                      </p:cBhvr>
                                      <p:rCtr x="-104" y="-988"/>
                                    </p:animMotion>
                                  </p:childTnLst>
                                </p:cTn>
                              </p:par>
                              <p:par>
                                <p:cTn id="75" presetID="42" presetClass="path" presetSubtype="0" accel="20000" decel="20000" fill="hold" grpId="2" nodeType="withEffect">
                                  <p:stCondLst>
                                    <p:cond delay="0"/>
                                  </p:stCondLst>
                                  <p:childTnLst>
                                    <p:animMotion origin="layout" path="M -0.02171 -0.12249 L -0.025 -0.17495 " pathEditMode="relative" rAng="0" ptsTypes="AA">
                                      <p:cBhvr>
                                        <p:cTn id="76" dur="500" fill="hold"/>
                                        <p:tgtEl>
                                          <p:spTgt spid="186"/>
                                        </p:tgtEl>
                                        <p:attrNameLst>
                                          <p:attrName>ppt_x</p:attrName>
                                          <p:attrName>ppt_y</p:attrName>
                                        </p:attrNameLst>
                                      </p:cBhvr>
                                      <p:rCtr x="-174" y="-2623"/>
                                    </p:animMotion>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22" presetClass="entr" presetSubtype="1"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up)">
                                      <p:cBhvr>
                                        <p:cTn id="82" dur="500"/>
                                        <p:tgtEl>
                                          <p:spTgt spid="51"/>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3.61111E-6 -3.22322E-6 L -0.41389 -0.28743 " pathEditMode="relative" rAng="0" ptsTypes="AA">
                                      <p:cBhvr>
                                        <p:cTn id="90" dur="1000" fill="hold"/>
                                        <p:tgtEl>
                                          <p:spTgt spid="111"/>
                                        </p:tgtEl>
                                        <p:attrNameLst>
                                          <p:attrName>ppt_x</p:attrName>
                                          <p:attrName>ppt_y</p:attrName>
                                        </p:attrNameLst>
                                      </p:cBhvr>
                                      <p:rCtr x="-20694" y="-14387"/>
                                    </p:animMotion>
                                  </p:childTnLst>
                                </p:cTn>
                              </p:par>
                            </p:childTnLst>
                          </p:cTn>
                        </p:par>
                        <p:par>
                          <p:cTn id="91" fill="hold">
                            <p:stCondLst>
                              <p:cond delay="1000"/>
                            </p:stCondLst>
                            <p:childTnLst>
                              <p:par>
                                <p:cTn id="92" presetID="23" presetClass="path" presetSubtype="0" repeatCount="indefinite" fill="hold" nodeType="afterEffect">
                                  <p:stCondLst>
                                    <p:cond delay="0"/>
                                  </p:stCondLst>
                                  <p:childTnLst>
                                    <p:animMotion origin="layout" path="M 0.42604 -0.71151 C 0.49653 -0.68621 0.52396 -0.64456 0.50139 -0.6066 C 0.41129 -0.60907 0.3349 -0.6353 0.30365 -0.67171 C 0.37986 -0.69392 0.47587 -0.69269 0.54844 -0.67171 C 0.51597 -0.63314 0.43663 -0.60907 0.35052 -0.6066 C 0.32708 -0.64641 0.35938 -0.68683 0.42604 -0.71151 Z " pathEditMode="relative" rAng="0" ptsTypes="ffffff">
                                      <p:cBhvr>
                                        <p:cTn id="93" dur="3000" fill="hold"/>
                                        <p:tgtEl>
                                          <p:spTgt spid="192"/>
                                        </p:tgtEl>
                                        <p:attrNameLst>
                                          <p:attrName>ppt_x</p:attrName>
                                          <p:attrName>ppt_y</p:attrName>
                                        </p:attrNameLst>
                                      </p:cBhvr>
                                      <p:rCtr x="0" y="5245"/>
                                    </p:animMotion>
                                  </p:childTnLst>
                                </p:cTn>
                              </p:par>
                              <p:par>
                                <p:cTn id="94" presetID="23" presetClass="path" presetSubtype="0" repeatCount="indefinite" fill="hold" nodeType="withEffect">
                                  <p:stCondLst>
                                    <p:cond delay="200"/>
                                  </p:stCondLst>
                                  <p:childTnLst>
                                    <p:animMotion origin="layout" path="M 0.42639 -0.66153 C 0.49618 -0.63808 0.52327 -0.59951 0.50105 -0.56433 C 0.41198 -0.56649 0.33629 -0.59118 0.30539 -0.6245 C 0.38073 -0.64517 0.47587 -0.64425 0.54757 -0.6245 C 0.51545 -0.58902 0.43698 -0.56649 0.35174 -0.56433 C 0.32848 -0.60136 0.36042 -0.63869 0.42639 -0.66153 Z " pathEditMode="relative" rAng="0" ptsTypes="ffffff">
                                      <p:cBhvr>
                                        <p:cTn id="95" dur="3000" fill="hold"/>
                                        <p:tgtEl>
                                          <p:spTgt spid="193"/>
                                        </p:tgtEl>
                                        <p:attrNameLst>
                                          <p:attrName>ppt_x</p:attrName>
                                          <p:attrName>ppt_y</p:attrName>
                                        </p:attrNameLst>
                                      </p:cBhvr>
                                      <p:rCtr x="0" y="4844"/>
                                    </p:animMotion>
                                  </p:childTnLst>
                                </p:cTn>
                              </p:par>
                              <p:par>
                                <p:cTn id="96" presetID="23" presetClass="path" presetSubtype="0" repeatCount="indefinite" fill="hold" nodeType="withEffect">
                                  <p:stCondLst>
                                    <p:cond delay="400"/>
                                  </p:stCondLst>
                                  <p:childTnLst>
                                    <p:animMotion origin="layout" path="M 0.4342 -0.71151 C 0.50469 -0.68436 0.53212 -0.63962 0.50955 -0.59889 C 0.41944 -0.60167 0.34306 -0.62975 0.31181 -0.66862 C 0.38802 -0.69269 0.48403 -0.69146 0.5566 -0.66862 C 0.52413 -0.62759 0.44479 -0.60167 0.35868 -0.59889 C 0.33524 -0.64178 0.36754 -0.68498 0.4342 -0.71151 Z " pathEditMode="relative" rAng="0" ptsTypes="ffffff">
                                      <p:cBhvr>
                                        <p:cTn id="97" dur="3000" fill="hold"/>
                                        <p:tgtEl>
                                          <p:spTgt spid="194"/>
                                        </p:tgtEl>
                                        <p:attrNameLst>
                                          <p:attrName>ppt_x</p:attrName>
                                          <p:attrName>ppt_y</p:attrName>
                                        </p:attrNameLst>
                                      </p:cBhvr>
                                      <p:rCtr x="0" y="5616"/>
                                    </p:animMotion>
                                  </p:childTnLst>
                                </p:cTn>
                              </p:par>
                              <p:par>
                                <p:cTn id="98" presetID="23" presetClass="path" presetSubtype="0" repeatCount="indefinite" fill="hold" nodeType="withEffect">
                                  <p:stCondLst>
                                    <p:cond delay="600"/>
                                  </p:stCondLst>
                                  <p:childTnLst>
                                    <p:animMotion origin="layout" path="M 0.4342 -0.69207 C 0.50261 -0.67572 0.52934 -0.64887 0.50747 -0.62419 C 0.41997 -0.62604 0.34566 -0.64301 0.31528 -0.66646 C 0.38941 -0.68066 0.48264 -0.68004 0.55313 -0.66646 C 0.5217 -0.64147 0.44445 -0.62604 0.36077 -0.62419 C 0.33802 -0.65011 0.36945 -0.67634 0.4342 -0.69207 Z " pathEditMode="relative" rAng="0" ptsTypes="ffffff">
                                      <p:cBhvr>
                                        <p:cTn id="99" dur="3000" fill="hold"/>
                                        <p:tgtEl>
                                          <p:spTgt spid="195"/>
                                        </p:tgtEl>
                                        <p:attrNameLst>
                                          <p:attrName>ppt_x</p:attrName>
                                          <p:attrName>ppt_y</p:attrName>
                                        </p:attrNameLst>
                                      </p:cBhvr>
                                      <p:rCtr x="0" y="3394"/>
                                    </p:animMotion>
                                  </p:childTnLst>
                                </p:cTn>
                              </p:par>
                              <p:par>
                                <p:cTn id="100" presetID="23" presetClass="path" presetSubtype="0" repeatCount="indefinite" fill="hold" nodeType="withEffect">
                                  <p:stCondLst>
                                    <p:cond delay="800"/>
                                  </p:stCondLst>
                                  <p:childTnLst>
                                    <p:animMotion origin="layout" path="M 0.4467 -0.7038 C 0.51545 -0.68097 0.54219 -0.64394 0.52032 -0.60969 C 0.43247 -0.61185 0.35782 -0.63561 0.32743 -0.66801 C 0.40174 -0.68806 0.49549 -0.68714 0.56615 -0.66801 C 0.53455 -0.63376 0.45712 -0.61185 0.37309 -0.60969 C 0.35018 -0.64548 0.38177 -0.68189 0.4467 -0.7038 Z " pathEditMode="relative" rAng="0" ptsTypes="ffffff">
                                      <p:cBhvr>
                                        <p:cTn id="101" dur="3000" fill="hold"/>
                                        <p:tgtEl>
                                          <p:spTgt spid="196"/>
                                        </p:tgtEl>
                                        <p:attrNameLst>
                                          <p:attrName>ppt_x</p:attrName>
                                          <p:attrName>ppt_y</p:attrName>
                                        </p:attrNameLst>
                                      </p:cBhvr>
                                      <p:rCtr x="0" y="4690"/>
                                    </p:animMotion>
                                  </p:childTnLst>
                                </p:cTn>
                              </p:par>
                              <p:par>
                                <p:cTn id="102" presetID="23" presetClass="path" presetSubtype="0" repeatCount="indefinite" fill="hold" nodeType="withEffect">
                                  <p:stCondLst>
                                    <p:cond delay="1300"/>
                                  </p:stCondLst>
                                  <p:childTnLst>
                                    <p:animMotion origin="layout" path="M 0.45764 -0.68991 C 0.529 -0.66276 0.5566 -0.61833 0.53386 -0.57729 C 0.44289 -0.58007 0.36563 -0.60846 0.33403 -0.64734 C 0.41111 -0.6714 0.50816 -0.66986 0.58143 -0.64734 C 0.54861 -0.60599 0.46841 -0.58007 0.38143 -0.57729 C 0.35764 -0.62018 0.39028 -0.66369 0.45764 -0.68991 Z " pathEditMode="relative" rAng="0" ptsTypes="ffffff">
                                      <p:cBhvr>
                                        <p:cTn id="103" dur="3000" fill="hold"/>
                                        <p:tgtEl>
                                          <p:spTgt spid="197"/>
                                        </p:tgtEl>
                                        <p:attrNameLst>
                                          <p:attrName>ppt_x</p:attrName>
                                          <p:attrName>ppt_y</p:attrName>
                                        </p:attrNameLst>
                                      </p:cBhvr>
                                      <p:rCtr x="0" y="5616"/>
                                    </p:animMotion>
                                  </p:childTnLst>
                                </p:cTn>
                              </p:par>
                              <p:par>
                                <p:cTn id="104" presetID="23" presetClass="path" presetSubtype="0" repeatCount="indefinite" fill="hold" nodeType="withEffect">
                                  <p:stCondLst>
                                    <p:cond delay="1600"/>
                                  </p:stCondLst>
                                  <p:childTnLst>
                                    <p:animMotion origin="layout" path="M 0.40764 -0.73712 C 0.47952 -0.71429 0.5073 -0.67726 0.48438 -0.64302 C 0.39271 -0.64518 0.31493 -0.66893 0.28316 -0.70133 C 0.36077 -0.72139 0.45851 -0.72046 0.5323 -0.70133 C 0.49931 -0.66708 0.41858 -0.64518 0.33091 -0.64302 C 0.30695 -0.67881 0.33976 -0.71522 0.40764 -0.73712 Z " pathEditMode="relative" rAng="0" ptsTypes="ffffff">
                                      <p:cBhvr>
                                        <p:cTn id="105" dur="3000" fill="hold"/>
                                        <p:tgtEl>
                                          <p:spTgt spid="198"/>
                                        </p:tgtEl>
                                        <p:attrNameLst>
                                          <p:attrName>ppt_x</p:attrName>
                                          <p:attrName>ppt_y</p:attrName>
                                        </p:attrNameLst>
                                      </p:cBhvr>
                                      <p:rCtr x="0" y="4690"/>
                                    </p:animMotion>
                                  </p:childTnLst>
                                </p:cTn>
                              </p:par>
                              <p:par>
                                <p:cTn id="106" presetID="23" presetClass="path" presetSubtype="0" repeatCount="indefinite" fill="hold" nodeType="withEffect">
                                  <p:stCondLst>
                                    <p:cond delay="2100"/>
                                  </p:stCondLst>
                                  <p:childTnLst>
                                    <p:animMotion origin="layout" path="M 0.39635 -0.71491 C 0.46701 -0.67942 0.49462 -0.62111 0.47205 -0.56742 C 0.3816 -0.57112 0.30486 -0.60784 0.27361 -0.65875 C 0.35 -0.69022 0.44635 -0.68868 0.51927 -0.65875 C 0.48663 -0.60506 0.40712 -0.57112 0.32049 -0.56742 C 0.29705 -0.62358 0.32934 -0.68066 0.39635 -0.71491 Z " pathEditMode="relative" rAng="0" ptsTypes="ffffff">
                                      <p:cBhvr>
                                        <p:cTn id="107" dur="3000" fill="hold"/>
                                        <p:tgtEl>
                                          <p:spTgt spid="199"/>
                                        </p:tgtEl>
                                        <p:attrNameLst>
                                          <p:attrName>ppt_x</p:attrName>
                                          <p:attrName>ppt_y</p:attrName>
                                        </p:attrNameLst>
                                      </p:cBhvr>
                                      <p:rCtr x="0" y="7374"/>
                                    </p:animMotion>
                                  </p:childTnLst>
                                </p:cTn>
                              </p:par>
                              <p:par>
                                <p:cTn id="108" presetID="23" presetClass="path" presetSubtype="0" repeatCount="indefinite" fill="hold" nodeType="withEffect">
                                  <p:stCondLst>
                                    <p:cond delay="2400"/>
                                  </p:stCondLst>
                                  <p:childTnLst>
                                    <p:animMotion origin="layout" path="M 0.40729 -0.66492 C 0.47101 -0.64055 0.49583 -0.60013 0.47535 -0.56279 C 0.39427 -0.56557 0.325 -0.59149 0.29688 -0.62666 C 0.36563 -0.64826 0.45226 -0.64734 0.51823 -0.62666 C 0.48889 -0.58933 0.41684 -0.56557 0.33906 -0.56279 C 0.31788 -0.60198 0.34705 -0.64116 0.40729 -0.66492 Z " pathEditMode="relative" rAng="0" ptsTypes="ffffff">
                                      <p:cBhvr>
                                        <p:cTn id="109" dur="3000" fill="hold"/>
                                        <p:tgtEl>
                                          <p:spTgt spid="200"/>
                                        </p:tgtEl>
                                        <p:attrNameLst>
                                          <p:attrName>ppt_x</p:attrName>
                                          <p:attrName>ppt_y</p:attrName>
                                        </p:attrNameLst>
                                      </p:cBhvr>
                                      <p:rCtr x="17" y="5091"/>
                                    </p:animMotion>
                                  </p:childTnLst>
                                </p:cTn>
                              </p:par>
                              <p:par>
                                <p:cTn id="110" presetID="23" presetClass="path" presetSubtype="0" repeatCount="indefinite" fill="hold" nodeType="withEffect">
                                  <p:stCondLst>
                                    <p:cond delay="2700"/>
                                  </p:stCondLst>
                                  <p:childTnLst>
                                    <p:animMotion origin="layout" path="M 0.45695 -0.75131 C 0.5224 -0.70071 0.54792 -0.61678 0.52691 -0.5381 C 0.44323 -0.54489 0.37205 -0.59735 0.34323 -0.67109 C 0.41389 -0.71675 0.50313 -0.71459 0.57084 -0.67109 C 0.54045 -0.59395 0.46684 -0.54489 0.38663 -0.5381 C 0.36493 -0.62018 0.39479 -0.70194 0.45695 -0.75131 Z " pathEditMode="relative" rAng="0" ptsTypes="ffffff">
                                      <p:cBhvr>
                                        <p:cTn id="111" dur="3000" fill="hold"/>
                                        <p:tgtEl>
                                          <p:spTgt spid="201"/>
                                        </p:tgtEl>
                                        <p:attrNameLst>
                                          <p:attrName>ppt_x</p:attrName>
                                          <p:attrName>ppt_y</p:attrName>
                                        </p:attrNameLst>
                                      </p:cBhvr>
                                      <p:rCtr x="0" y="10645"/>
                                    </p:animMotion>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2" nodeType="click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1"/>
                                        </p:tgtEl>
                                      </p:cBhvr>
                                    </p:animEffect>
                                    <p:set>
                                      <p:cBhvr>
                                        <p:cTn id="134" dur="1" fill="hold">
                                          <p:stCondLst>
                                            <p:cond delay="499"/>
                                          </p:stCondLst>
                                        </p:cTn>
                                        <p:tgtEl>
                                          <p:spTgt spid="5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34"/>
                                        </p:tgtEl>
                                      </p:cBhvr>
                                    </p:animEffect>
                                    <p:set>
                                      <p:cBhvr>
                                        <p:cTn id="137" dur="1" fill="hold">
                                          <p:stCondLst>
                                            <p:cond delay="499"/>
                                          </p:stCondLst>
                                        </p:cTn>
                                        <p:tgtEl>
                                          <p:spTgt spid="34"/>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92"/>
                                        </p:tgtEl>
                                      </p:cBhvr>
                                    </p:animEffect>
                                    <p:set>
                                      <p:cBhvr>
                                        <p:cTn id="140" dur="1" fill="hold">
                                          <p:stCondLst>
                                            <p:cond delay="499"/>
                                          </p:stCondLst>
                                        </p:cTn>
                                        <p:tgtEl>
                                          <p:spTgt spid="19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93"/>
                                        </p:tgtEl>
                                      </p:cBhvr>
                                    </p:animEffect>
                                    <p:set>
                                      <p:cBhvr>
                                        <p:cTn id="143" dur="1" fill="hold">
                                          <p:stCondLst>
                                            <p:cond delay="499"/>
                                          </p:stCondLst>
                                        </p:cTn>
                                        <p:tgtEl>
                                          <p:spTgt spid="19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94"/>
                                        </p:tgtEl>
                                      </p:cBhvr>
                                    </p:animEffect>
                                    <p:set>
                                      <p:cBhvr>
                                        <p:cTn id="146" dur="1" fill="hold">
                                          <p:stCondLst>
                                            <p:cond delay="499"/>
                                          </p:stCondLst>
                                        </p:cTn>
                                        <p:tgtEl>
                                          <p:spTgt spid="194"/>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95"/>
                                        </p:tgtEl>
                                      </p:cBhvr>
                                    </p:animEffect>
                                    <p:set>
                                      <p:cBhvr>
                                        <p:cTn id="149" dur="1" fill="hold">
                                          <p:stCondLst>
                                            <p:cond delay="499"/>
                                          </p:stCondLst>
                                        </p:cTn>
                                        <p:tgtEl>
                                          <p:spTgt spid="19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96"/>
                                        </p:tgtEl>
                                      </p:cBhvr>
                                    </p:animEffect>
                                    <p:set>
                                      <p:cBhvr>
                                        <p:cTn id="152" dur="1" fill="hold">
                                          <p:stCondLst>
                                            <p:cond delay="499"/>
                                          </p:stCondLst>
                                        </p:cTn>
                                        <p:tgtEl>
                                          <p:spTgt spid="19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97"/>
                                        </p:tgtEl>
                                      </p:cBhvr>
                                    </p:animEffect>
                                    <p:set>
                                      <p:cBhvr>
                                        <p:cTn id="155" dur="1" fill="hold">
                                          <p:stCondLst>
                                            <p:cond delay="499"/>
                                          </p:stCondLst>
                                        </p:cTn>
                                        <p:tgtEl>
                                          <p:spTgt spid="197"/>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98"/>
                                        </p:tgtEl>
                                      </p:cBhvr>
                                    </p:animEffect>
                                    <p:set>
                                      <p:cBhvr>
                                        <p:cTn id="158" dur="1" fill="hold">
                                          <p:stCondLst>
                                            <p:cond delay="499"/>
                                          </p:stCondLst>
                                        </p:cTn>
                                        <p:tgtEl>
                                          <p:spTgt spid="19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99"/>
                                        </p:tgtEl>
                                      </p:cBhvr>
                                    </p:animEffect>
                                    <p:set>
                                      <p:cBhvr>
                                        <p:cTn id="161" dur="1" fill="hold">
                                          <p:stCondLst>
                                            <p:cond delay="499"/>
                                          </p:stCondLst>
                                        </p:cTn>
                                        <p:tgtEl>
                                          <p:spTgt spid="199"/>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00"/>
                                        </p:tgtEl>
                                      </p:cBhvr>
                                    </p:animEffect>
                                    <p:set>
                                      <p:cBhvr>
                                        <p:cTn id="164" dur="1" fill="hold">
                                          <p:stCondLst>
                                            <p:cond delay="499"/>
                                          </p:stCondLst>
                                        </p:cTn>
                                        <p:tgtEl>
                                          <p:spTgt spid="20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01"/>
                                        </p:tgtEl>
                                      </p:cBhvr>
                                    </p:animEffect>
                                    <p:set>
                                      <p:cBhvr>
                                        <p:cTn id="167" dur="1" fill="hold">
                                          <p:stCondLst>
                                            <p:cond delay="499"/>
                                          </p:stCondLst>
                                        </p:cTn>
                                        <p:tgtEl>
                                          <p:spTgt spid="201"/>
                                        </p:tgtEl>
                                        <p:attrNameLst>
                                          <p:attrName>style.visibility</p:attrName>
                                        </p:attrNameLst>
                                      </p:cBhvr>
                                      <p:to>
                                        <p:strVal val="hidden"/>
                                      </p:to>
                                    </p:set>
                                  </p:childTnLst>
                                </p:cTn>
                              </p:par>
                            </p:childTnLst>
                          </p:cTn>
                        </p:par>
                        <p:par>
                          <p:cTn id="168" fill="hold">
                            <p:stCondLst>
                              <p:cond delay="500"/>
                            </p:stCondLst>
                            <p:childTnLst>
                              <p:par>
                                <p:cTn id="169" presetID="10" presetClass="entr" presetSubtype="0" fill="hold" nodeType="afterEffect">
                                  <p:stCondLst>
                                    <p:cond delay="0"/>
                                  </p:stCondLst>
                                  <p:childTnLst>
                                    <p:set>
                                      <p:cBhvr>
                                        <p:cTn id="170" dur="1" fill="hold">
                                          <p:stCondLst>
                                            <p:cond delay="0"/>
                                          </p:stCondLst>
                                        </p:cTn>
                                        <p:tgtEl>
                                          <p:spTgt spid="124"/>
                                        </p:tgtEl>
                                        <p:attrNameLst>
                                          <p:attrName>style.visibility</p:attrName>
                                        </p:attrNameLst>
                                      </p:cBhvr>
                                      <p:to>
                                        <p:strVal val="visible"/>
                                      </p:to>
                                    </p:set>
                                    <p:animEffect transition="in" filter="fade">
                                      <p:cBhvr>
                                        <p:cTn id="171" dur="500"/>
                                        <p:tgtEl>
                                          <p:spTgt spid="124"/>
                                        </p:tgtEl>
                                      </p:cBhvr>
                                    </p:animEffect>
                                  </p:childTnLst>
                                </p:cTn>
                              </p:par>
                              <p:par>
                                <p:cTn id="172" presetID="10" presetClass="entr" presetSubtype="0" fill="hold" nodeType="withEffect">
                                  <p:stCondLst>
                                    <p:cond delay="0"/>
                                  </p:stCondLst>
                                  <p:childTnLst>
                                    <p:set>
                                      <p:cBhvr>
                                        <p:cTn id="173" dur="1" fill="hold">
                                          <p:stCondLst>
                                            <p:cond delay="0"/>
                                          </p:stCondLst>
                                        </p:cTn>
                                        <p:tgtEl>
                                          <p:spTgt spid="130"/>
                                        </p:tgtEl>
                                        <p:attrNameLst>
                                          <p:attrName>style.visibility</p:attrName>
                                        </p:attrNameLst>
                                      </p:cBhvr>
                                      <p:to>
                                        <p:strVal val="visible"/>
                                      </p:to>
                                    </p:set>
                                    <p:animEffect transition="in" filter="fade">
                                      <p:cBhvr>
                                        <p:cTn id="174" dur="500"/>
                                        <p:tgtEl>
                                          <p:spTgt spid="130"/>
                                        </p:tgtEl>
                                      </p:cBhvr>
                                    </p:animEffect>
                                  </p:childTnLst>
                                </p:cTn>
                              </p:par>
                              <p:par>
                                <p:cTn id="175" presetID="10" presetClass="entr" presetSubtype="0" fill="hold" nodeType="withEffect">
                                  <p:stCondLst>
                                    <p:cond delay="0"/>
                                  </p:stCondLst>
                                  <p:childTnLst>
                                    <p:set>
                                      <p:cBhvr>
                                        <p:cTn id="176" dur="1" fill="hold">
                                          <p:stCondLst>
                                            <p:cond delay="0"/>
                                          </p:stCondLst>
                                        </p:cTn>
                                        <p:tgtEl>
                                          <p:spTgt spid="142"/>
                                        </p:tgtEl>
                                        <p:attrNameLst>
                                          <p:attrName>style.visibility</p:attrName>
                                        </p:attrNameLst>
                                      </p:cBhvr>
                                      <p:to>
                                        <p:strVal val="visible"/>
                                      </p:to>
                                    </p:set>
                                    <p:animEffect transition="in" filter="fade">
                                      <p:cBhvr>
                                        <p:cTn id="177" dur="500"/>
                                        <p:tgtEl>
                                          <p:spTgt spid="142"/>
                                        </p:tgtEl>
                                      </p:cBhvr>
                                    </p:animEffect>
                                  </p:childTnLst>
                                </p:cTn>
                              </p:par>
                              <p:par>
                                <p:cTn id="178" presetID="10" presetClass="entr" presetSubtype="0" fill="hold" nodeType="withEffect">
                                  <p:stCondLst>
                                    <p:cond delay="0"/>
                                  </p:stCondLst>
                                  <p:childTnLst>
                                    <p:set>
                                      <p:cBhvr>
                                        <p:cTn id="179" dur="1" fill="hold">
                                          <p:stCondLst>
                                            <p:cond delay="0"/>
                                          </p:stCondLst>
                                        </p:cTn>
                                        <p:tgtEl>
                                          <p:spTgt spid="148"/>
                                        </p:tgtEl>
                                        <p:attrNameLst>
                                          <p:attrName>style.visibility</p:attrName>
                                        </p:attrNameLst>
                                      </p:cBhvr>
                                      <p:to>
                                        <p:strVal val="visible"/>
                                      </p:to>
                                    </p:set>
                                    <p:animEffect transition="in" filter="fade">
                                      <p:cBhvr>
                                        <p:cTn id="180" dur="500"/>
                                        <p:tgtEl>
                                          <p:spTgt spid="148"/>
                                        </p:tgtEl>
                                      </p:cBhvr>
                                    </p:animEffect>
                                  </p:childTnLst>
                                </p:cTn>
                              </p:par>
                              <p:par>
                                <p:cTn id="181" presetID="10" presetClass="entr" presetSubtype="0" fill="hold" nodeType="withEffect">
                                  <p:stCondLst>
                                    <p:cond delay="0"/>
                                  </p:stCondLst>
                                  <p:childTnLst>
                                    <p:set>
                                      <p:cBhvr>
                                        <p:cTn id="182" dur="1" fill="hold">
                                          <p:stCondLst>
                                            <p:cond delay="0"/>
                                          </p:stCondLst>
                                        </p:cTn>
                                        <p:tgtEl>
                                          <p:spTgt spid="163"/>
                                        </p:tgtEl>
                                        <p:attrNameLst>
                                          <p:attrName>style.visibility</p:attrName>
                                        </p:attrNameLst>
                                      </p:cBhvr>
                                      <p:to>
                                        <p:strVal val="visible"/>
                                      </p:to>
                                    </p:set>
                                    <p:animEffect transition="in" filter="fade">
                                      <p:cBhvr>
                                        <p:cTn id="183" dur="500"/>
                                        <p:tgtEl>
                                          <p:spTgt spid="163"/>
                                        </p:tgtEl>
                                      </p:cBhvr>
                                    </p:animEffect>
                                  </p:childTnLst>
                                </p:cTn>
                              </p:par>
                              <p:par>
                                <p:cTn id="184" presetID="10" presetClass="entr" presetSubtype="0" fill="hold" nodeType="withEffect">
                                  <p:stCondLst>
                                    <p:cond delay="0"/>
                                  </p:stCondLst>
                                  <p:childTnLst>
                                    <p:set>
                                      <p:cBhvr>
                                        <p:cTn id="185" dur="1" fill="hold">
                                          <p:stCondLst>
                                            <p:cond delay="0"/>
                                          </p:stCondLst>
                                        </p:cTn>
                                        <p:tgtEl>
                                          <p:spTgt spid="171"/>
                                        </p:tgtEl>
                                        <p:attrNameLst>
                                          <p:attrName>style.visibility</p:attrName>
                                        </p:attrNameLst>
                                      </p:cBhvr>
                                      <p:to>
                                        <p:strVal val="visible"/>
                                      </p:to>
                                    </p:set>
                                    <p:animEffect transition="in" filter="fade">
                                      <p:cBhvr>
                                        <p:cTn id="186" dur="500"/>
                                        <p:tgtEl>
                                          <p:spTgt spid="171"/>
                                        </p:tgtEl>
                                      </p:cBhvr>
                                    </p:animEffect>
                                  </p:childTnLst>
                                </p:cTn>
                              </p:par>
                              <p:par>
                                <p:cTn id="187" presetID="10" presetClass="entr" presetSubtype="0" fill="hold" nodeType="withEffect">
                                  <p:stCondLst>
                                    <p:cond delay="0"/>
                                  </p:stCondLst>
                                  <p:childTnLst>
                                    <p:set>
                                      <p:cBhvr>
                                        <p:cTn id="188" dur="1" fill="hold">
                                          <p:stCondLst>
                                            <p:cond delay="0"/>
                                          </p:stCondLst>
                                        </p:cTn>
                                        <p:tgtEl>
                                          <p:spTgt spid="133"/>
                                        </p:tgtEl>
                                        <p:attrNameLst>
                                          <p:attrName>style.visibility</p:attrName>
                                        </p:attrNameLst>
                                      </p:cBhvr>
                                      <p:to>
                                        <p:strVal val="visible"/>
                                      </p:to>
                                    </p:set>
                                    <p:animEffect transition="in" filter="fade">
                                      <p:cBhvr>
                                        <p:cTn id="189" dur="500"/>
                                        <p:tgtEl>
                                          <p:spTgt spid="133"/>
                                        </p:tgtEl>
                                      </p:cBhvr>
                                    </p:animEffect>
                                  </p:childTnLst>
                                </p:cTn>
                              </p:par>
                              <p:par>
                                <p:cTn id="190" presetID="10" presetClass="entr" presetSubtype="0" fill="hold" nodeType="withEffect">
                                  <p:stCondLst>
                                    <p:cond delay="0"/>
                                  </p:stCondLst>
                                  <p:childTnLst>
                                    <p:set>
                                      <p:cBhvr>
                                        <p:cTn id="191" dur="1" fill="hold">
                                          <p:stCondLst>
                                            <p:cond delay="0"/>
                                          </p:stCondLst>
                                        </p:cTn>
                                        <p:tgtEl>
                                          <p:spTgt spid="174"/>
                                        </p:tgtEl>
                                        <p:attrNameLst>
                                          <p:attrName>style.visibility</p:attrName>
                                        </p:attrNameLst>
                                      </p:cBhvr>
                                      <p:to>
                                        <p:strVal val="visible"/>
                                      </p:to>
                                    </p:set>
                                    <p:animEffect transition="in" filter="fade">
                                      <p:cBhvr>
                                        <p:cTn id="192" dur="500"/>
                                        <p:tgtEl>
                                          <p:spTgt spid="174"/>
                                        </p:tgtEl>
                                      </p:cBhvr>
                                    </p:animEffect>
                                  </p:childTnLst>
                                </p:cTn>
                              </p:par>
                              <p:par>
                                <p:cTn id="193" presetID="10" presetClass="entr" presetSubtype="0" fill="hold" nodeType="withEffect">
                                  <p:stCondLst>
                                    <p:cond delay="0"/>
                                  </p:stCondLst>
                                  <p:childTnLst>
                                    <p:set>
                                      <p:cBhvr>
                                        <p:cTn id="194" dur="1" fill="hold">
                                          <p:stCondLst>
                                            <p:cond delay="0"/>
                                          </p:stCondLst>
                                        </p:cTn>
                                        <p:tgtEl>
                                          <p:spTgt spid="127"/>
                                        </p:tgtEl>
                                        <p:attrNameLst>
                                          <p:attrName>style.visibility</p:attrName>
                                        </p:attrNameLst>
                                      </p:cBhvr>
                                      <p:to>
                                        <p:strVal val="visible"/>
                                      </p:to>
                                    </p:set>
                                    <p:animEffect transition="in" filter="fade">
                                      <p:cBhvr>
                                        <p:cTn id="195" dur="500"/>
                                        <p:tgtEl>
                                          <p:spTgt spid="127"/>
                                        </p:tgtEl>
                                      </p:cBhvr>
                                    </p:animEffect>
                                  </p:childTnLst>
                                </p:cTn>
                              </p:par>
                              <p:par>
                                <p:cTn id="196" presetID="10" presetClass="entr" presetSubtype="0" fill="hold" nodeType="withEffect">
                                  <p:stCondLst>
                                    <p:cond delay="0"/>
                                  </p:stCondLst>
                                  <p:childTnLst>
                                    <p:set>
                                      <p:cBhvr>
                                        <p:cTn id="197" dur="1" fill="hold">
                                          <p:stCondLst>
                                            <p:cond delay="0"/>
                                          </p:stCondLst>
                                        </p:cTn>
                                        <p:tgtEl>
                                          <p:spTgt spid="136"/>
                                        </p:tgtEl>
                                        <p:attrNameLst>
                                          <p:attrName>style.visibility</p:attrName>
                                        </p:attrNameLst>
                                      </p:cBhvr>
                                      <p:to>
                                        <p:strVal val="visible"/>
                                      </p:to>
                                    </p:set>
                                    <p:animEffect transition="in" filter="fade">
                                      <p:cBhvr>
                                        <p:cTn id="198" dur="500"/>
                                        <p:tgtEl>
                                          <p:spTgt spid="136"/>
                                        </p:tgtEl>
                                      </p:cBhvr>
                                    </p:animEffect>
                                  </p:childTnLst>
                                </p:cTn>
                              </p:par>
                              <p:par>
                                <p:cTn id="199" presetID="10" presetClass="entr" presetSubtype="0" fill="hold" nodeType="withEffect">
                                  <p:stCondLst>
                                    <p:cond delay="0"/>
                                  </p:stCondLst>
                                  <p:childTnLst>
                                    <p:set>
                                      <p:cBhvr>
                                        <p:cTn id="200" dur="1" fill="hold">
                                          <p:stCondLst>
                                            <p:cond delay="0"/>
                                          </p:stCondLst>
                                        </p:cTn>
                                        <p:tgtEl>
                                          <p:spTgt spid="177"/>
                                        </p:tgtEl>
                                        <p:attrNameLst>
                                          <p:attrName>style.visibility</p:attrName>
                                        </p:attrNameLst>
                                      </p:cBhvr>
                                      <p:to>
                                        <p:strVal val="visible"/>
                                      </p:to>
                                    </p:set>
                                    <p:animEffect transition="in" filter="fade">
                                      <p:cBhvr>
                                        <p:cTn id="201" dur="500"/>
                                        <p:tgtEl>
                                          <p:spTgt spid="177"/>
                                        </p:tgtEl>
                                      </p:cBhvr>
                                    </p:animEffect>
                                  </p:childTnLst>
                                </p:cTn>
                              </p:par>
                              <p:par>
                                <p:cTn id="202" presetID="10" presetClass="entr" presetSubtype="0" fill="hold" nodeType="withEffect">
                                  <p:stCondLst>
                                    <p:cond delay="0"/>
                                  </p:stCondLst>
                                  <p:childTnLst>
                                    <p:set>
                                      <p:cBhvr>
                                        <p:cTn id="203" dur="1" fill="hold">
                                          <p:stCondLst>
                                            <p:cond delay="0"/>
                                          </p:stCondLst>
                                        </p:cTn>
                                        <p:tgtEl>
                                          <p:spTgt spid="139"/>
                                        </p:tgtEl>
                                        <p:attrNameLst>
                                          <p:attrName>style.visibility</p:attrName>
                                        </p:attrNameLst>
                                      </p:cBhvr>
                                      <p:to>
                                        <p:strVal val="visible"/>
                                      </p:to>
                                    </p:set>
                                    <p:animEffect transition="in" filter="fade">
                                      <p:cBhvr>
                                        <p:cTn id="204" dur="500"/>
                                        <p:tgtEl>
                                          <p:spTgt spid="139"/>
                                        </p:tgtEl>
                                      </p:cBhvr>
                                    </p:animEffect>
                                  </p:childTnLst>
                                </p:cTn>
                              </p:par>
                              <p:par>
                                <p:cTn id="205" presetID="10" presetClass="entr" presetSubtype="0" fill="hold" nodeType="withEffect">
                                  <p:stCondLst>
                                    <p:cond delay="0"/>
                                  </p:stCondLst>
                                  <p:childTnLst>
                                    <p:set>
                                      <p:cBhvr>
                                        <p:cTn id="206" dur="1" fill="hold">
                                          <p:stCondLst>
                                            <p:cond delay="0"/>
                                          </p:stCondLst>
                                        </p:cTn>
                                        <p:tgtEl>
                                          <p:spTgt spid="145"/>
                                        </p:tgtEl>
                                        <p:attrNameLst>
                                          <p:attrName>style.visibility</p:attrName>
                                        </p:attrNameLst>
                                      </p:cBhvr>
                                      <p:to>
                                        <p:strVal val="visible"/>
                                      </p:to>
                                    </p:set>
                                    <p:animEffect transition="in" filter="fade">
                                      <p:cBhvr>
                                        <p:cTn id="207" dur="500"/>
                                        <p:tgtEl>
                                          <p:spTgt spid="145"/>
                                        </p:tgtEl>
                                      </p:cBhvr>
                                    </p:animEffect>
                                  </p:childTnLst>
                                </p:cTn>
                              </p:par>
                              <p:par>
                                <p:cTn id="208" presetID="10" presetClass="entr" presetSubtype="0" fill="hold" nodeType="withEffect">
                                  <p:stCondLst>
                                    <p:cond delay="0"/>
                                  </p:stCondLst>
                                  <p:childTnLst>
                                    <p:set>
                                      <p:cBhvr>
                                        <p:cTn id="209" dur="1" fill="hold">
                                          <p:stCondLst>
                                            <p:cond delay="0"/>
                                          </p:stCondLst>
                                        </p:cTn>
                                        <p:tgtEl>
                                          <p:spTgt spid="154"/>
                                        </p:tgtEl>
                                        <p:attrNameLst>
                                          <p:attrName>style.visibility</p:attrName>
                                        </p:attrNameLst>
                                      </p:cBhvr>
                                      <p:to>
                                        <p:strVal val="visible"/>
                                      </p:to>
                                    </p:set>
                                    <p:animEffect transition="in" filter="fade">
                                      <p:cBhvr>
                                        <p:cTn id="210" dur="500"/>
                                        <p:tgtEl>
                                          <p:spTgt spid="154"/>
                                        </p:tgtEl>
                                      </p:cBhvr>
                                    </p:animEffect>
                                  </p:childTnLst>
                                </p:cTn>
                              </p:par>
                              <p:par>
                                <p:cTn id="211" presetID="10" presetClass="entr" presetSubtype="0" fill="hold"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fade">
                                      <p:cBhvr>
                                        <p:cTn id="213" dur="500"/>
                                        <p:tgtEl>
                                          <p:spTgt spid="151"/>
                                        </p:tgtEl>
                                      </p:cBhvr>
                                    </p:animEffect>
                                  </p:childTnLst>
                                </p:cTn>
                              </p:par>
                              <p:par>
                                <p:cTn id="214" presetID="10" presetClass="entr" presetSubtype="0" fill="hold" nodeType="withEffect">
                                  <p:stCondLst>
                                    <p:cond delay="0"/>
                                  </p:stCondLst>
                                  <p:childTnLst>
                                    <p:set>
                                      <p:cBhvr>
                                        <p:cTn id="215" dur="1" fill="hold">
                                          <p:stCondLst>
                                            <p:cond delay="0"/>
                                          </p:stCondLst>
                                        </p:cTn>
                                        <p:tgtEl>
                                          <p:spTgt spid="180"/>
                                        </p:tgtEl>
                                        <p:attrNameLst>
                                          <p:attrName>style.visibility</p:attrName>
                                        </p:attrNameLst>
                                      </p:cBhvr>
                                      <p:to>
                                        <p:strVal val="visible"/>
                                      </p:to>
                                    </p:set>
                                    <p:animEffect transition="in" filter="fade">
                                      <p:cBhvr>
                                        <p:cTn id="216" dur="500"/>
                                        <p:tgtEl>
                                          <p:spTgt spid="180"/>
                                        </p:tgtEl>
                                      </p:cBhvr>
                                    </p:animEffect>
                                  </p:childTnLst>
                                </p:cTn>
                              </p:par>
                              <p:par>
                                <p:cTn id="217" presetID="10" presetClass="entr" presetSubtype="0" fill="hold" nodeType="withEffect">
                                  <p:stCondLst>
                                    <p:cond delay="0"/>
                                  </p:stCondLst>
                                  <p:childTnLst>
                                    <p:set>
                                      <p:cBhvr>
                                        <p:cTn id="218" dur="1" fill="hold">
                                          <p:stCondLst>
                                            <p:cond delay="0"/>
                                          </p:stCondLst>
                                        </p:cTn>
                                        <p:tgtEl>
                                          <p:spTgt spid="160"/>
                                        </p:tgtEl>
                                        <p:attrNameLst>
                                          <p:attrName>style.visibility</p:attrName>
                                        </p:attrNameLst>
                                      </p:cBhvr>
                                      <p:to>
                                        <p:strVal val="visible"/>
                                      </p:to>
                                    </p:set>
                                    <p:animEffect transition="in" filter="fade">
                                      <p:cBhvr>
                                        <p:cTn id="219" dur="500"/>
                                        <p:tgtEl>
                                          <p:spTgt spid="160"/>
                                        </p:tgtEl>
                                      </p:cBhvr>
                                    </p:animEffect>
                                  </p:childTnLst>
                                </p:cTn>
                              </p:par>
                              <p:par>
                                <p:cTn id="220" presetID="10" presetClass="entr" presetSubtype="0" fill="hold" nodeType="withEffect">
                                  <p:stCondLst>
                                    <p:cond delay="0"/>
                                  </p:stCondLst>
                                  <p:childTnLst>
                                    <p:set>
                                      <p:cBhvr>
                                        <p:cTn id="221" dur="1" fill="hold">
                                          <p:stCondLst>
                                            <p:cond delay="0"/>
                                          </p:stCondLst>
                                        </p:cTn>
                                        <p:tgtEl>
                                          <p:spTgt spid="157"/>
                                        </p:tgtEl>
                                        <p:attrNameLst>
                                          <p:attrName>style.visibility</p:attrName>
                                        </p:attrNameLst>
                                      </p:cBhvr>
                                      <p:to>
                                        <p:strVal val="visible"/>
                                      </p:to>
                                    </p:set>
                                    <p:animEffect transition="in" filter="fade">
                                      <p:cBhvr>
                                        <p:cTn id="222" dur="500"/>
                                        <p:tgtEl>
                                          <p:spTgt spid="157"/>
                                        </p:tgtEl>
                                      </p:cBhvr>
                                    </p:animEffect>
                                  </p:childTnLst>
                                </p:cTn>
                              </p:par>
                            </p:childTnLst>
                          </p:cTn>
                        </p:par>
                        <p:par>
                          <p:cTn id="223" fill="hold">
                            <p:stCondLst>
                              <p:cond delay="1000"/>
                            </p:stCondLst>
                            <p:childTnLst>
                              <p:par>
                                <p:cTn id="224" presetID="53" presetClass="entr" presetSubtype="16" fill="hold" grpId="0" nodeType="afterEffect">
                                  <p:stCondLst>
                                    <p:cond delay="0"/>
                                  </p:stCondLst>
                                  <p:childTnLst>
                                    <p:set>
                                      <p:cBhvr>
                                        <p:cTn id="225" dur="1" fill="hold">
                                          <p:stCondLst>
                                            <p:cond delay="0"/>
                                          </p:stCondLst>
                                        </p:cTn>
                                        <p:tgtEl>
                                          <p:spTgt spid="166"/>
                                        </p:tgtEl>
                                        <p:attrNameLst>
                                          <p:attrName>style.visibility</p:attrName>
                                        </p:attrNameLst>
                                      </p:cBhvr>
                                      <p:to>
                                        <p:strVal val="visible"/>
                                      </p:to>
                                    </p:set>
                                    <p:anim calcmode="lin" valueType="num">
                                      <p:cBhvr>
                                        <p:cTn id="226" dur="500" fill="hold"/>
                                        <p:tgtEl>
                                          <p:spTgt spid="166"/>
                                        </p:tgtEl>
                                        <p:attrNameLst>
                                          <p:attrName>ppt_w</p:attrName>
                                        </p:attrNameLst>
                                      </p:cBhvr>
                                      <p:tavLst>
                                        <p:tav tm="0">
                                          <p:val>
                                            <p:fltVal val="0"/>
                                          </p:val>
                                        </p:tav>
                                        <p:tav tm="100000">
                                          <p:val>
                                            <p:strVal val="#ppt_w"/>
                                          </p:val>
                                        </p:tav>
                                      </p:tavLst>
                                    </p:anim>
                                    <p:anim calcmode="lin" valueType="num">
                                      <p:cBhvr>
                                        <p:cTn id="227" dur="500" fill="hold"/>
                                        <p:tgtEl>
                                          <p:spTgt spid="166"/>
                                        </p:tgtEl>
                                        <p:attrNameLst>
                                          <p:attrName>ppt_h</p:attrName>
                                        </p:attrNameLst>
                                      </p:cBhvr>
                                      <p:tavLst>
                                        <p:tav tm="0">
                                          <p:val>
                                            <p:fltVal val="0"/>
                                          </p:val>
                                        </p:tav>
                                        <p:tav tm="100000">
                                          <p:val>
                                            <p:strVal val="#ppt_h"/>
                                          </p:val>
                                        </p:tav>
                                      </p:tavLst>
                                    </p:anim>
                                    <p:animEffect transition="in" filter="fade">
                                      <p:cBhvr>
                                        <p:cTn id="228" dur="500"/>
                                        <p:tgtEl>
                                          <p:spTgt spid="166"/>
                                        </p:tgtEl>
                                      </p:cBhvr>
                                    </p:animEffect>
                                  </p:childTnLst>
                                </p:cTn>
                              </p:par>
                            </p:childTnLst>
                          </p:cTn>
                        </p:par>
                        <p:par>
                          <p:cTn id="229" fill="hold">
                            <p:stCondLst>
                              <p:cond delay="1500"/>
                            </p:stCondLst>
                            <p:childTnLst>
                              <p:par>
                                <p:cTn id="230" presetID="53" presetClass="entr" presetSubtype="16" fill="hold" grpId="0" nodeType="afterEffect">
                                  <p:stCondLst>
                                    <p:cond delay="0"/>
                                  </p:stCondLst>
                                  <p:childTnLst>
                                    <p:set>
                                      <p:cBhvr>
                                        <p:cTn id="231" dur="1" fill="hold">
                                          <p:stCondLst>
                                            <p:cond delay="0"/>
                                          </p:stCondLst>
                                        </p:cTn>
                                        <p:tgtEl>
                                          <p:spTgt spid="167"/>
                                        </p:tgtEl>
                                        <p:attrNameLst>
                                          <p:attrName>style.visibility</p:attrName>
                                        </p:attrNameLst>
                                      </p:cBhvr>
                                      <p:to>
                                        <p:strVal val="visible"/>
                                      </p:to>
                                    </p:set>
                                    <p:anim calcmode="lin" valueType="num">
                                      <p:cBhvr>
                                        <p:cTn id="232" dur="500" fill="hold"/>
                                        <p:tgtEl>
                                          <p:spTgt spid="167"/>
                                        </p:tgtEl>
                                        <p:attrNameLst>
                                          <p:attrName>ppt_w</p:attrName>
                                        </p:attrNameLst>
                                      </p:cBhvr>
                                      <p:tavLst>
                                        <p:tav tm="0">
                                          <p:val>
                                            <p:fltVal val="0"/>
                                          </p:val>
                                        </p:tav>
                                        <p:tav tm="100000">
                                          <p:val>
                                            <p:strVal val="#ppt_w"/>
                                          </p:val>
                                        </p:tav>
                                      </p:tavLst>
                                    </p:anim>
                                    <p:anim calcmode="lin" valueType="num">
                                      <p:cBhvr>
                                        <p:cTn id="233" dur="500" fill="hold"/>
                                        <p:tgtEl>
                                          <p:spTgt spid="167"/>
                                        </p:tgtEl>
                                        <p:attrNameLst>
                                          <p:attrName>ppt_h</p:attrName>
                                        </p:attrNameLst>
                                      </p:cBhvr>
                                      <p:tavLst>
                                        <p:tav tm="0">
                                          <p:val>
                                            <p:fltVal val="0"/>
                                          </p:val>
                                        </p:tav>
                                        <p:tav tm="100000">
                                          <p:val>
                                            <p:strVal val="#ppt_h"/>
                                          </p:val>
                                        </p:tav>
                                      </p:tavLst>
                                    </p:anim>
                                    <p:animEffect transition="in" filter="fade">
                                      <p:cBhvr>
                                        <p:cTn id="234" dur="500"/>
                                        <p:tgtEl>
                                          <p:spTgt spid="167"/>
                                        </p:tgtEl>
                                      </p:cBhvr>
                                    </p:animEffect>
                                  </p:childTnLst>
                                </p:cTn>
                              </p:par>
                            </p:childTnLst>
                          </p:cTn>
                        </p:par>
                        <p:par>
                          <p:cTn id="235" fill="hold">
                            <p:stCondLst>
                              <p:cond delay="2000"/>
                            </p:stCondLst>
                            <p:childTnLst>
                              <p:par>
                                <p:cTn id="236" presetID="53" presetClass="entr" presetSubtype="16" fill="hold" grpId="0" nodeType="afterEffect">
                                  <p:stCondLst>
                                    <p:cond delay="0"/>
                                  </p:stCondLst>
                                  <p:childTnLst>
                                    <p:set>
                                      <p:cBhvr>
                                        <p:cTn id="237" dur="1" fill="hold">
                                          <p:stCondLst>
                                            <p:cond delay="0"/>
                                          </p:stCondLst>
                                        </p:cTn>
                                        <p:tgtEl>
                                          <p:spTgt spid="168"/>
                                        </p:tgtEl>
                                        <p:attrNameLst>
                                          <p:attrName>style.visibility</p:attrName>
                                        </p:attrNameLst>
                                      </p:cBhvr>
                                      <p:to>
                                        <p:strVal val="visible"/>
                                      </p:to>
                                    </p:set>
                                    <p:anim calcmode="lin" valueType="num">
                                      <p:cBhvr>
                                        <p:cTn id="238" dur="500" fill="hold"/>
                                        <p:tgtEl>
                                          <p:spTgt spid="168"/>
                                        </p:tgtEl>
                                        <p:attrNameLst>
                                          <p:attrName>ppt_w</p:attrName>
                                        </p:attrNameLst>
                                      </p:cBhvr>
                                      <p:tavLst>
                                        <p:tav tm="0">
                                          <p:val>
                                            <p:fltVal val="0"/>
                                          </p:val>
                                        </p:tav>
                                        <p:tav tm="100000">
                                          <p:val>
                                            <p:strVal val="#ppt_w"/>
                                          </p:val>
                                        </p:tav>
                                      </p:tavLst>
                                    </p:anim>
                                    <p:anim calcmode="lin" valueType="num">
                                      <p:cBhvr>
                                        <p:cTn id="239" dur="500" fill="hold"/>
                                        <p:tgtEl>
                                          <p:spTgt spid="168"/>
                                        </p:tgtEl>
                                        <p:attrNameLst>
                                          <p:attrName>ppt_h</p:attrName>
                                        </p:attrNameLst>
                                      </p:cBhvr>
                                      <p:tavLst>
                                        <p:tav tm="0">
                                          <p:val>
                                            <p:fltVal val="0"/>
                                          </p:val>
                                        </p:tav>
                                        <p:tav tm="100000">
                                          <p:val>
                                            <p:strVal val="#ppt_h"/>
                                          </p:val>
                                        </p:tav>
                                      </p:tavLst>
                                    </p:anim>
                                    <p:animEffect transition="in" filter="fade">
                                      <p:cBhvr>
                                        <p:cTn id="240" dur="500"/>
                                        <p:tgtEl>
                                          <p:spTgt spid="168"/>
                                        </p:tgtEl>
                                      </p:cBhvr>
                                    </p:animEffect>
                                  </p:childTnLst>
                                </p:cTn>
                              </p:par>
                            </p:childTnLst>
                          </p:cTn>
                        </p:par>
                        <p:par>
                          <p:cTn id="241" fill="hold">
                            <p:stCondLst>
                              <p:cond delay="2500"/>
                            </p:stCondLst>
                            <p:childTnLst>
                              <p:par>
                                <p:cTn id="242" presetID="53" presetClass="entr" presetSubtype="16" fill="hold" grpId="0" nodeType="afterEffect">
                                  <p:stCondLst>
                                    <p:cond delay="0"/>
                                  </p:stCondLst>
                                  <p:childTnLst>
                                    <p:set>
                                      <p:cBhvr>
                                        <p:cTn id="243" dur="1" fill="hold">
                                          <p:stCondLst>
                                            <p:cond delay="0"/>
                                          </p:stCondLst>
                                        </p:cTn>
                                        <p:tgtEl>
                                          <p:spTgt spid="169"/>
                                        </p:tgtEl>
                                        <p:attrNameLst>
                                          <p:attrName>style.visibility</p:attrName>
                                        </p:attrNameLst>
                                      </p:cBhvr>
                                      <p:to>
                                        <p:strVal val="visible"/>
                                      </p:to>
                                    </p:set>
                                    <p:anim calcmode="lin" valueType="num">
                                      <p:cBhvr>
                                        <p:cTn id="244" dur="500" fill="hold"/>
                                        <p:tgtEl>
                                          <p:spTgt spid="169"/>
                                        </p:tgtEl>
                                        <p:attrNameLst>
                                          <p:attrName>ppt_w</p:attrName>
                                        </p:attrNameLst>
                                      </p:cBhvr>
                                      <p:tavLst>
                                        <p:tav tm="0">
                                          <p:val>
                                            <p:fltVal val="0"/>
                                          </p:val>
                                        </p:tav>
                                        <p:tav tm="100000">
                                          <p:val>
                                            <p:strVal val="#ppt_w"/>
                                          </p:val>
                                        </p:tav>
                                      </p:tavLst>
                                    </p:anim>
                                    <p:anim calcmode="lin" valueType="num">
                                      <p:cBhvr>
                                        <p:cTn id="245" dur="500" fill="hold"/>
                                        <p:tgtEl>
                                          <p:spTgt spid="169"/>
                                        </p:tgtEl>
                                        <p:attrNameLst>
                                          <p:attrName>ppt_h</p:attrName>
                                        </p:attrNameLst>
                                      </p:cBhvr>
                                      <p:tavLst>
                                        <p:tav tm="0">
                                          <p:val>
                                            <p:fltVal val="0"/>
                                          </p:val>
                                        </p:tav>
                                        <p:tav tm="100000">
                                          <p:val>
                                            <p:strVal val="#ppt_h"/>
                                          </p:val>
                                        </p:tav>
                                      </p:tavLst>
                                    </p:anim>
                                    <p:animEffect transition="in" filter="fade">
                                      <p:cBhvr>
                                        <p:cTn id="246" dur="500"/>
                                        <p:tgtEl>
                                          <p:spTgt spid="169"/>
                                        </p:tgtEl>
                                      </p:cBhvr>
                                    </p:animEffect>
                                  </p:childTnLst>
                                </p:cTn>
                              </p:par>
                            </p:childTnLst>
                          </p:cTn>
                        </p:par>
                        <p:par>
                          <p:cTn id="247" fill="hold">
                            <p:stCondLst>
                              <p:cond delay="3000"/>
                            </p:stCondLst>
                            <p:childTnLst>
                              <p:par>
                                <p:cTn id="248" presetID="53" presetClass="entr" presetSubtype="16" fill="hold" grpId="0" nodeType="afterEffect">
                                  <p:stCondLst>
                                    <p:cond delay="0"/>
                                  </p:stCondLst>
                                  <p:childTnLst>
                                    <p:set>
                                      <p:cBhvr>
                                        <p:cTn id="249" dur="1" fill="hold">
                                          <p:stCondLst>
                                            <p:cond delay="0"/>
                                          </p:stCondLst>
                                        </p:cTn>
                                        <p:tgtEl>
                                          <p:spTgt spid="170"/>
                                        </p:tgtEl>
                                        <p:attrNameLst>
                                          <p:attrName>style.visibility</p:attrName>
                                        </p:attrNameLst>
                                      </p:cBhvr>
                                      <p:to>
                                        <p:strVal val="visible"/>
                                      </p:to>
                                    </p:set>
                                    <p:anim calcmode="lin" valueType="num">
                                      <p:cBhvr>
                                        <p:cTn id="250" dur="500" fill="hold"/>
                                        <p:tgtEl>
                                          <p:spTgt spid="170"/>
                                        </p:tgtEl>
                                        <p:attrNameLst>
                                          <p:attrName>ppt_w</p:attrName>
                                        </p:attrNameLst>
                                      </p:cBhvr>
                                      <p:tavLst>
                                        <p:tav tm="0">
                                          <p:val>
                                            <p:fltVal val="0"/>
                                          </p:val>
                                        </p:tav>
                                        <p:tav tm="100000">
                                          <p:val>
                                            <p:strVal val="#ppt_w"/>
                                          </p:val>
                                        </p:tav>
                                      </p:tavLst>
                                    </p:anim>
                                    <p:anim calcmode="lin" valueType="num">
                                      <p:cBhvr>
                                        <p:cTn id="251" dur="500" fill="hold"/>
                                        <p:tgtEl>
                                          <p:spTgt spid="170"/>
                                        </p:tgtEl>
                                        <p:attrNameLst>
                                          <p:attrName>ppt_h</p:attrName>
                                        </p:attrNameLst>
                                      </p:cBhvr>
                                      <p:tavLst>
                                        <p:tav tm="0">
                                          <p:val>
                                            <p:fltVal val="0"/>
                                          </p:val>
                                        </p:tav>
                                        <p:tav tm="100000">
                                          <p:val>
                                            <p:strVal val="#ppt_h"/>
                                          </p:val>
                                        </p:tav>
                                      </p:tavLst>
                                    </p:anim>
                                    <p:animEffect transition="in" filter="fade">
                                      <p:cBhvr>
                                        <p:cTn id="252" dur="500"/>
                                        <p:tgtEl>
                                          <p:spTgt spid="170"/>
                                        </p:tgtEl>
                                      </p:cBhvr>
                                    </p:animEffect>
                                  </p:childTnLst>
                                </p:cTn>
                              </p:par>
                            </p:childTnLst>
                          </p:cTn>
                        </p:par>
                        <p:par>
                          <p:cTn id="253" fill="hold">
                            <p:stCondLst>
                              <p:cond delay="3500"/>
                            </p:stCondLst>
                            <p:childTnLst>
                              <p:par>
                                <p:cTn id="254" presetID="10" presetClass="entr" presetSubtype="0" fill="hold" grpId="0" nodeType="afterEffect">
                                  <p:stCondLst>
                                    <p:cond delay="0"/>
                                  </p:stCondLst>
                                  <p:childTnLst>
                                    <p:set>
                                      <p:cBhvr>
                                        <p:cTn id="255" dur="1" fill="hold">
                                          <p:stCondLst>
                                            <p:cond delay="0"/>
                                          </p:stCondLst>
                                        </p:cTn>
                                        <p:tgtEl>
                                          <p:spTgt spid="123"/>
                                        </p:tgtEl>
                                        <p:attrNameLst>
                                          <p:attrName>style.visibility</p:attrName>
                                        </p:attrNameLst>
                                      </p:cBhvr>
                                      <p:to>
                                        <p:strVal val="visible"/>
                                      </p:to>
                                    </p:set>
                                    <p:animEffect transition="in" filter="fade">
                                      <p:cBhvr>
                                        <p:cTn id="256" dur="500"/>
                                        <p:tgtEl>
                                          <p:spTgt spid="123"/>
                                        </p:tgtEl>
                                      </p:cBhvr>
                                    </p:animEffect>
                                  </p:childTnLst>
                                </p:cTn>
                              </p:par>
                              <p:par>
                                <p:cTn id="257" presetID="10" presetClass="entr" presetSubtype="0" fill="hold" grpId="1" nodeType="withEffect">
                                  <p:stCondLst>
                                    <p:cond delay="0"/>
                                  </p:stCondLst>
                                  <p:childTnLst>
                                    <p:set>
                                      <p:cBhvr>
                                        <p:cTn id="258" dur="1" fill="hold">
                                          <p:stCondLst>
                                            <p:cond delay="0"/>
                                          </p:stCondLst>
                                        </p:cTn>
                                        <p:tgtEl>
                                          <p:spTgt spid="183"/>
                                        </p:tgtEl>
                                        <p:attrNameLst>
                                          <p:attrName>style.visibility</p:attrName>
                                        </p:attrNameLst>
                                      </p:cBhvr>
                                      <p:to>
                                        <p:strVal val="visible"/>
                                      </p:to>
                                    </p:set>
                                    <p:animEffect transition="in" filter="fade">
                                      <p:cBhvr>
                                        <p:cTn id="259" dur="500"/>
                                        <p:tgtEl>
                                          <p:spTgt spid="183"/>
                                        </p:tgtEl>
                                      </p:cBhvr>
                                    </p:animEffect>
                                  </p:childTnLst>
                                </p:cTn>
                              </p:par>
                            </p:childTnLst>
                          </p:cTn>
                        </p:par>
                      </p:childTnLst>
                    </p:cTn>
                  </p:par>
                  <p:par>
                    <p:cTn id="260" fill="hold">
                      <p:stCondLst>
                        <p:cond delay="indefinite"/>
                      </p:stCondLst>
                      <p:childTnLst>
                        <p:par>
                          <p:cTn id="261" fill="hold">
                            <p:stCondLst>
                              <p:cond delay="0"/>
                            </p:stCondLst>
                            <p:childTnLst>
                              <p:par>
                                <p:cTn id="262" presetID="0" presetClass="path" presetSubtype="0" accel="50000" decel="50000" fill="hold" grpId="1" nodeType="clickEffect">
                                  <p:stCondLst>
                                    <p:cond delay="0"/>
                                  </p:stCondLst>
                                  <p:childTnLst>
                                    <p:animMotion origin="layout" path="M -4.72222E-6 -3.08642E-6 L -0.32569 -0.00926 " pathEditMode="relative" rAng="0" ptsTypes="AA">
                                      <p:cBhvr>
                                        <p:cTn id="263" dur="2000" fill="hold"/>
                                        <p:tgtEl>
                                          <p:spTgt spid="123"/>
                                        </p:tgtEl>
                                        <p:attrNameLst>
                                          <p:attrName>ppt_x</p:attrName>
                                          <p:attrName>ppt_y</p:attrName>
                                        </p:attrNameLst>
                                      </p:cBhvr>
                                      <p:rCtr x="-16285" y="-463"/>
                                    </p:animMotion>
                                  </p:childTnLst>
                                </p:cTn>
                              </p:par>
                              <p:par>
                                <p:cTn id="264" presetID="0" presetClass="path" presetSubtype="0" accel="50000" decel="50000" fill="hold" grpId="1" nodeType="withEffect">
                                  <p:stCondLst>
                                    <p:cond delay="0"/>
                                  </p:stCondLst>
                                  <p:childTnLst>
                                    <p:animMotion origin="layout" path="M -4.44444E-6 -1.23457E-7 L -0.32256 0.13395 " pathEditMode="relative" rAng="0" ptsTypes="AA">
                                      <p:cBhvr>
                                        <p:cTn id="265" dur="2000" fill="hold"/>
                                        <p:tgtEl>
                                          <p:spTgt spid="166"/>
                                        </p:tgtEl>
                                        <p:attrNameLst>
                                          <p:attrName>ppt_x</p:attrName>
                                          <p:attrName>ppt_y</p:attrName>
                                        </p:attrNameLst>
                                      </p:cBhvr>
                                      <p:rCtr x="-16128" y="6698"/>
                                    </p:animMotion>
                                  </p:childTnLst>
                                </p:cTn>
                              </p:par>
                              <p:par>
                                <p:cTn id="266" presetID="0" presetClass="path" presetSubtype="0" accel="50000" decel="50000" fill="hold" grpId="1" nodeType="withEffect">
                                  <p:stCondLst>
                                    <p:cond delay="0"/>
                                  </p:stCondLst>
                                  <p:childTnLst>
                                    <p:animMotion origin="layout" path="M -8.33333E-7 -4.93827E-7 L -0.32274 0.07037 " pathEditMode="relative" rAng="0" ptsTypes="AA">
                                      <p:cBhvr>
                                        <p:cTn id="267" dur="2000" fill="hold"/>
                                        <p:tgtEl>
                                          <p:spTgt spid="167"/>
                                        </p:tgtEl>
                                        <p:attrNameLst>
                                          <p:attrName>ppt_x</p:attrName>
                                          <p:attrName>ppt_y</p:attrName>
                                        </p:attrNameLst>
                                      </p:cBhvr>
                                      <p:rCtr x="-16146" y="3519"/>
                                    </p:animMotion>
                                  </p:childTnLst>
                                </p:cTn>
                              </p:par>
                              <p:par>
                                <p:cTn id="268" presetID="0" presetClass="path" presetSubtype="0" accel="50000" decel="50000" fill="hold" grpId="1" nodeType="withEffect">
                                  <p:stCondLst>
                                    <p:cond delay="0"/>
                                  </p:stCondLst>
                                  <p:childTnLst>
                                    <p:animMotion origin="layout" path="M 3.05556E-6 1.35802E-6 L -0.32622 -0.00278 " pathEditMode="relative" rAng="0" ptsTypes="AA">
                                      <p:cBhvr>
                                        <p:cTn id="269" dur="2000" fill="hold"/>
                                        <p:tgtEl>
                                          <p:spTgt spid="168"/>
                                        </p:tgtEl>
                                        <p:attrNameLst>
                                          <p:attrName>ppt_x</p:attrName>
                                          <p:attrName>ppt_y</p:attrName>
                                        </p:attrNameLst>
                                      </p:cBhvr>
                                      <p:rCtr x="-16319" y="-154"/>
                                    </p:animMotion>
                                  </p:childTnLst>
                                </p:cTn>
                              </p:par>
                              <p:par>
                                <p:cTn id="270" presetID="0" presetClass="path" presetSubtype="0" accel="50000" decel="50000" fill="hold" grpId="1" nodeType="withEffect">
                                  <p:stCondLst>
                                    <p:cond delay="0"/>
                                  </p:stCondLst>
                                  <p:childTnLst>
                                    <p:animMotion origin="layout" path="M -3.61111E-6 4.69136E-6 L -0.32326 -0.05957 " pathEditMode="relative" rAng="0" ptsTypes="AA">
                                      <p:cBhvr>
                                        <p:cTn id="271" dur="2000" fill="hold"/>
                                        <p:tgtEl>
                                          <p:spTgt spid="169"/>
                                        </p:tgtEl>
                                        <p:attrNameLst>
                                          <p:attrName>ppt_x</p:attrName>
                                          <p:attrName>ppt_y</p:attrName>
                                        </p:attrNameLst>
                                      </p:cBhvr>
                                      <p:rCtr x="-16163" y="-2994"/>
                                    </p:animMotion>
                                  </p:childTnLst>
                                </p:cTn>
                              </p:par>
                              <p:par>
                                <p:cTn id="272" presetID="0" presetClass="path" presetSubtype="0" accel="50000" decel="50000" fill="hold" grpId="1" nodeType="withEffect">
                                  <p:stCondLst>
                                    <p:cond delay="0"/>
                                  </p:stCondLst>
                                  <p:childTnLst>
                                    <p:animMotion origin="layout" path="M -4.44444E-6 4.32099E-6 L -0.325 -0.12223 " pathEditMode="relative" rAng="0" ptsTypes="AA">
                                      <p:cBhvr>
                                        <p:cTn id="273" dur="2000" fill="hold"/>
                                        <p:tgtEl>
                                          <p:spTgt spid="170"/>
                                        </p:tgtEl>
                                        <p:attrNameLst>
                                          <p:attrName>ppt_x</p:attrName>
                                          <p:attrName>ppt_y</p:attrName>
                                        </p:attrNameLst>
                                      </p:cBhvr>
                                      <p:rCtr x="-16250" y="-6111"/>
                                    </p:animMotion>
                                  </p:childTnLst>
                                </p:cTn>
                              </p:par>
                              <p:par>
                                <p:cTn id="274" presetID="42" presetClass="path" presetSubtype="0" accel="50000" decel="50000" fill="hold" grpId="0" nodeType="withEffect">
                                  <p:stCondLst>
                                    <p:cond delay="0"/>
                                  </p:stCondLst>
                                  <p:childTnLst>
                                    <p:animMotion origin="layout" path="M -3.88889E-6 1.23457E-7 L -0.32222 -0.02068 " pathEditMode="relative" rAng="0" ptsTypes="AA">
                                      <p:cBhvr>
                                        <p:cTn id="275" dur="2000" fill="hold"/>
                                        <p:tgtEl>
                                          <p:spTgt spid="183"/>
                                        </p:tgtEl>
                                        <p:attrNameLst>
                                          <p:attrName>ppt_x</p:attrName>
                                          <p:attrName>ppt_y</p:attrName>
                                        </p:attrNameLst>
                                      </p:cBhvr>
                                      <p:rCtr x="-16111" y="-1049"/>
                                    </p:animMotion>
                                  </p:childTnLst>
                                </p:cTn>
                              </p:par>
                              <p:par>
                                <p:cTn id="276" presetID="42" presetClass="path" presetSubtype="0" accel="50000" decel="50000" fill="hold" nodeType="withEffect">
                                  <p:stCondLst>
                                    <p:cond delay="0"/>
                                  </p:stCondLst>
                                  <p:childTnLst>
                                    <p:animMotion origin="layout" path="M -8.33333E-7 3.08642E-6 L -0.32274 0.13549 " pathEditMode="relative" rAng="0" ptsTypes="AA">
                                      <p:cBhvr>
                                        <p:cTn id="277" dur="2000" fill="hold"/>
                                        <p:tgtEl>
                                          <p:spTgt spid="124"/>
                                        </p:tgtEl>
                                        <p:attrNameLst>
                                          <p:attrName>ppt_x</p:attrName>
                                          <p:attrName>ppt_y</p:attrName>
                                        </p:attrNameLst>
                                      </p:cBhvr>
                                      <p:rCtr x="-16146" y="6759"/>
                                    </p:animMotion>
                                  </p:childTnLst>
                                </p:cTn>
                              </p:par>
                              <p:par>
                                <p:cTn id="278" presetID="22" presetClass="entr" presetSubtype="2" fill="hold" nodeType="withEffect">
                                  <p:stCondLst>
                                    <p:cond delay="200"/>
                                  </p:stCondLst>
                                  <p:childTnLst>
                                    <p:set>
                                      <p:cBhvr>
                                        <p:cTn id="279" dur="1" fill="hold">
                                          <p:stCondLst>
                                            <p:cond delay="0"/>
                                          </p:stCondLst>
                                        </p:cTn>
                                        <p:tgtEl>
                                          <p:spTgt spid="4"/>
                                        </p:tgtEl>
                                        <p:attrNameLst>
                                          <p:attrName>style.visibility</p:attrName>
                                        </p:attrNameLst>
                                      </p:cBhvr>
                                      <p:to>
                                        <p:strVal val="visible"/>
                                      </p:to>
                                    </p:set>
                                    <p:animEffect transition="in" filter="wipe(right)">
                                      <p:cBhvr>
                                        <p:cTn id="280" dur="2000"/>
                                        <p:tgtEl>
                                          <p:spTgt spid="4"/>
                                        </p:tgtEl>
                                      </p:cBhvr>
                                    </p:animEffect>
                                  </p:childTnLst>
                                </p:cTn>
                              </p:par>
                              <p:par>
                                <p:cTn id="281" presetID="22" presetClass="entr" presetSubtype="2" fill="hold" nodeType="withEffect">
                                  <p:stCondLst>
                                    <p:cond delay="200"/>
                                  </p:stCondLst>
                                  <p:childTnLst>
                                    <p:set>
                                      <p:cBhvr>
                                        <p:cTn id="282" dur="1" fill="hold">
                                          <p:stCondLst>
                                            <p:cond delay="0"/>
                                          </p:stCondLst>
                                        </p:cTn>
                                        <p:tgtEl>
                                          <p:spTgt spid="119"/>
                                        </p:tgtEl>
                                        <p:attrNameLst>
                                          <p:attrName>style.visibility</p:attrName>
                                        </p:attrNameLst>
                                      </p:cBhvr>
                                      <p:to>
                                        <p:strVal val="visible"/>
                                      </p:to>
                                    </p:set>
                                    <p:animEffect transition="in" filter="wipe(right)">
                                      <p:cBhvr>
                                        <p:cTn id="283" dur="2000"/>
                                        <p:tgtEl>
                                          <p:spTgt spid="119"/>
                                        </p:tgtEl>
                                      </p:cBhvr>
                                    </p:animEffect>
                                  </p:childTnLst>
                                </p:cTn>
                              </p:par>
                              <p:par>
                                <p:cTn id="284" presetID="22" presetClass="entr" presetSubtype="2" fill="hold" nodeType="withEffect">
                                  <p:stCondLst>
                                    <p:cond delay="200"/>
                                  </p:stCondLst>
                                  <p:childTnLst>
                                    <p:set>
                                      <p:cBhvr>
                                        <p:cTn id="285" dur="1" fill="hold">
                                          <p:stCondLst>
                                            <p:cond delay="0"/>
                                          </p:stCondLst>
                                        </p:cTn>
                                        <p:tgtEl>
                                          <p:spTgt spid="122"/>
                                        </p:tgtEl>
                                        <p:attrNameLst>
                                          <p:attrName>style.visibility</p:attrName>
                                        </p:attrNameLst>
                                      </p:cBhvr>
                                      <p:to>
                                        <p:strVal val="visible"/>
                                      </p:to>
                                    </p:set>
                                    <p:animEffect transition="in" filter="wipe(right)">
                                      <p:cBhvr>
                                        <p:cTn id="286" dur="2000"/>
                                        <p:tgtEl>
                                          <p:spTgt spid="122"/>
                                        </p:tgtEl>
                                      </p:cBhvr>
                                    </p:animEffect>
                                  </p:childTnLst>
                                </p:cTn>
                              </p:par>
                              <p:par>
                                <p:cTn id="287" presetID="22" presetClass="entr" presetSubtype="2" fill="hold" nodeType="withEffect">
                                  <p:stCondLst>
                                    <p:cond delay="200"/>
                                  </p:stCondLst>
                                  <p:childTnLst>
                                    <p:set>
                                      <p:cBhvr>
                                        <p:cTn id="288" dur="1" fill="hold">
                                          <p:stCondLst>
                                            <p:cond delay="0"/>
                                          </p:stCondLst>
                                        </p:cTn>
                                        <p:tgtEl>
                                          <p:spTgt spid="184"/>
                                        </p:tgtEl>
                                        <p:attrNameLst>
                                          <p:attrName>style.visibility</p:attrName>
                                        </p:attrNameLst>
                                      </p:cBhvr>
                                      <p:to>
                                        <p:strVal val="visible"/>
                                      </p:to>
                                    </p:set>
                                    <p:animEffect transition="in" filter="wipe(right)">
                                      <p:cBhvr>
                                        <p:cTn id="289" dur="2000"/>
                                        <p:tgtEl>
                                          <p:spTgt spid="184"/>
                                        </p:tgtEl>
                                      </p:cBhvr>
                                    </p:animEffect>
                                  </p:childTnLst>
                                </p:cTn>
                              </p:par>
                              <p:par>
                                <p:cTn id="290" presetID="22" presetClass="entr" presetSubtype="2" fill="hold" nodeType="withEffect">
                                  <p:stCondLst>
                                    <p:cond delay="200"/>
                                  </p:stCondLst>
                                  <p:childTnLst>
                                    <p:set>
                                      <p:cBhvr>
                                        <p:cTn id="291" dur="1" fill="hold">
                                          <p:stCondLst>
                                            <p:cond delay="0"/>
                                          </p:stCondLst>
                                        </p:cTn>
                                        <p:tgtEl>
                                          <p:spTgt spid="185"/>
                                        </p:tgtEl>
                                        <p:attrNameLst>
                                          <p:attrName>style.visibility</p:attrName>
                                        </p:attrNameLst>
                                      </p:cBhvr>
                                      <p:to>
                                        <p:strVal val="visible"/>
                                      </p:to>
                                    </p:set>
                                    <p:animEffect transition="in" filter="wipe(right)">
                                      <p:cBhvr>
                                        <p:cTn id="292" dur="2000"/>
                                        <p:tgtEl>
                                          <p:spTgt spid="185"/>
                                        </p:tgtEl>
                                      </p:cBhvr>
                                    </p:animEffect>
                                  </p:childTnLst>
                                </p:cTn>
                              </p:par>
                              <p:par>
                                <p:cTn id="293" presetID="42" presetClass="path" presetSubtype="0" accel="50000" decel="50000" fill="hold" nodeType="withEffect">
                                  <p:stCondLst>
                                    <p:cond delay="0"/>
                                  </p:stCondLst>
                                  <p:childTnLst>
                                    <p:animMotion origin="layout" path="M -8.33333E-7 2.71605E-6 L -0.32274 0.07222 " pathEditMode="relative" rAng="0" ptsTypes="AA">
                                      <p:cBhvr>
                                        <p:cTn id="294" dur="2000" fill="hold"/>
                                        <p:tgtEl>
                                          <p:spTgt spid="130"/>
                                        </p:tgtEl>
                                        <p:attrNameLst>
                                          <p:attrName>ppt_x</p:attrName>
                                          <p:attrName>ppt_y</p:attrName>
                                        </p:attrNameLst>
                                      </p:cBhvr>
                                      <p:rCtr x="-16146" y="3611"/>
                                    </p:animMotion>
                                  </p:childTnLst>
                                </p:cTn>
                              </p:par>
                              <p:par>
                                <p:cTn id="295" presetID="42" presetClass="path" presetSubtype="0" accel="50000" decel="50000" fill="hold" nodeType="withEffect">
                                  <p:stCondLst>
                                    <p:cond delay="0"/>
                                  </p:stCondLst>
                                  <p:childTnLst>
                                    <p:animMotion origin="layout" path="M -8.33333E-7 1.35802E-6 L -0.325 -0.00432 " pathEditMode="relative" rAng="0" ptsTypes="AA">
                                      <p:cBhvr>
                                        <p:cTn id="296" dur="2000" fill="hold"/>
                                        <p:tgtEl>
                                          <p:spTgt spid="142"/>
                                        </p:tgtEl>
                                        <p:attrNameLst>
                                          <p:attrName>ppt_x</p:attrName>
                                          <p:attrName>ppt_y</p:attrName>
                                        </p:attrNameLst>
                                      </p:cBhvr>
                                      <p:rCtr x="-16250" y="-216"/>
                                    </p:animMotion>
                                  </p:childTnLst>
                                </p:cTn>
                              </p:par>
                              <p:par>
                                <p:cTn id="297" presetID="42" presetClass="path" presetSubtype="0" accel="50000" decel="50000" fill="hold" nodeType="withEffect">
                                  <p:stCondLst>
                                    <p:cond delay="0"/>
                                  </p:stCondLst>
                                  <p:childTnLst>
                                    <p:animMotion origin="layout" path="M -8.33333E-7 4.69136E-6 L -0.32344 -0.05988 " pathEditMode="relative" rAng="0" ptsTypes="AA">
                                      <p:cBhvr>
                                        <p:cTn id="298" dur="2000" fill="hold"/>
                                        <p:tgtEl>
                                          <p:spTgt spid="148"/>
                                        </p:tgtEl>
                                        <p:attrNameLst>
                                          <p:attrName>ppt_x</p:attrName>
                                          <p:attrName>ppt_y</p:attrName>
                                        </p:attrNameLst>
                                      </p:cBhvr>
                                      <p:rCtr x="-16181" y="-2994"/>
                                    </p:animMotion>
                                  </p:childTnLst>
                                </p:cTn>
                              </p:par>
                              <p:par>
                                <p:cTn id="299" presetID="42" presetClass="path" presetSubtype="0" accel="50000" decel="50000" fill="hold" nodeType="withEffect">
                                  <p:stCondLst>
                                    <p:cond delay="0"/>
                                  </p:stCondLst>
                                  <p:childTnLst>
                                    <p:animMotion origin="layout" path="M -8.33333E-7 0.00062 L -0.32465 -0.12037 " pathEditMode="relative" rAng="0" ptsTypes="AA">
                                      <p:cBhvr>
                                        <p:cTn id="300" dur="2000" fill="hold"/>
                                        <p:tgtEl>
                                          <p:spTgt spid="163"/>
                                        </p:tgtEl>
                                        <p:attrNameLst>
                                          <p:attrName>ppt_x</p:attrName>
                                          <p:attrName>ppt_y</p:attrName>
                                        </p:attrNameLst>
                                      </p:cBhvr>
                                      <p:rCtr x="-16233" y="-6049"/>
                                    </p:animMotion>
                                  </p:childTnLst>
                                </p:cTn>
                              </p:par>
                            </p:childTnLst>
                          </p:cTn>
                        </p:par>
                        <p:par>
                          <p:cTn id="301" fill="hold">
                            <p:stCondLst>
                              <p:cond delay="2200"/>
                            </p:stCondLst>
                            <p:childTnLst>
                              <p:par>
                                <p:cTn id="302" presetID="10" presetClass="entr" presetSubtype="0" fill="hold" grpId="1" nodeType="afterEffect">
                                  <p:stCondLst>
                                    <p:cond delay="0"/>
                                  </p:stCondLst>
                                  <p:childTnLst>
                                    <p:set>
                                      <p:cBhvr>
                                        <p:cTn id="303" dur="1" fill="hold">
                                          <p:stCondLst>
                                            <p:cond delay="0"/>
                                          </p:stCondLst>
                                        </p:cTn>
                                        <p:tgtEl>
                                          <p:spTgt spid="2"/>
                                        </p:tgtEl>
                                        <p:attrNameLst>
                                          <p:attrName>style.visibility</p:attrName>
                                        </p:attrNameLst>
                                      </p:cBhvr>
                                      <p:to>
                                        <p:strVal val="visible"/>
                                      </p:to>
                                    </p:set>
                                    <p:animEffect transition="in" filter="fade">
                                      <p:cBhvr>
                                        <p:cTn id="304" dur="500"/>
                                        <p:tgtEl>
                                          <p:spTgt spid="2"/>
                                        </p:tgtEl>
                                      </p:cBhvr>
                                    </p:animEffect>
                                  </p:childTnLst>
                                </p:cTn>
                              </p:par>
                              <p:par>
                                <p:cTn id="305" presetID="26" presetClass="emph" presetSubtype="0" repeatCount="indefinite" fill="hold" grpId="0" nodeType="withEffect">
                                  <p:stCondLst>
                                    <p:cond delay="0"/>
                                  </p:stCondLst>
                                  <p:endCondLst>
                                    <p:cond evt="onNext" delay="0">
                                      <p:tgtEl>
                                        <p:sldTgt/>
                                      </p:tgtEl>
                                    </p:cond>
                                  </p:endCondLst>
                                  <p:childTnLst>
                                    <p:animEffect transition="out" filter="fade">
                                      <p:cBhvr>
                                        <p:cTn id="306" dur="3000" tmFilter="0, 0; .2, .5; .8, .5; 1, 0"/>
                                        <p:tgtEl>
                                          <p:spTgt spid="2"/>
                                        </p:tgtEl>
                                      </p:cBhvr>
                                    </p:animEffect>
                                    <p:animScale>
                                      <p:cBhvr>
                                        <p:cTn id="307" dur="1500" autoRev="1" fill="hold"/>
                                        <p:tgtEl>
                                          <p:spTgt spid="2"/>
                                        </p:tgtEl>
                                      </p:cBhvr>
                                      <p:by x="105000" y="105000"/>
                                    </p:animScale>
                                  </p:childTnLst>
                                </p:cTn>
                              </p:par>
                              <p:par>
                                <p:cTn id="308" presetID="10" presetClass="exit" presetSubtype="0" fill="hold" nodeType="withEffect">
                                  <p:stCondLst>
                                    <p:cond delay="0"/>
                                  </p:stCondLst>
                                  <p:childTnLst>
                                    <p:animEffect transition="out" filter="fade">
                                      <p:cBhvr>
                                        <p:cTn id="309" dur="500"/>
                                        <p:tgtEl>
                                          <p:spTgt spid="190"/>
                                        </p:tgtEl>
                                      </p:cBhvr>
                                    </p:animEffect>
                                    <p:set>
                                      <p:cBhvr>
                                        <p:cTn id="310" dur="1" fill="hold">
                                          <p:stCondLst>
                                            <p:cond delay="499"/>
                                          </p:stCondLst>
                                        </p:cTn>
                                        <p:tgtEl>
                                          <p:spTgt spid="190"/>
                                        </p:tgtEl>
                                        <p:attrNameLst>
                                          <p:attrName>style.visibility</p:attrName>
                                        </p:attrNameLst>
                                      </p:cBhvr>
                                      <p:to>
                                        <p:strVal val="hidden"/>
                                      </p:to>
                                    </p:set>
                                  </p:childTnLst>
                                </p:cTn>
                              </p:par>
                              <p:par>
                                <p:cTn id="311" presetID="10" presetClass="entr" presetSubtype="0" fill="hold" nodeType="withEffect">
                                  <p:stCondLst>
                                    <p:cond delay="0"/>
                                  </p:stCondLst>
                                  <p:childTnLst>
                                    <p:set>
                                      <p:cBhvr>
                                        <p:cTn id="312" dur="1" fill="hold">
                                          <p:stCondLst>
                                            <p:cond delay="0"/>
                                          </p:stCondLst>
                                        </p:cTn>
                                        <p:tgtEl>
                                          <p:spTgt spid="189"/>
                                        </p:tgtEl>
                                        <p:attrNameLst>
                                          <p:attrName>style.visibility</p:attrName>
                                        </p:attrNameLst>
                                      </p:cBhvr>
                                      <p:to>
                                        <p:strVal val="visible"/>
                                      </p:to>
                                    </p:set>
                                    <p:animEffect transition="in" filter="fade">
                                      <p:cBhvr>
                                        <p:cTn id="313" dur="500"/>
                                        <p:tgtEl>
                                          <p:spTgt spid="189"/>
                                        </p:tgtEl>
                                      </p:cBhvr>
                                    </p:animEffect>
                                  </p:childTnLst>
                                </p:cTn>
                              </p:par>
                              <p:par>
                                <p:cTn id="314" presetID="42" presetClass="path" presetSubtype="0" accel="20000" decel="20000" fill="hold" grpId="3" nodeType="withEffect">
                                  <p:stCondLst>
                                    <p:cond delay="0"/>
                                  </p:stCondLst>
                                  <p:childTnLst>
                                    <p:animMotion origin="layout" path="M 0.02448 0.09719 L 0.03194 0.20302 " pathEditMode="relative" rAng="0" ptsTypes="AA">
                                      <p:cBhvr>
                                        <p:cTn id="315" dur="500" fill="hold"/>
                                        <p:tgtEl>
                                          <p:spTgt spid="203"/>
                                        </p:tgtEl>
                                        <p:attrNameLst>
                                          <p:attrName>ppt_x</p:attrName>
                                          <p:attrName>ppt_y</p:attrName>
                                        </p:attrNameLst>
                                      </p:cBhvr>
                                      <p:rCtr x="365" y="5276"/>
                                    </p:animMotion>
                                  </p:childTnLst>
                                </p:cTn>
                              </p:par>
                              <p:par>
                                <p:cTn id="316" presetID="42" presetClass="path" presetSubtype="0" accel="20000" decel="20000" fill="hold" grpId="3" nodeType="withEffect">
                                  <p:stCondLst>
                                    <p:cond delay="0"/>
                                  </p:stCondLst>
                                  <p:childTnLst>
                                    <p:animMotion origin="layout" path="M -0.01857 0.07128 L -0.02604 0.13175 " pathEditMode="relative" rAng="0" ptsTypes="AA">
                                      <p:cBhvr>
                                        <p:cTn id="317" dur="500" fill="hold"/>
                                        <p:tgtEl>
                                          <p:spTgt spid="202"/>
                                        </p:tgtEl>
                                        <p:attrNameLst>
                                          <p:attrName>ppt_x</p:attrName>
                                          <p:attrName>ppt_y</p:attrName>
                                        </p:attrNameLst>
                                      </p:cBhvr>
                                      <p:rCtr x="-382" y="3024"/>
                                    </p:animMotion>
                                  </p:childTnLst>
                                </p:cTn>
                              </p:par>
                              <p:par>
                                <p:cTn id="318" presetID="42" presetClass="path" presetSubtype="0" accel="20000" decel="20000" fill="hold" grpId="3" nodeType="withEffect">
                                  <p:stCondLst>
                                    <p:cond delay="0"/>
                                  </p:stCondLst>
                                  <p:childTnLst>
                                    <p:animMotion origin="layout" path="M -0.03351 -0.08179 L -0.0434 -0.14475 " pathEditMode="relative" rAng="0" ptsTypes="AA">
                                      <p:cBhvr>
                                        <p:cTn id="319" dur="500" fill="hold"/>
                                        <p:tgtEl>
                                          <p:spTgt spid="187"/>
                                        </p:tgtEl>
                                        <p:attrNameLst>
                                          <p:attrName>ppt_x</p:attrName>
                                          <p:attrName>ppt_y</p:attrName>
                                        </p:attrNameLst>
                                      </p:cBhvr>
                                      <p:rCtr x="-503" y="-3148"/>
                                    </p:animMotion>
                                  </p:childTnLst>
                                </p:cTn>
                              </p:par>
                              <p:par>
                                <p:cTn id="320" presetID="42" presetClass="path" presetSubtype="0" accel="20000" decel="20000" fill="hold" grpId="3" nodeType="withEffect">
                                  <p:stCondLst>
                                    <p:cond delay="0"/>
                                  </p:stCondLst>
                                  <p:childTnLst>
                                    <p:animMotion origin="layout" path="M -0.025 -0.175 L -0.02743 -0.27037 " pathEditMode="relative" rAng="0" ptsTypes="AA">
                                      <p:cBhvr>
                                        <p:cTn id="321" dur="500" fill="hold"/>
                                        <p:tgtEl>
                                          <p:spTgt spid="186"/>
                                        </p:tgtEl>
                                        <p:attrNameLst>
                                          <p:attrName>ppt_x</p:attrName>
                                          <p:attrName>ppt_y</p:attrName>
                                        </p:attrNameLst>
                                      </p:cBhvr>
                                      <p:rCtr x="-122" y="-4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3" grpId="0"/>
      <p:bldP spid="123" grpId="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83" grpId="0" animBg="1"/>
      <p:bldP spid="183" grpId="1" animBg="1"/>
      <p:bldP spid="25" grpId="0"/>
      <p:bldP spid="25" grpId="1"/>
      <p:bldP spid="25" grpId="2"/>
      <p:bldP spid="31" grpId="0"/>
      <p:bldP spid="31" grpId="1"/>
      <p:bldP spid="31" grpId="2"/>
      <p:bldP spid="34" grpId="0"/>
      <p:bldP spid="34" grpId="1"/>
      <p:bldP spid="186" grpId="0"/>
      <p:bldP spid="186" grpId="1"/>
      <p:bldP spid="186" grpId="2"/>
      <p:bldP spid="186" grpId="3"/>
      <p:bldP spid="187" grpId="0"/>
      <p:bldP spid="187" grpId="1"/>
      <p:bldP spid="187" grpId="2"/>
      <p:bldP spid="187" grpId="3"/>
      <p:bldP spid="188" grpId="0"/>
      <p:bldP spid="188" grpId="1"/>
      <p:bldP spid="202" grpId="0"/>
      <p:bldP spid="202" grpId="1"/>
      <p:bldP spid="202" grpId="2"/>
      <p:bldP spid="202" grpId="3"/>
      <p:bldP spid="203" grpId="0"/>
      <p:bldP spid="203" grpId="1"/>
      <p:bldP spid="203" grpId="2"/>
      <p:bldP spid="203"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036"/>
            <a:ext cx="8229600" cy="628650"/>
          </a:xfrm>
        </p:spPr>
        <p:txBody>
          <a:bodyPr/>
          <a:lstStyle/>
          <a:p>
            <a:r>
              <a:rPr lang="en-US" dirty="0"/>
              <a:t>Empowering ‘Networking 2.0’ – “</a:t>
            </a:r>
            <a:r>
              <a:rPr lang="en-US" dirty="0" err="1"/>
              <a:t>NaaS</a:t>
            </a:r>
            <a:r>
              <a:rPr lang="en-US" dirty="0"/>
              <a:t>”</a:t>
            </a:r>
          </a:p>
        </p:txBody>
      </p:sp>
      <p:grpSp>
        <p:nvGrpSpPr>
          <p:cNvPr id="91" name="Group 237"/>
          <p:cNvGrpSpPr/>
          <p:nvPr/>
        </p:nvGrpSpPr>
        <p:grpSpPr>
          <a:xfrm>
            <a:off x="539553" y="1048281"/>
            <a:ext cx="5472311" cy="427542"/>
            <a:chOff x="6394091" y="3302263"/>
            <a:chExt cx="1758121" cy="1868728"/>
          </a:xfrm>
        </p:grpSpPr>
        <p:sp>
          <p:nvSpPr>
            <p:cNvPr id="92"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93"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94" name="Rectangle 93"/>
          <p:cNvSpPr/>
          <p:nvPr/>
        </p:nvSpPr>
        <p:spPr>
          <a:xfrm>
            <a:off x="466727" y="1101433"/>
            <a:ext cx="5545137"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ysClr val="window" lastClr="FFFFFF"/>
                </a:solidFill>
                <a:effectLst/>
                <a:uLnTx/>
                <a:uFillTx/>
              </a:rPr>
              <a:t>More than just a Spanning Tree replacement</a:t>
            </a:r>
            <a:endParaRPr kumimoji="0" lang="en-GB" sz="1800" b="1" i="0" u="none" strike="noStrike" kern="0" cap="none" spc="0" normalizeH="0" baseline="0" noProof="0" dirty="0">
              <a:ln>
                <a:noFill/>
              </a:ln>
              <a:solidFill>
                <a:sysClr val="window" lastClr="FFFFFF"/>
              </a:solidFill>
              <a:effectLst/>
              <a:uLnTx/>
              <a:uFillTx/>
              <a:latin typeface="Arial" charset="0"/>
              <a:sym typeface="Arial" charset="0"/>
            </a:endParaRPr>
          </a:p>
        </p:txBody>
      </p:sp>
      <p:grpSp>
        <p:nvGrpSpPr>
          <p:cNvPr id="95" name="Group 237"/>
          <p:cNvGrpSpPr/>
          <p:nvPr/>
        </p:nvGrpSpPr>
        <p:grpSpPr>
          <a:xfrm flipH="1">
            <a:off x="3132138" y="1618461"/>
            <a:ext cx="5472310" cy="427542"/>
            <a:chOff x="6394091" y="3302263"/>
            <a:chExt cx="1758121" cy="1868728"/>
          </a:xfrm>
        </p:grpSpPr>
        <p:sp>
          <p:nvSpPr>
            <p:cNvPr id="96"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97"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98" name="Rectangle 97"/>
          <p:cNvSpPr/>
          <p:nvPr/>
        </p:nvSpPr>
        <p:spPr>
          <a:xfrm>
            <a:off x="3132140" y="1671613"/>
            <a:ext cx="5545136"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Extends beyond just the Data Center</a:t>
            </a:r>
          </a:p>
        </p:txBody>
      </p:sp>
      <p:grpSp>
        <p:nvGrpSpPr>
          <p:cNvPr id="99" name="Group 237"/>
          <p:cNvGrpSpPr/>
          <p:nvPr/>
        </p:nvGrpSpPr>
        <p:grpSpPr>
          <a:xfrm>
            <a:off x="539553" y="2196144"/>
            <a:ext cx="5472311" cy="427542"/>
            <a:chOff x="6394091" y="3302263"/>
            <a:chExt cx="1758121" cy="1868728"/>
          </a:xfrm>
        </p:grpSpPr>
        <p:sp>
          <p:nvSpPr>
            <p:cNvPr id="100"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101"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102" name="Rectangle 101"/>
          <p:cNvSpPr/>
          <p:nvPr/>
        </p:nvSpPr>
        <p:spPr>
          <a:xfrm>
            <a:off x="466725" y="2249296"/>
            <a:ext cx="5545138"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Accelerates Time-to-Service</a:t>
            </a:r>
          </a:p>
        </p:txBody>
      </p:sp>
      <p:grpSp>
        <p:nvGrpSpPr>
          <p:cNvPr id="103" name="Group 237"/>
          <p:cNvGrpSpPr/>
          <p:nvPr/>
        </p:nvGrpSpPr>
        <p:grpSpPr>
          <a:xfrm flipH="1">
            <a:off x="3132138" y="2773819"/>
            <a:ext cx="5472310" cy="427542"/>
            <a:chOff x="6394091" y="3302263"/>
            <a:chExt cx="1758121" cy="1868728"/>
          </a:xfrm>
        </p:grpSpPr>
        <p:sp>
          <p:nvSpPr>
            <p:cNvPr id="104"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105"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106" name="Rectangle 105"/>
          <p:cNvSpPr/>
          <p:nvPr/>
        </p:nvSpPr>
        <p:spPr>
          <a:xfrm>
            <a:off x="3132138" y="2826971"/>
            <a:ext cx="5545137"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Optimizes Data Center interconnect</a:t>
            </a:r>
          </a:p>
        </p:txBody>
      </p:sp>
      <p:grpSp>
        <p:nvGrpSpPr>
          <p:cNvPr id="107" name="Group 237"/>
          <p:cNvGrpSpPr/>
          <p:nvPr/>
        </p:nvGrpSpPr>
        <p:grpSpPr>
          <a:xfrm>
            <a:off x="539553" y="3351494"/>
            <a:ext cx="5472311" cy="427542"/>
            <a:chOff x="6394091" y="3302263"/>
            <a:chExt cx="1758121" cy="1868728"/>
          </a:xfrm>
        </p:grpSpPr>
        <p:sp>
          <p:nvSpPr>
            <p:cNvPr id="108"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109"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110" name="Rectangle 109"/>
          <p:cNvSpPr/>
          <p:nvPr/>
        </p:nvSpPr>
        <p:spPr>
          <a:xfrm>
            <a:off x="466725" y="3404646"/>
            <a:ext cx="5545138"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Native multi-tenancy &amp; network segmentation</a:t>
            </a:r>
          </a:p>
        </p:txBody>
      </p:sp>
      <p:grpSp>
        <p:nvGrpSpPr>
          <p:cNvPr id="111" name="Group 237"/>
          <p:cNvGrpSpPr/>
          <p:nvPr/>
        </p:nvGrpSpPr>
        <p:grpSpPr>
          <a:xfrm flipH="1">
            <a:off x="3132138" y="3921674"/>
            <a:ext cx="5472310" cy="427542"/>
            <a:chOff x="6394091" y="3302263"/>
            <a:chExt cx="1758121" cy="1868728"/>
          </a:xfrm>
        </p:grpSpPr>
        <p:sp>
          <p:nvSpPr>
            <p:cNvPr id="112"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113"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114" name="Rectangle 113"/>
          <p:cNvSpPr/>
          <p:nvPr/>
        </p:nvSpPr>
        <p:spPr>
          <a:xfrm>
            <a:off x="3132138" y="3974826"/>
            <a:ext cx="5545137"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Proven interoperability with other vendors</a:t>
            </a:r>
          </a:p>
        </p:txBody>
      </p:sp>
      <p:grpSp>
        <p:nvGrpSpPr>
          <p:cNvPr id="115" name="Group 237"/>
          <p:cNvGrpSpPr/>
          <p:nvPr/>
        </p:nvGrpSpPr>
        <p:grpSpPr>
          <a:xfrm>
            <a:off x="539553" y="4491854"/>
            <a:ext cx="5472311" cy="427542"/>
            <a:chOff x="6394091" y="3302263"/>
            <a:chExt cx="1758121" cy="1868728"/>
          </a:xfrm>
        </p:grpSpPr>
        <p:sp>
          <p:nvSpPr>
            <p:cNvPr id="116" name="Oval 18"/>
            <p:cNvSpPr>
              <a:spLocks noChangeArrowheads="1"/>
            </p:cNvSpPr>
            <p:nvPr/>
          </p:nvSpPr>
          <p:spPr bwMode="gray">
            <a:xfrm>
              <a:off x="6394091" y="3302263"/>
              <a:ext cx="1758121" cy="1868728"/>
            </a:xfrm>
            <a:prstGeom prst="homePlate">
              <a:avLst>
                <a:gd name="adj" fmla="val 32601"/>
              </a:avLst>
            </a:prstGeom>
            <a:gradFill flip="none" rotWithShape="1">
              <a:gsLst>
                <a:gs pos="100000">
                  <a:srgbClr val="CC0000">
                    <a:lumMod val="75000"/>
                    <a:shade val="30000"/>
                    <a:satMod val="115000"/>
                  </a:srgbClr>
                </a:gs>
                <a:gs pos="50000">
                  <a:srgbClr val="CC0000">
                    <a:lumMod val="75000"/>
                    <a:shade val="67500"/>
                    <a:satMod val="115000"/>
                  </a:srgbClr>
                </a:gs>
                <a:gs pos="0">
                  <a:srgbClr val="CC0000">
                    <a:lumMod val="75000"/>
                    <a:shade val="100000"/>
                    <a:satMod val="115000"/>
                  </a:srgbClr>
                </a:gs>
              </a:gsLst>
              <a:path path="circle">
                <a:fillToRect l="50000" t="50000" r="50000" b="50000"/>
              </a:path>
              <a:tileRect/>
            </a:gradFill>
            <a:ln w="76200" algn="ctr">
              <a:solidFill>
                <a:sysClr val="window" lastClr="FFFFFF"/>
              </a:solidFill>
              <a:miter lim="800000"/>
              <a:headEnd/>
              <a:tailEnd/>
            </a:ln>
            <a:effectLst>
              <a:outerShdw blurRad="63500" sx="102000" sy="102000" algn="ctr" rotWithShape="0">
                <a:prstClr val="black">
                  <a:alpha val="40000"/>
                </a:prstClr>
              </a:outerShdw>
            </a:effectLst>
          </p:spPr>
          <p:txBody>
            <a:bodyPr wrap="none"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charset="0"/>
              </a:endParaRPr>
            </a:p>
          </p:txBody>
        </p:sp>
        <p:sp>
          <p:nvSpPr>
            <p:cNvPr id="117" name="Oval 28"/>
            <p:cNvSpPr>
              <a:spLocks noChangeArrowheads="1"/>
            </p:cNvSpPr>
            <p:nvPr/>
          </p:nvSpPr>
          <p:spPr bwMode="auto">
            <a:xfrm>
              <a:off x="6479938" y="3468180"/>
              <a:ext cx="1432660" cy="741388"/>
            </a:xfrm>
            <a:prstGeom prst="homePlate">
              <a:avLst>
                <a:gd name="adj" fmla="val 38459"/>
              </a:avLst>
            </a:prstGeom>
            <a:gradFill rotWithShape="1">
              <a:gsLst>
                <a:gs pos="0">
                  <a:srgbClr val="FFFFFF">
                    <a:alpha val="20000"/>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1024087"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ＭＳ Ｐゴシック" charset="-128"/>
              </a:endParaRPr>
            </a:p>
          </p:txBody>
        </p:sp>
      </p:grpSp>
      <p:sp>
        <p:nvSpPr>
          <p:cNvPr id="118" name="Rectangle 117"/>
          <p:cNvSpPr/>
          <p:nvPr/>
        </p:nvSpPr>
        <p:spPr>
          <a:xfrm>
            <a:off x="466725" y="4545006"/>
            <a:ext cx="5545138" cy="318982"/>
          </a:xfrm>
          <a:prstGeom prst="rect">
            <a:avLst/>
          </a:prstGeom>
        </p:spPr>
        <p:txBody>
          <a:bodyPr wrap="square" lIns="102408" tIns="51205" rIns="102408" bIns="51205" anchor="ctr" anchorCtr="0">
            <a:noAutofit/>
          </a:bodyPr>
          <a:lstStyle/>
          <a:p>
            <a:pPr marL="0" marR="0" lvl="0" indent="0" algn="ctr" defTabSz="914400" eaLnBrk="0" fontAlgn="auto" latinLnBrk="0" hangingPunct="0">
              <a:lnSpc>
                <a:spcPct val="95000"/>
              </a:lnSpc>
              <a:spcBef>
                <a:spcPct val="45000"/>
              </a:spcBef>
              <a:spcAft>
                <a:spcPts val="0"/>
              </a:spcAft>
              <a:buClr>
                <a:srgbClr val="CC0000"/>
              </a:buClr>
              <a:buSzPct val="90000"/>
              <a:buFontTx/>
              <a:buNone/>
              <a:tabLst/>
              <a:defRPr/>
            </a:pPr>
            <a:r>
              <a:rPr kumimoji="0" lang="en-US" sz="1800" b="1" i="0" u="none" strike="noStrike" kern="0" cap="none" spc="0" normalizeH="0" baseline="0" noProof="0" dirty="0">
                <a:ln>
                  <a:noFill/>
                </a:ln>
                <a:solidFill>
                  <a:srgbClr val="FFFFFF"/>
                </a:solidFill>
                <a:effectLst/>
                <a:uLnTx/>
                <a:uFillTx/>
              </a:rPr>
              <a:t>Foundation for a pragmatic SDN strategy</a:t>
            </a:r>
          </a:p>
        </p:txBody>
      </p:sp>
    </p:spTree>
    <p:extLst>
      <p:ext uri="{BB962C8B-B14F-4D97-AF65-F5344CB8AC3E}">
        <p14:creationId xmlns:p14="http://schemas.microsoft.com/office/powerpoint/2010/main" val="21686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up)">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right)">
                                      <p:cBhvr>
                                        <p:cTn id="15" dur="500"/>
                                        <p:tgtEl>
                                          <p:spTgt spid="9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up)">
                                      <p:cBhvr>
                                        <p:cTn id="18" dur="500"/>
                                        <p:tgtEl>
                                          <p:spTgt spid="9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left)">
                                      <p:cBhvr>
                                        <p:cTn id="23" dur="500"/>
                                        <p:tgtEl>
                                          <p:spTgt spid="9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up)">
                                      <p:cBhvr>
                                        <p:cTn id="26" dur="500"/>
                                        <p:tgtEl>
                                          <p:spTgt spid="1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right)">
                                      <p:cBhvr>
                                        <p:cTn id="31" dur="500"/>
                                        <p:tgtEl>
                                          <p:spTgt spid="10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up)">
                                      <p:cBhvr>
                                        <p:cTn id="34" dur="500"/>
                                        <p:tgtEl>
                                          <p:spTgt spid="1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wipe(left)">
                                      <p:cBhvr>
                                        <p:cTn id="39" dur="500"/>
                                        <p:tgtEl>
                                          <p:spTgt spid="10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up)">
                                      <p:cBhvr>
                                        <p:cTn id="42" dur="500"/>
                                        <p:tgtEl>
                                          <p:spTgt spid="1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wipe(up)">
                                      <p:cBhvr>
                                        <p:cTn id="50" dur="500"/>
                                        <p:tgtEl>
                                          <p:spTgt spid="1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500"/>
                                        <p:tgtEl>
                                          <p:spTgt spid="11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wipe(up)">
                                      <p:cBhvr>
                                        <p:cTn id="58"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8" grpId="0"/>
      <p:bldP spid="102" grpId="0"/>
      <p:bldP spid="106" grpId="0"/>
      <p:bldP spid="110" grpId="0"/>
      <p:bldP spid="114" grpId="0"/>
      <p:bldP spid="1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5279" y="864437"/>
            <a:ext cx="1983346" cy="906644"/>
          </a:xfrm>
          <a:prstGeom prst="rect">
            <a:avLst/>
          </a:prstGeom>
          <a:noFill/>
        </p:spPr>
        <p:txBody>
          <a:bodyPr wrap="square" rtlCol="0">
            <a:noAutofit/>
          </a:bodyPr>
          <a:lstStyle/>
          <a:p>
            <a:pPr algn="ctr">
              <a:lnSpc>
                <a:spcPct val="90000"/>
              </a:lnSpc>
            </a:pP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20x</a:t>
            </a:r>
            <a:r>
              <a:rPr lang="en-US" sz="1200" b="1" dirty="0">
                <a:solidFill>
                  <a:srgbClr val="4C4C4C"/>
                </a:solidFill>
              </a:rPr>
              <a:t> or more</a:t>
            </a:r>
          </a:p>
          <a:p>
            <a:pPr algn="ctr">
              <a:lnSpc>
                <a:spcPts val="1500"/>
              </a:lnSpc>
            </a:pPr>
            <a:r>
              <a:rPr lang="en-US" sz="1400" dirty="0">
                <a:solidFill>
                  <a:srgbClr val="4C4C4C"/>
                </a:solidFill>
              </a:rPr>
              <a:t>Faster </a:t>
            </a:r>
            <a:br>
              <a:rPr lang="en-US" sz="1400" dirty="0">
                <a:solidFill>
                  <a:srgbClr val="4C4C4C"/>
                </a:solidFill>
              </a:rPr>
            </a:br>
            <a:r>
              <a:rPr lang="en-US" sz="1400" dirty="0">
                <a:solidFill>
                  <a:srgbClr val="4C4C4C"/>
                </a:solidFill>
              </a:rPr>
              <a:t>Time-to-Service</a:t>
            </a:r>
          </a:p>
        </p:txBody>
      </p:sp>
      <p:sp>
        <p:nvSpPr>
          <p:cNvPr id="5" name="TextBox 4"/>
          <p:cNvSpPr txBox="1"/>
          <p:nvPr/>
        </p:nvSpPr>
        <p:spPr>
          <a:xfrm>
            <a:off x="2685279" y="2964152"/>
            <a:ext cx="1983346" cy="782392"/>
          </a:xfrm>
          <a:prstGeom prst="rect">
            <a:avLst/>
          </a:prstGeom>
          <a:noFill/>
        </p:spPr>
        <p:txBody>
          <a:bodyPr wrap="square" rtlCol="0">
            <a:noAutofit/>
          </a:bodyPr>
          <a:lstStyle/>
          <a:p>
            <a:pPr algn="ctr">
              <a:lnSpc>
                <a:spcPct val="90000"/>
              </a:lnSpc>
            </a:pPr>
            <a:r>
              <a:rPr lang="en-US" sz="1400" b="1" dirty="0"/>
              <a:t>Up to </a:t>
            </a: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10x</a:t>
            </a:r>
          </a:p>
          <a:p>
            <a:pPr algn="ctr">
              <a:lnSpc>
                <a:spcPts val="1500"/>
              </a:lnSpc>
            </a:pPr>
            <a:r>
              <a:rPr lang="en-US" sz="1400" dirty="0">
                <a:solidFill>
                  <a:srgbClr val="4C4C4C"/>
                </a:solidFill>
              </a:rPr>
              <a:t>Less Resources</a:t>
            </a:r>
          </a:p>
        </p:txBody>
      </p:sp>
      <p:sp>
        <p:nvSpPr>
          <p:cNvPr id="7" name="TextBox 6"/>
          <p:cNvSpPr txBox="1"/>
          <p:nvPr/>
        </p:nvSpPr>
        <p:spPr>
          <a:xfrm>
            <a:off x="6982598" y="3861798"/>
            <a:ext cx="1780146" cy="1074803"/>
          </a:xfrm>
          <a:prstGeom prst="rect">
            <a:avLst/>
          </a:prstGeom>
          <a:noFill/>
        </p:spPr>
        <p:txBody>
          <a:bodyPr wrap="square" rtlCol="0">
            <a:noAutofit/>
          </a:bodyPr>
          <a:lstStyle/>
          <a:p>
            <a:pPr algn="ctr">
              <a:lnSpc>
                <a:spcPct val="90000"/>
              </a:lnSpc>
            </a:pPr>
            <a:r>
              <a:rPr lang="en-US" sz="1400" b="1" dirty="0">
                <a:solidFill>
                  <a:srgbClr val="C00000"/>
                </a:solidFill>
              </a:rPr>
              <a:t>Up to </a:t>
            </a: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50x</a:t>
            </a:r>
          </a:p>
          <a:p>
            <a:pPr algn="ctr">
              <a:lnSpc>
                <a:spcPct val="90000"/>
              </a:lnSpc>
            </a:pPr>
            <a:r>
              <a:rPr lang="en-US" sz="1400" dirty="0">
                <a:solidFill>
                  <a:srgbClr val="C00000"/>
                </a:solidFill>
              </a:rPr>
              <a:t>Improved </a:t>
            </a:r>
            <a:r>
              <a:rPr lang="en-US" sz="1400" dirty="0" err="1">
                <a:solidFill>
                  <a:srgbClr val="C00000"/>
                </a:solidFill>
              </a:rPr>
              <a:t>QoE</a:t>
            </a:r>
            <a:r>
              <a:rPr lang="en-US" sz="1400" dirty="0">
                <a:solidFill>
                  <a:srgbClr val="C00000"/>
                </a:solidFill>
              </a:rPr>
              <a:t> for IPTV viewers</a:t>
            </a:r>
          </a:p>
        </p:txBody>
      </p:sp>
      <p:sp>
        <p:nvSpPr>
          <p:cNvPr id="8" name="TextBox 7"/>
          <p:cNvSpPr txBox="1"/>
          <p:nvPr/>
        </p:nvSpPr>
        <p:spPr>
          <a:xfrm>
            <a:off x="2524819" y="3861798"/>
            <a:ext cx="2304266" cy="1108285"/>
          </a:xfrm>
          <a:prstGeom prst="rect">
            <a:avLst/>
          </a:prstGeom>
          <a:noFill/>
        </p:spPr>
        <p:txBody>
          <a:bodyPr wrap="square" rtlCol="0">
            <a:noAutofit/>
          </a:bodyPr>
          <a:lstStyle/>
          <a:p>
            <a:pPr algn="ctr">
              <a:lnSpc>
                <a:spcPct val="90000"/>
              </a:lnSpc>
            </a:pPr>
            <a:r>
              <a:rPr lang="en-US" sz="1400" b="1" dirty="0">
                <a:solidFill>
                  <a:srgbClr val="C00000"/>
                </a:solidFill>
              </a:rPr>
              <a:t>Up to </a:t>
            </a: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10x</a:t>
            </a:r>
          </a:p>
          <a:p>
            <a:pPr algn="ctr">
              <a:lnSpc>
                <a:spcPct val="90000"/>
              </a:lnSpc>
            </a:pPr>
            <a:r>
              <a:rPr lang="en-US" sz="1400" dirty="0">
                <a:solidFill>
                  <a:srgbClr val="C00000"/>
                </a:solidFill>
              </a:rPr>
              <a:t>More Video cameras</a:t>
            </a:r>
          </a:p>
          <a:p>
            <a:pPr algn="ctr">
              <a:lnSpc>
                <a:spcPct val="90000"/>
              </a:lnSpc>
            </a:pPr>
            <a:r>
              <a:rPr lang="en-US" sz="1400" dirty="0">
                <a:solidFill>
                  <a:srgbClr val="C00000"/>
                </a:solidFill>
              </a:rPr>
              <a:t>Digital signage</a:t>
            </a:r>
          </a:p>
        </p:txBody>
      </p:sp>
      <p:sp>
        <p:nvSpPr>
          <p:cNvPr id="9" name="TextBox 8"/>
          <p:cNvSpPr txBox="1"/>
          <p:nvPr/>
        </p:nvSpPr>
        <p:spPr>
          <a:xfrm>
            <a:off x="2356740" y="1910770"/>
            <a:ext cx="2640424" cy="782392"/>
          </a:xfrm>
          <a:prstGeom prst="rect">
            <a:avLst/>
          </a:prstGeom>
          <a:noFill/>
        </p:spPr>
        <p:txBody>
          <a:bodyPr wrap="square" rtlCol="0">
            <a:noAutofit/>
          </a:bodyPr>
          <a:lstStyle/>
          <a:p>
            <a:pPr algn="ctr">
              <a:lnSpc>
                <a:spcPct val="90000"/>
              </a:lnSpc>
            </a:pP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100%</a:t>
            </a:r>
          </a:p>
          <a:p>
            <a:pPr algn="ctr">
              <a:lnSpc>
                <a:spcPts val="1500"/>
              </a:lnSpc>
            </a:pPr>
            <a:r>
              <a:rPr lang="en-US" sz="1400" dirty="0">
                <a:solidFill>
                  <a:srgbClr val="C00000"/>
                </a:solidFill>
              </a:rPr>
              <a:t>Secure Compliance</a:t>
            </a:r>
            <a:br>
              <a:rPr lang="en-US" sz="1400" dirty="0">
                <a:solidFill>
                  <a:srgbClr val="C00000"/>
                </a:solidFill>
              </a:rPr>
            </a:br>
            <a:r>
              <a:rPr lang="en-US" sz="1400" dirty="0">
                <a:solidFill>
                  <a:srgbClr val="C00000"/>
                </a:solidFill>
              </a:rPr>
              <a:t>(PCI)</a:t>
            </a:r>
          </a:p>
        </p:txBody>
      </p:sp>
      <p:sp>
        <p:nvSpPr>
          <p:cNvPr id="10" name="TextBox 9"/>
          <p:cNvSpPr txBox="1"/>
          <p:nvPr/>
        </p:nvSpPr>
        <p:spPr>
          <a:xfrm>
            <a:off x="4769660" y="1910770"/>
            <a:ext cx="1983346" cy="782392"/>
          </a:xfrm>
          <a:prstGeom prst="rect">
            <a:avLst/>
          </a:prstGeom>
          <a:noFill/>
        </p:spPr>
        <p:txBody>
          <a:bodyPr wrap="square" rtlCol="0">
            <a:noAutofit/>
          </a:bodyPr>
          <a:lstStyle/>
          <a:p>
            <a:pPr algn="ctr">
              <a:lnSpc>
                <a:spcPct val="90000"/>
              </a:lnSpc>
            </a:pP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100%</a:t>
            </a:r>
          </a:p>
          <a:p>
            <a:pPr algn="ctr">
              <a:lnSpc>
                <a:spcPts val="1500"/>
              </a:lnSpc>
            </a:pPr>
            <a:r>
              <a:rPr lang="en-US" sz="1400" dirty="0">
                <a:solidFill>
                  <a:srgbClr val="C00000"/>
                </a:solidFill>
              </a:rPr>
              <a:t>Standards based</a:t>
            </a:r>
          </a:p>
          <a:p>
            <a:pPr algn="ctr">
              <a:lnSpc>
                <a:spcPts val="1500"/>
              </a:lnSpc>
            </a:pPr>
            <a:r>
              <a:rPr lang="en-US" sz="1400" dirty="0">
                <a:solidFill>
                  <a:srgbClr val="C00000"/>
                </a:solidFill>
              </a:rPr>
              <a:t>Interoperability</a:t>
            </a:r>
          </a:p>
        </p:txBody>
      </p:sp>
      <p:sp>
        <p:nvSpPr>
          <p:cNvPr id="11" name="TextBox 10"/>
          <p:cNvSpPr txBox="1"/>
          <p:nvPr/>
        </p:nvSpPr>
        <p:spPr>
          <a:xfrm>
            <a:off x="173911" y="1016262"/>
            <a:ext cx="2350908" cy="906644"/>
          </a:xfrm>
          <a:prstGeom prst="rect">
            <a:avLst/>
          </a:prstGeom>
          <a:noFill/>
        </p:spPr>
        <p:txBody>
          <a:bodyPr wrap="square" rtlCol="0">
            <a:noAutofit/>
          </a:bodyPr>
          <a:lstStyle/>
          <a:p>
            <a:pPr>
              <a:lnSpc>
                <a:spcPct val="90000"/>
              </a:lnSpc>
            </a:pPr>
            <a:r>
              <a:rPr lang="en-US" sz="2000" b="1" dirty="0"/>
              <a:t>Make more Money $$$</a:t>
            </a:r>
            <a:endParaRPr lang="en-US" sz="1000" dirty="0"/>
          </a:p>
        </p:txBody>
      </p:sp>
      <p:sp>
        <p:nvSpPr>
          <p:cNvPr id="12" name="TextBox 11"/>
          <p:cNvSpPr txBox="1"/>
          <p:nvPr/>
        </p:nvSpPr>
        <p:spPr>
          <a:xfrm>
            <a:off x="160317" y="2081277"/>
            <a:ext cx="2814907" cy="1157512"/>
          </a:xfrm>
          <a:prstGeom prst="rect">
            <a:avLst/>
          </a:prstGeom>
          <a:noFill/>
        </p:spPr>
        <p:txBody>
          <a:bodyPr wrap="square" rtlCol="0">
            <a:noAutofit/>
          </a:bodyPr>
          <a:lstStyle/>
          <a:p>
            <a:pPr>
              <a:lnSpc>
                <a:spcPct val="90000"/>
              </a:lnSpc>
            </a:pPr>
            <a:r>
              <a:rPr lang="en-US" sz="2000" b="1" dirty="0">
                <a:solidFill>
                  <a:srgbClr val="C00000"/>
                </a:solidFill>
              </a:rPr>
              <a:t>Protect your Investments</a:t>
            </a:r>
            <a:endParaRPr lang="en-US" sz="1000" dirty="0">
              <a:solidFill>
                <a:srgbClr val="C00000"/>
              </a:solidFill>
            </a:endParaRPr>
          </a:p>
        </p:txBody>
      </p:sp>
      <p:sp>
        <p:nvSpPr>
          <p:cNvPr id="13" name="TextBox 12"/>
          <p:cNvSpPr txBox="1"/>
          <p:nvPr/>
        </p:nvSpPr>
        <p:spPr>
          <a:xfrm>
            <a:off x="143821" y="3022625"/>
            <a:ext cx="2814907" cy="1157512"/>
          </a:xfrm>
          <a:prstGeom prst="rect">
            <a:avLst/>
          </a:prstGeom>
          <a:noFill/>
        </p:spPr>
        <p:txBody>
          <a:bodyPr wrap="square" rtlCol="0">
            <a:noAutofit/>
          </a:bodyPr>
          <a:lstStyle/>
          <a:p>
            <a:pPr>
              <a:lnSpc>
                <a:spcPct val="90000"/>
              </a:lnSpc>
            </a:pPr>
            <a:r>
              <a:rPr lang="en-US" sz="2000" b="1" dirty="0"/>
              <a:t>Save costs &amp; </a:t>
            </a:r>
            <a:br>
              <a:rPr lang="en-US" sz="2000" b="1" dirty="0"/>
            </a:br>
            <a:r>
              <a:rPr lang="en-US" sz="2000" b="1" dirty="0"/>
              <a:t>reduce risks</a:t>
            </a:r>
            <a:endParaRPr lang="en-US" sz="1000" dirty="0"/>
          </a:p>
        </p:txBody>
      </p:sp>
      <p:sp>
        <p:nvSpPr>
          <p:cNvPr id="14" name="TextBox 13"/>
          <p:cNvSpPr txBox="1"/>
          <p:nvPr/>
        </p:nvSpPr>
        <p:spPr>
          <a:xfrm>
            <a:off x="143821" y="4005676"/>
            <a:ext cx="2751779" cy="762000"/>
          </a:xfrm>
          <a:prstGeom prst="rect">
            <a:avLst/>
          </a:prstGeom>
          <a:noFill/>
        </p:spPr>
        <p:txBody>
          <a:bodyPr wrap="square" rtlCol="0">
            <a:noAutofit/>
          </a:bodyPr>
          <a:lstStyle/>
          <a:p>
            <a:pPr>
              <a:lnSpc>
                <a:spcPct val="90000"/>
              </a:lnSpc>
            </a:pPr>
            <a:r>
              <a:rPr lang="en-US" sz="2000" b="1" dirty="0">
                <a:solidFill>
                  <a:srgbClr val="C00000"/>
                </a:solidFill>
              </a:rPr>
              <a:t>Implement New &amp; Better Services</a:t>
            </a:r>
            <a:endParaRPr lang="en-US" sz="1000" dirty="0">
              <a:solidFill>
                <a:srgbClr val="C00000"/>
              </a:solidFill>
            </a:endParaRPr>
          </a:p>
        </p:txBody>
      </p:sp>
      <p:sp>
        <p:nvSpPr>
          <p:cNvPr id="15" name="TextBox 14"/>
          <p:cNvSpPr txBox="1"/>
          <p:nvPr/>
        </p:nvSpPr>
        <p:spPr>
          <a:xfrm>
            <a:off x="6821778" y="1910770"/>
            <a:ext cx="2101786" cy="782392"/>
          </a:xfrm>
          <a:prstGeom prst="rect">
            <a:avLst/>
          </a:prstGeom>
          <a:noFill/>
        </p:spPr>
        <p:txBody>
          <a:bodyPr wrap="square" rtlCol="0">
            <a:noAutofit/>
          </a:bodyPr>
          <a:lstStyle/>
          <a:p>
            <a:pPr algn="ctr">
              <a:lnSpc>
                <a:spcPct val="90000"/>
              </a:lnSpc>
            </a:pP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100x</a:t>
            </a:r>
            <a:r>
              <a:rPr lang="en-US" b="1" dirty="0">
                <a:solidFill>
                  <a:srgbClr val="C00000"/>
                </a:solidFill>
              </a:rPr>
              <a:t> better</a:t>
            </a:r>
          </a:p>
          <a:p>
            <a:pPr algn="ctr">
              <a:lnSpc>
                <a:spcPct val="90000"/>
              </a:lnSpc>
            </a:pPr>
            <a:r>
              <a:rPr lang="en-US" sz="1400" dirty="0">
                <a:solidFill>
                  <a:srgbClr val="C00000"/>
                </a:solidFill>
              </a:rPr>
              <a:t>Business Continuity &amp; Disaster Recovery</a:t>
            </a:r>
          </a:p>
        </p:txBody>
      </p:sp>
      <p:sp>
        <p:nvSpPr>
          <p:cNvPr id="16" name="TextBox 15"/>
          <p:cNvSpPr txBox="1"/>
          <p:nvPr/>
        </p:nvSpPr>
        <p:spPr>
          <a:xfrm>
            <a:off x="4769660" y="2964152"/>
            <a:ext cx="1983346" cy="782392"/>
          </a:xfrm>
          <a:prstGeom prst="rect">
            <a:avLst/>
          </a:prstGeom>
          <a:noFill/>
        </p:spPr>
        <p:txBody>
          <a:bodyPr wrap="square" rtlCol="0">
            <a:noAutofit/>
          </a:bodyPr>
          <a:lstStyle/>
          <a:p>
            <a:pPr algn="ctr">
              <a:lnSpc>
                <a:spcPct val="90000"/>
              </a:lnSpc>
            </a:pP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0</a:t>
            </a:r>
          </a:p>
          <a:p>
            <a:pPr algn="ctr">
              <a:lnSpc>
                <a:spcPts val="1500"/>
              </a:lnSpc>
            </a:pPr>
            <a:r>
              <a:rPr lang="en-US" sz="1400" dirty="0">
                <a:solidFill>
                  <a:srgbClr val="4C4C4C"/>
                </a:solidFill>
              </a:rPr>
              <a:t>Core changes</a:t>
            </a:r>
          </a:p>
        </p:txBody>
      </p:sp>
      <p:sp>
        <p:nvSpPr>
          <p:cNvPr id="17" name="TextBox 16"/>
          <p:cNvSpPr txBox="1"/>
          <p:nvPr/>
        </p:nvSpPr>
        <p:spPr>
          <a:xfrm>
            <a:off x="6798805" y="2964152"/>
            <a:ext cx="2147732" cy="894178"/>
          </a:xfrm>
          <a:prstGeom prst="rect">
            <a:avLst/>
          </a:prstGeom>
          <a:noFill/>
        </p:spPr>
        <p:txBody>
          <a:bodyPr wrap="square" rtlCol="0">
            <a:noAutofit/>
          </a:bodyPr>
          <a:lstStyle/>
          <a:p>
            <a:pPr algn="ctr">
              <a:lnSpc>
                <a:spcPct val="90000"/>
              </a:lnSpc>
            </a:pP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100%</a:t>
            </a:r>
          </a:p>
          <a:p>
            <a:pPr algn="ctr">
              <a:lnSpc>
                <a:spcPts val="1500"/>
              </a:lnSpc>
            </a:pPr>
            <a:r>
              <a:rPr lang="en-US" sz="1400" dirty="0">
                <a:solidFill>
                  <a:srgbClr val="4C4C4C"/>
                </a:solidFill>
              </a:rPr>
              <a:t>Public Safety focus</a:t>
            </a:r>
          </a:p>
        </p:txBody>
      </p:sp>
      <p:sp>
        <p:nvSpPr>
          <p:cNvPr id="18" name="TextBox 17"/>
          <p:cNvSpPr txBox="1"/>
          <p:nvPr/>
        </p:nvSpPr>
        <p:spPr>
          <a:xfrm>
            <a:off x="4896660" y="3861798"/>
            <a:ext cx="1729346" cy="860631"/>
          </a:xfrm>
          <a:prstGeom prst="rect">
            <a:avLst/>
          </a:prstGeom>
          <a:noFill/>
        </p:spPr>
        <p:txBody>
          <a:bodyPr wrap="square" rtlCol="0">
            <a:noAutofit/>
          </a:bodyPr>
          <a:lstStyle/>
          <a:p>
            <a:pPr algn="ctr">
              <a:lnSpc>
                <a:spcPct val="90000"/>
              </a:lnSpc>
            </a:pPr>
            <a:r>
              <a:rPr lang="en-US" sz="4000" b="1" dirty="0">
                <a:ln w="12700">
                  <a:solidFill>
                    <a:srgbClr val="A50101">
                      <a:lumMod val="75000"/>
                    </a:srgbClr>
                  </a:solidFill>
                </a:ln>
                <a:gradFill flip="none" rotWithShape="1">
                  <a:gsLst>
                    <a:gs pos="0">
                      <a:srgbClr val="BA0101">
                        <a:shade val="30000"/>
                        <a:satMod val="115000"/>
                      </a:srgbClr>
                    </a:gs>
                    <a:gs pos="50000">
                      <a:srgbClr val="BA0101">
                        <a:shade val="67500"/>
                        <a:satMod val="115000"/>
                      </a:srgbClr>
                    </a:gs>
                    <a:gs pos="100000">
                      <a:srgbClr val="BA0101">
                        <a:shade val="100000"/>
                        <a:satMod val="115000"/>
                      </a:srgbClr>
                    </a:gs>
                  </a:gsLst>
                  <a:lin ang="16200000" scaled="1"/>
                  <a:tileRect/>
                </a:gradFill>
                <a:latin typeface="Arial"/>
                <a:cs typeface="Arial"/>
              </a:rPr>
              <a:t>10</a:t>
            </a:r>
            <a:r>
              <a:rPr lang="en-US" sz="2000" b="1" dirty="0">
                <a:solidFill>
                  <a:srgbClr val="C00000"/>
                </a:solidFill>
              </a:rPr>
              <a:t> sec</a:t>
            </a:r>
            <a:endParaRPr lang="en-US" sz="4000" b="1" dirty="0">
              <a:solidFill>
                <a:srgbClr val="C00000"/>
              </a:solidFill>
            </a:endParaRPr>
          </a:p>
          <a:p>
            <a:pPr algn="ctr">
              <a:lnSpc>
                <a:spcPct val="90000"/>
              </a:lnSpc>
            </a:pPr>
            <a:r>
              <a:rPr lang="en-US" sz="1400" dirty="0">
                <a:solidFill>
                  <a:srgbClr val="C00000"/>
                </a:solidFill>
              </a:rPr>
              <a:t>To Secure </a:t>
            </a:r>
          </a:p>
          <a:p>
            <a:pPr algn="ctr">
              <a:lnSpc>
                <a:spcPct val="90000"/>
              </a:lnSpc>
            </a:pPr>
            <a:r>
              <a:rPr lang="en-US" sz="1400" dirty="0">
                <a:solidFill>
                  <a:srgbClr val="C00000"/>
                </a:solidFill>
              </a:rPr>
              <a:t>BYOD</a:t>
            </a:r>
          </a:p>
        </p:txBody>
      </p:sp>
      <p:sp>
        <p:nvSpPr>
          <p:cNvPr id="19" name="TextBox 18"/>
          <p:cNvSpPr txBox="1"/>
          <p:nvPr/>
        </p:nvSpPr>
        <p:spPr>
          <a:xfrm>
            <a:off x="4769660" y="864437"/>
            <a:ext cx="1983346" cy="906644"/>
          </a:xfrm>
          <a:prstGeom prst="rect">
            <a:avLst/>
          </a:prstGeom>
          <a:noFill/>
        </p:spPr>
        <p:txBody>
          <a:bodyPr wrap="square" rtlCol="0">
            <a:noAutofit/>
          </a:bodyPr>
          <a:lstStyle/>
          <a:p>
            <a:pPr algn="ctr">
              <a:lnSpc>
                <a:spcPct val="90000"/>
              </a:lnSpc>
            </a:pPr>
            <a:r>
              <a:rPr lang="en-US" sz="1400" b="1" dirty="0">
                <a:solidFill>
                  <a:srgbClr val="4C4C4C"/>
                </a:solidFill>
              </a:rPr>
              <a:t>Up to </a:t>
            </a: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100x</a:t>
            </a:r>
          </a:p>
          <a:p>
            <a:pPr algn="ctr">
              <a:lnSpc>
                <a:spcPts val="1500"/>
              </a:lnSpc>
            </a:pPr>
            <a:r>
              <a:rPr lang="en-US" sz="1400" dirty="0">
                <a:solidFill>
                  <a:srgbClr val="4C4C4C"/>
                </a:solidFill>
              </a:rPr>
              <a:t>Faster Applications Delivery</a:t>
            </a:r>
          </a:p>
        </p:txBody>
      </p:sp>
      <p:sp>
        <p:nvSpPr>
          <p:cNvPr id="20" name="TextBox 19"/>
          <p:cNvSpPr txBox="1"/>
          <p:nvPr/>
        </p:nvSpPr>
        <p:spPr>
          <a:xfrm>
            <a:off x="6880998" y="864437"/>
            <a:ext cx="1983346" cy="906644"/>
          </a:xfrm>
          <a:prstGeom prst="rect">
            <a:avLst/>
          </a:prstGeom>
          <a:noFill/>
        </p:spPr>
        <p:txBody>
          <a:bodyPr wrap="square" rtlCol="0">
            <a:noAutofit/>
          </a:bodyPr>
          <a:lstStyle/>
          <a:p>
            <a:pPr algn="ctr">
              <a:lnSpc>
                <a:spcPct val="90000"/>
              </a:lnSpc>
            </a:pPr>
            <a:r>
              <a:rPr lang="en-US" sz="4000" b="1" dirty="0">
                <a:ln w="12700">
                  <a:solidFill>
                    <a:schemeClr val="tx1">
                      <a:lumMod val="75000"/>
                    </a:schemeClr>
                  </a:solidFill>
                </a:ln>
                <a:gradFill flip="none" rotWithShape="1">
                  <a:gsLst>
                    <a:gs pos="0">
                      <a:schemeClr val="tx1">
                        <a:lumMod val="75000"/>
                      </a:schemeClr>
                    </a:gs>
                    <a:gs pos="50000">
                      <a:srgbClr val="5A5A5A"/>
                    </a:gs>
                    <a:gs pos="100000">
                      <a:srgbClr val="646464"/>
                    </a:gs>
                  </a:gsLst>
                  <a:lin ang="16200000" scaled="1"/>
                  <a:tileRect/>
                </a:gradFill>
                <a:latin typeface="Arial"/>
                <a:cs typeface="Arial"/>
              </a:rPr>
              <a:t>16M+</a:t>
            </a:r>
          </a:p>
          <a:p>
            <a:pPr algn="ctr">
              <a:lnSpc>
                <a:spcPts val="1500"/>
              </a:lnSpc>
            </a:pPr>
            <a:r>
              <a:rPr lang="en-US" sz="1400" dirty="0">
                <a:solidFill>
                  <a:srgbClr val="4C4C4C"/>
                </a:solidFill>
              </a:rPr>
              <a:t>Unique services</a:t>
            </a:r>
          </a:p>
        </p:txBody>
      </p:sp>
      <p:sp>
        <p:nvSpPr>
          <p:cNvPr id="23" name="Oval 4"/>
          <p:cNvSpPr>
            <a:spLocks noChangeArrowheads="1"/>
          </p:cNvSpPr>
          <p:nvPr/>
        </p:nvSpPr>
        <p:spPr bwMode="auto">
          <a:xfrm flipV="1">
            <a:off x="1" y="1862450"/>
            <a:ext cx="9953908" cy="45719"/>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a:endParaRPr lang="en-US"/>
          </a:p>
        </p:txBody>
      </p:sp>
      <p:sp>
        <p:nvSpPr>
          <p:cNvPr id="24" name="Oval 4"/>
          <p:cNvSpPr>
            <a:spLocks noChangeArrowheads="1"/>
          </p:cNvSpPr>
          <p:nvPr/>
        </p:nvSpPr>
        <p:spPr bwMode="auto">
          <a:xfrm flipV="1">
            <a:off x="1" y="2941104"/>
            <a:ext cx="9953908" cy="45719"/>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a:endParaRPr lang="en-US"/>
          </a:p>
        </p:txBody>
      </p:sp>
      <p:sp>
        <p:nvSpPr>
          <p:cNvPr id="25" name="Oval 4"/>
          <p:cNvSpPr>
            <a:spLocks noChangeArrowheads="1"/>
          </p:cNvSpPr>
          <p:nvPr/>
        </p:nvSpPr>
        <p:spPr bwMode="auto">
          <a:xfrm flipV="1">
            <a:off x="1" y="3838938"/>
            <a:ext cx="9953908" cy="45719"/>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a:endParaRPr lang="en-US"/>
          </a:p>
        </p:txBody>
      </p:sp>
      <p:sp>
        <p:nvSpPr>
          <p:cNvPr id="26" name="Oval 4"/>
          <p:cNvSpPr>
            <a:spLocks noChangeArrowheads="1"/>
          </p:cNvSpPr>
          <p:nvPr/>
        </p:nvSpPr>
        <p:spPr bwMode="auto">
          <a:xfrm rot="5400000" flipV="1">
            <a:off x="271390" y="2801212"/>
            <a:ext cx="4638857" cy="45719"/>
          </a:xfrm>
          <a:prstGeom prst="ellipse">
            <a:avLst/>
          </a:prstGeom>
          <a:gradFill rotWithShape="1">
            <a:gsLst>
              <a:gs pos="0">
                <a:srgbClr val="C00000"/>
              </a:gs>
              <a:gs pos="100000">
                <a:schemeClr val="bg1"/>
              </a:gs>
            </a:gsLst>
            <a:path path="shape">
              <a:fillToRect l="50000" t="50000" r="50000" b="50000"/>
            </a:path>
          </a:gradFill>
          <a:ln w="9525">
            <a:noFill/>
            <a:round/>
            <a:headEnd/>
            <a:tailEnd/>
          </a:ln>
        </p:spPr>
        <p:txBody>
          <a:bodyPr wrap="none" anchor="ctr"/>
          <a:lstStyle/>
          <a:p>
            <a:pPr algn="ctr"/>
            <a:endParaRPr lang="en-US"/>
          </a:p>
        </p:txBody>
      </p:sp>
      <p:sp>
        <p:nvSpPr>
          <p:cNvPr id="2" name="Title 1"/>
          <p:cNvSpPr>
            <a:spLocks noGrp="1"/>
          </p:cNvSpPr>
          <p:nvPr>
            <p:ph type="title"/>
          </p:nvPr>
        </p:nvSpPr>
        <p:spPr>
          <a:xfrm>
            <a:off x="228700" y="392061"/>
            <a:ext cx="8686600" cy="508452"/>
          </a:xfrm>
        </p:spPr>
        <p:txBody>
          <a:bodyPr>
            <a:noAutofit/>
          </a:bodyPr>
          <a:lstStyle/>
          <a:p>
            <a:r>
              <a:rPr lang="en-US" dirty="0"/>
              <a:t>With Avaya’s Fabric Connect you can…</a:t>
            </a:r>
          </a:p>
        </p:txBody>
      </p:sp>
    </p:spTree>
    <p:extLst>
      <p:ext uri="{BB962C8B-B14F-4D97-AF65-F5344CB8AC3E}">
        <p14:creationId xmlns:p14="http://schemas.microsoft.com/office/powerpoint/2010/main" val="5841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Demo Wall</a:t>
            </a:r>
          </a:p>
        </p:txBody>
      </p:sp>
      <p:sp>
        <p:nvSpPr>
          <p:cNvPr id="3" name="Subtitle 2"/>
          <p:cNvSpPr>
            <a:spLocks noGrp="1"/>
          </p:cNvSpPr>
          <p:nvPr>
            <p:ph type="subTitle" idx="1"/>
          </p:nvPr>
        </p:nvSpPr>
        <p:spPr/>
        <p:txBody>
          <a:bodyPr>
            <a:normAutofit fontScale="92500"/>
          </a:bodyPr>
          <a:lstStyle/>
          <a:p>
            <a:r>
              <a:rPr lang="en-US" dirty="0"/>
              <a:t>Real Solutions Real Business Value</a:t>
            </a:r>
          </a:p>
        </p:txBody>
      </p:sp>
    </p:spTree>
    <p:extLst>
      <p:ext uri="{BB962C8B-B14F-4D97-AF65-F5344CB8AC3E}">
        <p14:creationId xmlns:p14="http://schemas.microsoft.com/office/powerpoint/2010/main" val="306470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Get When You…</a:t>
            </a:r>
          </a:p>
        </p:txBody>
      </p:sp>
      <p:sp>
        <p:nvSpPr>
          <p:cNvPr id="3" name="Content Placeholder 2"/>
          <p:cNvSpPr>
            <a:spLocks noGrp="1"/>
          </p:cNvSpPr>
          <p:nvPr>
            <p:ph sz="half" idx="1"/>
          </p:nvPr>
        </p:nvSpPr>
        <p:spPr>
          <a:xfrm>
            <a:off x="372536" y="1695236"/>
            <a:ext cx="4548782" cy="3141808"/>
          </a:xfrm>
        </p:spPr>
        <p:txBody>
          <a:bodyPr>
            <a:normAutofit/>
          </a:bodyPr>
          <a:lstStyle/>
          <a:p>
            <a:r>
              <a:rPr lang="en-US" sz="1800" dirty="0"/>
              <a:t>Combine </a:t>
            </a:r>
          </a:p>
          <a:p>
            <a:pPr lvl="1"/>
            <a:r>
              <a:rPr lang="en-US" sz="1800" dirty="0"/>
              <a:t>CRI</a:t>
            </a:r>
          </a:p>
          <a:p>
            <a:pPr lvl="1"/>
            <a:r>
              <a:rPr lang="en-US" sz="1800" dirty="0"/>
              <a:t>New VMware technology - </a:t>
            </a:r>
            <a:r>
              <a:rPr lang="en-US" sz="1800" dirty="0" err="1"/>
              <a:t>vSAN</a:t>
            </a:r>
            <a:endParaRPr lang="en-US" sz="1800" dirty="0"/>
          </a:p>
          <a:p>
            <a:pPr lvl="3"/>
            <a:r>
              <a:rPr lang="en-US" sz="1800" dirty="0"/>
              <a:t>Software Defined Storage </a:t>
            </a:r>
          </a:p>
          <a:p>
            <a:pPr lvl="1"/>
            <a:r>
              <a:rPr lang="en-US" sz="1800" dirty="0"/>
              <a:t>Avaya Aura – SIP connect</a:t>
            </a:r>
          </a:p>
          <a:p>
            <a:pPr lvl="1"/>
            <a:r>
              <a:rPr lang="en-US" sz="1800" dirty="0"/>
              <a:t>Avaya Networking – Fabric Connect</a:t>
            </a:r>
          </a:p>
          <a:p>
            <a:pPr lvl="1"/>
            <a:r>
              <a:rPr lang="en-US" sz="1800" dirty="0"/>
              <a:t>Really Smart </a:t>
            </a:r>
            <a:r>
              <a:rPr lang="en-US" sz="1800" dirty="0" smtClean="0"/>
              <a:t>Engineers at ATF!</a:t>
            </a:r>
            <a:endParaRPr lang="en-US" sz="1800" dirty="0"/>
          </a:p>
        </p:txBody>
      </p:sp>
      <p:grpSp>
        <p:nvGrpSpPr>
          <p:cNvPr id="40" name="Group 39"/>
          <p:cNvGrpSpPr/>
          <p:nvPr/>
        </p:nvGrpSpPr>
        <p:grpSpPr>
          <a:xfrm>
            <a:off x="5016568" y="1041974"/>
            <a:ext cx="3715455" cy="4288721"/>
            <a:chOff x="4777482" y="1684966"/>
            <a:chExt cx="4366517" cy="5040237"/>
          </a:xfrm>
        </p:grpSpPr>
        <p:sp>
          <p:nvSpPr>
            <p:cNvPr id="29" name="Rectangle 153"/>
            <p:cNvSpPr>
              <a:spLocks noChangeArrowheads="1"/>
            </p:cNvSpPr>
            <p:nvPr>
              <p:custDataLst>
                <p:tags r:id="rId1"/>
              </p:custDataLst>
            </p:nvPr>
          </p:nvSpPr>
          <p:spPr bwMode="auto">
            <a:xfrm>
              <a:off x="6260315" y="1802062"/>
              <a:ext cx="2232618" cy="77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5" rIns="102408" bIns="51205">
              <a:spAutoFit/>
            </a:bodyPr>
            <a:lstStyle/>
            <a:p>
              <a:pPr>
                <a:defRPr/>
              </a:pPr>
              <a:r>
                <a:rPr lang="en-GB" dirty="0">
                  <a:ea typeface="ＭＳ Ｐゴシック" pitchFamily="34" charset="-128"/>
                </a:rPr>
                <a:t>CRI IS Aura</a:t>
              </a:r>
            </a:p>
            <a:p>
              <a:pPr>
                <a:defRPr/>
              </a:pPr>
              <a:endParaRPr lang="en-GB" dirty="0">
                <a:ea typeface="ＭＳ Ｐゴシック" pitchFamily="34" charset="-128"/>
              </a:endParaRPr>
            </a:p>
          </p:txBody>
        </p:sp>
        <p:grpSp>
          <p:nvGrpSpPr>
            <p:cNvPr id="30" name="Group 11"/>
            <p:cNvGrpSpPr/>
            <p:nvPr/>
          </p:nvGrpSpPr>
          <p:grpSpPr>
            <a:xfrm>
              <a:off x="5599416" y="2160919"/>
              <a:ext cx="2968019" cy="2627289"/>
              <a:chOff x="5949950" y="2468475"/>
              <a:chExt cx="1825625" cy="1022350"/>
            </a:xfrm>
          </p:grpSpPr>
          <p:pic>
            <p:nvPicPr>
              <p:cNvPr id="31" name="Picture 2" descr="C:\Users\pleatherman.CORE_DOMAIN\AppData\Local\Microsoft\Windows\Temporary Internet Files\Content.Outlook\4Z96PQ80\CRI-IS Server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9950" y="31907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C:\Users\pleatherman.CORE_DOMAIN\AppData\Local\Microsoft\Windows\Temporary Internet Files\Content.Outlook\4Z96PQ80\CRI-IS Server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9950" y="295583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C:\Users\pleatherman.CORE_DOMAIN\AppData\Local\Microsoft\Windows\Temporary Internet Files\Content.Outlook\4Z96PQ80\CRI-IS Server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9950" y="27335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pleatherman.CORE_DOMAIN\AppData\Local\Microsoft\Windows\Temporary Internet Files\Content.Outlook\4Z96PQ80\CRI-IS Server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1538" y="2468475"/>
                <a:ext cx="1824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4" descr="http://www.fotosearch.com/bthumb/csk/CSK141/KS2298.jpg"/>
            <p:cNvPicPr>
              <a:picLocks noChangeAspect="1" noChangeArrowheads="1"/>
            </p:cNvPicPr>
            <p:nvPr>
              <p:custDataLst>
                <p:tags r:id="rId2"/>
              </p:custDataLst>
            </p:nvPr>
          </p:nvPicPr>
          <p:blipFill>
            <a:blip r:embed="rId5" cstate="email">
              <a:duotone>
                <a:srgbClr val="CC0000">
                  <a:shade val="45000"/>
                  <a:satMod val="135000"/>
                </a:srgbClr>
                <a:prstClr val="white"/>
              </a:duotone>
            </a:blip>
            <a:stretch>
              <a:fillRect/>
            </a:stretch>
          </p:blipFill>
          <p:spPr bwMode="auto">
            <a:xfrm>
              <a:off x="4777482" y="4342548"/>
              <a:ext cx="4366517" cy="2382655"/>
            </a:xfrm>
            <a:prstGeom prst="roundRect">
              <a:avLst>
                <a:gd name="adj" fmla="val 50000"/>
              </a:avLst>
            </a:prstGeom>
            <a:noFill/>
            <a:ln>
              <a:noFill/>
            </a:ln>
            <a:effectLst>
              <a:softEdge rad="635000"/>
            </a:effectLst>
          </p:spPr>
        </p:pic>
        <p:pic>
          <p:nvPicPr>
            <p:cNvPr id="36" name="Picture 8" descr="D:\01-PLM\03-BAYSTACK\4500 - 56 Arcadia Bay\PICs\JPG\4850GTS-S1280.jpg"/>
            <p:cNvPicPr>
              <a:picLocks noChangeAspect="1" noChangeArrowheads="1"/>
            </p:cNvPicPr>
            <p:nvPr/>
          </p:nvPicPr>
          <p:blipFill>
            <a:blip r:embed="rId6">
              <a:lum bright="-10000"/>
              <a:extLst>
                <a:ext uri="{28A0092B-C50C-407E-A947-70E740481C1C}">
                  <a14:useLocalDpi xmlns:a14="http://schemas.microsoft.com/office/drawing/2010/main"/>
                </a:ext>
              </a:extLst>
            </a:blip>
            <a:srcRect/>
            <a:stretch>
              <a:fillRect/>
            </a:stretch>
          </p:blipFill>
          <p:spPr bwMode="auto">
            <a:xfrm>
              <a:off x="5530080" y="4939502"/>
              <a:ext cx="2962857" cy="38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descr="D:\01-PLM\03-BAYSTACK\4500 - 56 Arcadia Bay\PICs\JPG\4850GTS-S1280.jpg"/>
            <p:cNvPicPr>
              <a:picLocks noChangeAspect="1" noChangeArrowheads="1"/>
            </p:cNvPicPr>
            <p:nvPr/>
          </p:nvPicPr>
          <p:blipFill>
            <a:blip r:embed="rId6">
              <a:lum bright="-10000"/>
              <a:extLst>
                <a:ext uri="{28A0092B-C50C-407E-A947-70E740481C1C}">
                  <a14:useLocalDpi xmlns:a14="http://schemas.microsoft.com/office/drawing/2010/main"/>
                </a:ext>
              </a:extLst>
            </a:blip>
            <a:srcRect/>
            <a:stretch>
              <a:fillRect/>
            </a:stretch>
          </p:blipFill>
          <p:spPr bwMode="auto">
            <a:xfrm>
              <a:off x="5530078" y="5475853"/>
              <a:ext cx="2962857" cy="38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a:off x="5295499" y="1684966"/>
              <a:ext cx="437486" cy="4438432"/>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wordArtVert"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 lastClr="FFFFFF"/>
                  </a:solidFill>
                  <a:effectLst/>
                  <a:uLnTx/>
                  <a:uFillTx/>
                  <a:latin typeface="Arial"/>
                  <a:ea typeface="+mn-ea"/>
                  <a:cs typeface="+mn-cs"/>
                </a:rPr>
                <a:t>vSAN</a:t>
              </a: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
        <p:nvSpPr>
          <p:cNvPr id="39" name="Rectangle 38"/>
          <p:cNvSpPr/>
          <p:nvPr/>
        </p:nvSpPr>
        <p:spPr>
          <a:xfrm>
            <a:off x="6366908" y="4818621"/>
            <a:ext cx="1378611" cy="303465"/>
          </a:xfrm>
          <a:prstGeom prst="rect">
            <a:avLst/>
          </a:prstGeom>
        </p:spPr>
        <p:txBody>
          <a:bodyPr wrap="none" lIns="102408" tIns="51205" rIns="102408" bIns="51205">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a:t>
            </a:r>
            <a:r>
              <a:rPr kumimoji="0" lang="en-US" sz="1300" b="0" i="0" u="none" strike="noStrike" kern="0" cap="none" spc="0" normalizeH="0" baseline="0" noProof="0" dirty="0" err="1">
                <a:ln>
                  <a:noFill/>
                </a:ln>
                <a:solidFill>
                  <a:srgbClr val="FF0000"/>
                </a:solidFill>
                <a:effectLst/>
                <a:uLnTx/>
                <a:uFillTx/>
              </a:rPr>
              <a:t>CRIheadlines</a:t>
            </a:r>
            <a:endParaRPr kumimoji="0" lang="en-US" sz="13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787502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Really Cool Demo of Business Continuity</a:t>
            </a:r>
          </a:p>
        </p:txBody>
      </p:sp>
      <p:sp>
        <p:nvSpPr>
          <p:cNvPr id="3" name="Content Placeholder 2"/>
          <p:cNvSpPr>
            <a:spLocks noGrp="1"/>
          </p:cNvSpPr>
          <p:nvPr>
            <p:ph sz="half" idx="1"/>
          </p:nvPr>
        </p:nvSpPr>
        <p:spPr>
          <a:xfrm>
            <a:off x="228700" y="1130042"/>
            <a:ext cx="8802284" cy="1103447"/>
          </a:xfrm>
        </p:spPr>
        <p:txBody>
          <a:bodyPr>
            <a:noAutofit/>
          </a:bodyPr>
          <a:lstStyle/>
          <a:p>
            <a:pPr marL="0" indent="0" algn="ctr">
              <a:buNone/>
            </a:pPr>
            <a:r>
              <a:rPr lang="en-US" sz="1800" dirty="0"/>
              <a:t>Not Disaster + Recovery…….. You get Communication Continuity</a:t>
            </a:r>
          </a:p>
          <a:p>
            <a:pPr marL="0" indent="0" algn="ctr">
              <a:buNone/>
            </a:pPr>
            <a:r>
              <a:rPr lang="en-US" sz="1800" dirty="0"/>
              <a:t>Virtual SAN across the Fabric Connect</a:t>
            </a:r>
          </a:p>
          <a:p>
            <a:pPr marL="0" indent="0" algn="ctr">
              <a:buNone/>
            </a:pPr>
            <a:r>
              <a:rPr lang="en-US" sz="1800" dirty="0"/>
              <a:t>No single failure will bring you down</a:t>
            </a:r>
          </a:p>
          <a:p>
            <a:pPr marL="0" indent="0" algn="ctr">
              <a:buNone/>
            </a:pPr>
            <a:r>
              <a:rPr lang="en-US" sz="1800" dirty="0"/>
              <a:t>Active calls will even stay up!</a:t>
            </a:r>
          </a:p>
          <a:p>
            <a:pPr marL="0" indent="0" algn="ctr">
              <a:buNone/>
            </a:pPr>
            <a:endParaRPr lang="en-US" sz="1800" dirty="0"/>
          </a:p>
        </p:txBody>
      </p:sp>
      <p:sp>
        <p:nvSpPr>
          <p:cNvPr id="94" name="Rectangle 153"/>
          <p:cNvSpPr>
            <a:spLocks noChangeArrowheads="1"/>
          </p:cNvSpPr>
          <p:nvPr>
            <p:custDataLst>
              <p:tags r:id="rId1"/>
            </p:custDataLst>
          </p:nvPr>
        </p:nvSpPr>
        <p:spPr bwMode="auto">
          <a:xfrm>
            <a:off x="7010060" y="2491146"/>
            <a:ext cx="1746154" cy="6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5" rIns="102408" bIns="51205">
            <a:spAutoFit/>
          </a:bodyPr>
          <a:lstStyle/>
          <a:p>
            <a:pPr>
              <a:defRPr/>
            </a:pPr>
            <a:r>
              <a:rPr lang="en-GB" dirty="0">
                <a:ea typeface="ＭＳ Ｐゴシック" pitchFamily="34" charset="-128"/>
              </a:rPr>
              <a:t>CRI IS Aura</a:t>
            </a:r>
          </a:p>
          <a:p>
            <a:pPr>
              <a:defRPr/>
            </a:pPr>
            <a:endParaRPr lang="en-GB" dirty="0">
              <a:ea typeface="ＭＳ Ｐゴシック" pitchFamily="34" charset="-128"/>
            </a:endParaRPr>
          </a:p>
        </p:txBody>
      </p:sp>
      <p:grpSp>
        <p:nvGrpSpPr>
          <p:cNvPr id="95" name="Group 11"/>
          <p:cNvGrpSpPr/>
          <p:nvPr/>
        </p:nvGrpSpPr>
        <p:grpSpPr>
          <a:xfrm>
            <a:off x="6567711" y="2967884"/>
            <a:ext cx="2190407" cy="1546771"/>
            <a:chOff x="5949950" y="2468475"/>
            <a:chExt cx="1825625" cy="1022350"/>
          </a:xfrm>
        </p:grpSpPr>
        <p:pic>
          <p:nvPicPr>
            <p:cNvPr id="96"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31907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295583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27335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1538" y="2468475"/>
              <a:ext cx="1824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 name="Picture 4" descr="http://www.fotosearch.com/bthumb/csk/CSK141/KS2298.jpg"/>
          <p:cNvPicPr>
            <a:picLocks noChangeAspect="1" noChangeArrowheads="1"/>
          </p:cNvPicPr>
          <p:nvPr>
            <p:custDataLst>
              <p:tags r:id="rId2"/>
            </p:custDataLst>
          </p:nvPr>
        </p:nvPicPr>
        <p:blipFill>
          <a:blip r:embed="rId6" cstate="email">
            <a:duotone>
              <a:srgbClr val="CC0000">
                <a:shade val="45000"/>
                <a:satMod val="135000"/>
              </a:srgbClr>
              <a:prstClr val="white"/>
            </a:duotone>
          </a:blip>
          <a:stretch>
            <a:fillRect/>
          </a:stretch>
        </p:blipFill>
        <p:spPr bwMode="auto">
          <a:xfrm>
            <a:off x="1933083" y="2501361"/>
            <a:ext cx="4962418" cy="2758343"/>
          </a:xfrm>
          <a:prstGeom prst="roundRect">
            <a:avLst>
              <a:gd name="adj" fmla="val 50000"/>
            </a:avLst>
          </a:prstGeom>
          <a:noFill/>
          <a:ln>
            <a:noFill/>
          </a:ln>
          <a:effectLst>
            <a:softEdge rad="635000"/>
          </a:effectLst>
        </p:spPr>
      </p:pic>
      <p:sp>
        <p:nvSpPr>
          <p:cNvPr id="101" name="Oval 100"/>
          <p:cNvSpPr/>
          <p:nvPr/>
        </p:nvSpPr>
        <p:spPr>
          <a:xfrm>
            <a:off x="6308312" y="2707418"/>
            <a:ext cx="355395" cy="2231025"/>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wordArtVert"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 lastClr="FFFFFF"/>
                </a:solidFill>
                <a:effectLst/>
                <a:uLnTx/>
                <a:uFillTx/>
                <a:latin typeface="Arial"/>
                <a:ea typeface="+mn-ea"/>
                <a:cs typeface="+mn-cs"/>
              </a:rPr>
              <a:t>vSAN</a:t>
            </a: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2" name="Rectangle 101"/>
          <p:cNvSpPr/>
          <p:nvPr/>
        </p:nvSpPr>
        <p:spPr>
          <a:xfrm>
            <a:off x="6918547" y="4632872"/>
            <a:ext cx="1378611" cy="303465"/>
          </a:xfrm>
          <a:prstGeom prst="rect">
            <a:avLst/>
          </a:prstGeom>
        </p:spPr>
        <p:txBody>
          <a:bodyPr wrap="none" lIns="102408" tIns="51205" rIns="102408" bIns="51205">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a:t>
            </a:r>
            <a:r>
              <a:rPr kumimoji="0" lang="en-US" sz="1300" b="0" i="0" u="none" strike="noStrike" kern="0" cap="none" spc="0" normalizeH="0" baseline="0" noProof="0" dirty="0" err="1">
                <a:ln>
                  <a:noFill/>
                </a:ln>
                <a:solidFill>
                  <a:srgbClr val="FF0000"/>
                </a:solidFill>
                <a:effectLst/>
                <a:uLnTx/>
                <a:uFillTx/>
              </a:rPr>
              <a:t>CRIheadlines</a:t>
            </a:r>
            <a:endParaRPr kumimoji="0" lang="en-US" sz="1300" b="0" i="0" u="none" strike="noStrike" kern="0" cap="none" spc="0" normalizeH="0" baseline="0" noProof="0" dirty="0">
              <a:ln>
                <a:noFill/>
              </a:ln>
              <a:solidFill>
                <a:srgbClr val="FF0000"/>
              </a:solidFill>
              <a:effectLst/>
              <a:uLnTx/>
              <a:uFillTx/>
            </a:endParaRPr>
          </a:p>
        </p:txBody>
      </p:sp>
      <p:pic>
        <p:nvPicPr>
          <p:cNvPr id="103" name="Picture 56" descr="pbb-pbt-plsb_ip-aware_corp_r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08374" y="2841650"/>
            <a:ext cx="539750"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7" descr="small-l3-switch_corp_red"/>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81738" y="3163594"/>
            <a:ext cx="550862"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7" descr="small-l3-switch_corp_red"/>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41056" y="3647340"/>
            <a:ext cx="550862"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6" descr="pbb-pbt-plsb_ip-aware_corp_r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49461" y="3746989"/>
            <a:ext cx="539750"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56" descr="pbb-pbt-plsb_ip-aware_corp_r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39700" y="2841649"/>
            <a:ext cx="539750"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7" descr="small-l3-switch_corp_red"/>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24689" y="3163594"/>
            <a:ext cx="550862"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7" descr="small-l3-switch_corp_red"/>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43419" y="3635529"/>
            <a:ext cx="550862"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6" descr="pbb-pbt-plsb_ip-aware_corp_r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43989" y="3733304"/>
            <a:ext cx="539750"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153"/>
          <p:cNvSpPr>
            <a:spLocks noChangeArrowheads="1"/>
          </p:cNvSpPr>
          <p:nvPr>
            <p:custDataLst>
              <p:tags r:id="rId3"/>
            </p:custDataLst>
          </p:nvPr>
        </p:nvSpPr>
        <p:spPr bwMode="auto">
          <a:xfrm>
            <a:off x="882886" y="2545018"/>
            <a:ext cx="1620686" cy="65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5" rIns="102408" bIns="51205">
            <a:spAutoFit/>
          </a:bodyPr>
          <a:lstStyle/>
          <a:p>
            <a:pPr>
              <a:defRPr/>
            </a:pPr>
            <a:r>
              <a:rPr lang="en-GB" dirty="0">
                <a:ea typeface="ＭＳ Ｐゴシック" pitchFamily="34" charset="-128"/>
              </a:rPr>
              <a:t>CRI IS Aura</a:t>
            </a:r>
          </a:p>
          <a:p>
            <a:pPr>
              <a:defRPr/>
            </a:pPr>
            <a:endParaRPr lang="en-GB" dirty="0">
              <a:ea typeface="ＭＳ Ｐゴシック" pitchFamily="34" charset="-128"/>
            </a:endParaRPr>
          </a:p>
        </p:txBody>
      </p:sp>
      <p:grpSp>
        <p:nvGrpSpPr>
          <p:cNvPr id="112" name="Group 32"/>
          <p:cNvGrpSpPr/>
          <p:nvPr/>
        </p:nvGrpSpPr>
        <p:grpSpPr>
          <a:xfrm>
            <a:off x="419695" y="3020398"/>
            <a:ext cx="2190407" cy="1546771"/>
            <a:chOff x="5949950" y="2468475"/>
            <a:chExt cx="1825625" cy="1022350"/>
          </a:xfrm>
        </p:grpSpPr>
        <p:pic>
          <p:nvPicPr>
            <p:cNvPr id="113"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31907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295583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9950" y="2733588"/>
              <a:ext cx="1824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C:\Users\pleatherman.CORE_DOMAIN\AppData\Local\Microsoft\Windows\Temporary Internet Files\Content.Outlook\4Z96PQ80\CRI-IS Server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1538" y="2468475"/>
              <a:ext cx="1824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Oval 116"/>
          <p:cNvSpPr/>
          <p:nvPr/>
        </p:nvSpPr>
        <p:spPr>
          <a:xfrm>
            <a:off x="2503572" y="2759140"/>
            <a:ext cx="355395" cy="2231025"/>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wordArtVert"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 lastClr="FFFFFF"/>
                </a:solidFill>
                <a:effectLst/>
                <a:uLnTx/>
                <a:uFillTx/>
                <a:latin typeface="Arial"/>
                <a:ea typeface="+mn-ea"/>
                <a:cs typeface="+mn-cs"/>
              </a:rPr>
              <a:t>vSAN</a:t>
            </a: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8" name="Lightning Bolt 117"/>
          <p:cNvSpPr/>
          <p:nvPr/>
        </p:nvSpPr>
        <p:spPr>
          <a:xfrm rot="20639648">
            <a:off x="3011872" y="2707417"/>
            <a:ext cx="565079" cy="1025887"/>
          </a:xfrm>
          <a:prstGeom prst="lightningBolt">
            <a:avLst/>
          </a:prstGeom>
          <a:solidFill>
            <a:srgbClr val="FF0000"/>
          </a:soli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9" name="Lightning Bolt 118"/>
          <p:cNvSpPr/>
          <p:nvPr/>
        </p:nvSpPr>
        <p:spPr>
          <a:xfrm rot="20732852">
            <a:off x="847712" y="2788217"/>
            <a:ext cx="565079" cy="1025887"/>
          </a:xfrm>
          <a:prstGeom prst="lightningBolt">
            <a:avLst/>
          </a:prstGeom>
          <a:solidFill>
            <a:srgbClr val="FF0000"/>
          </a:soli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0" name="Lightning Bolt 119"/>
          <p:cNvSpPr/>
          <p:nvPr/>
        </p:nvSpPr>
        <p:spPr>
          <a:xfrm rot="21041153">
            <a:off x="466642" y="2779870"/>
            <a:ext cx="1575360" cy="2053338"/>
          </a:xfrm>
          <a:prstGeom prst="lightningBolt">
            <a:avLst/>
          </a:prstGeom>
          <a:solidFill>
            <a:srgbClr val="FF0000"/>
          </a:soli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lIns="102408" tIns="51205" rIns="102408" bIns="5120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2737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119"/>
                                        </p:tgtEl>
                                        <p:attrNameLst>
                                          <p:attrName>style.visibility</p:attrName>
                                        </p:attrNameLst>
                                      </p:cBhvr>
                                      <p:to>
                                        <p:strVal val="visible"/>
                                      </p:to>
                                    </p:set>
                                    <p:animEffect transition="in" filter="wipe(up)">
                                      <p:cBhvr>
                                        <p:cTn id="7" dur="500"/>
                                        <p:tgtEl>
                                          <p:spTgt spid="119"/>
                                        </p:tgtEl>
                                      </p:cBhvr>
                                    </p:animEffect>
                                  </p:childTnLst>
                                </p:cTn>
                              </p:par>
                            </p:childTnLst>
                          </p:cTn>
                        </p:par>
                        <p:par>
                          <p:cTn id="8" fill="hold">
                            <p:stCondLst>
                              <p:cond delay="5500"/>
                            </p:stCondLst>
                            <p:childTnLst>
                              <p:par>
                                <p:cTn id="9" presetID="22" presetClass="entr" presetSubtype="1" fill="hold" grpId="0" nodeType="afterEffect">
                                  <p:stCondLst>
                                    <p:cond delay="1000"/>
                                  </p:stCondLst>
                                  <p:childTnLst>
                                    <p:set>
                                      <p:cBhvr>
                                        <p:cTn id="10" dur="1" fill="hold">
                                          <p:stCondLst>
                                            <p:cond delay="0"/>
                                          </p:stCondLst>
                                        </p:cTn>
                                        <p:tgtEl>
                                          <p:spTgt spid="118"/>
                                        </p:tgtEl>
                                        <p:attrNameLst>
                                          <p:attrName>style.visibility</p:attrName>
                                        </p:attrNameLst>
                                      </p:cBhvr>
                                      <p:to>
                                        <p:strVal val="visible"/>
                                      </p:to>
                                    </p:set>
                                    <p:animEffect transition="in" filter="wipe(up)">
                                      <p:cBhvr>
                                        <p:cTn id="11" dur="500"/>
                                        <p:tgtEl>
                                          <p:spTgt spid="118"/>
                                        </p:tgtEl>
                                      </p:cBhvr>
                                    </p:animEffect>
                                  </p:childTnLst>
                                </p:cTn>
                              </p:par>
                            </p:childTnLst>
                          </p:cTn>
                        </p:par>
                        <p:par>
                          <p:cTn id="12" fill="hold">
                            <p:stCondLst>
                              <p:cond delay="7000"/>
                            </p:stCondLst>
                            <p:childTnLst>
                              <p:par>
                                <p:cTn id="13" presetID="22" presetClass="entr" presetSubtype="1" fill="hold" grpId="0" nodeType="afterEffect">
                                  <p:stCondLst>
                                    <p:cond delay="1000"/>
                                  </p:stCondLst>
                                  <p:childTnLst>
                                    <p:set>
                                      <p:cBhvr>
                                        <p:cTn id="14" dur="1" fill="hold">
                                          <p:stCondLst>
                                            <p:cond delay="0"/>
                                          </p:stCondLst>
                                        </p:cTn>
                                        <p:tgtEl>
                                          <p:spTgt spid="120"/>
                                        </p:tgtEl>
                                        <p:attrNameLst>
                                          <p:attrName>style.visibility</p:attrName>
                                        </p:attrNameLst>
                                      </p:cBhvr>
                                      <p:to>
                                        <p:strVal val="visible"/>
                                      </p:to>
                                    </p:set>
                                    <p:animEffect transition="in" filter="wipe(up)">
                                      <p:cBhvr>
                                        <p:cTn id="1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9" y="45400"/>
            <a:ext cx="9185552" cy="5170932"/>
          </a:xfrm>
          <a:prstGeom prst="rect">
            <a:avLst/>
          </a:prstGeom>
        </p:spPr>
      </p:pic>
      <p:sp>
        <p:nvSpPr>
          <p:cNvPr id="3" name="Content Placeholder 1"/>
          <p:cNvSpPr txBox="1">
            <a:spLocks/>
          </p:cNvSpPr>
          <p:nvPr/>
        </p:nvSpPr>
        <p:spPr>
          <a:xfrm>
            <a:off x="966582" y="404793"/>
            <a:ext cx="3650229" cy="1866266"/>
          </a:xfrm>
          <a:prstGeom prst="rect">
            <a:avLst/>
          </a:prstGeom>
          <a:effectLst/>
          <a:scene3d>
            <a:camera prst="orthographicFront"/>
            <a:lightRig rig="balanced" dir="t">
              <a:rot lat="0" lon="0" rev="2100000"/>
            </a:lightRig>
          </a:scene3d>
          <a:sp3d>
            <a:bevelT/>
          </a:sp3d>
        </p:spPr>
        <p:txBody>
          <a:bodyPr>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pPr>
            <a:r>
              <a:rPr lang="en-US" sz="7200" b="1" dirty="0" smtClean="0">
                <a:ln w="50800"/>
                <a:cs typeface="Trebuchet MS"/>
              </a:rPr>
              <a:t>Thank </a:t>
            </a:r>
          </a:p>
          <a:p>
            <a:pPr marL="0" indent="0">
              <a:lnSpc>
                <a:spcPct val="70000"/>
              </a:lnSpc>
              <a:buNone/>
            </a:pPr>
            <a:r>
              <a:rPr lang="en-US" sz="7200" b="1" dirty="0" smtClean="0">
                <a:ln w="50800"/>
                <a:cs typeface="Trebuchet MS"/>
              </a:rPr>
              <a:t>   You!</a:t>
            </a:r>
            <a:endParaRPr lang="en-US" sz="7200" b="1" dirty="0">
              <a:ln w="50800"/>
              <a:cs typeface="Trebuchet MS"/>
            </a:endParaRPr>
          </a:p>
        </p:txBody>
      </p:sp>
      <p:pic>
        <p:nvPicPr>
          <p:cNvPr id="4" name="Picture 3" descr="ATFRoj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582" y="4041839"/>
            <a:ext cx="7217881" cy="729760"/>
          </a:xfrm>
          <a:prstGeom prst="rect">
            <a:avLst/>
          </a:prstGeom>
        </p:spPr>
      </p:pic>
      <p:sp>
        <p:nvSpPr>
          <p:cNvPr id="7" name="TextBox 6"/>
          <p:cNvSpPr txBox="1"/>
          <p:nvPr/>
        </p:nvSpPr>
        <p:spPr>
          <a:xfrm>
            <a:off x="4084802" y="4866501"/>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8" name="Footer Placeholder 4"/>
          <p:cNvSpPr>
            <a:spLocks noGrp="1"/>
          </p:cNvSpPr>
          <p:nvPr>
            <p:ph type="ftr" sz="quarter" idx="3"/>
          </p:nvPr>
        </p:nvSpPr>
        <p:spPr>
          <a:xfrm>
            <a:off x="11417" y="4889872"/>
            <a:ext cx="2834473" cy="244475"/>
          </a:xfrm>
        </p:spPr>
        <p:txBody>
          <a:bodyPr/>
          <a:lstStyle/>
          <a:p>
            <a:pPr>
              <a:defRPr/>
            </a:pPr>
            <a:r>
              <a:rPr lang="en-US" dirty="0" smtClean="0">
                <a:solidFill>
                  <a:srgbClr val="FFFFFF"/>
                </a:solidFill>
              </a:rPr>
              <a:t>© 2014 Avaya Inc. All rights reserved.</a:t>
            </a:r>
            <a:endParaRPr lang="en-US" dirty="0">
              <a:solidFill>
                <a:srgbClr val="FFFFFF"/>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7516" y="2103230"/>
            <a:ext cx="1817947" cy="1642395"/>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936" y="2103230"/>
            <a:ext cx="1817947" cy="1642395"/>
          </a:xfrm>
          <a:prstGeom prst="rect">
            <a:avLst/>
          </a:prstGeom>
        </p:spPr>
      </p:pic>
      <p:sp>
        <p:nvSpPr>
          <p:cNvPr id="12" name="TextBox 11"/>
          <p:cNvSpPr txBox="1"/>
          <p:nvPr/>
        </p:nvSpPr>
        <p:spPr>
          <a:xfrm>
            <a:off x="5021845" y="168102"/>
            <a:ext cx="4084803" cy="1292662"/>
          </a:xfrm>
          <a:prstGeom prst="rect">
            <a:avLst/>
          </a:prstGeom>
          <a:noFill/>
        </p:spPr>
        <p:txBody>
          <a:bodyPr wrap="squar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smtClean="0"/>
              <a:t>Jean Turgeon (JT)</a:t>
            </a:r>
            <a:endParaRPr lang="en-US" sz="2400" b="1" dirty="0"/>
          </a:p>
          <a:p>
            <a:r>
              <a:rPr lang="en-US" dirty="0" smtClean="0"/>
              <a:t>VP, Worldwide Solutions Engineering</a:t>
            </a:r>
            <a:endParaRPr lang="en-US" dirty="0"/>
          </a:p>
          <a:p>
            <a:r>
              <a:rPr lang="en-US" u="sng" dirty="0" err="1" smtClean="0">
                <a:solidFill>
                  <a:srgbClr val="CC0000"/>
                </a:solidFill>
              </a:rPr>
              <a:t>jturgeon@</a:t>
            </a:r>
            <a:r>
              <a:rPr lang="en-US" u="sng" dirty="0" err="1">
                <a:solidFill>
                  <a:srgbClr val="CC0000"/>
                </a:solidFill>
              </a:rPr>
              <a:t>avaya.com</a:t>
            </a:r>
            <a:endParaRPr lang="en-US" u="sng" dirty="0">
              <a:solidFill>
                <a:srgbClr val="CC0000"/>
              </a:solidFill>
            </a:endParaRPr>
          </a:p>
          <a:p>
            <a:endParaRPr lang="en-US" dirty="0">
              <a:solidFill>
                <a:srgbClr val="CC0000"/>
              </a:solidFill>
            </a:endParaRPr>
          </a:p>
        </p:txBody>
      </p:sp>
    </p:spTree>
    <p:extLst>
      <p:ext uri="{BB962C8B-B14F-4D97-AF65-F5344CB8AC3E}">
        <p14:creationId xmlns:p14="http://schemas.microsoft.com/office/powerpoint/2010/main" val="78066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6.73321E-6 -1.37782E-6 C 0.03142 0.00247 0.06249 0.00989 0.09409 0.01298 C 0.11301 0.01668 0.13054 0.01946 0.14998 0.02132 C 0.16144 0.02379 0.17289 0.02441 0.18452 0.02626 C 0.1965 0.03213 0.21195 0.03306 0.22462 0.0346 C 0.25239 0.04202 0.28034 0.04912 0.30846 0.05623 C 0.32009 0.05901 0.32998 0.06426 0.34196 0.06611 C 0.38917 0.07229 0.36019 0.06858 0.39612 0.07445 C 0.40375 0.07538 0.41938 0.07785 0.41938 0.07785 C 0.43795 0.08619 0.45791 0.08866 0.47718 0.09113 C 0.50617 0.09855 0.53568 0.09886 0.56484 0.10596 C 0.573 0.11091 0.58133 0.11214 0.59001 0.11585 C 0.59574 0.12295 0.5907 0.1177 0.60303 0.12079 C 0.61622 0.12357 0.62802 0.13222 0.64208 0.13408 C 0.65215 0.13995 0.64312 0.13531 0.65614 0.13902 C 0.65944 0.13964 0.66621 0.14242 0.66621 0.14242 C 0.67367 0.14767 0.67576 0.14767 0.68496 0.14921 C 0.69363 0.15261 0.69363 0.15477 0.70353 0.14736 C 0.70579 0.14551 0.70648 0.14025 0.70839 0.13747 C 0.70839 0.13562 0.70874 0.13377 0.70926 0.13253 C 0.70943 0.13068 0.71065 0.12944 0.71117 0.12759 C 0.71203 0.12326 0.71203 0.11863 0.7129 0.1143 C 0.71238 0.10596 0.71256 0.08712 0.70926 0.0794 C 0.70735 0.07476 0.70474 0.07105 0.70353 0.06611 C 0.70127 0.05561 0.70283 0.05962 0.69902 0.05283 C 0.69641 0.04078 0.70006 0.05592 0.69433 0.0414 C 0.69363 0.03985 0.69381 0.03769 0.69346 0.03645 C 0.69259 0.03337 0.69155 0.03058 0.69051 0.02811 C 0.6853 0.01668 0.68027 0.00525 0.67471 -0.00525 C 0.67315 -0.01359 0.6709 -0.01884 0.66725 -0.02348 C 0.66569 -0.03182 0.65979 -0.0417 0.65614 -0.04819 C 0.65406 -0.05777 0.65632 -0.04881 0.65232 -0.05808 C 0.64885 -0.0658 0.65215 -0.06178 0.64868 -0.07136 C 0.64469 -0.08217 0.63948 -0.09113 0.63462 -0.09978 C 0.63201 -0.11461 0.6242 -0.13098 0.61882 -0.14272 C 0.61709 -0.14643 0.61431 -0.1489 0.61327 -0.15261 C 0.61032 -0.16095 0.60303 -0.17887 0.59834 -0.18412 C 0.58775 -0.20945 0.60337 -0.17331 0.59174 -0.19586 C 0.58949 -0.20018 0.58862 -0.20605 0.58619 -0.20914 C 0.57404 -0.22397 0.57282 -0.22583 0.55737 -0.22891 C 0.54852 -0.22737 0.54609 -0.22644 0.5414 -0.21409 C 0.53915 -0.20204 0.54036 -0.20729 0.53776 -0.1974 C 0.53568 -0.17423 0.53463 -0.15199 0.53394 -0.1279 C 0.53481 -0.10936 0.53394 -0.08001 0.54245 -0.06487 C 0.5539 -0.06549 0.56536 -0.06549 0.57681 -0.06642 C 0.5881 -0.06765 0.59817 -0.08403 0.60841 -0.08959 C 0.61483 -0.09762 0.62212 -0.10349 0.62906 -0.10967 C 0.63236 -0.11307 0.63358 -0.1177 0.63739 -0.11955 C 0.64538 -0.13037 0.65284 -0.14087 0.66256 -0.14612 C 0.66586 -0.15014 0.66985 -0.15415 0.67385 -0.15601 C 0.68652 -0.17176 0.70995 -0.1696 0.72505 -0.17269 C 0.79865 -0.17022 0.75612 -0.17331 0.79119 -0.16435 C 0.80542 -0.16095 0.82434 -0.1591 0.83875 -0.14952 C 0.85073 -0.1418 0.86183 -0.12851 0.87416 -0.1211 C 0.88718 -0.11368 0.90228 -0.10164 0.91426 -0.08959 C 0.92866 -0.07507 0.92953 -0.07322 0.9488 -0.05993 C 0.97379 -0.04294 0.99497 -0.01823 1.01875 0.00309 C 1.02865 0.01174 1.04392 0.0207 1.05121 0.03645 " pathEditMode="relative" ptsTypes="fffffffffffffffffffffffffffffffffffffffffffffffffffffffffA">
                                      <p:cBhvr>
                                        <p:cTn id="15" dur="3000" fill="hold"/>
                                        <p:tgtEl>
                                          <p:spTgt spid="9"/>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5.60146E-6 2.51158E-6 C 0.02238 -0.00649 0.04478 0.00433 0.06699 0.00989 C 0.11265 0.02101 0.1583 0.03028 0.20412 0.03985 C 0.21801 0.04603 0.20673 0.04171 0.22912 0.04479 C 0.25863 0.04819 0.28796 0.05283 0.31782 0.05468 C 0.33292 0.05653 0.3482 0.06086 0.36347 0.06302 C 0.38864 0.06611 0.41398 0.06796 0.43898 0.07631 C 0.46606 0.08526 0.49348 0.09175 0.52091 0.09947 C 0.53861 0.10442 0.55597 0.11183 0.57402 0.11461 C 0.60371 0.13099 0.63756 0.12604 0.66811 0.12944 C 0.69501 0.12573 0.69709 0.13747 0.69327 0.09608 C 0.69275 0.09113 0.69189 0.09021 0.6905 0.08619 C 0.68893 0.07785 0.68581 0.07105 0.68407 0.06302 C 0.67974 0.04418 0.67696 0.02193 0.67106 0.00494 C 0.66932 -0.00741 0.66845 -0.01606 0.66446 -0.02657 C 0.66151 -0.04294 0.65578 -0.05746 0.6504 -0.07136 C 0.64675 -0.08063 0.64485 -0.09082 0.6412 -0.09947 C 0.63339 -0.11832 0.62523 -0.13685 0.61794 -0.1557 C 0.60596 -0.18659 0.59694 -0.2249 0.57507 -0.23695 C 0.57125 -0.24158 0.56691 -0.24498 0.56292 -0.24714 C 0.55354 -0.24591 0.54816 -0.24591 0.5433 -0.232 C 0.54035 -0.22366 0.54191 -0.22644 0.53966 -0.21563 C 0.53861 -0.21131 0.5367 -0.20235 0.5367 -0.20235 C 0.53601 -0.1937 0.53514 -0.18597 0.53393 -0.17732 C 0.53254 -0.15724 0.52803 -0.12388 0.53497 -0.10596 C 0.53601 -0.09577 0.53618 -0.08526 0.53966 -0.07631 C 0.54174 -0.06426 0.53861 -0.0797 0.5433 -0.06642 C 0.54382 -0.06518 0.54347 -0.06271 0.54417 -0.06117 C 0.54695 -0.05499 0.55129 -0.05561 0.55545 -0.05314 C 0.5591 -0.05406 0.56361 -0.05221 0.56656 -0.05622 C 0.57246 -0.06487 0.57715 -0.07507 0.58236 -0.08465 C 0.58548 -0.10009 0.59381 -0.11307 0.60024 -0.12419 C 0.60197 -0.12759 0.60284 -0.13284 0.60475 -0.13593 C 0.60961 -0.14489 0.6143 -0.15385 0.61968 -0.1625 C 0.62506 -0.17238 0.63183 -0.17949 0.63738 -0.18906 C 0.64103 -0.19586 0.63877 -0.19524 0.64311 -0.20049 C 0.64866 -0.20791 0.64623 -0.19926 0.65231 -0.21378 C 0.65318 -0.21625 0.6537 -0.21934 0.65509 -0.22057 C 0.6563 -0.22212 0.65804 -0.22181 0.65977 -0.22212 C 0.66481 -0.22614 0.66828 -0.23046 0.67383 -0.232 C 0.68234 -0.24127 0.67418 -0.23386 0.68407 -0.2388 C 0.68807 -0.24096 0.69084 -0.24529 0.69518 -0.24714 C 0.70265 -0.25579 0.69675 -0.24992 0.7148 -0.25548 C 0.72539 -0.25888 0.73511 -0.26413 0.74552 -0.26846 C 0.7641 -0.28514 0.766 -0.2734 0.80055 -0.27186 C 0.80975 -0.26784 0.81912 -0.26722 0.82849 -0.26352 C 0.85557 -0.25332 0.88404 -0.24344 0.9106 -0.22706 C 0.9224 -0.21996 0.93316 -0.20853 0.94497 -0.20049 C 0.98142 -0.17609 1.01752 -0.15168 1.05311 -0.12264 " pathEditMode="relative" ptsTypes="ffffffffffffffffffffffffffffffffffffffffffffffffA">
                                      <p:cBhvr>
                                        <p:cTn id="17"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a:grpSpLocks/>
          </p:cNvGrpSpPr>
          <p:nvPr/>
        </p:nvGrpSpPr>
        <p:grpSpPr bwMode="black">
          <a:xfrm>
            <a:off x="7908916" y="80556"/>
            <a:ext cx="858838" cy="242887"/>
            <a:chOff x="4707" y="440"/>
            <a:chExt cx="700" cy="198"/>
          </a:xfrm>
          <a:solidFill>
            <a:sysClr val="window" lastClr="FFFFFF"/>
          </a:solidFill>
        </p:grpSpPr>
        <p:sp>
          <p:nvSpPr>
            <p:cNvPr id="6"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7"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8"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9"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0"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a:defRPr/>
              </a:pPr>
              <a:endParaRPr lang="en-US" kern="0">
                <a:solidFill>
                  <a:sysClr val="windowText" lastClr="000000"/>
                </a:solidFill>
              </a:endParaRPr>
            </a:p>
          </p:txBody>
        </p:sp>
      </p:grpSp>
      <p:sp>
        <p:nvSpPr>
          <p:cNvPr id="13" name="Rectangle 12"/>
          <p:cNvSpPr/>
          <p:nvPr/>
        </p:nvSpPr>
        <p:spPr>
          <a:xfrm>
            <a:off x="-468" y="13043"/>
            <a:ext cx="9144000" cy="6858000"/>
          </a:xfrm>
          <a:prstGeom prst="rect">
            <a:avLst/>
          </a:prstGeom>
          <a:gradFill>
            <a:gsLst>
              <a:gs pos="0">
                <a:schemeClr val="bg1">
                  <a:lumMod val="95000"/>
                </a:schemeClr>
              </a:gs>
              <a:gs pos="50000">
                <a:schemeClr val="bg1">
                  <a:lumMod val="85000"/>
                </a:schemeClr>
              </a:gs>
              <a:gs pos="100000">
                <a:schemeClr val="bg1">
                  <a:lumMod val="7500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lnSpc>
                <a:spcPct val="90000"/>
              </a:lnSpc>
            </a:pPr>
            <a:endParaRPr lang="en-US"/>
          </a:p>
        </p:txBody>
      </p:sp>
      <p:grpSp>
        <p:nvGrpSpPr>
          <p:cNvPr id="3" name="Group 13"/>
          <p:cNvGrpSpPr/>
          <p:nvPr/>
        </p:nvGrpSpPr>
        <p:grpSpPr>
          <a:xfrm>
            <a:off x="-2884588" y="-5399734"/>
            <a:ext cx="14721298" cy="17607476"/>
            <a:chOff x="-5769176" y="-10799468"/>
            <a:chExt cx="29442596" cy="35214952"/>
          </a:xfrm>
        </p:grpSpPr>
        <p:cxnSp>
          <p:nvCxnSpPr>
            <p:cNvPr id="15" name="Straight Connector 14"/>
            <p:cNvCxnSpPr/>
            <p:nvPr/>
          </p:nvCxnSpPr>
          <p:spPr>
            <a:xfrm flipH="1">
              <a:off x="1798121" y="-29445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47346" y="-9442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96571" y="10560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245796" y="35243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07737" y="56993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56962" y="76996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706187" y="96999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855412" y="121681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014978" y="14438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64203" y="164386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313428" y="184389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62653" y="209072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24594" y="230822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773819" y="250825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923044" y="270828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072269" y="295510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153722" y="322768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302947" y="342771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452172" y="36277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601397" y="387456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63338" y="409206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12563" y="429209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061788" y="44921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211013" y="473894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70579" y="496597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519804" y="516600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669029" y="536603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818254" y="561285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980195" y="583035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129420" y="60303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278645" y="623041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427870" y="64772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565688" y="673151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725254" y="69585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874479" y="715857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23704" y="73586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172929" y="76054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334870" y="78229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484095" y="80229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33320" y="82229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041544" y="-72387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892319" y="-703867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743094" y="-68386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593869" y="-659181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431928" y="-637431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282703" y="-617428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133478" y="-597425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84253" y="-572743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824687" y="-550041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675462" y="-530038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526237" y="-510035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377012" y="-485352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215071" y="-463602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065846" y="-443599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16621" y="-423596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67396" y="-398914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85943" y="-371656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36718" y="-351653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87493" y="-331650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38268" y="-30696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6327" y="-28521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2898" y="-26521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22123" y="-24521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1348" y="-22053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30914" y="-197827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80139" y="-177824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29364" y="-157821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78589" y="-133139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140530" y="-111389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289755" y="-91386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438980" y="-71383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588205" y="-46701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898236" y="-983060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749011" y="-963057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599786" y="-943054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450561" y="-918372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288620" y="-896622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139395" y="-876619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990170" y="-856616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840945" y="-8319339"/>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681379" y="-809231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532154" y="-78922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382929" y="-76922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233704" y="-744543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769176" y="-1079946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619951" y="-105994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470726" y="-1039940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321501" y="-101525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159560" y="-99350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03"/>
          <p:cNvGrpSpPr/>
          <p:nvPr/>
        </p:nvGrpSpPr>
        <p:grpSpPr>
          <a:xfrm flipH="1">
            <a:off x="-2808388" y="-5346561"/>
            <a:ext cx="14721298" cy="17607476"/>
            <a:chOff x="-5769176" y="-10799468"/>
            <a:chExt cx="29442596" cy="35214952"/>
          </a:xfrm>
        </p:grpSpPr>
        <p:cxnSp>
          <p:nvCxnSpPr>
            <p:cNvPr id="105" name="Straight Connector 104"/>
            <p:cNvCxnSpPr/>
            <p:nvPr/>
          </p:nvCxnSpPr>
          <p:spPr>
            <a:xfrm flipH="1">
              <a:off x="1798121" y="-29445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947346" y="-9442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096571" y="10560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245796" y="35243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407737" y="56993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2556962" y="76996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706187" y="96999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855412" y="121681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014978" y="14438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164203" y="164386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313428" y="184389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462653" y="209072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3624594" y="230822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3773819" y="250825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923044" y="270828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4072269" y="295510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153722" y="322768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4302947" y="342771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452172" y="36277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601397" y="387456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763338" y="409206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4912563" y="429209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5061788" y="44921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211013" y="473894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370579" y="496597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519804" y="516600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669029" y="536603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18254" y="561285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980195" y="583035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129420" y="60303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6278645" y="623041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6427870" y="64772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6565688" y="673151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725254" y="69585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6874479" y="715857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7023704" y="73586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7172929" y="76054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7334870" y="78229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7484095" y="80229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7633320" y="82229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3041544" y="-72387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2892319" y="-703867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2743094" y="-683864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2593869" y="-659181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431928" y="-637431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282703" y="-617428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2133478" y="-597425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984253" y="-572743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824687" y="-550041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675462" y="-530038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6237" y="-510035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377012" y="-485352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215071" y="-463602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065846" y="-443599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916621" y="-423596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767396" y="-398914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685943" y="-371656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36718" y="-351653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387493" y="-3316507"/>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38268" y="-30696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76327" y="-28521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72898" y="-26521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22123" y="-245212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371348" y="-220530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530914" y="-197827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680139" y="-177824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829364" y="-1578216"/>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978589" y="-133139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1140530" y="-111389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1289755" y="-91386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438980" y="-713833"/>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1588205" y="-467010"/>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4898236" y="-983060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4749011" y="-963057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4599786" y="-943054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4450561" y="-918372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4288620" y="-896622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139395" y="-876619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3990170" y="-8566162"/>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840945" y="-8319339"/>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3681379" y="-809231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3532154" y="-789228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382929" y="-7692254"/>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3233704" y="-7445431"/>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5769176" y="-1079946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5619951" y="-1059943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5470726" y="-10399408"/>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5321501" y="-101525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5159560" y="-9935085"/>
              <a:ext cx="16040100" cy="16192500"/>
            </a:xfrm>
            <a:prstGeom prst="line">
              <a:avLst/>
            </a:prstGeom>
            <a:ln w="57150">
              <a:solidFill>
                <a:schemeClr val="bg1">
                  <a:lumMod val="65000"/>
                  <a:alpha val="17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94" name="Oval 193"/>
          <p:cNvSpPr/>
          <p:nvPr/>
        </p:nvSpPr>
        <p:spPr>
          <a:xfrm>
            <a:off x="570266" y="1497951"/>
            <a:ext cx="8877491" cy="6205661"/>
          </a:xfrm>
          <a:prstGeom prst="ellipse">
            <a:avLst/>
          </a:prstGeom>
          <a:solidFill>
            <a:schemeClr val="tx1">
              <a:lumMod val="10000"/>
              <a:lumOff val="90000"/>
              <a:alpha val="82000"/>
            </a:schemeClr>
          </a:solidFill>
          <a:ln w="19050">
            <a:solidFill>
              <a:schemeClr val="accent1"/>
            </a:solidFill>
            <a:miter lim="800000"/>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90000"/>
              </a:lnSpc>
            </a:pPr>
            <a:endParaRPr lang="en-US"/>
          </a:p>
        </p:txBody>
      </p:sp>
      <p:grpSp>
        <p:nvGrpSpPr>
          <p:cNvPr id="14" name="Group 297"/>
          <p:cNvGrpSpPr/>
          <p:nvPr/>
        </p:nvGrpSpPr>
        <p:grpSpPr>
          <a:xfrm>
            <a:off x="-46527" y="-261387"/>
            <a:ext cx="9297217" cy="2662858"/>
            <a:chOff x="-46527" y="-156457"/>
            <a:chExt cx="9297217" cy="2662858"/>
          </a:xfrm>
        </p:grpSpPr>
        <p:cxnSp>
          <p:nvCxnSpPr>
            <p:cNvPr id="299" name="Straight Connector 298"/>
            <p:cNvCxnSpPr>
              <a:stCxn id="341" idx="2"/>
              <a:endCxn id="308" idx="6"/>
            </p:cNvCxnSpPr>
            <p:nvPr/>
          </p:nvCxnSpPr>
          <p:spPr>
            <a:xfrm>
              <a:off x="2157010" y="514535"/>
              <a:ext cx="303416" cy="211295"/>
            </a:xfrm>
            <a:prstGeom prst="line">
              <a:avLst/>
            </a:prstGeom>
            <a:noFill/>
            <a:ln w="31750" cap="flat" cmpd="sng" algn="ctr">
              <a:solidFill>
                <a:srgbClr val="000000">
                  <a:lumMod val="75000"/>
                  <a:lumOff val="25000"/>
                  <a:alpha val="25000"/>
                </a:srgbClr>
              </a:solidFill>
              <a:prstDash val="solid"/>
              <a:miter lim="800000"/>
            </a:ln>
            <a:effectLst/>
          </p:spPr>
        </p:cxnSp>
        <p:cxnSp>
          <p:nvCxnSpPr>
            <p:cNvPr id="300" name="Straight Connector 299"/>
            <p:cNvCxnSpPr>
              <a:endCxn id="307" idx="5"/>
            </p:cNvCxnSpPr>
            <p:nvPr/>
          </p:nvCxnSpPr>
          <p:spPr>
            <a:xfrm flipV="1">
              <a:off x="707603" y="562022"/>
              <a:ext cx="321555" cy="88096"/>
            </a:xfrm>
            <a:prstGeom prst="line">
              <a:avLst/>
            </a:prstGeom>
            <a:noFill/>
            <a:ln w="31750" cap="flat" cmpd="sng" algn="ctr">
              <a:solidFill>
                <a:srgbClr val="000000">
                  <a:lumMod val="75000"/>
                  <a:lumOff val="25000"/>
                  <a:alpha val="25000"/>
                </a:srgbClr>
              </a:solidFill>
              <a:prstDash val="solid"/>
              <a:miter lim="800000"/>
            </a:ln>
            <a:effectLst/>
          </p:spPr>
        </p:cxnSp>
        <p:cxnSp>
          <p:nvCxnSpPr>
            <p:cNvPr id="301" name="Straight Connector 300"/>
            <p:cNvCxnSpPr>
              <a:stCxn id="330" idx="7"/>
              <a:endCxn id="311" idx="3"/>
            </p:cNvCxnSpPr>
            <p:nvPr/>
          </p:nvCxnSpPr>
          <p:spPr>
            <a:xfrm flipH="1" flipV="1">
              <a:off x="704872" y="857670"/>
              <a:ext cx="171852" cy="233018"/>
            </a:xfrm>
            <a:prstGeom prst="line">
              <a:avLst/>
            </a:prstGeom>
            <a:noFill/>
            <a:ln w="31750" cap="flat" cmpd="sng" algn="ctr">
              <a:solidFill>
                <a:srgbClr val="000000">
                  <a:lumMod val="75000"/>
                  <a:lumOff val="25000"/>
                  <a:alpha val="25000"/>
                </a:srgbClr>
              </a:solidFill>
              <a:prstDash val="solid"/>
              <a:miter lim="800000"/>
            </a:ln>
            <a:effectLst/>
          </p:spPr>
        </p:cxnSp>
        <p:cxnSp>
          <p:nvCxnSpPr>
            <p:cNvPr id="302" name="Straight Connector 301"/>
            <p:cNvCxnSpPr>
              <a:stCxn id="345" idx="4"/>
              <a:endCxn id="311" idx="7"/>
            </p:cNvCxnSpPr>
            <p:nvPr/>
          </p:nvCxnSpPr>
          <p:spPr>
            <a:xfrm>
              <a:off x="439914" y="369316"/>
              <a:ext cx="49675" cy="273071"/>
            </a:xfrm>
            <a:prstGeom prst="line">
              <a:avLst/>
            </a:prstGeom>
            <a:noFill/>
            <a:ln w="31750" cap="flat" cmpd="sng" algn="ctr">
              <a:solidFill>
                <a:srgbClr val="000000">
                  <a:lumMod val="75000"/>
                  <a:lumOff val="25000"/>
                  <a:alpha val="25000"/>
                </a:srgbClr>
              </a:solidFill>
              <a:prstDash val="solid"/>
              <a:miter lim="800000"/>
            </a:ln>
            <a:effectLst/>
          </p:spPr>
        </p:cxnSp>
        <p:cxnSp>
          <p:nvCxnSpPr>
            <p:cNvPr id="303" name="Straight Connector 302"/>
            <p:cNvCxnSpPr>
              <a:stCxn id="318" idx="5"/>
              <a:endCxn id="336" idx="2"/>
            </p:cNvCxnSpPr>
            <p:nvPr/>
          </p:nvCxnSpPr>
          <p:spPr>
            <a:xfrm flipH="1">
              <a:off x="3065881" y="682673"/>
              <a:ext cx="436471" cy="274742"/>
            </a:xfrm>
            <a:prstGeom prst="line">
              <a:avLst/>
            </a:prstGeom>
            <a:noFill/>
            <a:ln w="31750" cap="flat" cmpd="sng" algn="ctr">
              <a:solidFill>
                <a:srgbClr val="000000">
                  <a:lumMod val="75000"/>
                  <a:lumOff val="25000"/>
                  <a:alpha val="25000"/>
                </a:srgbClr>
              </a:solidFill>
              <a:prstDash val="solid"/>
              <a:miter lim="800000"/>
            </a:ln>
            <a:effectLst/>
          </p:spPr>
        </p:cxnSp>
        <p:sp>
          <p:nvSpPr>
            <p:cNvPr id="304" name="Oval 303"/>
            <p:cNvSpPr/>
            <p:nvPr/>
          </p:nvSpPr>
          <p:spPr>
            <a:xfrm flipH="1">
              <a:off x="3910990" y="1494445"/>
              <a:ext cx="350040" cy="350040"/>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05" name="Oval 304"/>
            <p:cNvSpPr/>
            <p:nvPr/>
          </p:nvSpPr>
          <p:spPr>
            <a:xfrm flipH="1">
              <a:off x="5087726" y="197040"/>
              <a:ext cx="410338" cy="410338"/>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06" name="Oval 305"/>
            <p:cNvSpPr/>
            <p:nvPr/>
          </p:nvSpPr>
          <p:spPr>
            <a:xfrm flipH="1">
              <a:off x="8804017" y="1725726"/>
              <a:ext cx="446673" cy="446673"/>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07" name="Oval 306"/>
            <p:cNvSpPr/>
            <p:nvPr/>
          </p:nvSpPr>
          <p:spPr>
            <a:xfrm flipH="1">
              <a:off x="963744" y="180764"/>
              <a:ext cx="446673" cy="446673"/>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08" name="Oval 307"/>
            <p:cNvSpPr/>
            <p:nvPr/>
          </p:nvSpPr>
          <p:spPr>
            <a:xfrm flipH="1">
              <a:off x="2460426" y="623931"/>
              <a:ext cx="203798" cy="203798"/>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09" name="Oval 308"/>
            <p:cNvSpPr/>
            <p:nvPr/>
          </p:nvSpPr>
          <p:spPr>
            <a:xfrm flipH="1">
              <a:off x="8700743" y="151853"/>
              <a:ext cx="286291" cy="286291"/>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0" name="Oval 309"/>
            <p:cNvSpPr/>
            <p:nvPr/>
          </p:nvSpPr>
          <p:spPr>
            <a:xfrm flipH="1">
              <a:off x="3868009" y="-156457"/>
              <a:ext cx="286291" cy="286291"/>
            </a:xfrm>
            <a:prstGeom prst="ellipse">
              <a:avLst/>
            </a:prstGeom>
            <a:noFill/>
            <a:ln w="19050" cap="flat" cmpd="sng" algn="ctr">
              <a:solidFill>
                <a:srgbClr val="000000">
                  <a:lumMod val="75000"/>
                  <a:lumOff val="25000"/>
                  <a:alpha val="40000"/>
                </a:srgbClr>
              </a:solid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1" name="Oval 310"/>
            <p:cNvSpPr/>
            <p:nvPr/>
          </p:nvSpPr>
          <p:spPr>
            <a:xfrm flipH="1">
              <a:off x="445001" y="597799"/>
              <a:ext cx="304458" cy="304458"/>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2" name="Oval 311"/>
            <p:cNvSpPr/>
            <p:nvPr/>
          </p:nvSpPr>
          <p:spPr>
            <a:xfrm flipH="1">
              <a:off x="4339595" y="386300"/>
              <a:ext cx="244570" cy="244570"/>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3" name="Oval 312"/>
            <p:cNvSpPr/>
            <p:nvPr/>
          </p:nvSpPr>
          <p:spPr>
            <a:xfrm flipH="1">
              <a:off x="5897716" y="399412"/>
              <a:ext cx="241513" cy="241513"/>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4" name="Oval 313"/>
            <p:cNvSpPr/>
            <p:nvPr/>
          </p:nvSpPr>
          <p:spPr>
            <a:xfrm flipH="1">
              <a:off x="3983955" y="898270"/>
              <a:ext cx="306684" cy="306684"/>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5" name="Oval 314"/>
            <p:cNvSpPr/>
            <p:nvPr/>
          </p:nvSpPr>
          <p:spPr>
            <a:xfrm flipH="1">
              <a:off x="7779850" y="-72269"/>
              <a:ext cx="458569" cy="45856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6" name="Oval 315"/>
            <p:cNvSpPr/>
            <p:nvPr/>
          </p:nvSpPr>
          <p:spPr>
            <a:xfrm flipH="1">
              <a:off x="4014989" y="1598445"/>
              <a:ext cx="158976" cy="15897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7" name="Oval 316"/>
            <p:cNvSpPr/>
            <p:nvPr/>
          </p:nvSpPr>
          <p:spPr>
            <a:xfrm flipH="1">
              <a:off x="5187456" y="296770"/>
              <a:ext cx="210881" cy="210881"/>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8" name="Oval 317"/>
            <p:cNvSpPr/>
            <p:nvPr/>
          </p:nvSpPr>
          <p:spPr>
            <a:xfrm flipH="1">
              <a:off x="3443174" y="337765"/>
              <a:ext cx="404086" cy="4040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19" name="Oval 318"/>
            <p:cNvSpPr/>
            <p:nvPr/>
          </p:nvSpPr>
          <p:spPr>
            <a:xfrm flipH="1">
              <a:off x="3535808" y="430399"/>
              <a:ext cx="218819" cy="218819"/>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0" name="Oval 319"/>
            <p:cNvSpPr/>
            <p:nvPr/>
          </p:nvSpPr>
          <p:spPr>
            <a:xfrm flipH="1">
              <a:off x="6728021" y="547793"/>
              <a:ext cx="341523" cy="341523"/>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1" name="Oval 320"/>
            <p:cNvSpPr/>
            <p:nvPr/>
          </p:nvSpPr>
          <p:spPr>
            <a:xfrm flipH="1" flipV="1">
              <a:off x="5162511" y="-24847"/>
              <a:ext cx="72454" cy="72454"/>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2" name="Oval 321"/>
            <p:cNvSpPr/>
            <p:nvPr/>
          </p:nvSpPr>
          <p:spPr>
            <a:xfrm flipH="1">
              <a:off x="2815368" y="205945"/>
              <a:ext cx="304458" cy="304458"/>
            </a:xfrm>
            <a:prstGeom prst="ellipse">
              <a:avLst/>
            </a:prstGeom>
            <a:noFill/>
            <a:ln w="19050" cap="flat" cmpd="sng" algn="ctr">
              <a:solidFill>
                <a:srgbClr val="000000">
                  <a:lumMod val="75000"/>
                  <a:lumOff val="25000"/>
                  <a:alpha val="25000"/>
                </a:srgbClr>
              </a:solid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3" name="Oval 322"/>
            <p:cNvSpPr/>
            <p:nvPr/>
          </p:nvSpPr>
          <p:spPr>
            <a:xfrm flipH="1">
              <a:off x="8883590" y="1805299"/>
              <a:ext cx="304458" cy="304458"/>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4" name="Oval 323"/>
            <p:cNvSpPr/>
            <p:nvPr/>
          </p:nvSpPr>
          <p:spPr>
            <a:xfrm flipH="1">
              <a:off x="8742788" y="1400955"/>
              <a:ext cx="121379" cy="12137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5" name="Oval 324"/>
            <p:cNvSpPr/>
            <p:nvPr/>
          </p:nvSpPr>
          <p:spPr>
            <a:xfrm flipH="1">
              <a:off x="1035750" y="252770"/>
              <a:ext cx="304458" cy="304458"/>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6" name="Oval 325"/>
            <p:cNvSpPr/>
            <p:nvPr/>
          </p:nvSpPr>
          <p:spPr>
            <a:xfrm flipH="1">
              <a:off x="1431223" y="106266"/>
              <a:ext cx="77797" cy="77797"/>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7" name="Oval 326"/>
            <p:cNvSpPr/>
            <p:nvPr/>
          </p:nvSpPr>
          <p:spPr>
            <a:xfrm flipH="1">
              <a:off x="-46527" y="1689415"/>
              <a:ext cx="196566" cy="196566"/>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8" name="Oval 327"/>
            <p:cNvSpPr/>
            <p:nvPr/>
          </p:nvSpPr>
          <p:spPr>
            <a:xfrm flipH="1">
              <a:off x="2492871" y="656376"/>
              <a:ext cx="138911" cy="138911"/>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9" name="Oval 328"/>
            <p:cNvSpPr/>
            <p:nvPr/>
          </p:nvSpPr>
          <p:spPr>
            <a:xfrm flipH="1">
              <a:off x="8888714" y="2270163"/>
              <a:ext cx="77797" cy="77797"/>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0" name="Oval 329"/>
            <p:cNvSpPr/>
            <p:nvPr/>
          </p:nvSpPr>
          <p:spPr>
            <a:xfrm flipH="1">
              <a:off x="847938" y="1061902"/>
              <a:ext cx="196566" cy="196566"/>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1" name="Oval 330"/>
            <p:cNvSpPr/>
            <p:nvPr/>
          </p:nvSpPr>
          <p:spPr>
            <a:xfrm flipH="1">
              <a:off x="4671593" y="1271902"/>
              <a:ext cx="77797" cy="77797"/>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2" name="Oval 331"/>
            <p:cNvSpPr/>
            <p:nvPr/>
          </p:nvSpPr>
          <p:spPr>
            <a:xfrm flipH="1">
              <a:off x="8941458" y="1137631"/>
              <a:ext cx="195139" cy="19513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3" name="Oval 332"/>
            <p:cNvSpPr/>
            <p:nvPr/>
          </p:nvSpPr>
          <p:spPr>
            <a:xfrm flipH="1">
              <a:off x="8746319" y="197429"/>
              <a:ext cx="195139" cy="195139"/>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4" name="Oval 333"/>
            <p:cNvSpPr/>
            <p:nvPr/>
          </p:nvSpPr>
          <p:spPr>
            <a:xfrm flipH="1">
              <a:off x="4833055" y="185493"/>
              <a:ext cx="77797" cy="77797"/>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5" name="Oval 334"/>
            <p:cNvSpPr/>
            <p:nvPr/>
          </p:nvSpPr>
          <p:spPr>
            <a:xfrm flipH="1">
              <a:off x="6692668" y="81406"/>
              <a:ext cx="195139" cy="19513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6" name="Oval 335"/>
            <p:cNvSpPr/>
            <p:nvPr/>
          </p:nvSpPr>
          <p:spPr>
            <a:xfrm flipH="1">
              <a:off x="2869315" y="859132"/>
              <a:ext cx="196566" cy="196566"/>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7" name="Oval 336"/>
            <p:cNvSpPr/>
            <p:nvPr/>
          </p:nvSpPr>
          <p:spPr>
            <a:xfrm flipH="1">
              <a:off x="3913585" y="-110881"/>
              <a:ext cx="195139" cy="195139"/>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8" name="Oval 337"/>
            <p:cNvSpPr>
              <a:spLocks noChangeAspect="1"/>
            </p:cNvSpPr>
            <p:nvPr/>
          </p:nvSpPr>
          <p:spPr>
            <a:xfrm flipH="1">
              <a:off x="2308718" y="103476"/>
              <a:ext cx="182880" cy="182880"/>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9" name="Oval 338"/>
            <p:cNvSpPr/>
            <p:nvPr/>
          </p:nvSpPr>
          <p:spPr>
            <a:xfrm flipH="1">
              <a:off x="4538168" y="875036"/>
              <a:ext cx="195139" cy="19513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0" name="Oval 339"/>
            <p:cNvSpPr/>
            <p:nvPr/>
          </p:nvSpPr>
          <p:spPr>
            <a:xfrm flipH="1">
              <a:off x="6146979" y="87908"/>
              <a:ext cx="196566" cy="196566"/>
            </a:xfrm>
            <a:prstGeom prst="ellipse">
              <a:avLst/>
            </a:prstGeom>
            <a:noFill/>
            <a:ln w="19050" cap="flat" cmpd="sng" algn="ctr">
              <a:solidFill>
                <a:srgbClr val="000000">
                  <a:lumMod val="75000"/>
                  <a:lumOff val="25000"/>
                  <a:alpha val="25000"/>
                </a:srgbClr>
              </a:solid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1" name="Oval 340"/>
            <p:cNvSpPr/>
            <p:nvPr/>
          </p:nvSpPr>
          <p:spPr>
            <a:xfrm flipH="1">
              <a:off x="1752924" y="312492"/>
              <a:ext cx="404086" cy="4040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2" name="Oval 341"/>
            <p:cNvSpPr/>
            <p:nvPr/>
          </p:nvSpPr>
          <p:spPr>
            <a:xfrm flipH="1">
              <a:off x="1845558" y="405126"/>
              <a:ext cx="218819" cy="218819"/>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3" name="Oval 342"/>
            <p:cNvSpPr/>
            <p:nvPr/>
          </p:nvSpPr>
          <p:spPr>
            <a:xfrm flipH="1">
              <a:off x="5652048" y="71586"/>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4" name="Oval 343"/>
            <p:cNvSpPr/>
            <p:nvPr/>
          </p:nvSpPr>
          <p:spPr>
            <a:xfrm flipH="1">
              <a:off x="5709745" y="129283"/>
              <a:ext cx="136292" cy="136292"/>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5" name="Oval 344"/>
            <p:cNvSpPr/>
            <p:nvPr/>
          </p:nvSpPr>
          <p:spPr>
            <a:xfrm flipH="1">
              <a:off x="314070" y="117629"/>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6" name="Oval 345"/>
            <p:cNvSpPr/>
            <p:nvPr/>
          </p:nvSpPr>
          <p:spPr>
            <a:xfrm flipH="1">
              <a:off x="371767" y="175326"/>
              <a:ext cx="136292" cy="136292"/>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7" name="Oval 346"/>
            <p:cNvSpPr/>
            <p:nvPr/>
          </p:nvSpPr>
          <p:spPr>
            <a:xfrm flipH="1">
              <a:off x="3354859" y="1121644"/>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8" name="Oval 347"/>
            <p:cNvSpPr/>
            <p:nvPr/>
          </p:nvSpPr>
          <p:spPr>
            <a:xfrm flipH="1">
              <a:off x="3412556" y="1179341"/>
              <a:ext cx="136292" cy="136292"/>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9" name="Oval 348"/>
            <p:cNvSpPr/>
            <p:nvPr/>
          </p:nvSpPr>
          <p:spPr>
            <a:xfrm flipH="1">
              <a:off x="255802" y="1071899"/>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0" name="Oval 349"/>
            <p:cNvSpPr/>
            <p:nvPr/>
          </p:nvSpPr>
          <p:spPr>
            <a:xfrm flipH="1">
              <a:off x="313499" y="1129596"/>
              <a:ext cx="136292" cy="136292"/>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1" name="Oval 350"/>
            <p:cNvSpPr/>
            <p:nvPr/>
          </p:nvSpPr>
          <p:spPr>
            <a:xfrm flipH="1">
              <a:off x="7170721" y="54921"/>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2" name="Oval 351"/>
            <p:cNvSpPr/>
            <p:nvPr/>
          </p:nvSpPr>
          <p:spPr>
            <a:xfrm flipH="1">
              <a:off x="7228418" y="112618"/>
              <a:ext cx="136292" cy="136292"/>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3" name="Oval 352"/>
            <p:cNvSpPr/>
            <p:nvPr/>
          </p:nvSpPr>
          <p:spPr>
            <a:xfrm flipH="1" flipV="1">
              <a:off x="4977531" y="47607"/>
              <a:ext cx="72454" cy="72454"/>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4" name="Oval 353"/>
            <p:cNvSpPr>
              <a:spLocks noChangeAspect="1"/>
            </p:cNvSpPr>
            <p:nvPr/>
          </p:nvSpPr>
          <p:spPr>
            <a:xfrm flipH="1" flipV="1">
              <a:off x="8651348" y="914897"/>
              <a:ext cx="182880" cy="182880"/>
            </a:xfrm>
            <a:prstGeom prst="ellipse">
              <a:avLst/>
            </a:prstGeom>
            <a:noFill/>
            <a:ln w="19050" cap="flat" cmpd="sng" algn="ctr">
              <a:solidFill>
                <a:srgbClr val="000000">
                  <a:lumMod val="75000"/>
                  <a:lumOff val="25000"/>
                  <a:alpha val="25000"/>
                </a:srgbClr>
              </a:solid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355" name="Straight Connector 354"/>
            <p:cNvCxnSpPr>
              <a:stCxn id="308" idx="1"/>
              <a:endCxn id="322" idx="5"/>
            </p:cNvCxnSpPr>
            <p:nvPr/>
          </p:nvCxnSpPr>
          <p:spPr>
            <a:xfrm flipV="1">
              <a:off x="2634378" y="465816"/>
              <a:ext cx="225577" cy="187961"/>
            </a:xfrm>
            <a:prstGeom prst="line">
              <a:avLst/>
            </a:prstGeom>
            <a:noFill/>
            <a:ln w="31750" cap="flat" cmpd="sng" algn="ctr">
              <a:solidFill>
                <a:srgbClr val="000000">
                  <a:lumMod val="75000"/>
                  <a:lumOff val="25000"/>
                  <a:alpha val="25000"/>
                </a:srgbClr>
              </a:solidFill>
              <a:prstDash val="solid"/>
              <a:miter lim="800000"/>
            </a:ln>
            <a:effectLst/>
          </p:spPr>
        </p:cxnSp>
        <p:cxnSp>
          <p:nvCxnSpPr>
            <p:cNvPr id="356" name="Straight Connector 355"/>
            <p:cNvCxnSpPr>
              <a:stCxn id="338" idx="2"/>
              <a:endCxn id="322" idx="6"/>
            </p:cNvCxnSpPr>
            <p:nvPr/>
          </p:nvCxnSpPr>
          <p:spPr>
            <a:xfrm>
              <a:off x="2491598" y="194916"/>
              <a:ext cx="323770" cy="163258"/>
            </a:xfrm>
            <a:prstGeom prst="line">
              <a:avLst/>
            </a:prstGeom>
            <a:noFill/>
            <a:ln w="31750" cap="flat" cmpd="sng" algn="ctr">
              <a:solidFill>
                <a:srgbClr val="000000">
                  <a:lumMod val="75000"/>
                  <a:lumOff val="25000"/>
                  <a:alpha val="25000"/>
                </a:srgbClr>
              </a:solidFill>
              <a:prstDash val="solid"/>
              <a:miter lim="800000"/>
            </a:ln>
            <a:effectLst/>
          </p:spPr>
        </p:cxnSp>
        <p:cxnSp>
          <p:nvCxnSpPr>
            <p:cNvPr id="357" name="Straight Connector 356"/>
            <p:cNvCxnSpPr>
              <a:stCxn id="307" idx="4"/>
              <a:endCxn id="330" idx="0"/>
            </p:cNvCxnSpPr>
            <p:nvPr/>
          </p:nvCxnSpPr>
          <p:spPr>
            <a:xfrm flipH="1">
              <a:off x="946221" y="627437"/>
              <a:ext cx="240859" cy="434465"/>
            </a:xfrm>
            <a:prstGeom prst="line">
              <a:avLst/>
            </a:prstGeom>
            <a:noFill/>
            <a:ln w="31750" cap="flat" cmpd="sng" algn="ctr">
              <a:solidFill>
                <a:srgbClr val="000000">
                  <a:lumMod val="75000"/>
                  <a:lumOff val="25000"/>
                  <a:alpha val="25000"/>
                </a:srgbClr>
              </a:solidFill>
              <a:prstDash val="solid"/>
              <a:miter lim="800000"/>
            </a:ln>
            <a:effectLst/>
          </p:spPr>
        </p:cxnSp>
        <p:cxnSp>
          <p:nvCxnSpPr>
            <p:cNvPr id="358" name="Straight Connector 357"/>
            <p:cNvCxnSpPr>
              <a:stCxn id="307" idx="1"/>
              <a:endCxn id="326" idx="6"/>
            </p:cNvCxnSpPr>
            <p:nvPr/>
          </p:nvCxnSpPr>
          <p:spPr>
            <a:xfrm flipV="1">
              <a:off x="1345003" y="145165"/>
              <a:ext cx="86220" cy="101013"/>
            </a:xfrm>
            <a:prstGeom prst="line">
              <a:avLst/>
            </a:prstGeom>
            <a:noFill/>
            <a:ln w="31750" cap="flat" cmpd="sng" algn="ctr">
              <a:solidFill>
                <a:srgbClr val="000000">
                  <a:lumMod val="75000"/>
                  <a:lumOff val="25000"/>
                  <a:alpha val="25000"/>
                </a:srgbClr>
              </a:solidFill>
              <a:prstDash val="solid"/>
              <a:miter lim="800000"/>
            </a:ln>
            <a:effectLst/>
          </p:spPr>
        </p:cxnSp>
        <p:cxnSp>
          <p:nvCxnSpPr>
            <p:cNvPr id="359" name="Straight Connector 358"/>
            <p:cNvCxnSpPr/>
            <p:nvPr/>
          </p:nvCxnSpPr>
          <p:spPr>
            <a:xfrm flipH="1">
              <a:off x="433401" y="883548"/>
              <a:ext cx="107943" cy="214229"/>
            </a:xfrm>
            <a:prstGeom prst="line">
              <a:avLst/>
            </a:prstGeom>
            <a:noFill/>
            <a:ln w="31750" cap="flat" cmpd="sng" algn="ctr">
              <a:solidFill>
                <a:srgbClr val="000000">
                  <a:lumMod val="75000"/>
                  <a:lumOff val="25000"/>
                  <a:alpha val="25000"/>
                </a:srgbClr>
              </a:solidFill>
              <a:prstDash val="solid"/>
              <a:miter lim="800000"/>
            </a:ln>
            <a:effectLst/>
          </p:spPr>
        </p:cxnSp>
        <p:cxnSp>
          <p:nvCxnSpPr>
            <p:cNvPr id="360" name="Straight Connector 359"/>
            <p:cNvCxnSpPr>
              <a:stCxn id="347" idx="2"/>
              <a:endCxn id="314" idx="6"/>
            </p:cNvCxnSpPr>
            <p:nvPr/>
          </p:nvCxnSpPr>
          <p:spPr>
            <a:xfrm flipV="1">
              <a:off x="3606545" y="1051613"/>
              <a:ext cx="377410" cy="195875"/>
            </a:xfrm>
            <a:prstGeom prst="line">
              <a:avLst/>
            </a:prstGeom>
            <a:noFill/>
            <a:ln w="31750" cap="flat" cmpd="sng" algn="ctr">
              <a:solidFill>
                <a:srgbClr val="000000">
                  <a:lumMod val="75000"/>
                  <a:lumOff val="25000"/>
                  <a:alpha val="25000"/>
                </a:srgbClr>
              </a:solidFill>
              <a:prstDash val="solid"/>
              <a:miter lim="800000"/>
            </a:ln>
            <a:effectLst/>
          </p:spPr>
        </p:cxnSp>
        <p:cxnSp>
          <p:nvCxnSpPr>
            <p:cNvPr id="361" name="Straight Connector 360"/>
            <p:cNvCxnSpPr>
              <a:stCxn id="347" idx="6"/>
              <a:endCxn id="336" idx="3"/>
            </p:cNvCxnSpPr>
            <p:nvPr/>
          </p:nvCxnSpPr>
          <p:spPr>
            <a:xfrm flipH="1" flipV="1">
              <a:off x="3037094" y="1026911"/>
              <a:ext cx="317766" cy="220576"/>
            </a:xfrm>
            <a:prstGeom prst="line">
              <a:avLst/>
            </a:prstGeom>
            <a:noFill/>
            <a:ln w="31750" cap="flat" cmpd="sng" algn="ctr">
              <a:solidFill>
                <a:srgbClr val="000000">
                  <a:lumMod val="75000"/>
                  <a:lumOff val="25000"/>
                  <a:alpha val="25000"/>
                </a:srgbClr>
              </a:solidFill>
              <a:prstDash val="solid"/>
              <a:miter lim="800000"/>
            </a:ln>
            <a:effectLst/>
          </p:spPr>
        </p:cxnSp>
        <p:cxnSp>
          <p:nvCxnSpPr>
            <p:cNvPr id="362" name="Straight Connector 361"/>
            <p:cNvCxnSpPr>
              <a:stCxn id="341" idx="1"/>
              <a:endCxn id="338" idx="5"/>
            </p:cNvCxnSpPr>
            <p:nvPr/>
          </p:nvCxnSpPr>
          <p:spPr>
            <a:xfrm flipV="1">
              <a:off x="2097833" y="259574"/>
              <a:ext cx="237667" cy="112095"/>
            </a:xfrm>
            <a:prstGeom prst="line">
              <a:avLst/>
            </a:prstGeom>
            <a:noFill/>
            <a:ln w="31750" cap="flat" cmpd="sng" algn="ctr">
              <a:solidFill>
                <a:srgbClr val="000000">
                  <a:lumMod val="75000"/>
                  <a:lumOff val="25000"/>
                  <a:alpha val="25000"/>
                </a:srgbClr>
              </a:solidFill>
              <a:prstDash val="solid"/>
              <a:miter lim="800000"/>
            </a:ln>
            <a:effectLst/>
          </p:spPr>
        </p:cxnSp>
        <p:cxnSp>
          <p:nvCxnSpPr>
            <p:cNvPr id="363" name="Straight Connector 362"/>
            <p:cNvCxnSpPr>
              <a:stCxn id="336" idx="0"/>
              <a:endCxn id="322" idx="4"/>
            </p:cNvCxnSpPr>
            <p:nvPr/>
          </p:nvCxnSpPr>
          <p:spPr>
            <a:xfrm flipH="1" flipV="1">
              <a:off x="2967598" y="510404"/>
              <a:ext cx="1" cy="348729"/>
            </a:xfrm>
            <a:prstGeom prst="line">
              <a:avLst/>
            </a:prstGeom>
            <a:noFill/>
            <a:ln w="31750" cap="flat" cmpd="sng" algn="ctr">
              <a:solidFill>
                <a:srgbClr val="000000">
                  <a:lumMod val="75000"/>
                  <a:lumOff val="25000"/>
                  <a:alpha val="25000"/>
                </a:srgbClr>
              </a:solidFill>
              <a:prstDash val="solid"/>
              <a:miter lim="800000"/>
            </a:ln>
            <a:effectLst/>
          </p:spPr>
        </p:cxnSp>
        <p:cxnSp>
          <p:nvCxnSpPr>
            <p:cNvPr id="364" name="Straight Connector 363"/>
            <p:cNvCxnSpPr>
              <a:stCxn id="347" idx="0"/>
              <a:endCxn id="318" idx="4"/>
            </p:cNvCxnSpPr>
            <p:nvPr/>
          </p:nvCxnSpPr>
          <p:spPr>
            <a:xfrm flipV="1">
              <a:off x="3480703" y="741850"/>
              <a:ext cx="164515" cy="379794"/>
            </a:xfrm>
            <a:prstGeom prst="line">
              <a:avLst/>
            </a:prstGeom>
            <a:noFill/>
            <a:ln w="31750" cap="flat" cmpd="sng" algn="ctr">
              <a:solidFill>
                <a:srgbClr val="000000">
                  <a:lumMod val="75000"/>
                  <a:lumOff val="25000"/>
                  <a:alpha val="25000"/>
                </a:srgbClr>
              </a:solidFill>
              <a:prstDash val="solid"/>
              <a:miter lim="800000"/>
            </a:ln>
            <a:effectLst/>
          </p:spPr>
        </p:cxnSp>
        <p:cxnSp>
          <p:nvCxnSpPr>
            <p:cNvPr id="365" name="Straight Connector 364"/>
            <p:cNvCxnSpPr/>
            <p:nvPr/>
          </p:nvCxnSpPr>
          <p:spPr>
            <a:xfrm flipH="1">
              <a:off x="4293020" y="970225"/>
              <a:ext cx="247529" cy="79006"/>
            </a:xfrm>
            <a:prstGeom prst="line">
              <a:avLst/>
            </a:prstGeom>
            <a:noFill/>
            <a:ln w="31750" cap="flat" cmpd="sng" algn="ctr">
              <a:solidFill>
                <a:srgbClr val="000000">
                  <a:lumMod val="75000"/>
                  <a:lumOff val="25000"/>
                  <a:alpha val="25000"/>
                </a:srgbClr>
              </a:solidFill>
              <a:prstDash val="solid"/>
              <a:miter lim="800000"/>
            </a:ln>
            <a:effectLst/>
          </p:spPr>
        </p:cxnSp>
        <p:cxnSp>
          <p:nvCxnSpPr>
            <p:cNvPr id="366" name="Straight Connector 365"/>
            <p:cNvCxnSpPr/>
            <p:nvPr/>
          </p:nvCxnSpPr>
          <p:spPr>
            <a:xfrm flipH="1">
              <a:off x="4212149" y="1039217"/>
              <a:ext cx="356977" cy="504109"/>
            </a:xfrm>
            <a:prstGeom prst="line">
              <a:avLst/>
            </a:prstGeom>
            <a:noFill/>
            <a:ln w="31750" cap="flat" cmpd="sng" algn="ctr">
              <a:solidFill>
                <a:srgbClr val="000000">
                  <a:lumMod val="75000"/>
                  <a:lumOff val="25000"/>
                  <a:alpha val="25000"/>
                </a:srgbClr>
              </a:solidFill>
              <a:prstDash val="solid"/>
              <a:miter lim="800000"/>
            </a:ln>
            <a:effectLst/>
          </p:spPr>
        </p:cxnSp>
        <p:cxnSp>
          <p:nvCxnSpPr>
            <p:cNvPr id="367" name="Straight Connector 366"/>
            <p:cNvCxnSpPr>
              <a:stCxn id="304" idx="0"/>
              <a:endCxn id="314" idx="4"/>
            </p:cNvCxnSpPr>
            <p:nvPr/>
          </p:nvCxnSpPr>
          <p:spPr>
            <a:xfrm flipV="1">
              <a:off x="4086010" y="1204954"/>
              <a:ext cx="51287" cy="289491"/>
            </a:xfrm>
            <a:prstGeom prst="line">
              <a:avLst/>
            </a:prstGeom>
            <a:noFill/>
            <a:ln w="31750" cap="flat" cmpd="sng" algn="ctr">
              <a:solidFill>
                <a:srgbClr val="000000">
                  <a:lumMod val="75000"/>
                  <a:lumOff val="25000"/>
                  <a:alpha val="25000"/>
                </a:srgbClr>
              </a:solidFill>
              <a:prstDash val="solid"/>
              <a:miter lim="800000"/>
            </a:ln>
            <a:effectLst/>
          </p:spPr>
        </p:cxnSp>
        <p:cxnSp>
          <p:nvCxnSpPr>
            <p:cNvPr id="368" name="Straight Connector 367"/>
            <p:cNvCxnSpPr>
              <a:stCxn id="314" idx="1"/>
              <a:endCxn id="312" idx="5"/>
            </p:cNvCxnSpPr>
            <p:nvPr/>
          </p:nvCxnSpPr>
          <p:spPr>
            <a:xfrm flipV="1">
              <a:off x="4245726" y="595054"/>
              <a:ext cx="129685" cy="348129"/>
            </a:xfrm>
            <a:prstGeom prst="line">
              <a:avLst/>
            </a:prstGeom>
            <a:noFill/>
            <a:ln w="31750" cap="flat" cmpd="sng" algn="ctr">
              <a:solidFill>
                <a:srgbClr val="000000">
                  <a:lumMod val="75000"/>
                  <a:lumOff val="25000"/>
                  <a:alpha val="25000"/>
                </a:srgbClr>
              </a:solidFill>
              <a:prstDash val="solid"/>
              <a:miter lim="800000"/>
            </a:ln>
            <a:effectLst/>
          </p:spPr>
        </p:cxnSp>
        <p:cxnSp>
          <p:nvCxnSpPr>
            <p:cNvPr id="369" name="Straight Connector 368"/>
            <p:cNvCxnSpPr>
              <a:stCxn id="314" idx="7"/>
              <a:endCxn id="318" idx="3"/>
            </p:cNvCxnSpPr>
            <p:nvPr/>
          </p:nvCxnSpPr>
          <p:spPr>
            <a:xfrm flipH="1" flipV="1">
              <a:off x="3788083" y="682673"/>
              <a:ext cx="240786" cy="260510"/>
            </a:xfrm>
            <a:prstGeom prst="line">
              <a:avLst/>
            </a:prstGeom>
            <a:noFill/>
            <a:ln w="31750" cap="flat" cmpd="sng" algn="ctr">
              <a:solidFill>
                <a:srgbClr val="000000">
                  <a:lumMod val="75000"/>
                  <a:lumOff val="25000"/>
                  <a:alpha val="25000"/>
                </a:srgbClr>
              </a:solidFill>
              <a:prstDash val="solid"/>
              <a:miter lim="800000"/>
            </a:ln>
            <a:effectLst/>
          </p:spPr>
        </p:cxnSp>
        <p:cxnSp>
          <p:nvCxnSpPr>
            <p:cNvPr id="370" name="Straight Connector 369"/>
            <p:cNvCxnSpPr>
              <a:stCxn id="312" idx="7"/>
              <a:endCxn id="310" idx="3"/>
            </p:cNvCxnSpPr>
            <p:nvPr/>
          </p:nvCxnSpPr>
          <p:spPr>
            <a:xfrm flipH="1" flipV="1">
              <a:off x="4112372" y="87908"/>
              <a:ext cx="263040" cy="334210"/>
            </a:xfrm>
            <a:prstGeom prst="line">
              <a:avLst/>
            </a:prstGeom>
            <a:noFill/>
            <a:ln w="31750" cap="flat" cmpd="sng" algn="ctr">
              <a:solidFill>
                <a:srgbClr val="000000">
                  <a:lumMod val="75000"/>
                  <a:lumOff val="25000"/>
                  <a:alpha val="25000"/>
                </a:srgbClr>
              </a:solidFill>
              <a:prstDash val="solid"/>
              <a:miter lim="800000"/>
            </a:ln>
            <a:effectLst/>
          </p:spPr>
        </p:cxnSp>
        <p:cxnSp>
          <p:nvCxnSpPr>
            <p:cNvPr id="371" name="Straight Connector 370"/>
            <p:cNvCxnSpPr>
              <a:stCxn id="318" idx="1"/>
              <a:endCxn id="310" idx="5"/>
            </p:cNvCxnSpPr>
            <p:nvPr/>
          </p:nvCxnSpPr>
          <p:spPr>
            <a:xfrm flipV="1">
              <a:off x="3788083" y="87908"/>
              <a:ext cx="121852" cy="309034"/>
            </a:xfrm>
            <a:prstGeom prst="line">
              <a:avLst/>
            </a:prstGeom>
            <a:noFill/>
            <a:ln w="31750" cap="flat" cmpd="sng" algn="ctr">
              <a:solidFill>
                <a:srgbClr val="000000">
                  <a:lumMod val="75000"/>
                  <a:lumOff val="25000"/>
                  <a:alpha val="25000"/>
                </a:srgbClr>
              </a:solidFill>
              <a:prstDash val="solid"/>
              <a:miter lim="800000"/>
            </a:ln>
            <a:effectLst/>
          </p:spPr>
        </p:cxnSp>
        <p:cxnSp>
          <p:nvCxnSpPr>
            <p:cNvPr id="372" name="Straight Connector 371"/>
            <p:cNvCxnSpPr>
              <a:endCxn id="322" idx="2"/>
            </p:cNvCxnSpPr>
            <p:nvPr/>
          </p:nvCxnSpPr>
          <p:spPr>
            <a:xfrm flipH="1" flipV="1">
              <a:off x="3119827" y="358175"/>
              <a:ext cx="340131" cy="111927"/>
            </a:xfrm>
            <a:prstGeom prst="line">
              <a:avLst/>
            </a:prstGeom>
            <a:noFill/>
            <a:ln w="31750" cap="flat" cmpd="sng" algn="ctr">
              <a:solidFill>
                <a:srgbClr val="000000">
                  <a:lumMod val="75000"/>
                  <a:lumOff val="25000"/>
                  <a:alpha val="25000"/>
                </a:srgbClr>
              </a:solidFill>
              <a:prstDash val="solid"/>
              <a:miter lim="800000"/>
            </a:ln>
            <a:effectLst/>
          </p:spPr>
        </p:cxnSp>
        <p:cxnSp>
          <p:nvCxnSpPr>
            <p:cNvPr id="373" name="Straight Connector 372"/>
            <p:cNvCxnSpPr>
              <a:stCxn id="349" idx="5"/>
              <a:endCxn id="327" idx="1"/>
            </p:cNvCxnSpPr>
            <p:nvPr/>
          </p:nvCxnSpPr>
          <p:spPr>
            <a:xfrm flipH="1">
              <a:off x="121253" y="1286726"/>
              <a:ext cx="171408" cy="431475"/>
            </a:xfrm>
            <a:prstGeom prst="line">
              <a:avLst/>
            </a:prstGeom>
            <a:noFill/>
            <a:ln w="31750" cap="flat" cmpd="sng" algn="ctr">
              <a:solidFill>
                <a:srgbClr val="000000">
                  <a:lumMod val="75000"/>
                  <a:lumOff val="25000"/>
                  <a:alpha val="25000"/>
                </a:srgbClr>
              </a:solidFill>
              <a:prstDash val="solid"/>
              <a:miter lim="800000"/>
            </a:ln>
            <a:effectLst/>
          </p:spPr>
        </p:cxnSp>
        <p:cxnSp>
          <p:nvCxnSpPr>
            <p:cNvPr id="374" name="Straight Connector 373"/>
            <p:cNvCxnSpPr>
              <a:stCxn id="353" idx="3"/>
            </p:cNvCxnSpPr>
            <p:nvPr/>
          </p:nvCxnSpPr>
          <p:spPr>
            <a:xfrm>
              <a:off x="5039374" y="58218"/>
              <a:ext cx="123137" cy="158514"/>
            </a:xfrm>
            <a:prstGeom prst="line">
              <a:avLst/>
            </a:prstGeom>
            <a:noFill/>
            <a:ln w="31750" cap="flat" cmpd="sng" algn="ctr">
              <a:solidFill>
                <a:srgbClr val="000000">
                  <a:lumMod val="75000"/>
                  <a:lumOff val="25000"/>
                  <a:alpha val="25000"/>
                </a:srgbClr>
              </a:solidFill>
              <a:prstDash val="solid"/>
              <a:miter lim="800000"/>
            </a:ln>
            <a:effectLst/>
          </p:spPr>
        </p:cxnSp>
        <p:cxnSp>
          <p:nvCxnSpPr>
            <p:cNvPr id="375" name="Straight Connector 374"/>
            <p:cNvCxnSpPr>
              <a:endCxn id="334" idx="2"/>
            </p:cNvCxnSpPr>
            <p:nvPr/>
          </p:nvCxnSpPr>
          <p:spPr>
            <a:xfrm flipH="1" flipV="1">
              <a:off x="4910850" y="224390"/>
              <a:ext cx="213004" cy="62420"/>
            </a:xfrm>
            <a:prstGeom prst="line">
              <a:avLst/>
            </a:prstGeom>
            <a:noFill/>
            <a:ln w="31750" cap="flat" cmpd="sng" algn="ctr">
              <a:solidFill>
                <a:srgbClr val="000000">
                  <a:lumMod val="75000"/>
                  <a:lumOff val="25000"/>
                  <a:alpha val="25000"/>
                </a:srgbClr>
              </a:solidFill>
              <a:prstDash val="solid"/>
              <a:miter lim="800000"/>
            </a:ln>
            <a:effectLst/>
          </p:spPr>
        </p:cxnSp>
        <p:cxnSp>
          <p:nvCxnSpPr>
            <p:cNvPr id="376" name="Straight Connector 375"/>
            <p:cNvCxnSpPr>
              <a:stCxn id="321" idx="1"/>
              <a:endCxn id="305" idx="0"/>
            </p:cNvCxnSpPr>
            <p:nvPr/>
          </p:nvCxnSpPr>
          <p:spPr>
            <a:xfrm>
              <a:off x="5224354" y="36996"/>
              <a:ext cx="68541" cy="160044"/>
            </a:xfrm>
            <a:prstGeom prst="line">
              <a:avLst/>
            </a:prstGeom>
            <a:noFill/>
            <a:ln w="31750" cap="flat" cmpd="sng" algn="ctr">
              <a:solidFill>
                <a:srgbClr val="000000">
                  <a:lumMod val="75000"/>
                  <a:lumOff val="25000"/>
                  <a:alpha val="25000"/>
                </a:srgbClr>
              </a:solidFill>
              <a:prstDash val="solid"/>
              <a:miter lim="800000"/>
            </a:ln>
            <a:effectLst/>
          </p:spPr>
        </p:cxnSp>
        <p:cxnSp>
          <p:nvCxnSpPr>
            <p:cNvPr id="377" name="Straight Connector 376"/>
            <p:cNvCxnSpPr>
              <a:stCxn id="305" idx="1"/>
              <a:endCxn id="343" idx="6"/>
            </p:cNvCxnSpPr>
            <p:nvPr/>
          </p:nvCxnSpPr>
          <p:spPr>
            <a:xfrm flipV="1">
              <a:off x="5437971" y="197429"/>
              <a:ext cx="214077" cy="59704"/>
            </a:xfrm>
            <a:prstGeom prst="line">
              <a:avLst/>
            </a:prstGeom>
            <a:noFill/>
            <a:ln w="31750" cap="flat" cmpd="sng" algn="ctr">
              <a:solidFill>
                <a:srgbClr val="000000">
                  <a:lumMod val="75000"/>
                  <a:lumOff val="25000"/>
                  <a:alpha val="25000"/>
                </a:srgbClr>
              </a:solidFill>
              <a:prstDash val="solid"/>
              <a:miter lim="800000"/>
            </a:ln>
            <a:effectLst/>
          </p:spPr>
        </p:cxnSp>
        <p:cxnSp>
          <p:nvCxnSpPr>
            <p:cNvPr id="378" name="Straight Connector 377"/>
            <p:cNvCxnSpPr>
              <a:stCxn id="335" idx="4"/>
              <a:endCxn id="320" idx="0"/>
            </p:cNvCxnSpPr>
            <p:nvPr/>
          </p:nvCxnSpPr>
          <p:spPr>
            <a:xfrm>
              <a:off x="6790237" y="276545"/>
              <a:ext cx="108545" cy="271248"/>
            </a:xfrm>
            <a:prstGeom prst="line">
              <a:avLst/>
            </a:prstGeom>
            <a:noFill/>
            <a:ln w="31750" cap="flat" cmpd="sng" algn="ctr">
              <a:solidFill>
                <a:srgbClr val="000000">
                  <a:lumMod val="75000"/>
                  <a:lumOff val="25000"/>
                  <a:alpha val="25000"/>
                </a:srgbClr>
              </a:solidFill>
              <a:prstDash val="solid"/>
              <a:miter lim="800000"/>
            </a:ln>
            <a:effectLst/>
          </p:spPr>
        </p:cxnSp>
        <p:cxnSp>
          <p:nvCxnSpPr>
            <p:cNvPr id="379" name="Straight Connector 378"/>
            <p:cNvCxnSpPr>
              <a:stCxn id="340" idx="2"/>
              <a:endCxn id="335" idx="6"/>
            </p:cNvCxnSpPr>
            <p:nvPr/>
          </p:nvCxnSpPr>
          <p:spPr>
            <a:xfrm flipV="1">
              <a:off x="6343545" y="178976"/>
              <a:ext cx="349123" cy="7215"/>
            </a:xfrm>
            <a:prstGeom prst="line">
              <a:avLst/>
            </a:prstGeom>
            <a:noFill/>
            <a:ln w="31750" cap="flat" cmpd="sng" algn="ctr">
              <a:solidFill>
                <a:srgbClr val="000000">
                  <a:lumMod val="75000"/>
                  <a:lumOff val="25000"/>
                  <a:alpha val="25000"/>
                </a:srgbClr>
              </a:solidFill>
              <a:prstDash val="solid"/>
              <a:miter lim="800000"/>
            </a:ln>
            <a:effectLst/>
          </p:spPr>
        </p:cxnSp>
        <p:cxnSp>
          <p:nvCxnSpPr>
            <p:cNvPr id="380" name="Straight Connector 379"/>
            <p:cNvCxnSpPr>
              <a:stCxn id="351" idx="6"/>
              <a:endCxn id="335" idx="2"/>
            </p:cNvCxnSpPr>
            <p:nvPr/>
          </p:nvCxnSpPr>
          <p:spPr>
            <a:xfrm flipH="1" flipV="1">
              <a:off x="6887807" y="178976"/>
              <a:ext cx="282914" cy="1788"/>
            </a:xfrm>
            <a:prstGeom prst="line">
              <a:avLst/>
            </a:prstGeom>
            <a:noFill/>
            <a:ln w="31750" cap="flat" cmpd="sng" algn="ctr">
              <a:solidFill>
                <a:srgbClr val="000000">
                  <a:lumMod val="75000"/>
                  <a:lumOff val="25000"/>
                  <a:alpha val="25000"/>
                </a:srgbClr>
              </a:solidFill>
              <a:prstDash val="solid"/>
              <a:miter lim="800000"/>
            </a:ln>
            <a:effectLst/>
          </p:spPr>
        </p:cxnSp>
        <p:cxnSp>
          <p:nvCxnSpPr>
            <p:cNvPr id="381" name="Straight Connector 380"/>
            <p:cNvCxnSpPr>
              <a:stCxn id="320" idx="1"/>
              <a:endCxn id="351" idx="5"/>
            </p:cNvCxnSpPr>
            <p:nvPr/>
          </p:nvCxnSpPr>
          <p:spPr>
            <a:xfrm flipV="1">
              <a:off x="7019529" y="269748"/>
              <a:ext cx="188051" cy="328060"/>
            </a:xfrm>
            <a:prstGeom prst="line">
              <a:avLst/>
            </a:prstGeom>
            <a:noFill/>
            <a:ln w="31750" cap="flat" cmpd="sng" algn="ctr">
              <a:solidFill>
                <a:srgbClr val="000000">
                  <a:lumMod val="75000"/>
                  <a:lumOff val="25000"/>
                  <a:alpha val="25000"/>
                </a:srgbClr>
              </a:solidFill>
              <a:prstDash val="solid"/>
              <a:miter lim="800000"/>
            </a:ln>
            <a:effectLst/>
          </p:spPr>
        </p:cxnSp>
        <p:cxnSp>
          <p:nvCxnSpPr>
            <p:cNvPr id="382" name="Straight Connector 381"/>
            <p:cNvCxnSpPr>
              <a:stCxn id="315" idx="6"/>
              <a:endCxn id="351" idx="2"/>
            </p:cNvCxnSpPr>
            <p:nvPr/>
          </p:nvCxnSpPr>
          <p:spPr>
            <a:xfrm flipH="1">
              <a:off x="7422407" y="157016"/>
              <a:ext cx="357443" cy="23748"/>
            </a:xfrm>
            <a:prstGeom prst="line">
              <a:avLst/>
            </a:prstGeom>
            <a:noFill/>
            <a:ln w="31750" cap="flat" cmpd="sng" algn="ctr">
              <a:solidFill>
                <a:srgbClr val="000000">
                  <a:lumMod val="75000"/>
                  <a:lumOff val="25000"/>
                  <a:alpha val="25000"/>
                </a:srgbClr>
              </a:solidFill>
              <a:prstDash val="solid"/>
              <a:miter lim="800000"/>
            </a:ln>
            <a:effectLst/>
          </p:spPr>
        </p:cxnSp>
        <p:cxnSp>
          <p:nvCxnSpPr>
            <p:cNvPr id="383" name="Straight Connector 382"/>
            <p:cNvCxnSpPr>
              <a:stCxn id="312" idx="2"/>
              <a:endCxn id="305" idx="6"/>
            </p:cNvCxnSpPr>
            <p:nvPr/>
          </p:nvCxnSpPr>
          <p:spPr>
            <a:xfrm flipV="1">
              <a:off x="4584165" y="402209"/>
              <a:ext cx="503561" cy="106376"/>
            </a:xfrm>
            <a:prstGeom prst="line">
              <a:avLst/>
            </a:prstGeom>
            <a:noFill/>
            <a:ln w="31750" cap="flat" cmpd="sng" algn="ctr">
              <a:solidFill>
                <a:srgbClr val="000000">
                  <a:lumMod val="75000"/>
                  <a:lumOff val="25000"/>
                  <a:alpha val="25000"/>
                </a:srgbClr>
              </a:solidFill>
              <a:prstDash val="solid"/>
              <a:miter lim="800000"/>
            </a:ln>
            <a:effectLst/>
          </p:spPr>
        </p:cxnSp>
        <p:cxnSp>
          <p:nvCxnSpPr>
            <p:cNvPr id="384" name="Straight Connector 383"/>
            <p:cNvCxnSpPr>
              <a:stCxn id="312" idx="6"/>
              <a:endCxn id="318" idx="2"/>
            </p:cNvCxnSpPr>
            <p:nvPr/>
          </p:nvCxnSpPr>
          <p:spPr>
            <a:xfrm flipH="1">
              <a:off x="3847261" y="508586"/>
              <a:ext cx="492335" cy="31222"/>
            </a:xfrm>
            <a:prstGeom prst="line">
              <a:avLst/>
            </a:prstGeom>
            <a:noFill/>
            <a:ln w="31750" cap="flat" cmpd="sng" algn="ctr">
              <a:solidFill>
                <a:srgbClr val="000000">
                  <a:lumMod val="75000"/>
                  <a:lumOff val="25000"/>
                  <a:alpha val="25000"/>
                </a:srgbClr>
              </a:solidFill>
              <a:prstDash val="solid"/>
              <a:miter lim="800000"/>
            </a:ln>
            <a:effectLst/>
          </p:spPr>
        </p:cxnSp>
        <p:cxnSp>
          <p:nvCxnSpPr>
            <p:cNvPr id="385" name="Straight Connector 384"/>
            <p:cNvCxnSpPr>
              <a:stCxn id="305" idx="5"/>
              <a:endCxn id="339" idx="1"/>
            </p:cNvCxnSpPr>
            <p:nvPr/>
          </p:nvCxnSpPr>
          <p:spPr>
            <a:xfrm flipH="1">
              <a:off x="4704730" y="547285"/>
              <a:ext cx="443089" cy="356328"/>
            </a:xfrm>
            <a:prstGeom prst="line">
              <a:avLst/>
            </a:prstGeom>
            <a:noFill/>
            <a:ln w="31750" cap="flat" cmpd="sng" algn="ctr">
              <a:solidFill>
                <a:srgbClr val="000000">
                  <a:lumMod val="75000"/>
                  <a:lumOff val="25000"/>
                  <a:alpha val="25000"/>
                </a:srgbClr>
              </a:solidFill>
              <a:prstDash val="solid"/>
              <a:miter lim="800000"/>
            </a:ln>
            <a:effectLst/>
          </p:spPr>
        </p:cxnSp>
        <p:cxnSp>
          <p:nvCxnSpPr>
            <p:cNvPr id="386" name="Straight Connector 385"/>
            <p:cNvCxnSpPr>
              <a:stCxn id="315" idx="2"/>
              <a:endCxn id="309" idx="6"/>
            </p:cNvCxnSpPr>
            <p:nvPr/>
          </p:nvCxnSpPr>
          <p:spPr>
            <a:xfrm>
              <a:off x="8238419" y="157016"/>
              <a:ext cx="462324" cy="137983"/>
            </a:xfrm>
            <a:prstGeom prst="line">
              <a:avLst/>
            </a:prstGeom>
            <a:noFill/>
            <a:ln w="31750" cap="flat" cmpd="sng" algn="ctr">
              <a:solidFill>
                <a:srgbClr val="000000">
                  <a:lumMod val="75000"/>
                  <a:lumOff val="25000"/>
                  <a:alpha val="25000"/>
                </a:srgbClr>
              </a:solidFill>
              <a:prstDash val="solid"/>
              <a:miter lim="800000"/>
            </a:ln>
            <a:effectLst/>
          </p:spPr>
        </p:cxnSp>
        <p:cxnSp>
          <p:nvCxnSpPr>
            <p:cNvPr id="387" name="Straight Connector 386"/>
            <p:cNvCxnSpPr>
              <a:stCxn id="313" idx="7"/>
              <a:endCxn id="343" idx="3"/>
            </p:cNvCxnSpPr>
            <p:nvPr/>
          </p:nvCxnSpPr>
          <p:spPr>
            <a:xfrm flipH="1" flipV="1">
              <a:off x="5866875" y="286413"/>
              <a:ext cx="66210" cy="148368"/>
            </a:xfrm>
            <a:prstGeom prst="line">
              <a:avLst/>
            </a:prstGeom>
            <a:noFill/>
            <a:ln w="31750" cap="flat" cmpd="sng" algn="ctr">
              <a:solidFill>
                <a:srgbClr val="000000">
                  <a:lumMod val="75000"/>
                  <a:lumOff val="25000"/>
                  <a:alpha val="25000"/>
                </a:srgbClr>
              </a:solidFill>
              <a:prstDash val="solid"/>
              <a:miter lim="800000"/>
            </a:ln>
            <a:effectLst/>
          </p:spPr>
        </p:cxnSp>
        <p:cxnSp>
          <p:nvCxnSpPr>
            <p:cNvPr id="388" name="Straight Connector 387"/>
            <p:cNvCxnSpPr>
              <a:stCxn id="354" idx="1"/>
              <a:endCxn id="332" idx="7"/>
            </p:cNvCxnSpPr>
            <p:nvPr/>
          </p:nvCxnSpPr>
          <p:spPr>
            <a:xfrm>
              <a:off x="8807446" y="1070995"/>
              <a:ext cx="162589" cy="95213"/>
            </a:xfrm>
            <a:prstGeom prst="line">
              <a:avLst/>
            </a:prstGeom>
            <a:noFill/>
            <a:ln w="31750" cap="flat" cmpd="sng" algn="ctr">
              <a:solidFill>
                <a:srgbClr val="000000">
                  <a:lumMod val="75000"/>
                  <a:lumOff val="25000"/>
                  <a:alpha val="25000"/>
                </a:srgbClr>
              </a:solidFill>
              <a:prstDash val="solid"/>
              <a:miter lim="800000"/>
            </a:ln>
            <a:effectLst/>
          </p:spPr>
        </p:cxnSp>
        <p:cxnSp>
          <p:nvCxnSpPr>
            <p:cNvPr id="389" name="Straight Connector 388"/>
            <p:cNvCxnSpPr>
              <a:stCxn id="354" idx="4"/>
              <a:endCxn id="309" idx="3"/>
            </p:cNvCxnSpPr>
            <p:nvPr/>
          </p:nvCxnSpPr>
          <p:spPr>
            <a:xfrm flipV="1">
              <a:off x="8742788" y="396218"/>
              <a:ext cx="202320" cy="518679"/>
            </a:xfrm>
            <a:prstGeom prst="line">
              <a:avLst/>
            </a:prstGeom>
            <a:noFill/>
            <a:ln w="31750" cap="flat" cmpd="sng" algn="ctr">
              <a:solidFill>
                <a:srgbClr val="000000">
                  <a:lumMod val="75000"/>
                  <a:lumOff val="25000"/>
                  <a:alpha val="25000"/>
                </a:srgbClr>
              </a:solidFill>
              <a:prstDash val="solid"/>
              <a:miter lim="800000"/>
            </a:ln>
            <a:effectLst/>
          </p:spPr>
        </p:cxnSp>
        <p:cxnSp>
          <p:nvCxnSpPr>
            <p:cNvPr id="390" name="Straight Connector 389"/>
            <p:cNvCxnSpPr>
              <a:stCxn id="329" idx="1"/>
              <a:endCxn id="306" idx="4"/>
            </p:cNvCxnSpPr>
            <p:nvPr/>
          </p:nvCxnSpPr>
          <p:spPr>
            <a:xfrm flipV="1">
              <a:off x="8955117" y="2172399"/>
              <a:ext cx="72236" cy="109157"/>
            </a:xfrm>
            <a:prstGeom prst="line">
              <a:avLst/>
            </a:prstGeom>
            <a:noFill/>
            <a:ln w="31750" cap="flat" cmpd="sng" algn="ctr">
              <a:solidFill>
                <a:srgbClr val="000000">
                  <a:lumMod val="75000"/>
                  <a:lumOff val="25000"/>
                  <a:alpha val="25000"/>
                </a:srgbClr>
              </a:solidFill>
              <a:prstDash val="solid"/>
              <a:miter lim="800000"/>
            </a:ln>
            <a:effectLst/>
          </p:spPr>
        </p:cxnSp>
        <p:cxnSp>
          <p:nvCxnSpPr>
            <p:cNvPr id="391" name="Straight Connector 390"/>
            <p:cNvCxnSpPr>
              <a:stCxn id="324" idx="1"/>
              <a:endCxn id="332" idx="5"/>
            </p:cNvCxnSpPr>
            <p:nvPr/>
          </p:nvCxnSpPr>
          <p:spPr>
            <a:xfrm flipV="1">
              <a:off x="8846391" y="1304192"/>
              <a:ext cx="123645" cy="114539"/>
            </a:xfrm>
            <a:prstGeom prst="line">
              <a:avLst/>
            </a:prstGeom>
            <a:noFill/>
            <a:ln w="31750" cap="flat" cmpd="sng" algn="ctr">
              <a:solidFill>
                <a:srgbClr val="000000">
                  <a:lumMod val="75000"/>
                  <a:lumOff val="25000"/>
                  <a:alpha val="25000"/>
                </a:srgbClr>
              </a:solidFill>
              <a:prstDash val="solid"/>
              <a:miter lim="800000"/>
            </a:ln>
            <a:effectLst/>
          </p:spPr>
        </p:cxnSp>
        <p:cxnSp>
          <p:nvCxnSpPr>
            <p:cNvPr id="392" name="Straight Connector 391"/>
            <p:cNvCxnSpPr>
              <a:stCxn id="306" idx="0"/>
              <a:endCxn id="324" idx="3"/>
            </p:cNvCxnSpPr>
            <p:nvPr/>
          </p:nvCxnSpPr>
          <p:spPr>
            <a:xfrm flipH="1" flipV="1">
              <a:off x="8846391" y="1504557"/>
              <a:ext cx="180963" cy="221168"/>
            </a:xfrm>
            <a:prstGeom prst="line">
              <a:avLst/>
            </a:prstGeom>
            <a:noFill/>
            <a:ln w="31750" cap="flat" cmpd="sng" algn="ctr">
              <a:solidFill>
                <a:srgbClr val="000000">
                  <a:lumMod val="75000"/>
                  <a:lumOff val="25000"/>
                  <a:alpha val="25000"/>
                </a:srgbClr>
              </a:solidFill>
              <a:prstDash val="solid"/>
              <a:miter lim="800000"/>
            </a:ln>
            <a:effectLst/>
          </p:spPr>
        </p:cxnSp>
        <p:cxnSp>
          <p:nvCxnSpPr>
            <p:cNvPr id="393" name="Straight Connector 392"/>
            <p:cNvCxnSpPr>
              <a:stCxn id="307" idx="2"/>
              <a:endCxn id="341" idx="6"/>
            </p:cNvCxnSpPr>
            <p:nvPr/>
          </p:nvCxnSpPr>
          <p:spPr>
            <a:xfrm>
              <a:off x="1410417" y="404101"/>
              <a:ext cx="342507" cy="110434"/>
            </a:xfrm>
            <a:prstGeom prst="line">
              <a:avLst/>
            </a:prstGeom>
            <a:noFill/>
            <a:ln w="31750" cap="flat" cmpd="sng" algn="ctr">
              <a:solidFill>
                <a:srgbClr val="000000">
                  <a:lumMod val="75000"/>
                  <a:lumOff val="25000"/>
                  <a:alpha val="25000"/>
                </a:srgbClr>
              </a:solidFill>
              <a:prstDash val="solid"/>
              <a:miter lim="800000"/>
            </a:ln>
            <a:effectLst/>
          </p:spPr>
        </p:cxnSp>
        <p:sp>
          <p:nvSpPr>
            <p:cNvPr id="394" name="Oval 393"/>
            <p:cNvSpPr/>
            <p:nvPr/>
          </p:nvSpPr>
          <p:spPr>
            <a:xfrm flipH="1">
              <a:off x="318869" y="1978511"/>
              <a:ext cx="251686" cy="251686"/>
            </a:xfrm>
            <a:prstGeom prst="ellipse">
              <a:avLst/>
            </a:prstGeom>
            <a:solidFill>
              <a:srgbClr val="DDDDDD">
                <a:lumMod val="50000"/>
                <a:alpha val="40000"/>
              </a:srgb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95" name="Oval 394"/>
            <p:cNvSpPr/>
            <p:nvPr/>
          </p:nvSpPr>
          <p:spPr>
            <a:xfrm flipH="1">
              <a:off x="376566" y="2036208"/>
              <a:ext cx="136292" cy="136292"/>
            </a:xfrm>
            <a:prstGeom prst="ellipse">
              <a:avLst/>
            </a:prstGeom>
            <a:solidFill>
              <a:sysClr val="window" lastClr="FFFFFF">
                <a:lumMod val="85000"/>
              </a:sysClr>
            </a:solidFill>
            <a:ln w="19050" cap="flat" cmpd="sng" algn="ctr">
              <a:noFill/>
              <a:prstDash val="solid"/>
              <a:miter lim="800000"/>
            </a:ln>
            <a:effectLst/>
          </p:spPr>
          <p:txBody>
            <a:bodyPr lIns="45720" tIns="22860" rIns="45720" bIns="2286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96" name="Oval 395"/>
            <p:cNvSpPr/>
            <p:nvPr/>
          </p:nvSpPr>
          <p:spPr>
            <a:xfrm flipH="1">
              <a:off x="87959" y="2385022"/>
              <a:ext cx="121379" cy="121379"/>
            </a:xfrm>
            <a:prstGeom prst="ellipse">
              <a:avLst/>
            </a:prstGeom>
            <a:solidFill>
              <a:srgbClr val="DDDDDD">
                <a:lumMod val="50000"/>
                <a:alpha val="40000"/>
              </a:srgbClr>
            </a:solidFill>
            <a:ln w="19050" cap="flat" cmpd="sng" algn="ctr">
              <a:noFill/>
              <a:prstDash val="solid"/>
              <a:miter lim="800000"/>
            </a:ln>
            <a:effectLst/>
          </p:spPr>
          <p:txBody>
            <a:bodyPr lIns="91440" tIns="45720" rIns="91440" bIns="45720" spcCol="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397" name="Straight Connector 396"/>
            <p:cNvCxnSpPr>
              <a:stCxn id="394" idx="5"/>
              <a:endCxn id="396" idx="1"/>
            </p:cNvCxnSpPr>
            <p:nvPr/>
          </p:nvCxnSpPr>
          <p:spPr>
            <a:xfrm flipH="1">
              <a:off x="191562" y="2193338"/>
              <a:ext cx="164166" cy="209460"/>
            </a:xfrm>
            <a:prstGeom prst="line">
              <a:avLst/>
            </a:prstGeom>
            <a:noFill/>
            <a:ln w="31750" cap="flat" cmpd="sng" algn="ctr">
              <a:solidFill>
                <a:srgbClr val="000000">
                  <a:lumMod val="75000"/>
                  <a:lumOff val="25000"/>
                  <a:alpha val="25000"/>
                </a:srgbClr>
              </a:solidFill>
              <a:prstDash val="solid"/>
              <a:miter lim="800000"/>
            </a:ln>
            <a:effectLst/>
          </p:spPr>
        </p:cxnSp>
        <p:cxnSp>
          <p:nvCxnSpPr>
            <p:cNvPr id="398" name="Straight Connector 397"/>
            <p:cNvCxnSpPr>
              <a:stCxn id="327" idx="3"/>
              <a:endCxn id="394" idx="7"/>
            </p:cNvCxnSpPr>
            <p:nvPr/>
          </p:nvCxnSpPr>
          <p:spPr>
            <a:xfrm>
              <a:off x="121253" y="1857195"/>
              <a:ext cx="234475" cy="158175"/>
            </a:xfrm>
            <a:prstGeom prst="line">
              <a:avLst/>
            </a:prstGeom>
            <a:noFill/>
            <a:ln w="31750" cap="flat" cmpd="sng" algn="ctr">
              <a:solidFill>
                <a:srgbClr val="000000">
                  <a:lumMod val="75000"/>
                  <a:lumOff val="25000"/>
                  <a:alpha val="25000"/>
                </a:srgbClr>
              </a:solidFill>
              <a:prstDash val="solid"/>
              <a:miter lim="800000"/>
            </a:ln>
            <a:effectLst/>
          </p:spPr>
        </p:cxnSp>
        <p:cxnSp>
          <p:nvCxnSpPr>
            <p:cNvPr id="399" name="Straight Connector 398"/>
            <p:cNvCxnSpPr/>
            <p:nvPr/>
          </p:nvCxnSpPr>
          <p:spPr>
            <a:xfrm>
              <a:off x="4654785" y="1065413"/>
              <a:ext cx="47249" cy="213120"/>
            </a:xfrm>
            <a:prstGeom prst="line">
              <a:avLst/>
            </a:prstGeom>
            <a:noFill/>
            <a:ln w="31750" cap="flat" cmpd="sng" algn="ctr">
              <a:solidFill>
                <a:srgbClr val="000000">
                  <a:lumMod val="75000"/>
                  <a:lumOff val="25000"/>
                  <a:alpha val="25000"/>
                </a:srgbClr>
              </a:solidFill>
              <a:prstDash val="solid"/>
              <a:miter lim="800000"/>
            </a:ln>
            <a:effectLst/>
          </p:spPr>
        </p:cxnSp>
        <p:cxnSp>
          <p:nvCxnSpPr>
            <p:cNvPr id="400" name="Straight Connector 399"/>
            <p:cNvCxnSpPr>
              <a:stCxn id="313" idx="1"/>
              <a:endCxn id="340" idx="5"/>
            </p:cNvCxnSpPr>
            <p:nvPr/>
          </p:nvCxnSpPr>
          <p:spPr>
            <a:xfrm flipV="1">
              <a:off x="6103860" y="255688"/>
              <a:ext cx="71905" cy="179093"/>
            </a:xfrm>
            <a:prstGeom prst="line">
              <a:avLst/>
            </a:prstGeom>
            <a:noFill/>
            <a:ln w="31750" cap="flat" cmpd="sng" algn="ctr">
              <a:solidFill>
                <a:srgbClr val="000000">
                  <a:lumMod val="75000"/>
                  <a:lumOff val="25000"/>
                  <a:alpha val="25000"/>
                </a:srgbClr>
              </a:solidFill>
              <a:prstDash val="solid"/>
              <a:miter lim="800000"/>
            </a:ln>
            <a:effectLst/>
          </p:spPr>
        </p:cxnSp>
      </p:grpSp>
      <p:sp>
        <p:nvSpPr>
          <p:cNvPr id="593" name="TextBox 592"/>
          <p:cNvSpPr txBox="1"/>
          <p:nvPr/>
        </p:nvSpPr>
        <p:spPr>
          <a:xfrm>
            <a:off x="455607" y="57956"/>
            <a:ext cx="4128557" cy="194459"/>
          </a:xfrm>
          <a:prstGeom prst="rect">
            <a:avLst/>
          </a:prstGeom>
          <a:noFill/>
        </p:spPr>
        <p:txBody>
          <a:bodyPr wrap="square" lIns="45717" tIns="22858" rIns="45717" bIns="22858" rtlCol="0">
            <a:noAutofit/>
          </a:bodyPr>
          <a:lstStyle/>
          <a:p>
            <a:pPr marL="0" marR="0" lvl="0" indent="0" defTabSz="1087281"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CC0000"/>
                </a:solidFill>
                <a:effectLst/>
                <a:uLnTx/>
                <a:uFillTx/>
              </a:rPr>
              <a:t>Findings from: Network Agility Research 2014 – Dynamic Markets</a:t>
            </a:r>
          </a:p>
        </p:txBody>
      </p:sp>
      <p:pic>
        <p:nvPicPr>
          <p:cNvPr id="92163" name="Picture 3" descr="C:\Documents and Settings\singh45.GLOBAL\Desktop\Network Agility Infographic - ppt size v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72" y="287638"/>
            <a:ext cx="3556158" cy="4805046"/>
          </a:xfrm>
          <a:prstGeom prst="rect">
            <a:avLst/>
          </a:prstGeom>
          <a:noFill/>
          <a:ln>
            <a:noFill/>
          </a:ln>
        </p:spPr>
      </p:pic>
      <p:pic>
        <p:nvPicPr>
          <p:cNvPr id="401" name="Picture 3" descr="C:\Documents and Settings\singh45.GLOBAL\Desktop\Network Agility Infographic - ppt size v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4966" y="245056"/>
            <a:ext cx="3258880" cy="4299795"/>
          </a:xfrm>
          <a:prstGeom prst="rect">
            <a:avLst/>
          </a:prstGeom>
          <a:noFill/>
        </p:spPr>
      </p:pic>
      <p:pic>
        <p:nvPicPr>
          <p:cNvPr id="402" name="Picture 3" descr="C:\Documents and Settings\singh45.GLOBAL\Desktop\Network Agility Infographic - ppt size v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4180" y="4123524"/>
            <a:ext cx="5192417" cy="969160"/>
          </a:xfrm>
          <a:prstGeom prst="rect">
            <a:avLst/>
          </a:prstGeom>
          <a:noFill/>
        </p:spPr>
      </p:pic>
    </p:spTree>
    <p:extLst>
      <p:ext uri="{BB962C8B-B14F-4D97-AF65-F5344CB8AC3E}">
        <p14:creationId xmlns:p14="http://schemas.microsoft.com/office/powerpoint/2010/main" val="81201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1026"/>
          <p:cNvGrpSpPr/>
          <p:nvPr>
            <p:custDataLst>
              <p:tags r:id="rId2"/>
            </p:custDataLst>
          </p:nvPr>
        </p:nvGrpSpPr>
        <p:grpSpPr>
          <a:xfrm>
            <a:off x="3492018" y="1872456"/>
            <a:ext cx="2165380" cy="2165383"/>
            <a:chOff x="3492018" y="2661474"/>
            <a:chExt cx="2165380" cy="2165382"/>
          </a:xfrm>
        </p:grpSpPr>
        <p:sp>
          <p:nvSpPr>
            <p:cNvPr id="1028" name="Donut 1027"/>
            <p:cNvSpPr/>
            <p:nvPr>
              <p:custDataLst>
                <p:tags r:id="rId63"/>
              </p:custDataLst>
            </p:nvPr>
          </p:nvSpPr>
          <p:spPr>
            <a:xfrm rot="2663950">
              <a:off x="3492018" y="2661474"/>
              <a:ext cx="2165380" cy="2165382"/>
            </a:xfrm>
            <a:prstGeom prst="donut">
              <a:avLst>
                <a:gd name="adj" fmla="val 7050"/>
              </a:avLst>
            </a:prstGeom>
            <a:solidFill>
              <a:srgbClr val="DDDDDD"/>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a:ea typeface="+mn-ea"/>
                <a:cs typeface="+mn-cs"/>
              </a:endParaRPr>
            </a:p>
          </p:txBody>
        </p:sp>
        <p:grpSp>
          <p:nvGrpSpPr>
            <p:cNvPr id="1029" name="Group 76"/>
            <p:cNvGrpSpPr/>
            <p:nvPr/>
          </p:nvGrpSpPr>
          <p:grpSpPr>
            <a:xfrm>
              <a:off x="3861903" y="3036579"/>
              <a:ext cx="1420197" cy="1420197"/>
              <a:chOff x="3838200" y="2100111"/>
              <a:chExt cx="1420197" cy="1420197"/>
            </a:xfrm>
          </p:grpSpPr>
          <p:sp>
            <p:nvSpPr>
              <p:cNvPr id="1030" name="Oval 18"/>
              <p:cNvSpPr>
                <a:spLocks noChangeArrowheads="1"/>
              </p:cNvSpPr>
              <p:nvPr>
                <p:custDataLst>
                  <p:tags r:id="rId64"/>
                </p:custDataLst>
              </p:nvPr>
            </p:nvSpPr>
            <p:spPr bwMode="gray">
              <a:xfrm>
                <a:off x="3838200" y="2100111"/>
                <a:ext cx="1420197" cy="1420197"/>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031" name="Picture 2" descr="Y:\New-BACKUP\sitios\SITIOS06\Natalia Sanchon\logos2\ima\ppt\04_.jpg"/>
              <p:cNvPicPr>
                <a:picLocks noChangeAspect="1" noChangeArrowheads="1"/>
              </p:cNvPicPr>
              <p:nvPr>
                <p:custDataLst>
                  <p:tags r:id="rId65"/>
                </p:custDataLst>
              </p:nvPr>
            </p:nvPicPr>
            <p:blipFill rotWithShape="1">
              <a:blip r:embed="rId69" cstate="email">
                <a:extLst>
                  <a:ext uri="{28A0092B-C50C-407E-A947-70E740481C1C}">
                    <a14:useLocalDpi xmlns:a14="http://schemas.microsoft.com/office/drawing/2010/main"/>
                  </a:ext>
                </a:extLst>
              </a:blip>
              <a:srcRect/>
              <a:stretch/>
            </p:blipFill>
            <p:spPr bwMode="auto">
              <a:xfrm>
                <a:off x="3922156" y="2183804"/>
                <a:ext cx="1252285" cy="1252812"/>
              </a:xfrm>
              <a:prstGeom prst="ellipse">
                <a:avLst/>
              </a:prstGeom>
              <a:noFill/>
              <a:extLst>
                <a:ext uri="{909E8E84-426E-40DD-AFC4-6F175D3DCCD1}">
                  <a14:hiddenFill xmlns:a14="http://schemas.microsoft.com/office/drawing/2010/main">
                    <a:solidFill>
                      <a:srgbClr val="FFFFFF"/>
                    </a:solidFill>
                  </a14:hiddenFill>
                </a:ext>
              </a:extLst>
            </p:spPr>
          </p:pic>
          <p:sp>
            <p:nvSpPr>
              <p:cNvPr id="1032" name="Oval 28"/>
              <p:cNvSpPr>
                <a:spLocks noChangeArrowheads="1"/>
              </p:cNvSpPr>
              <p:nvPr>
                <p:custDataLst>
                  <p:tags r:id="rId66"/>
                </p:custDataLst>
              </p:nvPr>
            </p:nvSpPr>
            <p:spPr bwMode="auto">
              <a:xfrm>
                <a:off x="4096339" y="2240027"/>
                <a:ext cx="903920" cy="613523"/>
              </a:xfrm>
              <a:prstGeom prst="ellipse">
                <a:avLst/>
              </a:prstGeom>
              <a:gradFill rotWithShape="1">
                <a:gsLst>
                  <a:gs pos="0">
                    <a:srgbClr val="FFFFFF">
                      <a:alpha val="35001"/>
                    </a:srgbClr>
                  </a:gs>
                  <a:gs pos="100000">
                    <a:srgbClr val="000000">
                      <a:alpha val="0"/>
                    </a:srgbClr>
                  </a:gs>
                </a:gsLst>
                <a:lin ang="5400000" scaled="1"/>
              </a:gradFill>
              <a:ln w="9525">
                <a:noFill/>
                <a:round/>
                <a:headEnd/>
                <a:tailEnd/>
              </a:ln>
            </p:spPr>
            <p:txBody>
              <a:bodyPr wrap="none" lIns="73025" tIns="36511" rIns="73025" bIns="3651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128"/>
                  <a:cs typeface="+mn-cs"/>
                </a:endParaRPr>
              </a:p>
            </p:txBody>
          </p:sp>
        </p:grpSp>
      </p:grpSp>
      <p:sp>
        <p:nvSpPr>
          <p:cNvPr id="1033" name="Title 2"/>
          <p:cNvSpPr txBox="1">
            <a:spLocks/>
          </p:cNvSpPr>
          <p:nvPr/>
        </p:nvSpPr>
        <p:spPr bwMode="auto">
          <a:xfrm>
            <a:off x="457200" y="206121"/>
            <a:ext cx="8229600" cy="838200"/>
          </a:xfrm>
          <a:prstGeom prst="rect">
            <a:avLst/>
          </a:prstGeom>
          <a:noFill/>
          <a:ln w="9525">
            <a:noFill/>
            <a:miter lim="800000"/>
            <a:headEnd/>
            <a:tailEnd/>
          </a:ln>
        </p:spPr>
        <p:txBody>
          <a:bodyPr vert="horz" wrap="square" lIns="130614" tIns="65306" rIns="130614" bIns="65306" numCol="1" anchor="b" anchorCtr="0" compatLnSpc="1">
            <a:prstTxWarp prst="textNoShape">
              <a:avLst/>
            </a:prstTxWarp>
            <a:normAutofit/>
          </a:bodyPr>
          <a:lstStyle/>
          <a:p>
            <a:pPr marL="0" marR="0" lvl="0" indent="0" algn="l" defTabSz="1304841" rtl="0" eaLnBrk="1" fontAlgn="base" latinLnBrk="0" hangingPunct="1">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323232"/>
                </a:solidFill>
                <a:effectLst/>
                <a:uLnTx/>
                <a:uFillTx/>
                <a:latin typeface="Arial"/>
                <a:ea typeface="+mj-ea"/>
                <a:cs typeface="+mj-cs"/>
              </a:rPr>
              <a:t>Macro Trends</a:t>
            </a:r>
          </a:p>
        </p:txBody>
      </p:sp>
      <p:grpSp>
        <p:nvGrpSpPr>
          <p:cNvPr id="1034" name="Group 77"/>
          <p:cNvGrpSpPr/>
          <p:nvPr>
            <p:custDataLst>
              <p:tags r:id="rId3"/>
            </p:custDataLst>
          </p:nvPr>
        </p:nvGrpSpPr>
        <p:grpSpPr>
          <a:xfrm>
            <a:off x="4079084" y="2464704"/>
            <a:ext cx="985839" cy="985913"/>
            <a:chOff x="4060995" y="2314401"/>
            <a:chExt cx="635966" cy="636017"/>
          </a:xfrm>
        </p:grpSpPr>
        <p:sp>
          <p:nvSpPr>
            <p:cNvPr id="1035" name="Rectangle 1034"/>
            <p:cNvSpPr/>
            <p:nvPr>
              <p:custDataLst>
                <p:tags r:id="rId61"/>
              </p:custDataLst>
            </p:nvPr>
          </p:nvSpPr>
          <p:spPr>
            <a:xfrm>
              <a:off x="4075732" y="2488753"/>
              <a:ext cx="614652"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w="10160">
                    <a:noFill/>
                    <a:prstDash val="solid"/>
                  </a:ln>
                  <a:solidFill>
                    <a:srgbClr val="FFFFFF"/>
                  </a:solidFill>
                  <a:effectLst/>
                  <a:uLnTx/>
                  <a:uFillTx/>
                </a:rPr>
                <a:t>CONSUMERIZATION</a:t>
              </a:r>
            </a:p>
          </p:txBody>
        </p:sp>
        <p:sp>
          <p:nvSpPr>
            <p:cNvPr id="1036" name="Freeform 6"/>
            <p:cNvSpPr>
              <a:spLocks noEditPoints="1"/>
            </p:cNvSpPr>
            <p:nvPr>
              <p:custDataLst>
                <p:tags r:id="rId62"/>
              </p:custDataLst>
            </p:nvPr>
          </p:nvSpPr>
          <p:spPr bwMode="auto">
            <a:xfrm>
              <a:off x="4060995" y="2314401"/>
              <a:ext cx="635966" cy="431001"/>
            </a:xfrm>
            <a:custGeom>
              <a:avLst/>
              <a:gdLst>
                <a:gd name="T0" fmla="*/ 593 w 703"/>
                <a:gd name="T1" fmla="*/ 268 h 476"/>
                <a:gd name="T2" fmla="*/ 552 w 703"/>
                <a:gd name="T3" fmla="*/ 209 h 476"/>
                <a:gd name="T4" fmla="*/ 638 w 703"/>
                <a:gd name="T5" fmla="*/ 161 h 476"/>
                <a:gd name="T6" fmla="*/ 629 w 703"/>
                <a:gd name="T7" fmla="*/ 62 h 476"/>
                <a:gd name="T8" fmla="*/ 520 w 703"/>
                <a:gd name="T9" fmla="*/ 178 h 476"/>
                <a:gd name="T10" fmla="*/ 356 w 703"/>
                <a:gd name="T11" fmla="*/ 168 h 476"/>
                <a:gd name="T12" fmla="*/ 412 w 703"/>
                <a:gd name="T13" fmla="*/ 116 h 476"/>
                <a:gd name="T14" fmla="*/ 407 w 703"/>
                <a:gd name="T15" fmla="*/ 6 h 476"/>
                <a:gd name="T16" fmla="*/ 294 w 703"/>
                <a:gd name="T17" fmla="*/ 99 h 476"/>
                <a:gd name="T18" fmla="*/ 339 w 703"/>
                <a:gd name="T19" fmla="*/ 168 h 476"/>
                <a:gd name="T20" fmla="*/ 184 w 703"/>
                <a:gd name="T21" fmla="*/ 178 h 476"/>
                <a:gd name="T22" fmla="*/ 179 w 703"/>
                <a:gd name="T23" fmla="*/ 68 h 476"/>
                <a:gd name="T24" fmla="*/ 66 w 703"/>
                <a:gd name="T25" fmla="*/ 161 h 476"/>
                <a:gd name="T26" fmla="*/ 208 w 703"/>
                <a:gd name="T27" fmla="*/ 257 h 476"/>
                <a:gd name="T28" fmla="*/ 110 w 703"/>
                <a:gd name="T29" fmla="*/ 268 h 476"/>
                <a:gd name="T30" fmla="*/ 0 w 703"/>
                <a:gd name="T31" fmla="*/ 383 h 476"/>
                <a:gd name="T32" fmla="*/ 129 w 703"/>
                <a:gd name="T33" fmla="*/ 395 h 476"/>
                <a:gd name="T34" fmla="*/ 129 w 703"/>
                <a:gd name="T35" fmla="*/ 332 h 476"/>
                <a:gd name="T36" fmla="*/ 574 w 703"/>
                <a:gd name="T37" fmla="*/ 349 h 476"/>
                <a:gd name="T38" fmla="*/ 684 w 703"/>
                <a:gd name="T39" fmla="*/ 415 h 476"/>
                <a:gd name="T40" fmla="*/ 697 w 703"/>
                <a:gd name="T41" fmla="*/ 363 h 476"/>
                <a:gd name="T42" fmla="*/ 625 w 703"/>
                <a:gd name="T43" fmla="*/ 69 h 476"/>
                <a:gd name="T44" fmla="*/ 633 w 703"/>
                <a:gd name="T45" fmla="*/ 155 h 476"/>
                <a:gd name="T46" fmla="*/ 62 w 703"/>
                <a:gd name="T47" fmla="*/ 85 h 476"/>
                <a:gd name="T48" fmla="*/ 178 w 703"/>
                <a:gd name="T49" fmla="*/ 140 h 476"/>
                <a:gd name="T50" fmla="*/ 117 w 703"/>
                <a:gd name="T51" fmla="*/ 358 h 476"/>
                <a:gd name="T52" fmla="*/ 24 w 703"/>
                <a:gd name="T53" fmla="*/ 274 h 476"/>
                <a:gd name="T54" fmla="*/ 251 w 703"/>
                <a:gd name="T55" fmla="*/ 231 h 476"/>
                <a:gd name="T56" fmla="*/ 273 w 703"/>
                <a:gd name="T57" fmla="*/ 244 h 476"/>
                <a:gd name="T58" fmla="*/ 228 w 703"/>
                <a:gd name="T59" fmla="*/ 264 h 476"/>
                <a:gd name="T60" fmla="*/ 215 w 703"/>
                <a:gd name="T61" fmla="*/ 314 h 476"/>
                <a:gd name="T62" fmla="*/ 259 w 703"/>
                <a:gd name="T63" fmla="*/ 332 h 476"/>
                <a:gd name="T64" fmla="*/ 226 w 703"/>
                <a:gd name="T65" fmla="*/ 378 h 476"/>
                <a:gd name="T66" fmla="*/ 275 w 703"/>
                <a:gd name="T67" fmla="*/ 408 h 476"/>
                <a:gd name="T68" fmla="*/ 326 w 703"/>
                <a:gd name="T69" fmla="*/ 457 h 476"/>
                <a:gd name="T70" fmla="*/ 339 w 703"/>
                <a:gd name="T71" fmla="*/ 459 h 476"/>
                <a:gd name="T72" fmla="*/ 279 w 703"/>
                <a:gd name="T73" fmla="*/ 332 h 476"/>
                <a:gd name="T74" fmla="*/ 280 w 703"/>
                <a:gd name="T75" fmla="*/ 306 h 476"/>
                <a:gd name="T76" fmla="*/ 339 w 703"/>
                <a:gd name="T77" fmla="*/ 244 h 476"/>
                <a:gd name="T78" fmla="*/ 339 w 703"/>
                <a:gd name="T79" fmla="*/ 188 h 476"/>
                <a:gd name="T80" fmla="*/ 307 w 703"/>
                <a:gd name="T81" fmla="*/ 6 h 476"/>
                <a:gd name="T82" fmla="*/ 401 w 703"/>
                <a:gd name="T83" fmla="*/ 90 h 476"/>
                <a:gd name="T84" fmla="*/ 457 w 703"/>
                <a:gd name="T85" fmla="*/ 244 h 476"/>
                <a:gd name="T86" fmla="*/ 425 w 703"/>
                <a:gd name="T87" fmla="*/ 214 h 476"/>
                <a:gd name="T88" fmla="*/ 401 w 703"/>
                <a:gd name="T89" fmla="*/ 244 h 476"/>
                <a:gd name="T90" fmla="*/ 409 w 703"/>
                <a:gd name="T91" fmla="*/ 270 h 476"/>
                <a:gd name="T92" fmla="*/ 357 w 703"/>
                <a:gd name="T93" fmla="*/ 332 h 476"/>
                <a:gd name="T94" fmla="*/ 357 w 703"/>
                <a:gd name="T95" fmla="*/ 382 h 476"/>
                <a:gd name="T96" fmla="*/ 357 w 703"/>
                <a:gd name="T97" fmla="*/ 459 h 476"/>
                <a:gd name="T98" fmla="*/ 425 w 703"/>
                <a:gd name="T99" fmla="*/ 433 h 476"/>
                <a:gd name="T100" fmla="*/ 457 w 703"/>
                <a:gd name="T101" fmla="*/ 403 h 476"/>
                <a:gd name="T102" fmla="*/ 429 w 703"/>
                <a:gd name="T103" fmla="*/ 382 h 476"/>
                <a:gd name="T104" fmla="*/ 479 w 703"/>
                <a:gd name="T105" fmla="*/ 341 h 476"/>
                <a:gd name="T106" fmla="*/ 468 w 703"/>
                <a:gd name="T107" fmla="*/ 264 h 476"/>
                <a:gd name="T108" fmla="*/ 696 w 703"/>
                <a:gd name="T109" fmla="*/ 346 h 476"/>
                <a:gd name="T110" fmla="*/ 581 w 703"/>
                <a:gd name="T111" fmla="*/ 291 h 476"/>
                <a:gd name="T112" fmla="*/ 696 w 703"/>
                <a:gd name="T113" fmla="*/ 34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3" h="476">
                  <a:moveTo>
                    <a:pt x="703" y="349"/>
                  </a:moveTo>
                  <a:cubicBezTo>
                    <a:pt x="703" y="287"/>
                    <a:pt x="703" y="287"/>
                    <a:pt x="703" y="287"/>
                  </a:cubicBezTo>
                  <a:cubicBezTo>
                    <a:pt x="703" y="282"/>
                    <a:pt x="701" y="277"/>
                    <a:pt x="697" y="273"/>
                  </a:cubicBezTo>
                  <a:cubicBezTo>
                    <a:pt x="694" y="270"/>
                    <a:pt x="689" y="268"/>
                    <a:pt x="684" y="268"/>
                  </a:cubicBezTo>
                  <a:cubicBezTo>
                    <a:pt x="593" y="268"/>
                    <a:pt x="593" y="268"/>
                    <a:pt x="593" y="268"/>
                  </a:cubicBezTo>
                  <a:cubicBezTo>
                    <a:pt x="583" y="268"/>
                    <a:pt x="574" y="276"/>
                    <a:pt x="574" y="287"/>
                  </a:cubicBezTo>
                  <a:cubicBezTo>
                    <a:pt x="574" y="314"/>
                    <a:pt x="574" y="314"/>
                    <a:pt x="574" y="314"/>
                  </a:cubicBezTo>
                  <a:cubicBezTo>
                    <a:pt x="552" y="316"/>
                    <a:pt x="527" y="318"/>
                    <a:pt x="502" y="321"/>
                  </a:cubicBezTo>
                  <a:cubicBezTo>
                    <a:pt x="502" y="297"/>
                    <a:pt x="496" y="275"/>
                    <a:pt x="487" y="255"/>
                  </a:cubicBezTo>
                  <a:cubicBezTo>
                    <a:pt x="512" y="238"/>
                    <a:pt x="535" y="221"/>
                    <a:pt x="552" y="209"/>
                  </a:cubicBezTo>
                  <a:cubicBezTo>
                    <a:pt x="629" y="209"/>
                    <a:pt x="629" y="209"/>
                    <a:pt x="629" y="209"/>
                  </a:cubicBezTo>
                  <a:cubicBezTo>
                    <a:pt x="635" y="209"/>
                    <a:pt x="639" y="207"/>
                    <a:pt x="643" y="203"/>
                  </a:cubicBezTo>
                  <a:cubicBezTo>
                    <a:pt x="647" y="200"/>
                    <a:pt x="649" y="195"/>
                    <a:pt x="649" y="190"/>
                  </a:cubicBezTo>
                  <a:cubicBezTo>
                    <a:pt x="649" y="178"/>
                    <a:pt x="649" y="178"/>
                    <a:pt x="649" y="178"/>
                  </a:cubicBezTo>
                  <a:cubicBezTo>
                    <a:pt x="649" y="170"/>
                    <a:pt x="644" y="164"/>
                    <a:pt x="638" y="161"/>
                  </a:cubicBezTo>
                  <a:cubicBezTo>
                    <a:pt x="640" y="160"/>
                    <a:pt x="642" y="159"/>
                    <a:pt x="643" y="157"/>
                  </a:cubicBezTo>
                  <a:cubicBezTo>
                    <a:pt x="647" y="154"/>
                    <a:pt x="649" y="149"/>
                    <a:pt x="649" y="144"/>
                  </a:cubicBezTo>
                  <a:cubicBezTo>
                    <a:pt x="649" y="81"/>
                    <a:pt x="649" y="81"/>
                    <a:pt x="649" y="81"/>
                  </a:cubicBezTo>
                  <a:cubicBezTo>
                    <a:pt x="649" y="76"/>
                    <a:pt x="647" y="71"/>
                    <a:pt x="643" y="68"/>
                  </a:cubicBezTo>
                  <a:cubicBezTo>
                    <a:pt x="639" y="64"/>
                    <a:pt x="635" y="62"/>
                    <a:pt x="629" y="62"/>
                  </a:cubicBezTo>
                  <a:cubicBezTo>
                    <a:pt x="539" y="62"/>
                    <a:pt x="539" y="62"/>
                    <a:pt x="539" y="62"/>
                  </a:cubicBezTo>
                  <a:cubicBezTo>
                    <a:pt x="529" y="62"/>
                    <a:pt x="520" y="71"/>
                    <a:pt x="520" y="81"/>
                  </a:cubicBezTo>
                  <a:cubicBezTo>
                    <a:pt x="520" y="144"/>
                    <a:pt x="520" y="144"/>
                    <a:pt x="520" y="144"/>
                  </a:cubicBezTo>
                  <a:cubicBezTo>
                    <a:pt x="520" y="151"/>
                    <a:pt x="524" y="158"/>
                    <a:pt x="530" y="161"/>
                  </a:cubicBezTo>
                  <a:cubicBezTo>
                    <a:pt x="524" y="164"/>
                    <a:pt x="520" y="170"/>
                    <a:pt x="520" y="178"/>
                  </a:cubicBezTo>
                  <a:cubicBezTo>
                    <a:pt x="520" y="190"/>
                    <a:pt x="520" y="190"/>
                    <a:pt x="520" y="190"/>
                  </a:cubicBezTo>
                  <a:cubicBezTo>
                    <a:pt x="520" y="196"/>
                    <a:pt x="523" y="202"/>
                    <a:pt x="528" y="205"/>
                  </a:cubicBezTo>
                  <a:cubicBezTo>
                    <a:pt x="479" y="239"/>
                    <a:pt x="479" y="239"/>
                    <a:pt x="479" y="239"/>
                  </a:cubicBezTo>
                  <a:cubicBezTo>
                    <a:pt x="479" y="241"/>
                    <a:pt x="479" y="241"/>
                    <a:pt x="479" y="241"/>
                  </a:cubicBezTo>
                  <a:cubicBezTo>
                    <a:pt x="453" y="199"/>
                    <a:pt x="408" y="171"/>
                    <a:pt x="356" y="168"/>
                  </a:cubicBezTo>
                  <a:cubicBezTo>
                    <a:pt x="356" y="147"/>
                    <a:pt x="356" y="147"/>
                    <a:pt x="356" y="147"/>
                  </a:cubicBezTo>
                  <a:cubicBezTo>
                    <a:pt x="393" y="147"/>
                    <a:pt x="393" y="147"/>
                    <a:pt x="393" y="147"/>
                  </a:cubicBezTo>
                  <a:cubicBezTo>
                    <a:pt x="398" y="147"/>
                    <a:pt x="403" y="145"/>
                    <a:pt x="407" y="141"/>
                  </a:cubicBezTo>
                  <a:cubicBezTo>
                    <a:pt x="410" y="138"/>
                    <a:pt x="412" y="133"/>
                    <a:pt x="412" y="128"/>
                  </a:cubicBezTo>
                  <a:cubicBezTo>
                    <a:pt x="412" y="116"/>
                    <a:pt x="412" y="116"/>
                    <a:pt x="412" y="116"/>
                  </a:cubicBezTo>
                  <a:cubicBezTo>
                    <a:pt x="412" y="108"/>
                    <a:pt x="408" y="102"/>
                    <a:pt x="402" y="99"/>
                  </a:cubicBezTo>
                  <a:cubicBezTo>
                    <a:pt x="403" y="98"/>
                    <a:pt x="405" y="97"/>
                    <a:pt x="407" y="95"/>
                  </a:cubicBezTo>
                  <a:cubicBezTo>
                    <a:pt x="410" y="92"/>
                    <a:pt x="412" y="87"/>
                    <a:pt x="412" y="82"/>
                  </a:cubicBezTo>
                  <a:cubicBezTo>
                    <a:pt x="412" y="19"/>
                    <a:pt x="412" y="19"/>
                    <a:pt x="412" y="19"/>
                  </a:cubicBezTo>
                  <a:cubicBezTo>
                    <a:pt x="412" y="14"/>
                    <a:pt x="410" y="9"/>
                    <a:pt x="407" y="6"/>
                  </a:cubicBezTo>
                  <a:cubicBezTo>
                    <a:pt x="403" y="2"/>
                    <a:pt x="398" y="0"/>
                    <a:pt x="393" y="0"/>
                  </a:cubicBezTo>
                  <a:cubicBezTo>
                    <a:pt x="303" y="0"/>
                    <a:pt x="303" y="0"/>
                    <a:pt x="303" y="0"/>
                  </a:cubicBezTo>
                  <a:cubicBezTo>
                    <a:pt x="292" y="0"/>
                    <a:pt x="283" y="9"/>
                    <a:pt x="283" y="19"/>
                  </a:cubicBezTo>
                  <a:cubicBezTo>
                    <a:pt x="283" y="82"/>
                    <a:pt x="283" y="82"/>
                    <a:pt x="283" y="82"/>
                  </a:cubicBezTo>
                  <a:cubicBezTo>
                    <a:pt x="283" y="89"/>
                    <a:pt x="288" y="96"/>
                    <a:pt x="294" y="99"/>
                  </a:cubicBezTo>
                  <a:cubicBezTo>
                    <a:pt x="288" y="102"/>
                    <a:pt x="283" y="108"/>
                    <a:pt x="283" y="116"/>
                  </a:cubicBezTo>
                  <a:cubicBezTo>
                    <a:pt x="283" y="128"/>
                    <a:pt x="283" y="128"/>
                    <a:pt x="283" y="128"/>
                  </a:cubicBezTo>
                  <a:cubicBezTo>
                    <a:pt x="283" y="138"/>
                    <a:pt x="292" y="147"/>
                    <a:pt x="303" y="147"/>
                  </a:cubicBezTo>
                  <a:cubicBezTo>
                    <a:pt x="339" y="147"/>
                    <a:pt x="339" y="147"/>
                    <a:pt x="339" y="147"/>
                  </a:cubicBezTo>
                  <a:cubicBezTo>
                    <a:pt x="339" y="168"/>
                    <a:pt x="339" y="168"/>
                    <a:pt x="339" y="168"/>
                  </a:cubicBezTo>
                  <a:cubicBezTo>
                    <a:pt x="287" y="171"/>
                    <a:pt x="242" y="199"/>
                    <a:pt x="216" y="241"/>
                  </a:cubicBezTo>
                  <a:cubicBezTo>
                    <a:pt x="170" y="208"/>
                    <a:pt x="170" y="208"/>
                    <a:pt x="170" y="208"/>
                  </a:cubicBezTo>
                  <a:cubicBezTo>
                    <a:pt x="173" y="208"/>
                    <a:pt x="176" y="206"/>
                    <a:pt x="179" y="203"/>
                  </a:cubicBezTo>
                  <a:cubicBezTo>
                    <a:pt x="182" y="200"/>
                    <a:pt x="184" y="195"/>
                    <a:pt x="184" y="190"/>
                  </a:cubicBezTo>
                  <a:cubicBezTo>
                    <a:pt x="184" y="178"/>
                    <a:pt x="184" y="178"/>
                    <a:pt x="184" y="178"/>
                  </a:cubicBezTo>
                  <a:cubicBezTo>
                    <a:pt x="184" y="170"/>
                    <a:pt x="180" y="164"/>
                    <a:pt x="174" y="161"/>
                  </a:cubicBezTo>
                  <a:cubicBezTo>
                    <a:pt x="176" y="160"/>
                    <a:pt x="177" y="159"/>
                    <a:pt x="179" y="157"/>
                  </a:cubicBezTo>
                  <a:cubicBezTo>
                    <a:pt x="182" y="154"/>
                    <a:pt x="184" y="149"/>
                    <a:pt x="184" y="144"/>
                  </a:cubicBezTo>
                  <a:cubicBezTo>
                    <a:pt x="184" y="81"/>
                    <a:pt x="184" y="81"/>
                    <a:pt x="184" y="81"/>
                  </a:cubicBezTo>
                  <a:cubicBezTo>
                    <a:pt x="184" y="76"/>
                    <a:pt x="182" y="71"/>
                    <a:pt x="179" y="68"/>
                  </a:cubicBezTo>
                  <a:cubicBezTo>
                    <a:pt x="175" y="64"/>
                    <a:pt x="170" y="62"/>
                    <a:pt x="165" y="62"/>
                  </a:cubicBezTo>
                  <a:cubicBezTo>
                    <a:pt x="75" y="62"/>
                    <a:pt x="75" y="62"/>
                    <a:pt x="75" y="62"/>
                  </a:cubicBezTo>
                  <a:cubicBezTo>
                    <a:pt x="64" y="62"/>
                    <a:pt x="55" y="71"/>
                    <a:pt x="55" y="81"/>
                  </a:cubicBezTo>
                  <a:cubicBezTo>
                    <a:pt x="55" y="144"/>
                    <a:pt x="55" y="144"/>
                    <a:pt x="55" y="144"/>
                  </a:cubicBezTo>
                  <a:cubicBezTo>
                    <a:pt x="55" y="151"/>
                    <a:pt x="60" y="158"/>
                    <a:pt x="66" y="161"/>
                  </a:cubicBezTo>
                  <a:cubicBezTo>
                    <a:pt x="60" y="164"/>
                    <a:pt x="55" y="170"/>
                    <a:pt x="55" y="178"/>
                  </a:cubicBezTo>
                  <a:cubicBezTo>
                    <a:pt x="55" y="190"/>
                    <a:pt x="55" y="190"/>
                    <a:pt x="55" y="190"/>
                  </a:cubicBezTo>
                  <a:cubicBezTo>
                    <a:pt x="55" y="200"/>
                    <a:pt x="64" y="209"/>
                    <a:pt x="75" y="209"/>
                  </a:cubicBezTo>
                  <a:cubicBezTo>
                    <a:pt x="141" y="209"/>
                    <a:pt x="141" y="209"/>
                    <a:pt x="141" y="209"/>
                  </a:cubicBezTo>
                  <a:cubicBezTo>
                    <a:pt x="158" y="221"/>
                    <a:pt x="182" y="239"/>
                    <a:pt x="208" y="257"/>
                  </a:cubicBezTo>
                  <a:cubicBezTo>
                    <a:pt x="199" y="276"/>
                    <a:pt x="194" y="298"/>
                    <a:pt x="194" y="321"/>
                  </a:cubicBezTo>
                  <a:cubicBezTo>
                    <a:pt x="172" y="319"/>
                    <a:pt x="149" y="317"/>
                    <a:pt x="129" y="315"/>
                  </a:cubicBezTo>
                  <a:cubicBezTo>
                    <a:pt x="129" y="287"/>
                    <a:pt x="129" y="287"/>
                    <a:pt x="129" y="287"/>
                  </a:cubicBezTo>
                  <a:cubicBezTo>
                    <a:pt x="129" y="282"/>
                    <a:pt x="127" y="277"/>
                    <a:pt x="123" y="273"/>
                  </a:cubicBezTo>
                  <a:cubicBezTo>
                    <a:pt x="120" y="270"/>
                    <a:pt x="115" y="268"/>
                    <a:pt x="110" y="268"/>
                  </a:cubicBezTo>
                  <a:cubicBezTo>
                    <a:pt x="19" y="268"/>
                    <a:pt x="19" y="268"/>
                    <a:pt x="19" y="268"/>
                  </a:cubicBezTo>
                  <a:cubicBezTo>
                    <a:pt x="9" y="268"/>
                    <a:pt x="0" y="276"/>
                    <a:pt x="0" y="287"/>
                  </a:cubicBezTo>
                  <a:cubicBezTo>
                    <a:pt x="0" y="349"/>
                    <a:pt x="0" y="349"/>
                    <a:pt x="0" y="349"/>
                  </a:cubicBezTo>
                  <a:cubicBezTo>
                    <a:pt x="0" y="357"/>
                    <a:pt x="4" y="363"/>
                    <a:pt x="11" y="366"/>
                  </a:cubicBezTo>
                  <a:cubicBezTo>
                    <a:pt x="4" y="370"/>
                    <a:pt x="0" y="376"/>
                    <a:pt x="0" y="383"/>
                  </a:cubicBezTo>
                  <a:cubicBezTo>
                    <a:pt x="0" y="395"/>
                    <a:pt x="0" y="395"/>
                    <a:pt x="0" y="395"/>
                  </a:cubicBezTo>
                  <a:cubicBezTo>
                    <a:pt x="0" y="406"/>
                    <a:pt x="9" y="415"/>
                    <a:pt x="19" y="415"/>
                  </a:cubicBezTo>
                  <a:cubicBezTo>
                    <a:pt x="110" y="415"/>
                    <a:pt x="110" y="415"/>
                    <a:pt x="110" y="415"/>
                  </a:cubicBezTo>
                  <a:cubicBezTo>
                    <a:pt x="115" y="415"/>
                    <a:pt x="120" y="413"/>
                    <a:pt x="123" y="409"/>
                  </a:cubicBezTo>
                  <a:cubicBezTo>
                    <a:pt x="127" y="405"/>
                    <a:pt x="129" y="400"/>
                    <a:pt x="129" y="395"/>
                  </a:cubicBezTo>
                  <a:cubicBezTo>
                    <a:pt x="129" y="383"/>
                    <a:pt x="129" y="383"/>
                    <a:pt x="129" y="383"/>
                  </a:cubicBezTo>
                  <a:cubicBezTo>
                    <a:pt x="129" y="376"/>
                    <a:pt x="125" y="370"/>
                    <a:pt x="118" y="366"/>
                  </a:cubicBezTo>
                  <a:cubicBezTo>
                    <a:pt x="120" y="365"/>
                    <a:pt x="122" y="364"/>
                    <a:pt x="123" y="363"/>
                  </a:cubicBezTo>
                  <a:cubicBezTo>
                    <a:pt x="127" y="359"/>
                    <a:pt x="129" y="354"/>
                    <a:pt x="129" y="349"/>
                  </a:cubicBezTo>
                  <a:cubicBezTo>
                    <a:pt x="129" y="332"/>
                    <a:pt x="129" y="332"/>
                    <a:pt x="129" y="332"/>
                  </a:cubicBezTo>
                  <a:cubicBezTo>
                    <a:pt x="195" y="338"/>
                    <a:pt x="195" y="338"/>
                    <a:pt x="195" y="338"/>
                  </a:cubicBezTo>
                  <a:cubicBezTo>
                    <a:pt x="203" y="415"/>
                    <a:pt x="268" y="476"/>
                    <a:pt x="348" y="476"/>
                  </a:cubicBezTo>
                  <a:cubicBezTo>
                    <a:pt x="427" y="476"/>
                    <a:pt x="493" y="415"/>
                    <a:pt x="501" y="338"/>
                  </a:cubicBezTo>
                  <a:cubicBezTo>
                    <a:pt x="574" y="331"/>
                    <a:pt x="574" y="331"/>
                    <a:pt x="574" y="331"/>
                  </a:cubicBezTo>
                  <a:cubicBezTo>
                    <a:pt x="574" y="349"/>
                    <a:pt x="574" y="349"/>
                    <a:pt x="574" y="349"/>
                  </a:cubicBezTo>
                  <a:cubicBezTo>
                    <a:pt x="574" y="357"/>
                    <a:pt x="578" y="363"/>
                    <a:pt x="585" y="366"/>
                  </a:cubicBezTo>
                  <a:cubicBezTo>
                    <a:pt x="578" y="370"/>
                    <a:pt x="574" y="376"/>
                    <a:pt x="574" y="383"/>
                  </a:cubicBezTo>
                  <a:cubicBezTo>
                    <a:pt x="574" y="395"/>
                    <a:pt x="574" y="395"/>
                    <a:pt x="574" y="395"/>
                  </a:cubicBezTo>
                  <a:cubicBezTo>
                    <a:pt x="574" y="406"/>
                    <a:pt x="583" y="415"/>
                    <a:pt x="593" y="415"/>
                  </a:cubicBezTo>
                  <a:cubicBezTo>
                    <a:pt x="684" y="415"/>
                    <a:pt x="684" y="415"/>
                    <a:pt x="684" y="415"/>
                  </a:cubicBezTo>
                  <a:cubicBezTo>
                    <a:pt x="689" y="415"/>
                    <a:pt x="694" y="413"/>
                    <a:pt x="697" y="409"/>
                  </a:cubicBezTo>
                  <a:cubicBezTo>
                    <a:pt x="701" y="405"/>
                    <a:pt x="703" y="400"/>
                    <a:pt x="703" y="395"/>
                  </a:cubicBezTo>
                  <a:cubicBezTo>
                    <a:pt x="703" y="383"/>
                    <a:pt x="703" y="383"/>
                    <a:pt x="703" y="383"/>
                  </a:cubicBezTo>
                  <a:cubicBezTo>
                    <a:pt x="703" y="376"/>
                    <a:pt x="699" y="370"/>
                    <a:pt x="692" y="366"/>
                  </a:cubicBezTo>
                  <a:cubicBezTo>
                    <a:pt x="694" y="365"/>
                    <a:pt x="696" y="364"/>
                    <a:pt x="697" y="363"/>
                  </a:cubicBezTo>
                  <a:cubicBezTo>
                    <a:pt x="701" y="359"/>
                    <a:pt x="703" y="354"/>
                    <a:pt x="703" y="349"/>
                  </a:cubicBezTo>
                  <a:close/>
                  <a:moveTo>
                    <a:pt x="526" y="140"/>
                  </a:moveTo>
                  <a:cubicBezTo>
                    <a:pt x="526" y="85"/>
                    <a:pt x="526" y="85"/>
                    <a:pt x="526" y="85"/>
                  </a:cubicBezTo>
                  <a:cubicBezTo>
                    <a:pt x="526" y="76"/>
                    <a:pt x="534" y="69"/>
                    <a:pt x="544" y="69"/>
                  </a:cubicBezTo>
                  <a:cubicBezTo>
                    <a:pt x="625" y="69"/>
                    <a:pt x="625" y="69"/>
                    <a:pt x="625" y="69"/>
                  </a:cubicBezTo>
                  <a:cubicBezTo>
                    <a:pt x="630" y="69"/>
                    <a:pt x="634" y="70"/>
                    <a:pt x="637" y="73"/>
                  </a:cubicBezTo>
                  <a:cubicBezTo>
                    <a:pt x="640" y="77"/>
                    <a:pt x="642" y="81"/>
                    <a:pt x="642" y="85"/>
                  </a:cubicBezTo>
                  <a:cubicBezTo>
                    <a:pt x="642" y="140"/>
                    <a:pt x="642" y="140"/>
                    <a:pt x="642" y="140"/>
                  </a:cubicBezTo>
                  <a:cubicBezTo>
                    <a:pt x="642" y="145"/>
                    <a:pt x="640" y="149"/>
                    <a:pt x="637" y="152"/>
                  </a:cubicBezTo>
                  <a:cubicBezTo>
                    <a:pt x="636" y="153"/>
                    <a:pt x="634" y="154"/>
                    <a:pt x="633" y="155"/>
                  </a:cubicBezTo>
                  <a:cubicBezTo>
                    <a:pt x="611" y="155"/>
                    <a:pt x="568" y="155"/>
                    <a:pt x="536" y="155"/>
                  </a:cubicBezTo>
                  <a:cubicBezTo>
                    <a:pt x="530" y="152"/>
                    <a:pt x="526" y="147"/>
                    <a:pt x="526" y="140"/>
                  </a:cubicBezTo>
                  <a:close/>
                  <a:moveTo>
                    <a:pt x="71" y="155"/>
                  </a:moveTo>
                  <a:cubicBezTo>
                    <a:pt x="66" y="152"/>
                    <a:pt x="62" y="147"/>
                    <a:pt x="62" y="140"/>
                  </a:cubicBezTo>
                  <a:cubicBezTo>
                    <a:pt x="62" y="85"/>
                    <a:pt x="62" y="85"/>
                    <a:pt x="62" y="85"/>
                  </a:cubicBezTo>
                  <a:cubicBezTo>
                    <a:pt x="62" y="76"/>
                    <a:pt x="70" y="69"/>
                    <a:pt x="79" y="69"/>
                  </a:cubicBezTo>
                  <a:cubicBezTo>
                    <a:pt x="160" y="69"/>
                    <a:pt x="160" y="69"/>
                    <a:pt x="160" y="69"/>
                  </a:cubicBezTo>
                  <a:cubicBezTo>
                    <a:pt x="165" y="69"/>
                    <a:pt x="169" y="70"/>
                    <a:pt x="173" y="73"/>
                  </a:cubicBezTo>
                  <a:cubicBezTo>
                    <a:pt x="176" y="77"/>
                    <a:pt x="178" y="81"/>
                    <a:pt x="178" y="85"/>
                  </a:cubicBezTo>
                  <a:cubicBezTo>
                    <a:pt x="178" y="140"/>
                    <a:pt x="178" y="140"/>
                    <a:pt x="178" y="140"/>
                  </a:cubicBezTo>
                  <a:cubicBezTo>
                    <a:pt x="178" y="145"/>
                    <a:pt x="176" y="149"/>
                    <a:pt x="173" y="152"/>
                  </a:cubicBezTo>
                  <a:cubicBezTo>
                    <a:pt x="171" y="153"/>
                    <a:pt x="170" y="154"/>
                    <a:pt x="168" y="155"/>
                  </a:cubicBezTo>
                  <a:cubicBezTo>
                    <a:pt x="147" y="155"/>
                    <a:pt x="103" y="155"/>
                    <a:pt x="71" y="155"/>
                  </a:cubicBezTo>
                  <a:close/>
                  <a:moveTo>
                    <a:pt x="122" y="346"/>
                  </a:moveTo>
                  <a:cubicBezTo>
                    <a:pt x="122" y="350"/>
                    <a:pt x="121" y="354"/>
                    <a:pt x="117" y="358"/>
                  </a:cubicBezTo>
                  <a:cubicBezTo>
                    <a:pt x="116" y="359"/>
                    <a:pt x="115" y="360"/>
                    <a:pt x="113" y="361"/>
                  </a:cubicBezTo>
                  <a:cubicBezTo>
                    <a:pt x="92" y="361"/>
                    <a:pt x="48" y="361"/>
                    <a:pt x="16" y="361"/>
                  </a:cubicBezTo>
                  <a:cubicBezTo>
                    <a:pt x="10" y="358"/>
                    <a:pt x="7" y="352"/>
                    <a:pt x="7" y="346"/>
                  </a:cubicBezTo>
                  <a:cubicBezTo>
                    <a:pt x="7" y="291"/>
                    <a:pt x="7" y="291"/>
                    <a:pt x="7" y="291"/>
                  </a:cubicBezTo>
                  <a:cubicBezTo>
                    <a:pt x="7" y="282"/>
                    <a:pt x="14" y="274"/>
                    <a:pt x="24" y="274"/>
                  </a:cubicBezTo>
                  <a:cubicBezTo>
                    <a:pt x="105" y="274"/>
                    <a:pt x="105" y="274"/>
                    <a:pt x="105" y="274"/>
                  </a:cubicBezTo>
                  <a:cubicBezTo>
                    <a:pt x="110" y="274"/>
                    <a:pt x="114" y="276"/>
                    <a:pt x="117" y="279"/>
                  </a:cubicBezTo>
                  <a:cubicBezTo>
                    <a:pt x="121" y="282"/>
                    <a:pt x="122" y="286"/>
                    <a:pt x="122" y="291"/>
                  </a:cubicBezTo>
                  <a:lnTo>
                    <a:pt x="122" y="346"/>
                  </a:lnTo>
                  <a:close/>
                  <a:moveTo>
                    <a:pt x="251" y="231"/>
                  </a:moveTo>
                  <a:cubicBezTo>
                    <a:pt x="256" y="225"/>
                    <a:pt x="263" y="219"/>
                    <a:pt x="270" y="214"/>
                  </a:cubicBezTo>
                  <a:cubicBezTo>
                    <a:pt x="295" y="196"/>
                    <a:pt x="295" y="196"/>
                    <a:pt x="295" y="196"/>
                  </a:cubicBezTo>
                  <a:cubicBezTo>
                    <a:pt x="282" y="223"/>
                    <a:pt x="282" y="223"/>
                    <a:pt x="282" y="223"/>
                  </a:cubicBezTo>
                  <a:cubicBezTo>
                    <a:pt x="280" y="228"/>
                    <a:pt x="278" y="233"/>
                    <a:pt x="275" y="239"/>
                  </a:cubicBezTo>
                  <a:cubicBezTo>
                    <a:pt x="273" y="244"/>
                    <a:pt x="273" y="244"/>
                    <a:pt x="273" y="244"/>
                  </a:cubicBezTo>
                  <a:cubicBezTo>
                    <a:pt x="239" y="244"/>
                    <a:pt x="239" y="244"/>
                    <a:pt x="239" y="244"/>
                  </a:cubicBezTo>
                  <a:lnTo>
                    <a:pt x="251" y="231"/>
                  </a:lnTo>
                  <a:close/>
                  <a:moveTo>
                    <a:pt x="216" y="306"/>
                  </a:moveTo>
                  <a:cubicBezTo>
                    <a:pt x="218" y="293"/>
                    <a:pt x="221" y="280"/>
                    <a:pt x="226" y="269"/>
                  </a:cubicBezTo>
                  <a:cubicBezTo>
                    <a:pt x="228" y="264"/>
                    <a:pt x="228" y="264"/>
                    <a:pt x="228" y="264"/>
                  </a:cubicBezTo>
                  <a:cubicBezTo>
                    <a:pt x="267" y="264"/>
                    <a:pt x="267" y="264"/>
                    <a:pt x="267" y="264"/>
                  </a:cubicBezTo>
                  <a:cubicBezTo>
                    <a:pt x="265" y="274"/>
                    <a:pt x="265" y="274"/>
                    <a:pt x="265" y="274"/>
                  </a:cubicBezTo>
                  <a:cubicBezTo>
                    <a:pt x="262" y="285"/>
                    <a:pt x="261" y="296"/>
                    <a:pt x="260" y="307"/>
                  </a:cubicBezTo>
                  <a:cubicBezTo>
                    <a:pt x="259" y="314"/>
                    <a:pt x="259" y="314"/>
                    <a:pt x="259" y="314"/>
                  </a:cubicBezTo>
                  <a:cubicBezTo>
                    <a:pt x="215" y="314"/>
                    <a:pt x="215" y="314"/>
                    <a:pt x="215" y="314"/>
                  </a:cubicBezTo>
                  <a:lnTo>
                    <a:pt x="216" y="306"/>
                  </a:lnTo>
                  <a:close/>
                  <a:moveTo>
                    <a:pt x="226" y="378"/>
                  </a:moveTo>
                  <a:cubicBezTo>
                    <a:pt x="221" y="366"/>
                    <a:pt x="218" y="354"/>
                    <a:pt x="216" y="341"/>
                  </a:cubicBezTo>
                  <a:cubicBezTo>
                    <a:pt x="215" y="332"/>
                    <a:pt x="215" y="332"/>
                    <a:pt x="215" y="332"/>
                  </a:cubicBezTo>
                  <a:cubicBezTo>
                    <a:pt x="259" y="332"/>
                    <a:pt x="259" y="332"/>
                    <a:pt x="259" y="332"/>
                  </a:cubicBezTo>
                  <a:cubicBezTo>
                    <a:pt x="260" y="340"/>
                    <a:pt x="260" y="340"/>
                    <a:pt x="260" y="340"/>
                  </a:cubicBezTo>
                  <a:cubicBezTo>
                    <a:pt x="261" y="351"/>
                    <a:pt x="262" y="362"/>
                    <a:pt x="265" y="373"/>
                  </a:cubicBezTo>
                  <a:cubicBezTo>
                    <a:pt x="267" y="382"/>
                    <a:pt x="267" y="382"/>
                    <a:pt x="267" y="382"/>
                  </a:cubicBezTo>
                  <a:cubicBezTo>
                    <a:pt x="228" y="382"/>
                    <a:pt x="228" y="382"/>
                    <a:pt x="228" y="382"/>
                  </a:cubicBezTo>
                  <a:lnTo>
                    <a:pt x="226" y="378"/>
                  </a:lnTo>
                  <a:close/>
                  <a:moveTo>
                    <a:pt x="270" y="433"/>
                  </a:moveTo>
                  <a:cubicBezTo>
                    <a:pt x="263" y="428"/>
                    <a:pt x="256" y="422"/>
                    <a:pt x="251" y="416"/>
                  </a:cubicBezTo>
                  <a:cubicBezTo>
                    <a:pt x="239" y="403"/>
                    <a:pt x="239" y="403"/>
                    <a:pt x="239" y="403"/>
                  </a:cubicBezTo>
                  <a:cubicBezTo>
                    <a:pt x="273" y="403"/>
                    <a:pt x="273" y="403"/>
                    <a:pt x="273" y="403"/>
                  </a:cubicBezTo>
                  <a:cubicBezTo>
                    <a:pt x="275" y="408"/>
                    <a:pt x="275" y="408"/>
                    <a:pt x="275" y="408"/>
                  </a:cubicBezTo>
                  <a:cubicBezTo>
                    <a:pt x="278" y="414"/>
                    <a:pt x="280" y="419"/>
                    <a:pt x="282" y="424"/>
                  </a:cubicBezTo>
                  <a:cubicBezTo>
                    <a:pt x="295" y="451"/>
                    <a:pt x="295" y="451"/>
                    <a:pt x="295" y="451"/>
                  </a:cubicBezTo>
                  <a:lnTo>
                    <a:pt x="270" y="433"/>
                  </a:lnTo>
                  <a:close/>
                  <a:moveTo>
                    <a:pt x="339" y="459"/>
                  </a:moveTo>
                  <a:cubicBezTo>
                    <a:pt x="326" y="457"/>
                    <a:pt x="326" y="457"/>
                    <a:pt x="326" y="457"/>
                  </a:cubicBezTo>
                  <a:cubicBezTo>
                    <a:pt x="324" y="454"/>
                    <a:pt x="324" y="454"/>
                    <a:pt x="324" y="454"/>
                  </a:cubicBezTo>
                  <a:cubicBezTo>
                    <a:pt x="315" y="442"/>
                    <a:pt x="307" y="429"/>
                    <a:pt x="300" y="414"/>
                  </a:cubicBezTo>
                  <a:cubicBezTo>
                    <a:pt x="295" y="403"/>
                    <a:pt x="295" y="403"/>
                    <a:pt x="295" y="403"/>
                  </a:cubicBezTo>
                  <a:cubicBezTo>
                    <a:pt x="339" y="403"/>
                    <a:pt x="339" y="403"/>
                    <a:pt x="339" y="403"/>
                  </a:cubicBezTo>
                  <a:lnTo>
                    <a:pt x="339" y="459"/>
                  </a:lnTo>
                  <a:close/>
                  <a:moveTo>
                    <a:pt x="339" y="382"/>
                  </a:moveTo>
                  <a:cubicBezTo>
                    <a:pt x="288" y="382"/>
                    <a:pt x="288" y="382"/>
                    <a:pt x="288" y="382"/>
                  </a:cubicBezTo>
                  <a:cubicBezTo>
                    <a:pt x="286" y="377"/>
                    <a:pt x="286" y="377"/>
                    <a:pt x="286" y="377"/>
                  </a:cubicBezTo>
                  <a:cubicBezTo>
                    <a:pt x="283" y="365"/>
                    <a:pt x="281" y="353"/>
                    <a:pt x="280" y="341"/>
                  </a:cubicBezTo>
                  <a:cubicBezTo>
                    <a:pt x="279" y="332"/>
                    <a:pt x="279" y="332"/>
                    <a:pt x="279" y="332"/>
                  </a:cubicBezTo>
                  <a:cubicBezTo>
                    <a:pt x="339" y="332"/>
                    <a:pt x="339" y="332"/>
                    <a:pt x="339" y="332"/>
                  </a:cubicBezTo>
                  <a:lnTo>
                    <a:pt x="339" y="382"/>
                  </a:lnTo>
                  <a:close/>
                  <a:moveTo>
                    <a:pt x="339" y="314"/>
                  </a:moveTo>
                  <a:cubicBezTo>
                    <a:pt x="279" y="314"/>
                    <a:pt x="279" y="314"/>
                    <a:pt x="279" y="314"/>
                  </a:cubicBezTo>
                  <a:cubicBezTo>
                    <a:pt x="280" y="306"/>
                    <a:pt x="280" y="306"/>
                    <a:pt x="280" y="306"/>
                  </a:cubicBezTo>
                  <a:cubicBezTo>
                    <a:pt x="281" y="293"/>
                    <a:pt x="283" y="281"/>
                    <a:pt x="286" y="270"/>
                  </a:cubicBezTo>
                  <a:cubicBezTo>
                    <a:pt x="288" y="264"/>
                    <a:pt x="288" y="264"/>
                    <a:pt x="288" y="264"/>
                  </a:cubicBezTo>
                  <a:cubicBezTo>
                    <a:pt x="339" y="264"/>
                    <a:pt x="339" y="264"/>
                    <a:pt x="339" y="264"/>
                  </a:cubicBezTo>
                  <a:lnTo>
                    <a:pt x="339" y="314"/>
                  </a:lnTo>
                  <a:close/>
                  <a:moveTo>
                    <a:pt x="339" y="244"/>
                  </a:moveTo>
                  <a:cubicBezTo>
                    <a:pt x="295" y="244"/>
                    <a:pt x="295" y="244"/>
                    <a:pt x="295" y="244"/>
                  </a:cubicBezTo>
                  <a:cubicBezTo>
                    <a:pt x="300" y="233"/>
                    <a:pt x="300" y="233"/>
                    <a:pt x="300" y="233"/>
                  </a:cubicBezTo>
                  <a:cubicBezTo>
                    <a:pt x="307" y="218"/>
                    <a:pt x="315" y="205"/>
                    <a:pt x="324" y="193"/>
                  </a:cubicBezTo>
                  <a:cubicBezTo>
                    <a:pt x="326" y="190"/>
                    <a:pt x="328" y="190"/>
                    <a:pt x="329" y="190"/>
                  </a:cubicBezTo>
                  <a:cubicBezTo>
                    <a:pt x="339" y="188"/>
                    <a:pt x="339" y="188"/>
                    <a:pt x="339" y="188"/>
                  </a:cubicBezTo>
                  <a:lnTo>
                    <a:pt x="339" y="244"/>
                  </a:lnTo>
                  <a:close/>
                  <a:moveTo>
                    <a:pt x="299" y="93"/>
                  </a:moveTo>
                  <a:cubicBezTo>
                    <a:pt x="294" y="90"/>
                    <a:pt x="290" y="85"/>
                    <a:pt x="290" y="78"/>
                  </a:cubicBezTo>
                  <a:cubicBezTo>
                    <a:pt x="290" y="23"/>
                    <a:pt x="290" y="23"/>
                    <a:pt x="290" y="23"/>
                  </a:cubicBezTo>
                  <a:cubicBezTo>
                    <a:pt x="290" y="14"/>
                    <a:pt x="298" y="6"/>
                    <a:pt x="307" y="6"/>
                  </a:cubicBezTo>
                  <a:cubicBezTo>
                    <a:pt x="388" y="6"/>
                    <a:pt x="388" y="6"/>
                    <a:pt x="388" y="6"/>
                  </a:cubicBezTo>
                  <a:cubicBezTo>
                    <a:pt x="393" y="6"/>
                    <a:pt x="397" y="8"/>
                    <a:pt x="401" y="11"/>
                  </a:cubicBezTo>
                  <a:cubicBezTo>
                    <a:pt x="404" y="15"/>
                    <a:pt x="406" y="19"/>
                    <a:pt x="406" y="23"/>
                  </a:cubicBezTo>
                  <a:cubicBezTo>
                    <a:pt x="406" y="78"/>
                    <a:pt x="406" y="78"/>
                    <a:pt x="406" y="78"/>
                  </a:cubicBezTo>
                  <a:cubicBezTo>
                    <a:pt x="406" y="82"/>
                    <a:pt x="404" y="87"/>
                    <a:pt x="401" y="90"/>
                  </a:cubicBezTo>
                  <a:cubicBezTo>
                    <a:pt x="399" y="91"/>
                    <a:pt x="398" y="92"/>
                    <a:pt x="396" y="93"/>
                  </a:cubicBezTo>
                  <a:cubicBezTo>
                    <a:pt x="375" y="93"/>
                    <a:pt x="331" y="93"/>
                    <a:pt x="299" y="93"/>
                  </a:cubicBezTo>
                  <a:close/>
                  <a:moveTo>
                    <a:pt x="425" y="214"/>
                  </a:moveTo>
                  <a:cubicBezTo>
                    <a:pt x="433" y="219"/>
                    <a:pt x="439" y="225"/>
                    <a:pt x="445" y="231"/>
                  </a:cubicBezTo>
                  <a:cubicBezTo>
                    <a:pt x="457" y="244"/>
                    <a:pt x="457" y="244"/>
                    <a:pt x="457" y="244"/>
                  </a:cubicBezTo>
                  <a:cubicBezTo>
                    <a:pt x="422" y="244"/>
                    <a:pt x="422" y="244"/>
                    <a:pt x="422" y="244"/>
                  </a:cubicBezTo>
                  <a:cubicBezTo>
                    <a:pt x="420" y="239"/>
                    <a:pt x="420" y="239"/>
                    <a:pt x="420" y="239"/>
                  </a:cubicBezTo>
                  <a:cubicBezTo>
                    <a:pt x="418" y="233"/>
                    <a:pt x="416" y="228"/>
                    <a:pt x="414" y="223"/>
                  </a:cubicBezTo>
                  <a:cubicBezTo>
                    <a:pt x="401" y="196"/>
                    <a:pt x="401" y="196"/>
                    <a:pt x="401" y="196"/>
                  </a:cubicBezTo>
                  <a:lnTo>
                    <a:pt x="425" y="214"/>
                  </a:lnTo>
                  <a:close/>
                  <a:moveTo>
                    <a:pt x="357" y="188"/>
                  </a:moveTo>
                  <a:cubicBezTo>
                    <a:pt x="369" y="190"/>
                    <a:pt x="369" y="190"/>
                    <a:pt x="369" y="190"/>
                  </a:cubicBezTo>
                  <a:cubicBezTo>
                    <a:pt x="371" y="192"/>
                    <a:pt x="371" y="192"/>
                    <a:pt x="371" y="192"/>
                  </a:cubicBezTo>
                  <a:cubicBezTo>
                    <a:pt x="381" y="205"/>
                    <a:pt x="388" y="218"/>
                    <a:pt x="396" y="233"/>
                  </a:cubicBezTo>
                  <a:cubicBezTo>
                    <a:pt x="401" y="244"/>
                    <a:pt x="401" y="244"/>
                    <a:pt x="401" y="244"/>
                  </a:cubicBezTo>
                  <a:cubicBezTo>
                    <a:pt x="357" y="244"/>
                    <a:pt x="357" y="244"/>
                    <a:pt x="357" y="244"/>
                  </a:cubicBezTo>
                  <a:lnTo>
                    <a:pt x="357" y="188"/>
                  </a:lnTo>
                  <a:close/>
                  <a:moveTo>
                    <a:pt x="357" y="264"/>
                  </a:moveTo>
                  <a:cubicBezTo>
                    <a:pt x="408" y="264"/>
                    <a:pt x="408" y="264"/>
                    <a:pt x="408" y="264"/>
                  </a:cubicBezTo>
                  <a:cubicBezTo>
                    <a:pt x="409" y="270"/>
                    <a:pt x="409" y="270"/>
                    <a:pt x="409" y="270"/>
                  </a:cubicBezTo>
                  <a:cubicBezTo>
                    <a:pt x="412" y="281"/>
                    <a:pt x="414" y="293"/>
                    <a:pt x="415" y="306"/>
                  </a:cubicBezTo>
                  <a:cubicBezTo>
                    <a:pt x="416" y="314"/>
                    <a:pt x="416" y="314"/>
                    <a:pt x="416" y="314"/>
                  </a:cubicBezTo>
                  <a:cubicBezTo>
                    <a:pt x="357" y="314"/>
                    <a:pt x="357" y="314"/>
                    <a:pt x="357" y="314"/>
                  </a:cubicBezTo>
                  <a:lnTo>
                    <a:pt x="357" y="264"/>
                  </a:lnTo>
                  <a:close/>
                  <a:moveTo>
                    <a:pt x="357" y="332"/>
                  </a:moveTo>
                  <a:cubicBezTo>
                    <a:pt x="416" y="332"/>
                    <a:pt x="416" y="332"/>
                    <a:pt x="416" y="332"/>
                  </a:cubicBezTo>
                  <a:cubicBezTo>
                    <a:pt x="415" y="341"/>
                    <a:pt x="415" y="341"/>
                    <a:pt x="415" y="341"/>
                  </a:cubicBezTo>
                  <a:cubicBezTo>
                    <a:pt x="414" y="353"/>
                    <a:pt x="412" y="365"/>
                    <a:pt x="409" y="377"/>
                  </a:cubicBezTo>
                  <a:cubicBezTo>
                    <a:pt x="408" y="382"/>
                    <a:pt x="408" y="382"/>
                    <a:pt x="408" y="382"/>
                  </a:cubicBezTo>
                  <a:cubicBezTo>
                    <a:pt x="357" y="382"/>
                    <a:pt x="357" y="382"/>
                    <a:pt x="357" y="382"/>
                  </a:cubicBezTo>
                  <a:lnTo>
                    <a:pt x="357" y="332"/>
                  </a:lnTo>
                  <a:close/>
                  <a:moveTo>
                    <a:pt x="396" y="414"/>
                  </a:moveTo>
                  <a:cubicBezTo>
                    <a:pt x="388" y="429"/>
                    <a:pt x="381" y="442"/>
                    <a:pt x="372" y="454"/>
                  </a:cubicBezTo>
                  <a:cubicBezTo>
                    <a:pt x="370" y="456"/>
                    <a:pt x="367" y="457"/>
                    <a:pt x="366" y="457"/>
                  </a:cubicBezTo>
                  <a:cubicBezTo>
                    <a:pt x="357" y="459"/>
                    <a:pt x="357" y="459"/>
                    <a:pt x="357" y="459"/>
                  </a:cubicBezTo>
                  <a:cubicBezTo>
                    <a:pt x="357" y="403"/>
                    <a:pt x="357" y="403"/>
                    <a:pt x="357" y="403"/>
                  </a:cubicBezTo>
                  <a:cubicBezTo>
                    <a:pt x="401" y="403"/>
                    <a:pt x="401" y="403"/>
                    <a:pt x="401" y="403"/>
                  </a:cubicBezTo>
                  <a:lnTo>
                    <a:pt x="396" y="414"/>
                  </a:lnTo>
                  <a:close/>
                  <a:moveTo>
                    <a:pt x="445" y="416"/>
                  </a:moveTo>
                  <a:cubicBezTo>
                    <a:pt x="439" y="422"/>
                    <a:pt x="433" y="428"/>
                    <a:pt x="425" y="433"/>
                  </a:cubicBezTo>
                  <a:cubicBezTo>
                    <a:pt x="401" y="451"/>
                    <a:pt x="401" y="451"/>
                    <a:pt x="401" y="451"/>
                  </a:cubicBezTo>
                  <a:cubicBezTo>
                    <a:pt x="414" y="424"/>
                    <a:pt x="414" y="424"/>
                    <a:pt x="414" y="424"/>
                  </a:cubicBezTo>
                  <a:cubicBezTo>
                    <a:pt x="416" y="419"/>
                    <a:pt x="418" y="414"/>
                    <a:pt x="420" y="408"/>
                  </a:cubicBezTo>
                  <a:cubicBezTo>
                    <a:pt x="422" y="403"/>
                    <a:pt x="422" y="403"/>
                    <a:pt x="422" y="403"/>
                  </a:cubicBezTo>
                  <a:cubicBezTo>
                    <a:pt x="457" y="403"/>
                    <a:pt x="457" y="403"/>
                    <a:pt x="457" y="403"/>
                  </a:cubicBezTo>
                  <a:lnTo>
                    <a:pt x="445" y="416"/>
                  </a:lnTo>
                  <a:close/>
                  <a:moveTo>
                    <a:pt x="479" y="341"/>
                  </a:moveTo>
                  <a:cubicBezTo>
                    <a:pt x="478" y="354"/>
                    <a:pt x="475" y="366"/>
                    <a:pt x="470" y="378"/>
                  </a:cubicBezTo>
                  <a:cubicBezTo>
                    <a:pt x="468" y="382"/>
                    <a:pt x="468" y="382"/>
                    <a:pt x="468" y="382"/>
                  </a:cubicBezTo>
                  <a:cubicBezTo>
                    <a:pt x="429" y="382"/>
                    <a:pt x="429" y="382"/>
                    <a:pt x="429" y="382"/>
                  </a:cubicBezTo>
                  <a:cubicBezTo>
                    <a:pt x="431" y="373"/>
                    <a:pt x="431" y="373"/>
                    <a:pt x="431" y="373"/>
                  </a:cubicBezTo>
                  <a:cubicBezTo>
                    <a:pt x="433" y="362"/>
                    <a:pt x="435" y="351"/>
                    <a:pt x="436" y="340"/>
                  </a:cubicBezTo>
                  <a:cubicBezTo>
                    <a:pt x="436" y="332"/>
                    <a:pt x="436" y="332"/>
                    <a:pt x="436" y="332"/>
                  </a:cubicBezTo>
                  <a:cubicBezTo>
                    <a:pt x="480" y="332"/>
                    <a:pt x="480" y="332"/>
                    <a:pt x="480" y="332"/>
                  </a:cubicBezTo>
                  <a:lnTo>
                    <a:pt x="479" y="341"/>
                  </a:lnTo>
                  <a:close/>
                  <a:moveTo>
                    <a:pt x="436" y="314"/>
                  </a:moveTo>
                  <a:cubicBezTo>
                    <a:pt x="436" y="307"/>
                    <a:pt x="436" y="307"/>
                    <a:pt x="436" y="307"/>
                  </a:cubicBezTo>
                  <a:cubicBezTo>
                    <a:pt x="435" y="296"/>
                    <a:pt x="433" y="285"/>
                    <a:pt x="431" y="274"/>
                  </a:cubicBezTo>
                  <a:cubicBezTo>
                    <a:pt x="429" y="264"/>
                    <a:pt x="429" y="264"/>
                    <a:pt x="429" y="264"/>
                  </a:cubicBezTo>
                  <a:cubicBezTo>
                    <a:pt x="468" y="264"/>
                    <a:pt x="468" y="264"/>
                    <a:pt x="468" y="264"/>
                  </a:cubicBezTo>
                  <a:cubicBezTo>
                    <a:pt x="470" y="269"/>
                    <a:pt x="470" y="269"/>
                    <a:pt x="470" y="269"/>
                  </a:cubicBezTo>
                  <a:cubicBezTo>
                    <a:pt x="475" y="280"/>
                    <a:pt x="478" y="293"/>
                    <a:pt x="479" y="306"/>
                  </a:cubicBezTo>
                  <a:cubicBezTo>
                    <a:pt x="480" y="314"/>
                    <a:pt x="480" y="314"/>
                    <a:pt x="480" y="314"/>
                  </a:cubicBezTo>
                  <a:lnTo>
                    <a:pt x="436" y="314"/>
                  </a:lnTo>
                  <a:close/>
                  <a:moveTo>
                    <a:pt x="696" y="346"/>
                  </a:moveTo>
                  <a:cubicBezTo>
                    <a:pt x="696" y="350"/>
                    <a:pt x="695" y="354"/>
                    <a:pt x="691" y="358"/>
                  </a:cubicBezTo>
                  <a:cubicBezTo>
                    <a:pt x="690" y="359"/>
                    <a:pt x="689" y="360"/>
                    <a:pt x="687" y="361"/>
                  </a:cubicBezTo>
                  <a:cubicBezTo>
                    <a:pt x="666" y="361"/>
                    <a:pt x="622" y="361"/>
                    <a:pt x="590" y="361"/>
                  </a:cubicBezTo>
                  <a:cubicBezTo>
                    <a:pt x="584" y="358"/>
                    <a:pt x="581" y="352"/>
                    <a:pt x="581" y="346"/>
                  </a:cubicBezTo>
                  <a:cubicBezTo>
                    <a:pt x="581" y="291"/>
                    <a:pt x="581" y="291"/>
                    <a:pt x="581" y="291"/>
                  </a:cubicBezTo>
                  <a:cubicBezTo>
                    <a:pt x="581" y="282"/>
                    <a:pt x="588" y="274"/>
                    <a:pt x="598" y="274"/>
                  </a:cubicBezTo>
                  <a:cubicBezTo>
                    <a:pt x="679" y="274"/>
                    <a:pt x="679" y="274"/>
                    <a:pt x="679" y="274"/>
                  </a:cubicBezTo>
                  <a:cubicBezTo>
                    <a:pt x="684" y="274"/>
                    <a:pt x="688" y="276"/>
                    <a:pt x="691" y="279"/>
                  </a:cubicBezTo>
                  <a:cubicBezTo>
                    <a:pt x="695" y="282"/>
                    <a:pt x="696" y="286"/>
                    <a:pt x="696" y="291"/>
                  </a:cubicBezTo>
                  <a:lnTo>
                    <a:pt x="696" y="34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grpSp>
        <p:nvGrpSpPr>
          <p:cNvPr id="1037" name="Group 3"/>
          <p:cNvGrpSpPr/>
          <p:nvPr>
            <p:custDataLst>
              <p:tags r:id="rId4"/>
            </p:custDataLst>
          </p:nvPr>
        </p:nvGrpSpPr>
        <p:grpSpPr>
          <a:xfrm>
            <a:off x="3184142" y="1015904"/>
            <a:ext cx="2991807" cy="1597952"/>
            <a:chOff x="3184140" y="1804922"/>
            <a:chExt cx="2991807" cy="1597952"/>
          </a:xfrm>
        </p:grpSpPr>
        <p:sp>
          <p:nvSpPr>
            <p:cNvPr id="1038" name="Freeform 13"/>
            <p:cNvSpPr>
              <a:spLocks/>
            </p:cNvSpPr>
            <p:nvPr>
              <p:custDataLst>
                <p:tags r:id="rId54"/>
              </p:custDataLst>
            </p:nvPr>
          </p:nvSpPr>
          <p:spPr bwMode="auto">
            <a:xfrm rot="18863950" flipH="1">
              <a:off x="4019708" y="2318149"/>
              <a:ext cx="1083463" cy="1085987"/>
            </a:xfrm>
            <a:custGeom>
              <a:avLst/>
              <a:gdLst>
                <a:gd name="T0" fmla="*/ 434 w 434"/>
                <a:gd name="T1" fmla="*/ 137 h 435"/>
                <a:gd name="T2" fmla="*/ 434 w 434"/>
                <a:gd name="T3" fmla="*/ 0 h 435"/>
                <a:gd name="T4" fmla="*/ 0 w 434"/>
                <a:gd name="T5" fmla="*/ 435 h 435"/>
                <a:gd name="T6" fmla="*/ 137 w 434"/>
                <a:gd name="T7" fmla="*/ 435 h 435"/>
                <a:gd name="T8" fmla="*/ 434 w 434"/>
                <a:gd name="T9" fmla="*/ 137 h 435"/>
              </a:gdLst>
              <a:ahLst/>
              <a:cxnLst>
                <a:cxn ang="0">
                  <a:pos x="T0" y="T1"/>
                </a:cxn>
                <a:cxn ang="0">
                  <a:pos x="T2" y="T3"/>
                </a:cxn>
                <a:cxn ang="0">
                  <a:pos x="T4" y="T5"/>
                </a:cxn>
                <a:cxn ang="0">
                  <a:pos x="T6" y="T7"/>
                </a:cxn>
                <a:cxn ang="0">
                  <a:pos x="T8" y="T9"/>
                </a:cxn>
              </a:cxnLst>
              <a:rect l="0" t="0" r="r" b="b"/>
              <a:pathLst>
                <a:path w="434" h="435">
                  <a:moveTo>
                    <a:pt x="434" y="137"/>
                  </a:moveTo>
                  <a:cubicBezTo>
                    <a:pt x="434" y="0"/>
                    <a:pt x="434" y="0"/>
                    <a:pt x="434" y="0"/>
                  </a:cubicBezTo>
                  <a:cubicBezTo>
                    <a:pt x="201" y="16"/>
                    <a:pt x="16" y="202"/>
                    <a:pt x="0" y="435"/>
                  </a:cubicBezTo>
                  <a:cubicBezTo>
                    <a:pt x="137" y="435"/>
                    <a:pt x="137" y="435"/>
                    <a:pt x="137" y="435"/>
                  </a:cubicBezTo>
                  <a:cubicBezTo>
                    <a:pt x="152" y="277"/>
                    <a:pt x="277" y="152"/>
                    <a:pt x="434" y="137"/>
                  </a:cubicBezTo>
                  <a:close/>
                </a:path>
              </a:pathLst>
            </a:custGeom>
            <a:gradFill flip="none" rotWithShape="1">
              <a:gsLst>
                <a:gs pos="0">
                  <a:srgbClr val="A9A9A9">
                    <a:shade val="30000"/>
                    <a:satMod val="115000"/>
                  </a:srgbClr>
                </a:gs>
                <a:gs pos="50000">
                  <a:srgbClr val="A9A9A9">
                    <a:shade val="67500"/>
                    <a:satMod val="115000"/>
                  </a:srgbClr>
                </a:gs>
                <a:gs pos="100000">
                  <a:srgbClr val="A9A9A9">
                    <a:shade val="100000"/>
                    <a:satMod val="115000"/>
                  </a:srgbClr>
                </a:gs>
              </a:gsLst>
              <a:lin ang="13500000" scaled="1"/>
              <a:tileRect/>
            </a:gradFill>
            <a:ln w="9525" algn="ctr">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pic>
          <p:nvPicPr>
            <p:cNvPr id="1039" name="Picture 4"/>
            <p:cNvPicPr>
              <a:picLocks noChangeAspect="1" noChangeArrowheads="1"/>
            </p:cNvPicPr>
            <p:nvPr/>
          </p:nvPicPr>
          <p:blipFill>
            <a:blip r:embed="rId70" cstate="email">
              <a:extLst>
                <a:ext uri="{28A0092B-C50C-407E-A947-70E740481C1C}">
                  <a14:useLocalDpi xmlns:a14="http://schemas.microsoft.com/office/drawing/2010/main"/>
                </a:ext>
              </a:extLst>
            </a:blip>
            <a:stretch>
              <a:fillRect/>
            </a:stretch>
          </p:blipFill>
          <p:spPr bwMode="auto">
            <a:xfrm>
              <a:off x="3184140" y="1872677"/>
              <a:ext cx="803020" cy="959494"/>
            </a:xfrm>
            <a:prstGeom prst="rect">
              <a:avLst/>
            </a:prstGeom>
            <a:noFill/>
            <a:effectLst>
              <a:reflection blurRad="6350" stA="52000" endA="3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039"/>
            <p:cNvPicPr>
              <a:picLocks noChangeAspect="1"/>
            </p:cNvPicPr>
            <p:nvPr>
              <p:custDataLst>
                <p:tags r:id="rId55"/>
              </p:custDataLst>
            </p:nvPr>
          </p:nvPicPr>
          <p:blipFill rotWithShape="1">
            <a:blip r:embed="rId71" cstate="email">
              <a:extLst>
                <a:ext uri="{28A0092B-C50C-407E-A947-70E740481C1C}">
                  <a14:useLocalDpi xmlns:a14="http://schemas.microsoft.com/office/drawing/2010/main"/>
                </a:ext>
              </a:extLst>
            </a:blip>
            <a:srcRect/>
            <a:stretch/>
          </p:blipFill>
          <p:spPr>
            <a:xfrm>
              <a:off x="5212321" y="1963180"/>
              <a:ext cx="963626" cy="673226"/>
            </a:xfrm>
            <a:prstGeom prst="cloud">
              <a:avLst/>
            </a:prstGeom>
            <a:effectLst>
              <a:reflection blurRad="6350" stA="52000" endA="300" endPos="16000" dir="5400000" sy="-100000" algn="bl" rotWithShape="0"/>
            </a:effectLst>
          </p:spPr>
        </p:pic>
        <p:grpSp>
          <p:nvGrpSpPr>
            <p:cNvPr id="1041" name="Group 113"/>
            <p:cNvGrpSpPr/>
            <p:nvPr/>
          </p:nvGrpSpPr>
          <p:grpSpPr>
            <a:xfrm>
              <a:off x="4023360" y="1804922"/>
              <a:ext cx="1097280" cy="1097280"/>
              <a:chOff x="7909073" y="1065864"/>
              <a:chExt cx="1097280" cy="1097280"/>
            </a:xfrm>
          </p:grpSpPr>
          <p:sp>
            <p:nvSpPr>
              <p:cNvPr id="1042" name="Oval 18"/>
              <p:cNvSpPr>
                <a:spLocks noChangeArrowheads="1"/>
              </p:cNvSpPr>
              <p:nvPr>
                <p:custDataLst>
                  <p:tags r:id="rId56"/>
                </p:custDataLst>
              </p:nvPr>
            </p:nvSpPr>
            <p:spPr bwMode="gray">
              <a:xfrm>
                <a:off x="7909073" y="1065864"/>
                <a:ext cx="1097280" cy="1097280"/>
              </a:xfrm>
              <a:prstGeom prst="ellipse">
                <a:avLst/>
              </a:prstGeom>
              <a:gradFill>
                <a:gsLst>
                  <a:gs pos="0">
                    <a:sysClr val="window" lastClr="FFFFFF">
                      <a:alpha val="50000"/>
                    </a:sysClr>
                  </a:gs>
                  <a:gs pos="100000">
                    <a:srgbClr val="969696">
                      <a:alpha val="0"/>
                    </a:srgbClr>
                  </a:gs>
                </a:gsLst>
                <a:lin ang="5400000" scaled="1"/>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3" name="Oval 18"/>
              <p:cNvSpPr>
                <a:spLocks noChangeArrowheads="1"/>
              </p:cNvSpPr>
              <p:nvPr>
                <p:custDataLst>
                  <p:tags r:id="rId57"/>
                </p:custDataLst>
              </p:nvPr>
            </p:nvSpPr>
            <p:spPr bwMode="gray">
              <a:xfrm>
                <a:off x="7974856" y="1131647"/>
                <a:ext cx="965715" cy="965715"/>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4" name="Oval 19"/>
              <p:cNvSpPr>
                <a:spLocks noChangeArrowheads="1"/>
              </p:cNvSpPr>
              <p:nvPr>
                <p:custDataLst>
                  <p:tags r:id="rId58"/>
                </p:custDataLst>
              </p:nvPr>
            </p:nvSpPr>
            <p:spPr bwMode="gray">
              <a:xfrm>
                <a:off x="8031944" y="1188556"/>
                <a:ext cx="851537" cy="851895"/>
              </a:xfrm>
              <a:prstGeom prst="ellipse">
                <a:avLst/>
              </a:prstGeom>
              <a:gradFill flip="none" rotWithShape="1">
                <a:gsLst>
                  <a:gs pos="0">
                    <a:srgbClr val="C00000"/>
                  </a:gs>
                  <a:gs pos="50000">
                    <a:srgbClr val="C00000"/>
                  </a:gs>
                  <a:gs pos="100000">
                    <a:srgbClr val="C00000"/>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sp>
            <p:nvSpPr>
              <p:cNvPr id="1045" name="Rectangle 1044"/>
              <p:cNvSpPr/>
              <p:nvPr>
                <p:custDataLst>
                  <p:tags r:id="rId59"/>
                </p:custDataLst>
              </p:nvPr>
            </p:nvSpPr>
            <p:spPr>
              <a:xfrm>
                <a:off x="8150387" y="1497127"/>
                <a:ext cx="614652"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CLOUD</a:t>
                </a:r>
              </a:p>
            </p:txBody>
          </p:sp>
          <p:sp>
            <p:nvSpPr>
              <p:cNvPr id="1046" name="Freeform 24"/>
              <p:cNvSpPr>
                <a:spLocks/>
              </p:cNvSpPr>
              <p:nvPr>
                <p:custDataLst>
                  <p:tags r:id="rId60"/>
                </p:custDataLst>
              </p:nvPr>
            </p:nvSpPr>
            <p:spPr bwMode="auto">
              <a:xfrm>
                <a:off x="8181775" y="1307640"/>
                <a:ext cx="622975" cy="419482"/>
              </a:xfrm>
              <a:custGeom>
                <a:avLst/>
                <a:gdLst>
                  <a:gd name="T0" fmla="*/ 928 w 1182"/>
                  <a:gd name="T1" fmla="*/ 261 h 796"/>
                  <a:gd name="T2" fmla="*/ 857 w 1182"/>
                  <a:gd name="T3" fmla="*/ 272 h 796"/>
                  <a:gd name="T4" fmla="*/ 536 w 1182"/>
                  <a:gd name="T5" fmla="*/ 0 h 796"/>
                  <a:gd name="T6" fmla="*/ 214 w 1182"/>
                  <a:gd name="T7" fmla="*/ 275 h 796"/>
                  <a:gd name="T8" fmla="*/ 0 w 1182"/>
                  <a:gd name="T9" fmla="*/ 528 h 796"/>
                  <a:gd name="T10" fmla="*/ 185 w 1182"/>
                  <a:gd name="T11" fmla="*/ 772 h 796"/>
                  <a:gd name="T12" fmla="*/ 306 w 1182"/>
                  <a:gd name="T13" fmla="*/ 796 h 796"/>
                  <a:gd name="T14" fmla="*/ 312 w 1182"/>
                  <a:gd name="T15" fmla="*/ 796 h 796"/>
                  <a:gd name="T16" fmla="*/ 322 w 1182"/>
                  <a:gd name="T17" fmla="*/ 796 h 796"/>
                  <a:gd name="T18" fmla="*/ 804 w 1182"/>
                  <a:gd name="T19" fmla="*/ 796 h 796"/>
                  <a:gd name="T20" fmla="*/ 1009 w 1182"/>
                  <a:gd name="T21" fmla="*/ 607 h 796"/>
                  <a:gd name="T22" fmla="*/ 804 w 1182"/>
                  <a:gd name="T23" fmla="*/ 418 h 796"/>
                  <a:gd name="T24" fmla="*/ 746 w 1182"/>
                  <a:gd name="T25" fmla="*/ 426 h 796"/>
                  <a:gd name="T26" fmla="*/ 487 w 1182"/>
                  <a:gd name="T27" fmla="*/ 234 h 796"/>
                  <a:gd name="T28" fmla="*/ 227 w 1182"/>
                  <a:gd name="T29" fmla="*/ 428 h 796"/>
                  <a:gd name="T30" fmla="*/ 54 w 1182"/>
                  <a:gd name="T31" fmla="*/ 607 h 796"/>
                  <a:gd name="T32" fmla="*/ 56 w 1182"/>
                  <a:gd name="T33" fmla="*/ 630 h 796"/>
                  <a:gd name="T34" fmla="*/ 42 w 1182"/>
                  <a:gd name="T35" fmla="*/ 555 h 796"/>
                  <a:gd name="T36" fmla="*/ 234 w 1182"/>
                  <a:gd name="T37" fmla="*/ 327 h 796"/>
                  <a:gd name="T38" fmla="*/ 523 w 1182"/>
                  <a:gd name="T39" fmla="*/ 81 h 796"/>
                  <a:gd name="T40" fmla="*/ 812 w 1182"/>
                  <a:gd name="T41" fmla="*/ 325 h 796"/>
                  <a:gd name="T42" fmla="*/ 876 w 1182"/>
                  <a:gd name="T43" fmla="*/ 315 h 796"/>
                  <a:gd name="T44" fmla="*/ 1104 w 1182"/>
                  <a:gd name="T45" fmla="*/ 555 h 796"/>
                  <a:gd name="T46" fmla="*/ 876 w 1182"/>
                  <a:gd name="T47" fmla="*/ 796 h 796"/>
                  <a:gd name="T48" fmla="*/ 928 w 1182"/>
                  <a:gd name="T49" fmla="*/ 796 h 796"/>
                  <a:gd name="T50" fmla="*/ 1182 w 1182"/>
                  <a:gd name="T51" fmla="*/ 528 h 796"/>
                  <a:gd name="T52" fmla="*/ 928 w 1182"/>
                  <a:gd name="T53" fmla="*/ 26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2" h="796">
                    <a:moveTo>
                      <a:pt x="928" y="261"/>
                    </a:moveTo>
                    <a:cubicBezTo>
                      <a:pt x="903" y="261"/>
                      <a:pt x="879" y="265"/>
                      <a:pt x="857" y="272"/>
                    </a:cubicBezTo>
                    <a:cubicBezTo>
                      <a:pt x="817" y="115"/>
                      <a:pt x="689" y="0"/>
                      <a:pt x="536" y="0"/>
                    </a:cubicBezTo>
                    <a:cubicBezTo>
                      <a:pt x="382" y="0"/>
                      <a:pt x="252" y="117"/>
                      <a:pt x="214" y="275"/>
                    </a:cubicBezTo>
                    <a:cubicBezTo>
                      <a:pt x="90" y="310"/>
                      <a:pt x="0" y="410"/>
                      <a:pt x="0" y="528"/>
                    </a:cubicBezTo>
                    <a:cubicBezTo>
                      <a:pt x="0" y="637"/>
                      <a:pt x="76" y="731"/>
                      <a:pt x="185" y="772"/>
                    </a:cubicBezTo>
                    <a:cubicBezTo>
                      <a:pt x="221" y="787"/>
                      <a:pt x="262" y="796"/>
                      <a:pt x="306" y="796"/>
                    </a:cubicBezTo>
                    <a:cubicBezTo>
                      <a:pt x="308" y="796"/>
                      <a:pt x="310" y="796"/>
                      <a:pt x="312" y="796"/>
                    </a:cubicBezTo>
                    <a:cubicBezTo>
                      <a:pt x="315" y="796"/>
                      <a:pt x="318" y="796"/>
                      <a:pt x="322" y="796"/>
                    </a:cubicBezTo>
                    <a:cubicBezTo>
                      <a:pt x="393" y="796"/>
                      <a:pt x="644" y="796"/>
                      <a:pt x="804" y="796"/>
                    </a:cubicBezTo>
                    <a:cubicBezTo>
                      <a:pt x="917" y="796"/>
                      <a:pt x="1009" y="711"/>
                      <a:pt x="1009" y="607"/>
                    </a:cubicBezTo>
                    <a:cubicBezTo>
                      <a:pt x="1009" y="503"/>
                      <a:pt x="917" y="418"/>
                      <a:pt x="804" y="418"/>
                    </a:cubicBezTo>
                    <a:cubicBezTo>
                      <a:pt x="784" y="418"/>
                      <a:pt x="764" y="421"/>
                      <a:pt x="746" y="426"/>
                    </a:cubicBezTo>
                    <a:cubicBezTo>
                      <a:pt x="714" y="315"/>
                      <a:pt x="610" y="234"/>
                      <a:pt x="487" y="234"/>
                    </a:cubicBezTo>
                    <a:cubicBezTo>
                      <a:pt x="362" y="234"/>
                      <a:pt x="258" y="316"/>
                      <a:pt x="227" y="428"/>
                    </a:cubicBezTo>
                    <a:cubicBezTo>
                      <a:pt x="126" y="453"/>
                      <a:pt x="54" y="523"/>
                      <a:pt x="54" y="607"/>
                    </a:cubicBezTo>
                    <a:cubicBezTo>
                      <a:pt x="54" y="615"/>
                      <a:pt x="55" y="622"/>
                      <a:pt x="56" y="630"/>
                    </a:cubicBezTo>
                    <a:cubicBezTo>
                      <a:pt x="47" y="607"/>
                      <a:pt x="42" y="582"/>
                      <a:pt x="42" y="555"/>
                    </a:cubicBezTo>
                    <a:cubicBezTo>
                      <a:pt x="42" y="449"/>
                      <a:pt x="123" y="359"/>
                      <a:pt x="234" y="327"/>
                    </a:cubicBezTo>
                    <a:cubicBezTo>
                      <a:pt x="269" y="185"/>
                      <a:pt x="385" y="81"/>
                      <a:pt x="523" y="81"/>
                    </a:cubicBezTo>
                    <a:cubicBezTo>
                      <a:pt x="661" y="81"/>
                      <a:pt x="776" y="184"/>
                      <a:pt x="812" y="325"/>
                    </a:cubicBezTo>
                    <a:cubicBezTo>
                      <a:pt x="832" y="319"/>
                      <a:pt x="854" y="315"/>
                      <a:pt x="876" y="315"/>
                    </a:cubicBezTo>
                    <a:cubicBezTo>
                      <a:pt x="1002" y="315"/>
                      <a:pt x="1104" y="423"/>
                      <a:pt x="1104" y="555"/>
                    </a:cubicBezTo>
                    <a:cubicBezTo>
                      <a:pt x="1104" y="688"/>
                      <a:pt x="1002" y="796"/>
                      <a:pt x="876" y="796"/>
                    </a:cubicBezTo>
                    <a:cubicBezTo>
                      <a:pt x="899" y="796"/>
                      <a:pt x="917" y="796"/>
                      <a:pt x="928" y="796"/>
                    </a:cubicBezTo>
                    <a:cubicBezTo>
                      <a:pt x="1068" y="796"/>
                      <a:pt x="1182" y="676"/>
                      <a:pt x="1182" y="528"/>
                    </a:cubicBezTo>
                    <a:cubicBezTo>
                      <a:pt x="1182" y="381"/>
                      <a:pt x="1068" y="261"/>
                      <a:pt x="928" y="261"/>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grpSp>
      <p:grpSp>
        <p:nvGrpSpPr>
          <p:cNvPr id="1047" name="Group 6"/>
          <p:cNvGrpSpPr/>
          <p:nvPr>
            <p:custDataLst>
              <p:tags r:id="rId5"/>
            </p:custDataLst>
          </p:nvPr>
        </p:nvGrpSpPr>
        <p:grpSpPr>
          <a:xfrm>
            <a:off x="3132945" y="3301467"/>
            <a:ext cx="2684166" cy="1693545"/>
            <a:chOff x="3132944" y="4090483"/>
            <a:chExt cx="2684166" cy="1693545"/>
          </a:xfrm>
        </p:grpSpPr>
        <p:sp>
          <p:nvSpPr>
            <p:cNvPr id="1048" name="Freeform 13"/>
            <p:cNvSpPr>
              <a:spLocks/>
            </p:cNvSpPr>
            <p:nvPr>
              <p:custDataLst>
                <p:tags r:id="rId49"/>
              </p:custDataLst>
            </p:nvPr>
          </p:nvSpPr>
          <p:spPr bwMode="auto">
            <a:xfrm rot="18863950" flipV="1">
              <a:off x="4040832" y="4089221"/>
              <a:ext cx="1083463" cy="1085987"/>
            </a:xfrm>
            <a:custGeom>
              <a:avLst/>
              <a:gdLst>
                <a:gd name="T0" fmla="*/ 434 w 434"/>
                <a:gd name="T1" fmla="*/ 137 h 435"/>
                <a:gd name="T2" fmla="*/ 434 w 434"/>
                <a:gd name="T3" fmla="*/ 0 h 435"/>
                <a:gd name="T4" fmla="*/ 0 w 434"/>
                <a:gd name="T5" fmla="*/ 435 h 435"/>
                <a:gd name="T6" fmla="*/ 137 w 434"/>
                <a:gd name="T7" fmla="*/ 435 h 435"/>
                <a:gd name="T8" fmla="*/ 434 w 434"/>
                <a:gd name="T9" fmla="*/ 137 h 435"/>
              </a:gdLst>
              <a:ahLst/>
              <a:cxnLst>
                <a:cxn ang="0">
                  <a:pos x="T0" y="T1"/>
                </a:cxn>
                <a:cxn ang="0">
                  <a:pos x="T2" y="T3"/>
                </a:cxn>
                <a:cxn ang="0">
                  <a:pos x="T4" y="T5"/>
                </a:cxn>
                <a:cxn ang="0">
                  <a:pos x="T6" y="T7"/>
                </a:cxn>
                <a:cxn ang="0">
                  <a:pos x="T8" y="T9"/>
                </a:cxn>
              </a:cxnLst>
              <a:rect l="0" t="0" r="r" b="b"/>
              <a:pathLst>
                <a:path w="434" h="435">
                  <a:moveTo>
                    <a:pt x="434" y="137"/>
                  </a:moveTo>
                  <a:cubicBezTo>
                    <a:pt x="434" y="0"/>
                    <a:pt x="434" y="0"/>
                    <a:pt x="434" y="0"/>
                  </a:cubicBezTo>
                  <a:cubicBezTo>
                    <a:pt x="201" y="16"/>
                    <a:pt x="16" y="202"/>
                    <a:pt x="0" y="435"/>
                  </a:cubicBezTo>
                  <a:cubicBezTo>
                    <a:pt x="137" y="435"/>
                    <a:pt x="137" y="435"/>
                    <a:pt x="137" y="435"/>
                  </a:cubicBezTo>
                  <a:cubicBezTo>
                    <a:pt x="152" y="277"/>
                    <a:pt x="277" y="152"/>
                    <a:pt x="434" y="137"/>
                  </a:cubicBezTo>
                  <a:close/>
                </a:path>
              </a:pathLst>
            </a:custGeom>
            <a:gradFill flip="none" rotWithShape="1">
              <a:gsLst>
                <a:gs pos="0">
                  <a:srgbClr val="A9A9A9">
                    <a:shade val="30000"/>
                    <a:satMod val="115000"/>
                  </a:srgbClr>
                </a:gs>
                <a:gs pos="50000">
                  <a:srgbClr val="A9A9A9">
                    <a:shade val="67500"/>
                    <a:satMod val="115000"/>
                  </a:srgbClr>
                </a:gs>
                <a:gs pos="100000">
                  <a:srgbClr val="A9A9A9">
                    <a:shade val="100000"/>
                    <a:satMod val="115000"/>
                  </a:srgbClr>
                </a:gs>
              </a:gsLst>
              <a:lin ang="13500000" scaled="1"/>
              <a:tileRect/>
            </a:gradFill>
            <a:ln w="9525" algn="ctr">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pic>
          <p:nvPicPr>
            <p:cNvPr id="1049" name="Picture 23"/>
            <p:cNvPicPr>
              <a:picLocks noChangeAspect="1" noChangeArrowheads="1"/>
            </p:cNvPicPr>
            <p:nvPr/>
          </p:nvPicPr>
          <p:blipFill rotWithShape="1">
            <a:blip r:embed="rId72" cstate="email">
              <a:extLst>
                <a:ext uri="{28A0092B-C50C-407E-A947-70E740481C1C}">
                  <a14:useLocalDpi xmlns:a14="http://schemas.microsoft.com/office/drawing/2010/main"/>
                </a:ext>
              </a:extLst>
            </a:blip>
            <a:srcRect/>
            <a:stretch/>
          </p:blipFill>
          <p:spPr bwMode="auto">
            <a:xfrm>
              <a:off x="5205984" y="4909426"/>
              <a:ext cx="611126" cy="698981"/>
            </a:xfrm>
            <a:prstGeom prst="rect">
              <a:avLst/>
            </a:prstGeom>
            <a:noFill/>
            <a:effectLst>
              <a:reflection blurRad="6350" stA="52000" endA="300" endPos="20000" dir="5400000" sy="-100000" algn="bl" rotWithShape="0"/>
            </a:effectLst>
          </p:spPr>
        </p:pic>
        <p:grpSp>
          <p:nvGrpSpPr>
            <p:cNvPr id="1050" name="Group 119"/>
            <p:cNvGrpSpPr/>
            <p:nvPr/>
          </p:nvGrpSpPr>
          <p:grpSpPr>
            <a:xfrm>
              <a:off x="3132944" y="5030489"/>
              <a:ext cx="821976" cy="544180"/>
              <a:chOff x="1650126" y="3779867"/>
              <a:chExt cx="933010" cy="617688"/>
            </a:xfrm>
          </p:grpSpPr>
          <p:pic>
            <p:nvPicPr>
              <p:cNvPr id="1063" name="Picture 2" descr="C:\Users\aespinoza\Desktop\Completed\Evoloutions Chicago\Images\Avaya_ACE_3_0B.png"/>
              <p:cNvPicPr>
                <a:picLocks noChangeAspect="1" noChangeArrowheads="1"/>
              </p:cNvPicPr>
              <p:nvPr/>
            </p:nvPicPr>
            <p:blipFill rotWithShape="1">
              <a:blip r:embed="rId73" cstate="email">
                <a:extLst>
                  <a:ext uri="{28A0092B-C50C-407E-A947-70E740481C1C}">
                    <a14:useLocalDpi xmlns:a14="http://schemas.microsoft.com/office/drawing/2010/main"/>
                  </a:ext>
                </a:extLst>
              </a:blip>
              <a:srcRect/>
              <a:stretch/>
            </p:blipFill>
            <p:spPr bwMode="auto">
              <a:xfrm>
                <a:off x="1650126" y="3779867"/>
                <a:ext cx="933010" cy="513696"/>
              </a:xfrm>
              <a:prstGeom prst="rect">
                <a:avLst/>
              </a:prstGeom>
              <a:noFill/>
              <a:effectLst>
                <a:reflection blurRad="6350" stA="52000" endA="300" endPos="42000" dir="5400000" sy="-100000" algn="bl" rotWithShape="0"/>
              </a:effectLst>
              <a:extLst>
                <a:ext uri="{909E8E84-426E-40DD-AFC4-6F175D3DCCD1}">
                  <a14:hiddenFill xmlns:a14="http://schemas.microsoft.com/office/drawing/2010/main">
                    <a:solidFill>
                      <a:srgbClr val="FFFFFF"/>
                    </a:solidFill>
                  </a14:hiddenFill>
                </a:ext>
              </a:extLst>
            </p:spPr>
          </p:pic>
          <p:pic>
            <p:nvPicPr>
              <p:cNvPr id="1064" name="Picture 2" descr="C:\Users\aespinoza\Desktop\Completed\Evoloutions Chicago\Images\Avaya_ACE_3_0B.png"/>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1650126" y="3779867"/>
                <a:ext cx="933010" cy="6176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65" name="Picture 4" descr="http://technikals.com/wp-content/uploads/2012/10/twitter-big-data.jpg"/>
              <p:cNvPicPr>
                <a:picLocks noChangeAspect="1" noChangeArrowheads="1"/>
              </p:cNvPicPr>
              <p:nvPr/>
            </p:nvPicPr>
            <p:blipFill>
              <a:blip r:embed="rId75" cstate="email">
                <a:extLst>
                  <a:ext uri="{28A0092B-C50C-407E-A947-70E740481C1C}">
                    <a14:useLocalDpi xmlns:a14="http://schemas.microsoft.com/office/drawing/2010/main"/>
                  </a:ext>
                </a:extLst>
              </a:blip>
              <a:srcRect/>
              <a:stretch>
                <a:fillRect/>
              </a:stretch>
            </p:blipFill>
            <p:spPr bwMode="auto">
              <a:xfrm>
                <a:off x="1737686" y="3824534"/>
                <a:ext cx="751375" cy="398649"/>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051" name="Group 123"/>
            <p:cNvGrpSpPr/>
            <p:nvPr/>
          </p:nvGrpSpPr>
          <p:grpSpPr>
            <a:xfrm>
              <a:off x="4023360" y="4686748"/>
              <a:ext cx="1097280" cy="1097280"/>
              <a:chOff x="4023360" y="3743338"/>
              <a:chExt cx="1097280" cy="1097280"/>
            </a:xfrm>
          </p:grpSpPr>
          <p:grpSp>
            <p:nvGrpSpPr>
              <p:cNvPr id="1052" name="Group 124"/>
              <p:cNvGrpSpPr/>
              <p:nvPr/>
            </p:nvGrpSpPr>
            <p:grpSpPr>
              <a:xfrm>
                <a:off x="4023360" y="3743338"/>
                <a:ext cx="1097280" cy="1097280"/>
                <a:chOff x="-2370077" y="-204678"/>
                <a:chExt cx="1342422" cy="1342422"/>
              </a:xfrm>
            </p:grpSpPr>
            <p:sp>
              <p:nvSpPr>
                <p:cNvPr id="1060" name="Oval 18"/>
                <p:cNvSpPr>
                  <a:spLocks noChangeArrowheads="1"/>
                </p:cNvSpPr>
                <p:nvPr>
                  <p:custDataLst>
                    <p:tags r:id="rId51"/>
                  </p:custDataLst>
                </p:nvPr>
              </p:nvSpPr>
              <p:spPr bwMode="gray">
                <a:xfrm>
                  <a:off x="-2370077" y="-204678"/>
                  <a:ext cx="1342422" cy="1342422"/>
                </a:xfrm>
                <a:prstGeom prst="ellipse">
                  <a:avLst/>
                </a:prstGeom>
                <a:gradFill>
                  <a:gsLst>
                    <a:gs pos="0">
                      <a:sysClr val="window" lastClr="FFFFFF">
                        <a:alpha val="50000"/>
                      </a:sysClr>
                    </a:gs>
                    <a:gs pos="100000">
                      <a:srgbClr val="969696">
                        <a:alpha val="0"/>
                      </a:srgbClr>
                    </a:gs>
                  </a:gsLst>
                  <a:lin ang="5400000" scaled="1"/>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1" name="Oval 18"/>
                <p:cNvSpPr>
                  <a:spLocks noChangeArrowheads="1"/>
                </p:cNvSpPr>
                <p:nvPr>
                  <p:custDataLst>
                    <p:tags r:id="rId52"/>
                  </p:custDataLst>
                </p:nvPr>
              </p:nvSpPr>
              <p:spPr bwMode="gray">
                <a:xfrm>
                  <a:off x="-2289598" y="-124199"/>
                  <a:ext cx="1181464" cy="1181464"/>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2" name="Oval 19"/>
                <p:cNvSpPr>
                  <a:spLocks noChangeArrowheads="1"/>
                </p:cNvSpPr>
                <p:nvPr>
                  <p:custDataLst>
                    <p:tags r:id="rId53"/>
                  </p:custDataLst>
                </p:nvPr>
              </p:nvSpPr>
              <p:spPr bwMode="gray">
                <a:xfrm>
                  <a:off x="-2219756" y="-54576"/>
                  <a:ext cx="1041778" cy="1042216"/>
                </a:xfrm>
                <a:prstGeom prst="ellipse">
                  <a:avLst/>
                </a:prstGeom>
                <a:gradFill flip="none" rotWithShape="1">
                  <a:gsLst>
                    <a:gs pos="0">
                      <a:srgbClr val="C00000"/>
                    </a:gs>
                    <a:gs pos="50000">
                      <a:srgbClr val="C00000"/>
                    </a:gs>
                    <a:gs pos="100000">
                      <a:srgbClr val="C00000"/>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grpSp>
            <p:nvGrpSpPr>
              <p:cNvPr id="1053" name="Group 125"/>
              <p:cNvGrpSpPr/>
              <p:nvPr/>
            </p:nvGrpSpPr>
            <p:grpSpPr>
              <a:xfrm>
                <a:off x="4264674" y="3954463"/>
                <a:ext cx="614652" cy="681803"/>
                <a:chOff x="4264674" y="3954463"/>
                <a:chExt cx="614652" cy="681803"/>
              </a:xfrm>
            </p:grpSpPr>
            <p:sp>
              <p:nvSpPr>
                <p:cNvPr id="1054" name="Rectangle 1053"/>
                <p:cNvSpPr/>
                <p:nvPr>
                  <p:custDataLst>
                    <p:tags r:id="rId50"/>
                  </p:custDataLst>
                </p:nvPr>
              </p:nvSpPr>
              <p:spPr>
                <a:xfrm>
                  <a:off x="4264674" y="4174601"/>
                  <a:ext cx="614652"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BIG DATA</a:t>
                  </a:r>
                </a:p>
              </p:txBody>
            </p:sp>
            <p:grpSp>
              <p:nvGrpSpPr>
                <p:cNvPr id="1055" name="Group 127"/>
                <p:cNvGrpSpPr/>
                <p:nvPr/>
              </p:nvGrpSpPr>
              <p:grpSpPr>
                <a:xfrm>
                  <a:off x="4339431" y="3954463"/>
                  <a:ext cx="465138" cy="492125"/>
                  <a:chOff x="9761538" y="3735388"/>
                  <a:chExt cx="465138" cy="492125"/>
                </a:xfrm>
                <a:solidFill>
                  <a:sysClr val="window" lastClr="FFFFFF"/>
                </a:solidFill>
              </p:grpSpPr>
              <p:sp>
                <p:nvSpPr>
                  <p:cNvPr id="1056" name="Freeform 7"/>
                  <p:cNvSpPr>
                    <a:spLocks/>
                  </p:cNvSpPr>
                  <p:nvPr/>
                </p:nvSpPr>
                <p:spPr bwMode="auto">
                  <a:xfrm>
                    <a:off x="9761538" y="4060825"/>
                    <a:ext cx="465138" cy="166688"/>
                  </a:xfrm>
                  <a:custGeom>
                    <a:avLst/>
                    <a:gdLst>
                      <a:gd name="T0" fmla="*/ 150 w 301"/>
                      <a:gd name="T1" fmla="*/ 33 h 108"/>
                      <a:gd name="T2" fmla="*/ 7 w 301"/>
                      <a:gd name="T3" fmla="*/ 0 h 108"/>
                      <a:gd name="T4" fmla="*/ 0 w 301"/>
                      <a:gd name="T5" fmla="*/ 17 h 108"/>
                      <a:gd name="T6" fmla="*/ 0 w 301"/>
                      <a:gd name="T7" fmla="*/ 55 h 108"/>
                      <a:gd name="T8" fmla="*/ 150 w 301"/>
                      <a:gd name="T9" fmla="*/ 108 h 108"/>
                      <a:gd name="T10" fmla="*/ 301 w 301"/>
                      <a:gd name="T11" fmla="*/ 55 h 108"/>
                      <a:gd name="T12" fmla="*/ 301 w 301"/>
                      <a:gd name="T13" fmla="*/ 15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2"/>
                          <a:pt x="7" y="0"/>
                        </a:cubicBezTo>
                        <a:cubicBezTo>
                          <a:pt x="2" y="5"/>
                          <a:pt x="0" y="11"/>
                          <a:pt x="0" y="17"/>
                        </a:cubicBezTo>
                        <a:cubicBezTo>
                          <a:pt x="0" y="18"/>
                          <a:pt x="0" y="54"/>
                          <a:pt x="0" y="55"/>
                        </a:cubicBezTo>
                        <a:cubicBezTo>
                          <a:pt x="0" y="84"/>
                          <a:pt x="67" y="108"/>
                          <a:pt x="150" y="108"/>
                        </a:cubicBezTo>
                        <a:cubicBezTo>
                          <a:pt x="233" y="108"/>
                          <a:pt x="301" y="84"/>
                          <a:pt x="301" y="55"/>
                        </a:cubicBezTo>
                        <a:cubicBezTo>
                          <a:pt x="301" y="15"/>
                          <a:pt x="301" y="15"/>
                          <a:pt x="301" y="15"/>
                        </a:cubicBezTo>
                        <a:cubicBezTo>
                          <a:pt x="300" y="10"/>
                          <a:pt x="298" y="5"/>
                          <a:pt x="294" y="0"/>
                        </a:cubicBezTo>
                        <a:cubicBezTo>
                          <a:pt x="265" y="22"/>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57" name="Freeform 8"/>
                  <p:cNvSpPr>
                    <a:spLocks/>
                  </p:cNvSpPr>
                  <p:nvPr/>
                </p:nvSpPr>
                <p:spPr bwMode="auto">
                  <a:xfrm>
                    <a:off x="9761538" y="3927475"/>
                    <a:ext cx="465138" cy="166688"/>
                  </a:xfrm>
                  <a:custGeom>
                    <a:avLst/>
                    <a:gdLst>
                      <a:gd name="T0" fmla="*/ 150 w 301"/>
                      <a:gd name="T1" fmla="*/ 33 h 108"/>
                      <a:gd name="T2" fmla="*/ 7 w 301"/>
                      <a:gd name="T3" fmla="*/ 0 h 108"/>
                      <a:gd name="T4" fmla="*/ 0 w 301"/>
                      <a:gd name="T5" fmla="*/ 17 h 108"/>
                      <a:gd name="T6" fmla="*/ 0 w 301"/>
                      <a:gd name="T7" fmla="*/ 55 h 108"/>
                      <a:gd name="T8" fmla="*/ 150 w 301"/>
                      <a:gd name="T9" fmla="*/ 108 h 108"/>
                      <a:gd name="T10" fmla="*/ 301 w 301"/>
                      <a:gd name="T11" fmla="*/ 55 h 108"/>
                      <a:gd name="T12" fmla="*/ 301 w 301"/>
                      <a:gd name="T13" fmla="*/ 15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2"/>
                          <a:pt x="7" y="0"/>
                        </a:cubicBezTo>
                        <a:cubicBezTo>
                          <a:pt x="2" y="6"/>
                          <a:pt x="0" y="11"/>
                          <a:pt x="0" y="17"/>
                        </a:cubicBezTo>
                        <a:cubicBezTo>
                          <a:pt x="0" y="18"/>
                          <a:pt x="0" y="54"/>
                          <a:pt x="0" y="55"/>
                        </a:cubicBezTo>
                        <a:cubicBezTo>
                          <a:pt x="0" y="84"/>
                          <a:pt x="67" y="108"/>
                          <a:pt x="150" y="108"/>
                        </a:cubicBezTo>
                        <a:cubicBezTo>
                          <a:pt x="233" y="108"/>
                          <a:pt x="301" y="84"/>
                          <a:pt x="301" y="55"/>
                        </a:cubicBezTo>
                        <a:cubicBezTo>
                          <a:pt x="301" y="15"/>
                          <a:pt x="301" y="15"/>
                          <a:pt x="301" y="15"/>
                        </a:cubicBezTo>
                        <a:cubicBezTo>
                          <a:pt x="300" y="10"/>
                          <a:pt x="298" y="5"/>
                          <a:pt x="294" y="0"/>
                        </a:cubicBezTo>
                        <a:cubicBezTo>
                          <a:pt x="265" y="22"/>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58" name="Freeform 9"/>
                  <p:cNvSpPr>
                    <a:spLocks noEditPoints="1"/>
                  </p:cNvSpPr>
                  <p:nvPr/>
                </p:nvSpPr>
                <p:spPr bwMode="auto">
                  <a:xfrm>
                    <a:off x="9925051" y="3760788"/>
                    <a:ext cx="136525" cy="60325"/>
                  </a:xfrm>
                  <a:custGeom>
                    <a:avLst/>
                    <a:gdLst>
                      <a:gd name="T0" fmla="*/ 72 w 88"/>
                      <a:gd name="T1" fmla="*/ 4 h 40"/>
                      <a:gd name="T2" fmla="*/ 44 w 88"/>
                      <a:gd name="T3" fmla="*/ 0 h 40"/>
                      <a:gd name="T4" fmla="*/ 16 w 88"/>
                      <a:gd name="T5" fmla="*/ 4 h 40"/>
                      <a:gd name="T6" fmla="*/ 0 w 88"/>
                      <a:gd name="T7" fmla="*/ 20 h 40"/>
                      <a:gd name="T8" fmla="*/ 44 w 88"/>
                      <a:gd name="T9" fmla="*/ 40 h 40"/>
                      <a:gd name="T10" fmla="*/ 88 w 88"/>
                      <a:gd name="T11" fmla="*/ 20 h 40"/>
                      <a:gd name="T12" fmla="*/ 72 w 88"/>
                      <a:gd name="T13" fmla="*/ 4 h 40"/>
                      <a:gd name="T14" fmla="*/ 44 w 88"/>
                      <a:gd name="T15" fmla="*/ 33 h 40"/>
                      <a:gd name="T16" fmla="*/ 8 w 88"/>
                      <a:gd name="T17" fmla="*/ 20 h 40"/>
                      <a:gd name="T18" fmla="*/ 44 w 88"/>
                      <a:gd name="T19" fmla="*/ 7 h 40"/>
                      <a:gd name="T20" fmla="*/ 80 w 88"/>
                      <a:gd name="T21" fmla="*/ 20 h 40"/>
                      <a:gd name="T22" fmla="*/ 44 w 88"/>
                      <a:gd name="T2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0">
                        <a:moveTo>
                          <a:pt x="72" y="4"/>
                        </a:moveTo>
                        <a:cubicBezTo>
                          <a:pt x="65" y="1"/>
                          <a:pt x="55" y="0"/>
                          <a:pt x="44" y="0"/>
                        </a:cubicBezTo>
                        <a:cubicBezTo>
                          <a:pt x="34" y="0"/>
                          <a:pt x="24" y="1"/>
                          <a:pt x="16" y="4"/>
                        </a:cubicBezTo>
                        <a:cubicBezTo>
                          <a:pt x="3" y="8"/>
                          <a:pt x="0" y="15"/>
                          <a:pt x="0" y="20"/>
                        </a:cubicBezTo>
                        <a:cubicBezTo>
                          <a:pt x="0" y="34"/>
                          <a:pt x="22" y="40"/>
                          <a:pt x="44" y="40"/>
                        </a:cubicBezTo>
                        <a:cubicBezTo>
                          <a:pt x="66" y="40"/>
                          <a:pt x="88" y="34"/>
                          <a:pt x="88" y="20"/>
                        </a:cubicBezTo>
                        <a:cubicBezTo>
                          <a:pt x="88" y="15"/>
                          <a:pt x="85" y="8"/>
                          <a:pt x="72" y="4"/>
                        </a:cubicBezTo>
                        <a:close/>
                        <a:moveTo>
                          <a:pt x="44" y="33"/>
                        </a:moveTo>
                        <a:cubicBezTo>
                          <a:pt x="24" y="33"/>
                          <a:pt x="8" y="27"/>
                          <a:pt x="8" y="20"/>
                        </a:cubicBezTo>
                        <a:cubicBezTo>
                          <a:pt x="8" y="13"/>
                          <a:pt x="24" y="7"/>
                          <a:pt x="44" y="7"/>
                        </a:cubicBezTo>
                        <a:cubicBezTo>
                          <a:pt x="64" y="7"/>
                          <a:pt x="80" y="13"/>
                          <a:pt x="80" y="20"/>
                        </a:cubicBezTo>
                        <a:cubicBezTo>
                          <a:pt x="80" y="27"/>
                          <a:pt x="64" y="33"/>
                          <a:pt x="4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59" name="Freeform 10"/>
                  <p:cNvSpPr>
                    <a:spLocks noEditPoints="1"/>
                  </p:cNvSpPr>
                  <p:nvPr/>
                </p:nvSpPr>
                <p:spPr bwMode="auto">
                  <a:xfrm>
                    <a:off x="9761538" y="3735388"/>
                    <a:ext cx="465138" cy="223838"/>
                  </a:xfrm>
                  <a:custGeom>
                    <a:avLst/>
                    <a:gdLst>
                      <a:gd name="T0" fmla="*/ 150 w 301"/>
                      <a:gd name="T1" fmla="*/ 0 h 145"/>
                      <a:gd name="T2" fmla="*/ 0 w 301"/>
                      <a:gd name="T3" fmla="*/ 54 h 145"/>
                      <a:gd name="T4" fmla="*/ 0 w 301"/>
                      <a:gd name="T5" fmla="*/ 92 h 145"/>
                      <a:gd name="T6" fmla="*/ 150 w 301"/>
                      <a:gd name="T7" fmla="*/ 145 h 145"/>
                      <a:gd name="T8" fmla="*/ 301 w 301"/>
                      <a:gd name="T9" fmla="*/ 92 h 145"/>
                      <a:gd name="T10" fmla="*/ 301 w 301"/>
                      <a:gd name="T11" fmla="*/ 52 h 145"/>
                      <a:gd name="T12" fmla="*/ 150 w 301"/>
                      <a:gd name="T13" fmla="*/ 0 h 145"/>
                      <a:gd name="T14" fmla="*/ 150 w 301"/>
                      <a:gd name="T15" fmla="*/ 73 h 145"/>
                      <a:gd name="T16" fmla="*/ 24 w 301"/>
                      <a:gd name="T17" fmla="*/ 40 h 145"/>
                      <a:gd name="T18" fmla="*/ 150 w 301"/>
                      <a:gd name="T19" fmla="*/ 7 h 145"/>
                      <a:gd name="T20" fmla="*/ 277 w 301"/>
                      <a:gd name="T21" fmla="*/ 40 h 145"/>
                      <a:gd name="T22" fmla="*/ 150 w 301"/>
                      <a:gd name="T23"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45">
                        <a:moveTo>
                          <a:pt x="150" y="0"/>
                        </a:moveTo>
                        <a:cubicBezTo>
                          <a:pt x="67" y="0"/>
                          <a:pt x="0" y="24"/>
                          <a:pt x="0" y="54"/>
                        </a:cubicBezTo>
                        <a:cubicBezTo>
                          <a:pt x="0" y="55"/>
                          <a:pt x="0" y="91"/>
                          <a:pt x="0" y="92"/>
                        </a:cubicBezTo>
                        <a:cubicBezTo>
                          <a:pt x="0" y="122"/>
                          <a:pt x="67" y="145"/>
                          <a:pt x="150" y="145"/>
                        </a:cubicBezTo>
                        <a:cubicBezTo>
                          <a:pt x="233" y="145"/>
                          <a:pt x="301" y="122"/>
                          <a:pt x="301" y="92"/>
                        </a:cubicBezTo>
                        <a:cubicBezTo>
                          <a:pt x="301" y="52"/>
                          <a:pt x="301" y="52"/>
                          <a:pt x="301" y="52"/>
                        </a:cubicBezTo>
                        <a:cubicBezTo>
                          <a:pt x="298" y="23"/>
                          <a:pt x="232" y="0"/>
                          <a:pt x="150" y="0"/>
                        </a:cubicBezTo>
                        <a:close/>
                        <a:moveTo>
                          <a:pt x="150" y="73"/>
                        </a:moveTo>
                        <a:cubicBezTo>
                          <a:pt x="80" y="73"/>
                          <a:pt x="24" y="57"/>
                          <a:pt x="24" y="40"/>
                        </a:cubicBezTo>
                        <a:cubicBezTo>
                          <a:pt x="24" y="23"/>
                          <a:pt x="80" y="7"/>
                          <a:pt x="150" y="7"/>
                        </a:cubicBezTo>
                        <a:cubicBezTo>
                          <a:pt x="220" y="7"/>
                          <a:pt x="277" y="23"/>
                          <a:pt x="277" y="40"/>
                        </a:cubicBezTo>
                        <a:cubicBezTo>
                          <a:pt x="277" y="57"/>
                          <a:pt x="220" y="73"/>
                          <a:pt x="15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grpSp>
        </p:grpSp>
      </p:grpSp>
      <p:grpSp>
        <p:nvGrpSpPr>
          <p:cNvPr id="1066" name="Group 4"/>
          <p:cNvGrpSpPr/>
          <p:nvPr>
            <p:custDataLst>
              <p:tags r:id="rId6"/>
            </p:custDataLst>
          </p:nvPr>
        </p:nvGrpSpPr>
        <p:grpSpPr>
          <a:xfrm>
            <a:off x="4914571" y="1414189"/>
            <a:ext cx="3655251" cy="2159608"/>
            <a:chOff x="4914569" y="2203206"/>
            <a:chExt cx="3655251" cy="2159608"/>
          </a:xfrm>
        </p:grpSpPr>
        <p:pic>
          <p:nvPicPr>
            <p:cNvPr id="1067" name="Picture 1066"/>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6821693" y="3246219"/>
              <a:ext cx="1564864" cy="1116595"/>
            </a:xfrm>
            <a:prstGeom prst="rect">
              <a:avLst/>
            </a:prstGeom>
          </p:spPr>
        </p:pic>
        <p:sp>
          <p:nvSpPr>
            <p:cNvPr id="1068" name="Freeform 13"/>
            <p:cNvSpPr>
              <a:spLocks/>
            </p:cNvSpPr>
            <p:nvPr>
              <p:custDataLst>
                <p:tags r:id="rId34"/>
              </p:custDataLst>
            </p:nvPr>
          </p:nvSpPr>
          <p:spPr bwMode="auto">
            <a:xfrm rot="8063950">
              <a:off x="4915831" y="3195675"/>
              <a:ext cx="1083463" cy="1085987"/>
            </a:xfrm>
            <a:custGeom>
              <a:avLst/>
              <a:gdLst>
                <a:gd name="T0" fmla="*/ 434 w 434"/>
                <a:gd name="T1" fmla="*/ 137 h 435"/>
                <a:gd name="T2" fmla="*/ 434 w 434"/>
                <a:gd name="T3" fmla="*/ 0 h 435"/>
                <a:gd name="T4" fmla="*/ 0 w 434"/>
                <a:gd name="T5" fmla="*/ 435 h 435"/>
                <a:gd name="T6" fmla="*/ 137 w 434"/>
                <a:gd name="T7" fmla="*/ 435 h 435"/>
                <a:gd name="T8" fmla="*/ 434 w 434"/>
                <a:gd name="T9" fmla="*/ 137 h 435"/>
              </a:gdLst>
              <a:ahLst/>
              <a:cxnLst>
                <a:cxn ang="0">
                  <a:pos x="T0" y="T1"/>
                </a:cxn>
                <a:cxn ang="0">
                  <a:pos x="T2" y="T3"/>
                </a:cxn>
                <a:cxn ang="0">
                  <a:pos x="T4" y="T5"/>
                </a:cxn>
                <a:cxn ang="0">
                  <a:pos x="T6" y="T7"/>
                </a:cxn>
                <a:cxn ang="0">
                  <a:pos x="T8" y="T9"/>
                </a:cxn>
              </a:cxnLst>
              <a:rect l="0" t="0" r="r" b="b"/>
              <a:pathLst>
                <a:path w="434" h="435">
                  <a:moveTo>
                    <a:pt x="434" y="137"/>
                  </a:moveTo>
                  <a:cubicBezTo>
                    <a:pt x="434" y="0"/>
                    <a:pt x="434" y="0"/>
                    <a:pt x="434" y="0"/>
                  </a:cubicBezTo>
                  <a:cubicBezTo>
                    <a:pt x="201" y="16"/>
                    <a:pt x="16" y="202"/>
                    <a:pt x="0" y="435"/>
                  </a:cubicBezTo>
                  <a:cubicBezTo>
                    <a:pt x="137" y="435"/>
                    <a:pt x="137" y="435"/>
                    <a:pt x="137" y="435"/>
                  </a:cubicBezTo>
                  <a:cubicBezTo>
                    <a:pt x="152" y="277"/>
                    <a:pt x="277" y="152"/>
                    <a:pt x="434" y="137"/>
                  </a:cubicBezTo>
                  <a:close/>
                </a:path>
              </a:pathLst>
            </a:custGeom>
            <a:gradFill flip="none" rotWithShape="1">
              <a:gsLst>
                <a:gs pos="0">
                  <a:srgbClr val="A9A9A9">
                    <a:shade val="30000"/>
                    <a:satMod val="115000"/>
                  </a:srgbClr>
                </a:gs>
                <a:gs pos="50000">
                  <a:srgbClr val="A9A9A9">
                    <a:shade val="67500"/>
                    <a:satMod val="115000"/>
                  </a:srgbClr>
                </a:gs>
                <a:gs pos="100000">
                  <a:srgbClr val="A9A9A9">
                    <a:shade val="100000"/>
                    <a:satMod val="115000"/>
                  </a:srgbClr>
                </a:gs>
              </a:gsLst>
              <a:lin ang="13500000" scaled="1"/>
              <a:tileRect/>
            </a:gradFill>
            <a:ln w="9525" algn="ctr">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nvGrpSpPr>
            <p:cNvPr id="1069" name="Group 90"/>
            <p:cNvGrpSpPr/>
            <p:nvPr/>
          </p:nvGrpSpPr>
          <p:grpSpPr>
            <a:xfrm>
              <a:off x="5557139" y="3198097"/>
              <a:ext cx="1097280" cy="1097280"/>
              <a:chOff x="-2370076" y="-204678"/>
              <a:chExt cx="1342422" cy="1342422"/>
            </a:xfrm>
          </p:grpSpPr>
          <p:sp>
            <p:nvSpPr>
              <p:cNvPr id="1104" name="Oval 18"/>
              <p:cNvSpPr>
                <a:spLocks noChangeArrowheads="1"/>
              </p:cNvSpPr>
              <p:nvPr>
                <p:custDataLst>
                  <p:tags r:id="rId47"/>
                </p:custDataLst>
              </p:nvPr>
            </p:nvSpPr>
            <p:spPr bwMode="gray">
              <a:xfrm>
                <a:off x="-2370076" y="-204678"/>
                <a:ext cx="1342422" cy="1342422"/>
              </a:xfrm>
              <a:prstGeom prst="ellipse">
                <a:avLst/>
              </a:prstGeom>
              <a:gradFill>
                <a:gsLst>
                  <a:gs pos="0">
                    <a:sysClr val="window" lastClr="FFFFFF">
                      <a:alpha val="50000"/>
                    </a:sysClr>
                  </a:gs>
                  <a:gs pos="100000">
                    <a:srgbClr val="969696">
                      <a:alpha val="0"/>
                    </a:srgbClr>
                  </a:gs>
                </a:gsLst>
                <a:lin ang="5400000" scaled="1"/>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5" name="Oval 18"/>
              <p:cNvSpPr>
                <a:spLocks noChangeArrowheads="1"/>
              </p:cNvSpPr>
              <p:nvPr>
                <p:custDataLst>
                  <p:tags r:id="rId48"/>
                </p:custDataLst>
              </p:nvPr>
            </p:nvSpPr>
            <p:spPr bwMode="gray">
              <a:xfrm>
                <a:off x="-2289598" y="-124199"/>
                <a:ext cx="1181464" cy="1181464"/>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070" name="Group 203"/>
            <p:cNvGrpSpPr/>
            <p:nvPr/>
          </p:nvGrpSpPr>
          <p:grpSpPr>
            <a:xfrm>
              <a:off x="7472540" y="2203206"/>
              <a:ext cx="1097280" cy="1097280"/>
              <a:chOff x="-2370076" y="-204678"/>
              <a:chExt cx="1342422" cy="1342422"/>
            </a:xfrm>
          </p:grpSpPr>
          <p:sp>
            <p:nvSpPr>
              <p:cNvPr id="1101" name="Oval 18"/>
              <p:cNvSpPr>
                <a:spLocks noChangeArrowheads="1"/>
              </p:cNvSpPr>
              <p:nvPr>
                <p:custDataLst>
                  <p:tags r:id="rId44"/>
                </p:custDataLst>
              </p:nvPr>
            </p:nvSpPr>
            <p:spPr bwMode="gray">
              <a:xfrm>
                <a:off x="-2370076" y="-204678"/>
                <a:ext cx="1342422" cy="1342422"/>
              </a:xfrm>
              <a:prstGeom prst="ellipse">
                <a:avLst/>
              </a:prstGeom>
              <a:gradFill>
                <a:gsLst>
                  <a:gs pos="0">
                    <a:sysClr val="window" lastClr="FFFFFF">
                      <a:alpha val="50000"/>
                    </a:sysClr>
                  </a:gs>
                  <a:gs pos="100000">
                    <a:srgbClr val="969696">
                      <a:alpha val="0"/>
                    </a:srgbClr>
                  </a:gs>
                </a:gsLst>
                <a:lin ang="5400000" scaled="1"/>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2" name="Oval 18"/>
              <p:cNvSpPr>
                <a:spLocks noChangeArrowheads="1"/>
              </p:cNvSpPr>
              <p:nvPr>
                <p:custDataLst>
                  <p:tags r:id="rId45"/>
                </p:custDataLst>
              </p:nvPr>
            </p:nvSpPr>
            <p:spPr bwMode="gray">
              <a:xfrm>
                <a:off x="-2289598" y="-124199"/>
                <a:ext cx="1181464" cy="1181464"/>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3" name="Oval 19"/>
              <p:cNvSpPr>
                <a:spLocks noChangeArrowheads="1"/>
              </p:cNvSpPr>
              <p:nvPr>
                <p:custDataLst>
                  <p:tags r:id="rId46"/>
                </p:custDataLst>
              </p:nvPr>
            </p:nvSpPr>
            <p:spPr bwMode="gray">
              <a:xfrm>
                <a:off x="-2219756" y="-54576"/>
                <a:ext cx="1041778" cy="1042216"/>
              </a:xfrm>
              <a:prstGeom prst="ellipse">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grpSp>
          <p:nvGrpSpPr>
            <p:cNvPr id="1071" name="Group 207"/>
            <p:cNvGrpSpPr/>
            <p:nvPr/>
          </p:nvGrpSpPr>
          <p:grpSpPr>
            <a:xfrm>
              <a:off x="7595410" y="2323326"/>
              <a:ext cx="851537" cy="851895"/>
              <a:chOff x="8983755" y="2374806"/>
              <a:chExt cx="851537" cy="851895"/>
            </a:xfrm>
            <a:solidFill>
              <a:srgbClr val="C00000"/>
            </a:solidFill>
          </p:grpSpPr>
          <p:sp>
            <p:nvSpPr>
              <p:cNvPr id="1089" name="Oval 19"/>
              <p:cNvSpPr>
                <a:spLocks noChangeArrowheads="1"/>
              </p:cNvSpPr>
              <p:nvPr/>
            </p:nvSpPr>
            <p:spPr bwMode="gray">
              <a:xfrm>
                <a:off x="8983755" y="2374806"/>
                <a:ext cx="851537" cy="851895"/>
              </a:xfrm>
              <a:prstGeom prst="ellipse">
                <a:avLst/>
              </a:prstGeom>
              <a:grp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ysClr val="window" lastClr="FFFFFF"/>
                  </a:solidFill>
                  <a:effectLst/>
                  <a:uLnTx/>
                  <a:uFillTx/>
                </a:endParaRPr>
              </a:p>
            </p:txBody>
          </p:sp>
          <p:sp>
            <p:nvSpPr>
              <p:cNvPr id="1090" name="Rectangle 1089"/>
              <p:cNvSpPr/>
              <p:nvPr>
                <p:custDataLst>
                  <p:tags r:id="rId37"/>
                </p:custDataLst>
              </p:nvPr>
            </p:nvSpPr>
            <p:spPr>
              <a:xfrm>
                <a:off x="9110354" y="2476415"/>
                <a:ext cx="614652" cy="497630"/>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ysClr val="window" lastClr="FFFFFF"/>
                    </a:solidFill>
                    <a:effectLst/>
                    <a:uLnTx/>
                    <a:uFillTx/>
                  </a:rPr>
                  <a:t>REAL-TIME</a:t>
                </a:r>
              </a:p>
            </p:txBody>
          </p:sp>
          <p:sp>
            <p:nvSpPr>
              <p:cNvPr id="1091" name="Rectangle 1090"/>
              <p:cNvSpPr/>
              <p:nvPr>
                <p:custDataLst>
                  <p:tags r:id="rId38"/>
                </p:custDataLst>
              </p:nvPr>
            </p:nvSpPr>
            <p:spPr>
              <a:xfrm>
                <a:off x="9102197" y="2698775"/>
                <a:ext cx="614652" cy="461665"/>
              </a:xfrm>
              <a:prstGeom prst="rect">
                <a:avLst/>
              </a:prstGeom>
              <a:noFill/>
              <a:ln>
                <a:noFill/>
              </a:ln>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ysClr val="window" lastClr="FFFFFF"/>
                    </a:solidFill>
                    <a:effectLst/>
                    <a:uLnTx/>
                    <a:uFillTx/>
                  </a:rPr>
                  <a:t>COLLABORATION</a:t>
                </a:r>
              </a:p>
            </p:txBody>
          </p:sp>
          <p:grpSp>
            <p:nvGrpSpPr>
              <p:cNvPr id="1092" name="Group 211"/>
              <p:cNvGrpSpPr/>
              <p:nvPr/>
            </p:nvGrpSpPr>
            <p:grpSpPr>
              <a:xfrm>
                <a:off x="9211302" y="2590801"/>
                <a:ext cx="412752" cy="371475"/>
                <a:chOff x="-5132388" y="-509588"/>
                <a:chExt cx="1762125" cy="1585913"/>
              </a:xfrm>
              <a:grpFill/>
            </p:grpSpPr>
            <p:sp>
              <p:nvSpPr>
                <p:cNvPr id="1093" name="Freeform 33"/>
                <p:cNvSpPr>
                  <a:spLocks noEditPoints="1"/>
                </p:cNvSpPr>
                <p:nvPr>
                  <p:custDataLst>
                    <p:tags r:id="rId39"/>
                  </p:custDataLst>
                </p:nvPr>
              </p:nvSpPr>
              <p:spPr bwMode="auto">
                <a:xfrm>
                  <a:off x="-5132388" y="-509588"/>
                  <a:ext cx="1762125" cy="1585913"/>
                </a:xfrm>
                <a:custGeom>
                  <a:avLst/>
                  <a:gdLst>
                    <a:gd name="T0" fmla="*/ 461 w 470"/>
                    <a:gd name="T1" fmla="*/ 352 h 423"/>
                    <a:gd name="T2" fmla="*/ 424 w 470"/>
                    <a:gd name="T3" fmla="*/ 241 h 423"/>
                    <a:gd name="T4" fmla="*/ 418 w 470"/>
                    <a:gd name="T5" fmla="*/ 33 h 423"/>
                    <a:gd name="T6" fmla="*/ 385 w 470"/>
                    <a:gd name="T7" fmla="*/ 0 h 423"/>
                    <a:gd name="T8" fmla="*/ 52 w 470"/>
                    <a:gd name="T9" fmla="*/ 33 h 423"/>
                    <a:gd name="T10" fmla="*/ 46 w 470"/>
                    <a:gd name="T11" fmla="*/ 241 h 423"/>
                    <a:gd name="T12" fmla="*/ 9 w 470"/>
                    <a:gd name="T13" fmla="*/ 352 h 423"/>
                    <a:gd name="T14" fmla="*/ 7 w 470"/>
                    <a:gd name="T15" fmla="*/ 393 h 423"/>
                    <a:gd name="T16" fmla="*/ 38 w 470"/>
                    <a:gd name="T17" fmla="*/ 423 h 423"/>
                    <a:gd name="T18" fmla="*/ 462 w 470"/>
                    <a:gd name="T19" fmla="*/ 396 h 423"/>
                    <a:gd name="T20" fmla="*/ 462 w 470"/>
                    <a:gd name="T21" fmla="*/ 356 h 423"/>
                    <a:gd name="T22" fmla="*/ 86 w 470"/>
                    <a:gd name="T23" fmla="*/ 17 h 423"/>
                    <a:gd name="T24" fmla="*/ 401 w 470"/>
                    <a:gd name="T25" fmla="*/ 32 h 423"/>
                    <a:gd name="T26" fmla="*/ 319 w 470"/>
                    <a:gd name="T27" fmla="*/ 32 h 423"/>
                    <a:gd name="T28" fmla="*/ 307 w 470"/>
                    <a:gd name="T29" fmla="*/ 94 h 423"/>
                    <a:gd name="T30" fmla="*/ 323 w 470"/>
                    <a:gd name="T31" fmla="*/ 106 h 423"/>
                    <a:gd name="T32" fmla="*/ 314 w 470"/>
                    <a:gd name="T33" fmla="*/ 127 h 423"/>
                    <a:gd name="T34" fmla="*/ 359 w 470"/>
                    <a:gd name="T35" fmla="*/ 106 h 423"/>
                    <a:gd name="T36" fmla="*/ 401 w 470"/>
                    <a:gd name="T37" fmla="*/ 106 h 423"/>
                    <a:gd name="T38" fmla="*/ 384 w 470"/>
                    <a:gd name="T39" fmla="*/ 209 h 423"/>
                    <a:gd name="T40" fmla="*/ 318 w 470"/>
                    <a:gd name="T41" fmla="*/ 199 h 423"/>
                    <a:gd name="T42" fmla="*/ 307 w 470"/>
                    <a:gd name="T43" fmla="*/ 155 h 423"/>
                    <a:gd name="T44" fmla="*/ 278 w 470"/>
                    <a:gd name="T45" fmla="*/ 167 h 423"/>
                    <a:gd name="T46" fmla="*/ 249 w 470"/>
                    <a:gd name="T47" fmla="*/ 155 h 423"/>
                    <a:gd name="T48" fmla="*/ 238 w 470"/>
                    <a:gd name="T49" fmla="*/ 199 h 423"/>
                    <a:gd name="T50" fmla="*/ 163 w 470"/>
                    <a:gd name="T51" fmla="*/ 209 h 423"/>
                    <a:gd name="T52" fmla="*/ 164 w 470"/>
                    <a:gd name="T53" fmla="*/ 170 h 423"/>
                    <a:gd name="T54" fmla="*/ 148 w 470"/>
                    <a:gd name="T55" fmla="*/ 156 h 423"/>
                    <a:gd name="T56" fmla="*/ 101 w 470"/>
                    <a:gd name="T57" fmla="*/ 156 h 423"/>
                    <a:gd name="T58" fmla="*/ 85 w 470"/>
                    <a:gd name="T59" fmla="*/ 170 h 423"/>
                    <a:gd name="T60" fmla="*/ 86 w 470"/>
                    <a:gd name="T61" fmla="*/ 209 h 423"/>
                    <a:gd name="T62" fmla="*/ 69 w 470"/>
                    <a:gd name="T63" fmla="*/ 192 h 423"/>
                    <a:gd name="T64" fmla="*/ 444 w 470"/>
                    <a:gd name="T65" fmla="*/ 392 h 423"/>
                    <a:gd name="T66" fmla="*/ 38 w 470"/>
                    <a:gd name="T67" fmla="*/ 405 h 423"/>
                    <a:gd name="T68" fmla="*/ 38 w 470"/>
                    <a:gd name="T69" fmla="*/ 385 h 423"/>
                    <a:gd name="T70" fmla="*/ 444 w 470"/>
                    <a:gd name="T71" fmla="*/ 392 h 423"/>
                    <a:gd name="T72" fmla="*/ 45 w 470"/>
                    <a:gd name="T73" fmla="*/ 375 h 423"/>
                    <a:gd name="T74" fmla="*/ 63 w 470"/>
                    <a:gd name="T75" fmla="*/ 247 h 423"/>
                    <a:gd name="T76" fmla="*/ 376 w 470"/>
                    <a:gd name="T77" fmla="*/ 225 h 423"/>
                    <a:gd name="T78" fmla="*/ 445 w 470"/>
                    <a:gd name="T79" fmla="*/ 36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423">
                      <a:moveTo>
                        <a:pt x="462" y="356"/>
                      </a:moveTo>
                      <a:cubicBezTo>
                        <a:pt x="461" y="352"/>
                        <a:pt x="461" y="352"/>
                        <a:pt x="461" y="352"/>
                      </a:cubicBezTo>
                      <a:cubicBezTo>
                        <a:pt x="424" y="243"/>
                        <a:pt x="424" y="243"/>
                        <a:pt x="424" y="243"/>
                      </a:cubicBezTo>
                      <a:cubicBezTo>
                        <a:pt x="424" y="243"/>
                        <a:pt x="424" y="241"/>
                        <a:pt x="424" y="241"/>
                      </a:cubicBezTo>
                      <a:cubicBezTo>
                        <a:pt x="420" y="232"/>
                        <a:pt x="418" y="226"/>
                        <a:pt x="418" y="219"/>
                      </a:cubicBezTo>
                      <a:cubicBezTo>
                        <a:pt x="418" y="33"/>
                        <a:pt x="418" y="33"/>
                        <a:pt x="418" y="33"/>
                      </a:cubicBezTo>
                      <a:cubicBezTo>
                        <a:pt x="418" y="24"/>
                        <a:pt x="415" y="16"/>
                        <a:pt x="409" y="9"/>
                      </a:cubicBezTo>
                      <a:cubicBezTo>
                        <a:pt x="402" y="3"/>
                        <a:pt x="394" y="0"/>
                        <a:pt x="385" y="0"/>
                      </a:cubicBezTo>
                      <a:cubicBezTo>
                        <a:pt x="85" y="0"/>
                        <a:pt x="85" y="0"/>
                        <a:pt x="85" y="0"/>
                      </a:cubicBezTo>
                      <a:cubicBezTo>
                        <a:pt x="67" y="0"/>
                        <a:pt x="52" y="15"/>
                        <a:pt x="52" y="33"/>
                      </a:cubicBezTo>
                      <a:cubicBezTo>
                        <a:pt x="52" y="219"/>
                        <a:pt x="52" y="219"/>
                        <a:pt x="52" y="219"/>
                      </a:cubicBezTo>
                      <a:cubicBezTo>
                        <a:pt x="52" y="226"/>
                        <a:pt x="50" y="232"/>
                        <a:pt x="46" y="241"/>
                      </a:cubicBezTo>
                      <a:cubicBezTo>
                        <a:pt x="46" y="242"/>
                        <a:pt x="46" y="242"/>
                        <a:pt x="46" y="242"/>
                      </a:cubicBezTo>
                      <a:cubicBezTo>
                        <a:pt x="44" y="247"/>
                        <a:pt x="13" y="342"/>
                        <a:pt x="9" y="352"/>
                      </a:cubicBezTo>
                      <a:cubicBezTo>
                        <a:pt x="8" y="356"/>
                        <a:pt x="8" y="356"/>
                        <a:pt x="8" y="356"/>
                      </a:cubicBezTo>
                      <a:cubicBezTo>
                        <a:pt x="4" y="369"/>
                        <a:pt x="0" y="381"/>
                        <a:pt x="7" y="393"/>
                      </a:cubicBezTo>
                      <a:cubicBezTo>
                        <a:pt x="8" y="397"/>
                        <a:pt x="8" y="397"/>
                        <a:pt x="8" y="397"/>
                      </a:cubicBezTo>
                      <a:cubicBezTo>
                        <a:pt x="12" y="406"/>
                        <a:pt x="20" y="423"/>
                        <a:pt x="38" y="423"/>
                      </a:cubicBezTo>
                      <a:cubicBezTo>
                        <a:pt x="433" y="423"/>
                        <a:pt x="433" y="423"/>
                        <a:pt x="433" y="423"/>
                      </a:cubicBezTo>
                      <a:cubicBezTo>
                        <a:pt x="450" y="423"/>
                        <a:pt x="458" y="406"/>
                        <a:pt x="462" y="396"/>
                      </a:cubicBezTo>
                      <a:cubicBezTo>
                        <a:pt x="464" y="393"/>
                        <a:pt x="464" y="393"/>
                        <a:pt x="464" y="393"/>
                      </a:cubicBezTo>
                      <a:cubicBezTo>
                        <a:pt x="470" y="381"/>
                        <a:pt x="466" y="369"/>
                        <a:pt x="462" y="356"/>
                      </a:cubicBezTo>
                      <a:close/>
                      <a:moveTo>
                        <a:pt x="69" y="34"/>
                      </a:moveTo>
                      <a:cubicBezTo>
                        <a:pt x="69" y="25"/>
                        <a:pt x="77" y="17"/>
                        <a:pt x="86" y="17"/>
                      </a:cubicBezTo>
                      <a:cubicBezTo>
                        <a:pt x="384" y="17"/>
                        <a:pt x="384" y="17"/>
                        <a:pt x="384" y="17"/>
                      </a:cubicBezTo>
                      <a:cubicBezTo>
                        <a:pt x="393" y="17"/>
                        <a:pt x="400" y="24"/>
                        <a:pt x="401" y="32"/>
                      </a:cubicBezTo>
                      <a:cubicBezTo>
                        <a:pt x="401" y="32"/>
                        <a:pt x="400" y="32"/>
                        <a:pt x="400" y="32"/>
                      </a:cubicBezTo>
                      <a:cubicBezTo>
                        <a:pt x="319" y="32"/>
                        <a:pt x="319" y="32"/>
                        <a:pt x="319" y="32"/>
                      </a:cubicBezTo>
                      <a:cubicBezTo>
                        <a:pt x="313" y="32"/>
                        <a:pt x="307" y="37"/>
                        <a:pt x="307" y="44"/>
                      </a:cubicBezTo>
                      <a:cubicBezTo>
                        <a:pt x="307" y="94"/>
                        <a:pt x="307" y="94"/>
                        <a:pt x="307" y="94"/>
                      </a:cubicBezTo>
                      <a:cubicBezTo>
                        <a:pt x="307" y="101"/>
                        <a:pt x="313" y="106"/>
                        <a:pt x="319" y="106"/>
                      </a:cubicBezTo>
                      <a:cubicBezTo>
                        <a:pt x="319" y="106"/>
                        <a:pt x="321" y="106"/>
                        <a:pt x="323" y="106"/>
                      </a:cubicBezTo>
                      <a:cubicBezTo>
                        <a:pt x="325" y="106"/>
                        <a:pt x="326" y="107"/>
                        <a:pt x="325" y="109"/>
                      </a:cubicBezTo>
                      <a:cubicBezTo>
                        <a:pt x="324" y="119"/>
                        <a:pt x="314" y="127"/>
                        <a:pt x="314" y="127"/>
                      </a:cubicBezTo>
                      <a:cubicBezTo>
                        <a:pt x="333" y="127"/>
                        <a:pt x="349" y="115"/>
                        <a:pt x="355" y="108"/>
                      </a:cubicBezTo>
                      <a:cubicBezTo>
                        <a:pt x="357" y="107"/>
                        <a:pt x="357" y="106"/>
                        <a:pt x="359" y="106"/>
                      </a:cubicBezTo>
                      <a:cubicBezTo>
                        <a:pt x="369" y="106"/>
                        <a:pt x="400" y="106"/>
                        <a:pt x="400" y="106"/>
                      </a:cubicBezTo>
                      <a:cubicBezTo>
                        <a:pt x="400" y="106"/>
                        <a:pt x="401" y="106"/>
                        <a:pt x="401" y="106"/>
                      </a:cubicBezTo>
                      <a:cubicBezTo>
                        <a:pt x="401" y="192"/>
                        <a:pt x="401" y="192"/>
                        <a:pt x="401" y="192"/>
                      </a:cubicBezTo>
                      <a:cubicBezTo>
                        <a:pt x="401" y="201"/>
                        <a:pt x="394" y="209"/>
                        <a:pt x="384" y="209"/>
                      </a:cubicBezTo>
                      <a:cubicBezTo>
                        <a:pt x="317" y="209"/>
                        <a:pt x="317" y="209"/>
                        <a:pt x="317" y="209"/>
                      </a:cubicBezTo>
                      <a:cubicBezTo>
                        <a:pt x="318" y="206"/>
                        <a:pt x="318" y="202"/>
                        <a:pt x="318" y="199"/>
                      </a:cubicBezTo>
                      <a:cubicBezTo>
                        <a:pt x="318" y="170"/>
                        <a:pt x="318" y="170"/>
                        <a:pt x="318" y="170"/>
                      </a:cubicBezTo>
                      <a:cubicBezTo>
                        <a:pt x="318" y="164"/>
                        <a:pt x="313" y="159"/>
                        <a:pt x="307" y="155"/>
                      </a:cubicBezTo>
                      <a:cubicBezTo>
                        <a:pt x="304" y="153"/>
                        <a:pt x="303" y="154"/>
                        <a:pt x="301" y="156"/>
                      </a:cubicBezTo>
                      <a:cubicBezTo>
                        <a:pt x="295" y="163"/>
                        <a:pt x="287" y="167"/>
                        <a:pt x="278" y="167"/>
                      </a:cubicBezTo>
                      <a:cubicBezTo>
                        <a:pt x="268" y="167"/>
                        <a:pt x="260" y="163"/>
                        <a:pt x="254" y="156"/>
                      </a:cubicBezTo>
                      <a:cubicBezTo>
                        <a:pt x="252" y="154"/>
                        <a:pt x="252" y="154"/>
                        <a:pt x="249" y="155"/>
                      </a:cubicBezTo>
                      <a:cubicBezTo>
                        <a:pt x="242" y="159"/>
                        <a:pt x="238" y="164"/>
                        <a:pt x="238" y="170"/>
                      </a:cubicBezTo>
                      <a:cubicBezTo>
                        <a:pt x="238" y="199"/>
                        <a:pt x="238" y="199"/>
                        <a:pt x="238" y="199"/>
                      </a:cubicBezTo>
                      <a:cubicBezTo>
                        <a:pt x="238" y="202"/>
                        <a:pt x="238" y="206"/>
                        <a:pt x="239" y="209"/>
                      </a:cubicBezTo>
                      <a:cubicBezTo>
                        <a:pt x="163" y="209"/>
                        <a:pt x="163" y="209"/>
                        <a:pt x="163" y="209"/>
                      </a:cubicBezTo>
                      <a:cubicBezTo>
                        <a:pt x="165" y="206"/>
                        <a:pt x="164" y="202"/>
                        <a:pt x="164" y="199"/>
                      </a:cubicBezTo>
                      <a:cubicBezTo>
                        <a:pt x="164" y="170"/>
                        <a:pt x="164" y="170"/>
                        <a:pt x="164" y="170"/>
                      </a:cubicBezTo>
                      <a:cubicBezTo>
                        <a:pt x="164" y="164"/>
                        <a:pt x="160" y="159"/>
                        <a:pt x="153" y="155"/>
                      </a:cubicBezTo>
                      <a:cubicBezTo>
                        <a:pt x="150" y="153"/>
                        <a:pt x="150" y="154"/>
                        <a:pt x="148" y="156"/>
                      </a:cubicBezTo>
                      <a:cubicBezTo>
                        <a:pt x="142" y="163"/>
                        <a:pt x="134" y="167"/>
                        <a:pt x="124" y="167"/>
                      </a:cubicBezTo>
                      <a:cubicBezTo>
                        <a:pt x="115" y="167"/>
                        <a:pt x="107" y="163"/>
                        <a:pt x="101" y="156"/>
                      </a:cubicBezTo>
                      <a:cubicBezTo>
                        <a:pt x="98" y="154"/>
                        <a:pt x="98" y="154"/>
                        <a:pt x="96" y="155"/>
                      </a:cubicBezTo>
                      <a:cubicBezTo>
                        <a:pt x="89" y="159"/>
                        <a:pt x="85" y="164"/>
                        <a:pt x="85" y="170"/>
                      </a:cubicBezTo>
                      <a:cubicBezTo>
                        <a:pt x="85" y="199"/>
                        <a:pt x="85" y="199"/>
                        <a:pt x="85" y="199"/>
                      </a:cubicBezTo>
                      <a:cubicBezTo>
                        <a:pt x="85" y="202"/>
                        <a:pt x="85" y="206"/>
                        <a:pt x="86" y="209"/>
                      </a:cubicBezTo>
                      <a:cubicBezTo>
                        <a:pt x="86" y="209"/>
                        <a:pt x="86" y="209"/>
                        <a:pt x="86" y="209"/>
                      </a:cubicBezTo>
                      <a:cubicBezTo>
                        <a:pt x="77" y="209"/>
                        <a:pt x="69" y="201"/>
                        <a:pt x="69" y="192"/>
                      </a:cubicBezTo>
                      <a:lnTo>
                        <a:pt x="69" y="34"/>
                      </a:lnTo>
                      <a:close/>
                      <a:moveTo>
                        <a:pt x="444" y="392"/>
                      </a:moveTo>
                      <a:cubicBezTo>
                        <a:pt x="441" y="399"/>
                        <a:pt x="437" y="405"/>
                        <a:pt x="433" y="405"/>
                      </a:cubicBezTo>
                      <a:cubicBezTo>
                        <a:pt x="38" y="405"/>
                        <a:pt x="38" y="405"/>
                        <a:pt x="38" y="405"/>
                      </a:cubicBezTo>
                      <a:cubicBezTo>
                        <a:pt x="34" y="405"/>
                        <a:pt x="31" y="401"/>
                        <a:pt x="28" y="396"/>
                      </a:cubicBezTo>
                      <a:cubicBezTo>
                        <a:pt x="27" y="393"/>
                        <a:pt x="22" y="385"/>
                        <a:pt x="38" y="385"/>
                      </a:cubicBezTo>
                      <a:cubicBezTo>
                        <a:pt x="52" y="385"/>
                        <a:pt x="366" y="385"/>
                        <a:pt x="434" y="385"/>
                      </a:cubicBezTo>
                      <a:cubicBezTo>
                        <a:pt x="445" y="385"/>
                        <a:pt x="446" y="388"/>
                        <a:pt x="444" y="392"/>
                      </a:cubicBezTo>
                      <a:close/>
                      <a:moveTo>
                        <a:pt x="428" y="375"/>
                      </a:moveTo>
                      <a:cubicBezTo>
                        <a:pt x="347" y="375"/>
                        <a:pt x="61" y="375"/>
                        <a:pt x="45" y="375"/>
                      </a:cubicBezTo>
                      <a:cubicBezTo>
                        <a:pt x="27" y="375"/>
                        <a:pt x="24" y="366"/>
                        <a:pt x="25" y="362"/>
                      </a:cubicBezTo>
                      <a:cubicBezTo>
                        <a:pt x="63" y="247"/>
                        <a:pt x="63" y="247"/>
                        <a:pt x="63" y="247"/>
                      </a:cubicBezTo>
                      <a:cubicBezTo>
                        <a:pt x="66" y="240"/>
                        <a:pt x="72" y="225"/>
                        <a:pt x="95" y="225"/>
                      </a:cubicBezTo>
                      <a:cubicBezTo>
                        <a:pt x="114" y="225"/>
                        <a:pt x="307" y="225"/>
                        <a:pt x="376" y="225"/>
                      </a:cubicBezTo>
                      <a:cubicBezTo>
                        <a:pt x="397" y="225"/>
                        <a:pt x="400" y="231"/>
                        <a:pt x="407" y="247"/>
                      </a:cubicBezTo>
                      <a:cubicBezTo>
                        <a:pt x="445" y="362"/>
                        <a:pt x="445" y="362"/>
                        <a:pt x="445" y="362"/>
                      </a:cubicBezTo>
                      <a:cubicBezTo>
                        <a:pt x="447" y="369"/>
                        <a:pt x="445" y="375"/>
                        <a:pt x="428" y="3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4" name="Freeform 34"/>
                <p:cNvSpPr>
                  <a:spLocks/>
                </p:cNvSpPr>
                <p:nvPr>
                  <p:custDataLst>
                    <p:tags r:id="rId40"/>
                  </p:custDataLst>
                </p:nvPr>
              </p:nvSpPr>
              <p:spPr bwMode="auto">
                <a:xfrm>
                  <a:off x="-4813300" y="409575"/>
                  <a:ext cx="1123950" cy="36513"/>
                </a:xfrm>
                <a:custGeom>
                  <a:avLst/>
                  <a:gdLst>
                    <a:gd name="T0" fmla="*/ 5 w 300"/>
                    <a:gd name="T1" fmla="*/ 10 h 10"/>
                    <a:gd name="T2" fmla="*/ 295 w 300"/>
                    <a:gd name="T3" fmla="*/ 10 h 10"/>
                    <a:gd name="T4" fmla="*/ 300 w 300"/>
                    <a:gd name="T5" fmla="*/ 5 h 10"/>
                    <a:gd name="T6" fmla="*/ 295 w 300"/>
                    <a:gd name="T7" fmla="*/ 0 h 10"/>
                    <a:gd name="T8" fmla="*/ 5 w 300"/>
                    <a:gd name="T9" fmla="*/ 0 h 10"/>
                    <a:gd name="T10" fmla="*/ 0 w 300"/>
                    <a:gd name="T11" fmla="*/ 5 h 10"/>
                    <a:gd name="T12" fmla="*/ 5 w 30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00" h="10">
                      <a:moveTo>
                        <a:pt x="5" y="10"/>
                      </a:moveTo>
                      <a:cubicBezTo>
                        <a:pt x="295" y="10"/>
                        <a:pt x="295" y="10"/>
                        <a:pt x="295" y="10"/>
                      </a:cubicBezTo>
                      <a:cubicBezTo>
                        <a:pt x="298" y="10"/>
                        <a:pt x="300" y="8"/>
                        <a:pt x="300" y="5"/>
                      </a:cubicBezTo>
                      <a:cubicBezTo>
                        <a:pt x="300" y="2"/>
                        <a:pt x="298" y="0"/>
                        <a:pt x="295" y="0"/>
                      </a:cubicBezTo>
                      <a:cubicBezTo>
                        <a:pt x="5" y="0"/>
                        <a:pt x="5" y="0"/>
                        <a:pt x="5" y="0"/>
                      </a:cubicBezTo>
                      <a:cubicBezTo>
                        <a:pt x="2" y="0"/>
                        <a:pt x="0" y="2"/>
                        <a:pt x="0" y="5"/>
                      </a:cubicBezTo>
                      <a:cubicBezTo>
                        <a:pt x="0" y="8"/>
                        <a:pt x="2" y="10"/>
                        <a:pt x="5" y="1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5" name="Freeform 35"/>
                <p:cNvSpPr>
                  <a:spLocks/>
                </p:cNvSpPr>
                <p:nvPr>
                  <p:custDataLst>
                    <p:tags r:id="rId41"/>
                  </p:custDataLst>
                </p:nvPr>
              </p:nvSpPr>
              <p:spPr bwMode="auto">
                <a:xfrm>
                  <a:off x="-4851400" y="506412"/>
                  <a:ext cx="1200150" cy="38100"/>
                </a:xfrm>
                <a:custGeom>
                  <a:avLst/>
                  <a:gdLst>
                    <a:gd name="T0" fmla="*/ 5 w 320"/>
                    <a:gd name="T1" fmla="*/ 10 h 10"/>
                    <a:gd name="T2" fmla="*/ 315 w 320"/>
                    <a:gd name="T3" fmla="*/ 10 h 10"/>
                    <a:gd name="T4" fmla="*/ 320 w 320"/>
                    <a:gd name="T5" fmla="*/ 5 h 10"/>
                    <a:gd name="T6" fmla="*/ 315 w 320"/>
                    <a:gd name="T7" fmla="*/ 0 h 10"/>
                    <a:gd name="T8" fmla="*/ 5 w 320"/>
                    <a:gd name="T9" fmla="*/ 0 h 10"/>
                    <a:gd name="T10" fmla="*/ 0 w 320"/>
                    <a:gd name="T11" fmla="*/ 5 h 10"/>
                    <a:gd name="T12" fmla="*/ 5 w 32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20" h="10">
                      <a:moveTo>
                        <a:pt x="5" y="10"/>
                      </a:moveTo>
                      <a:cubicBezTo>
                        <a:pt x="315" y="10"/>
                        <a:pt x="315" y="10"/>
                        <a:pt x="315" y="10"/>
                      </a:cubicBezTo>
                      <a:cubicBezTo>
                        <a:pt x="318" y="10"/>
                        <a:pt x="320" y="8"/>
                        <a:pt x="320" y="5"/>
                      </a:cubicBezTo>
                      <a:cubicBezTo>
                        <a:pt x="320" y="2"/>
                        <a:pt x="318" y="0"/>
                        <a:pt x="315" y="0"/>
                      </a:cubicBezTo>
                      <a:cubicBezTo>
                        <a:pt x="5" y="0"/>
                        <a:pt x="5" y="0"/>
                        <a:pt x="5" y="0"/>
                      </a:cubicBezTo>
                      <a:cubicBezTo>
                        <a:pt x="2" y="0"/>
                        <a:pt x="0" y="2"/>
                        <a:pt x="0" y="5"/>
                      </a:cubicBezTo>
                      <a:cubicBezTo>
                        <a:pt x="0" y="8"/>
                        <a:pt x="2" y="10"/>
                        <a:pt x="5" y="1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6" name="Freeform 36"/>
                <p:cNvSpPr>
                  <a:spLocks/>
                </p:cNvSpPr>
                <p:nvPr>
                  <p:custDataLst>
                    <p:tags r:id="rId42"/>
                  </p:custDataLst>
                </p:nvPr>
              </p:nvSpPr>
              <p:spPr bwMode="auto">
                <a:xfrm>
                  <a:off x="-4887913" y="608012"/>
                  <a:ext cx="1277938" cy="36513"/>
                </a:xfrm>
                <a:custGeom>
                  <a:avLst/>
                  <a:gdLst>
                    <a:gd name="T0" fmla="*/ 335 w 341"/>
                    <a:gd name="T1" fmla="*/ 0 h 10"/>
                    <a:gd name="T2" fmla="*/ 5 w 341"/>
                    <a:gd name="T3" fmla="*/ 0 h 10"/>
                    <a:gd name="T4" fmla="*/ 0 w 341"/>
                    <a:gd name="T5" fmla="*/ 5 h 10"/>
                    <a:gd name="T6" fmla="*/ 5 w 341"/>
                    <a:gd name="T7" fmla="*/ 10 h 10"/>
                    <a:gd name="T8" fmla="*/ 335 w 341"/>
                    <a:gd name="T9" fmla="*/ 10 h 10"/>
                    <a:gd name="T10" fmla="*/ 341 w 341"/>
                    <a:gd name="T11" fmla="*/ 5 h 10"/>
                    <a:gd name="T12" fmla="*/ 335 w 34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1" h="10">
                      <a:moveTo>
                        <a:pt x="335" y="0"/>
                      </a:moveTo>
                      <a:cubicBezTo>
                        <a:pt x="5" y="0"/>
                        <a:pt x="5" y="0"/>
                        <a:pt x="5" y="0"/>
                      </a:cubicBezTo>
                      <a:cubicBezTo>
                        <a:pt x="2" y="0"/>
                        <a:pt x="0" y="2"/>
                        <a:pt x="0" y="5"/>
                      </a:cubicBezTo>
                      <a:cubicBezTo>
                        <a:pt x="0" y="8"/>
                        <a:pt x="2" y="10"/>
                        <a:pt x="5" y="10"/>
                      </a:cubicBezTo>
                      <a:cubicBezTo>
                        <a:pt x="335" y="10"/>
                        <a:pt x="335" y="10"/>
                        <a:pt x="335" y="10"/>
                      </a:cubicBezTo>
                      <a:cubicBezTo>
                        <a:pt x="338" y="10"/>
                        <a:pt x="341" y="8"/>
                        <a:pt x="341" y="5"/>
                      </a:cubicBezTo>
                      <a:cubicBezTo>
                        <a:pt x="341" y="2"/>
                        <a:pt x="338" y="0"/>
                        <a:pt x="335"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7" name="Oval 37"/>
                <p:cNvSpPr>
                  <a:spLocks noChangeArrowheads="1"/>
                </p:cNvSpPr>
                <p:nvPr/>
              </p:nvSpPr>
              <p:spPr bwMode="auto">
                <a:xfrm>
                  <a:off x="-4356100" y="690562"/>
                  <a:ext cx="209550" cy="115888"/>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8" name="Oval 38"/>
                <p:cNvSpPr>
                  <a:spLocks noChangeArrowheads="1"/>
                </p:cNvSpPr>
                <p:nvPr/>
              </p:nvSpPr>
              <p:spPr bwMode="auto">
                <a:xfrm>
                  <a:off x="-4179888" y="-93663"/>
                  <a:ext cx="179388" cy="176213"/>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099" name="Freeform 39"/>
                <p:cNvSpPr>
                  <a:spLocks/>
                </p:cNvSpPr>
                <p:nvPr>
                  <p:custDataLst>
                    <p:tags r:id="rId43"/>
                  </p:custDataLst>
                </p:nvPr>
              </p:nvSpPr>
              <p:spPr bwMode="auto">
                <a:xfrm>
                  <a:off x="-4554538" y="-388938"/>
                  <a:ext cx="393700" cy="355600"/>
                </a:xfrm>
                <a:custGeom>
                  <a:avLst/>
                  <a:gdLst>
                    <a:gd name="T0" fmla="*/ 12 w 105"/>
                    <a:gd name="T1" fmla="*/ 74 h 95"/>
                    <a:gd name="T2" fmla="*/ 16 w 105"/>
                    <a:gd name="T3" fmla="*/ 74 h 95"/>
                    <a:gd name="T4" fmla="*/ 18 w 105"/>
                    <a:gd name="T5" fmla="*/ 77 h 95"/>
                    <a:gd name="T6" fmla="*/ 7 w 105"/>
                    <a:gd name="T7" fmla="*/ 95 h 95"/>
                    <a:gd name="T8" fmla="*/ 48 w 105"/>
                    <a:gd name="T9" fmla="*/ 76 h 95"/>
                    <a:gd name="T10" fmla="*/ 52 w 105"/>
                    <a:gd name="T11" fmla="*/ 74 h 95"/>
                    <a:gd name="T12" fmla="*/ 92 w 105"/>
                    <a:gd name="T13" fmla="*/ 74 h 95"/>
                    <a:gd name="T14" fmla="*/ 105 w 105"/>
                    <a:gd name="T15" fmla="*/ 62 h 95"/>
                    <a:gd name="T16" fmla="*/ 105 w 105"/>
                    <a:gd name="T17" fmla="*/ 12 h 95"/>
                    <a:gd name="T18" fmla="*/ 92 w 105"/>
                    <a:gd name="T19" fmla="*/ 0 h 95"/>
                    <a:gd name="T20" fmla="*/ 12 w 105"/>
                    <a:gd name="T21" fmla="*/ 0 h 95"/>
                    <a:gd name="T22" fmla="*/ 0 w 105"/>
                    <a:gd name="T23" fmla="*/ 12 h 95"/>
                    <a:gd name="T24" fmla="*/ 0 w 105"/>
                    <a:gd name="T25" fmla="*/ 62 h 95"/>
                    <a:gd name="T26" fmla="*/ 12 w 105"/>
                    <a:gd name="T27"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95">
                      <a:moveTo>
                        <a:pt x="12" y="74"/>
                      </a:moveTo>
                      <a:cubicBezTo>
                        <a:pt x="12" y="74"/>
                        <a:pt x="14" y="74"/>
                        <a:pt x="16" y="74"/>
                      </a:cubicBezTo>
                      <a:cubicBezTo>
                        <a:pt x="18" y="74"/>
                        <a:pt x="19" y="75"/>
                        <a:pt x="18" y="77"/>
                      </a:cubicBezTo>
                      <a:cubicBezTo>
                        <a:pt x="17" y="87"/>
                        <a:pt x="7" y="95"/>
                        <a:pt x="7" y="95"/>
                      </a:cubicBezTo>
                      <a:cubicBezTo>
                        <a:pt x="26" y="95"/>
                        <a:pt x="42" y="83"/>
                        <a:pt x="48" y="76"/>
                      </a:cubicBezTo>
                      <a:cubicBezTo>
                        <a:pt x="49" y="75"/>
                        <a:pt x="50" y="74"/>
                        <a:pt x="52" y="74"/>
                      </a:cubicBezTo>
                      <a:cubicBezTo>
                        <a:pt x="62" y="74"/>
                        <a:pt x="92" y="74"/>
                        <a:pt x="92" y="74"/>
                      </a:cubicBezTo>
                      <a:cubicBezTo>
                        <a:pt x="99" y="74"/>
                        <a:pt x="105" y="69"/>
                        <a:pt x="105" y="62"/>
                      </a:cubicBezTo>
                      <a:cubicBezTo>
                        <a:pt x="105" y="12"/>
                        <a:pt x="105" y="12"/>
                        <a:pt x="105" y="12"/>
                      </a:cubicBezTo>
                      <a:cubicBezTo>
                        <a:pt x="105" y="5"/>
                        <a:pt x="99" y="0"/>
                        <a:pt x="92" y="0"/>
                      </a:cubicBezTo>
                      <a:cubicBezTo>
                        <a:pt x="12" y="0"/>
                        <a:pt x="12" y="0"/>
                        <a:pt x="12" y="0"/>
                      </a:cubicBezTo>
                      <a:cubicBezTo>
                        <a:pt x="6" y="0"/>
                        <a:pt x="0" y="5"/>
                        <a:pt x="0" y="12"/>
                      </a:cubicBezTo>
                      <a:cubicBezTo>
                        <a:pt x="0" y="62"/>
                        <a:pt x="0" y="62"/>
                        <a:pt x="0" y="62"/>
                      </a:cubicBezTo>
                      <a:cubicBezTo>
                        <a:pt x="0" y="69"/>
                        <a:pt x="6" y="74"/>
                        <a:pt x="12" y="7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1100" name="Oval 40"/>
                <p:cNvSpPr>
                  <a:spLocks noChangeArrowheads="1"/>
                </p:cNvSpPr>
                <p:nvPr/>
              </p:nvSpPr>
              <p:spPr bwMode="auto">
                <a:xfrm>
                  <a:off x="-4752975" y="-93663"/>
                  <a:ext cx="176213" cy="176213"/>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grpSp>
        </p:grpSp>
        <p:grpSp>
          <p:nvGrpSpPr>
            <p:cNvPr id="1072" name="Group 237"/>
            <p:cNvGrpSpPr/>
            <p:nvPr/>
          </p:nvGrpSpPr>
          <p:grpSpPr>
            <a:xfrm>
              <a:off x="5688724" y="3308258"/>
              <a:ext cx="851537" cy="851895"/>
              <a:chOff x="8189907" y="2377320"/>
              <a:chExt cx="851537" cy="851895"/>
            </a:xfrm>
          </p:grpSpPr>
          <p:sp>
            <p:nvSpPr>
              <p:cNvPr id="1073" name="Oval 19"/>
              <p:cNvSpPr>
                <a:spLocks noChangeArrowheads="1"/>
              </p:cNvSpPr>
              <p:nvPr>
                <p:custDataLst>
                  <p:tags r:id="rId35"/>
                </p:custDataLst>
              </p:nvPr>
            </p:nvSpPr>
            <p:spPr bwMode="gray">
              <a:xfrm>
                <a:off x="8189907" y="2377320"/>
                <a:ext cx="851537" cy="851895"/>
              </a:xfrm>
              <a:prstGeom prst="ellipse">
                <a:avLst/>
              </a:prstGeom>
              <a:gradFill flip="none" rotWithShape="1">
                <a:gsLst>
                  <a:gs pos="0">
                    <a:srgbClr val="C00000"/>
                  </a:gs>
                  <a:gs pos="50000">
                    <a:srgbClr val="C00000"/>
                  </a:gs>
                  <a:gs pos="100000">
                    <a:srgbClr val="C00000"/>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nvGrpSpPr>
              <p:cNvPr id="1074" name="Group 239"/>
              <p:cNvGrpSpPr/>
              <p:nvPr/>
            </p:nvGrpSpPr>
            <p:grpSpPr>
              <a:xfrm>
                <a:off x="8308349" y="2525279"/>
                <a:ext cx="568606" cy="622277"/>
                <a:chOff x="5783611" y="2525279"/>
                <a:chExt cx="568606" cy="622277"/>
              </a:xfrm>
            </p:grpSpPr>
            <p:grpSp>
              <p:nvGrpSpPr>
                <p:cNvPr id="1075" name="Group 240"/>
                <p:cNvGrpSpPr/>
                <p:nvPr/>
              </p:nvGrpSpPr>
              <p:grpSpPr>
                <a:xfrm>
                  <a:off x="5808240" y="2525279"/>
                  <a:ext cx="543977" cy="421597"/>
                  <a:chOff x="1119188" y="77788"/>
                  <a:chExt cx="1474788" cy="1143000"/>
                </a:xfrm>
                <a:solidFill>
                  <a:sysClr val="window" lastClr="FFFFFF"/>
                </a:solidFill>
                <a:effectLst/>
              </p:grpSpPr>
              <p:sp>
                <p:nvSpPr>
                  <p:cNvPr id="1077" name="Oval 6"/>
                  <p:cNvSpPr>
                    <a:spLocks noChangeArrowheads="1"/>
                  </p:cNvSpPr>
                  <p:nvPr/>
                </p:nvSpPr>
                <p:spPr bwMode="auto">
                  <a:xfrm>
                    <a:off x="1941513" y="876301"/>
                    <a:ext cx="1381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78" name="Freeform 7"/>
                  <p:cNvSpPr>
                    <a:spLocks noEditPoints="1"/>
                  </p:cNvSpPr>
                  <p:nvPr/>
                </p:nvSpPr>
                <p:spPr bwMode="auto">
                  <a:xfrm>
                    <a:off x="1360488" y="1120776"/>
                    <a:ext cx="44450" cy="47625"/>
                  </a:xfrm>
                  <a:custGeom>
                    <a:avLst/>
                    <a:gdLst>
                      <a:gd name="T0" fmla="*/ 0 w 28"/>
                      <a:gd name="T1" fmla="*/ 0 h 30"/>
                      <a:gd name="T2" fmla="*/ 0 w 28"/>
                      <a:gd name="T3" fmla="*/ 30 h 30"/>
                      <a:gd name="T4" fmla="*/ 28 w 28"/>
                      <a:gd name="T5" fmla="*/ 30 h 30"/>
                      <a:gd name="T6" fmla="*/ 28 w 28"/>
                      <a:gd name="T7" fmla="*/ 0 h 30"/>
                      <a:gd name="T8" fmla="*/ 0 w 28"/>
                      <a:gd name="T9" fmla="*/ 0 h 30"/>
                      <a:gd name="T10" fmla="*/ 21 w 28"/>
                      <a:gd name="T11" fmla="*/ 23 h 30"/>
                      <a:gd name="T12" fmla="*/ 7 w 28"/>
                      <a:gd name="T13" fmla="*/ 23 h 30"/>
                      <a:gd name="T14" fmla="*/ 7 w 28"/>
                      <a:gd name="T15" fmla="*/ 7 h 30"/>
                      <a:gd name="T16" fmla="*/ 21 w 28"/>
                      <a:gd name="T17" fmla="*/ 7 h 30"/>
                      <a:gd name="T18" fmla="*/ 21 w 28"/>
                      <a:gd name="T1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0" y="0"/>
                        </a:moveTo>
                        <a:lnTo>
                          <a:pt x="0" y="30"/>
                        </a:lnTo>
                        <a:lnTo>
                          <a:pt x="28" y="30"/>
                        </a:lnTo>
                        <a:lnTo>
                          <a:pt x="28" y="0"/>
                        </a:lnTo>
                        <a:lnTo>
                          <a:pt x="0" y="0"/>
                        </a:lnTo>
                        <a:close/>
                        <a:moveTo>
                          <a:pt x="21" y="23"/>
                        </a:moveTo>
                        <a:lnTo>
                          <a:pt x="7" y="23"/>
                        </a:lnTo>
                        <a:lnTo>
                          <a:pt x="7" y="7"/>
                        </a:lnTo>
                        <a:lnTo>
                          <a:pt x="21" y="7"/>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79" name="Freeform 8"/>
                  <p:cNvSpPr>
                    <a:spLocks noEditPoints="1"/>
                  </p:cNvSpPr>
                  <p:nvPr/>
                </p:nvSpPr>
                <p:spPr bwMode="auto">
                  <a:xfrm>
                    <a:off x="1119188" y="77788"/>
                    <a:ext cx="1474788" cy="1143000"/>
                  </a:xfrm>
                  <a:custGeom>
                    <a:avLst/>
                    <a:gdLst>
                      <a:gd name="T0" fmla="*/ 387 w 393"/>
                      <a:gd name="T1" fmla="*/ 234 h 305"/>
                      <a:gd name="T2" fmla="*/ 362 w 393"/>
                      <a:gd name="T3" fmla="*/ 160 h 305"/>
                      <a:gd name="T4" fmla="*/ 359 w 393"/>
                      <a:gd name="T5" fmla="*/ 22 h 305"/>
                      <a:gd name="T6" fmla="*/ 337 w 393"/>
                      <a:gd name="T7" fmla="*/ 0 h 305"/>
                      <a:gd name="T8" fmla="*/ 116 w 393"/>
                      <a:gd name="T9" fmla="*/ 22 h 305"/>
                      <a:gd name="T10" fmla="*/ 17 w 393"/>
                      <a:gd name="T11" fmla="*/ 69 h 305"/>
                      <a:gd name="T12" fmla="*/ 0 w 393"/>
                      <a:gd name="T13" fmla="*/ 288 h 305"/>
                      <a:gd name="T14" fmla="*/ 123 w 393"/>
                      <a:gd name="T15" fmla="*/ 305 h 305"/>
                      <a:gd name="T16" fmla="*/ 140 w 393"/>
                      <a:gd name="T17" fmla="*/ 281 h 305"/>
                      <a:gd name="T18" fmla="*/ 388 w 393"/>
                      <a:gd name="T19" fmla="*/ 263 h 305"/>
                      <a:gd name="T20" fmla="*/ 388 w 393"/>
                      <a:gd name="T21" fmla="*/ 237 h 305"/>
                      <a:gd name="T22" fmla="*/ 58 w 393"/>
                      <a:gd name="T23" fmla="*/ 284 h 305"/>
                      <a:gd name="T24" fmla="*/ 82 w 393"/>
                      <a:gd name="T25" fmla="*/ 284 h 305"/>
                      <a:gd name="T26" fmla="*/ 134 w 393"/>
                      <a:gd name="T27" fmla="*/ 138 h 305"/>
                      <a:gd name="T28" fmla="*/ 134 w 393"/>
                      <a:gd name="T29" fmla="*/ 180 h 305"/>
                      <a:gd name="T30" fmla="*/ 134 w 393"/>
                      <a:gd name="T31" fmla="*/ 198 h 305"/>
                      <a:gd name="T32" fmla="*/ 134 w 393"/>
                      <a:gd name="T33" fmla="*/ 249 h 305"/>
                      <a:gd name="T34" fmla="*/ 131 w 393"/>
                      <a:gd name="T35" fmla="*/ 261 h 305"/>
                      <a:gd name="T36" fmla="*/ 130 w 393"/>
                      <a:gd name="T37" fmla="*/ 262 h 305"/>
                      <a:gd name="T38" fmla="*/ 128 w 393"/>
                      <a:gd name="T39" fmla="*/ 263 h 305"/>
                      <a:gd name="T40" fmla="*/ 126 w 393"/>
                      <a:gd name="T41" fmla="*/ 264 h 305"/>
                      <a:gd name="T42" fmla="*/ 124 w 393"/>
                      <a:gd name="T43" fmla="*/ 265 h 305"/>
                      <a:gd name="T44" fmla="*/ 101 w 393"/>
                      <a:gd name="T45" fmla="*/ 265 h 305"/>
                      <a:gd name="T46" fmla="*/ 18 w 393"/>
                      <a:gd name="T47" fmla="*/ 265 h 305"/>
                      <a:gd name="T48" fmla="*/ 6 w 393"/>
                      <a:gd name="T49" fmla="*/ 88 h 305"/>
                      <a:gd name="T50" fmla="*/ 116 w 393"/>
                      <a:gd name="T51" fmla="*/ 75 h 305"/>
                      <a:gd name="T52" fmla="*/ 130 w 393"/>
                      <a:gd name="T53" fmla="*/ 78 h 305"/>
                      <a:gd name="T54" fmla="*/ 131 w 393"/>
                      <a:gd name="T55" fmla="*/ 79 h 305"/>
                      <a:gd name="T56" fmla="*/ 132 w 393"/>
                      <a:gd name="T57" fmla="*/ 81 h 305"/>
                      <a:gd name="T58" fmla="*/ 133 w 393"/>
                      <a:gd name="T59" fmla="*/ 83 h 305"/>
                      <a:gd name="T60" fmla="*/ 134 w 393"/>
                      <a:gd name="T61" fmla="*/ 86 h 305"/>
                      <a:gd name="T62" fmla="*/ 134 w 393"/>
                      <a:gd name="T63" fmla="*/ 138 h 305"/>
                      <a:gd name="T64" fmla="*/ 127 w 393"/>
                      <a:gd name="T65" fmla="*/ 23 h 305"/>
                      <a:gd name="T66" fmla="*/ 336 w 393"/>
                      <a:gd name="T67" fmla="*/ 12 h 305"/>
                      <a:gd name="T68" fmla="*/ 348 w 393"/>
                      <a:gd name="T69" fmla="*/ 128 h 305"/>
                      <a:gd name="T70" fmla="*/ 140 w 393"/>
                      <a:gd name="T71" fmla="*/ 139 h 305"/>
                      <a:gd name="T72" fmla="*/ 127 w 393"/>
                      <a:gd name="T73" fmla="*/ 70 h 305"/>
                      <a:gd name="T74" fmla="*/ 368 w 393"/>
                      <a:gd name="T75" fmla="*/ 269 h 305"/>
                      <a:gd name="T76" fmla="*/ 140 w 393"/>
                      <a:gd name="T77" fmla="*/ 256 h 305"/>
                      <a:gd name="T78" fmla="*/ 376 w 393"/>
                      <a:gd name="T79" fmla="*/ 261 h 305"/>
                      <a:gd name="T80" fmla="*/ 140 w 393"/>
                      <a:gd name="T81" fmla="*/ 249 h 305"/>
                      <a:gd name="T82" fmla="*/ 347 w 393"/>
                      <a:gd name="T83" fmla="*/ 205 h 305"/>
                      <a:gd name="T84" fmla="*/ 347 w 393"/>
                      <a:gd name="T85" fmla="*/ 198 h 305"/>
                      <a:gd name="T86" fmla="*/ 140 w 393"/>
                      <a:gd name="T87" fmla="*/ 187 h 305"/>
                      <a:gd name="T88" fmla="*/ 344 w 393"/>
                      <a:gd name="T89" fmla="*/ 184 h 305"/>
                      <a:gd name="T90" fmla="*/ 140 w 393"/>
                      <a:gd name="T91" fmla="*/ 180 h 305"/>
                      <a:gd name="T92" fmla="*/ 141 w 393"/>
                      <a:gd name="T93" fmla="*/ 169 h 305"/>
                      <a:gd name="T94" fmla="*/ 337 w 393"/>
                      <a:gd name="T95" fmla="*/ 166 h 305"/>
                      <a:gd name="T96" fmla="*/ 141 w 393"/>
                      <a:gd name="T97" fmla="*/ 163 h 305"/>
                      <a:gd name="T98" fmla="*/ 140 w 393"/>
                      <a:gd name="T99" fmla="*/ 150 h 305"/>
                      <a:gd name="T100" fmla="*/ 331 w 393"/>
                      <a:gd name="T101" fmla="*/ 150 h 305"/>
                      <a:gd name="T102" fmla="*/ 376 w 393"/>
                      <a:gd name="T103" fmla="*/ 24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3" h="305">
                        <a:moveTo>
                          <a:pt x="388" y="237"/>
                        </a:moveTo>
                        <a:cubicBezTo>
                          <a:pt x="387" y="234"/>
                          <a:pt x="387" y="234"/>
                          <a:pt x="387" y="234"/>
                        </a:cubicBezTo>
                        <a:cubicBezTo>
                          <a:pt x="363" y="161"/>
                          <a:pt x="363" y="161"/>
                          <a:pt x="363" y="161"/>
                        </a:cubicBezTo>
                        <a:cubicBezTo>
                          <a:pt x="363" y="161"/>
                          <a:pt x="362" y="160"/>
                          <a:pt x="362" y="160"/>
                        </a:cubicBezTo>
                        <a:cubicBezTo>
                          <a:pt x="360" y="154"/>
                          <a:pt x="359" y="151"/>
                          <a:pt x="359" y="146"/>
                        </a:cubicBezTo>
                        <a:cubicBezTo>
                          <a:pt x="359" y="22"/>
                          <a:pt x="359" y="22"/>
                          <a:pt x="359" y="22"/>
                        </a:cubicBezTo>
                        <a:cubicBezTo>
                          <a:pt x="359" y="16"/>
                          <a:pt x="357" y="11"/>
                          <a:pt x="352" y="7"/>
                        </a:cubicBezTo>
                        <a:cubicBezTo>
                          <a:pt x="348" y="3"/>
                          <a:pt x="343" y="0"/>
                          <a:pt x="337" y="0"/>
                        </a:cubicBezTo>
                        <a:cubicBezTo>
                          <a:pt x="138" y="0"/>
                          <a:pt x="138" y="0"/>
                          <a:pt x="138" y="0"/>
                        </a:cubicBezTo>
                        <a:cubicBezTo>
                          <a:pt x="126" y="0"/>
                          <a:pt x="116" y="10"/>
                          <a:pt x="116" y="22"/>
                        </a:cubicBezTo>
                        <a:cubicBezTo>
                          <a:pt x="116" y="69"/>
                          <a:pt x="116" y="69"/>
                          <a:pt x="116" y="69"/>
                        </a:cubicBezTo>
                        <a:cubicBezTo>
                          <a:pt x="17" y="69"/>
                          <a:pt x="17" y="69"/>
                          <a:pt x="17" y="69"/>
                        </a:cubicBezTo>
                        <a:cubicBezTo>
                          <a:pt x="7" y="69"/>
                          <a:pt x="0" y="77"/>
                          <a:pt x="0" y="86"/>
                        </a:cubicBezTo>
                        <a:cubicBezTo>
                          <a:pt x="0" y="288"/>
                          <a:pt x="0" y="288"/>
                          <a:pt x="0" y="288"/>
                        </a:cubicBezTo>
                        <a:cubicBezTo>
                          <a:pt x="0" y="297"/>
                          <a:pt x="7" y="305"/>
                          <a:pt x="17" y="305"/>
                        </a:cubicBezTo>
                        <a:cubicBezTo>
                          <a:pt x="123" y="305"/>
                          <a:pt x="123" y="305"/>
                          <a:pt x="123" y="305"/>
                        </a:cubicBezTo>
                        <a:cubicBezTo>
                          <a:pt x="133" y="305"/>
                          <a:pt x="140" y="297"/>
                          <a:pt x="140" y="288"/>
                        </a:cubicBezTo>
                        <a:cubicBezTo>
                          <a:pt x="140" y="281"/>
                          <a:pt x="140" y="281"/>
                          <a:pt x="140" y="281"/>
                        </a:cubicBezTo>
                        <a:cubicBezTo>
                          <a:pt x="368" y="281"/>
                          <a:pt x="368" y="281"/>
                          <a:pt x="368" y="281"/>
                        </a:cubicBezTo>
                        <a:cubicBezTo>
                          <a:pt x="380" y="281"/>
                          <a:pt x="385" y="269"/>
                          <a:pt x="388" y="263"/>
                        </a:cubicBezTo>
                        <a:cubicBezTo>
                          <a:pt x="389" y="261"/>
                          <a:pt x="389" y="261"/>
                          <a:pt x="389" y="261"/>
                        </a:cubicBezTo>
                        <a:cubicBezTo>
                          <a:pt x="393" y="253"/>
                          <a:pt x="390" y="245"/>
                          <a:pt x="388" y="237"/>
                        </a:cubicBezTo>
                        <a:close/>
                        <a:moveTo>
                          <a:pt x="70" y="296"/>
                        </a:moveTo>
                        <a:cubicBezTo>
                          <a:pt x="63" y="296"/>
                          <a:pt x="58" y="291"/>
                          <a:pt x="58" y="284"/>
                        </a:cubicBezTo>
                        <a:cubicBezTo>
                          <a:pt x="58" y="278"/>
                          <a:pt x="63" y="272"/>
                          <a:pt x="70" y="272"/>
                        </a:cubicBezTo>
                        <a:cubicBezTo>
                          <a:pt x="77" y="272"/>
                          <a:pt x="82" y="278"/>
                          <a:pt x="82" y="284"/>
                        </a:cubicBezTo>
                        <a:cubicBezTo>
                          <a:pt x="82" y="291"/>
                          <a:pt x="77" y="296"/>
                          <a:pt x="70" y="296"/>
                        </a:cubicBezTo>
                        <a:close/>
                        <a:moveTo>
                          <a:pt x="134" y="138"/>
                        </a:moveTo>
                        <a:cubicBezTo>
                          <a:pt x="134" y="152"/>
                          <a:pt x="134" y="152"/>
                          <a:pt x="134" y="152"/>
                        </a:cubicBezTo>
                        <a:cubicBezTo>
                          <a:pt x="134" y="180"/>
                          <a:pt x="134" y="180"/>
                          <a:pt x="134" y="180"/>
                        </a:cubicBezTo>
                        <a:cubicBezTo>
                          <a:pt x="134" y="187"/>
                          <a:pt x="134" y="187"/>
                          <a:pt x="134" y="187"/>
                        </a:cubicBezTo>
                        <a:cubicBezTo>
                          <a:pt x="134" y="198"/>
                          <a:pt x="134" y="198"/>
                          <a:pt x="134" y="198"/>
                        </a:cubicBezTo>
                        <a:cubicBezTo>
                          <a:pt x="134" y="205"/>
                          <a:pt x="134" y="205"/>
                          <a:pt x="134" y="205"/>
                        </a:cubicBezTo>
                        <a:cubicBezTo>
                          <a:pt x="134" y="249"/>
                          <a:pt x="134" y="249"/>
                          <a:pt x="134" y="249"/>
                        </a:cubicBezTo>
                        <a:cubicBezTo>
                          <a:pt x="134" y="253"/>
                          <a:pt x="134" y="253"/>
                          <a:pt x="134" y="253"/>
                        </a:cubicBezTo>
                        <a:cubicBezTo>
                          <a:pt x="134" y="256"/>
                          <a:pt x="133" y="259"/>
                          <a:pt x="131" y="261"/>
                        </a:cubicBezTo>
                        <a:cubicBezTo>
                          <a:pt x="131" y="261"/>
                          <a:pt x="131" y="261"/>
                          <a:pt x="131" y="261"/>
                        </a:cubicBezTo>
                        <a:cubicBezTo>
                          <a:pt x="131" y="262"/>
                          <a:pt x="130" y="262"/>
                          <a:pt x="130" y="262"/>
                        </a:cubicBezTo>
                        <a:cubicBezTo>
                          <a:pt x="130" y="262"/>
                          <a:pt x="129" y="263"/>
                          <a:pt x="129" y="263"/>
                        </a:cubicBezTo>
                        <a:cubicBezTo>
                          <a:pt x="129" y="263"/>
                          <a:pt x="128" y="263"/>
                          <a:pt x="128" y="263"/>
                        </a:cubicBezTo>
                        <a:cubicBezTo>
                          <a:pt x="128" y="264"/>
                          <a:pt x="127" y="264"/>
                          <a:pt x="127" y="264"/>
                        </a:cubicBezTo>
                        <a:cubicBezTo>
                          <a:pt x="127" y="264"/>
                          <a:pt x="126" y="264"/>
                          <a:pt x="126" y="264"/>
                        </a:cubicBezTo>
                        <a:cubicBezTo>
                          <a:pt x="126" y="265"/>
                          <a:pt x="125" y="265"/>
                          <a:pt x="125" y="265"/>
                        </a:cubicBezTo>
                        <a:cubicBezTo>
                          <a:pt x="125" y="265"/>
                          <a:pt x="124" y="265"/>
                          <a:pt x="124" y="265"/>
                        </a:cubicBezTo>
                        <a:cubicBezTo>
                          <a:pt x="123" y="265"/>
                          <a:pt x="122" y="265"/>
                          <a:pt x="122" y="265"/>
                        </a:cubicBezTo>
                        <a:cubicBezTo>
                          <a:pt x="101" y="265"/>
                          <a:pt x="101" y="265"/>
                          <a:pt x="101" y="265"/>
                        </a:cubicBezTo>
                        <a:cubicBezTo>
                          <a:pt x="88" y="265"/>
                          <a:pt x="88" y="265"/>
                          <a:pt x="88" y="265"/>
                        </a:cubicBezTo>
                        <a:cubicBezTo>
                          <a:pt x="18" y="265"/>
                          <a:pt x="18" y="265"/>
                          <a:pt x="18" y="265"/>
                        </a:cubicBezTo>
                        <a:cubicBezTo>
                          <a:pt x="11" y="265"/>
                          <a:pt x="6" y="260"/>
                          <a:pt x="6" y="253"/>
                        </a:cubicBezTo>
                        <a:cubicBezTo>
                          <a:pt x="6" y="88"/>
                          <a:pt x="6" y="88"/>
                          <a:pt x="6" y="88"/>
                        </a:cubicBezTo>
                        <a:cubicBezTo>
                          <a:pt x="6" y="81"/>
                          <a:pt x="11" y="75"/>
                          <a:pt x="18" y="75"/>
                        </a:cubicBezTo>
                        <a:cubicBezTo>
                          <a:pt x="116" y="75"/>
                          <a:pt x="116" y="75"/>
                          <a:pt x="116" y="75"/>
                        </a:cubicBezTo>
                        <a:cubicBezTo>
                          <a:pt x="122" y="75"/>
                          <a:pt x="122" y="75"/>
                          <a:pt x="122" y="75"/>
                        </a:cubicBezTo>
                        <a:cubicBezTo>
                          <a:pt x="125" y="75"/>
                          <a:pt x="127" y="76"/>
                          <a:pt x="130" y="78"/>
                        </a:cubicBezTo>
                        <a:cubicBezTo>
                          <a:pt x="130" y="78"/>
                          <a:pt x="130" y="78"/>
                          <a:pt x="130" y="79"/>
                        </a:cubicBezTo>
                        <a:cubicBezTo>
                          <a:pt x="130" y="79"/>
                          <a:pt x="131" y="79"/>
                          <a:pt x="131" y="79"/>
                        </a:cubicBezTo>
                        <a:cubicBezTo>
                          <a:pt x="131" y="80"/>
                          <a:pt x="131" y="80"/>
                          <a:pt x="132" y="80"/>
                        </a:cubicBezTo>
                        <a:cubicBezTo>
                          <a:pt x="132" y="80"/>
                          <a:pt x="132" y="81"/>
                          <a:pt x="132" y="81"/>
                        </a:cubicBezTo>
                        <a:cubicBezTo>
                          <a:pt x="133" y="82"/>
                          <a:pt x="133" y="82"/>
                          <a:pt x="133" y="83"/>
                        </a:cubicBezTo>
                        <a:cubicBezTo>
                          <a:pt x="133" y="83"/>
                          <a:pt x="133" y="83"/>
                          <a:pt x="133" y="83"/>
                        </a:cubicBezTo>
                        <a:cubicBezTo>
                          <a:pt x="134" y="84"/>
                          <a:pt x="134" y="84"/>
                          <a:pt x="134" y="85"/>
                        </a:cubicBezTo>
                        <a:cubicBezTo>
                          <a:pt x="134" y="85"/>
                          <a:pt x="134" y="85"/>
                          <a:pt x="134" y="86"/>
                        </a:cubicBezTo>
                        <a:cubicBezTo>
                          <a:pt x="134" y="86"/>
                          <a:pt x="134" y="87"/>
                          <a:pt x="134" y="88"/>
                        </a:cubicBezTo>
                        <a:lnTo>
                          <a:pt x="134" y="138"/>
                        </a:lnTo>
                        <a:close/>
                        <a:moveTo>
                          <a:pt x="127" y="70"/>
                        </a:moveTo>
                        <a:cubicBezTo>
                          <a:pt x="127" y="23"/>
                          <a:pt x="127" y="23"/>
                          <a:pt x="127" y="23"/>
                        </a:cubicBezTo>
                        <a:cubicBezTo>
                          <a:pt x="127" y="17"/>
                          <a:pt x="132" y="12"/>
                          <a:pt x="139" y="12"/>
                        </a:cubicBezTo>
                        <a:cubicBezTo>
                          <a:pt x="336" y="12"/>
                          <a:pt x="336" y="12"/>
                          <a:pt x="336" y="12"/>
                        </a:cubicBezTo>
                        <a:cubicBezTo>
                          <a:pt x="343" y="12"/>
                          <a:pt x="348" y="17"/>
                          <a:pt x="348" y="23"/>
                        </a:cubicBezTo>
                        <a:cubicBezTo>
                          <a:pt x="348" y="128"/>
                          <a:pt x="348" y="128"/>
                          <a:pt x="348" y="128"/>
                        </a:cubicBezTo>
                        <a:cubicBezTo>
                          <a:pt x="348" y="134"/>
                          <a:pt x="343" y="139"/>
                          <a:pt x="336" y="139"/>
                        </a:cubicBezTo>
                        <a:cubicBezTo>
                          <a:pt x="140" y="139"/>
                          <a:pt x="140" y="139"/>
                          <a:pt x="140" y="139"/>
                        </a:cubicBezTo>
                        <a:cubicBezTo>
                          <a:pt x="140" y="86"/>
                          <a:pt x="140" y="86"/>
                          <a:pt x="140" y="86"/>
                        </a:cubicBezTo>
                        <a:cubicBezTo>
                          <a:pt x="140" y="78"/>
                          <a:pt x="135" y="72"/>
                          <a:pt x="127" y="70"/>
                        </a:cubicBezTo>
                        <a:close/>
                        <a:moveTo>
                          <a:pt x="376" y="261"/>
                        </a:moveTo>
                        <a:cubicBezTo>
                          <a:pt x="374" y="265"/>
                          <a:pt x="371" y="269"/>
                          <a:pt x="368" y="269"/>
                        </a:cubicBezTo>
                        <a:cubicBezTo>
                          <a:pt x="140" y="269"/>
                          <a:pt x="140" y="269"/>
                          <a:pt x="140" y="269"/>
                        </a:cubicBezTo>
                        <a:cubicBezTo>
                          <a:pt x="140" y="256"/>
                          <a:pt x="140" y="256"/>
                          <a:pt x="140" y="256"/>
                        </a:cubicBezTo>
                        <a:cubicBezTo>
                          <a:pt x="203" y="256"/>
                          <a:pt x="335" y="256"/>
                          <a:pt x="370" y="256"/>
                        </a:cubicBezTo>
                        <a:cubicBezTo>
                          <a:pt x="377" y="256"/>
                          <a:pt x="377" y="258"/>
                          <a:pt x="376" y="261"/>
                        </a:cubicBezTo>
                        <a:close/>
                        <a:moveTo>
                          <a:pt x="365" y="249"/>
                        </a:moveTo>
                        <a:cubicBezTo>
                          <a:pt x="323" y="249"/>
                          <a:pt x="198" y="249"/>
                          <a:pt x="140" y="249"/>
                        </a:cubicBezTo>
                        <a:cubicBezTo>
                          <a:pt x="140" y="205"/>
                          <a:pt x="140" y="205"/>
                          <a:pt x="140" y="205"/>
                        </a:cubicBezTo>
                        <a:cubicBezTo>
                          <a:pt x="347" y="205"/>
                          <a:pt x="347" y="205"/>
                          <a:pt x="347" y="205"/>
                        </a:cubicBezTo>
                        <a:cubicBezTo>
                          <a:pt x="349" y="205"/>
                          <a:pt x="350" y="203"/>
                          <a:pt x="350" y="201"/>
                        </a:cubicBezTo>
                        <a:cubicBezTo>
                          <a:pt x="350" y="199"/>
                          <a:pt x="349" y="198"/>
                          <a:pt x="347" y="198"/>
                        </a:cubicBezTo>
                        <a:cubicBezTo>
                          <a:pt x="140" y="198"/>
                          <a:pt x="140" y="198"/>
                          <a:pt x="140" y="198"/>
                        </a:cubicBezTo>
                        <a:cubicBezTo>
                          <a:pt x="140" y="187"/>
                          <a:pt x="140" y="187"/>
                          <a:pt x="140" y="187"/>
                        </a:cubicBezTo>
                        <a:cubicBezTo>
                          <a:pt x="340" y="187"/>
                          <a:pt x="340" y="187"/>
                          <a:pt x="340" y="187"/>
                        </a:cubicBezTo>
                        <a:cubicBezTo>
                          <a:pt x="342" y="187"/>
                          <a:pt x="344" y="186"/>
                          <a:pt x="344" y="184"/>
                        </a:cubicBezTo>
                        <a:cubicBezTo>
                          <a:pt x="344" y="182"/>
                          <a:pt x="342" y="180"/>
                          <a:pt x="340" y="180"/>
                        </a:cubicBezTo>
                        <a:cubicBezTo>
                          <a:pt x="140" y="180"/>
                          <a:pt x="140" y="180"/>
                          <a:pt x="140" y="180"/>
                        </a:cubicBezTo>
                        <a:cubicBezTo>
                          <a:pt x="140" y="169"/>
                          <a:pt x="140" y="169"/>
                          <a:pt x="140" y="169"/>
                        </a:cubicBezTo>
                        <a:cubicBezTo>
                          <a:pt x="141" y="169"/>
                          <a:pt x="141" y="169"/>
                          <a:pt x="141" y="169"/>
                        </a:cubicBezTo>
                        <a:cubicBezTo>
                          <a:pt x="333" y="169"/>
                          <a:pt x="333" y="169"/>
                          <a:pt x="333" y="169"/>
                        </a:cubicBezTo>
                        <a:cubicBezTo>
                          <a:pt x="335" y="169"/>
                          <a:pt x="337" y="168"/>
                          <a:pt x="337" y="166"/>
                        </a:cubicBezTo>
                        <a:cubicBezTo>
                          <a:pt x="337" y="164"/>
                          <a:pt x="335" y="163"/>
                          <a:pt x="333" y="163"/>
                        </a:cubicBezTo>
                        <a:cubicBezTo>
                          <a:pt x="141" y="163"/>
                          <a:pt x="141" y="163"/>
                          <a:pt x="141" y="163"/>
                        </a:cubicBezTo>
                        <a:cubicBezTo>
                          <a:pt x="141" y="163"/>
                          <a:pt x="141" y="163"/>
                          <a:pt x="140" y="163"/>
                        </a:cubicBezTo>
                        <a:cubicBezTo>
                          <a:pt x="140" y="150"/>
                          <a:pt x="140" y="150"/>
                          <a:pt x="140" y="150"/>
                        </a:cubicBezTo>
                        <a:cubicBezTo>
                          <a:pt x="142" y="150"/>
                          <a:pt x="143" y="150"/>
                          <a:pt x="145" y="150"/>
                        </a:cubicBezTo>
                        <a:cubicBezTo>
                          <a:pt x="157" y="150"/>
                          <a:pt x="285" y="150"/>
                          <a:pt x="331" y="150"/>
                        </a:cubicBezTo>
                        <a:cubicBezTo>
                          <a:pt x="344" y="150"/>
                          <a:pt x="347" y="154"/>
                          <a:pt x="351" y="164"/>
                        </a:cubicBezTo>
                        <a:cubicBezTo>
                          <a:pt x="376" y="240"/>
                          <a:pt x="376" y="240"/>
                          <a:pt x="376" y="240"/>
                        </a:cubicBezTo>
                        <a:cubicBezTo>
                          <a:pt x="378" y="245"/>
                          <a:pt x="377" y="249"/>
                          <a:pt x="365"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0" name="Freeform 9"/>
                  <p:cNvSpPr>
                    <a:spLocks/>
                  </p:cNvSpPr>
                  <p:nvPr/>
                </p:nvSpPr>
                <p:spPr bwMode="auto">
                  <a:xfrm>
                    <a:off x="1600201" y="10636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1" name="Freeform 10"/>
                  <p:cNvSpPr>
                    <a:spLocks/>
                  </p:cNvSpPr>
                  <p:nvPr/>
                </p:nvSpPr>
                <p:spPr bwMode="auto">
                  <a:xfrm>
                    <a:off x="1606551" y="1055688"/>
                    <a:ext cx="4763" cy="476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2" name="Freeform 11"/>
                  <p:cNvSpPr>
                    <a:spLocks/>
                  </p:cNvSpPr>
                  <p:nvPr/>
                </p:nvSpPr>
                <p:spPr bwMode="auto">
                  <a:xfrm>
                    <a:off x="1617663" y="388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3" name="Freeform 12"/>
                  <p:cNvSpPr>
                    <a:spLocks/>
                  </p:cNvSpPr>
                  <p:nvPr/>
                </p:nvSpPr>
                <p:spPr bwMode="auto">
                  <a:xfrm>
                    <a:off x="1606551" y="373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4" name="Freeform 13"/>
                  <p:cNvSpPr>
                    <a:spLocks/>
                  </p:cNvSpPr>
                  <p:nvPr/>
                </p:nvSpPr>
                <p:spPr bwMode="auto">
                  <a:xfrm>
                    <a:off x="1614488" y="3778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5" name="Freeform 14"/>
                  <p:cNvSpPr>
                    <a:spLocks/>
                  </p:cNvSpPr>
                  <p:nvPr/>
                </p:nvSpPr>
                <p:spPr bwMode="auto">
                  <a:xfrm>
                    <a:off x="1584326" y="107156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6" name="Freeform 15"/>
                  <p:cNvSpPr>
                    <a:spLocks/>
                  </p:cNvSpPr>
                  <p:nvPr/>
                </p:nvSpPr>
                <p:spPr bwMode="auto">
                  <a:xfrm>
                    <a:off x="1622426" y="3968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7" name="Freeform 16"/>
                  <p:cNvSpPr>
                    <a:spLocks/>
                  </p:cNvSpPr>
                  <p:nvPr/>
                </p:nvSpPr>
                <p:spPr bwMode="auto">
                  <a:xfrm>
                    <a:off x="1592263" y="1068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088" name="Freeform 17"/>
                  <p:cNvSpPr>
                    <a:spLocks/>
                  </p:cNvSpPr>
                  <p:nvPr/>
                </p:nvSpPr>
                <p:spPr bwMode="auto">
                  <a:xfrm>
                    <a:off x="1195388" y="468313"/>
                    <a:ext cx="341313" cy="463550"/>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sp>
              <p:nvSpPr>
                <p:cNvPr id="1076" name="Rectangle 1075"/>
                <p:cNvSpPr/>
                <p:nvPr>
                  <p:custDataLst>
                    <p:tags r:id="rId36"/>
                  </p:custDataLst>
                </p:nvPr>
              </p:nvSpPr>
              <p:spPr>
                <a:xfrm>
                  <a:off x="5783611" y="2685891"/>
                  <a:ext cx="568606"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MOBILE</a:t>
                  </a:r>
                </a:p>
              </p:txBody>
            </p:sp>
          </p:grpSp>
        </p:grpSp>
      </p:grpSp>
      <p:grpSp>
        <p:nvGrpSpPr>
          <p:cNvPr id="1106" name="Group 10"/>
          <p:cNvGrpSpPr/>
          <p:nvPr>
            <p:custDataLst>
              <p:tags r:id="rId7"/>
            </p:custDataLst>
          </p:nvPr>
        </p:nvGrpSpPr>
        <p:grpSpPr>
          <a:xfrm>
            <a:off x="438918" y="2409020"/>
            <a:ext cx="3790515" cy="1098382"/>
            <a:chOff x="438917" y="3198038"/>
            <a:chExt cx="3790515" cy="1098381"/>
          </a:xfrm>
        </p:grpSpPr>
        <p:sp>
          <p:nvSpPr>
            <p:cNvPr id="1107" name="Freeform 13"/>
            <p:cNvSpPr>
              <a:spLocks/>
            </p:cNvSpPr>
            <p:nvPr>
              <p:custDataLst>
                <p:tags r:id="rId13"/>
              </p:custDataLst>
            </p:nvPr>
          </p:nvSpPr>
          <p:spPr bwMode="auto">
            <a:xfrm rot="8063950" flipH="1" flipV="1">
              <a:off x="3144707" y="3211694"/>
              <a:ext cx="1083463" cy="1085987"/>
            </a:xfrm>
            <a:custGeom>
              <a:avLst/>
              <a:gdLst>
                <a:gd name="T0" fmla="*/ 434 w 434"/>
                <a:gd name="T1" fmla="*/ 137 h 435"/>
                <a:gd name="T2" fmla="*/ 434 w 434"/>
                <a:gd name="T3" fmla="*/ 0 h 435"/>
                <a:gd name="T4" fmla="*/ 0 w 434"/>
                <a:gd name="T5" fmla="*/ 435 h 435"/>
                <a:gd name="T6" fmla="*/ 137 w 434"/>
                <a:gd name="T7" fmla="*/ 435 h 435"/>
                <a:gd name="T8" fmla="*/ 434 w 434"/>
                <a:gd name="T9" fmla="*/ 137 h 435"/>
              </a:gdLst>
              <a:ahLst/>
              <a:cxnLst>
                <a:cxn ang="0">
                  <a:pos x="T0" y="T1"/>
                </a:cxn>
                <a:cxn ang="0">
                  <a:pos x="T2" y="T3"/>
                </a:cxn>
                <a:cxn ang="0">
                  <a:pos x="T4" y="T5"/>
                </a:cxn>
                <a:cxn ang="0">
                  <a:pos x="T6" y="T7"/>
                </a:cxn>
                <a:cxn ang="0">
                  <a:pos x="T8" y="T9"/>
                </a:cxn>
              </a:cxnLst>
              <a:rect l="0" t="0" r="r" b="b"/>
              <a:pathLst>
                <a:path w="434" h="435">
                  <a:moveTo>
                    <a:pt x="434" y="137"/>
                  </a:moveTo>
                  <a:cubicBezTo>
                    <a:pt x="434" y="0"/>
                    <a:pt x="434" y="0"/>
                    <a:pt x="434" y="0"/>
                  </a:cubicBezTo>
                  <a:cubicBezTo>
                    <a:pt x="201" y="16"/>
                    <a:pt x="16" y="202"/>
                    <a:pt x="0" y="435"/>
                  </a:cubicBezTo>
                  <a:cubicBezTo>
                    <a:pt x="137" y="435"/>
                    <a:pt x="137" y="435"/>
                    <a:pt x="137" y="435"/>
                  </a:cubicBezTo>
                  <a:cubicBezTo>
                    <a:pt x="152" y="277"/>
                    <a:pt x="277" y="152"/>
                    <a:pt x="434" y="137"/>
                  </a:cubicBezTo>
                  <a:close/>
                </a:path>
              </a:pathLst>
            </a:custGeom>
            <a:gradFill flip="none" rotWithShape="1">
              <a:gsLst>
                <a:gs pos="0">
                  <a:srgbClr val="A9A9A9">
                    <a:shade val="30000"/>
                    <a:satMod val="115000"/>
                  </a:srgbClr>
                </a:gs>
                <a:gs pos="50000">
                  <a:srgbClr val="A9A9A9">
                    <a:shade val="67500"/>
                    <a:satMod val="115000"/>
                  </a:srgbClr>
                </a:gs>
                <a:gs pos="100000">
                  <a:srgbClr val="A9A9A9">
                    <a:shade val="100000"/>
                    <a:satMod val="115000"/>
                  </a:srgbClr>
                </a:gs>
              </a:gsLst>
              <a:lin ang="13500000" scaled="1"/>
              <a:tileRect/>
            </a:gradFill>
            <a:ln w="9525" algn="ctr">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nvGrpSpPr>
            <p:cNvPr id="1108" name="Group 35"/>
            <p:cNvGrpSpPr/>
            <p:nvPr/>
          </p:nvGrpSpPr>
          <p:grpSpPr>
            <a:xfrm>
              <a:off x="438917" y="3346674"/>
              <a:ext cx="2027943" cy="802466"/>
              <a:chOff x="438916" y="2429206"/>
              <a:chExt cx="2027943" cy="802466"/>
            </a:xfrm>
          </p:grpSpPr>
          <p:grpSp>
            <p:nvGrpSpPr>
              <p:cNvPr id="1123" name="Group 11"/>
              <p:cNvGrpSpPr/>
              <p:nvPr/>
            </p:nvGrpSpPr>
            <p:grpSpPr>
              <a:xfrm>
                <a:off x="1530644" y="2852293"/>
                <a:ext cx="389070" cy="373808"/>
                <a:chOff x="3225943" y="1897889"/>
                <a:chExt cx="527211" cy="524165"/>
              </a:xfrm>
            </p:grpSpPr>
            <p:sp>
              <p:nvSpPr>
                <p:cNvPr id="1146" name="Oval 177"/>
                <p:cNvSpPr>
                  <a:spLocks noChangeArrowheads="1"/>
                </p:cNvSpPr>
                <p:nvPr/>
              </p:nvSpPr>
              <p:spPr bwMode="auto">
                <a:xfrm>
                  <a:off x="3225943" y="1897889"/>
                  <a:ext cx="527211" cy="524165"/>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sp>
              <p:nvSpPr>
                <p:cNvPr id="1147" name="Freeform 46"/>
                <p:cNvSpPr>
                  <a:spLocks/>
                </p:cNvSpPr>
                <p:nvPr>
                  <p:custDataLst>
                    <p:tags r:id="rId33"/>
                  </p:custDataLst>
                </p:nvPr>
              </p:nvSpPr>
              <p:spPr bwMode="auto">
                <a:xfrm>
                  <a:off x="3336087" y="2069374"/>
                  <a:ext cx="288432" cy="181195"/>
                </a:xfrm>
                <a:custGeom>
                  <a:avLst/>
                  <a:gdLst/>
                  <a:ahLst/>
                  <a:cxnLst>
                    <a:cxn ang="0">
                      <a:pos x="46" y="77"/>
                    </a:cxn>
                    <a:cxn ang="0">
                      <a:pos x="33" y="65"/>
                    </a:cxn>
                    <a:cxn ang="0">
                      <a:pos x="33" y="65"/>
                    </a:cxn>
                    <a:cxn ang="0">
                      <a:pos x="33" y="57"/>
                    </a:cxn>
                    <a:cxn ang="0">
                      <a:pos x="0" y="76"/>
                    </a:cxn>
                    <a:cxn ang="0">
                      <a:pos x="0" y="3"/>
                    </a:cxn>
                    <a:cxn ang="0">
                      <a:pos x="33" y="22"/>
                    </a:cxn>
                    <a:cxn ang="0">
                      <a:pos x="33" y="13"/>
                    </a:cxn>
                    <a:cxn ang="0">
                      <a:pos x="46" y="0"/>
                    </a:cxn>
                    <a:cxn ang="0">
                      <a:pos x="46" y="0"/>
                    </a:cxn>
                    <a:cxn ang="0">
                      <a:pos x="108" y="0"/>
                    </a:cxn>
                    <a:cxn ang="0">
                      <a:pos x="108" y="4"/>
                    </a:cxn>
                    <a:cxn ang="0">
                      <a:pos x="108" y="8"/>
                    </a:cxn>
                    <a:cxn ang="0">
                      <a:pos x="46" y="8"/>
                    </a:cxn>
                    <a:cxn ang="0">
                      <a:pos x="41" y="13"/>
                    </a:cxn>
                    <a:cxn ang="0">
                      <a:pos x="41" y="13"/>
                    </a:cxn>
                    <a:cxn ang="0">
                      <a:pos x="41" y="36"/>
                    </a:cxn>
                    <a:cxn ang="0">
                      <a:pos x="8" y="17"/>
                    </a:cxn>
                    <a:cxn ang="0">
                      <a:pos x="8" y="62"/>
                    </a:cxn>
                    <a:cxn ang="0">
                      <a:pos x="41" y="43"/>
                    </a:cxn>
                    <a:cxn ang="0">
                      <a:pos x="41" y="65"/>
                    </a:cxn>
                    <a:cxn ang="0">
                      <a:pos x="46" y="69"/>
                    </a:cxn>
                    <a:cxn ang="0">
                      <a:pos x="46" y="69"/>
                    </a:cxn>
                    <a:cxn ang="0">
                      <a:pos x="108" y="69"/>
                    </a:cxn>
                    <a:cxn ang="0">
                      <a:pos x="113" y="65"/>
                    </a:cxn>
                    <a:cxn ang="0">
                      <a:pos x="113" y="65"/>
                    </a:cxn>
                    <a:cxn ang="0">
                      <a:pos x="113" y="13"/>
                    </a:cxn>
                    <a:cxn ang="0">
                      <a:pos x="108" y="8"/>
                    </a:cxn>
                    <a:cxn ang="0">
                      <a:pos x="108" y="8"/>
                    </a:cxn>
                    <a:cxn ang="0">
                      <a:pos x="108" y="4"/>
                    </a:cxn>
                    <a:cxn ang="0">
                      <a:pos x="108" y="0"/>
                    </a:cxn>
                    <a:cxn ang="0">
                      <a:pos x="121" y="13"/>
                    </a:cxn>
                    <a:cxn ang="0">
                      <a:pos x="121" y="13"/>
                    </a:cxn>
                    <a:cxn ang="0">
                      <a:pos x="121" y="65"/>
                    </a:cxn>
                    <a:cxn ang="0">
                      <a:pos x="108" y="77"/>
                    </a:cxn>
                    <a:cxn ang="0">
                      <a:pos x="108" y="77"/>
                    </a:cxn>
                    <a:cxn ang="0">
                      <a:pos x="46" y="77"/>
                    </a:cxn>
                  </a:cxnLst>
                  <a:rect l="0" t="0" r="r" b="b"/>
                  <a:pathLst>
                    <a:path w="121" h="77">
                      <a:moveTo>
                        <a:pt x="46" y="77"/>
                      </a:moveTo>
                      <a:cubicBezTo>
                        <a:pt x="39" y="77"/>
                        <a:pt x="33" y="72"/>
                        <a:pt x="33" y="65"/>
                      </a:cubicBezTo>
                      <a:cubicBezTo>
                        <a:pt x="33" y="65"/>
                        <a:pt x="33" y="65"/>
                        <a:pt x="33" y="65"/>
                      </a:cubicBezTo>
                      <a:cubicBezTo>
                        <a:pt x="33" y="57"/>
                        <a:pt x="33" y="57"/>
                        <a:pt x="33" y="57"/>
                      </a:cubicBezTo>
                      <a:cubicBezTo>
                        <a:pt x="0" y="76"/>
                        <a:pt x="0" y="76"/>
                        <a:pt x="0" y="76"/>
                      </a:cubicBezTo>
                      <a:cubicBezTo>
                        <a:pt x="0" y="3"/>
                        <a:pt x="0" y="3"/>
                        <a:pt x="0" y="3"/>
                      </a:cubicBezTo>
                      <a:cubicBezTo>
                        <a:pt x="33" y="22"/>
                        <a:pt x="33" y="22"/>
                        <a:pt x="33" y="22"/>
                      </a:cubicBezTo>
                      <a:cubicBezTo>
                        <a:pt x="33" y="13"/>
                        <a:pt x="33" y="13"/>
                        <a:pt x="33" y="13"/>
                      </a:cubicBezTo>
                      <a:cubicBezTo>
                        <a:pt x="33" y="6"/>
                        <a:pt x="39" y="0"/>
                        <a:pt x="46" y="0"/>
                      </a:cubicBezTo>
                      <a:cubicBezTo>
                        <a:pt x="46" y="0"/>
                        <a:pt x="46" y="0"/>
                        <a:pt x="46" y="0"/>
                      </a:cubicBezTo>
                      <a:cubicBezTo>
                        <a:pt x="108" y="0"/>
                        <a:pt x="108" y="0"/>
                        <a:pt x="108" y="0"/>
                      </a:cubicBezTo>
                      <a:cubicBezTo>
                        <a:pt x="108" y="4"/>
                        <a:pt x="108" y="4"/>
                        <a:pt x="108" y="4"/>
                      </a:cubicBezTo>
                      <a:cubicBezTo>
                        <a:pt x="108" y="8"/>
                        <a:pt x="108" y="8"/>
                        <a:pt x="108" y="8"/>
                      </a:cubicBezTo>
                      <a:cubicBezTo>
                        <a:pt x="46" y="8"/>
                        <a:pt x="46" y="8"/>
                        <a:pt x="46" y="8"/>
                      </a:cubicBezTo>
                      <a:cubicBezTo>
                        <a:pt x="43" y="8"/>
                        <a:pt x="41" y="10"/>
                        <a:pt x="41" y="13"/>
                      </a:cubicBezTo>
                      <a:cubicBezTo>
                        <a:pt x="41" y="13"/>
                        <a:pt x="41" y="13"/>
                        <a:pt x="41" y="13"/>
                      </a:cubicBezTo>
                      <a:cubicBezTo>
                        <a:pt x="41" y="36"/>
                        <a:pt x="41" y="36"/>
                        <a:pt x="41" y="36"/>
                      </a:cubicBezTo>
                      <a:cubicBezTo>
                        <a:pt x="8" y="17"/>
                        <a:pt x="8" y="17"/>
                        <a:pt x="8" y="17"/>
                      </a:cubicBezTo>
                      <a:cubicBezTo>
                        <a:pt x="8" y="62"/>
                        <a:pt x="8" y="62"/>
                        <a:pt x="8" y="62"/>
                      </a:cubicBezTo>
                      <a:cubicBezTo>
                        <a:pt x="41" y="43"/>
                        <a:pt x="41" y="43"/>
                        <a:pt x="41" y="43"/>
                      </a:cubicBezTo>
                      <a:cubicBezTo>
                        <a:pt x="41" y="65"/>
                        <a:pt x="41" y="65"/>
                        <a:pt x="41" y="65"/>
                      </a:cubicBezTo>
                      <a:cubicBezTo>
                        <a:pt x="41" y="67"/>
                        <a:pt x="43" y="69"/>
                        <a:pt x="46" y="69"/>
                      </a:cubicBezTo>
                      <a:cubicBezTo>
                        <a:pt x="46" y="69"/>
                        <a:pt x="46" y="69"/>
                        <a:pt x="46" y="69"/>
                      </a:cubicBezTo>
                      <a:cubicBezTo>
                        <a:pt x="108" y="69"/>
                        <a:pt x="108" y="69"/>
                        <a:pt x="108" y="69"/>
                      </a:cubicBezTo>
                      <a:cubicBezTo>
                        <a:pt x="111" y="69"/>
                        <a:pt x="113" y="67"/>
                        <a:pt x="113" y="65"/>
                      </a:cubicBezTo>
                      <a:cubicBezTo>
                        <a:pt x="113" y="65"/>
                        <a:pt x="113" y="65"/>
                        <a:pt x="113" y="65"/>
                      </a:cubicBezTo>
                      <a:cubicBezTo>
                        <a:pt x="113" y="13"/>
                        <a:pt x="113" y="13"/>
                        <a:pt x="113" y="13"/>
                      </a:cubicBezTo>
                      <a:cubicBezTo>
                        <a:pt x="113" y="10"/>
                        <a:pt x="111" y="8"/>
                        <a:pt x="108" y="8"/>
                      </a:cubicBezTo>
                      <a:cubicBezTo>
                        <a:pt x="108" y="8"/>
                        <a:pt x="108" y="8"/>
                        <a:pt x="108" y="8"/>
                      </a:cubicBezTo>
                      <a:cubicBezTo>
                        <a:pt x="108" y="4"/>
                        <a:pt x="108" y="4"/>
                        <a:pt x="108" y="4"/>
                      </a:cubicBezTo>
                      <a:cubicBezTo>
                        <a:pt x="108" y="0"/>
                        <a:pt x="108" y="0"/>
                        <a:pt x="108" y="0"/>
                      </a:cubicBezTo>
                      <a:cubicBezTo>
                        <a:pt x="115" y="0"/>
                        <a:pt x="121" y="6"/>
                        <a:pt x="121" y="13"/>
                      </a:cubicBezTo>
                      <a:cubicBezTo>
                        <a:pt x="121" y="13"/>
                        <a:pt x="121" y="13"/>
                        <a:pt x="121" y="13"/>
                      </a:cubicBezTo>
                      <a:cubicBezTo>
                        <a:pt x="121" y="65"/>
                        <a:pt x="121" y="65"/>
                        <a:pt x="121" y="65"/>
                      </a:cubicBezTo>
                      <a:cubicBezTo>
                        <a:pt x="121" y="72"/>
                        <a:pt x="115" y="77"/>
                        <a:pt x="108" y="77"/>
                      </a:cubicBezTo>
                      <a:cubicBezTo>
                        <a:pt x="108" y="77"/>
                        <a:pt x="108" y="77"/>
                        <a:pt x="108" y="77"/>
                      </a:cubicBezTo>
                      <a:cubicBezTo>
                        <a:pt x="46" y="77"/>
                        <a:pt x="46" y="77"/>
                        <a:pt x="46" y="77"/>
                      </a:cubicBezTo>
                      <a:close/>
                    </a:path>
                  </a:pathLst>
                </a:custGeom>
                <a:solidFill>
                  <a:srgbClr val="5C5C5C"/>
                </a:solidFill>
                <a:ln w="9525">
                  <a:noFill/>
                  <a:round/>
                  <a:headEnd/>
                  <a:tailEnd/>
                </a:ln>
              </p:spPr>
              <p:txBody>
                <a:bodyP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124" name="Group 108"/>
              <p:cNvGrpSpPr/>
              <p:nvPr/>
            </p:nvGrpSpPr>
            <p:grpSpPr>
              <a:xfrm>
                <a:off x="1804216" y="2429206"/>
                <a:ext cx="389070" cy="373808"/>
                <a:chOff x="6146944" y="1887451"/>
                <a:chExt cx="545041" cy="545042"/>
              </a:xfrm>
            </p:grpSpPr>
            <p:sp>
              <p:nvSpPr>
                <p:cNvPr id="1144" name="Oval 177"/>
                <p:cNvSpPr>
                  <a:spLocks noChangeArrowheads="1"/>
                </p:cNvSpPr>
                <p:nvPr/>
              </p:nvSpPr>
              <p:spPr bwMode="auto">
                <a:xfrm>
                  <a:off x="6146944" y="1887451"/>
                  <a:ext cx="545041" cy="545042"/>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sp>
              <p:nvSpPr>
                <p:cNvPr id="1145" name="Freeform 47"/>
                <p:cNvSpPr>
                  <a:spLocks noEditPoints="1"/>
                </p:cNvSpPr>
                <p:nvPr>
                  <p:custDataLst>
                    <p:tags r:id="rId32"/>
                  </p:custDataLst>
                </p:nvPr>
              </p:nvSpPr>
              <p:spPr bwMode="auto">
                <a:xfrm>
                  <a:off x="6248798" y="2031161"/>
                  <a:ext cx="341333" cy="257623"/>
                </a:xfrm>
                <a:custGeom>
                  <a:avLst/>
                  <a:gdLst/>
                  <a:ahLst/>
                  <a:cxnLst>
                    <a:cxn ang="0">
                      <a:pos x="69" y="0"/>
                    </a:cxn>
                    <a:cxn ang="0">
                      <a:pos x="0" y="50"/>
                    </a:cxn>
                    <a:cxn ang="0">
                      <a:pos x="23" y="88"/>
                    </a:cxn>
                    <a:cxn ang="0">
                      <a:pos x="14" y="95"/>
                    </a:cxn>
                    <a:cxn ang="0">
                      <a:pos x="2" y="105"/>
                    </a:cxn>
                    <a:cxn ang="0">
                      <a:pos x="17" y="102"/>
                    </a:cxn>
                    <a:cxn ang="0">
                      <a:pos x="44" y="97"/>
                    </a:cxn>
                    <a:cxn ang="0">
                      <a:pos x="69" y="100"/>
                    </a:cxn>
                    <a:cxn ang="0">
                      <a:pos x="138" y="50"/>
                    </a:cxn>
                    <a:cxn ang="0">
                      <a:pos x="69" y="0"/>
                    </a:cxn>
                    <a:cxn ang="0">
                      <a:pos x="113" y="80"/>
                    </a:cxn>
                    <a:cxn ang="0">
                      <a:pos x="69" y="92"/>
                    </a:cxn>
                    <a:cxn ang="0">
                      <a:pos x="52" y="91"/>
                    </a:cxn>
                    <a:cxn ang="0">
                      <a:pos x="45" y="89"/>
                    </a:cxn>
                    <a:cxn ang="0">
                      <a:pos x="44" y="89"/>
                    </a:cxn>
                    <a:cxn ang="0">
                      <a:pos x="44" y="89"/>
                    </a:cxn>
                    <a:cxn ang="0">
                      <a:pos x="43" y="89"/>
                    </a:cxn>
                    <a:cxn ang="0">
                      <a:pos x="42" y="89"/>
                    </a:cxn>
                    <a:cxn ang="0">
                      <a:pos x="42" y="89"/>
                    </a:cxn>
                    <a:cxn ang="0">
                      <a:pos x="42" y="89"/>
                    </a:cxn>
                    <a:cxn ang="0">
                      <a:pos x="30" y="92"/>
                    </a:cxn>
                    <a:cxn ang="0">
                      <a:pos x="32" y="90"/>
                    </a:cxn>
                    <a:cxn ang="0">
                      <a:pos x="36" y="86"/>
                    </a:cxn>
                    <a:cxn ang="0">
                      <a:pos x="31" y="83"/>
                    </a:cxn>
                    <a:cxn ang="0">
                      <a:pos x="8" y="50"/>
                    </a:cxn>
                    <a:cxn ang="0">
                      <a:pos x="25" y="20"/>
                    </a:cxn>
                    <a:cxn ang="0">
                      <a:pos x="69" y="8"/>
                    </a:cxn>
                    <a:cxn ang="0">
                      <a:pos x="113" y="20"/>
                    </a:cxn>
                    <a:cxn ang="0">
                      <a:pos x="130" y="50"/>
                    </a:cxn>
                    <a:cxn ang="0">
                      <a:pos x="113" y="80"/>
                    </a:cxn>
                    <a:cxn ang="0">
                      <a:pos x="35" y="73"/>
                    </a:cxn>
                    <a:cxn ang="0">
                      <a:pos x="45" y="73"/>
                    </a:cxn>
                    <a:cxn ang="0">
                      <a:pos x="45" y="39"/>
                    </a:cxn>
                    <a:cxn ang="0">
                      <a:pos x="35" y="39"/>
                    </a:cxn>
                    <a:cxn ang="0">
                      <a:pos x="35" y="73"/>
                    </a:cxn>
                    <a:cxn ang="0">
                      <a:pos x="35" y="35"/>
                    </a:cxn>
                    <a:cxn ang="0">
                      <a:pos x="45" y="35"/>
                    </a:cxn>
                    <a:cxn ang="0">
                      <a:pos x="45" y="27"/>
                    </a:cxn>
                    <a:cxn ang="0">
                      <a:pos x="35" y="27"/>
                    </a:cxn>
                    <a:cxn ang="0">
                      <a:pos x="35" y="35"/>
                    </a:cxn>
                    <a:cxn ang="0">
                      <a:pos x="92" y="38"/>
                    </a:cxn>
                    <a:cxn ang="0">
                      <a:pos x="81" y="44"/>
                    </a:cxn>
                    <a:cxn ang="0">
                      <a:pos x="71" y="38"/>
                    </a:cxn>
                    <a:cxn ang="0">
                      <a:pos x="61" y="44"/>
                    </a:cxn>
                    <a:cxn ang="0">
                      <a:pos x="61" y="44"/>
                    </a:cxn>
                    <a:cxn ang="0">
                      <a:pos x="61" y="39"/>
                    </a:cxn>
                    <a:cxn ang="0">
                      <a:pos x="51" y="39"/>
                    </a:cxn>
                    <a:cxn ang="0">
                      <a:pos x="51" y="73"/>
                    </a:cxn>
                    <a:cxn ang="0">
                      <a:pos x="61" y="73"/>
                    </a:cxn>
                    <a:cxn ang="0">
                      <a:pos x="61" y="54"/>
                    </a:cxn>
                    <a:cxn ang="0">
                      <a:pos x="67" y="48"/>
                    </a:cxn>
                    <a:cxn ang="0">
                      <a:pos x="71" y="53"/>
                    </a:cxn>
                    <a:cxn ang="0">
                      <a:pos x="71" y="73"/>
                    </a:cxn>
                    <a:cxn ang="0">
                      <a:pos x="81" y="73"/>
                    </a:cxn>
                    <a:cxn ang="0">
                      <a:pos x="81" y="54"/>
                    </a:cxn>
                    <a:cxn ang="0">
                      <a:pos x="87" y="48"/>
                    </a:cxn>
                    <a:cxn ang="0">
                      <a:pos x="91" y="53"/>
                    </a:cxn>
                    <a:cxn ang="0">
                      <a:pos x="91" y="73"/>
                    </a:cxn>
                    <a:cxn ang="0">
                      <a:pos x="102" y="73"/>
                    </a:cxn>
                    <a:cxn ang="0">
                      <a:pos x="102" y="49"/>
                    </a:cxn>
                    <a:cxn ang="0">
                      <a:pos x="92" y="38"/>
                    </a:cxn>
                  </a:cxnLst>
                  <a:rect l="0" t="0" r="r" b="b"/>
                  <a:pathLst>
                    <a:path w="138" h="105">
                      <a:moveTo>
                        <a:pt x="69" y="0"/>
                      </a:moveTo>
                      <a:cubicBezTo>
                        <a:pt x="32" y="0"/>
                        <a:pt x="0" y="21"/>
                        <a:pt x="0" y="50"/>
                      </a:cubicBezTo>
                      <a:cubicBezTo>
                        <a:pt x="0" y="65"/>
                        <a:pt x="9" y="79"/>
                        <a:pt x="23" y="88"/>
                      </a:cubicBezTo>
                      <a:cubicBezTo>
                        <a:pt x="19" y="91"/>
                        <a:pt x="14" y="95"/>
                        <a:pt x="14" y="95"/>
                      </a:cubicBezTo>
                      <a:cubicBezTo>
                        <a:pt x="2" y="105"/>
                        <a:pt x="2" y="105"/>
                        <a:pt x="2" y="105"/>
                      </a:cubicBezTo>
                      <a:cubicBezTo>
                        <a:pt x="17" y="102"/>
                        <a:pt x="17" y="102"/>
                        <a:pt x="17" y="102"/>
                      </a:cubicBezTo>
                      <a:cubicBezTo>
                        <a:pt x="33" y="99"/>
                        <a:pt x="40" y="98"/>
                        <a:pt x="44" y="97"/>
                      </a:cubicBezTo>
                      <a:cubicBezTo>
                        <a:pt x="52" y="99"/>
                        <a:pt x="60" y="100"/>
                        <a:pt x="69" y="100"/>
                      </a:cubicBezTo>
                      <a:cubicBezTo>
                        <a:pt x="106" y="100"/>
                        <a:pt x="138" y="79"/>
                        <a:pt x="138" y="50"/>
                      </a:cubicBezTo>
                      <a:cubicBezTo>
                        <a:pt x="138" y="21"/>
                        <a:pt x="106" y="0"/>
                        <a:pt x="69" y="0"/>
                      </a:cubicBezTo>
                      <a:close/>
                      <a:moveTo>
                        <a:pt x="113" y="80"/>
                      </a:moveTo>
                      <a:cubicBezTo>
                        <a:pt x="102" y="87"/>
                        <a:pt x="86" y="92"/>
                        <a:pt x="69" y="92"/>
                      </a:cubicBezTo>
                      <a:cubicBezTo>
                        <a:pt x="63" y="92"/>
                        <a:pt x="57" y="92"/>
                        <a:pt x="52" y="91"/>
                      </a:cubicBezTo>
                      <a:cubicBezTo>
                        <a:pt x="45" y="89"/>
                        <a:pt x="45" y="89"/>
                        <a:pt x="45" y="89"/>
                      </a:cubicBezTo>
                      <a:cubicBezTo>
                        <a:pt x="44" y="89"/>
                        <a:pt x="44" y="89"/>
                        <a:pt x="44" y="89"/>
                      </a:cubicBezTo>
                      <a:cubicBezTo>
                        <a:pt x="44" y="89"/>
                        <a:pt x="44" y="89"/>
                        <a:pt x="44" y="89"/>
                      </a:cubicBezTo>
                      <a:cubicBezTo>
                        <a:pt x="43" y="89"/>
                        <a:pt x="43" y="89"/>
                        <a:pt x="43" y="89"/>
                      </a:cubicBezTo>
                      <a:cubicBezTo>
                        <a:pt x="42" y="89"/>
                        <a:pt x="42" y="89"/>
                        <a:pt x="42" y="89"/>
                      </a:cubicBezTo>
                      <a:cubicBezTo>
                        <a:pt x="42" y="89"/>
                        <a:pt x="42" y="89"/>
                        <a:pt x="42" y="89"/>
                      </a:cubicBezTo>
                      <a:cubicBezTo>
                        <a:pt x="42" y="89"/>
                        <a:pt x="42" y="89"/>
                        <a:pt x="42" y="89"/>
                      </a:cubicBezTo>
                      <a:cubicBezTo>
                        <a:pt x="41" y="89"/>
                        <a:pt x="37" y="90"/>
                        <a:pt x="30" y="92"/>
                      </a:cubicBezTo>
                      <a:cubicBezTo>
                        <a:pt x="31" y="91"/>
                        <a:pt x="32" y="90"/>
                        <a:pt x="32" y="90"/>
                      </a:cubicBezTo>
                      <a:cubicBezTo>
                        <a:pt x="36" y="86"/>
                        <a:pt x="36" y="86"/>
                        <a:pt x="36" y="86"/>
                      </a:cubicBezTo>
                      <a:cubicBezTo>
                        <a:pt x="31" y="83"/>
                        <a:pt x="31" y="83"/>
                        <a:pt x="31" y="83"/>
                      </a:cubicBezTo>
                      <a:cubicBezTo>
                        <a:pt x="17" y="75"/>
                        <a:pt x="8" y="63"/>
                        <a:pt x="8" y="50"/>
                      </a:cubicBezTo>
                      <a:cubicBezTo>
                        <a:pt x="8" y="39"/>
                        <a:pt x="14" y="28"/>
                        <a:pt x="25" y="20"/>
                      </a:cubicBezTo>
                      <a:cubicBezTo>
                        <a:pt x="36" y="13"/>
                        <a:pt x="52" y="8"/>
                        <a:pt x="69" y="8"/>
                      </a:cubicBezTo>
                      <a:cubicBezTo>
                        <a:pt x="86" y="8"/>
                        <a:pt x="102" y="13"/>
                        <a:pt x="113" y="20"/>
                      </a:cubicBezTo>
                      <a:cubicBezTo>
                        <a:pt x="124" y="28"/>
                        <a:pt x="130" y="39"/>
                        <a:pt x="130" y="50"/>
                      </a:cubicBezTo>
                      <a:cubicBezTo>
                        <a:pt x="130" y="61"/>
                        <a:pt x="124" y="72"/>
                        <a:pt x="113" y="80"/>
                      </a:cubicBezTo>
                      <a:close/>
                      <a:moveTo>
                        <a:pt x="35" y="73"/>
                      </a:moveTo>
                      <a:cubicBezTo>
                        <a:pt x="45" y="73"/>
                        <a:pt x="45" y="73"/>
                        <a:pt x="45" y="73"/>
                      </a:cubicBezTo>
                      <a:cubicBezTo>
                        <a:pt x="45" y="39"/>
                        <a:pt x="45" y="39"/>
                        <a:pt x="45" y="39"/>
                      </a:cubicBezTo>
                      <a:cubicBezTo>
                        <a:pt x="35" y="39"/>
                        <a:pt x="35" y="39"/>
                        <a:pt x="35" y="39"/>
                      </a:cubicBezTo>
                      <a:lnTo>
                        <a:pt x="35" y="73"/>
                      </a:lnTo>
                      <a:close/>
                      <a:moveTo>
                        <a:pt x="35" y="35"/>
                      </a:moveTo>
                      <a:cubicBezTo>
                        <a:pt x="45" y="35"/>
                        <a:pt x="45" y="35"/>
                        <a:pt x="45" y="35"/>
                      </a:cubicBezTo>
                      <a:cubicBezTo>
                        <a:pt x="45" y="27"/>
                        <a:pt x="45" y="27"/>
                        <a:pt x="45" y="27"/>
                      </a:cubicBezTo>
                      <a:cubicBezTo>
                        <a:pt x="35" y="27"/>
                        <a:pt x="35" y="27"/>
                        <a:pt x="35" y="27"/>
                      </a:cubicBezTo>
                      <a:lnTo>
                        <a:pt x="35" y="35"/>
                      </a:lnTo>
                      <a:close/>
                      <a:moveTo>
                        <a:pt x="92" y="38"/>
                      </a:moveTo>
                      <a:cubicBezTo>
                        <a:pt x="86" y="38"/>
                        <a:pt x="83" y="40"/>
                        <a:pt x="81" y="44"/>
                      </a:cubicBezTo>
                      <a:cubicBezTo>
                        <a:pt x="78" y="39"/>
                        <a:pt x="75" y="38"/>
                        <a:pt x="71" y="38"/>
                      </a:cubicBezTo>
                      <a:cubicBezTo>
                        <a:pt x="66" y="38"/>
                        <a:pt x="63" y="41"/>
                        <a:pt x="61" y="44"/>
                      </a:cubicBezTo>
                      <a:cubicBezTo>
                        <a:pt x="61" y="44"/>
                        <a:pt x="61" y="44"/>
                        <a:pt x="61" y="44"/>
                      </a:cubicBezTo>
                      <a:cubicBezTo>
                        <a:pt x="61" y="39"/>
                        <a:pt x="61" y="39"/>
                        <a:pt x="61" y="39"/>
                      </a:cubicBezTo>
                      <a:cubicBezTo>
                        <a:pt x="51" y="39"/>
                        <a:pt x="51" y="39"/>
                        <a:pt x="51" y="39"/>
                      </a:cubicBezTo>
                      <a:cubicBezTo>
                        <a:pt x="51" y="73"/>
                        <a:pt x="51" y="73"/>
                        <a:pt x="51" y="73"/>
                      </a:cubicBezTo>
                      <a:cubicBezTo>
                        <a:pt x="61" y="73"/>
                        <a:pt x="61" y="73"/>
                        <a:pt x="61" y="73"/>
                      </a:cubicBezTo>
                      <a:cubicBezTo>
                        <a:pt x="61" y="54"/>
                        <a:pt x="61" y="54"/>
                        <a:pt x="61" y="54"/>
                      </a:cubicBezTo>
                      <a:cubicBezTo>
                        <a:pt x="61" y="50"/>
                        <a:pt x="63" y="48"/>
                        <a:pt x="67" y="48"/>
                      </a:cubicBezTo>
                      <a:cubicBezTo>
                        <a:pt x="70" y="48"/>
                        <a:pt x="71" y="50"/>
                        <a:pt x="71" y="53"/>
                      </a:cubicBezTo>
                      <a:cubicBezTo>
                        <a:pt x="71" y="73"/>
                        <a:pt x="71" y="73"/>
                        <a:pt x="71" y="73"/>
                      </a:cubicBezTo>
                      <a:cubicBezTo>
                        <a:pt x="81" y="73"/>
                        <a:pt x="81" y="73"/>
                        <a:pt x="81" y="73"/>
                      </a:cubicBezTo>
                      <a:cubicBezTo>
                        <a:pt x="81" y="54"/>
                        <a:pt x="81" y="54"/>
                        <a:pt x="81" y="54"/>
                      </a:cubicBezTo>
                      <a:cubicBezTo>
                        <a:pt x="81" y="50"/>
                        <a:pt x="83" y="48"/>
                        <a:pt x="87" y="48"/>
                      </a:cubicBezTo>
                      <a:cubicBezTo>
                        <a:pt x="90" y="48"/>
                        <a:pt x="91" y="50"/>
                        <a:pt x="91" y="53"/>
                      </a:cubicBezTo>
                      <a:cubicBezTo>
                        <a:pt x="91" y="73"/>
                        <a:pt x="91" y="73"/>
                        <a:pt x="91" y="73"/>
                      </a:cubicBezTo>
                      <a:cubicBezTo>
                        <a:pt x="102" y="73"/>
                        <a:pt x="102" y="73"/>
                        <a:pt x="102" y="73"/>
                      </a:cubicBezTo>
                      <a:cubicBezTo>
                        <a:pt x="102" y="49"/>
                        <a:pt x="102" y="49"/>
                        <a:pt x="102" y="49"/>
                      </a:cubicBezTo>
                      <a:cubicBezTo>
                        <a:pt x="102" y="41"/>
                        <a:pt x="97" y="38"/>
                        <a:pt x="92" y="38"/>
                      </a:cubicBez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125" name="Group 107"/>
              <p:cNvGrpSpPr/>
              <p:nvPr/>
            </p:nvGrpSpPr>
            <p:grpSpPr>
              <a:xfrm>
                <a:off x="2077789" y="2846969"/>
                <a:ext cx="389070" cy="373808"/>
                <a:chOff x="6876486" y="1891376"/>
                <a:chExt cx="540315" cy="537194"/>
              </a:xfrm>
            </p:grpSpPr>
            <p:sp>
              <p:nvSpPr>
                <p:cNvPr id="1142" name="Oval 177"/>
                <p:cNvSpPr>
                  <a:spLocks noChangeArrowheads="1"/>
                </p:cNvSpPr>
                <p:nvPr/>
              </p:nvSpPr>
              <p:spPr bwMode="auto">
                <a:xfrm>
                  <a:off x="6876486" y="1891376"/>
                  <a:ext cx="540315" cy="537194"/>
                </a:xfrm>
                <a:prstGeom prst="ellipse">
                  <a:avLst/>
                </a:prstGeom>
                <a:solidFill>
                  <a:srgbClr val="FFFFFF"/>
                </a:solidFill>
                <a:ln w="19050" algn="ctr">
                  <a:solidFill>
                    <a:srgbClr val="800000"/>
                  </a:solidFill>
                  <a:round/>
                  <a:headEnd/>
                  <a:tailEnd/>
                </a:ln>
                <a:effectLst/>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prstClr val="white"/>
                    </a:solidFill>
                    <a:effectLst/>
                    <a:uLnTx/>
                    <a:uFillTx/>
                    <a:latin typeface="Arial"/>
                    <a:ea typeface="ＭＳ Ｐゴシック" pitchFamily="34" charset="-128"/>
                  </a:endParaRPr>
                </a:p>
              </p:txBody>
            </p:sp>
            <p:sp>
              <p:nvSpPr>
                <p:cNvPr id="1143" name="Freeform 6"/>
                <p:cNvSpPr>
                  <a:spLocks noEditPoints="1"/>
                </p:cNvSpPr>
                <p:nvPr>
                  <p:custDataLst>
                    <p:tags r:id="rId31"/>
                  </p:custDataLst>
                </p:nvPr>
              </p:nvSpPr>
              <p:spPr bwMode="auto">
                <a:xfrm>
                  <a:off x="6964308" y="1977948"/>
                  <a:ext cx="380598" cy="345533"/>
                </a:xfrm>
                <a:custGeom>
                  <a:avLst/>
                  <a:gdLst>
                    <a:gd name="T0" fmla="*/ 128 w 130"/>
                    <a:gd name="T1" fmla="*/ 60 h 118"/>
                    <a:gd name="T2" fmla="*/ 116 w 130"/>
                    <a:gd name="T3" fmla="*/ 40 h 118"/>
                    <a:gd name="T4" fmla="*/ 116 w 130"/>
                    <a:gd name="T5" fmla="*/ 39 h 118"/>
                    <a:gd name="T6" fmla="*/ 60 w 130"/>
                    <a:gd name="T7" fmla="*/ 0 h 118"/>
                    <a:gd name="T8" fmla="*/ 4 w 130"/>
                    <a:gd name="T9" fmla="*/ 39 h 118"/>
                    <a:gd name="T10" fmla="*/ 8 w 130"/>
                    <a:gd name="T11" fmla="*/ 52 h 118"/>
                    <a:gd name="T12" fmla="*/ 1 w 130"/>
                    <a:gd name="T13" fmla="*/ 74 h 118"/>
                    <a:gd name="T14" fmla="*/ 69 w 130"/>
                    <a:gd name="T15" fmla="*/ 106 h 118"/>
                    <a:gd name="T16" fmla="*/ 75 w 130"/>
                    <a:gd name="T17" fmla="*/ 105 h 118"/>
                    <a:gd name="T18" fmla="*/ 112 w 130"/>
                    <a:gd name="T19" fmla="*/ 114 h 118"/>
                    <a:gd name="T20" fmla="*/ 98 w 130"/>
                    <a:gd name="T21" fmla="*/ 98 h 118"/>
                    <a:gd name="T22" fmla="*/ 128 w 130"/>
                    <a:gd name="T23" fmla="*/ 60 h 118"/>
                    <a:gd name="T24" fmla="*/ 60 w 130"/>
                    <a:gd name="T25" fmla="*/ 67 h 118"/>
                    <a:gd name="T26" fmla="*/ 55 w 130"/>
                    <a:gd name="T27" fmla="*/ 67 h 118"/>
                    <a:gd name="T28" fmla="*/ 33 w 130"/>
                    <a:gd name="T29" fmla="*/ 77 h 118"/>
                    <a:gd name="T30" fmla="*/ 38 w 130"/>
                    <a:gd name="T31" fmla="*/ 63 h 118"/>
                    <a:gd name="T32" fmla="*/ 14 w 130"/>
                    <a:gd name="T33" fmla="*/ 39 h 118"/>
                    <a:gd name="T34" fmla="*/ 60 w 130"/>
                    <a:gd name="T35" fmla="*/ 10 h 118"/>
                    <a:gd name="T36" fmla="*/ 106 w 130"/>
                    <a:gd name="T37" fmla="*/ 39 h 118"/>
                    <a:gd name="T38" fmla="*/ 60 w 130"/>
                    <a:gd name="T39" fmla="*/ 6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8">
                      <a:moveTo>
                        <a:pt x="128" y="60"/>
                      </a:moveTo>
                      <a:cubicBezTo>
                        <a:pt x="127" y="52"/>
                        <a:pt x="123" y="45"/>
                        <a:pt x="116" y="40"/>
                      </a:cubicBezTo>
                      <a:cubicBezTo>
                        <a:pt x="116" y="39"/>
                        <a:pt x="116" y="39"/>
                        <a:pt x="116" y="39"/>
                      </a:cubicBezTo>
                      <a:cubicBezTo>
                        <a:pt x="116" y="17"/>
                        <a:pt x="91" y="0"/>
                        <a:pt x="60" y="0"/>
                      </a:cubicBezTo>
                      <a:cubicBezTo>
                        <a:pt x="29" y="0"/>
                        <a:pt x="4" y="17"/>
                        <a:pt x="4" y="39"/>
                      </a:cubicBezTo>
                      <a:cubicBezTo>
                        <a:pt x="4" y="44"/>
                        <a:pt x="6" y="48"/>
                        <a:pt x="8" y="52"/>
                      </a:cubicBezTo>
                      <a:cubicBezTo>
                        <a:pt x="3" y="59"/>
                        <a:pt x="0" y="66"/>
                        <a:pt x="1" y="74"/>
                      </a:cubicBezTo>
                      <a:cubicBezTo>
                        <a:pt x="3" y="96"/>
                        <a:pt x="34" y="110"/>
                        <a:pt x="69" y="106"/>
                      </a:cubicBezTo>
                      <a:cubicBezTo>
                        <a:pt x="71" y="106"/>
                        <a:pt x="73" y="105"/>
                        <a:pt x="75" y="105"/>
                      </a:cubicBezTo>
                      <a:cubicBezTo>
                        <a:pt x="89" y="118"/>
                        <a:pt x="112" y="114"/>
                        <a:pt x="112" y="114"/>
                      </a:cubicBezTo>
                      <a:cubicBezTo>
                        <a:pt x="106" y="110"/>
                        <a:pt x="101" y="103"/>
                        <a:pt x="98" y="98"/>
                      </a:cubicBezTo>
                      <a:cubicBezTo>
                        <a:pt x="117" y="89"/>
                        <a:pt x="130" y="75"/>
                        <a:pt x="128" y="60"/>
                      </a:cubicBezTo>
                      <a:close/>
                      <a:moveTo>
                        <a:pt x="60" y="67"/>
                      </a:moveTo>
                      <a:cubicBezTo>
                        <a:pt x="58" y="67"/>
                        <a:pt x="57" y="67"/>
                        <a:pt x="55" y="67"/>
                      </a:cubicBezTo>
                      <a:cubicBezTo>
                        <a:pt x="45" y="77"/>
                        <a:pt x="33" y="77"/>
                        <a:pt x="33" y="77"/>
                      </a:cubicBezTo>
                      <a:cubicBezTo>
                        <a:pt x="36" y="73"/>
                        <a:pt x="37" y="68"/>
                        <a:pt x="38" y="63"/>
                      </a:cubicBezTo>
                      <a:cubicBezTo>
                        <a:pt x="24" y="58"/>
                        <a:pt x="14" y="49"/>
                        <a:pt x="14" y="39"/>
                      </a:cubicBezTo>
                      <a:cubicBezTo>
                        <a:pt x="14" y="23"/>
                        <a:pt x="35" y="10"/>
                        <a:pt x="60" y="10"/>
                      </a:cubicBezTo>
                      <a:cubicBezTo>
                        <a:pt x="85" y="10"/>
                        <a:pt x="106" y="23"/>
                        <a:pt x="106" y="39"/>
                      </a:cubicBezTo>
                      <a:cubicBezTo>
                        <a:pt x="106" y="54"/>
                        <a:pt x="85" y="67"/>
                        <a:pt x="60" y="67"/>
                      </a:cubicBezTo>
                      <a:close/>
                    </a:path>
                  </a:pathLst>
                </a:custGeom>
                <a:solidFill>
                  <a:srgbClr val="DDDDDD">
                    <a:lumMod val="50000"/>
                  </a:srgbClr>
                </a:solidFill>
                <a:ln w="9525">
                  <a:noFill/>
                  <a:round/>
                  <a:headEnd/>
                  <a:tailEnd/>
                </a:ln>
                <a:extLst/>
              </p:spPr>
              <p:txBody>
                <a:bodyP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126" name="Group 39"/>
              <p:cNvGrpSpPr/>
              <p:nvPr/>
            </p:nvGrpSpPr>
            <p:grpSpPr>
              <a:xfrm>
                <a:off x="712488" y="2432243"/>
                <a:ext cx="386510" cy="370240"/>
                <a:chOff x="1733550" y="1847677"/>
                <a:chExt cx="531707" cy="534800"/>
              </a:xfrm>
            </p:grpSpPr>
            <p:sp>
              <p:nvSpPr>
                <p:cNvPr id="1140" name="Oval 177"/>
                <p:cNvSpPr>
                  <a:spLocks noChangeArrowheads="1"/>
                </p:cNvSpPr>
                <p:nvPr/>
              </p:nvSpPr>
              <p:spPr bwMode="auto">
                <a:xfrm>
                  <a:off x="1733550" y="1847677"/>
                  <a:ext cx="531707" cy="534800"/>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sp>
              <p:nvSpPr>
                <p:cNvPr id="1141" name="Freeform 48"/>
                <p:cNvSpPr>
                  <a:spLocks noEditPoints="1"/>
                </p:cNvSpPr>
                <p:nvPr>
                  <p:custDataLst>
                    <p:tags r:id="rId30"/>
                  </p:custDataLst>
                </p:nvPr>
              </p:nvSpPr>
              <p:spPr bwMode="auto">
                <a:xfrm>
                  <a:off x="1840437" y="2009431"/>
                  <a:ext cx="317932" cy="211292"/>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127" name="Group 12"/>
              <p:cNvGrpSpPr/>
              <p:nvPr/>
            </p:nvGrpSpPr>
            <p:grpSpPr>
              <a:xfrm>
                <a:off x="1257072" y="2429206"/>
                <a:ext cx="389070" cy="373808"/>
                <a:chOff x="5397008" y="1877957"/>
                <a:chExt cx="565434" cy="564029"/>
              </a:xfrm>
            </p:grpSpPr>
            <p:sp>
              <p:nvSpPr>
                <p:cNvPr id="1134" name="Oval 177"/>
                <p:cNvSpPr>
                  <a:spLocks noChangeArrowheads="1"/>
                </p:cNvSpPr>
                <p:nvPr/>
              </p:nvSpPr>
              <p:spPr bwMode="auto">
                <a:xfrm>
                  <a:off x="5397008" y="1877957"/>
                  <a:ext cx="565434" cy="564029"/>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grpSp>
              <p:nvGrpSpPr>
                <p:cNvPr id="1135" name="Group 5"/>
                <p:cNvGrpSpPr/>
                <p:nvPr/>
              </p:nvGrpSpPr>
              <p:grpSpPr>
                <a:xfrm>
                  <a:off x="5477688" y="1988333"/>
                  <a:ext cx="402003" cy="328332"/>
                  <a:chOff x="5477688" y="1962482"/>
                  <a:chExt cx="402003" cy="328332"/>
                </a:xfrm>
              </p:grpSpPr>
              <p:sp>
                <p:nvSpPr>
                  <p:cNvPr id="1136" name="Freeform 8"/>
                  <p:cNvSpPr>
                    <a:spLocks/>
                  </p:cNvSpPr>
                  <p:nvPr>
                    <p:custDataLst>
                      <p:tags r:id="rId26"/>
                    </p:custDataLst>
                  </p:nvPr>
                </p:nvSpPr>
                <p:spPr bwMode="auto">
                  <a:xfrm>
                    <a:off x="5537244" y="2071926"/>
                    <a:ext cx="63278" cy="99119"/>
                  </a:xfrm>
                  <a:custGeom>
                    <a:avLst/>
                    <a:gdLst/>
                    <a:ahLst/>
                    <a:cxnLst>
                      <a:cxn ang="0">
                        <a:pos x="10" y="132"/>
                      </a:cxn>
                      <a:cxn ang="0">
                        <a:pos x="57" y="145"/>
                      </a:cxn>
                      <a:cxn ang="0">
                        <a:pos x="80" y="130"/>
                      </a:cxn>
                      <a:cxn ang="0">
                        <a:pos x="54" y="110"/>
                      </a:cxn>
                      <a:cxn ang="0">
                        <a:pos x="4" y="58"/>
                      </a:cxn>
                      <a:cxn ang="0">
                        <a:pos x="76" y="0"/>
                      </a:cxn>
                      <a:cxn ang="0">
                        <a:pos x="125" y="10"/>
                      </a:cxn>
                      <a:cxn ang="0">
                        <a:pos x="115" y="48"/>
                      </a:cxn>
                      <a:cxn ang="0">
                        <a:pos x="77" y="38"/>
                      </a:cxn>
                      <a:cxn ang="0">
                        <a:pos x="57" y="52"/>
                      </a:cxn>
                      <a:cxn ang="0">
                        <a:pos x="85" y="72"/>
                      </a:cxn>
                      <a:cxn ang="0">
                        <a:pos x="133" y="126"/>
                      </a:cxn>
                      <a:cxn ang="0">
                        <a:pos x="57" y="183"/>
                      </a:cxn>
                      <a:cxn ang="0">
                        <a:pos x="0" y="171"/>
                      </a:cxn>
                      <a:cxn ang="0">
                        <a:pos x="10" y="132"/>
                      </a:cxn>
                    </a:cxnLst>
                    <a:rect l="0" t="0" r="r" b="b"/>
                    <a:pathLst>
                      <a:path w="133" h="183">
                        <a:moveTo>
                          <a:pt x="10" y="132"/>
                        </a:moveTo>
                        <a:cubicBezTo>
                          <a:pt x="20" y="138"/>
                          <a:pt x="40" y="145"/>
                          <a:pt x="57" y="145"/>
                        </a:cubicBezTo>
                        <a:cubicBezTo>
                          <a:pt x="73" y="145"/>
                          <a:pt x="80" y="139"/>
                          <a:pt x="80" y="130"/>
                        </a:cubicBezTo>
                        <a:cubicBezTo>
                          <a:pt x="80" y="121"/>
                          <a:pt x="75" y="117"/>
                          <a:pt x="54" y="110"/>
                        </a:cubicBezTo>
                        <a:cubicBezTo>
                          <a:pt x="18" y="98"/>
                          <a:pt x="4" y="78"/>
                          <a:pt x="4" y="58"/>
                        </a:cubicBezTo>
                        <a:cubicBezTo>
                          <a:pt x="4" y="25"/>
                          <a:pt x="32" y="0"/>
                          <a:pt x="76" y="0"/>
                        </a:cubicBezTo>
                        <a:cubicBezTo>
                          <a:pt x="96" y="0"/>
                          <a:pt x="114" y="5"/>
                          <a:pt x="125" y="10"/>
                        </a:cubicBezTo>
                        <a:cubicBezTo>
                          <a:pt x="115" y="48"/>
                          <a:pt x="115" y="48"/>
                          <a:pt x="115" y="48"/>
                        </a:cubicBezTo>
                        <a:cubicBezTo>
                          <a:pt x="107" y="43"/>
                          <a:pt x="92" y="38"/>
                          <a:pt x="77" y="38"/>
                        </a:cubicBezTo>
                        <a:cubicBezTo>
                          <a:pt x="64" y="38"/>
                          <a:pt x="57" y="43"/>
                          <a:pt x="57" y="52"/>
                        </a:cubicBezTo>
                        <a:cubicBezTo>
                          <a:pt x="57" y="60"/>
                          <a:pt x="63" y="65"/>
                          <a:pt x="85" y="72"/>
                        </a:cubicBezTo>
                        <a:cubicBezTo>
                          <a:pt x="118" y="84"/>
                          <a:pt x="132" y="100"/>
                          <a:pt x="133" y="126"/>
                        </a:cubicBezTo>
                        <a:cubicBezTo>
                          <a:pt x="133" y="159"/>
                          <a:pt x="107" y="183"/>
                          <a:pt x="57" y="183"/>
                        </a:cubicBezTo>
                        <a:cubicBezTo>
                          <a:pt x="34" y="183"/>
                          <a:pt x="13" y="178"/>
                          <a:pt x="0" y="171"/>
                        </a:cubicBezTo>
                        <a:lnTo>
                          <a:pt x="10" y="132"/>
                        </a:ln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1137" name="Freeform 10"/>
                  <p:cNvSpPr>
                    <a:spLocks/>
                  </p:cNvSpPr>
                  <p:nvPr>
                    <p:custDataLst>
                      <p:tags r:id="rId27"/>
                    </p:custDataLst>
                  </p:nvPr>
                </p:nvSpPr>
                <p:spPr bwMode="auto">
                  <a:xfrm>
                    <a:off x="5760579" y="2071926"/>
                    <a:ext cx="65140" cy="99119"/>
                  </a:xfrm>
                  <a:custGeom>
                    <a:avLst/>
                    <a:gdLst/>
                    <a:ahLst/>
                    <a:cxnLst>
                      <a:cxn ang="0">
                        <a:pos x="10" y="132"/>
                      </a:cxn>
                      <a:cxn ang="0">
                        <a:pos x="57" y="145"/>
                      </a:cxn>
                      <a:cxn ang="0">
                        <a:pos x="80" y="130"/>
                      </a:cxn>
                      <a:cxn ang="0">
                        <a:pos x="54" y="110"/>
                      </a:cxn>
                      <a:cxn ang="0">
                        <a:pos x="5" y="58"/>
                      </a:cxn>
                      <a:cxn ang="0">
                        <a:pos x="76" y="0"/>
                      </a:cxn>
                      <a:cxn ang="0">
                        <a:pos x="125" y="10"/>
                      </a:cxn>
                      <a:cxn ang="0">
                        <a:pos x="116" y="48"/>
                      </a:cxn>
                      <a:cxn ang="0">
                        <a:pos x="78" y="38"/>
                      </a:cxn>
                      <a:cxn ang="0">
                        <a:pos x="57" y="52"/>
                      </a:cxn>
                      <a:cxn ang="0">
                        <a:pos x="85" y="72"/>
                      </a:cxn>
                      <a:cxn ang="0">
                        <a:pos x="133" y="126"/>
                      </a:cxn>
                      <a:cxn ang="0">
                        <a:pos x="57" y="183"/>
                      </a:cxn>
                      <a:cxn ang="0">
                        <a:pos x="0" y="171"/>
                      </a:cxn>
                      <a:cxn ang="0">
                        <a:pos x="10" y="132"/>
                      </a:cxn>
                    </a:cxnLst>
                    <a:rect l="0" t="0" r="r" b="b"/>
                    <a:pathLst>
                      <a:path w="133" h="183">
                        <a:moveTo>
                          <a:pt x="10" y="132"/>
                        </a:moveTo>
                        <a:cubicBezTo>
                          <a:pt x="20" y="138"/>
                          <a:pt x="41" y="145"/>
                          <a:pt x="57" y="145"/>
                        </a:cubicBezTo>
                        <a:cubicBezTo>
                          <a:pt x="73" y="145"/>
                          <a:pt x="80" y="139"/>
                          <a:pt x="80" y="130"/>
                        </a:cubicBezTo>
                        <a:cubicBezTo>
                          <a:pt x="80" y="121"/>
                          <a:pt x="75" y="117"/>
                          <a:pt x="54" y="110"/>
                        </a:cubicBezTo>
                        <a:cubicBezTo>
                          <a:pt x="18" y="98"/>
                          <a:pt x="4" y="78"/>
                          <a:pt x="5" y="58"/>
                        </a:cubicBezTo>
                        <a:cubicBezTo>
                          <a:pt x="5" y="25"/>
                          <a:pt x="33" y="0"/>
                          <a:pt x="76" y="0"/>
                        </a:cubicBezTo>
                        <a:cubicBezTo>
                          <a:pt x="96" y="0"/>
                          <a:pt x="115" y="5"/>
                          <a:pt x="125" y="10"/>
                        </a:cubicBezTo>
                        <a:cubicBezTo>
                          <a:pt x="116" y="48"/>
                          <a:pt x="116" y="48"/>
                          <a:pt x="116" y="48"/>
                        </a:cubicBezTo>
                        <a:cubicBezTo>
                          <a:pt x="108" y="43"/>
                          <a:pt x="93" y="38"/>
                          <a:pt x="78" y="38"/>
                        </a:cubicBezTo>
                        <a:cubicBezTo>
                          <a:pt x="65" y="38"/>
                          <a:pt x="57" y="43"/>
                          <a:pt x="57" y="52"/>
                        </a:cubicBezTo>
                        <a:cubicBezTo>
                          <a:pt x="57" y="60"/>
                          <a:pt x="64" y="65"/>
                          <a:pt x="85" y="72"/>
                        </a:cubicBezTo>
                        <a:cubicBezTo>
                          <a:pt x="119" y="84"/>
                          <a:pt x="133" y="100"/>
                          <a:pt x="133" y="126"/>
                        </a:cubicBezTo>
                        <a:cubicBezTo>
                          <a:pt x="133" y="159"/>
                          <a:pt x="107" y="183"/>
                          <a:pt x="57" y="183"/>
                        </a:cubicBezTo>
                        <a:cubicBezTo>
                          <a:pt x="34" y="183"/>
                          <a:pt x="14" y="178"/>
                          <a:pt x="0" y="171"/>
                        </a:cubicBezTo>
                        <a:lnTo>
                          <a:pt x="10" y="132"/>
                        </a:ln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1138" name="Freeform 9"/>
                  <p:cNvSpPr>
                    <a:spLocks/>
                  </p:cNvSpPr>
                  <p:nvPr>
                    <p:custDataLst>
                      <p:tags r:id="rId28"/>
                    </p:custDataLst>
                  </p:nvPr>
                </p:nvSpPr>
                <p:spPr bwMode="auto">
                  <a:xfrm>
                    <a:off x="5615411" y="2071926"/>
                    <a:ext cx="130279" cy="97055"/>
                  </a:xfrm>
                  <a:custGeom>
                    <a:avLst/>
                    <a:gdLst/>
                    <a:ahLst/>
                    <a:cxnLst>
                      <a:cxn ang="0">
                        <a:pos x="1" y="60"/>
                      </a:cxn>
                      <a:cxn ang="0">
                        <a:pos x="0" y="4"/>
                      </a:cxn>
                      <a:cxn ang="0">
                        <a:pos x="46" y="4"/>
                      </a:cxn>
                      <a:cxn ang="0">
                        <a:pos x="48" y="28"/>
                      </a:cxn>
                      <a:cxn ang="0">
                        <a:pos x="49" y="28"/>
                      </a:cxn>
                      <a:cxn ang="0">
                        <a:pos x="102" y="0"/>
                      </a:cxn>
                      <a:cxn ang="0">
                        <a:pos x="150" y="30"/>
                      </a:cxn>
                      <a:cxn ang="0">
                        <a:pos x="151" y="30"/>
                      </a:cxn>
                      <a:cxn ang="0">
                        <a:pos x="174" y="9"/>
                      </a:cxn>
                      <a:cxn ang="0">
                        <a:pos x="207" y="0"/>
                      </a:cxn>
                      <a:cxn ang="0">
                        <a:pos x="266" y="76"/>
                      </a:cxn>
                      <a:cxn ang="0">
                        <a:pos x="266" y="179"/>
                      </a:cxn>
                      <a:cxn ang="0">
                        <a:pos x="213" y="179"/>
                      </a:cxn>
                      <a:cxn ang="0">
                        <a:pos x="213" y="84"/>
                      </a:cxn>
                      <a:cxn ang="0">
                        <a:pos x="187" y="44"/>
                      </a:cxn>
                      <a:cxn ang="0">
                        <a:pos x="162" y="63"/>
                      </a:cxn>
                      <a:cxn ang="0">
                        <a:pos x="160" y="77"/>
                      </a:cxn>
                      <a:cxn ang="0">
                        <a:pos x="160" y="179"/>
                      </a:cxn>
                      <a:cxn ang="0">
                        <a:pos x="107" y="179"/>
                      </a:cxn>
                      <a:cxn ang="0">
                        <a:pos x="107" y="81"/>
                      </a:cxn>
                      <a:cxn ang="0">
                        <a:pos x="82" y="44"/>
                      </a:cxn>
                      <a:cxn ang="0">
                        <a:pos x="57" y="64"/>
                      </a:cxn>
                      <a:cxn ang="0">
                        <a:pos x="54" y="77"/>
                      </a:cxn>
                      <a:cxn ang="0">
                        <a:pos x="54" y="179"/>
                      </a:cxn>
                      <a:cxn ang="0">
                        <a:pos x="1" y="179"/>
                      </a:cxn>
                      <a:cxn ang="0">
                        <a:pos x="1" y="60"/>
                      </a:cxn>
                    </a:cxnLst>
                    <a:rect l="0" t="0" r="r" b="b"/>
                    <a:pathLst>
                      <a:path w="266" h="179">
                        <a:moveTo>
                          <a:pt x="1" y="60"/>
                        </a:moveTo>
                        <a:cubicBezTo>
                          <a:pt x="1" y="38"/>
                          <a:pt x="1" y="19"/>
                          <a:pt x="0" y="4"/>
                        </a:cubicBezTo>
                        <a:cubicBezTo>
                          <a:pt x="46" y="4"/>
                          <a:pt x="46" y="4"/>
                          <a:pt x="46" y="4"/>
                        </a:cubicBezTo>
                        <a:cubicBezTo>
                          <a:pt x="48" y="28"/>
                          <a:pt x="48" y="28"/>
                          <a:pt x="48" y="28"/>
                        </a:cubicBezTo>
                        <a:cubicBezTo>
                          <a:pt x="49" y="28"/>
                          <a:pt x="49" y="28"/>
                          <a:pt x="49" y="28"/>
                        </a:cubicBezTo>
                        <a:cubicBezTo>
                          <a:pt x="57" y="17"/>
                          <a:pt x="72" y="0"/>
                          <a:pt x="102" y="0"/>
                        </a:cubicBezTo>
                        <a:cubicBezTo>
                          <a:pt x="125" y="0"/>
                          <a:pt x="143" y="12"/>
                          <a:pt x="150" y="30"/>
                        </a:cubicBezTo>
                        <a:cubicBezTo>
                          <a:pt x="151" y="30"/>
                          <a:pt x="151" y="30"/>
                          <a:pt x="151" y="30"/>
                        </a:cubicBezTo>
                        <a:cubicBezTo>
                          <a:pt x="158" y="21"/>
                          <a:pt x="165" y="14"/>
                          <a:pt x="174" y="9"/>
                        </a:cubicBezTo>
                        <a:cubicBezTo>
                          <a:pt x="183" y="3"/>
                          <a:pt x="194" y="0"/>
                          <a:pt x="207" y="0"/>
                        </a:cubicBezTo>
                        <a:cubicBezTo>
                          <a:pt x="241" y="0"/>
                          <a:pt x="266" y="24"/>
                          <a:pt x="266" y="76"/>
                        </a:cubicBezTo>
                        <a:cubicBezTo>
                          <a:pt x="266" y="179"/>
                          <a:pt x="266" y="179"/>
                          <a:pt x="266" y="179"/>
                        </a:cubicBezTo>
                        <a:cubicBezTo>
                          <a:pt x="213" y="179"/>
                          <a:pt x="213" y="179"/>
                          <a:pt x="213" y="179"/>
                        </a:cubicBezTo>
                        <a:cubicBezTo>
                          <a:pt x="213" y="84"/>
                          <a:pt x="213" y="84"/>
                          <a:pt x="213" y="84"/>
                        </a:cubicBezTo>
                        <a:cubicBezTo>
                          <a:pt x="213" y="59"/>
                          <a:pt x="205" y="44"/>
                          <a:pt x="187" y="44"/>
                        </a:cubicBezTo>
                        <a:cubicBezTo>
                          <a:pt x="175" y="44"/>
                          <a:pt x="166" y="52"/>
                          <a:pt x="162" y="63"/>
                        </a:cubicBezTo>
                        <a:cubicBezTo>
                          <a:pt x="161" y="67"/>
                          <a:pt x="160" y="72"/>
                          <a:pt x="160" y="77"/>
                        </a:cubicBezTo>
                        <a:cubicBezTo>
                          <a:pt x="160" y="179"/>
                          <a:pt x="160" y="179"/>
                          <a:pt x="160" y="179"/>
                        </a:cubicBezTo>
                        <a:cubicBezTo>
                          <a:pt x="107" y="179"/>
                          <a:pt x="107" y="179"/>
                          <a:pt x="107" y="179"/>
                        </a:cubicBezTo>
                        <a:cubicBezTo>
                          <a:pt x="107" y="81"/>
                          <a:pt x="107" y="81"/>
                          <a:pt x="107" y="81"/>
                        </a:cubicBezTo>
                        <a:cubicBezTo>
                          <a:pt x="107" y="59"/>
                          <a:pt x="99" y="44"/>
                          <a:pt x="82" y="44"/>
                        </a:cubicBezTo>
                        <a:cubicBezTo>
                          <a:pt x="68" y="44"/>
                          <a:pt x="60" y="55"/>
                          <a:pt x="57" y="64"/>
                        </a:cubicBezTo>
                        <a:cubicBezTo>
                          <a:pt x="55" y="68"/>
                          <a:pt x="54" y="73"/>
                          <a:pt x="54" y="77"/>
                        </a:cubicBezTo>
                        <a:cubicBezTo>
                          <a:pt x="54" y="179"/>
                          <a:pt x="54" y="179"/>
                          <a:pt x="54" y="179"/>
                        </a:cubicBezTo>
                        <a:cubicBezTo>
                          <a:pt x="1" y="179"/>
                          <a:pt x="1" y="179"/>
                          <a:pt x="1" y="179"/>
                        </a:cubicBezTo>
                        <a:lnTo>
                          <a:pt x="1" y="60"/>
                        </a:ln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1139" name="Freeform 7"/>
                  <p:cNvSpPr>
                    <a:spLocks noEditPoints="1"/>
                  </p:cNvSpPr>
                  <p:nvPr>
                    <p:custDataLst>
                      <p:tags r:id="rId29"/>
                    </p:custDataLst>
                  </p:nvPr>
                </p:nvSpPr>
                <p:spPr bwMode="auto">
                  <a:xfrm>
                    <a:off x="5477688" y="1962482"/>
                    <a:ext cx="402003" cy="328332"/>
                  </a:xfrm>
                  <a:custGeom>
                    <a:avLst/>
                    <a:gdLst/>
                    <a:ahLst/>
                    <a:cxnLst>
                      <a:cxn ang="0">
                        <a:pos x="414" y="0"/>
                      </a:cxn>
                      <a:cxn ang="0">
                        <a:pos x="0" y="292"/>
                      </a:cxn>
                      <a:cxn ang="0">
                        <a:pos x="140" y="513"/>
                      </a:cxn>
                      <a:cxn ang="0">
                        <a:pos x="86" y="555"/>
                      </a:cxn>
                      <a:cxn ang="0">
                        <a:pos x="14" y="612"/>
                      </a:cxn>
                      <a:cxn ang="0">
                        <a:pos x="104" y="596"/>
                      </a:cxn>
                      <a:cxn ang="0">
                        <a:pos x="266" y="567"/>
                      </a:cxn>
                      <a:cxn ang="0">
                        <a:pos x="414" y="585"/>
                      </a:cxn>
                      <a:cxn ang="0">
                        <a:pos x="828" y="292"/>
                      </a:cxn>
                      <a:cxn ang="0">
                        <a:pos x="414" y="0"/>
                      </a:cxn>
                      <a:cxn ang="0">
                        <a:pos x="680" y="468"/>
                      </a:cxn>
                      <a:cxn ang="0">
                        <a:pos x="414" y="537"/>
                      </a:cxn>
                      <a:cxn ang="0">
                        <a:pos x="313" y="531"/>
                      </a:cxn>
                      <a:cxn ang="0">
                        <a:pos x="270" y="519"/>
                      </a:cxn>
                      <a:cxn ang="0">
                        <a:pos x="266" y="519"/>
                      </a:cxn>
                      <a:cxn ang="0">
                        <a:pos x="266" y="519"/>
                      </a:cxn>
                      <a:cxn ang="0">
                        <a:pos x="259" y="519"/>
                      </a:cxn>
                      <a:cxn ang="0">
                        <a:pos x="252" y="519"/>
                      </a:cxn>
                      <a:cxn ang="0">
                        <a:pos x="252" y="519"/>
                      </a:cxn>
                      <a:cxn ang="0">
                        <a:pos x="252" y="519"/>
                      </a:cxn>
                      <a:cxn ang="0">
                        <a:pos x="180" y="537"/>
                      </a:cxn>
                      <a:cxn ang="0">
                        <a:pos x="194" y="526"/>
                      </a:cxn>
                      <a:cxn ang="0">
                        <a:pos x="216" y="502"/>
                      </a:cxn>
                      <a:cxn ang="0">
                        <a:pos x="187" y="484"/>
                      </a:cxn>
                      <a:cxn ang="0">
                        <a:pos x="50" y="292"/>
                      </a:cxn>
                      <a:cxn ang="0">
                        <a:pos x="151" y="117"/>
                      </a:cxn>
                      <a:cxn ang="0">
                        <a:pos x="414" y="47"/>
                      </a:cxn>
                      <a:cxn ang="0">
                        <a:pos x="680" y="117"/>
                      </a:cxn>
                      <a:cxn ang="0">
                        <a:pos x="781" y="292"/>
                      </a:cxn>
                      <a:cxn ang="0">
                        <a:pos x="680" y="468"/>
                      </a:cxn>
                    </a:cxnLst>
                    <a:rect l="0" t="0" r="r" b="b"/>
                    <a:pathLst>
                      <a:path w="828" h="612">
                        <a:moveTo>
                          <a:pt x="414" y="0"/>
                        </a:moveTo>
                        <a:cubicBezTo>
                          <a:pt x="194" y="0"/>
                          <a:pt x="0" y="124"/>
                          <a:pt x="0" y="292"/>
                        </a:cubicBezTo>
                        <a:cubicBezTo>
                          <a:pt x="0" y="380"/>
                          <a:pt x="54" y="461"/>
                          <a:pt x="140" y="513"/>
                        </a:cubicBezTo>
                        <a:cubicBezTo>
                          <a:pt x="115" y="531"/>
                          <a:pt x="86" y="555"/>
                          <a:pt x="86" y="555"/>
                        </a:cubicBezTo>
                        <a:cubicBezTo>
                          <a:pt x="14" y="612"/>
                          <a:pt x="14" y="612"/>
                          <a:pt x="14" y="612"/>
                        </a:cubicBezTo>
                        <a:cubicBezTo>
                          <a:pt x="104" y="596"/>
                          <a:pt x="104" y="596"/>
                          <a:pt x="104" y="596"/>
                        </a:cubicBezTo>
                        <a:cubicBezTo>
                          <a:pt x="198" y="578"/>
                          <a:pt x="241" y="571"/>
                          <a:pt x="266" y="567"/>
                        </a:cubicBezTo>
                        <a:cubicBezTo>
                          <a:pt x="313" y="578"/>
                          <a:pt x="360" y="585"/>
                          <a:pt x="414" y="585"/>
                        </a:cubicBezTo>
                        <a:cubicBezTo>
                          <a:pt x="637" y="585"/>
                          <a:pt x="828" y="461"/>
                          <a:pt x="828" y="292"/>
                        </a:cubicBezTo>
                        <a:cubicBezTo>
                          <a:pt x="828" y="124"/>
                          <a:pt x="637" y="0"/>
                          <a:pt x="414" y="0"/>
                        </a:cubicBezTo>
                        <a:close/>
                        <a:moveTo>
                          <a:pt x="680" y="468"/>
                        </a:moveTo>
                        <a:cubicBezTo>
                          <a:pt x="612" y="508"/>
                          <a:pt x="518" y="537"/>
                          <a:pt x="414" y="537"/>
                        </a:cubicBezTo>
                        <a:cubicBezTo>
                          <a:pt x="378" y="537"/>
                          <a:pt x="342" y="537"/>
                          <a:pt x="313" y="531"/>
                        </a:cubicBezTo>
                        <a:cubicBezTo>
                          <a:pt x="270" y="519"/>
                          <a:pt x="270" y="519"/>
                          <a:pt x="270" y="519"/>
                        </a:cubicBezTo>
                        <a:cubicBezTo>
                          <a:pt x="266" y="519"/>
                          <a:pt x="266" y="519"/>
                          <a:pt x="266" y="519"/>
                        </a:cubicBezTo>
                        <a:cubicBezTo>
                          <a:pt x="266" y="519"/>
                          <a:pt x="266" y="519"/>
                          <a:pt x="266" y="519"/>
                        </a:cubicBezTo>
                        <a:cubicBezTo>
                          <a:pt x="259" y="519"/>
                          <a:pt x="259" y="519"/>
                          <a:pt x="259" y="519"/>
                        </a:cubicBezTo>
                        <a:cubicBezTo>
                          <a:pt x="252" y="519"/>
                          <a:pt x="252" y="519"/>
                          <a:pt x="252" y="519"/>
                        </a:cubicBezTo>
                        <a:cubicBezTo>
                          <a:pt x="252" y="519"/>
                          <a:pt x="252" y="519"/>
                          <a:pt x="252" y="519"/>
                        </a:cubicBezTo>
                        <a:cubicBezTo>
                          <a:pt x="252" y="519"/>
                          <a:pt x="252" y="519"/>
                          <a:pt x="252" y="519"/>
                        </a:cubicBezTo>
                        <a:cubicBezTo>
                          <a:pt x="248" y="519"/>
                          <a:pt x="223" y="526"/>
                          <a:pt x="180" y="537"/>
                        </a:cubicBezTo>
                        <a:cubicBezTo>
                          <a:pt x="187" y="531"/>
                          <a:pt x="194" y="526"/>
                          <a:pt x="194" y="526"/>
                        </a:cubicBezTo>
                        <a:cubicBezTo>
                          <a:pt x="216" y="502"/>
                          <a:pt x="216" y="502"/>
                          <a:pt x="216" y="502"/>
                        </a:cubicBezTo>
                        <a:cubicBezTo>
                          <a:pt x="187" y="484"/>
                          <a:pt x="187" y="484"/>
                          <a:pt x="187" y="484"/>
                        </a:cubicBezTo>
                        <a:cubicBezTo>
                          <a:pt x="104" y="439"/>
                          <a:pt x="50" y="369"/>
                          <a:pt x="50" y="292"/>
                        </a:cubicBezTo>
                        <a:cubicBezTo>
                          <a:pt x="50" y="227"/>
                          <a:pt x="86" y="164"/>
                          <a:pt x="151" y="117"/>
                        </a:cubicBezTo>
                        <a:cubicBezTo>
                          <a:pt x="216" y="76"/>
                          <a:pt x="313" y="47"/>
                          <a:pt x="414" y="47"/>
                        </a:cubicBezTo>
                        <a:cubicBezTo>
                          <a:pt x="518" y="47"/>
                          <a:pt x="612" y="76"/>
                          <a:pt x="680" y="117"/>
                        </a:cubicBezTo>
                        <a:cubicBezTo>
                          <a:pt x="745" y="164"/>
                          <a:pt x="781" y="227"/>
                          <a:pt x="781" y="292"/>
                        </a:cubicBezTo>
                        <a:cubicBezTo>
                          <a:pt x="781" y="355"/>
                          <a:pt x="745" y="421"/>
                          <a:pt x="680" y="468"/>
                        </a:cubicBezTo>
                        <a:close/>
                      </a:path>
                    </a:pathLst>
                  </a:custGeom>
                  <a:solidFill>
                    <a:srgbClr val="5C5C5C"/>
                  </a:solidFill>
                  <a:ln w="9525">
                    <a:noFill/>
                    <a:round/>
                    <a:headEnd/>
                    <a:tailEnd/>
                  </a:ln>
                </p:spPr>
                <p:txBody>
                  <a:bodyPr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grpSp>
            <p:nvGrpSpPr>
              <p:cNvPr id="1128" name="Group 10"/>
              <p:cNvGrpSpPr/>
              <p:nvPr/>
            </p:nvGrpSpPr>
            <p:grpSpPr>
              <a:xfrm>
                <a:off x="983500" y="2852293"/>
                <a:ext cx="389070" cy="373808"/>
                <a:chOff x="2477506" y="1847750"/>
                <a:chExt cx="536188" cy="534647"/>
              </a:xfrm>
            </p:grpSpPr>
            <p:sp>
              <p:nvSpPr>
                <p:cNvPr id="1132" name="Oval 177"/>
                <p:cNvSpPr>
                  <a:spLocks noChangeArrowheads="1"/>
                </p:cNvSpPr>
                <p:nvPr/>
              </p:nvSpPr>
              <p:spPr bwMode="auto">
                <a:xfrm>
                  <a:off x="2477506" y="1847750"/>
                  <a:ext cx="536188" cy="534647"/>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sp>
              <p:nvSpPr>
                <p:cNvPr id="1133" name="Freeform 73"/>
                <p:cNvSpPr>
                  <a:spLocks noEditPoints="1"/>
                </p:cNvSpPr>
                <p:nvPr>
                  <p:custDataLst>
                    <p:tags r:id="rId25"/>
                  </p:custDataLst>
                </p:nvPr>
              </p:nvSpPr>
              <p:spPr bwMode="auto">
                <a:xfrm>
                  <a:off x="2600196" y="1982348"/>
                  <a:ext cx="281369" cy="257923"/>
                </a:xfrm>
                <a:custGeom>
                  <a:avLst/>
                  <a:gdLst/>
                  <a:ahLst/>
                  <a:cxnLst>
                    <a:cxn ang="0">
                      <a:pos x="0" y="32"/>
                    </a:cxn>
                    <a:cxn ang="0">
                      <a:pos x="1" y="26"/>
                    </a:cxn>
                    <a:cxn ang="0">
                      <a:pos x="1" y="26"/>
                    </a:cxn>
                    <a:cxn ang="0">
                      <a:pos x="11" y="2"/>
                    </a:cxn>
                    <a:cxn ang="0">
                      <a:pos x="17" y="0"/>
                    </a:cxn>
                    <a:cxn ang="0">
                      <a:pos x="33" y="9"/>
                    </a:cxn>
                    <a:cxn ang="0">
                      <a:pos x="44" y="24"/>
                    </a:cxn>
                    <a:cxn ang="0">
                      <a:pos x="41" y="30"/>
                    </a:cxn>
                    <a:cxn ang="0">
                      <a:pos x="41" y="31"/>
                    </a:cxn>
                    <a:cxn ang="0">
                      <a:pos x="39" y="33"/>
                    </a:cxn>
                    <a:cxn ang="0">
                      <a:pos x="36" y="42"/>
                    </a:cxn>
                    <a:cxn ang="0">
                      <a:pos x="48" y="61"/>
                    </a:cxn>
                    <a:cxn ang="0">
                      <a:pos x="68" y="70"/>
                    </a:cxn>
                    <a:cxn ang="0">
                      <a:pos x="80" y="65"/>
                    </a:cxn>
                    <a:cxn ang="0">
                      <a:pos x="80" y="64"/>
                    </a:cxn>
                    <a:cxn ang="0">
                      <a:pos x="81" y="64"/>
                    </a:cxn>
                    <a:cxn ang="0">
                      <a:pos x="87" y="62"/>
                    </a:cxn>
                    <a:cxn ang="0">
                      <a:pos x="105" y="70"/>
                    </a:cxn>
                    <a:cxn ang="0">
                      <a:pos x="115" y="88"/>
                    </a:cxn>
                    <a:cxn ang="0">
                      <a:pos x="114" y="94"/>
                    </a:cxn>
                    <a:cxn ang="0">
                      <a:pos x="114" y="94"/>
                    </a:cxn>
                    <a:cxn ang="0">
                      <a:pos x="88" y="106"/>
                    </a:cxn>
                    <a:cxn ang="0">
                      <a:pos x="84" y="106"/>
                    </a:cxn>
                    <a:cxn ang="0">
                      <a:pos x="84" y="106"/>
                    </a:cxn>
                    <a:cxn ang="0">
                      <a:pos x="9" y="27"/>
                    </a:cxn>
                    <a:cxn ang="0">
                      <a:pos x="8" y="32"/>
                    </a:cxn>
                    <a:cxn ang="0">
                      <a:pos x="36" y="77"/>
                    </a:cxn>
                    <a:cxn ang="0">
                      <a:pos x="84" y="98"/>
                    </a:cxn>
                    <a:cxn ang="0">
                      <a:pos x="88" y="98"/>
                    </a:cxn>
                    <a:cxn ang="0">
                      <a:pos x="107" y="90"/>
                    </a:cxn>
                    <a:cxn ang="0">
                      <a:pos x="107" y="90"/>
                    </a:cxn>
                    <a:cxn ang="0">
                      <a:pos x="107" y="88"/>
                    </a:cxn>
                    <a:cxn ang="0">
                      <a:pos x="99" y="76"/>
                    </a:cxn>
                    <a:cxn ang="0">
                      <a:pos x="87" y="70"/>
                    </a:cxn>
                    <a:cxn ang="0">
                      <a:pos x="86" y="70"/>
                    </a:cxn>
                    <a:cxn ang="0">
                      <a:pos x="68" y="78"/>
                    </a:cxn>
                    <a:cxn ang="0">
                      <a:pos x="43" y="67"/>
                    </a:cxn>
                    <a:cxn ang="0">
                      <a:pos x="28" y="42"/>
                    </a:cxn>
                    <a:cxn ang="0">
                      <a:pos x="36" y="25"/>
                    </a:cxn>
                    <a:cxn ang="0">
                      <a:pos x="36" y="24"/>
                    </a:cxn>
                    <a:cxn ang="0">
                      <a:pos x="28" y="15"/>
                    </a:cxn>
                    <a:cxn ang="0">
                      <a:pos x="17" y="8"/>
                    </a:cxn>
                    <a:cxn ang="0">
                      <a:pos x="17" y="8"/>
                    </a:cxn>
                    <a:cxn ang="0">
                      <a:pos x="16" y="9"/>
                    </a:cxn>
                    <a:cxn ang="0">
                      <a:pos x="13" y="12"/>
                    </a:cxn>
                    <a:cxn ang="0">
                      <a:pos x="9" y="27"/>
                    </a:cxn>
                    <a:cxn ang="0">
                      <a:pos x="9" y="27"/>
                    </a:cxn>
                  </a:cxnLst>
                  <a:rect l="0" t="0" r="r" b="b"/>
                  <a:pathLst>
                    <a:path w="115" h="106">
                      <a:moveTo>
                        <a:pt x="30" y="83"/>
                      </a:moveTo>
                      <a:cubicBezTo>
                        <a:pt x="6" y="62"/>
                        <a:pt x="0" y="45"/>
                        <a:pt x="0" y="32"/>
                      </a:cubicBezTo>
                      <a:cubicBezTo>
                        <a:pt x="0" y="32"/>
                        <a:pt x="0" y="32"/>
                        <a:pt x="0" y="32"/>
                      </a:cubicBezTo>
                      <a:cubicBezTo>
                        <a:pt x="0" y="30"/>
                        <a:pt x="0" y="28"/>
                        <a:pt x="1" y="26"/>
                      </a:cubicBezTo>
                      <a:cubicBezTo>
                        <a:pt x="1" y="26"/>
                        <a:pt x="1" y="26"/>
                        <a:pt x="1" y="26"/>
                      </a:cubicBezTo>
                      <a:cubicBezTo>
                        <a:pt x="1" y="26"/>
                        <a:pt x="1" y="26"/>
                        <a:pt x="1" y="26"/>
                      </a:cubicBezTo>
                      <a:cubicBezTo>
                        <a:pt x="2" y="12"/>
                        <a:pt x="10" y="4"/>
                        <a:pt x="11" y="2"/>
                      </a:cubicBezTo>
                      <a:cubicBezTo>
                        <a:pt x="11" y="2"/>
                        <a:pt x="11" y="2"/>
                        <a:pt x="11" y="2"/>
                      </a:cubicBezTo>
                      <a:cubicBezTo>
                        <a:pt x="12" y="2"/>
                        <a:pt x="14" y="0"/>
                        <a:pt x="17" y="0"/>
                      </a:cubicBezTo>
                      <a:cubicBezTo>
                        <a:pt x="17" y="0"/>
                        <a:pt x="17" y="0"/>
                        <a:pt x="17" y="0"/>
                      </a:cubicBezTo>
                      <a:cubicBezTo>
                        <a:pt x="21" y="0"/>
                        <a:pt x="26" y="2"/>
                        <a:pt x="33" y="9"/>
                      </a:cubicBezTo>
                      <a:cubicBezTo>
                        <a:pt x="33" y="9"/>
                        <a:pt x="33" y="9"/>
                        <a:pt x="33" y="9"/>
                      </a:cubicBezTo>
                      <a:cubicBezTo>
                        <a:pt x="41" y="15"/>
                        <a:pt x="44" y="20"/>
                        <a:pt x="44" y="24"/>
                      </a:cubicBezTo>
                      <a:cubicBezTo>
                        <a:pt x="44" y="24"/>
                        <a:pt x="44" y="24"/>
                        <a:pt x="44" y="24"/>
                      </a:cubicBezTo>
                      <a:cubicBezTo>
                        <a:pt x="44" y="28"/>
                        <a:pt x="42" y="30"/>
                        <a:pt x="41" y="30"/>
                      </a:cubicBezTo>
                      <a:cubicBezTo>
                        <a:pt x="41" y="30"/>
                        <a:pt x="41" y="30"/>
                        <a:pt x="41" y="30"/>
                      </a:cubicBezTo>
                      <a:cubicBezTo>
                        <a:pt x="41" y="30"/>
                        <a:pt x="41" y="31"/>
                        <a:pt x="41" y="31"/>
                      </a:cubicBezTo>
                      <a:cubicBezTo>
                        <a:pt x="41" y="31"/>
                        <a:pt x="41" y="31"/>
                        <a:pt x="41" y="31"/>
                      </a:cubicBezTo>
                      <a:cubicBezTo>
                        <a:pt x="40" y="32"/>
                        <a:pt x="39" y="32"/>
                        <a:pt x="39" y="33"/>
                      </a:cubicBezTo>
                      <a:cubicBezTo>
                        <a:pt x="39" y="33"/>
                        <a:pt x="39" y="33"/>
                        <a:pt x="39" y="33"/>
                      </a:cubicBezTo>
                      <a:cubicBezTo>
                        <a:pt x="38" y="35"/>
                        <a:pt x="36" y="38"/>
                        <a:pt x="36" y="42"/>
                      </a:cubicBezTo>
                      <a:cubicBezTo>
                        <a:pt x="36" y="42"/>
                        <a:pt x="36" y="42"/>
                        <a:pt x="36" y="42"/>
                      </a:cubicBezTo>
                      <a:cubicBezTo>
                        <a:pt x="36" y="46"/>
                        <a:pt x="39" y="53"/>
                        <a:pt x="48" y="61"/>
                      </a:cubicBezTo>
                      <a:cubicBezTo>
                        <a:pt x="48" y="61"/>
                        <a:pt x="48" y="61"/>
                        <a:pt x="48" y="61"/>
                      </a:cubicBezTo>
                      <a:cubicBezTo>
                        <a:pt x="57" y="68"/>
                        <a:pt x="63" y="70"/>
                        <a:pt x="68" y="70"/>
                      </a:cubicBezTo>
                      <a:cubicBezTo>
                        <a:pt x="68" y="70"/>
                        <a:pt x="68" y="70"/>
                        <a:pt x="68" y="70"/>
                      </a:cubicBezTo>
                      <a:cubicBezTo>
                        <a:pt x="74" y="70"/>
                        <a:pt x="78" y="67"/>
                        <a:pt x="80" y="65"/>
                      </a:cubicBezTo>
                      <a:cubicBezTo>
                        <a:pt x="80" y="65"/>
                        <a:pt x="80" y="65"/>
                        <a:pt x="80" y="65"/>
                      </a:cubicBezTo>
                      <a:cubicBezTo>
                        <a:pt x="80" y="65"/>
                        <a:pt x="80" y="64"/>
                        <a:pt x="80" y="64"/>
                      </a:cubicBezTo>
                      <a:cubicBezTo>
                        <a:pt x="80" y="64"/>
                        <a:pt x="80" y="64"/>
                        <a:pt x="80" y="64"/>
                      </a:cubicBezTo>
                      <a:cubicBezTo>
                        <a:pt x="81" y="64"/>
                        <a:pt x="81" y="64"/>
                        <a:pt x="81" y="64"/>
                      </a:cubicBezTo>
                      <a:cubicBezTo>
                        <a:pt x="81" y="64"/>
                        <a:pt x="81" y="64"/>
                        <a:pt x="81" y="64"/>
                      </a:cubicBezTo>
                      <a:cubicBezTo>
                        <a:pt x="82" y="63"/>
                        <a:pt x="84" y="62"/>
                        <a:pt x="87" y="62"/>
                      </a:cubicBezTo>
                      <a:cubicBezTo>
                        <a:pt x="87" y="62"/>
                        <a:pt x="87" y="62"/>
                        <a:pt x="87" y="62"/>
                      </a:cubicBezTo>
                      <a:cubicBezTo>
                        <a:pt x="91" y="62"/>
                        <a:pt x="97" y="64"/>
                        <a:pt x="105" y="70"/>
                      </a:cubicBezTo>
                      <a:cubicBezTo>
                        <a:pt x="105" y="70"/>
                        <a:pt x="105" y="70"/>
                        <a:pt x="105" y="70"/>
                      </a:cubicBezTo>
                      <a:cubicBezTo>
                        <a:pt x="113" y="77"/>
                        <a:pt x="115" y="84"/>
                        <a:pt x="115" y="88"/>
                      </a:cubicBezTo>
                      <a:cubicBezTo>
                        <a:pt x="115" y="88"/>
                        <a:pt x="115" y="88"/>
                        <a:pt x="115" y="88"/>
                      </a:cubicBezTo>
                      <a:cubicBezTo>
                        <a:pt x="115" y="91"/>
                        <a:pt x="114" y="93"/>
                        <a:pt x="114" y="94"/>
                      </a:cubicBezTo>
                      <a:cubicBezTo>
                        <a:pt x="114" y="94"/>
                        <a:pt x="114" y="94"/>
                        <a:pt x="114" y="94"/>
                      </a:cubicBezTo>
                      <a:cubicBezTo>
                        <a:pt x="114" y="94"/>
                        <a:pt x="114" y="94"/>
                        <a:pt x="114" y="94"/>
                      </a:cubicBezTo>
                      <a:cubicBezTo>
                        <a:pt x="114" y="94"/>
                        <a:pt x="114" y="94"/>
                        <a:pt x="114" y="94"/>
                      </a:cubicBezTo>
                      <a:cubicBezTo>
                        <a:pt x="113" y="95"/>
                        <a:pt x="106" y="105"/>
                        <a:pt x="88" y="106"/>
                      </a:cubicBezTo>
                      <a:cubicBezTo>
                        <a:pt x="88" y="106"/>
                        <a:pt x="88" y="106"/>
                        <a:pt x="88" y="106"/>
                      </a:cubicBezTo>
                      <a:cubicBezTo>
                        <a:pt x="87" y="106"/>
                        <a:pt x="85" y="106"/>
                        <a:pt x="84" y="106"/>
                      </a:cubicBezTo>
                      <a:cubicBezTo>
                        <a:pt x="84" y="106"/>
                        <a:pt x="84" y="106"/>
                        <a:pt x="84" y="106"/>
                      </a:cubicBezTo>
                      <a:cubicBezTo>
                        <a:pt x="84" y="106"/>
                        <a:pt x="84" y="106"/>
                        <a:pt x="84" y="106"/>
                      </a:cubicBezTo>
                      <a:cubicBezTo>
                        <a:pt x="84" y="106"/>
                        <a:pt x="84" y="106"/>
                        <a:pt x="84" y="106"/>
                      </a:cubicBezTo>
                      <a:cubicBezTo>
                        <a:pt x="71" y="106"/>
                        <a:pt x="53" y="102"/>
                        <a:pt x="30" y="83"/>
                      </a:cubicBezTo>
                      <a:close/>
                      <a:moveTo>
                        <a:pt x="9" y="27"/>
                      </a:moveTo>
                      <a:cubicBezTo>
                        <a:pt x="8" y="28"/>
                        <a:pt x="8" y="30"/>
                        <a:pt x="8" y="32"/>
                      </a:cubicBezTo>
                      <a:cubicBezTo>
                        <a:pt x="8" y="32"/>
                        <a:pt x="8" y="32"/>
                        <a:pt x="8" y="32"/>
                      </a:cubicBezTo>
                      <a:cubicBezTo>
                        <a:pt x="8" y="42"/>
                        <a:pt x="12" y="57"/>
                        <a:pt x="36" y="77"/>
                      </a:cubicBezTo>
                      <a:cubicBezTo>
                        <a:pt x="36" y="77"/>
                        <a:pt x="36" y="77"/>
                        <a:pt x="36" y="77"/>
                      </a:cubicBezTo>
                      <a:cubicBezTo>
                        <a:pt x="58" y="95"/>
                        <a:pt x="73" y="98"/>
                        <a:pt x="84" y="98"/>
                      </a:cubicBezTo>
                      <a:cubicBezTo>
                        <a:pt x="84" y="98"/>
                        <a:pt x="84" y="98"/>
                        <a:pt x="84" y="98"/>
                      </a:cubicBezTo>
                      <a:cubicBezTo>
                        <a:pt x="85" y="98"/>
                        <a:pt x="86" y="98"/>
                        <a:pt x="88" y="98"/>
                      </a:cubicBezTo>
                      <a:cubicBezTo>
                        <a:pt x="88" y="98"/>
                        <a:pt x="88" y="98"/>
                        <a:pt x="88" y="98"/>
                      </a:cubicBezTo>
                      <a:cubicBezTo>
                        <a:pt x="101" y="97"/>
                        <a:pt x="106" y="91"/>
                        <a:pt x="107" y="90"/>
                      </a:cubicBezTo>
                      <a:cubicBezTo>
                        <a:pt x="107" y="90"/>
                        <a:pt x="107" y="90"/>
                        <a:pt x="107" y="90"/>
                      </a:cubicBezTo>
                      <a:cubicBezTo>
                        <a:pt x="107" y="90"/>
                        <a:pt x="107" y="90"/>
                        <a:pt x="107" y="90"/>
                      </a:cubicBezTo>
                      <a:cubicBezTo>
                        <a:pt x="107" y="90"/>
                        <a:pt x="107" y="90"/>
                        <a:pt x="107" y="90"/>
                      </a:cubicBezTo>
                      <a:cubicBezTo>
                        <a:pt x="107" y="89"/>
                        <a:pt x="107" y="89"/>
                        <a:pt x="107" y="88"/>
                      </a:cubicBezTo>
                      <a:cubicBezTo>
                        <a:pt x="107" y="88"/>
                        <a:pt x="107" y="88"/>
                        <a:pt x="107" y="88"/>
                      </a:cubicBezTo>
                      <a:cubicBezTo>
                        <a:pt x="107" y="86"/>
                        <a:pt x="106" y="82"/>
                        <a:pt x="99" y="76"/>
                      </a:cubicBezTo>
                      <a:cubicBezTo>
                        <a:pt x="99" y="76"/>
                        <a:pt x="99" y="76"/>
                        <a:pt x="99" y="76"/>
                      </a:cubicBezTo>
                      <a:cubicBezTo>
                        <a:pt x="93" y="71"/>
                        <a:pt x="89" y="70"/>
                        <a:pt x="87" y="70"/>
                      </a:cubicBezTo>
                      <a:cubicBezTo>
                        <a:pt x="87" y="70"/>
                        <a:pt x="87" y="70"/>
                        <a:pt x="87" y="70"/>
                      </a:cubicBezTo>
                      <a:cubicBezTo>
                        <a:pt x="87" y="70"/>
                        <a:pt x="86" y="70"/>
                        <a:pt x="86" y="70"/>
                      </a:cubicBezTo>
                      <a:cubicBezTo>
                        <a:pt x="86" y="70"/>
                        <a:pt x="86" y="70"/>
                        <a:pt x="86" y="70"/>
                      </a:cubicBezTo>
                      <a:cubicBezTo>
                        <a:pt x="84" y="72"/>
                        <a:pt x="78" y="78"/>
                        <a:pt x="68" y="78"/>
                      </a:cubicBezTo>
                      <a:cubicBezTo>
                        <a:pt x="68" y="78"/>
                        <a:pt x="68" y="78"/>
                        <a:pt x="68" y="78"/>
                      </a:cubicBezTo>
                      <a:cubicBezTo>
                        <a:pt x="61" y="78"/>
                        <a:pt x="53" y="75"/>
                        <a:pt x="43" y="67"/>
                      </a:cubicBezTo>
                      <a:cubicBezTo>
                        <a:pt x="43" y="67"/>
                        <a:pt x="43" y="67"/>
                        <a:pt x="43" y="67"/>
                      </a:cubicBezTo>
                      <a:cubicBezTo>
                        <a:pt x="32" y="58"/>
                        <a:pt x="28" y="49"/>
                        <a:pt x="28" y="42"/>
                      </a:cubicBezTo>
                      <a:cubicBezTo>
                        <a:pt x="28" y="42"/>
                        <a:pt x="28" y="42"/>
                        <a:pt x="28" y="42"/>
                      </a:cubicBezTo>
                      <a:cubicBezTo>
                        <a:pt x="28" y="32"/>
                        <a:pt x="34" y="26"/>
                        <a:pt x="36" y="25"/>
                      </a:cubicBezTo>
                      <a:cubicBezTo>
                        <a:pt x="36" y="25"/>
                        <a:pt x="36" y="25"/>
                        <a:pt x="36" y="25"/>
                      </a:cubicBezTo>
                      <a:cubicBezTo>
                        <a:pt x="36" y="25"/>
                        <a:pt x="36" y="25"/>
                        <a:pt x="36" y="24"/>
                      </a:cubicBezTo>
                      <a:cubicBezTo>
                        <a:pt x="36" y="24"/>
                        <a:pt x="36" y="24"/>
                        <a:pt x="36" y="24"/>
                      </a:cubicBezTo>
                      <a:cubicBezTo>
                        <a:pt x="36" y="24"/>
                        <a:pt x="35" y="21"/>
                        <a:pt x="28" y="15"/>
                      </a:cubicBezTo>
                      <a:cubicBezTo>
                        <a:pt x="28" y="15"/>
                        <a:pt x="28" y="15"/>
                        <a:pt x="28" y="15"/>
                      </a:cubicBezTo>
                      <a:cubicBezTo>
                        <a:pt x="21" y="9"/>
                        <a:pt x="18" y="8"/>
                        <a:pt x="17" y="8"/>
                      </a:cubicBezTo>
                      <a:cubicBezTo>
                        <a:pt x="17" y="8"/>
                        <a:pt x="17" y="8"/>
                        <a:pt x="17" y="8"/>
                      </a:cubicBezTo>
                      <a:cubicBezTo>
                        <a:pt x="17" y="8"/>
                        <a:pt x="17" y="8"/>
                        <a:pt x="17" y="8"/>
                      </a:cubicBezTo>
                      <a:cubicBezTo>
                        <a:pt x="17" y="8"/>
                        <a:pt x="17" y="8"/>
                        <a:pt x="17" y="8"/>
                      </a:cubicBezTo>
                      <a:cubicBezTo>
                        <a:pt x="17" y="8"/>
                        <a:pt x="16" y="9"/>
                        <a:pt x="16" y="9"/>
                      </a:cubicBezTo>
                      <a:cubicBezTo>
                        <a:pt x="16" y="9"/>
                        <a:pt x="16" y="9"/>
                        <a:pt x="16" y="9"/>
                      </a:cubicBezTo>
                      <a:cubicBezTo>
                        <a:pt x="15" y="10"/>
                        <a:pt x="14" y="11"/>
                        <a:pt x="13" y="12"/>
                      </a:cubicBezTo>
                      <a:cubicBezTo>
                        <a:pt x="13" y="12"/>
                        <a:pt x="13" y="12"/>
                        <a:pt x="13" y="12"/>
                      </a:cubicBezTo>
                      <a:cubicBezTo>
                        <a:pt x="11" y="16"/>
                        <a:pt x="9" y="20"/>
                        <a:pt x="9" y="27"/>
                      </a:cubicBezTo>
                      <a:cubicBezTo>
                        <a:pt x="9" y="27"/>
                        <a:pt x="9" y="27"/>
                        <a:pt x="9" y="27"/>
                      </a:cubicBezTo>
                      <a:cubicBezTo>
                        <a:pt x="5" y="26"/>
                        <a:pt x="5" y="26"/>
                        <a:pt x="5" y="26"/>
                      </a:cubicBezTo>
                      <a:cubicBezTo>
                        <a:pt x="9" y="27"/>
                        <a:pt x="9" y="27"/>
                        <a:pt x="9" y="27"/>
                      </a:cubicBezTo>
                      <a:close/>
                    </a:path>
                  </a:pathLst>
                </a:custGeom>
                <a:solidFill>
                  <a:srgbClr val="5C5C5C"/>
                </a:solidFill>
                <a:ln w="9525">
                  <a:noFill/>
                  <a:round/>
                  <a:headEnd/>
                  <a:tailEnd/>
                </a:ln>
              </p:spPr>
              <p:txBody>
                <a:bodyP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grpSp>
          <p:grpSp>
            <p:nvGrpSpPr>
              <p:cNvPr id="1129" name="Group 71"/>
              <p:cNvGrpSpPr/>
              <p:nvPr/>
            </p:nvGrpSpPr>
            <p:grpSpPr>
              <a:xfrm>
                <a:off x="438916" y="2857864"/>
                <a:ext cx="389070" cy="373808"/>
                <a:chOff x="4603028" y="1016744"/>
                <a:chExt cx="443187" cy="466771"/>
              </a:xfrm>
            </p:grpSpPr>
            <p:sp>
              <p:nvSpPr>
                <p:cNvPr id="1130" name="Oval 177"/>
                <p:cNvSpPr>
                  <a:spLocks noChangeArrowheads="1"/>
                </p:cNvSpPr>
                <p:nvPr/>
              </p:nvSpPr>
              <p:spPr bwMode="auto">
                <a:xfrm>
                  <a:off x="4603028" y="1016744"/>
                  <a:ext cx="443187" cy="466771"/>
                </a:xfrm>
                <a:prstGeom prst="ellipse">
                  <a:avLst/>
                </a:prstGeom>
                <a:solidFill>
                  <a:srgbClr val="FFFFFF"/>
                </a:solidFill>
                <a:ln w="19050" algn="ctr">
                  <a:solidFill>
                    <a:srgbClr val="800000"/>
                  </a:solidFill>
                  <a:round/>
                  <a:headEnd/>
                  <a:tailEnd/>
                </a:ln>
              </p:spPr>
              <p:txBody>
                <a:bodyPr wrap="none" anchor="ctr"/>
                <a:lstStyle/>
                <a:p>
                  <a:pPr marL="0" marR="0" lvl="0" indent="0" algn="ctr" defTabSz="512018"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a:ea typeface="ＭＳ Ｐゴシック" pitchFamily="34" charset="-128"/>
                  </a:endParaRPr>
                </a:p>
              </p:txBody>
            </p:sp>
            <p:pic>
              <p:nvPicPr>
                <p:cNvPr id="1131" name="Picture 44" descr="simplecellphoneoutline.jpg"/>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4750780" y="1073944"/>
                  <a:ext cx="143971" cy="330744"/>
                </a:xfrm>
                <a:prstGeom prst="rect">
                  <a:avLst/>
                </a:prstGeom>
              </p:spPr>
            </p:pic>
          </p:grpSp>
        </p:grpSp>
        <p:sp>
          <p:nvSpPr>
            <p:cNvPr id="1109" name="Oval 18"/>
            <p:cNvSpPr>
              <a:spLocks noChangeArrowheads="1"/>
            </p:cNvSpPr>
            <p:nvPr>
              <p:custDataLst>
                <p:tags r:id="rId14"/>
              </p:custDataLst>
            </p:nvPr>
          </p:nvSpPr>
          <p:spPr bwMode="gray">
            <a:xfrm>
              <a:off x="2524848" y="3198038"/>
              <a:ext cx="1097280" cy="1097280"/>
            </a:xfrm>
            <a:prstGeom prst="ellipse">
              <a:avLst/>
            </a:prstGeom>
            <a:gradFill>
              <a:gsLst>
                <a:gs pos="0">
                  <a:sysClr val="window" lastClr="FFFFFF">
                    <a:alpha val="50000"/>
                  </a:sysClr>
                </a:gs>
                <a:gs pos="100000">
                  <a:srgbClr val="969696">
                    <a:alpha val="0"/>
                  </a:srgbClr>
                </a:gs>
              </a:gsLst>
              <a:lin ang="5400000" scaled="1"/>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0" name="Oval 18"/>
            <p:cNvSpPr>
              <a:spLocks noChangeArrowheads="1"/>
            </p:cNvSpPr>
            <p:nvPr>
              <p:custDataLst>
                <p:tags r:id="rId15"/>
              </p:custDataLst>
            </p:nvPr>
          </p:nvSpPr>
          <p:spPr bwMode="gray">
            <a:xfrm>
              <a:off x="2590630" y="3263821"/>
              <a:ext cx="965715" cy="965715"/>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1" name="Oval 19"/>
            <p:cNvSpPr>
              <a:spLocks noChangeArrowheads="1"/>
            </p:cNvSpPr>
            <p:nvPr>
              <p:custDataLst>
                <p:tags r:id="rId16"/>
              </p:custDataLst>
            </p:nvPr>
          </p:nvSpPr>
          <p:spPr bwMode="gray">
            <a:xfrm>
              <a:off x="2647718" y="3320730"/>
              <a:ext cx="851537" cy="851895"/>
            </a:xfrm>
            <a:prstGeom prst="ellipse">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sp>
          <p:nvSpPr>
            <p:cNvPr id="1112" name="Oval 19"/>
            <p:cNvSpPr>
              <a:spLocks noChangeArrowheads="1"/>
            </p:cNvSpPr>
            <p:nvPr/>
          </p:nvSpPr>
          <p:spPr bwMode="gray">
            <a:xfrm>
              <a:off x="2648951" y="3320731"/>
              <a:ext cx="851537" cy="851895"/>
            </a:xfrm>
            <a:prstGeom prst="ellipse">
              <a:avLst/>
            </a:prstGeom>
            <a:solidFill>
              <a:srgbClr val="C00000"/>
            </a:soli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nvGrpSpPr>
            <p:cNvPr id="1113" name="Group 153"/>
            <p:cNvGrpSpPr/>
            <p:nvPr/>
          </p:nvGrpSpPr>
          <p:grpSpPr>
            <a:xfrm>
              <a:off x="2780073" y="3429276"/>
              <a:ext cx="614652" cy="661690"/>
              <a:chOff x="2780073" y="2485866"/>
              <a:chExt cx="614652" cy="661690"/>
            </a:xfrm>
          </p:grpSpPr>
          <p:sp>
            <p:nvSpPr>
              <p:cNvPr id="1114" name="Rectangle 1113"/>
              <p:cNvSpPr/>
              <p:nvPr>
                <p:custDataLst>
                  <p:tags r:id="rId17"/>
                </p:custDataLst>
              </p:nvPr>
            </p:nvSpPr>
            <p:spPr>
              <a:xfrm>
                <a:off x="2780073" y="2685891"/>
                <a:ext cx="614652"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CENTER</a:t>
                </a:r>
              </a:p>
            </p:txBody>
          </p:sp>
          <p:sp>
            <p:nvSpPr>
              <p:cNvPr id="1115" name="Rectangle 1114"/>
              <p:cNvSpPr/>
              <p:nvPr>
                <p:custDataLst>
                  <p:tags r:id="rId18"/>
                </p:custDataLst>
              </p:nvPr>
            </p:nvSpPr>
            <p:spPr>
              <a:xfrm>
                <a:off x="2780073" y="2485866"/>
                <a:ext cx="614652" cy="461665"/>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CONTACT</a:t>
                </a:r>
              </a:p>
            </p:txBody>
          </p:sp>
          <p:grpSp>
            <p:nvGrpSpPr>
              <p:cNvPr id="1116" name="Group 52"/>
              <p:cNvGrpSpPr>
                <a:grpSpLocks/>
              </p:cNvGrpSpPr>
              <p:nvPr/>
            </p:nvGrpSpPr>
            <p:grpSpPr bwMode="auto">
              <a:xfrm>
                <a:off x="2913337" y="2608946"/>
                <a:ext cx="348124" cy="365312"/>
                <a:chOff x="1803" y="1453"/>
                <a:chExt cx="736" cy="865"/>
              </a:xfrm>
            </p:grpSpPr>
            <p:sp>
              <p:nvSpPr>
                <p:cNvPr id="1117" name="Freeform 53"/>
                <p:cNvSpPr>
                  <a:spLocks/>
                </p:cNvSpPr>
                <p:nvPr>
                  <p:custDataLst>
                    <p:tags r:id="rId19"/>
                  </p:custDataLst>
                </p:nvPr>
              </p:nvSpPr>
              <p:spPr bwMode="auto">
                <a:xfrm>
                  <a:off x="1857" y="1901"/>
                  <a:ext cx="244" cy="403"/>
                </a:xfrm>
                <a:custGeom>
                  <a:avLst/>
                  <a:gdLst>
                    <a:gd name="T0" fmla="*/ 9 w 303"/>
                    <a:gd name="T1" fmla="*/ 103 h 499"/>
                    <a:gd name="T2" fmla="*/ 158 w 303"/>
                    <a:gd name="T3" fmla="*/ 262 h 499"/>
                    <a:gd name="T4" fmla="*/ 158 w 303"/>
                    <a:gd name="T5" fmla="*/ 253 h 499"/>
                    <a:gd name="T6" fmla="*/ 25 w 303"/>
                    <a:gd name="T7" fmla="*/ 100 h 499"/>
                    <a:gd name="T8" fmla="*/ 25 w 303"/>
                    <a:gd name="T9" fmla="*/ 100 h 499"/>
                    <a:gd name="T10" fmla="*/ 9 w 303"/>
                    <a:gd name="T11" fmla="*/ 103 h 499"/>
                    <a:gd name="T12" fmla="*/ 0 60000 65536"/>
                    <a:gd name="T13" fmla="*/ 0 60000 65536"/>
                    <a:gd name="T14" fmla="*/ 0 60000 65536"/>
                    <a:gd name="T15" fmla="*/ 0 60000 65536"/>
                    <a:gd name="T16" fmla="*/ 0 60000 65536"/>
                    <a:gd name="T17" fmla="*/ 0 60000 65536"/>
                    <a:gd name="T18" fmla="*/ 0 w 303"/>
                    <a:gd name="T19" fmla="*/ 0 h 499"/>
                    <a:gd name="T20" fmla="*/ 303 w 30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303" h="499">
                      <a:moveTo>
                        <a:pt x="18" y="196"/>
                      </a:moveTo>
                      <a:cubicBezTo>
                        <a:pt x="18" y="196"/>
                        <a:pt x="54" y="384"/>
                        <a:pt x="303" y="499"/>
                      </a:cubicBezTo>
                      <a:cubicBezTo>
                        <a:pt x="303" y="480"/>
                        <a:pt x="303" y="480"/>
                        <a:pt x="303" y="480"/>
                      </a:cubicBezTo>
                      <a:cubicBezTo>
                        <a:pt x="303" y="480"/>
                        <a:pt x="99" y="372"/>
                        <a:pt x="47" y="189"/>
                      </a:cubicBezTo>
                      <a:cubicBezTo>
                        <a:pt x="0" y="0"/>
                        <a:pt x="47" y="189"/>
                        <a:pt x="47" y="189"/>
                      </a:cubicBezTo>
                      <a:cubicBezTo>
                        <a:pt x="18" y="196"/>
                        <a:pt x="18" y="196"/>
                        <a:pt x="18" y="196"/>
                      </a:cubicBezTo>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18" name="Freeform 54"/>
                <p:cNvSpPr>
                  <a:spLocks/>
                </p:cNvSpPr>
                <p:nvPr>
                  <p:custDataLst>
                    <p:tags r:id="rId20"/>
                  </p:custDataLst>
                </p:nvPr>
              </p:nvSpPr>
              <p:spPr bwMode="auto">
                <a:xfrm>
                  <a:off x="2083" y="2285"/>
                  <a:ext cx="159" cy="33"/>
                </a:xfrm>
                <a:custGeom>
                  <a:avLst/>
                  <a:gdLst>
                    <a:gd name="T0" fmla="*/ 103 w 197"/>
                    <a:gd name="T1" fmla="*/ 10 h 41"/>
                    <a:gd name="T2" fmla="*/ 93 w 197"/>
                    <a:gd name="T3" fmla="*/ 22 h 41"/>
                    <a:gd name="T4" fmla="*/ 11 w 197"/>
                    <a:gd name="T5" fmla="*/ 22 h 41"/>
                    <a:gd name="T6" fmla="*/ 0 w 197"/>
                    <a:gd name="T7" fmla="*/ 10 h 41"/>
                    <a:gd name="T8" fmla="*/ 0 w 197"/>
                    <a:gd name="T9" fmla="*/ 10 h 41"/>
                    <a:gd name="T10" fmla="*/ 11 w 197"/>
                    <a:gd name="T11" fmla="*/ 0 h 41"/>
                    <a:gd name="T12" fmla="*/ 93 w 197"/>
                    <a:gd name="T13" fmla="*/ 0 h 41"/>
                    <a:gd name="T14" fmla="*/ 103 w 197"/>
                    <a:gd name="T15" fmla="*/ 10 h 41"/>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1"/>
                    <a:gd name="T26" fmla="*/ 197 w 19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1">
                      <a:moveTo>
                        <a:pt x="197" y="20"/>
                      </a:moveTo>
                      <a:cubicBezTo>
                        <a:pt x="197" y="32"/>
                        <a:pt x="188" y="41"/>
                        <a:pt x="177" y="41"/>
                      </a:cubicBezTo>
                      <a:cubicBezTo>
                        <a:pt x="21" y="41"/>
                        <a:pt x="21" y="41"/>
                        <a:pt x="21" y="41"/>
                      </a:cubicBezTo>
                      <a:cubicBezTo>
                        <a:pt x="9" y="41"/>
                        <a:pt x="0" y="32"/>
                        <a:pt x="0" y="20"/>
                      </a:cubicBezTo>
                      <a:cubicBezTo>
                        <a:pt x="0" y="20"/>
                        <a:pt x="0" y="20"/>
                        <a:pt x="0" y="20"/>
                      </a:cubicBezTo>
                      <a:cubicBezTo>
                        <a:pt x="0" y="9"/>
                        <a:pt x="9" y="0"/>
                        <a:pt x="21" y="0"/>
                      </a:cubicBezTo>
                      <a:cubicBezTo>
                        <a:pt x="177" y="0"/>
                        <a:pt x="177" y="0"/>
                        <a:pt x="177" y="0"/>
                      </a:cubicBezTo>
                      <a:cubicBezTo>
                        <a:pt x="188" y="0"/>
                        <a:pt x="197" y="9"/>
                        <a:pt x="197"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19" name="Freeform 55"/>
                <p:cNvSpPr>
                  <a:spLocks/>
                </p:cNvSpPr>
                <p:nvPr>
                  <p:custDataLst>
                    <p:tags r:id="rId21"/>
                  </p:custDataLst>
                </p:nvPr>
              </p:nvSpPr>
              <p:spPr bwMode="auto">
                <a:xfrm>
                  <a:off x="1803"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0" y="213"/>
                        <a:pt x="156" y="213"/>
                      </a:cubicBezTo>
                      <a:cubicBezTo>
                        <a:pt x="26" y="213"/>
                        <a:pt x="26" y="213"/>
                        <a:pt x="26" y="213"/>
                      </a:cubicBezTo>
                      <a:cubicBezTo>
                        <a:pt x="11" y="213"/>
                        <a:pt x="0" y="202"/>
                        <a:pt x="0" y="187"/>
                      </a:cubicBezTo>
                      <a:cubicBezTo>
                        <a:pt x="0" y="26"/>
                        <a:pt x="0" y="26"/>
                        <a:pt x="0" y="26"/>
                      </a:cubicBezTo>
                      <a:cubicBezTo>
                        <a:pt x="0" y="11"/>
                        <a:pt x="11" y="0"/>
                        <a:pt x="26" y="0"/>
                      </a:cubicBezTo>
                      <a:cubicBezTo>
                        <a:pt x="156" y="0"/>
                        <a:pt x="156" y="0"/>
                        <a:pt x="156" y="0"/>
                      </a:cubicBezTo>
                      <a:cubicBezTo>
                        <a:pt x="170" y="0"/>
                        <a:pt x="182" y="11"/>
                        <a:pt x="182" y="26"/>
                      </a:cubicBezTo>
                      <a:lnTo>
                        <a:pt x="182" y="18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20" name="Freeform 56"/>
                <p:cNvSpPr>
                  <a:spLocks/>
                </p:cNvSpPr>
                <p:nvPr>
                  <p:custDataLst>
                    <p:tags r:id="rId22"/>
                  </p:custDataLst>
                </p:nvPr>
              </p:nvSpPr>
              <p:spPr bwMode="auto">
                <a:xfrm>
                  <a:off x="2392"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1" y="213"/>
                        <a:pt x="156" y="213"/>
                      </a:cubicBezTo>
                      <a:cubicBezTo>
                        <a:pt x="26" y="213"/>
                        <a:pt x="26" y="213"/>
                        <a:pt x="26" y="213"/>
                      </a:cubicBezTo>
                      <a:cubicBezTo>
                        <a:pt x="12" y="213"/>
                        <a:pt x="0" y="202"/>
                        <a:pt x="0" y="187"/>
                      </a:cubicBezTo>
                      <a:cubicBezTo>
                        <a:pt x="0" y="26"/>
                        <a:pt x="0" y="26"/>
                        <a:pt x="0" y="26"/>
                      </a:cubicBezTo>
                      <a:cubicBezTo>
                        <a:pt x="0" y="11"/>
                        <a:pt x="12" y="0"/>
                        <a:pt x="26" y="0"/>
                      </a:cubicBezTo>
                      <a:cubicBezTo>
                        <a:pt x="156" y="0"/>
                        <a:pt x="156" y="0"/>
                        <a:pt x="156" y="0"/>
                      </a:cubicBezTo>
                      <a:cubicBezTo>
                        <a:pt x="171" y="0"/>
                        <a:pt x="182" y="11"/>
                        <a:pt x="182" y="26"/>
                      </a:cubicBezTo>
                      <a:lnTo>
                        <a:pt x="182" y="18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21" name="Freeform 57"/>
                <p:cNvSpPr>
                  <a:spLocks/>
                </p:cNvSpPr>
                <p:nvPr>
                  <p:custDataLst>
                    <p:tags r:id="rId23"/>
                  </p:custDataLst>
                </p:nvPr>
              </p:nvSpPr>
              <p:spPr bwMode="auto">
                <a:xfrm>
                  <a:off x="1860" y="1453"/>
                  <a:ext cx="313" cy="437"/>
                </a:xfrm>
                <a:custGeom>
                  <a:avLst/>
                  <a:gdLst>
                    <a:gd name="T0" fmla="*/ 27 w 388"/>
                    <a:gd name="T1" fmla="*/ 284 h 542"/>
                    <a:gd name="T2" fmla="*/ 203 w 388"/>
                    <a:gd name="T3" fmla="*/ 48 h 542"/>
                    <a:gd name="T4" fmla="*/ 203 w 388"/>
                    <a:gd name="T5" fmla="*/ 22 h 542"/>
                    <a:gd name="T6" fmla="*/ 0 w 388"/>
                    <a:gd name="T7" fmla="*/ 283 h 542"/>
                    <a:gd name="T8" fmla="*/ 2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3"/>
                        <a:pt x="388" y="93"/>
                      </a:cubicBezTo>
                      <a:cubicBezTo>
                        <a:pt x="388" y="42"/>
                        <a:pt x="388" y="42"/>
                        <a:pt x="388" y="42"/>
                      </a:cubicBezTo>
                      <a:cubicBezTo>
                        <a:pt x="388" y="42"/>
                        <a:pt x="0" y="0"/>
                        <a:pt x="0" y="540"/>
                      </a:cubicBezTo>
                      <a:lnTo>
                        <a:pt x="52" y="54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22" name="Freeform 58"/>
                <p:cNvSpPr>
                  <a:spLocks/>
                </p:cNvSpPr>
                <p:nvPr>
                  <p:custDataLst>
                    <p:tags r:id="rId24"/>
                  </p:custDataLst>
                </p:nvPr>
              </p:nvSpPr>
              <p:spPr bwMode="auto">
                <a:xfrm>
                  <a:off x="2171" y="1453"/>
                  <a:ext cx="313" cy="437"/>
                </a:xfrm>
                <a:custGeom>
                  <a:avLst/>
                  <a:gdLst>
                    <a:gd name="T0" fmla="*/ 177 w 388"/>
                    <a:gd name="T1" fmla="*/ 284 h 542"/>
                    <a:gd name="T2" fmla="*/ 0 w 388"/>
                    <a:gd name="T3" fmla="*/ 48 h 542"/>
                    <a:gd name="T4" fmla="*/ 0 w 388"/>
                    <a:gd name="T5" fmla="*/ 22 h 542"/>
                    <a:gd name="T6" fmla="*/ 203 w 388"/>
                    <a:gd name="T7" fmla="*/ 283 h 542"/>
                    <a:gd name="T8" fmla="*/ 17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7" y="542"/>
                      </a:moveTo>
                      <a:cubicBezTo>
                        <a:pt x="337" y="542"/>
                        <a:pt x="384" y="93"/>
                        <a:pt x="0" y="93"/>
                      </a:cubicBezTo>
                      <a:cubicBezTo>
                        <a:pt x="0" y="42"/>
                        <a:pt x="0" y="42"/>
                        <a:pt x="0" y="42"/>
                      </a:cubicBezTo>
                      <a:cubicBezTo>
                        <a:pt x="0" y="42"/>
                        <a:pt x="388" y="0"/>
                        <a:pt x="388" y="540"/>
                      </a:cubicBezTo>
                      <a:lnTo>
                        <a:pt x="337" y="54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grpSp>
      </p:grpSp>
      <p:grpSp>
        <p:nvGrpSpPr>
          <p:cNvPr id="1148" name="Group 8"/>
          <p:cNvGrpSpPr/>
          <p:nvPr>
            <p:custDataLst>
              <p:tags r:id="rId8"/>
            </p:custDataLst>
          </p:nvPr>
        </p:nvGrpSpPr>
        <p:grpSpPr>
          <a:xfrm>
            <a:off x="862282" y="3625998"/>
            <a:ext cx="965715" cy="965715"/>
            <a:chOff x="862280" y="4415015"/>
            <a:chExt cx="965715" cy="965715"/>
          </a:xfrm>
        </p:grpSpPr>
        <p:sp>
          <p:nvSpPr>
            <p:cNvPr id="1149" name="Oval 18"/>
            <p:cNvSpPr>
              <a:spLocks noChangeArrowheads="1"/>
            </p:cNvSpPr>
            <p:nvPr>
              <p:custDataLst>
                <p:tags r:id="rId10"/>
              </p:custDataLst>
            </p:nvPr>
          </p:nvSpPr>
          <p:spPr bwMode="gray">
            <a:xfrm>
              <a:off x="862280" y="4415015"/>
              <a:ext cx="965715" cy="965715"/>
            </a:xfrm>
            <a:prstGeom prst="ellipse">
              <a:avLst/>
            </a:prstGeom>
            <a:gradFill>
              <a:gsLst>
                <a:gs pos="0">
                  <a:srgbClr val="000000">
                    <a:alpha val="50000"/>
                  </a:srgbClr>
                </a:gs>
                <a:gs pos="100000">
                  <a:srgbClr val="000000">
                    <a:alpha val="50000"/>
                  </a:srgbClr>
                </a:gs>
              </a:gsLst>
              <a:lin ang="5400000" scaled="0"/>
            </a:gradFill>
            <a:ln w="63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150" name="Group 139"/>
            <p:cNvGrpSpPr/>
            <p:nvPr/>
          </p:nvGrpSpPr>
          <p:grpSpPr>
            <a:xfrm>
              <a:off x="919424" y="4469412"/>
              <a:ext cx="851537" cy="851895"/>
              <a:chOff x="207957" y="2377320"/>
              <a:chExt cx="851537" cy="851895"/>
            </a:xfrm>
          </p:grpSpPr>
          <p:sp>
            <p:nvSpPr>
              <p:cNvPr id="1151" name="Oval 19"/>
              <p:cNvSpPr>
                <a:spLocks noChangeArrowheads="1"/>
              </p:cNvSpPr>
              <p:nvPr>
                <p:custDataLst>
                  <p:tags r:id="rId11"/>
                </p:custDataLst>
              </p:nvPr>
            </p:nvSpPr>
            <p:spPr bwMode="gray">
              <a:xfrm>
                <a:off x="207957" y="2377320"/>
                <a:ext cx="851537" cy="851895"/>
              </a:xfrm>
              <a:prstGeom prst="ellipse">
                <a:avLst/>
              </a:prstGeom>
              <a:gradFill flip="none" rotWithShape="1">
                <a:gsLst>
                  <a:gs pos="0">
                    <a:srgbClr val="C00000"/>
                  </a:gs>
                  <a:gs pos="50000">
                    <a:srgbClr val="C00000"/>
                  </a:gs>
                  <a:gs pos="100000">
                    <a:srgbClr val="C00000"/>
                  </a:gs>
                </a:gsLst>
                <a:lin ang="16200000" scaled="1"/>
                <a:tileRect/>
              </a:gradFill>
              <a:ln w="9525">
                <a:noFill/>
                <a:miter lim="800000"/>
                <a:headEnd/>
                <a:tailEnd/>
              </a:ln>
            </p:spPr>
            <p:txBody>
              <a:bodyPr vert="horz" wrap="non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endParaRPr>
              </a:p>
            </p:txBody>
          </p:sp>
          <p:grpSp>
            <p:nvGrpSpPr>
              <p:cNvPr id="1152" name="Group 141"/>
              <p:cNvGrpSpPr/>
              <p:nvPr/>
            </p:nvGrpSpPr>
            <p:grpSpPr>
              <a:xfrm>
                <a:off x="326399" y="2454605"/>
                <a:ext cx="614652" cy="692951"/>
                <a:chOff x="2772903" y="2454605"/>
                <a:chExt cx="614652" cy="692951"/>
              </a:xfrm>
            </p:grpSpPr>
            <p:sp>
              <p:nvSpPr>
                <p:cNvPr id="1153" name="Rectangle 1152"/>
                <p:cNvSpPr/>
                <p:nvPr>
                  <p:custDataLst>
                    <p:tags r:id="rId12"/>
                  </p:custDataLst>
                </p:nvPr>
              </p:nvSpPr>
              <p:spPr>
                <a:xfrm>
                  <a:off x="2772903" y="2685891"/>
                  <a:ext cx="614652" cy="461665"/>
                </a:xfrm>
                <a:prstGeom prst="rect">
                  <a:avLst/>
                </a:prstGeom>
                <a:noFill/>
              </p:spPr>
              <p:txBody>
                <a:bodyPr wrap="none" lIns="91440" tIns="45720" rIns="91440" bIns="4572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10160">
                        <a:noFill/>
                        <a:prstDash val="solid"/>
                      </a:ln>
                      <a:solidFill>
                        <a:srgbClr val="FFFFFF"/>
                      </a:solidFill>
                      <a:effectLst/>
                      <a:uLnTx/>
                      <a:uFillTx/>
                    </a:rPr>
                    <a:t>SOCIAL</a:t>
                  </a:r>
                </a:p>
              </p:txBody>
            </p:sp>
            <p:grpSp>
              <p:nvGrpSpPr>
                <p:cNvPr id="1154" name="Group 143"/>
                <p:cNvGrpSpPr/>
                <p:nvPr/>
              </p:nvGrpSpPr>
              <p:grpSpPr>
                <a:xfrm>
                  <a:off x="2837001" y="2454605"/>
                  <a:ext cx="502202" cy="524147"/>
                  <a:chOff x="10680845" y="6379297"/>
                  <a:chExt cx="1889125" cy="1971676"/>
                </a:xfrm>
                <a:solidFill>
                  <a:sysClr val="window" lastClr="FFFFFF"/>
                </a:solidFill>
              </p:grpSpPr>
              <p:sp>
                <p:nvSpPr>
                  <p:cNvPr id="1155" name="Oval 9"/>
                  <p:cNvSpPr>
                    <a:spLocks noChangeArrowheads="1"/>
                  </p:cNvSpPr>
                  <p:nvPr/>
                </p:nvSpPr>
                <p:spPr bwMode="auto">
                  <a:xfrm>
                    <a:off x="11507932" y="6971435"/>
                    <a:ext cx="304800" cy="303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56" name="Freeform 10"/>
                  <p:cNvSpPr>
                    <a:spLocks/>
                  </p:cNvSpPr>
                  <p:nvPr/>
                </p:nvSpPr>
                <p:spPr bwMode="auto">
                  <a:xfrm>
                    <a:off x="12217545" y="7290522"/>
                    <a:ext cx="352425" cy="693738"/>
                  </a:xfrm>
                  <a:custGeom>
                    <a:avLst/>
                    <a:gdLst>
                      <a:gd name="T0" fmla="*/ 0 w 94"/>
                      <a:gd name="T1" fmla="*/ 15 h 185"/>
                      <a:gd name="T2" fmla="*/ 15 w 94"/>
                      <a:gd name="T3" fmla="*/ 2 h 185"/>
                      <a:gd name="T4" fmla="*/ 22 w 94"/>
                      <a:gd name="T5" fmla="*/ 1 h 185"/>
                      <a:gd name="T6" fmla="*/ 42 w 94"/>
                      <a:gd name="T7" fmla="*/ 21 h 185"/>
                      <a:gd name="T8" fmla="*/ 51 w 94"/>
                      <a:gd name="T9" fmla="*/ 21 h 185"/>
                      <a:gd name="T10" fmla="*/ 72 w 94"/>
                      <a:gd name="T11" fmla="*/ 1 h 185"/>
                      <a:gd name="T12" fmla="*/ 78 w 94"/>
                      <a:gd name="T13" fmla="*/ 2 h 185"/>
                      <a:gd name="T14" fmla="*/ 93 w 94"/>
                      <a:gd name="T15" fmla="*/ 15 h 185"/>
                      <a:gd name="T16" fmla="*/ 93 w 94"/>
                      <a:gd name="T17" fmla="*/ 69 h 185"/>
                      <a:gd name="T18" fmla="*/ 80 w 94"/>
                      <a:gd name="T19" fmla="*/ 87 h 185"/>
                      <a:gd name="T20" fmla="*/ 70 w 94"/>
                      <a:gd name="T21" fmla="*/ 177 h 185"/>
                      <a:gd name="T22" fmla="*/ 64 w 94"/>
                      <a:gd name="T23" fmla="*/ 185 h 185"/>
                      <a:gd name="T24" fmla="*/ 30 w 94"/>
                      <a:gd name="T25" fmla="*/ 185 h 185"/>
                      <a:gd name="T26" fmla="*/ 24 w 94"/>
                      <a:gd name="T27" fmla="*/ 177 h 185"/>
                      <a:gd name="T28" fmla="*/ 14 w 94"/>
                      <a:gd name="T29" fmla="*/ 87 h 185"/>
                      <a:gd name="T30" fmla="*/ 1 w 94"/>
                      <a:gd name="T31" fmla="*/ 69 h 185"/>
                      <a:gd name="T32" fmla="*/ 0 w 94"/>
                      <a:gd name="T33"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85">
                        <a:moveTo>
                          <a:pt x="0" y="15"/>
                        </a:moveTo>
                        <a:cubicBezTo>
                          <a:pt x="0" y="9"/>
                          <a:pt x="8" y="6"/>
                          <a:pt x="15" y="2"/>
                        </a:cubicBezTo>
                        <a:cubicBezTo>
                          <a:pt x="19" y="0"/>
                          <a:pt x="21" y="0"/>
                          <a:pt x="22" y="1"/>
                        </a:cubicBezTo>
                        <a:cubicBezTo>
                          <a:pt x="23" y="2"/>
                          <a:pt x="42" y="21"/>
                          <a:pt x="42" y="21"/>
                        </a:cubicBezTo>
                        <a:cubicBezTo>
                          <a:pt x="45" y="24"/>
                          <a:pt x="49" y="24"/>
                          <a:pt x="51" y="21"/>
                        </a:cubicBezTo>
                        <a:cubicBezTo>
                          <a:pt x="51" y="21"/>
                          <a:pt x="70" y="2"/>
                          <a:pt x="72" y="1"/>
                        </a:cubicBezTo>
                        <a:cubicBezTo>
                          <a:pt x="73" y="0"/>
                          <a:pt x="75" y="0"/>
                          <a:pt x="78" y="2"/>
                        </a:cubicBezTo>
                        <a:cubicBezTo>
                          <a:pt x="86" y="6"/>
                          <a:pt x="93" y="9"/>
                          <a:pt x="93" y="15"/>
                        </a:cubicBezTo>
                        <a:cubicBezTo>
                          <a:pt x="93" y="69"/>
                          <a:pt x="93" y="69"/>
                          <a:pt x="93" y="69"/>
                        </a:cubicBezTo>
                        <a:cubicBezTo>
                          <a:pt x="93" y="76"/>
                          <a:pt x="94" y="85"/>
                          <a:pt x="80" y="87"/>
                        </a:cubicBezTo>
                        <a:cubicBezTo>
                          <a:pt x="70" y="177"/>
                          <a:pt x="70" y="177"/>
                          <a:pt x="70" y="177"/>
                        </a:cubicBezTo>
                        <a:cubicBezTo>
                          <a:pt x="70" y="183"/>
                          <a:pt x="67" y="185"/>
                          <a:pt x="64" y="185"/>
                        </a:cubicBezTo>
                        <a:cubicBezTo>
                          <a:pt x="30" y="185"/>
                          <a:pt x="30" y="185"/>
                          <a:pt x="30" y="185"/>
                        </a:cubicBezTo>
                        <a:cubicBezTo>
                          <a:pt x="27" y="185"/>
                          <a:pt x="24" y="183"/>
                          <a:pt x="24" y="177"/>
                        </a:cubicBezTo>
                        <a:cubicBezTo>
                          <a:pt x="14" y="87"/>
                          <a:pt x="14" y="87"/>
                          <a:pt x="14" y="87"/>
                        </a:cubicBezTo>
                        <a:cubicBezTo>
                          <a:pt x="0" y="85"/>
                          <a:pt x="1" y="76"/>
                          <a:pt x="1" y="69"/>
                        </a:cubicBez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57" name="Oval 11"/>
                  <p:cNvSpPr>
                    <a:spLocks noChangeArrowheads="1"/>
                  </p:cNvSpPr>
                  <p:nvPr/>
                </p:nvSpPr>
                <p:spPr bwMode="auto">
                  <a:xfrm>
                    <a:off x="12295332" y="7106372"/>
                    <a:ext cx="195262"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58" name="Freeform 12"/>
                  <p:cNvSpPr>
                    <a:spLocks/>
                  </p:cNvSpPr>
                  <p:nvPr/>
                </p:nvSpPr>
                <p:spPr bwMode="auto">
                  <a:xfrm>
                    <a:off x="10680845" y="7298460"/>
                    <a:ext cx="422275" cy="839788"/>
                  </a:xfrm>
                  <a:custGeom>
                    <a:avLst/>
                    <a:gdLst>
                      <a:gd name="T0" fmla="*/ 112 w 113"/>
                      <a:gd name="T1" fmla="*/ 19 h 224"/>
                      <a:gd name="T2" fmla="*/ 94 w 113"/>
                      <a:gd name="T3" fmla="*/ 3 h 224"/>
                      <a:gd name="T4" fmla="*/ 86 w 113"/>
                      <a:gd name="T5" fmla="*/ 2 h 224"/>
                      <a:gd name="T6" fmla="*/ 62 w 113"/>
                      <a:gd name="T7" fmla="*/ 26 h 224"/>
                      <a:gd name="T8" fmla="*/ 51 w 113"/>
                      <a:gd name="T9" fmla="*/ 26 h 224"/>
                      <a:gd name="T10" fmla="*/ 26 w 113"/>
                      <a:gd name="T11" fmla="*/ 2 h 224"/>
                      <a:gd name="T12" fmla="*/ 18 w 113"/>
                      <a:gd name="T13" fmla="*/ 3 h 224"/>
                      <a:gd name="T14" fmla="*/ 0 w 113"/>
                      <a:gd name="T15" fmla="*/ 19 h 224"/>
                      <a:gd name="T16" fmla="*/ 1 w 113"/>
                      <a:gd name="T17" fmla="*/ 84 h 224"/>
                      <a:gd name="T18" fmla="*/ 16 w 113"/>
                      <a:gd name="T19" fmla="*/ 106 h 224"/>
                      <a:gd name="T20" fmla="*/ 28 w 113"/>
                      <a:gd name="T21" fmla="*/ 214 h 224"/>
                      <a:gd name="T22" fmla="*/ 36 w 113"/>
                      <a:gd name="T23" fmla="*/ 224 h 224"/>
                      <a:gd name="T24" fmla="*/ 77 w 113"/>
                      <a:gd name="T25" fmla="*/ 224 h 224"/>
                      <a:gd name="T26" fmla="*/ 84 w 113"/>
                      <a:gd name="T27" fmla="*/ 214 h 224"/>
                      <a:gd name="T28" fmla="*/ 97 w 113"/>
                      <a:gd name="T29" fmla="*/ 106 h 224"/>
                      <a:gd name="T30" fmla="*/ 112 w 113"/>
                      <a:gd name="T31" fmla="*/ 84 h 224"/>
                      <a:gd name="T32" fmla="*/ 112 w 113"/>
                      <a:gd name="T33" fmla="*/ 1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24">
                        <a:moveTo>
                          <a:pt x="112" y="19"/>
                        </a:moveTo>
                        <a:cubicBezTo>
                          <a:pt x="112" y="11"/>
                          <a:pt x="104" y="7"/>
                          <a:pt x="94" y="3"/>
                        </a:cubicBezTo>
                        <a:cubicBezTo>
                          <a:pt x="91" y="1"/>
                          <a:pt x="88" y="0"/>
                          <a:pt x="86" y="2"/>
                        </a:cubicBezTo>
                        <a:cubicBezTo>
                          <a:pt x="85" y="3"/>
                          <a:pt x="62" y="26"/>
                          <a:pt x="62" y="26"/>
                        </a:cubicBezTo>
                        <a:cubicBezTo>
                          <a:pt x="58" y="30"/>
                          <a:pt x="54" y="30"/>
                          <a:pt x="51" y="26"/>
                        </a:cubicBezTo>
                        <a:cubicBezTo>
                          <a:pt x="51" y="26"/>
                          <a:pt x="28" y="3"/>
                          <a:pt x="26" y="2"/>
                        </a:cubicBezTo>
                        <a:cubicBezTo>
                          <a:pt x="25" y="0"/>
                          <a:pt x="22" y="1"/>
                          <a:pt x="18" y="3"/>
                        </a:cubicBezTo>
                        <a:cubicBezTo>
                          <a:pt x="9" y="7"/>
                          <a:pt x="0" y="11"/>
                          <a:pt x="0" y="19"/>
                        </a:cubicBezTo>
                        <a:cubicBezTo>
                          <a:pt x="1" y="84"/>
                          <a:pt x="1" y="84"/>
                          <a:pt x="1" y="84"/>
                        </a:cubicBezTo>
                        <a:cubicBezTo>
                          <a:pt x="1" y="93"/>
                          <a:pt x="0" y="104"/>
                          <a:pt x="16" y="106"/>
                        </a:cubicBezTo>
                        <a:cubicBezTo>
                          <a:pt x="28" y="214"/>
                          <a:pt x="28" y="214"/>
                          <a:pt x="28" y="214"/>
                        </a:cubicBezTo>
                        <a:cubicBezTo>
                          <a:pt x="28" y="221"/>
                          <a:pt x="32" y="224"/>
                          <a:pt x="36" y="224"/>
                        </a:cubicBezTo>
                        <a:cubicBezTo>
                          <a:pt x="77" y="224"/>
                          <a:pt x="77" y="224"/>
                          <a:pt x="77" y="224"/>
                        </a:cubicBezTo>
                        <a:cubicBezTo>
                          <a:pt x="81" y="224"/>
                          <a:pt x="84" y="221"/>
                          <a:pt x="84" y="214"/>
                        </a:cubicBezTo>
                        <a:cubicBezTo>
                          <a:pt x="97" y="106"/>
                          <a:pt x="97" y="106"/>
                          <a:pt x="97" y="106"/>
                        </a:cubicBezTo>
                        <a:cubicBezTo>
                          <a:pt x="113" y="104"/>
                          <a:pt x="112" y="93"/>
                          <a:pt x="112" y="84"/>
                        </a:cubicBezTo>
                        <a:lnTo>
                          <a:pt x="1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59" name="Oval 13"/>
                  <p:cNvSpPr>
                    <a:spLocks noChangeArrowheads="1"/>
                  </p:cNvSpPr>
                  <p:nvPr/>
                </p:nvSpPr>
                <p:spPr bwMode="auto">
                  <a:xfrm>
                    <a:off x="10774507" y="7076210"/>
                    <a:ext cx="231775"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60" name="Freeform 14"/>
                  <p:cNvSpPr>
                    <a:spLocks/>
                  </p:cNvSpPr>
                  <p:nvPr/>
                </p:nvSpPr>
                <p:spPr bwMode="auto">
                  <a:xfrm>
                    <a:off x="11385695" y="7260360"/>
                    <a:ext cx="546100" cy="1090613"/>
                  </a:xfrm>
                  <a:custGeom>
                    <a:avLst/>
                    <a:gdLst>
                      <a:gd name="T0" fmla="*/ 146 w 146"/>
                      <a:gd name="T1" fmla="*/ 24 h 291"/>
                      <a:gd name="T2" fmla="*/ 123 w 146"/>
                      <a:gd name="T3" fmla="*/ 4 h 291"/>
                      <a:gd name="T4" fmla="*/ 112 w 146"/>
                      <a:gd name="T5" fmla="*/ 2 h 291"/>
                      <a:gd name="T6" fmla="*/ 80 w 146"/>
                      <a:gd name="T7" fmla="*/ 34 h 291"/>
                      <a:gd name="T8" fmla="*/ 66 w 146"/>
                      <a:gd name="T9" fmla="*/ 34 h 291"/>
                      <a:gd name="T10" fmla="*/ 34 w 146"/>
                      <a:gd name="T11" fmla="*/ 2 h 291"/>
                      <a:gd name="T12" fmla="*/ 24 w 146"/>
                      <a:gd name="T13" fmla="*/ 4 h 291"/>
                      <a:gd name="T14" fmla="*/ 0 w 146"/>
                      <a:gd name="T15" fmla="*/ 24 h 291"/>
                      <a:gd name="T16" fmla="*/ 1 w 146"/>
                      <a:gd name="T17" fmla="*/ 109 h 291"/>
                      <a:gd name="T18" fmla="*/ 21 w 146"/>
                      <a:gd name="T19" fmla="*/ 138 h 291"/>
                      <a:gd name="T20" fmla="*/ 37 w 146"/>
                      <a:gd name="T21" fmla="*/ 278 h 291"/>
                      <a:gd name="T22" fmla="*/ 47 w 146"/>
                      <a:gd name="T23" fmla="*/ 291 h 291"/>
                      <a:gd name="T24" fmla="*/ 99 w 146"/>
                      <a:gd name="T25" fmla="*/ 291 h 291"/>
                      <a:gd name="T26" fmla="*/ 109 w 146"/>
                      <a:gd name="T27" fmla="*/ 278 h 291"/>
                      <a:gd name="T28" fmla="*/ 125 w 146"/>
                      <a:gd name="T29" fmla="*/ 138 h 291"/>
                      <a:gd name="T30" fmla="*/ 145 w 146"/>
                      <a:gd name="T31" fmla="*/ 109 h 291"/>
                      <a:gd name="T32" fmla="*/ 146 w 146"/>
                      <a:gd name="T33" fmla="*/ 2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91">
                        <a:moveTo>
                          <a:pt x="146" y="24"/>
                        </a:moveTo>
                        <a:cubicBezTo>
                          <a:pt x="146" y="14"/>
                          <a:pt x="135" y="9"/>
                          <a:pt x="123" y="4"/>
                        </a:cubicBezTo>
                        <a:cubicBezTo>
                          <a:pt x="118" y="1"/>
                          <a:pt x="114" y="0"/>
                          <a:pt x="112" y="2"/>
                        </a:cubicBezTo>
                        <a:cubicBezTo>
                          <a:pt x="110" y="4"/>
                          <a:pt x="80" y="34"/>
                          <a:pt x="80" y="34"/>
                        </a:cubicBezTo>
                        <a:cubicBezTo>
                          <a:pt x="76" y="39"/>
                          <a:pt x="70" y="39"/>
                          <a:pt x="66" y="34"/>
                        </a:cubicBezTo>
                        <a:cubicBezTo>
                          <a:pt x="66" y="34"/>
                          <a:pt x="36" y="4"/>
                          <a:pt x="34" y="2"/>
                        </a:cubicBezTo>
                        <a:cubicBezTo>
                          <a:pt x="32" y="0"/>
                          <a:pt x="29" y="1"/>
                          <a:pt x="24" y="4"/>
                        </a:cubicBezTo>
                        <a:cubicBezTo>
                          <a:pt x="11" y="9"/>
                          <a:pt x="0" y="14"/>
                          <a:pt x="0" y="24"/>
                        </a:cubicBezTo>
                        <a:cubicBezTo>
                          <a:pt x="1" y="109"/>
                          <a:pt x="1" y="109"/>
                          <a:pt x="1" y="109"/>
                        </a:cubicBezTo>
                        <a:cubicBezTo>
                          <a:pt x="1" y="121"/>
                          <a:pt x="0" y="134"/>
                          <a:pt x="21" y="138"/>
                        </a:cubicBezTo>
                        <a:cubicBezTo>
                          <a:pt x="37" y="278"/>
                          <a:pt x="37" y="278"/>
                          <a:pt x="37" y="278"/>
                        </a:cubicBezTo>
                        <a:cubicBezTo>
                          <a:pt x="37" y="287"/>
                          <a:pt x="41" y="291"/>
                          <a:pt x="47" y="291"/>
                        </a:cubicBezTo>
                        <a:cubicBezTo>
                          <a:pt x="99" y="291"/>
                          <a:pt x="99" y="291"/>
                          <a:pt x="99" y="291"/>
                        </a:cubicBezTo>
                        <a:cubicBezTo>
                          <a:pt x="105" y="291"/>
                          <a:pt x="109" y="287"/>
                          <a:pt x="109" y="278"/>
                        </a:cubicBezTo>
                        <a:cubicBezTo>
                          <a:pt x="125" y="138"/>
                          <a:pt x="125" y="138"/>
                          <a:pt x="125" y="138"/>
                        </a:cubicBezTo>
                        <a:cubicBezTo>
                          <a:pt x="146" y="134"/>
                          <a:pt x="145" y="121"/>
                          <a:pt x="145" y="109"/>
                        </a:cubicBezTo>
                        <a:lnTo>
                          <a:pt x="14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61" name="Freeform 15"/>
                  <p:cNvSpPr>
                    <a:spLocks noEditPoints="1"/>
                  </p:cNvSpPr>
                  <p:nvPr/>
                </p:nvSpPr>
                <p:spPr bwMode="auto">
                  <a:xfrm>
                    <a:off x="10901507" y="6379297"/>
                    <a:ext cx="869950" cy="790575"/>
                  </a:xfrm>
                  <a:custGeom>
                    <a:avLst/>
                    <a:gdLst>
                      <a:gd name="T0" fmla="*/ 202 w 232"/>
                      <a:gd name="T1" fmla="*/ 146 h 211"/>
                      <a:gd name="T2" fmla="*/ 224 w 232"/>
                      <a:gd name="T3" fmla="*/ 151 h 211"/>
                      <a:gd name="T4" fmla="*/ 230 w 232"/>
                      <a:gd name="T5" fmla="*/ 132 h 211"/>
                      <a:gd name="T6" fmla="*/ 218 w 232"/>
                      <a:gd name="T7" fmla="*/ 93 h 211"/>
                      <a:gd name="T8" fmla="*/ 225 w 232"/>
                      <a:gd name="T9" fmla="*/ 70 h 211"/>
                      <a:gd name="T10" fmla="*/ 125 w 232"/>
                      <a:gd name="T11" fmla="*/ 0 h 211"/>
                      <a:gd name="T12" fmla="*/ 25 w 232"/>
                      <a:gd name="T13" fmla="*/ 70 h 211"/>
                      <a:gd name="T14" fmla="*/ 25 w 232"/>
                      <a:gd name="T15" fmla="*/ 72 h 211"/>
                      <a:gd name="T16" fmla="*/ 3 w 232"/>
                      <a:gd name="T17" fmla="*/ 107 h 211"/>
                      <a:gd name="T18" fmla="*/ 57 w 232"/>
                      <a:gd name="T19" fmla="*/ 175 h 211"/>
                      <a:gd name="T20" fmla="*/ 32 w 232"/>
                      <a:gd name="T21" fmla="*/ 204 h 211"/>
                      <a:gd name="T22" fmla="*/ 98 w 232"/>
                      <a:gd name="T23" fmla="*/ 188 h 211"/>
                      <a:gd name="T24" fmla="*/ 109 w 232"/>
                      <a:gd name="T25" fmla="*/ 190 h 211"/>
                      <a:gd name="T26" fmla="*/ 150 w 232"/>
                      <a:gd name="T27" fmla="*/ 190 h 211"/>
                      <a:gd name="T28" fmla="*/ 202 w 232"/>
                      <a:gd name="T29" fmla="*/ 146 h 211"/>
                      <a:gd name="T30" fmla="*/ 125 w 232"/>
                      <a:gd name="T31" fmla="*/ 120 h 211"/>
                      <a:gd name="T32" fmla="*/ 43 w 232"/>
                      <a:gd name="T33" fmla="*/ 70 h 211"/>
                      <a:gd name="T34" fmla="*/ 125 w 232"/>
                      <a:gd name="T35" fmla="*/ 18 h 211"/>
                      <a:gd name="T36" fmla="*/ 207 w 232"/>
                      <a:gd name="T37" fmla="*/ 70 h 211"/>
                      <a:gd name="T38" fmla="*/ 164 w 232"/>
                      <a:gd name="T39" fmla="*/ 113 h 211"/>
                      <a:gd name="T40" fmla="*/ 173 w 232"/>
                      <a:gd name="T41" fmla="*/ 138 h 211"/>
                      <a:gd name="T42" fmla="*/ 134 w 232"/>
                      <a:gd name="T43" fmla="*/ 120 h 211"/>
                      <a:gd name="T44" fmla="*/ 125 w 232"/>
                      <a:gd name="T45" fmla="*/ 12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2" h="211">
                        <a:moveTo>
                          <a:pt x="202" y="146"/>
                        </a:moveTo>
                        <a:cubicBezTo>
                          <a:pt x="210" y="146"/>
                          <a:pt x="217" y="148"/>
                          <a:pt x="224" y="151"/>
                        </a:cubicBezTo>
                        <a:cubicBezTo>
                          <a:pt x="227" y="145"/>
                          <a:pt x="229" y="139"/>
                          <a:pt x="230" y="132"/>
                        </a:cubicBezTo>
                        <a:cubicBezTo>
                          <a:pt x="232" y="118"/>
                          <a:pt x="226" y="106"/>
                          <a:pt x="218" y="93"/>
                        </a:cubicBezTo>
                        <a:cubicBezTo>
                          <a:pt x="221" y="86"/>
                          <a:pt x="225" y="79"/>
                          <a:pt x="225" y="70"/>
                        </a:cubicBezTo>
                        <a:cubicBezTo>
                          <a:pt x="225" y="31"/>
                          <a:pt x="180" y="0"/>
                          <a:pt x="125" y="0"/>
                        </a:cubicBezTo>
                        <a:cubicBezTo>
                          <a:pt x="69" y="0"/>
                          <a:pt x="25" y="31"/>
                          <a:pt x="25" y="70"/>
                        </a:cubicBezTo>
                        <a:cubicBezTo>
                          <a:pt x="25" y="70"/>
                          <a:pt x="25" y="70"/>
                          <a:pt x="25" y="72"/>
                        </a:cubicBezTo>
                        <a:cubicBezTo>
                          <a:pt x="12" y="81"/>
                          <a:pt x="5" y="93"/>
                          <a:pt x="3" y="107"/>
                        </a:cubicBezTo>
                        <a:cubicBezTo>
                          <a:pt x="0" y="134"/>
                          <a:pt x="23" y="159"/>
                          <a:pt x="57" y="175"/>
                        </a:cubicBezTo>
                        <a:cubicBezTo>
                          <a:pt x="52" y="184"/>
                          <a:pt x="43" y="197"/>
                          <a:pt x="32" y="204"/>
                        </a:cubicBezTo>
                        <a:cubicBezTo>
                          <a:pt x="32" y="204"/>
                          <a:pt x="73" y="211"/>
                          <a:pt x="98" y="188"/>
                        </a:cubicBezTo>
                        <a:cubicBezTo>
                          <a:pt x="102" y="188"/>
                          <a:pt x="105" y="190"/>
                          <a:pt x="109" y="190"/>
                        </a:cubicBezTo>
                        <a:cubicBezTo>
                          <a:pt x="123" y="191"/>
                          <a:pt x="137" y="191"/>
                          <a:pt x="150" y="190"/>
                        </a:cubicBezTo>
                        <a:cubicBezTo>
                          <a:pt x="155" y="165"/>
                          <a:pt x="176" y="146"/>
                          <a:pt x="202" y="146"/>
                        </a:cubicBezTo>
                        <a:close/>
                        <a:moveTo>
                          <a:pt x="125" y="120"/>
                        </a:moveTo>
                        <a:cubicBezTo>
                          <a:pt x="80" y="120"/>
                          <a:pt x="43" y="97"/>
                          <a:pt x="43" y="70"/>
                        </a:cubicBezTo>
                        <a:cubicBezTo>
                          <a:pt x="43" y="41"/>
                          <a:pt x="80" y="18"/>
                          <a:pt x="125" y="18"/>
                        </a:cubicBezTo>
                        <a:cubicBezTo>
                          <a:pt x="169" y="18"/>
                          <a:pt x="207" y="41"/>
                          <a:pt x="207" y="70"/>
                        </a:cubicBezTo>
                        <a:cubicBezTo>
                          <a:pt x="207" y="88"/>
                          <a:pt x="189" y="104"/>
                          <a:pt x="164" y="113"/>
                        </a:cubicBezTo>
                        <a:cubicBezTo>
                          <a:pt x="166" y="122"/>
                          <a:pt x="168" y="131"/>
                          <a:pt x="173" y="138"/>
                        </a:cubicBezTo>
                        <a:cubicBezTo>
                          <a:pt x="173" y="138"/>
                          <a:pt x="152" y="138"/>
                          <a:pt x="134" y="120"/>
                        </a:cubicBezTo>
                        <a:cubicBezTo>
                          <a:pt x="130" y="120"/>
                          <a:pt x="128" y="120"/>
                          <a:pt x="12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sp>
                <p:nvSpPr>
                  <p:cNvPr id="1162" name="Freeform 16"/>
                  <p:cNvSpPr>
                    <a:spLocks/>
                  </p:cNvSpPr>
                  <p:nvPr/>
                </p:nvSpPr>
                <p:spPr bwMode="auto">
                  <a:xfrm>
                    <a:off x="11777807" y="6528522"/>
                    <a:ext cx="608012" cy="657225"/>
                  </a:xfrm>
                  <a:custGeom>
                    <a:avLst/>
                    <a:gdLst>
                      <a:gd name="T0" fmla="*/ 159 w 162"/>
                      <a:gd name="T1" fmla="*/ 89 h 175"/>
                      <a:gd name="T2" fmla="*/ 141 w 162"/>
                      <a:gd name="T3" fmla="*/ 59 h 175"/>
                      <a:gd name="T4" fmla="*/ 141 w 162"/>
                      <a:gd name="T5" fmla="*/ 58 h 175"/>
                      <a:gd name="T6" fmla="*/ 59 w 162"/>
                      <a:gd name="T7" fmla="*/ 0 h 175"/>
                      <a:gd name="T8" fmla="*/ 1 w 162"/>
                      <a:gd name="T9" fmla="*/ 16 h 175"/>
                      <a:gd name="T10" fmla="*/ 3 w 162"/>
                      <a:gd name="T11" fmla="*/ 30 h 175"/>
                      <a:gd name="T12" fmla="*/ 2 w 162"/>
                      <a:gd name="T13" fmla="*/ 34 h 175"/>
                      <a:gd name="T14" fmla="*/ 59 w 162"/>
                      <a:gd name="T15" fmla="*/ 15 h 175"/>
                      <a:gd name="T16" fmla="*/ 126 w 162"/>
                      <a:gd name="T17" fmla="*/ 58 h 175"/>
                      <a:gd name="T18" fmla="*/ 59 w 162"/>
                      <a:gd name="T19" fmla="*/ 99 h 175"/>
                      <a:gd name="T20" fmla="*/ 51 w 162"/>
                      <a:gd name="T21" fmla="*/ 99 h 175"/>
                      <a:gd name="T22" fmla="*/ 19 w 162"/>
                      <a:gd name="T23" fmla="*/ 114 h 175"/>
                      <a:gd name="T24" fmla="*/ 26 w 162"/>
                      <a:gd name="T25" fmla="*/ 93 h 175"/>
                      <a:gd name="T26" fmla="*/ 8 w 162"/>
                      <a:gd name="T27" fmla="*/ 85 h 175"/>
                      <a:gd name="T28" fmla="*/ 8 w 162"/>
                      <a:gd name="T29" fmla="*/ 94 h 175"/>
                      <a:gd name="T30" fmla="*/ 0 w 162"/>
                      <a:gd name="T31" fmla="*/ 117 h 175"/>
                      <a:gd name="T32" fmla="*/ 20 w 162"/>
                      <a:gd name="T33" fmla="*/ 154 h 175"/>
                      <a:gd name="T34" fmla="*/ 72 w 162"/>
                      <a:gd name="T35" fmla="*/ 157 h 175"/>
                      <a:gd name="T36" fmla="*/ 81 w 162"/>
                      <a:gd name="T37" fmla="*/ 155 h 175"/>
                      <a:gd name="T38" fmla="*/ 135 w 162"/>
                      <a:gd name="T39" fmla="*/ 169 h 175"/>
                      <a:gd name="T40" fmla="*/ 115 w 162"/>
                      <a:gd name="T41" fmla="*/ 145 h 175"/>
                      <a:gd name="T42" fmla="*/ 159 w 162"/>
                      <a:gd name="T43" fmla="*/ 8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175">
                        <a:moveTo>
                          <a:pt x="159" y="89"/>
                        </a:moveTo>
                        <a:cubicBezTo>
                          <a:pt x="157" y="77"/>
                          <a:pt x="152" y="67"/>
                          <a:pt x="141" y="59"/>
                        </a:cubicBezTo>
                        <a:cubicBezTo>
                          <a:pt x="141" y="58"/>
                          <a:pt x="141" y="58"/>
                          <a:pt x="141" y="58"/>
                        </a:cubicBezTo>
                        <a:cubicBezTo>
                          <a:pt x="141" y="25"/>
                          <a:pt x="104" y="0"/>
                          <a:pt x="59" y="0"/>
                        </a:cubicBezTo>
                        <a:cubicBezTo>
                          <a:pt x="36" y="0"/>
                          <a:pt x="16" y="6"/>
                          <a:pt x="1" y="16"/>
                        </a:cubicBezTo>
                        <a:cubicBezTo>
                          <a:pt x="2" y="21"/>
                          <a:pt x="3" y="25"/>
                          <a:pt x="3" y="30"/>
                        </a:cubicBezTo>
                        <a:cubicBezTo>
                          <a:pt x="3" y="31"/>
                          <a:pt x="3" y="33"/>
                          <a:pt x="2" y="34"/>
                        </a:cubicBezTo>
                        <a:cubicBezTo>
                          <a:pt x="15" y="23"/>
                          <a:pt x="36" y="15"/>
                          <a:pt x="59" y="15"/>
                        </a:cubicBezTo>
                        <a:cubicBezTo>
                          <a:pt x="95" y="15"/>
                          <a:pt x="126" y="34"/>
                          <a:pt x="126" y="58"/>
                        </a:cubicBezTo>
                        <a:cubicBezTo>
                          <a:pt x="126" y="80"/>
                          <a:pt x="95" y="99"/>
                          <a:pt x="59" y="99"/>
                        </a:cubicBezTo>
                        <a:cubicBezTo>
                          <a:pt x="56" y="99"/>
                          <a:pt x="54" y="99"/>
                          <a:pt x="51" y="99"/>
                        </a:cubicBezTo>
                        <a:cubicBezTo>
                          <a:pt x="36" y="114"/>
                          <a:pt x="19" y="114"/>
                          <a:pt x="19" y="114"/>
                        </a:cubicBezTo>
                        <a:cubicBezTo>
                          <a:pt x="23" y="108"/>
                          <a:pt x="25" y="101"/>
                          <a:pt x="26" y="93"/>
                        </a:cubicBezTo>
                        <a:cubicBezTo>
                          <a:pt x="19" y="91"/>
                          <a:pt x="13" y="88"/>
                          <a:pt x="8" y="85"/>
                        </a:cubicBezTo>
                        <a:cubicBezTo>
                          <a:pt x="8" y="87"/>
                          <a:pt x="8" y="91"/>
                          <a:pt x="8" y="94"/>
                        </a:cubicBezTo>
                        <a:cubicBezTo>
                          <a:pt x="7" y="102"/>
                          <a:pt x="4" y="110"/>
                          <a:pt x="0" y="117"/>
                        </a:cubicBezTo>
                        <a:cubicBezTo>
                          <a:pt x="11" y="126"/>
                          <a:pt x="19" y="139"/>
                          <a:pt x="20" y="154"/>
                        </a:cubicBezTo>
                        <a:cubicBezTo>
                          <a:pt x="36" y="158"/>
                          <a:pt x="53" y="159"/>
                          <a:pt x="72" y="157"/>
                        </a:cubicBezTo>
                        <a:cubicBezTo>
                          <a:pt x="75" y="157"/>
                          <a:pt x="78" y="155"/>
                          <a:pt x="81" y="155"/>
                        </a:cubicBezTo>
                        <a:cubicBezTo>
                          <a:pt x="101" y="175"/>
                          <a:pt x="135" y="169"/>
                          <a:pt x="135" y="169"/>
                        </a:cubicBezTo>
                        <a:cubicBezTo>
                          <a:pt x="126" y="163"/>
                          <a:pt x="119" y="152"/>
                          <a:pt x="115" y="145"/>
                        </a:cubicBezTo>
                        <a:cubicBezTo>
                          <a:pt x="143" y="132"/>
                          <a:pt x="162" y="111"/>
                          <a:pt x="15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mn-ea"/>
                      <a:cs typeface="+mn-cs"/>
                    </a:endParaRPr>
                  </a:p>
                </p:txBody>
              </p:sp>
            </p:grpSp>
          </p:grpSp>
        </p:grpSp>
      </p:grpSp>
      <p:sp>
        <p:nvSpPr>
          <p:cNvPr id="1164" name="TextBox 1163"/>
          <p:cNvSpPr txBox="1"/>
          <p:nvPr>
            <p:custDataLst>
              <p:tags r:id="rId9"/>
            </p:custDataLst>
          </p:nvPr>
        </p:nvSpPr>
        <p:spPr>
          <a:xfrm>
            <a:off x="304803" y="377568"/>
            <a:ext cx="8473689" cy="574111"/>
          </a:xfrm>
          <a:prstGeom prst="roundRect">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2408" tIns="51205" rIns="102408" bIns="51205">
            <a:spAutoFit/>
          </a:bodyPr>
          <a:lstStyle/>
          <a:p>
            <a:pPr marL="0" marR="0" lvl="0" indent="0" algn="ctr" defTabSz="915133"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The Market Landscape is Changing Fast</a:t>
            </a:r>
          </a:p>
        </p:txBody>
      </p:sp>
    </p:spTree>
    <p:custDataLst>
      <p:tags r:id="rId1"/>
    </p:custDataLst>
    <p:extLst>
      <p:ext uri="{BB962C8B-B14F-4D97-AF65-F5344CB8AC3E}">
        <p14:creationId xmlns:p14="http://schemas.microsoft.com/office/powerpoint/2010/main" val="20868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wipe(down)">
                                      <p:cBhvr>
                                        <p:cTn id="12" dur="500"/>
                                        <p:tgtEl>
                                          <p:spTgt spid="10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66"/>
                                        </p:tgtEl>
                                        <p:attrNameLst>
                                          <p:attrName>style.visibility</p:attrName>
                                        </p:attrNameLst>
                                      </p:cBhvr>
                                      <p:to>
                                        <p:strVal val="visible"/>
                                      </p:to>
                                    </p:set>
                                    <p:animEffect transition="in" filter="wipe(left)">
                                      <p:cBhvr>
                                        <p:cTn id="17" dur="500"/>
                                        <p:tgtEl>
                                          <p:spTgt spid="10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06"/>
                                        </p:tgtEl>
                                        <p:attrNameLst>
                                          <p:attrName>style.visibility</p:attrName>
                                        </p:attrNameLst>
                                      </p:cBhvr>
                                      <p:to>
                                        <p:strVal val="visible"/>
                                      </p:to>
                                    </p:set>
                                    <p:animEffect transition="in" filter="wipe(right)">
                                      <p:cBhvr>
                                        <p:cTn id="22" dur="500"/>
                                        <p:tgtEl>
                                          <p:spTgt spid="1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8"/>
                                        </p:tgtEl>
                                        <p:attrNameLst>
                                          <p:attrName>style.visibility</p:attrName>
                                        </p:attrNameLst>
                                      </p:cBhvr>
                                      <p:to>
                                        <p:strVal val="visible"/>
                                      </p:to>
                                    </p:set>
                                    <p:animEffect transition="in" filter="fade">
                                      <p:cBhvr>
                                        <p:cTn id="27" dur="500"/>
                                        <p:tgtEl>
                                          <p:spTgt spid="11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47"/>
                                        </p:tgtEl>
                                        <p:attrNameLst>
                                          <p:attrName>style.visibility</p:attrName>
                                        </p:attrNameLst>
                                      </p:cBhvr>
                                      <p:to>
                                        <p:strVal val="visible"/>
                                      </p:to>
                                    </p:set>
                                    <p:animEffect transition="in" filter="wipe(up)">
                                      <p:cBhvr>
                                        <p:cTn id="32" dur="5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2236737" y="3213228"/>
            <a:ext cx="6696000" cy="702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6" name="Title 5"/>
          <p:cNvSpPr>
            <a:spLocks noGrp="1"/>
          </p:cNvSpPr>
          <p:nvPr>
            <p:ph type="title"/>
          </p:nvPr>
        </p:nvSpPr>
        <p:spPr>
          <a:xfrm>
            <a:off x="228700" y="273636"/>
            <a:ext cx="8686600" cy="508452"/>
          </a:xfrm>
        </p:spPr>
        <p:txBody>
          <a:bodyPr>
            <a:normAutofit fontScale="90000"/>
          </a:bodyPr>
          <a:lstStyle/>
          <a:p>
            <a:r>
              <a:rPr lang="en-US" dirty="0"/>
              <a:t>Avaya’s Solutions – A Differentiated Stack</a:t>
            </a:r>
          </a:p>
        </p:txBody>
      </p:sp>
      <p:grpSp>
        <p:nvGrpSpPr>
          <p:cNvPr id="8" name="Group 7"/>
          <p:cNvGrpSpPr/>
          <p:nvPr>
            <p:custDataLst>
              <p:tags r:id="rId2"/>
            </p:custDataLst>
          </p:nvPr>
        </p:nvGrpSpPr>
        <p:grpSpPr>
          <a:xfrm>
            <a:off x="116622" y="3793080"/>
            <a:ext cx="2169379" cy="1073615"/>
            <a:chOff x="3111215" y="3865109"/>
            <a:chExt cx="2916208" cy="1443216"/>
          </a:xfrm>
        </p:grpSpPr>
        <p:pic>
          <p:nvPicPr>
            <p:cNvPr id="9" name="Picture 8"/>
            <p:cNvPicPr>
              <a:picLocks noChangeAspect="1"/>
            </p:cNvPicPr>
            <p:nvPr>
              <p:custDataLst>
                <p:tags r:id="rId20"/>
              </p:custDataLst>
            </p:nvPr>
          </p:nvPicPr>
          <p:blipFill>
            <a:blip r:embed="rId24" cstate="email">
              <a:extLst>
                <a:ext uri="{BEBA8EAE-BF5A-486C-A8C5-ECC9F3942E4B}">
                  <a14:imgProps xmlns:a14="http://schemas.microsoft.com/office/drawing/2010/main">
                    <a14:imgLayer r:embed="rId2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11215" y="3865109"/>
              <a:ext cx="2916208" cy="1443216"/>
            </a:xfrm>
            <a:prstGeom prst="rect">
              <a:avLst/>
            </a:prstGeom>
          </p:spPr>
        </p:pic>
        <p:sp>
          <p:nvSpPr>
            <p:cNvPr id="10" name="Rectangle 9"/>
            <p:cNvSpPr>
              <a:spLocks noChangeAspect="1"/>
            </p:cNvSpPr>
            <p:nvPr>
              <p:custDataLst>
                <p:tags r:id="rId21"/>
              </p:custDataLst>
            </p:nvPr>
          </p:nvSpPr>
          <p:spPr>
            <a:xfrm>
              <a:off x="3285901" y="4183005"/>
              <a:ext cx="2566838" cy="840771"/>
            </a:xfrm>
            <a:prstGeom prst="rect">
              <a:avLst/>
            </a:prstGeom>
            <a:noFill/>
          </p:spPr>
          <p:txBody>
            <a:bodyPr wrap="none" lIns="91440" tIns="45720" rIns="91440" bIns="45720">
              <a:prstTxWarp prst="textArchDown">
                <a:avLst>
                  <a:gd name="adj" fmla="val 207019"/>
                </a:avLst>
              </a:prstTxWarp>
              <a:spAutoFit/>
            </a:bodyPr>
            <a:lstStyle/>
            <a:p>
              <a:pPr algn="ctr" defTabSz="456652" fontAlgn="auto">
                <a:lnSpc>
                  <a:spcPct val="100000"/>
                </a:lnSpc>
                <a:spcBef>
                  <a:spcPts val="0"/>
                </a:spcBef>
                <a:spcAft>
                  <a:spcPts val="0"/>
                </a:spcAft>
              </a:pPr>
              <a:r>
                <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rPr>
                <a:t>Managed Services &amp; Support</a:t>
              </a:r>
            </a:p>
          </p:txBody>
        </p:sp>
      </p:grpSp>
      <p:grpSp>
        <p:nvGrpSpPr>
          <p:cNvPr id="43" name="Group 42"/>
          <p:cNvGrpSpPr/>
          <p:nvPr/>
        </p:nvGrpSpPr>
        <p:grpSpPr>
          <a:xfrm>
            <a:off x="116622" y="3065389"/>
            <a:ext cx="2169379" cy="1073615"/>
            <a:chOff x="116621" y="3870882"/>
            <a:chExt cx="2169379" cy="1431486"/>
          </a:xfrm>
        </p:grpSpPr>
        <p:pic>
          <p:nvPicPr>
            <p:cNvPr id="12" name="Picture 11">
              <a:hlinkClick r:id="rId26" action="ppaction://hlinksldjump"/>
            </p:cNvPr>
            <p:cNvPicPr>
              <a:picLocks noChangeAspect="1"/>
            </p:cNvPicPr>
            <p:nvPr>
              <p:custDataLst>
                <p:tags r:id="rId17"/>
              </p:custDataLst>
            </p:nvPr>
          </p:nvPicPr>
          <p:blipFill>
            <a:blip r:embed="rId2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6621" y="3870882"/>
              <a:ext cx="2169379" cy="1431486"/>
            </a:xfrm>
            <a:prstGeom prst="rect">
              <a:avLst/>
            </a:prstGeom>
          </p:spPr>
        </p:pic>
        <p:sp>
          <p:nvSpPr>
            <p:cNvPr id="13" name="Rectangle 12"/>
            <p:cNvSpPr>
              <a:spLocks noChangeAspect="1"/>
            </p:cNvSpPr>
            <p:nvPr>
              <p:custDataLst>
                <p:tags r:id="rId18"/>
              </p:custDataLst>
            </p:nvPr>
          </p:nvSpPr>
          <p:spPr>
            <a:xfrm>
              <a:off x="376321" y="4526280"/>
              <a:ext cx="1649979" cy="491604"/>
            </a:xfrm>
            <a:prstGeom prst="rect">
              <a:avLst/>
            </a:prstGeom>
            <a:noFill/>
          </p:spPr>
          <p:txBody>
            <a:bodyPr wrap="none" lIns="91440" tIns="45720" rIns="91440" bIns="45720">
              <a:prstTxWarp prst="textArchDown">
                <a:avLst>
                  <a:gd name="adj" fmla="val 38681"/>
                </a:avLst>
              </a:prstTxWarp>
              <a:spAutoFit/>
            </a:bodyPr>
            <a:lstStyle/>
            <a:p>
              <a:pPr algn="ctr" defTabSz="456652" fontAlgn="auto">
                <a:lnSpc>
                  <a:spcPct val="100000"/>
                </a:lnSpc>
                <a:spcBef>
                  <a:spcPts val="0"/>
                </a:spcBef>
                <a:spcAft>
                  <a:spcPts val="0"/>
                </a:spcAft>
              </a:pPr>
              <a:endPar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endParaRPr>
            </a:p>
          </p:txBody>
        </p:sp>
        <p:sp>
          <p:nvSpPr>
            <p:cNvPr id="745" name="Rectangle 744"/>
            <p:cNvSpPr>
              <a:spLocks noChangeAspect="1"/>
            </p:cNvSpPr>
            <p:nvPr>
              <p:custDataLst>
                <p:tags r:id="rId19"/>
              </p:custDataLst>
            </p:nvPr>
          </p:nvSpPr>
          <p:spPr>
            <a:xfrm>
              <a:off x="376321" y="4499206"/>
              <a:ext cx="1649979" cy="491604"/>
            </a:xfrm>
            <a:prstGeom prst="rect">
              <a:avLst/>
            </a:prstGeom>
            <a:noFill/>
          </p:spPr>
          <p:txBody>
            <a:bodyPr wrap="none" lIns="91440" tIns="45720" rIns="91440" bIns="45720">
              <a:prstTxWarp prst="textArchDown">
                <a:avLst>
                  <a:gd name="adj" fmla="val 38681"/>
                </a:avLst>
              </a:prstTxWarp>
              <a:spAutoFit/>
            </a:bodyPr>
            <a:lstStyle/>
            <a:p>
              <a:pPr algn="ctr" defTabSz="456652" fontAlgn="auto">
                <a:lnSpc>
                  <a:spcPct val="100000"/>
                </a:lnSpc>
                <a:spcBef>
                  <a:spcPts val="0"/>
                </a:spcBef>
                <a:spcAft>
                  <a:spcPts val="0"/>
                </a:spcAft>
              </a:pPr>
              <a:r>
                <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rPr>
                <a:t>Networking</a:t>
              </a:r>
            </a:p>
          </p:txBody>
        </p:sp>
      </p:grpSp>
      <p:grpSp>
        <p:nvGrpSpPr>
          <p:cNvPr id="14" name="Group 13"/>
          <p:cNvGrpSpPr/>
          <p:nvPr>
            <p:custDataLst>
              <p:tags r:id="rId3"/>
            </p:custDataLst>
          </p:nvPr>
        </p:nvGrpSpPr>
        <p:grpSpPr>
          <a:xfrm>
            <a:off x="116622" y="2337699"/>
            <a:ext cx="2169379" cy="1073615"/>
            <a:chOff x="3111215" y="2846444"/>
            <a:chExt cx="2916208" cy="1443216"/>
          </a:xfrm>
        </p:grpSpPr>
        <p:pic>
          <p:nvPicPr>
            <p:cNvPr id="15" name="Picture 14"/>
            <p:cNvPicPr>
              <a:picLocks noChangeAspect="1"/>
            </p:cNvPicPr>
            <p:nvPr>
              <p:custDataLst>
                <p:tags r:id="rId15"/>
              </p:custDataLst>
            </p:nvPr>
          </p:nvPicPr>
          <p:blipFill>
            <a:blip r:embed="rId24" cstate="email">
              <a:extLst>
                <a:ext uri="{BEBA8EAE-BF5A-486C-A8C5-ECC9F3942E4B}">
                  <a14:imgProps xmlns:a14="http://schemas.microsoft.com/office/drawing/2010/main">
                    <a14:imgLayer r:embed="rId2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11215" y="2846444"/>
              <a:ext cx="2916208" cy="1443216"/>
            </a:xfrm>
            <a:prstGeom prst="rect">
              <a:avLst/>
            </a:prstGeom>
          </p:spPr>
        </p:pic>
        <p:sp>
          <p:nvSpPr>
            <p:cNvPr id="16" name="Rectangle 15"/>
            <p:cNvSpPr>
              <a:spLocks noChangeAspect="1"/>
            </p:cNvSpPr>
            <p:nvPr>
              <p:custDataLst>
                <p:tags r:id="rId16"/>
              </p:custDataLst>
            </p:nvPr>
          </p:nvSpPr>
          <p:spPr>
            <a:xfrm>
              <a:off x="3402691" y="3372957"/>
              <a:ext cx="2333256" cy="626965"/>
            </a:xfrm>
            <a:prstGeom prst="rect">
              <a:avLst/>
            </a:prstGeom>
            <a:noFill/>
          </p:spPr>
          <p:txBody>
            <a:bodyPr wrap="none" lIns="91440" tIns="45720" rIns="91440" bIns="45720">
              <a:prstTxWarp prst="textArchDown">
                <a:avLst>
                  <a:gd name="adj" fmla="val 177612"/>
                </a:avLst>
              </a:prstTxWarp>
              <a:spAutoFit/>
            </a:bodyPr>
            <a:lstStyle/>
            <a:p>
              <a:pPr algn="ctr" defTabSz="456652" fontAlgn="auto">
                <a:lnSpc>
                  <a:spcPct val="100000"/>
                </a:lnSpc>
                <a:spcBef>
                  <a:spcPts val="0"/>
                </a:spcBef>
                <a:spcAft>
                  <a:spcPts val="0"/>
                </a:spcAft>
              </a:pPr>
              <a:r>
                <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rPr>
                <a:t>Collaboration Platforms</a:t>
              </a:r>
            </a:p>
          </p:txBody>
        </p:sp>
      </p:grpSp>
      <p:grpSp>
        <p:nvGrpSpPr>
          <p:cNvPr id="17" name="Group 16"/>
          <p:cNvGrpSpPr/>
          <p:nvPr>
            <p:custDataLst>
              <p:tags r:id="rId4"/>
            </p:custDataLst>
          </p:nvPr>
        </p:nvGrpSpPr>
        <p:grpSpPr>
          <a:xfrm>
            <a:off x="116622" y="1610008"/>
            <a:ext cx="2169379" cy="1073615"/>
            <a:chOff x="3111215" y="2337112"/>
            <a:chExt cx="2916208" cy="1443216"/>
          </a:xfrm>
        </p:grpSpPr>
        <p:pic>
          <p:nvPicPr>
            <p:cNvPr id="18" name="Picture 17"/>
            <p:cNvPicPr>
              <a:picLocks noChangeAspect="1"/>
            </p:cNvPicPr>
            <p:nvPr>
              <p:custDataLst>
                <p:tags r:id="rId13"/>
              </p:custDataLst>
            </p:nvPr>
          </p:nvPicPr>
          <p:blipFill>
            <a:blip r:embed="rId24" cstate="email">
              <a:extLst>
                <a:ext uri="{BEBA8EAE-BF5A-486C-A8C5-ECC9F3942E4B}">
                  <a14:imgProps xmlns:a14="http://schemas.microsoft.com/office/drawing/2010/main">
                    <a14:imgLayer r:embed="rId2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11215" y="2337112"/>
              <a:ext cx="2916208" cy="1443216"/>
            </a:xfrm>
            <a:prstGeom prst="rect">
              <a:avLst/>
            </a:prstGeom>
          </p:spPr>
        </p:pic>
        <p:sp>
          <p:nvSpPr>
            <p:cNvPr id="19" name="Rectangle 18"/>
            <p:cNvSpPr>
              <a:spLocks noChangeAspect="1"/>
            </p:cNvSpPr>
            <p:nvPr>
              <p:custDataLst>
                <p:tags r:id="rId14"/>
              </p:custDataLst>
            </p:nvPr>
          </p:nvSpPr>
          <p:spPr>
            <a:xfrm>
              <a:off x="3285901" y="2657287"/>
              <a:ext cx="2566836" cy="848173"/>
            </a:xfrm>
            <a:prstGeom prst="rect">
              <a:avLst/>
            </a:prstGeom>
            <a:noFill/>
          </p:spPr>
          <p:txBody>
            <a:bodyPr wrap="none" lIns="91440" tIns="45720" rIns="91440" bIns="45720">
              <a:prstTxWarp prst="textArchDown">
                <a:avLst>
                  <a:gd name="adj" fmla="val 293638"/>
                </a:avLst>
              </a:prstTxWarp>
              <a:spAutoFit/>
            </a:bodyPr>
            <a:lstStyle/>
            <a:p>
              <a:pPr algn="ctr" defTabSz="456652" fontAlgn="auto">
                <a:lnSpc>
                  <a:spcPct val="100000"/>
                </a:lnSpc>
                <a:spcBef>
                  <a:spcPts val="0"/>
                </a:spcBef>
                <a:spcAft>
                  <a:spcPts val="0"/>
                </a:spcAft>
              </a:pPr>
              <a:r>
                <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rPr>
                <a:t>Applications &amp; Contact Center</a:t>
              </a:r>
            </a:p>
          </p:txBody>
        </p:sp>
      </p:grpSp>
      <p:grpSp>
        <p:nvGrpSpPr>
          <p:cNvPr id="20" name="Group 19"/>
          <p:cNvGrpSpPr/>
          <p:nvPr>
            <p:custDataLst>
              <p:tags r:id="rId5"/>
            </p:custDataLst>
          </p:nvPr>
        </p:nvGrpSpPr>
        <p:grpSpPr>
          <a:xfrm>
            <a:off x="116622" y="882318"/>
            <a:ext cx="2169379" cy="1073615"/>
            <a:chOff x="3111215" y="1827779"/>
            <a:chExt cx="2916208" cy="1443216"/>
          </a:xfrm>
        </p:grpSpPr>
        <p:pic>
          <p:nvPicPr>
            <p:cNvPr id="21" name="Picture 20"/>
            <p:cNvPicPr>
              <a:picLocks noChangeAspect="1"/>
            </p:cNvPicPr>
            <p:nvPr>
              <p:custDataLst>
                <p:tags r:id="rId11"/>
              </p:custDataLst>
            </p:nvPr>
          </p:nvPicPr>
          <p:blipFill>
            <a:blip r:embed="rId24" cstate="email">
              <a:extLst>
                <a:ext uri="{BEBA8EAE-BF5A-486C-A8C5-ECC9F3942E4B}">
                  <a14:imgProps xmlns:a14="http://schemas.microsoft.com/office/drawing/2010/main">
                    <a14:imgLayer r:embed="rId2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11215" y="1827779"/>
              <a:ext cx="2916208" cy="1443216"/>
            </a:xfrm>
            <a:prstGeom prst="rect">
              <a:avLst/>
            </a:prstGeom>
          </p:spPr>
        </p:pic>
        <p:sp>
          <p:nvSpPr>
            <p:cNvPr id="22" name="Rectangle 21"/>
            <p:cNvSpPr>
              <a:spLocks noChangeAspect="1"/>
            </p:cNvSpPr>
            <p:nvPr>
              <p:custDataLst>
                <p:tags r:id="rId12"/>
              </p:custDataLst>
            </p:nvPr>
          </p:nvSpPr>
          <p:spPr>
            <a:xfrm>
              <a:off x="3402691" y="2459720"/>
              <a:ext cx="2333256" cy="506136"/>
            </a:xfrm>
            <a:prstGeom prst="rect">
              <a:avLst/>
            </a:prstGeom>
            <a:noFill/>
          </p:spPr>
          <p:txBody>
            <a:bodyPr wrap="none" lIns="91440" tIns="45720" rIns="91440" bIns="45720">
              <a:prstTxWarp prst="textArchDown">
                <a:avLst>
                  <a:gd name="adj" fmla="val 177612"/>
                </a:avLst>
              </a:prstTxWarp>
              <a:spAutoFit/>
            </a:bodyPr>
            <a:lstStyle/>
            <a:p>
              <a:pPr algn="ctr" defTabSz="456652" fontAlgn="auto">
                <a:lnSpc>
                  <a:spcPct val="100000"/>
                </a:lnSpc>
                <a:spcBef>
                  <a:spcPts val="0"/>
                </a:spcBef>
                <a:spcAft>
                  <a:spcPts val="0"/>
                </a:spcAft>
              </a:pPr>
              <a:r>
                <a:rPr lang="en-US" sz="1200" kern="0" dirty="0">
                  <a:ln w="10541" cmpd="sng">
                    <a:noFill/>
                    <a:prstDash val="solid"/>
                  </a:ln>
                  <a:solidFill>
                    <a:srgbClr val="323232"/>
                  </a:solidFill>
                  <a:effectLst>
                    <a:outerShdw blurRad="38100" dist="25400" dir="2700000" algn="tl" rotWithShape="0">
                      <a:prstClr val="black">
                        <a:alpha val="40000"/>
                      </a:prstClr>
                    </a:outerShdw>
                  </a:effectLst>
                  <a:latin typeface="Arial"/>
                </a:rPr>
                <a:t>Clients and Devices</a:t>
              </a:r>
            </a:p>
          </p:txBody>
        </p:sp>
      </p:grpSp>
      <p:grpSp>
        <p:nvGrpSpPr>
          <p:cNvPr id="3" name="Group 2"/>
          <p:cNvGrpSpPr/>
          <p:nvPr>
            <p:custDataLst>
              <p:tags r:id="rId6"/>
            </p:custDataLst>
          </p:nvPr>
        </p:nvGrpSpPr>
        <p:grpSpPr>
          <a:xfrm>
            <a:off x="2236408" y="1013202"/>
            <a:ext cx="5482172" cy="708227"/>
            <a:chOff x="2753280" y="1215784"/>
            <a:chExt cx="5021820" cy="865006"/>
          </a:xfrm>
        </p:grpSpPr>
        <p:grpSp>
          <p:nvGrpSpPr>
            <p:cNvPr id="347" name="Group 346"/>
            <p:cNvGrpSpPr/>
            <p:nvPr/>
          </p:nvGrpSpPr>
          <p:grpSpPr>
            <a:xfrm>
              <a:off x="6515100" y="1273611"/>
              <a:ext cx="1260000" cy="807179"/>
              <a:chOff x="6929280" y="1273611"/>
              <a:chExt cx="1260000" cy="807179"/>
            </a:xfrm>
          </p:grpSpPr>
          <p:sp>
            <p:nvSpPr>
              <p:cNvPr id="276" name="Freeform 7"/>
              <p:cNvSpPr>
                <a:spLocks noEditPoints="1"/>
              </p:cNvSpPr>
              <p:nvPr/>
            </p:nvSpPr>
            <p:spPr bwMode="auto">
              <a:xfrm>
                <a:off x="7314164" y="1273611"/>
                <a:ext cx="521654" cy="434674"/>
              </a:xfrm>
              <a:custGeom>
                <a:avLst/>
                <a:gdLst/>
                <a:ahLst/>
                <a:cxnLst>
                  <a:cxn ang="0">
                    <a:pos x="414" y="0"/>
                  </a:cxn>
                  <a:cxn ang="0">
                    <a:pos x="0" y="292"/>
                  </a:cxn>
                  <a:cxn ang="0">
                    <a:pos x="140" y="513"/>
                  </a:cxn>
                  <a:cxn ang="0">
                    <a:pos x="86" y="555"/>
                  </a:cxn>
                  <a:cxn ang="0">
                    <a:pos x="14" y="612"/>
                  </a:cxn>
                  <a:cxn ang="0">
                    <a:pos x="104" y="596"/>
                  </a:cxn>
                  <a:cxn ang="0">
                    <a:pos x="266" y="567"/>
                  </a:cxn>
                  <a:cxn ang="0">
                    <a:pos x="414" y="585"/>
                  </a:cxn>
                  <a:cxn ang="0">
                    <a:pos x="828" y="292"/>
                  </a:cxn>
                  <a:cxn ang="0">
                    <a:pos x="414" y="0"/>
                  </a:cxn>
                  <a:cxn ang="0">
                    <a:pos x="680" y="468"/>
                  </a:cxn>
                  <a:cxn ang="0">
                    <a:pos x="414" y="537"/>
                  </a:cxn>
                  <a:cxn ang="0">
                    <a:pos x="313" y="531"/>
                  </a:cxn>
                  <a:cxn ang="0">
                    <a:pos x="270" y="519"/>
                  </a:cxn>
                  <a:cxn ang="0">
                    <a:pos x="266" y="519"/>
                  </a:cxn>
                  <a:cxn ang="0">
                    <a:pos x="266" y="519"/>
                  </a:cxn>
                  <a:cxn ang="0">
                    <a:pos x="259" y="519"/>
                  </a:cxn>
                  <a:cxn ang="0">
                    <a:pos x="252" y="519"/>
                  </a:cxn>
                  <a:cxn ang="0">
                    <a:pos x="252" y="519"/>
                  </a:cxn>
                  <a:cxn ang="0">
                    <a:pos x="252" y="519"/>
                  </a:cxn>
                  <a:cxn ang="0">
                    <a:pos x="180" y="537"/>
                  </a:cxn>
                  <a:cxn ang="0">
                    <a:pos x="194" y="526"/>
                  </a:cxn>
                  <a:cxn ang="0">
                    <a:pos x="216" y="502"/>
                  </a:cxn>
                  <a:cxn ang="0">
                    <a:pos x="187" y="484"/>
                  </a:cxn>
                  <a:cxn ang="0">
                    <a:pos x="50" y="292"/>
                  </a:cxn>
                  <a:cxn ang="0">
                    <a:pos x="151" y="117"/>
                  </a:cxn>
                  <a:cxn ang="0">
                    <a:pos x="414" y="47"/>
                  </a:cxn>
                  <a:cxn ang="0">
                    <a:pos x="680" y="117"/>
                  </a:cxn>
                  <a:cxn ang="0">
                    <a:pos x="781" y="292"/>
                  </a:cxn>
                  <a:cxn ang="0">
                    <a:pos x="680" y="468"/>
                  </a:cxn>
                </a:cxnLst>
                <a:rect l="0" t="0" r="r" b="b"/>
                <a:pathLst>
                  <a:path w="828" h="612">
                    <a:moveTo>
                      <a:pt x="414" y="0"/>
                    </a:moveTo>
                    <a:cubicBezTo>
                      <a:pt x="194" y="0"/>
                      <a:pt x="0" y="124"/>
                      <a:pt x="0" y="292"/>
                    </a:cubicBezTo>
                    <a:cubicBezTo>
                      <a:pt x="0" y="380"/>
                      <a:pt x="54" y="461"/>
                      <a:pt x="140" y="513"/>
                    </a:cubicBezTo>
                    <a:cubicBezTo>
                      <a:pt x="115" y="531"/>
                      <a:pt x="86" y="555"/>
                      <a:pt x="86" y="555"/>
                    </a:cubicBezTo>
                    <a:cubicBezTo>
                      <a:pt x="14" y="612"/>
                      <a:pt x="14" y="612"/>
                      <a:pt x="14" y="612"/>
                    </a:cubicBezTo>
                    <a:cubicBezTo>
                      <a:pt x="104" y="596"/>
                      <a:pt x="104" y="596"/>
                      <a:pt x="104" y="596"/>
                    </a:cubicBezTo>
                    <a:cubicBezTo>
                      <a:pt x="198" y="578"/>
                      <a:pt x="241" y="571"/>
                      <a:pt x="266" y="567"/>
                    </a:cubicBezTo>
                    <a:cubicBezTo>
                      <a:pt x="313" y="578"/>
                      <a:pt x="360" y="585"/>
                      <a:pt x="414" y="585"/>
                    </a:cubicBezTo>
                    <a:cubicBezTo>
                      <a:pt x="637" y="585"/>
                      <a:pt x="828" y="461"/>
                      <a:pt x="828" y="292"/>
                    </a:cubicBezTo>
                    <a:cubicBezTo>
                      <a:pt x="828" y="124"/>
                      <a:pt x="637" y="0"/>
                      <a:pt x="414" y="0"/>
                    </a:cubicBezTo>
                    <a:close/>
                    <a:moveTo>
                      <a:pt x="680" y="468"/>
                    </a:moveTo>
                    <a:cubicBezTo>
                      <a:pt x="612" y="508"/>
                      <a:pt x="518" y="537"/>
                      <a:pt x="414" y="537"/>
                    </a:cubicBezTo>
                    <a:cubicBezTo>
                      <a:pt x="378" y="537"/>
                      <a:pt x="342" y="537"/>
                      <a:pt x="313" y="531"/>
                    </a:cubicBezTo>
                    <a:cubicBezTo>
                      <a:pt x="270" y="519"/>
                      <a:pt x="270" y="519"/>
                      <a:pt x="270" y="519"/>
                    </a:cubicBezTo>
                    <a:cubicBezTo>
                      <a:pt x="266" y="519"/>
                      <a:pt x="266" y="519"/>
                      <a:pt x="266" y="519"/>
                    </a:cubicBezTo>
                    <a:cubicBezTo>
                      <a:pt x="266" y="519"/>
                      <a:pt x="266" y="519"/>
                      <a:pt x="266" y="519"/>
                    </a:cubicBezTo>
                    <a:cubicBezTo>
                      <a:pt x="259" y="519"/>
                      <a:pt x="259" y="519"/>
                      <a:pt x="259" y="519"/>
                    </a:cubicBezTo>
                    <a:cubicBezTo>
                      <a:pt x="252" y="519"/>
                      <a:pt x="252" y="519"/>
                      <a:pt x="252" y="519"/>
                    </a:cubicBezTo>
                    <a:cubicBezTo>
                      <a:pt x="252" y="519"/>
                      <a:pt x="252" y="519"/>
                      <a:pt x="252" y="519"/>
                    </a:cubicBezTo>
                    <a:cubicBezTo>
                      <a:pt x="252" y="519"/>
                      <a:pt x="252" y="519"/>
                      <a:pt x="252" y="519"/>
                    </a:cubicBezTo>
                    <a:cubicBezTo>
                      <a:pt x="248" y="519"/>
                      <a:pt x="223" y="526"/>
                      <a:pt x="180" y="537"/>
                    </a:cubicBezTo>
                    <a:cubicBezTo>
                      <a:pt x="187" y="531"/>
                      <a:pt x="194" y="526"/>
                      <a:pt x="194" y="526"/>
                    </a:cubicBezTo>
                    <a:cubicBezTo>
                      <a:pt x="216" y="502"/>
                      <a:pt x="216" y="502"/>
                      <a:pt x="216" y="502"/>
                    </a:cubicBezTo>
                    <a:cubicBezTo>
                      <a:pt x="187" y="484"/>
                      <a:pt x="187" y="484"/>
                      <a:pt x="187" y="484"/>
                    </a:cubicBezTo>
                    <a:cubicBezTo>
                      <a:pt x="104" y="439"/>
                      <a:pt x="50" y="369"/>
                      <a:pt x="50" y="292"/>
                    </a:cubicBezTo>
                    <a:cubicBezTo>
                      <a:pt x="50" y="227"/>
                      <a:pt x="86" y="164"/>
                      <a:pt x="151" y="117"/>
                    </a:cubicBezTo>
                    <a:cubicBezTo>
                      <a:pt x="216" y="76"/>
                      <a:pt x="313" y="47"/>
                      <a:pt x="414" y="47"/>
                    </a:cubicBezTo>
                    <a:cubicBezTo>
                      <a:pt x="518" y="47"/>
                      <a:pt x="612" y="76"/>
                      <a:pt x="680" y="117"/>
                    </a:cubicBezTo>
                    <a:cubicBezTo>
                      <a:pt x="745" y="164"/>
                      <a:pt x="781" y="227"/>
                      <a:pt x="781" y="292"/>
                    </a:cubicBezTo>
                    <a:cubicBezTo>
                      <a:pt x="781" y="355"/>
                      <a:pt x="745" y="421"/>
                      <a:pt x="680" y="46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a:lstStyle/>
              <a:p>
                <a:pPr defTabSz="456652" fontAlgn="auto">
                  <a:spcBef>
                    <a:spcPts val="0"/>
                  </a:spcBef>
                  <a:spcAft>
                    <a:spcPts val="0"/>
                  </a:spcAft>
                  <a:defRPr/>
                </a:pPr>
                <a:endParaRPr lang="en-US" sz="1000" dirty="0">
                  <a:solidFill>
                    <a:schemeClr val="tx1">
                      <a:lumMod val="65000"/>
                      <a:lumOff val="35000"/>
                    </a:schemeClr>
                  </a:solidFill>
                </a:endParaRPr>
              </a:p>
            </p:txBody>
          </p:sp>
          <p:sp>
            <p:nvSpPr>
              <p:cNvPr id="277" name="Oval 276"/>
              <p:cNvSpPr/>
              <p:nvPr/>
            </p:nvSpPr>
            <p:spPr>
              <a:xfrm>
                <a:off x="7410729" y="1444656"/>
                <a:ext cx="79597" cy="81005"/>
              </a:xfrm>
              <a:prstGeom prst="ellipse">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6652" fontAlgn="auto">
                  <a:spcBef>
                    <a:spcPts val="0"/>
                  </a:spcBef>
                  <a:spcAft>
                    <a:spcPts val="0"/>
                  </a:spcAft>
                </a:pPr>
                <a:endParaRPr lang="en-US" dirty="0">
                  <a:solidFill>
                    <a:schemeClr val="tx1">
                      <a:lumMod val="65000"/>
                      <a:lumOff val="35000"/>
                    </a:schemeClr>
                  </a:solidFill>
                </a:endParaRPr>
              </a:p>
            </p:txBody>
          </p:sp>
          <p:sp>
            <p:nvSpPr>
              <p:cNvPr id="278" name="Oval 277"/>
              <p:cNvSpPr/>
              <p:nvPr/>
            </p:nvSpPr>
            <p:spPr>
              <a:xfrm>
                <a:off x="7535192" y="1444656"/>
                <a:ext cx="79597" cy="81005"/>
              </a:xfrm>
              <a:prstGeom prst="ellipse">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6652" fontAlgn="auto">
                  <a:spcBef>
                    <a:spcPts val="0"/>
                  </a:spcBef>
                  <a:spcAft>
                    <a:spcPts val="0"/>
                  </a:spcAft>
                </a:pPr>
                <a:endParaRPr lang="en-US" dirty="0">
                  <a:solidFill>
                    <a:schemeClr val="tx1">
                      <a:lumMod val="65000"/>
                      <a:lumOff val="35000"/>
                    </a:schemeClr>
                  </a:solidFill>
                </a:endParaRPr>
              </a:p>
            </p:txBody>
          </p:sp>
          <p:sp>
            <p:nvSpPr>
              <p:cNvPr id="279" name="Oval 278"/>
              <p:cNvSpPr/>
              <p:nvPr/>
            </p:nvSpPr>
            <p:spPr>
              <a:xfrm>
                <a:off x="7659655" y="1444656"/>
                <a:ext cx="79597" cy="81005"/>
              </a:xfrm>
              <a:prstGeom prst="ellipse">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6652" fontAlgn="auto">
                  <a:spcBef>
                    <a:spcPts val="0"/>
                  </a:spcBef>
                  <a:spcAft>
                    <a:spcPts val="0"/>
                  </a:spcAft>
                </a:pPr>
                <a:endParaRPr lang="en-US" dirty="0">
                  <a:solidFill>
                    <a:schemeClr val="tx1">
                      <a:lumMod val="65000"/>
                      <a:lumOff val="35000"/>
                    </a:schemeClr>
                  </a:solidFill>
                </a:endParaRPr>
              </a:p>
            </p:txBody>
          </p:sp>
          <p:sp>
            <p:nvSpPr>
              <p:cNvPr id="306" name="TextBox 305"/>
              <p:cNvSpPr txBox="1"/>
              <p:nvPr/>
            </p:nvSpPr>
            <p:spPr>
              <a:xfrm>
                <a:off x="6929280" y="1667291"/>
                <a:ext cx="1260000" cy="413499"/>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Avaya Messaging Service</a:t>
                </a:r>
              </a:p>
            </p:txBody>
          </p:sp>
        </p:grpSp>
        <p:grpSp>
          <p:nvGrpSpPr>
            <p:cNvPr id="358" name="Group 357"/>
            <p:cNvGrpSpPr/>
            <p:nvPr/>
          </p:nvGrpSpPr>
          <p:grpSpPr>
            <a:xfrm>
              <a:off x="3997800" y="1255466"/>
              <a:ext cx="1260000" cy="825324"/>
              <a:chOff x="3952080" y="1255466"/>
              <a:chExt cx="1260000" cy="825324"/>
            </a:xfrm>
          </p:grpSpPr>
          <p:sp>
            <p:nvSpPr>
              <p:cNvPr id="268" name="Oval 23"/>
              <p:cNvSpPr>
                <a:spLocks noChangeArrowheads="1"/>
              </p:cNvSpPr>
              <p:nvPr/>
            </p:nvSpPr>
            <p:spPr bwMode="auto">
              <a:xfrm>
                <a:off x="4509200" y="1539840"/>
                <a:ext cx="48575" cy="27520"/>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70" name="Freeform 25"/>
              <p:cNvSpPr>
                <a:spLocks noEditPoints="1"/>
              </p:cNvSpPr>
              <p:nvPr/>
            </p:nvSpPr>
            <p:spPr bwMode="auto">
              <a:xfrm>
                <a:off x="4223262" y="1255466"/>
                <a:ext cx="790214" cy="408214"/>
              </a:xfrm>
              <a:custGeom>
                <a:avLst/>
                <a:gdLst>
                  <a:gd name="T0" fmla="*/ 923 w 1554"/>
                  <a:gd name="T1" fmla="*/ 56 h 789"/>
                  <a:gd name="T2" fmla="*/ 354 w 1554"/>
                  <a:gd name="T3" fmla="*/ 0 h 789"/>
                  <a:gd name="T4" fmla="*/ 43 w 1554"/>
                  <a:gd name="T5" fmla="*/ 178 h 789"/>
                  <a:gd name="T6" fmla="*/ 43 w 1554"/>
                  <a:gd name="T7" fmla="*/ 789 h 789"/>
                  <a:gd name="T8" fmla="*/ 360 w 1554"/>
                  <a:gd name="T9" fmla="*/ 726 h 789"/>
                  <a:gd name="T10" fmla="*/ 1503 w 1554"/>
                  <a:gd name="T11" fmla="*/ 772 h 789"/>
                  <a:gd name="T12" fmla="*/ 1503 w 1554"/>
                  <a:gd name="T13" fmla="*/ 224 h 789"/>
                  <a:gd name="T14" fmla="*/ 180 w 1554"/>
                  <a:gd name="T15" fmla="*/ 704 h 789"/>
                  <a:gd name="T16" fmla="*/ 345 w 1554"/>
                  <a:gd name="T17" fmla="*/ 226 h 789"/>
                  <a:gd name="T18" fmla="*/ 345 w 1554"/>
                  <a:gd name="T19" fmla="*/ 466 h 789"/>
                  <a:gd name="T20" fmla="*/ 345 w 1554"/>
                  <a:gd name="T21" fmla="*/ 530 h 789"/>
                  <a:gd name="T22" fmla="*/ 337 w 1554"/>
                  <a:gd name="T23" fmla="*/ 675 h 789"/>
                  <a:gd name="T24" fmla="*/ 332 w 1554"/>
                  <a:gd name="T25" fmla="*/ 680 h 789"/>
                  <a:gd name="T26" fmla="*/ 324 w 1554"/>
                  <a:gd name="T27" fmla="*/ 684 h 789"/>
                  <a:gd name="T28" fmla="*/ 315 w 1554"/>
                  <a:gd name="T29" fmla="*/ 686 h 789"/>
                  <a:gd name="T30" fmla="*/ 253 w 1554"/>
                  <a:gd name="T31" fmla="*/ 507 h 789"/>
                  <a:gd name="T32" fmla="*/ 108 w 1554"/>
                  <a:gd name="T33" fmla="*/ 507 h 789"/>
                  <a:gd name="T34" fmla="*/ 47 w 1554"/>
                  <a:gd name="T35" fmla="*/ 686 h 789"/>
                  <a:gd name="T36" fmla="*/ 47 w 1554"/>
                  <a:gd name="T37" fmla="*/ 194 h 789"/>
                  <a:gd name="T38" fmla="*/ 333 w 1554"/>
                  <a:gd name="T39" fmla="*/ 201 h 789"/>
                  <a:gd name="T40" fmla="*/ 338 w 1554"/>
                  <a:gd name="T41" fmla="*/ 206 h 789"/>
                  <a:gd name="T42" fmla="*/ 343 w 1554"/>
                  <a:gd name="T43" fmla="*/ 215 h 789"/>
                  <a:gd name="T44" fmla="*/ 345 w 1554"/>
                  <a:gd name="T45" fmla="*/ 226 h 789"/>
                  <a:gd name="T46" fmla="*/ 360 w 1554"/>
                  <a:gd name="T47" fmla="*/ 662 h 789"/>
                  <a:gd name="T48" fmla="*/ 819 w 1554"/>
                  <a:gd name="T49" fmla="*/ 644 h 789"/>
                  <a:gd name="T50" fmla="*/ 819 w 1554"/>
                  <a:gd name="T51" fmla="*/ 530 h 789"/>
                  <a:gd name="T52" fmla="*/ 360 w 1554"/>
                  <a:gd name="T53" fmla="*/ 512 h 789"/>
                  <a:gd name="T54" fmla="*/ 819 w 1554"/>
                  <a:gd name="T55" fmla="*/ 512 h 789"/>
                  <a:gd name="T56" fmla="*/ 360 w 1554"/>
                  <a:gd name="T57" fmla="*/ 437 h 789"/>
                  <a:gd name="T58" fmla="*/ 819 w 1554"/>
                  <a:gd name="T59" fmla="*/ 466 h 789"/>
                  <a:gd name="T60" fmla="*/ 360 w 1554"/>
                  <a:gd name="T61" fmla="*/ 421 h 789"/>
                  <a:gd name="T62" fmla="*/ 819 w 1554"/>
                  <a:gd name="T63" fmla="*/ 386 h 789"/>
                  <a:gd name="T64" fmla="*/ 819 w 1554"/>
                  <a:gd name="T65" fmla="*/ 359 h 789"/>
                  <a:gd name="T66" fmla="*/ 693 w 1554"/>
                  <a:gd name="T67" fmla="*/ 199 h 789"/>
                  <a:gd name="T68" fmla="*/ 598 w 1554"/>
                  <a:gd name="T69" fmla="*/ 251 h 789"/>
                  <a:gd name="T70" fmla="*/ 488 w 1554"/>
                  <a:gd name="T71" fmla="*/ 234 h 789"/>
                  <a:gd name="T72" fmla="*/ 360 w 1554"/>
                  <a:gd name="T73" fmla="*/ 222 h 789"/>
                  <a:gd name="T74" fmla="*/ 357 w 1554"/>
                  <a:gd name="T75" fmla="*/ 29 h 789"/>
                  <a:gd name="T76" fmla="*/ 895 w 1554"/>
                  <a:gd name="T77" fmla="*/ 224 h 789"/>
                  <a:gd name="T78" fmla="*/ 1485 w 1554"/>
                  <a:gd name="T79" fmla="*/ 714 h 789"/>
                  <a:gd name="T80" fmla="*/ 1357 w 1554"/>
                  <a:gd name="T81" fmla="*/ 558 h 789"/>
                  <a:gd name="T82" fmla="*/ 1192 w 1554"/>
                  <a:gd name="T83" fmla="*/ 583 h 789"/>
                  <a:gd name="T84" fmla="*/ 1050 w 1554"/>
                  <a:gd name="T85" fmla="*/ 506 h 789"/>
                  <a:gd name="T86" fmla="*/ 876 w 1554"/>
                  <a:gd name="T87" fmla="*/ 755 h 789"/>
                  <a:gd name="T88" fmla="*/ 876 w 1554"/>
                  <a:gd name="T89" fmla="*/ 243 h 789"/>
                  <a:gd name="T90" fmla="*/ 1485 w 1554"/>
                  <a:gd name="T91" fmla="*/ 714 h 789"/>
                  <a:gd name="T92" fmla="*/ 1520 w 1554"/>
                  <a:gd name="T93" fmla="*/ 47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4" h="789">
                    <a:moveTo>
                      <a:pt x="1503" y="224"/>
                    </a:moveTo>
                    <a:cubicBezTo>
                      <a:pt x="923" y="224"/>
                      <a:pt x="923" y="224"/>
                      <a:pt x="923" y="224"/>
                    </a:cubicBezTo>
                    <a:cubicBezTo>
                      <a:pt x="923" y="56"/>
                      <a:pt x="923" y="56"/>
                      <a:pt x="923" y="56"/>
                    </a:cubicBezTo>
                    <a:cubicBezTo>
                      <a:pt x="923" y="41"/>
                      <a:pt x="917" y="26"/>
                      <a:pt x="906" y="16"/>
                    </a:cubicBezTo>
                    <a:cubicBezTo>
                      <a:pt x="896" y="6"/>
                      <a:pt x="882" y="0"/>
                      <a:pt x="867" y="0"/>
                    </a:cubicBezTo>
                    <a:cubicBezTo>
                      <a:pt x="354" y="0"/>
                      <a:pt x="354" y="0"/>
                      <a:pt x="354" y="0"/>
                    </a:cubicBezTo>
                    <a:cubicBezTo>
                      <a:pt x="323" y="0"/>
                      <a:pt x="298" y="25"/>
                      <a:pt x="298" y="56"/>
                    </a:cubicBezTo>
                    <a:cubicBezTo>
                      <a:pt x="298" y="178"/>
                      <a:pt x="298" y="178"/>
                      <a:pt x="298" y="178"/>
                    </a:cubicBezTo>
                    <a:cubicBezTo>
                      <a:pt x="43" y="178"/>
                      <a:pt x="43" y="178"/>
                      <a:pt x="43" y="178"/>
                    </a:cubicBezTo>
                    <a:cubicBezTo>
                      <a:pt x="19" y="178"/>
                      <a:pt x="0" y="198"/>
                      <a:pt x="0" y="222"/>
                    </a:cubicBezTo>
                    <a:cubicBezTo>
                      <a:pt x="0" y="745"/>
                      <a:pt x="0" y="745"/>
                      <a:pt x="0" y="745"/>
                    </a:cubicBezTo>
                    <a:cubicBezTo>
                      <a:pt x="0" y="769"/>
                      <a:pt x="19" y="789"/>
                      <a:pt x="43" y="789"/>
                    </a:cubicBezTo>
                    <a:cubicBezTo>
                      <a:pt x="317" y="789"/>
                      <a:pt x="317" y="789"/>
                      <a:pt x="317" y="789"/>
                    </a:cubicBezTo>
                    <a:cubicBezTo>
                      <a:pt x="341" y="789"/>
                      <a:pt x="360" y="769"/>
                      <a:pt x="360" y="745"/>
                    </a:cubicBezTo>
                    <a:cubicBezTo>
                      <a:pt x="360" y="726"/>
                      <a:pt x="360" y="726"/>
                      <a:pt x="360" y="726"/>
                    </a:cubicBezTo>
                    <a:cubicBezTo>
                      <a:pt x="820" y="726"/>
                      <a:pt x="820" y="726"/>
                      <a:pt x="820" y="726"/>
                    </a:cubicBezTo>
                    <a:cubicBezTo>
                      <a:pt x="823" y="752"/>
                      <a:pt x="845" y="772"/>
                      <a:pt x="871" y="772"/>
                    </a:cubicBezTo>
                    <a:cubicBezTo>
                      <a:pt x="1503" y="772"/>
                      <a:pt x="1503" y="772"/>
                      <a:pt x="1503" y="772"/>
                    </a:cubicBezTo>
                    <a:cubicBezTo>
                      <a:pt x="1531" y="772"/>
                      <a:pt x="1554" y="748"/>
                      <a:pt x="1554" y="720"/>
                    </a:cubicBezTo>
                    <a:cubicBezTo>
                      <a:pt x="1554" y="278"/>
                      <a:pt x="1554" y="278"/>
                      <a:pt x="1554" y="278"/>
                    </a:cubicBezTo>
                    <a:cubicBezTo>
                      <a:pt x="1554" y="248"/>
                      <a:pt x="1531" y="224"/>
                      <a:pt x="1503" y="224"/>
                    </a:cubicBezTo>
                    <a:close/>
                    <a:moveTo>
                      <a:pt x="180" y="767"/>
                    </a:moveTo>
                    <a:cubicBezTo>
                      <a:pt x="163" y="767"/>
                      <a:pt x="149" y="753"/>
                      <a:pt x="149" y="736"/>
                    </a:cubicBezTo>
                    <a:cubicBezTo>
                      <a:pt x="149" y="718"/>
                      <a:pt x="163" y="704"/>
                      <a:pt x="180" y="704"/>
                    </a:cubicBezTo>
                    <a:cubicBezTo>
                      <a:pt x="197" y="704"/>
                      <a:pt x="211" y="718"/>
                      <a:pt x="211" y="736"/>
                    </a:cubicBezTo>
                    <a:cubicBezTo>
                      <a:pt x="211" y="753"/>
                      <a:pt x="197" y="767"/>
                      <a:pt x="180" y="767"/>
                    </a:cubicBezTo>
                    <a:close/>
                    <a:moveTo>
                      <a:pt x="345" y="226"/>
                    </a:moveTo>
                    <a:cubicBezTo>
                      <a:pt x="345" y="357"/>
                      <a:pt x="345" y="357"/>
                      <a:pt x="345" y="357"/>
                    </a:cubicBezTo>
                    <a:cubicBezTo>
                      <a:pt x="345" y="392"/>
                      <a:pt x="345" y="392"/>
                      <a:pt x="345" y="392"/>
                    </a:cubicBezTo>
                    <a:cubicBezTo>
                      <a:pt x="345" y="466"/>
                      <a:pt x="345" y="466"/>
                      <a:pt x="345" y="466"/>
                    </a:cubicBezTo>
                    <a:cubicBezTo>
                      <a:pt x="345" y="484"/>
                      <a:pt x="345" y="484"/>
                      <a:pt x="345" y="484"/>
                    </a:cubicBezTo>
                    <a:cubicBezTo>
                      <a:pt x="345" y="512"/>
                      <a:pt x="345" y="512"/>
                      <a:pt x="345" y="512"/>
                    </a:cubicBezTo>
                    <a:cubicBezTo>
                      <a:pt x="345" y="530"/>
                      <a:pt x="345" y="530"/>
                      <a:pt x="345" y="530"/>
                    </a:cubicBezTo>
                    <a:cubicBezTo>
                      <a:pt x="345" y="644"/>
                      <a:pt x="345" y="644"/>
                      <a:pt x="345" y="644"/>
                    </a:cubicBezTo>
                    <a:cubicBezTo>
                      <a:pt x="345" y="653"/>
                      <a:pt x="345" y="653"/>
                      <a:pt x="345" y="653"/>
                    </a:cubicBezTo>
                    <a:cubicBezTo>
                      <a:pt x="345" y="662"/>
                      <a:pt x="342" y="669"/>
                      <a:pt x="337" y="675"/>
                    </a:cubicBezTo>
                    <a:cubicBezTo>
                      <a:pt x="337" y="675"/>
                      <a:pt x="337" y="675"/>
                      <a:pt x="337" y="676"/>
                    </a:cubicBezTo>
                    <a:cubicBezTo>
                      <a:pt x="336" y="677"/>
                      <a:pt x="335" y="677"/>
                      <a:pt x="334" y="678"/>
                    </a:cubicBezTo>
                    <a:cubicBezTo>
                      <a:pt x="333" y="679"/>
                      <a:pt x="333" y="679"/>
                      <a:pt x="332" y="680"/>
                    </a:cubicBezTo>
                    <a:cubicBezTo>
                      <a:pt x="331" y="680"/>
                      <a:pt x="330" y="680"/>
                      <a:pt x="330" y="681"/>
                    </a:cubicBezTo>
                    <a:cubicBezTo>
                      <a:pt x="329" y="682"/>
                      <a:pt x="328" y="682"/>
                      <a:pt x="326" y="683"/>
                    </a:cubicBezTo>
                    <a:cubicBezTo>
                      <a:pt x="326" y="683"/>
                      <a:pt x="325" y="684"/>
                      <a:pt x="324" y="684"/>
                    </a:cubicBezTo>
                    <a:cubicBezTo>
                      <a:pt x="323" y="684"/>
                      <a:pt x="322" y="684"/>
                      <a:pt x="321" y="685"/>
                    </a:cubicBezTo>
                    <a:cubicBezTo>
                      <a:pt x="320" y="685"/>
                      <a:pt x="320" y="685"/>
                      <a:pt x="319" y="686"/>
                    </a:cubicBezTo>
                    <a:cubicBezTo>
                      <a:pt x="317" y="686"/>
                      <a:pt x="316" y="686"/>
                      <a:pt x="315" y="686"/>
                    </a:cubicBezTo>
                    <a:cubicBezTo>
                      <a:pt x="317" y="547"/>
                      <a:pt x="317" y="547"/>
                      <a:pt x="317" y="547"/>
                    </a:cubicBezTo>
                    <a:cubicBezTo>
                      <a:pt x="317" y="529"/>
                      <a:pt x="296" y="520"/>
                      <a:pt x="273" y="509"/>
                    </a:cubicBezTo>
                    <a:cubicBezTo>
                      <a:pt x="264" y="505"/>
                      <a:pt x="257" y="503"/>
                      <a:pt x="253" y="507"/>
                    </a:cubicBezTo>
                    <a:cubicBezTo>
                      <a:pt x="250" y="511"/>
                      <a:pt x="194" y="566"/>
                      <a:pt x="194" y="566"/>
                    </a:cubicBezTo>
                    <a:cubicBezTo>
                      <a:pt x="186" y="575"/>
                      <a:pt x="176" y="575"/>
                      <a:pt x="168" y="566"/>
                    </a:cubicBezTo>
                    <a:cubicBezTo>
                      <a:pt x="168" y="566"/>
                      <a:pt x="112" y="511"/>
                      <a:pt x="108" y="507"/>
                    </a:cubicBezTo>
                    <a:cubicBezTo>
                      <a:pt x="105" y="503"/>
                      <a:pt x="98" y="505"/>
                      <a:pt x="89" y="509"/>
                    </a:cubicBezTo>
                    <a:cubicBezTo>
                      <a:pt x="66" y="520"/>
                      <a:pt x="45" y="529"/>
                      <a:pt x="45" y="547"/>
                    </a:cubicBezTo>
                    <a:cubicBezTo>
                      <a:pt x="47" y="686"/>
                      <a:pt x="47" y="686"/>
                      <a:pt x="47" y="686"/>
                    </a:cubicBezTo>
                    <a:cubicBezTo>
                      <a:pt x="29" y="686"/>
                      <a:pt x="14" y="671"/>
                      <a:pt x="14" y="653"/>
                    </a:cubicBezTo>
                    <a:cubicBezTo>
                      <a:pt x="14" y="226"/>
                      <a:pt x="14" y="226"/>
                      <a:pt x="14" y="226"/>
                    </a:cubicBezTo>
                    <a:cubicBezTo>
                      <a:pt x="14" y="208"/>
                      <a:pt x="29" y="194"/>
                      <a:pt x="47" y="194"/>
                    </a:cubicBezTo>
                    <a:cubicBezTo>
                      <a:pt x="298" y="194"/>
                      <a:pt x="298" y="194"/>
                      <a:pt x="298" y="194"/>
                    </a:cubicBezTo>
                    <a:cubicBezTo>
                      <a:pt x="313" y="194"/>
                      <a:pt x="313" y="194"/>
                      <a:pt x="313" y="194"/>
                    </a:cubicBezTo>
                    <a:cubicBezTo>
                      <a:pt x="320" y="194"/>
                      <a:pt x="328" y="197"/>
                      <a:pt x="333" y="201"/>
                    </a:cubicBezTo>
                    <a:cubicBezTo>
                      <a:pt x="334" y="202"/>
                      <a:pt x="334" y="202"/>
                      <a:pt x="334" y="202"/>
                    </a:cubicBezTo>
                    <a:cubicBezTo>
                      <a:pt x="335" y="203"/>
                      <a:pt x="336" y="204"/>
                      <a:pt x="337" y="204"/>
                    </a:cubicBezTo>
                    <a:cubicBezTo>
                      <a:pt x="337" y="205"/>
                      <a:pt x="338" y="206"/>
                      <a:pt x="338" y="206"/>
                    </a:cubicBezTo>
                    <a:cubicBezTo>
                      <a:pt x="339" y="207"/>
                      <a:pt x="340" y="208"/>
                      <a:pt x="340" y="208"/>
                    </a:cubicBezTo>
                    <a:cubicBezTo>
                      <a:pt x="341" y="210"/>
                      <a:pt x="342" y="211"/>
                      <a:pt x="343" y="213"/>
                    </a:cubicBezTo>
                    <a:cubicBezTo>
                      <a:pt x="343" y="214"/>
                      <a:pt x="343" y="215"/>
                      <a:pt x="343" y="215"/>
                    </a:cubicBezTo>
                    <a:cubicBezTo>
                      <a:pt x="343" y="216"/>
                      <a:pt x="344" y="218"/>
                      <a:pt x="344" y="218"/>
                    </a:cubicBezTo>
                    <a:cubicBezTo>
                      <a:pt x="344" y="219"/>
                      <a:pt x="344" y="220"/>
                      <a:pt x="345" y="221"/>
                    </a:cubicBezTo>
                    <a:cubicBezTo>
                      <a:pt x="345" y="222"/>
                      <a:pt x="345" y="225"/>
                      <a:pt x="345" y="226"/>
                    </a:cubicBezTo>
                    <a:close/>
                    <a:moveTo>
                      <a:pt x="819" y="695"/>
                    </a:moveTo>
                    <a:cubicBezTo>
                      <a:pt x="360" y="695"/>
                      <a:pt x="360" y="695"/>
                      <a:pt x="360" y="695"/>
                    </a:cubicBezTo>
                    <a:cubicBezTo>
                      <a:pt x="360" y="662"/>
                      <a:pt x="360" y="662"/>
                      <a:pt x="360" y="662"/>
                    </a:cubicBezTo>
                    <a:cubicBezTo>
                      <a:pt x="819" y="662"/>
                      <a:pt x="819" y="662"/>
                      <a:pt x="819" y="662"/>
                    </a:cubicBezTo>
                    <a:lnTo>
                      <a:pt x="819" y="695"/>
                    </a:lnTo>
                    <a:close/>
                    <a:moveTo>
                      <a:pt x="819" y="644"/>
                    </a:moveTo>
                    <a:cubicBezTo>
                      <a:pt x="360" y="644"/>
                      <a:pt x="360" y="644"/>
                      <a:pt x="360" y="644"/>
                    </a:cubicBezTo>
                    <a:cubicBezTo>
                      <a:pt x="360" y="530"/>
                      <a:pt x="360" y="530"/>
                      <a:pt x="360" y="530"/>
                    </a:cubicBezTo>
                    <a:cubicBezTo>
                      <a:pt x="819" y="530"/>
                      <a:pt x="819" y="530"/>
                      <a:pt x="819" y="530"/>
                    </a:cubicBezTo>
                    <a:lnTo>
                      <a:pt x="819" y="644"/>
                    </a:lnTo>
                    <a:close/>
                    <a:moveTo>
                      <a:pt x="819" y="512"/>
                    </a:moveTo>
                    <a:cubicBezTo>
                      <a:pt x="360" y="512"/>
                      <a:pt x="360" y="512"/>
                      <a:pt x="360" y="512"/>
                    </a:cubicBezTo>
                    <a:cubicBezTo>
                      <a:pt x="360" y="484"/>
                      <a:pt x="360" y="484"/>
                      <a:pt x="360" y="484"/>
                    </a:cubicBezTo>
                    <a:cubicBezTo>
                      <a:pt x="819" y="484"/>
                      <a:pt x="819" y="484"/>
                      <a:pt x="819" y="484"/>
                    </a:cubicBezTo>
                    <a:lnTo>
                      <a:pt x="819" y="512"/>
                    </a:lnTo>
                    <a:close/>
                    <a:moveTo>
                      <a:pt x="819" y="466"/>
                    </a:moveTo>
                    <a:cubicBezTo>
                      <a:pt x="360" y="466"/>
                      <a:pt x="360" y="466"/>
                      <a:pt x="360" y="466"/>
                    </a:cubicBezTo>
                    <a:cubicBezTo>
                      <a:pt x="360" y="437"/>
                      <a:pt x="360" y="437"/>
                      <a:pt x="360" y="437"/>
                    </a:cubicBezTo>
                    <a:cubicBezTo>
                      <a:pt x="361" y="438"/>
                      <a:pt x="362" y="438"/>
                      <a:pt x="364" y="438"/>
                    </a:cubicBezTo>
                    <a:cubicBezTo>
                      <a:pt x="819" y="438"/>
                      <a:pt x="819" y="438"/>
                      <a:pt x="819" y="438"/>
                    </a:cubicBezTo>
                    <a:lnTo>
                      <a:pt x="819" y="466"/>
                    </a:lnTo>
                    <a:close/>
                    <a:moveTo>
                      <a:pt x="819" y="420"/>
                    </a:moveTo>
                    <a:cubicBezTo>
                      <a:pt x="364" y="420"/>
                      <a:pt x="364" y="420"/>
                      <a:pt x="364" y="420"/>
                    </a:cubicBezTo>
                    <a:cubicBezTo>
                      <a:pt x="362" y="420"/>
                      <a:pt x="361" y="421"/>
                      <a:pt x="360" y="421"/>
                    </a:cubicBezTo>
                    <a:cubicBezTo>
                      <a:pt x="360" y="387"/>
                      <a:pt x="360" y="387"/>
                      <a:pt x="360" y="387"/>
                    </a:cubicBezTo>
                    <a:cubicBezTo>
                      <a:pt x="364" y="387"/>
                      <a:pt x="367" y="386"/>
                      <a:pt x="372" y="386"/>
                    </a:cubicBezTo>
                    <a:cubicBezTo>
                      <a:pt x="819" y="386"/>
                      <a:pt x="819" y="386"/>
                      <a:pt x="819" y="386"/>
                    </a:cubicBezTo>
                    <a:lnTo>
                      <a:pt x="819" y="420"/>
                    </a:lnTo>
                    <a:close/>
                    <a:moveTo>
                      <a:pt x="819" y="278"/>
                    </a:moveTo>
                    <a:cubicBezTo>
                      <a:pt x="819" y="359"/>
                      <a:pt x="819" y="359"/>
                      <a:pt x="819" y="359"/>
                    </a:cubicBezTo>
                    <a:cubicBezTo>
                      <a:pt x="731" y="359"/>
                      <a:pt x="731" y="359"/>
                      <a:pt x="731" y="359"/>
                    </a:cubicBezTo>
                    <a:cubicBezTo>
                      <a:pt x="732" y="234"/>
                      <a:pt x="732" y="234"/>
                      <a:pt x="732" y="234"/>
                    </a:cubicBezTo>
                    <a:cubicBezTo>
                      <a:pt x="732" y="217"/>
                      <a:pt x="713" y="209"/>
                      <a:pt x="693" y="199"/>
                    </a:cubicBezTo>
                    <a:cubicBezTo>
                      <a:pt x="685" y="195"/>
                      <a:pt x="679" y="194"/>
                      <a:pt x="675" y="197"/>
                    </a:cubicBezTo>
                    <a:cubicBezTo>
                      <a:pt x="672" y="201"/>
                      <a:pt x="622" y="251"/>
                      <a:pt x="622" y="251"/>
                    </a:cubicBezTo>
                    <a:cubicBezTo>
                      <a:pt x="614" y="258"/>
                      <a:pt x="606" y="258"/>
                      <a:pt x="598" y="251"/>
                    </a:cubicBezTo>
                    <a:cubicBezTo>
                      <a:pt x="598" y="251"/>
                      <a:pt x="548" y="201"/>
                      <a:pt x="545" y="197"/>
                    </a:cubicBezTo>
                    <a:cubicBezTo>
                      <a:pt x="541" y="194"/>
                      <a:pt x="535" y="195"/>
                      <a:pt x="527" y="199"/>
                    </a:cubicBezTo>
                    <a:cubicBezTo>
                      <a:pt x="506" y="209"/>
                      <a:pt x="488" y="217"/>
                      <a:pt x="488" y="234"/>
                    </a:cubicBezTo>
                    <a:cubicBezTo>
                      <a:pt x="489" y="359"/>
                      <a:pt x="489" y="359"/>
                      <a:pt x="489" y="359"/>
                    </a:cubicBezTo>
                    <a:cubicBezTo>
                      <a:pt x="360" y="359"/>
                      <a:pt x="360" y="359"/>
                      <a:pt x="360" y="359"/>
                    </a:cubicBezTo>
                    <a:cubicBezTo>
                      <a:pt x="360" y="222"/>
                      <a:pt x="360" y="222"/>
                      <a:pt x="360" y="222"/>
                    </a:cubicBezTo>
                    <a:cubicBezTo>
                      <a:pt x="360" y="201"/>
                      <a:pt x="346" y="184"/>
                      <a:pt x="326" y="180"/>
                    </a:cubicBezTo>
                    <a:cubicBezTo>
                      <a:pt x="326" y="59"/>
                      <a:pt x="326" y="59"/>
                      <a:pt x="326" y="59"/>
                    </a:cubicBezTo>
                    <a:cubicBezTo>
                      <a:pt x="326" y="43"/>
                      <a:pt x="340" y="29"/>
                      <a:pt x="357" y="29"/>
                    </a:cubicBezTo>
                    <a:cubicBezTo>
                      <a:pt x="865" y="29"/>
                      <a:pt x="865" y="29"/>
                      <a:pt x="865" y="29"/>
                    </a:cubicBezTo>
                    <a:cubicBezTo>
                      <a:pt x="881" y="29"/>
                      <a:pt x="895" y="43"/>
                      <a:pt x="895" y="59"/>
                    </a:cubicBezTo>
                    <a:cubicBezTo>
                      <a:pt x="895" y="224"/>
                      <a:pt x="895" y="224"/>
                      <a:pt x="895" y="224"/>
                    </a:cubicBezTo>
                    <a:cubicBezTo>
                      <a:pt x="871" y="224"/>
                      <a:pt x="871" y="224"/>
                      <a:pt x="871" y="224"/>
                    </a:cubicBezTo>
                    <a:cubicBezTo>
                      <a:pt x="843" y="224"/>
                      <a:pt x="819" y="248"/>
                      <a:pt x="819" y="278"/>
                    </a:cubicBezTo>
                    <a:close/>
                    <a:moveTo>
                      <a:pt x="1485" y="714"/>
                    </a:moveTo>
                    <a:cubicBezTo>
                      <a:pt x="1485" y="736"/>
                      <a:pt x="1468" y="755"/>
                      <a:pt x="1446" y="755"/>
                    </a:cubicBezTo>
                    <a:cubicBezTo>
                      <a:pt x="1355" y="755"/>
                      <a:pt x="1355" y="755"/>
                      <a:pt x="1355" y="755"/>
                    </a:cubicBezTo>
                    <a:cubicBezTo>
                      <a:pt x="1357" y="558"/>
                      <a:pt x="1357" y="558"/>
                      <a:pt x="1357" y="558"/>
                    </a:cubicBezTo>
                    <a:cubicBezTo>
                      <a:pt x="1357" y="533"/>
                      <a:pt x="1329" y="521"/>
                      <a:pt x="1298" y="506"/>
                    </a:cubicBezTo>
                    <a:cubicBezTo>
                      <a:pt x="1286" y="500"/>
                      <a:pt x="1277" y="498"/>
                      <a:pt x="1272" y="503"/>
                    </a:cubicBezTo>
                    <a:cubicBezTo>
                      <a:pt x="1267" y="508"/>
                      <a:pt x="1192" y="583"/>
                      <a:pt x="1192" y="583"/>
                    </a:cubicBezTo>
                    <a:cubicBezTo>
                      <a:pt x="1180" y="594"/>
                      <a:pt x="1168" y="594"/>
                      <a:pt x="1156" y="583"/>
                    </a:cubicBezTo>
                    <a:cubicBezTo>
                      <a:pt x="1156" y="583"/>
                      <a:pt x="1081" y="508"/>
                      <a:pt x="1076" y="503"/>
                    </a:cubicBezTo>
                    <a:cubicBezTo>
                      <a:pt x="1071" y="498"/>
                      <a:pt x="1062" y="500"/>
                      <a:pt x="1050" y="506"/>
                    </a:cubicBezTo>
                    <a:cubicBezTo>
                      <a:pt x="1019" y="521"/>
                      <a:pt x="991" y="533"/>
                      <a:pt x="991" y="558"/>
                    </a:cubicBezTo>
                    <a:cubicBezTo>
                      <a:pt x="993" y="755"/>
                      <a:pt x="993" y="755"/>
                      <a:pt x="993" y="755"/>
                    </a:cubicBezTo>
                    <a:cubicBezTo>
                      <a:pt x="876" y="755"/>
                      <a:pt x="876" y="755"/>
                      <a:pt x="876" y="755"/>
                    </a:cubicBezTo>
                    <a:cubicBezTo>
                      <a:pt x="854" y="755"/>
                      <a:pt x="836" y="736"/>
                      <a:pt x="836" y="714"/>
                    </a:cubicBezTo>
                    <a:cubicBezTo>
                      <a:pt x="836" y="282"/>
                      <a:pt x="836" y="282"/>
                      <a:pt x="836" y="282"/>
                    </a:cubicBezTo>
                    <a:cubicBezTo>
                      <a:pt x="836" y="260"/>
                      <a:pt x="854" y="243"/>
                      <a:pt x="876" y="243"/>
                    </a:cubicBezTo>
                    <a:cubicBezTo>
                      <a:pt x="1446" y="243"/>
                      <a:pt x="1446" y="243"/>
                      <a:pt x="1446" y="243"/>
                    </a:cubicBezTo>
                    <a:cubicBezTo>
                      <a:pt x="1468" y="243"/>
                      <a:pt x="1485" y="260"/>
                      <a:pt x="1485" y="282"/>
                    </a:cubicBezTo>
                    <a:lnTo>
                      <a:pt x="1485" y="714"/>
                    </a:lnTo>
                    <a:close/>
                    <a:moveTo>
                      <a:pt x="1520" y="524"/>
                    </a:moveTo>
                    <a:cubicBezTo>
                      <a:pt x="1504" y="524"/>
                      <a:pt x="1493" y="513"/>
                      <a:pt x="1493" y="498"/>
                    </a:cubicBezTo>
                    <a:cubicBezTo>
                      <a:pt x="1493" y="483"/>
                      <a:pt x="1504" y="472"/>
                      <a:pt x="1520" y="472"/>
                    </a:cubicBezTo>
                    <a:cubicBezTo>
                      <a:pt x="1535" y="472"/>
                      <a:pt x="1546" y="483"/>
                      <a:pt x="1546" y="498"/>
                    </a:cubicBezTo>
                    <a:cubicBezTo>
                      <a:pt x="1546" y="513"/>
                      <a:pt x="1535" y="524"/>
                      <a:pt x="1520" y="524"/>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71" name="Freeform 26"/>
              <p:cNvSpPr>
                <a:spLocks noEditPoints="1"/>
              </p:cNvSpPr>
              <p:nvPr/>
            </p:nvSpPr>
            <p:spPr bwMode="auto">
              <a:xfrm>
                <a:off x="4988938" y="1505695"/>
                <a:ext cx="14021" cy="15289"/>
              </a:xfrm>
              <a:custGeom>
                <a:avLst/>
                <a:gdLst>
                  <a:gd name="T0" fmla="*/ 0 w 28"/>
                  <a:gd name="T1" fmla="*/ 30 h 30"/>
                  <a:gd name="T2" fmla="*/ 28 w 28"/>
                  <a:gd name="T3" fmla="*/ 30 h 30"/>
                  <a:gd name="T4" fmla="*/ 28 w 28"/>
                  <a:gd name="T5" fmla="*/ 0 h 30"/>
                  <a:gd name="T6" fmla="*/ 0 w 28"/>
                  <a:gd name="T7" fmla="*/ 0 h 30"/>
                  <a:gd name="T8" fmla="*/ 0 w 28"/>
                  <a:gd name="T9" fmla="*/ 30 h 30"/>
                  <a:gd name="T10" fmla="*/ 7 w 28"/>
                  <a:gd name="T11" fmla="*/ 7 h 30"/>
                  <a:gd name="T12" fmla="*/ 21 w 28"/>
                  <a:gd name="T13" fmla="*/ 7 h 30"/>
                  <a:gd name="T14" fmla="*/ 21 w 28"/>
                  <a:gd name="T15" fmla="*/ 23 h 30"/>
                  <a:gd name="T16" fmla="*/ 7 w 28"/>
                  <a:gd name="T17" fmla="*/ 23 h 30"/>
                  <a:gd name="T18" fmla="*/ 7 w 28"/>
                  <a:gd name="T1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0" y="30"/>
                    </a:moveTo>
                    <a:lnTo>
                      <a:pt x="28" y="30"/>
                    </a:lnTo>
                    <a:lnTo>
                      <a:pt x="28" y="0"/>
                    </a:lnTo>
                    <a:lnTo>
                      <a:pt x="0" y="0"/>
                    </a:lnTo>
                    <a:lnTo>
                      <a:pt x="0" y="30"/>
                    </a:lnTo>
                    <a:close/>
                    <a:moveTo>
                      <a:pt x="7" y="7"/>
                    </a:moveTo>
                    <a:lnTo>
                      <a:pt x="21" y="7"/>
                    </a:lnTo>
                    <a:lnTo>
                      <a:pt x="21" y="23"/>
                    </a:lnTo>
                    <a:lnTo>
                      <a:pt x="7" y="23"/>
                    </a:lnTo>
                    <a:lnTo>
                      <a:pt x="7" y="7"/>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72" name="Oval 27"/>
              <p:cNvSpPr>
                <a:spLocks noChangeArrowheads="1"/>
              </p:cNvSpPr>
              <p:nvPr/>
            </p:nvSpPr>
            <p:spPr bwMode="auto">
              <a:xfrm>
                <a:off x="4277344" y="1440972"/>
                <a:ext cx="76117" cy="78483"/>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73" name="Oval 28"/>
              <p:cNvSpPr>
                <a:spLocks noChangeArrowheads="1"/>
              </p:cNvSpPr>
              <p:nvPr/>
            </p:nvSpPr>
            <p:spPr bwMode="auto">
              <a:xfrm>
                <a:off x="4769100" y="1412942"/>
                <a:ext cx="102658" cy="104984"/>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74" name="Oval 29"/>
              <p:cNvSpPr>
                <a:spLocks noChangeArrowheads="1"/>
              </p:cNvSpPr>
              <p:nvPr/>
            </p:nvSpPr>
            <p:spPr bwMode="auto">
              <a:xfrm>
                <a:off x="4498685" y="1288592"/>
                <a:ext cx="69106" cy="70329"/>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05" name="TextBox 304"/>
              <p:cNvSpPr txBox="1"/>
              <p:nvPr/>
            </p:nvSpPr>
            <p:spPr>
              <a:xfrm>
                <a:off x="3952080" y="1667291"/>
                <a:ext cx="1260000" cy="413499"/>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Video &amp; Conferencing</a:t>
                </a:r>
              </a:p>
            </p:txBody>
          </p:sp>
          <p:sp>
            <p:nvSpPr>
              <p:cNvPr id="269" name="Freeform 24"/>
              <p:cNvSpPr>
                <a:spLocks noEditPoints="1"/>
              </p:cNvSpPr>
              <p:nvPr/>
            </p:nvSpPr>
            <p:spPr bwMode="auto">
              <a:xfrm>
                <a:off x="4369485" y="1627496"/>
                <a:ext cx="16525" cy="16818"/>
              </a:xfrm>
              <a:custGeom>
                <a:avLst/>
                <a:gdLst>
                  <a:gd name="T0" fmla="*/ 0 w 33"/>
                  <a:gd name="T1" fmla="*/ 33 h 33"/>
                  <a:gd name="T2" fmla="*/ 33 w 33"/>
                  <a:gd name="T3" fmla="*/ 33 h 33"/>
                  <a:gd name="T4" fmla="*/ 33 w 33"/>
                  <a:gd name="T5" fmla="*/ 0 h 33"/>
                  <a:gd name="T6" fmla="*/ 0 w 33"/>
                  <a:gd name="T7" fmla="*/ 0 h 33"/>
                  <a:gd name="T8" fmla="*/ 0 w 33"/>
                  <a:gd name="T9" fmla="*/ 33 h 33"/>
                  <a:gd name="T10" fmla="*/ 8 w 33"/>
                  <a:gd name="T11" fmla="*/ 7 h 33"/>
                  <a:gd name="T12" fmla="*/ 26 w 33"/>
                  <a:gd name="T13" fmla="*/ 7 h 33"/>
                  <a:gd name="T14" fmla="*/ 26 w 33"/>
                  <a:gd name="T15" fmla="*/ 25 h 33"/>
                  <a:gd name="T16" fmla="*/ 8 w 33"/>
                  <a:gd name="T17" fmla="*/ 25 h 33"/>
                  <a:gd name="T18" fmla="*/ 8 w 33"/>
                  <a:gd name="T1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0" y="33"/>
                    </a:moveTo>
                    <a:lnTo>
                      <a:pt x="33" y="33"/>
                    </a:lnTo>
                    <a:lnTo>
                      <a:pt x="33" y="0"/>
                    </a:lnTo>
                    <a:lnTo>
                      <a:pt x="0" y="0"/>
                    </a:lnTo>
                    <a:lnTo>
                      <a:pt x="0" y="33"/>
                    </a:lnTo>
                    <a:close/>
                    <a:moveTo>
                      <a:pt x="8" y="7"/>
                    </a:moveTo>
                    <a:lnTo>
                      <a:pt x="26" y="7"/>
                    </a:lnTo>
                    <a:lnTo>
                      <a:pt x="26" y="25"/>
                    </a:lnTo>
                    <a:lnTo>
                      <a:pt x="8" y="25"/>
                    </a:lnTo>
                    <a:lnTo>
                      <a:pt x="8" y="7"/>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grpSp>
        <p:grpSp>
          <p:nvGrpSpPr>
            <p:cNvPr id="359" name="Group 358"/>
            <p:cNvGrpSpPr/>
            <p:nvPr/>
          </p:nvGrpSpPr>
          <p:grpSpPr>
            <a:xfrm>
              <a:off x="2753280" y="1247230"/>
              <a:ext cx="1260000" cy="833560"/>
              <a:chOff x="2788920" y="1247230"/>
              <a:chExt cx="1260000" cy="833560"/>
            </a:xfrm>
          </p:grpSpPr>
          <p:grpSp>
            <p:nvGrpSpPr>
              <p:cNvPr id="257" name="Group 256"/>
              <p:cNvGrpSpPr/>
              <p:nvPr/>
            </p:nvGrpSpPr>
            <p:grpSpPr>
              <a:xfrm flipH="1">
                <a:off x="3127452" y="1247230"/>
                <a:ext cx="249568" cy="423306"/>
                <a:chOff x="-989515" y="5002319"/>
                <a:chExt cx="375478" cy="625797"/>
              </a:xfrm>
              <a:solidFill>
                <a:srgbClr val="C00000"/>
              </a:solidFill>
            </p:grpSpPr>
            <p:sp>
              <p:nvSpPr>
                <p:cNvPr id="263" name="Oval 262"/>
                <p:cNvSpPr>
                  <a:spLocks noChangeArrowheads="1"/>
                </p:cNvSpPr>
                <p:nvPr/>
              </p:nvSpPr>
              <p:spPr bwMode="auto">
                <a:xfrm>
                  <a:off x="-842932" y="5188366"/>
                  <a:ext cx="29317" cy="29317"/>
                </a:xfrm>
                <a:prstGeom prst="ellipse">
                  <a:avLst/>
                </a:pr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4" name="Freeform 263"/>
                <p:cNvSpPr>
                  <a:spLocks noEditPoints="1"/>
                </p:cNvSpPr>
                <p:nvPr/>
              </p:nvSpPr>
              <p:spPr bwMode="auto">
                <a:xfrm>
                  <a:off x="-925244" y="5119585"/>
                  <a:ext cx="248063" cy="268360"/>
                </a:xfrm>
                <a:custGeom>
                  <a:avLst/>
                  <a:gdLst>
                    <a:gd name="T0" fmla="*/ 0 w 93"/>
                    <a:gd name="T1" fmla="*/ 58 h 101"/>
                    <a:gd name="T2" fmla="*/ 11 w 93"/>
                    <a:gd name="T3" fmla="*/ 60 h 101"/>
                    <a:gd name="T4" fmla="*/ 11 w 93"/>
                    <a:gd name="T5" fmla="*/ 81 h 101"/>
                    <a:gd name="T6" fmla="*/ 31 w 93"/>
                    <a:gd name="T7" fmla="*/ 101 h 101"/>
                    <a:gd name="T8" fmla="*/ 64 w 93"/>
                    <a:gd name="T9" fmla="*/ 101 h 101"/>
                    <a:gd name="T10" fmla="*/ 85 w 93"/>
                    <a:gd name="T11" fmla="*/ 81 h 101"/>
                    <a:gd name="T12" fmla="*/ 85 w 93"/>
                    <a:gd name="T13" fmla="*/ 60 h 101"/>
                    <a:gd name="T14" fmla="*/ 93 w 93"/>
                    <a:gd name="T15" fmla="*/ 45 h 101"/>
                    <a:gd name="T16" fmla="*/ 85 w 93"/>
                    <a:gd name="T17" fmla="*/ 31 h 101"/>
                    <a:gd name="T18" fmla="*/ 85 w 93"/>
                    <a:gd name="T19" fmla="*/ 20 h 101"/>
                    <a:gd name="T20" fmla="*/ 64 w 93"/>
                    <a:gd name="T21" fmla="*/ 0 h 101"/>
                    <a:gd name="T22" fmla="*/ 30 w 93"/>
                    <a:gd name="T23" fmla="*/ 0 h 101"/>
                    <a:gd name="T24" fmla="*/ 10 w 93"/>
                    <a:gd name="T25" fmla="*/ 19 h 101"/>
                    <a:gd name="T26" fmla="*/ 0 w 93"/>
                    <a:gd name="T27" fmla="*/ 58 h 101"/>
                    <a:gd name="T28" fmla="*/ 7 w 93"/>
                    <a:gd name="T29" fmla="*/ 54 h 101"/>
                    <a:gd name="T30" fmla="*/ 15 w 93"/>
                    <a:gd name="T31" fmla="*/ 20 h 101"/>
                    <a:gd name="T32" fmla="*/ 15 w 93"/>
                    <a:gd name="T33" fmla="*/ 20 h 101"/>
                    <a:gd name="T34" fmla="*/ 15 w 93"/>
                    <a:gd name="T35" fmla="*/ 20 h 101"/>
                    <a:gd name="T36" fmla="*/ 30 w 93"/>
                    <a:gd name="T37" fmla="*/ 5 h 101"/>
                    <a:gd name="T38" fmla="*/ 64 w 93"/>
                    <a:gd name="T39" fmla="*/ 5 h 101"/>
                    <a:gd name="T40" fmla="*/ 79 w 93"/>
                    <a:gd name="T41" fmla="*/ 20 h 101"/>
                    <a:gd name="T42" fmla="*/ 79 w 93"/>
                    <a:gd name="T43" fmla="*/ 31 h 101"/>
                    <a:gd name="T44" fmla="*/ 79 w 93"/>
                    <a:gd name="T45" fmla="*/ 34 h 101"/>
                    <a:gd name="T46" fmla="*/ 82 w 93"/>
                    <a:gd name="T47" fmla="*/ 35 h 101"/>
                    <a:gd name="T48" fmla="*/ 88 w 93"/>
                    <a:gd name="T49" fmla="*/ 45 h 101"/>
                    <a:gd name="T50" fmla="*/ 82 w 93"/>
                    <a:gd name="T51" fmla="*/ 56 h 101"/>
                    <a:gd name="T52" fmla="*/ 79 w 93"/>
                    <a:gd name="T53" fmla="*/ 57 h 101"/>
                    <a:gd name="T54" fmla="*/ 79 w 93"/>
                    <a:gd name="T55" fmla="*/ 60 h 101"/>
                    <a:gd name="T56" fmla="*/ 79 w 93"/>
                    <a:gd name="T57" fmla="*/ 81 h 101"/>
                    <a:gd name="T58" fmla="*/ 64 w 93"/>
                    <a:gd name="T59" fmla="*/ 95 h 101"/>
                    <a:gd name="T60" fmla="*/ 31 w 93"/>
                    <a:gd name="T61" fmla="*/ 95 h 101"/>
                    <a:gd name="T62" fmla="*/ 16 w 93"/>
                    <a:gd name="T63" fmla="*/ 81 h 101"/>
                    <a:gd name="T64" fmla="*/ 16 w 93"/>
                    <a:gd name="T65" fmla="*/ 76 h 101"/>
                    <a:gd name="T66" fmla="*/ 17 w 93"/>
                    <a:gd name="T67" fmla="*/ 76 h 101"/>
                    <a:gd name="T68" fmla="*/ 35 w 93"/>
                    <a:gd name="T69" fmla="*/ 76 h 101"/>
                    <a:gd name="T70" fmla="*/ 39 w 93"/>
                    <a:gd name="T71" fmla="*/ 72 h 101"/>
                    <a:gd name="T72" fmla="*/ 35 w 93"/>
                    <a:gd name="T73" fmla="*/ 68 h 101"/>
                    <a:gd name="T74" fmla="*/ 17 w 93"/>
                    <a:gd name="T75" fmla="*/ 68 h 101"/>
                    <a:gd name="T76" fmla="*/ 16 w 93"/>
                    <a:gd name="T77" fmla="*/ 68 h 101"/>
                    <a:gd name="T78" fmla="*/ 16 w 93"/>
                    <a:gd name="T79" fmla="*/ 60 h 101"/>
                    <a:gd name="T80" fmla="*/ 16 w 93"/>
                    <a:gd name="T81" fmla="*/ 56 h 101"/>
                    <a:gd name="T82" fmla="*/ 12 w 93"/>
                    <a:gd name="T83" fmla="*/ 55 h 101"/>
                    <a:gd name="T84" fmla="*/ 7 w 93"/>
                    <a:gd name="T8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01">
                      <a:moveTo>
                        <a:pt x="0" y="58"/>
                      </a:moveTo>
                      <a:cubicBezTo>
                        <a:pt x="0" y="58"/>
                        <a:pt x="8" y="59"/>
                        <a:pt x="11" y="60"/>
                      </a:cubicBezTo>
                      <a:cubicBezTo>
                        <a:pt x="11" y="65"/>
                        <a:pt x="11" y="81"/>
                        <a:pt x="11" y="81"/>
                      </a:cubicBezTo>
                      <a:cubicBezTo>
                        <a:pt x="11" y="92"/>
                        <a:pt x="20" y="101"/>
                        <a:pt x="31" y="101"/>
                      </a:cubicBezTo>
                      <a:cubicBezTo>
                        <a:pt x="64" y="101"/>
                        <a:pt x="64" y="101"/>
                        <a:pt x="64" y="101"/>
                      </a:cubicBezTo>
                      <a:cubicBezTo>
                        <a:pt x="76" y="101"/>
                        <a:pt x="85" y="92"/>
                        <a:pt x="85" y="81"/>
                      </a:cubicBezTo>
                      <a:cubicBezTo>
                        <a:pt x="85" y="81"/>
                        <a:pt x="85" y="63"/>
                        <a:pt x="85" y="60"/>
                      </a:cubicBezTo>
                      <a:cubicBezTo>
                        <a:pt x="89" y="57"/>
                        <a:pt x="93" y="52"/>
                        <a:pt x="93" y="45"/>
                      </a:cubicBezTo>
                      <a:cubicBezTo>
                        <a:pt x="93" y="39"/>
                        <a:pt x="89" y="34"/>
                        <a:pt x="85" y="31"/>
                      </a:cubicBezTo>
                      <a:cubicBezTo>
                        <a:pt x="85" y="28"/>
                        <a:pt x="85" y="20"/>
                        <a:pt x="85" y="20"/>
                      </a:cubicBezTo>
                      <a:cubicBezTo>
                        <a:pt x="85" y="9"/>
                        <a:pt x="76" y="0"/>
                        <a:pt x="64" y="0"/>
                      </a:cubicBezTo>
                      <a:cubicBezTo>
                        <a:pt x="30" y="0"/>
                        <a:pt x="30" y="0"/>
                        <a:pt x="30" y="0"/>
                      </a:cubicBezTo>
                      <a:cubicBezTo>
                        <a:pt x="20" y="0"/>
                        <a:pt x="13" y="7"/>
                        <a:pt x="10" y="19"/>
                      </a:cubicBezTo>
                      <a:lnTo>
                        <a:pt x="0" y="58"/>
                      </a:lnTo>
                      <a:close/>
                      <a:moveTo>
                        <a:pt x="7" y="54"/>
                      </a:moveTo>
                      <a:cubicBezTo>
                        <a:pt x="15" y="20"/>
                        <a:pt x="15" y="20"/>
                        <a:pt x="15" y="20"/>
                      </a:cubicBezTo>
                      <a:cubicBezTo>
                        <a:pt x="15" y="20"/>
                        <a:pt x="15" y="20"/>
                        <a:pt x="15" y="20"/>
                      </a:cubicBezTo>
                      <a:cubicBezTo>
                        <a:pt x="15" y="20"/>
                        <a:pt x="15" y="20"/>
                        <a:pt x="15" y="20"/>
                      </a:cubicBezTo>
                      <a:cubicBezTo>
                        <a:pt x="17" y="11"/>
                        <a:pt x="23" y="5"/>
                        <a:pt x="30" y="5"/>
                      </a:cubicBezTo>
                      <a:cubicBezTo>
                        <a:pt x="64" y="5"/>
                        <a:pt x="64" y="5"/>
                        <a:pt x="64" y="5"/>
                      </a:cubicBezTo>
                      <a:cubicBezTo>
                        <a:pt x="73" y="5"/>
                        <a:pt x="79" y="12"/>
                        <a:pt x="79" y="20"/>
                      </a:cubicBezTo>
                      <a:cubicBezTo>
                        <a:pt x="79" y="31"/>
                        <a:pt x="79" y="31"/>
                        <a:pt x="79" y="31"/>
                      </a:cubicBezTo>
                      <a:cubicBezTo>
                        <a:pt x="79" y="34"/>
                        <a:pt x="79" y="34"/>
                        <a:pt x="79" y="34"/>
                      </a:cubicBezTo>
                      <a:cubicBezTo>
                        <a:pt x="82" y="35"/>
                        <a:pt x="82" y="35"/>
                        <a:pt x="82" y="35"/>
                      </a:cubicBezTo>
                      <a:cubicBezTo>
                        <a:pt x="83" y="36"/>
                        <a:pt x="88" y="40"/>
                        <a:pt x="88" y="45"/>
                      </a:cubicBezTo>
                      <a:cubicBezTo>
                        <a:pt x="88" y="51"/>
                        <a:pt x="83" y="55"/>
                        <a:pt x="82" y="56"/>
                      </a:cubicBezTo>
                      <a:cubicBezTo>
                        <a:pt x="79" y="57"/>
                        <a:pt x="79" y="57"/>
                        <a:pt x="79" y="57"/>
                      </a:cubicBezTo>
                      <a:cubicBezTo>
                        <a:pt x="79" y="60"/>
                        <a:pt x="79" y="60"/>
                        <a:pt x="79" y="60"/>
                      </a:cubicBezTo>
                      <a:cubicBezTo>
                        <a:pt x="79" y="81"/>
                        <a:pt x="79" y="81"/>
                        <a:pt x="79" y="81"/>
                      </a:cubicBezTo>
                      <a:cubicBezTo>
                        <a:pt x="79" y="89"/>
                        <a:pt x="73" y="95"/>
                        <a:pt x="64" y="95"/>
                      </a:cubicBezTo>
                      <a:cubicBezTo>
                        <a:pt x="31" y="95"/>
                        <a:pt x="31" y="95"/>
                        <a:pt x="31" y="95"/>
                      </a:cubicBezTo>
                      <a:cubicBezTo>
                        <a:pt x="23" y="95"/>
                        <a:pt x="16" y="89"/>
                        <a:pt x="16" y="81"/>
                      </a:cubicBezTo>
                      <a:cubicBezTo>
                        <a:pt x="16" y="76"/>
                        <a:pt x="16" y="76"/>
                        <a:pt x="16" y="76"/>
                      </a:cubicBezTo>
                      <a:cubicBezTo>
                        <a:pt x="17" y="76"/>
                        <a:pt x="17" y="76"/>
                        <a:pt x="17" y="76"/>
                      </a:cubicBezTo>
                      <a:cubicBezTo>
                        <a:pt x="35" y="76"/>
                        <a:pt x="35" y="76"/>
                        <a:pt x="35" y="76"/>
                      </a:cubicBezTo>
                      <a:cubicBezTo>
                        <a:pt x="37" y="76"/>
                        <a:pt x="39" y="74"/>
                        <a:pt x="39" y="72"/>
                      </a:cubicBezTo>
                      <a:cubicBezTo>
                        <a:pt x="39" y="70"/>
                        <a:pt x="37" y="68"/>
                        <a:pt x="35" y="68"/>
                      </a:cubicBezTo>
                      <a:cubicBezTo>
                        <a:pt x="17" y="68"/>
                        <a:pt x="17" y="68"/>
                        <a:pt x="17" y="68"/>
                      </a:cubicBezTo>
                      <a:cubicBezTo>
                        <a:pt x="17" y="68"/>
                        <a:pt x="17" y="68"/>
                        <a:pt x="16" y="68"/>
                      </a:cubicBezTo>
                      <a:cubicBezTo>
                        <a:pt x="16" y="60"/>
                        <a:pt x="16" y="60"/>
                        <a:pt x="16" y="60"/>
                      </a:cubicBezTo>
                      <a:cubicBezTo>
                        <a:pt x="16" y="56"/>
                        <a:pt x="16" y="56"/>
                        <a:pt x="16" y="56"/>
                      </a:cubicBezTo>
                      <a:cubicBezTo>
                        <a:pt x="12" y="55"/>
                        <a:pt x="12" y="55"/>
                        <a:pt x="12" y="55"/>
                      </a:cubicBezTo>
                      <a:cubicBezTo>
                        <a:pt x="11" y="55"/>
                        <a:pt x="9" y="54"/>
                        <a:pt x="7" y="54"/>
                      </a:cubicBez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5" name="Freeform 264"/>
                <p:cNvSpPr>
                  <a:spLocks noEditPoints="1"/>
                </p:cNvSpPr>
                <p:nvPr/>
              </p:nvSpPr>
              <p:spPr bwMode="auto">
                <a:xfrm>
                  <a:off x="-989515" y="5002319"/>
                  <a:ext cx="375478" cy="625797"/>
                </a:xfrm>
                <a:custGeom>
                  <a:avLst/>
                  <a:gdLst>
                    <a:gd name="T0" fmla="*/ 124 w 141"/>
                    <a:gd name="T1" fmla="*/ 0 h 235"/>
                    <a:gd name="T2" fmla="*/ 17 w 141"/>
                    <a:gd name="T3" fmla="*/ 0 h 235"/>
                    <a:gd name="T4" fmla="*/ 0 w 141"/>
                    <a:gd name="T5" fmla="*/ 17 h 235"/>
                    <a:gd name="T6" fmla="*/ 0 w 141"/>
                    <a:gd name="T7" fmla="*/ 219 h 235"/>
                    <a:gd name="T8" fmla="*/ 17 w 141"/>
                    <a:gd name="T9" fmla="*/ 235 h 235"/>
                    <a:gd name="T10" fmla="*/ 124 w 141"/>
                    <a:gd name="T11" fmla="*/ 235 h 235"/>
                    <a:gd name="T12" fmla="*/ 141 w 141"/>
                    <a:gd name="T13" fmla="*/ 219 h 235"/>
                    <a:gd name="T14" fmla="*/ 141 w 141"/>
                    <a:gd name="T15" fmla="*/ 17 h 235"/>
                    <a:gd name="T16" fmla="*/ 124 w 141"/>
                    <a:gd name="T17" fmla="*/ 0 h 235"/>
                    <a:gd name="T18" fmla="*/ 71 w 141"/>
                    <a:gd name="T19" fmla="*/ 227 h 235"/>
                    <a:gd name="T20" fmla="*/ 58 w 141"/>
                    <a:gd name="T21" fmla="*/ 215 h 235"/>
                    <a:gd name="T22" fmla="*/ 71 w 141"/>
                    <a:gd name="T23" fmla="*/ 203 h 235"/>
                    <a:gd name="T24" fmla="*/ 83 w 141"/>
                    <a:gd name="T25" fmla="*/ 215 h 235"/>
                    <a:gd name="T26" fmla="*/ 71 w 141"/>
                    <a:gd name="T27" fmla="*/ 227 h 235"/>
                    <a:gd name="T28" fmla="*/ 135 w 141"/>
                    <a:gd name="T29" fmla="*/ 183 h 235"/>
                    <a:gd name="T30" fmla="*/ 122 w 141"/>
                    <a:gd name="T31" fmla="*/ 196 h 235"/>
                    <a:gd name="T32" fmla="*/ 19 w 141"/>
                    <a:gd name="T33" fmla="*/ 196 h 235"/>
                    <a:gd name="T34" fmla="*/ 6 w 141"/>
                    <a:gd name="T35" fmla="*/ 183 h 235"/>
                    <a:gd name="T36" fmla="*/ 6 w 141"/>
                    <a:gd name="T37" fmla="*/ 18 h 235"/>
                    <a:gd name="T38" fmla="*/ 19 w 141"/>
                    <a:gd name="T39" fmla="*/ 6 h 235"/>
                    <a:gd name="T40" fmla="*/ 122 w 141"/>
                    <a:gd name="T41" fmla="*/ 6 h 235"/>
                    <a:gd name="T42" fmla="*/ 135 w 141"/>
                    <a:gd name="T43" fmla="*/ 18 h 235"/>
                    <a:gd name="T44" fmla="*/ 135 w 141"/>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235">
                      <a:moveTo>
                        <a:pt x="124" y="0"/>
                      </a:moveTo>
                      <a:cubicBezTo>
                        <a:pt x="17" y="0"/>
                        <a:pt x="17" y="0"/>
                        <a:pt x="17" y="0"/>
                      </a:cubicBezTo>
                      <a:cubicBezTo>
                        <a:pt x="8" y="0"/>
                        <a:pt x="0" y="7"/>
                        <a:pt x="0" y="17"/>
                      </a:cubicBezTo>
                      <a:cubicBezTo>
                        <a:pt x="0" y="219"/>
                        <a:pt x="0" y="219"/>
                        <a:pt x="0" y="219"/>
                      </a:cubicBezTo>
                      <a:cubicBezTo>
                        <a:pt x="0" y="228"/>
                        <a:pt x="8" y="235"/>
                        <a:pt x="17" y="235"/>
                      </a:cubicBezTo>
                      <a:cubicBezTo>
                        <a:pt x="124" y="235"/>
                        <a:pt x="124" y="235"/>
                        <a:pt x="124" y="235"/>
                      </a:cubicBezTo>
                      <a:cubicBezTo>
                        <a:pt x="133" y="235"/>
                        <a:pt x="141" y="228"/>
                        <a:pt x="141" y="219"/>
                      </a:cubicBezTo>
                      <a:cubicBezTo>
                        <a:pt x="141" y="17"/>
                        <a:pt x="141" y="17"/>
                        <a:pt x="141" y="17"/>
                      </a:cubicBezTo>
                      <a:cubicBezTo>
                        <a:pt x="141" y="7"/>
                        <a:pt x="133" y="0"/>
                        <a:pt x="124" y="0"/>
                      </a:cubicBezTo>
                      <a:close/>
                      <a:moveTo>
                        <a:pt x="71" y="227"/>
                      </a:moveTo>
                      <a:cubicBezTo>
                        <a:pt x="64" y="227"/>
                        <a:pt x="58" y="222"/>
                        <a:pt x="58" y="215"/>
                      </a:cubicBezTo>
                      <a:cubicBezTo>
                        <a:pt x="58" y="208"/>
                        <a:pt x="64" y="203"/>
                        <a:pt x="71" y="203"/>
                      </a:cubicBezTo>
                      <a:cubicBezTo>
                        <a:pt x="77" y="203"/>
                        <a:pt x="83" y="208"/>
                        <a:pt x="83" y="215"/>
                      </a:cubicBezTo>
                      <a:cubicBezTo>
                        <a:pt x="83" y="222"/>
                        <a:pt x="77" y="227"/>
                        <a:pt x="71" y="227"/>
                      </a:cubicBezTo>
                      <a:close/>
                      <a:moveTo>
                        <a:pt x="135" y="183"/>
                      </a:moveTo>
                      <a:cubicBezTo>
                        <a:pt x="135"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5" y="11"/>
                        <a:pt x="135" y="18"/>
                      </a:cubicBezTo>
                      <a:lnTo>
                        <a:pt x="135" y="183"/>
                      </a:ln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6" name="Freeform 265"/>
                <p:cNvSpPr>
                  <a:spLocks noEditPoints="1"/>
                </p:cNvSpPr>
                <p:nvPr/>
              </p:nvSpPr>
              <p:spPr bwMode="auto">
                <a:xfrm>
                  <a:off x="-819253" y="5555951"/>
                  <a:ext cx="34955" cy="34955"/>
                </a:xfrm>
                <a:custGeom>
                  <a:avLst/>
                  <a:gdLst>
                    <a:gd name="T0" fmla="*/ 0 w 31"/>
                    <a:gd name="T1" fmla="*/ 0 h 31"/>
                    <a:gd name="T2" fmla="*/ 0 w 31"/>
                    <a:gd name="T3" fmla="*/ 31 h 31"/>
                    <a:gd name="T4" fmla="*/ 31 w 31"/>
                    <a:gd name="T5" fmla="*/ 31 h 31"/>
                    <a:gd name="T6" fmla="*/ 31 w 31"/>
                    <a:gd name="T7" fmla="*/ 0 h 31"/>
                    <a:gd name="T8" fmla="*/ 0 w 31"/>
                    <a:gd name="T9" fmla="*/ 0 h 31"/>
                    <a:gd name="T10" fmla="*/ 24 w 31"/>
                    <a:gd name="T11" fmla="*/ 24 h 31"/>
                    <a:gd name="T12" fmla="*/ 7 w 31"/>
                    <a:gd name="T13" fmla="*/ 24 h 31"/>
                    <a:gd name="T14" fmla="*/ 7 w 31"/>
                    <a:gd name="T15" fmla="*/ 7 h 31"/>
                    <a:gd name="T16" fmla="*/ 24 w 31"/>
                    <a:gd name="T17" fmla="*/ 7 h 31"/>
                    <a:gd name="T18" fmla="*/ 24 w 31"/>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0"/>
                      </a:moveTo>
                      <a:lnTo>
                        <a:pt x="0" y="31"/>
                      </a:lnTo>
                      <a:lnTo>
                        <a:pt x="31" y="31"/>
                      </a:lnTo>
                      <a:lnTo>
                        <a:pt x="31" y="0"/>
                      </a:lnTo>
                      <a:lnTo>
                        <a:pt x="0" y="0"/>
                      </a:lnTo>
                      <a:close/>
                      <a:moveTo>
                        <a:pt x="24" y="24"/>
                      </a:moveTo>
                      <a:lnTo>
                        <a:pt x="7" y="24"/>
                      </a:lnTo>
                      <a:lnTo>
                        <a:pt x="7" y="7"/>
                      </a:lnTo>
                      <a:lnTo>
                        <a:pt x="24" y="7"/>
                      </a:lnTo>
                      <a:lnTo>
                        <a:pt x="24" y="24"/>
                      </a:ln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grpSp>
          <p:grpSp>
            <p:nvGrpSpPr>
              <p:cNvPr id="258" name="Group 257"/>
              <p:cNvGrpSpPr/>
              <p:nvPr/>
            </p:nvGrpSpPr>
            <p:grpSpPr>
              <a:xfrm>
                <a:off x="3457925" y="1247230"/>
                <a:ext cx="249568" cy="423306"/>
                <a:chOff x="-989515" y="5002319"/>
                <a:chExt cx="375478" cy="625797"/>
              </a:xfrm>
              <a:solidFill>
                <a:srgbClr val="C00000"/>
              </a:solidFill>
            </p:grpSpPr>
            <p:sp>
              <p:nvSpPr>
                <p:cNvPr id="259" name="Oval 258"/>
                <p:cNvSpPr>
                  <a:spLocks noChangeArrowheads="1"/>
                </p:cNvSpPr>
                <p:nvPr/>
              </p:nvSpPr>
              <p:spPr bwMode="auto">
                <a:xfrm>
                  <a:off x="-842932" y="5188366"/>
                  <a:ext cx="29317" cy="29317"/>
                </a:xfrm>
                <a:prstGeom prst="ellipse">
                  <a:avLst/>
                </a:pr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0" name="Freeform 259"/>
                <p:cNvSpPr>
                  <a:spLocks noEditPoints="1"/>
                </p:cNvSpPr>
                <p:nvPr/>
              </p:nvSpPr>
              <p:spPr bwMode="auto">
                <a:xfrm>
                  <a:off x="-925244" y="5119585"/>
                  <a:ext cx="248063" cy="268360"/>
                </a:xfrm>
                <a:custGeom>
                  <a:avLst/>
                  <a:gdLst>
                    <a:gd name="T0" fmla="*/ 0 w 93"/>
                    <a:gd name="T1" fmla="*/ 58 h 101"/>
                    <a:gd name="T2" fmla="*/ 11 w 93"/>
                    <a:gd name="T3" fmla="*/ 60 h 101"/>
                    <a:gd name="T4" fmla="*/ 11 w 93"/>
                    <a:gd name="T5" fmla="*/ 81 h 101"/>
                    <a:gd name="T6" fmla="*/ 31 w 93"/>
                    <a:gd name="T7" fmla="*/ 101 h 101"/>
                    <a:gd name="T8" fmla="*/ 64 w 93"/>
                    <a:gd name="T9" fmla="*/ 101 h 101"/>
                    <a:gd name="T10" fmla="*/ 85 w 93"/>
                    <a:gd name="T11" fmla="*/ 81 h 101"/>
                    <a:gd name="T12" fmla="*/ 85 w 93"/>
                    <a:gd name="T13" fmla="*/ 60 h 101"/>
                    <a:gd name="T14" fmla="*/ 93 w 93"/>
                    <a:gd name="T15" fmla="*/ 45 h 101"/>
                    <a:gd name="T16" fmla="*/ 85 w 93"/>
                    <a:gd name="T17" fmla="*/ 31 h 101"/>
                    <a:gd name="T18" fmla="*/ 85 w 93"/>
                    <a:gd name="T19" fmla="*/ 20 h 101"/>
                    <a:gd name="T20" fmla="*/ 64 w 93"/>
                    <a:gd name="T21" fmla="*/ 0 h 101"/>
                    <a:gd name="T22" fmla="*/ 30 w 93"/>
                    <a:gd name="T23" fmla="*/ 0 h 101"/>
                    <a:gd name="T24" fmla="*/ 10 w 93"/>
                    <a:gd name="T25" fmla="*/ 19 h 101"/>
                    <a:gd name="T26" fmla="*/ 0 w 93"/>
                    <a:gd name="T27" fmla="*/ 58 h 101"/>
                    <a:gd name="T28" fmla="*/ 7 w 93"/>
                    <a:gd name="T29" fmla="*/ 54 h 101"/>
                    <a:gd name="T30" fmla="*/ 15 w 93"/>
                    <a:gd name="T31" fmla="*/ 20 h 101"/>
                    <a:gd name="T32" fmla="*/ 15 w 93"/>
                    <a:gd name="T33" fmla="*/ 20 h 101"/>
                    <a:gd name="T34" fmla="*/ 15 w 93"/>
                    <a:gd name="T35" fmla="*/ 20 h 101"/>
                    <a:gd name="T36" fmla="*/ 30 w 93"/>
                    <a:gd name="T37" fmla="*/ 5 h 101"/>
                    <a:gd name="T38" fmla="*/ 64 w 93"/>
                    <a:gd name="T39" fmla="*/ 5 h 101"/>
                    <a:gd name="T40" fmla="*/ 79 w 93"/>
                    <a:gd name="T41" fmla="*/ 20 h 101"/>
                    <a:gd name="T42" fmla="*/ 79 w 93"/>
                    <a:gd name="T43" fmla="*/ 31 h 101"/>
                    <a:gd name="T44" fmla="*/ 79 w 93"/>
                    <a:gd name="T45" fmla="*/ 34 h 101"/>
                    <a:gd name="T46" fmla="*/ 82 w 93"/>
                    <a:gd name="T47" fmla="*/ 35 h 101"/>
                    <a:gd name="T48" fmla="*/ 88 w 93"/>
                    <a:gd name="T49" fmla="*/ 45 h 101"/>
                    <a:gd name="T50" fmla="*/ 82 w 93"/>
                    <a:gd name="T51" fmla="*/ 56 h 101"/>
                    <a:gd name="T52" fmla="*/ 79 w 93"/>
                    <a:gd name="T53" fmla="*/ 57 h 101"/>
                    <a:gd name="T54" fmla="*/ 79 w 93"/>
                    <a:gd name="T55" fmla="*/ 60 h 101"/>
                    <a:gd name="T56" fmla="*/ 79 w 93"/>
                    <a:gd name="T57" fmla="*/ 81 h 101"/>
                    <a:gd name="T58" fmla="*/ 64 w 93"/>
                    <a:gd name="T59" fmla="*/ 95 h 101"/>
                    <a:gd name="T60" fmla="*/ 31 w 93"/>
                    <a:gd name="T61" fmla="*/ 95 h 101"/>
                    <a:gd name="T62" fmla="*/ 16 w 93"/>
                    <a:gd name="T63" fmla="*/ 81 h 101"/>
                    <a:gd name="T64" fmla="*/ 16 w 93"/>
                    <a:gd name="T65" fmla="*/ 76 h 101"/>
                    <a:gd name="T66" fmla="*/ 17 w 93"/>
                    <a:gd name="T67" fmla="*/ 76 h 101"/>
                    <a:gd name="T68" fmla="*/ 35 w 93"/>
                    <a:gd name="T69" fmla="*/ 76 h 101"/>
                    <a:gd name="T70" fmla="*/ 39 w 93"/>
                    <a:gd name="T71" fmla="*/ 72 h 101"/>
                    <a:gd name="T72" fmla="*/ 35 w 93"/>
                    <a:gd name="T73" fmla="*/ 68 h 101"/>
                    <a:gd name="T74" fmla="*/ 17 w 93"/>
                    <a:gd name="T75" fmla="*/ 68 h 101"/>
                    <a:gd name="T76" fmla="*/ 16 w 93"/>
                    <a:gd name="T77" fmla="*/ 68 h 101"/>
                    <a:gd name="T78" fmla="*/ 16 w 93"/>
                    <a:gd name="T79" fmla="*/ 60 h 101"/>
                    <a:gd name="T80" fmla="*/ 16 w 93"/>
                    <a:gd name="T81" fmla="*/ 56 h 101"/>
                    <a:gd name="T82" fmla="*/ 12 w 93"/>
                    <a:gd name="T83" fmla="*/ 55 h 101"/>
                    <a:gd name="T84" fmla="*/ 7 w 93"/>
                    <a:gd name="T8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01">
                      <a:moveTo>
                        <a:pt x="0" y="58"/>
                      </a:moveTo>
                      <a:cubicBezTo>
                        <a:pt x="0" y="58"/>
                        <a:pt x="8" y="59"/>
                        <a:pt x="11" y="60"/>
                      </a:cubicBezTo>
                      <a:cubicBezTo>
                        <a:pt x="11" y="65"/>
                        <a:pt x="11" y="81"/>
                        <a:pt x="11" y="81"/>
                      </a:cubicBezTo>
                      <a:cubicBezTo>
                        <a:pt x="11" y="92"/>
                        <a:pt x="20" y="101"/>
                        <a:pt x="31" y="101"/>
                      </a:cubicBezTo>
                      <a:cubicBezTo>
                        <a:pt x="64" y="101"/>
                        <a:pt x="64" y="101"/>
                        <a:pt x="64" y="101"/>
                      </a:cubicBezTo>
                      <a:cubicBezTo>
                        <a:pt x="76" y="101"/>
                        <a:pt x="85" y="92"/>
                        <a:pt x="85" y="81"/>
                      </a:cubicBezTo>
                      <a:cubicBezTo>
                        <a:pt x="85" y="81"/>
                        <a:pt x="85" y="63"/>
                        <a:pt x="85" y="60"/>
                      </a:cubicBezTo>
                      <a:cubicBezTo>
                        <a:pt x="89" y="57"/>
                        <a:pt x="93" y="52"/>
                        <a:pt x="93" y="45"/>
                      </a:cubicBezTo>
                      <a:cubicBezTo>
                        <a:pt x="93" y="39"/>
                        <a:pt x="89" y="34"/>
                        <a:pt x="85" y="31"/>
                      </a:cubicBezTo>
                      <a:cubicBezTo>
                        <a:pt x="85" y="28"/>
                        <a:pt x="85" y="20"/>
                        <a:pt x="85" y="20"/>
                      </a:cubicBezTo>
                      <a:cubicBezTo>
                        <a:pt x="85" y="9"/>
                        <a:pt x="76" y="0"/>
                        <a:pt x="64" y="0"/>
                      </a:cubicBezTo>
                      <a:cubicBezTo>
                        <a:pt x="30" y="0"/>
                        <a:pt x="30" y="0"/>
                        <a:pt x="30" y="0"/>
                      </a:cubicBezTo>
                      <a:cubicBezTo>
                        <a:pt x="20" y="0"/>
                        <a:pt x="13" y="7"/>
                        <a:pt x="10" y="19"/>
                      </a:cubicBezTo>
                      <a:lnTo>
                        <a:pt x="0" y="58"/>
                      </a:lnTo>
                      <a:close/>
                      <a:moveTo>
                        <a:pt x="7" y="54"/>
                      </a:moveTo>
                      <a:cubicBezTo>
                        <a:pt x="15" y="20"/>
                        <a:pt x="15" y="20"/>
                        <a:pt x="15" y="20"/>
                      </a:cubicBezTo>
                      <a:cubicBezTo>
                        <a:pt x="15" y="20"/>
                        <a:pt x="15" y="20"/>
                        <a:pt x="15" y="20"/>
                      </a:cubicBezTo>
                      <a:cubicBezTo>
                        <a:pt x="15" y="20"/>
                        <a:pt x="15" y="20"/>
                        <a:pt x="15" y="20"/>
                      </a:cubicBezTo>
                      <a:cubicBezTo>
                        <a:pt x="17" y="11"/>
                        <a:pt x="23" y="5"/>
                        <a:pt x="30" y="5"/>
                      </a:cubicBezTo>
                      <a:cubicBezTo>
                        <a:pt x="64" y="5"/>
                        <a:pt x="64" y="5"/>
                        <a:pt x="64" y="5"/>
                      </a:cubicBezTo>
                      <a:cubicBezTo>
                        <a:pt x="73" y="5"/>
                        <a:pt x="79" y="12"/>
                        <a:pt x="79" y="20"/>
                      </a:cubicBezTo>
                      <a:cubicBezTo>
                        <a:pt x="79" y="31"/>
                        <a:pt x="79" y="31"/>
                        <a:pt x="79" y="31"/>
                      </a:cubicBezTo>
                      <a:cubicBezTo>
                        <a:pt x="79" y="34"/>
                        <a:pt x="79" y="34"/>
                        <a:pt x="79" y="34"/>
                      </a:cubicBezTo>
                      <a:cubicBezTo>
                        <a:pt x="82" y="35"/>
                        <a:pt x="82" y="35"/>
                        <a:pt x="82" y="35"/>
                      </a:cubicBezTo>
                      <a:cubicBezTo>
                        <a:pt x="83" y="36"/>
                        <a:pt x="88" y="40"/>
                        <a:pt x="88" y="45"/>
                      </a:cubicBezTo>
                      <a:cubicBezTo>
                        <a:pt x="88" y="51"/>
                        <a:pt x="83" y="55"/>
                        <a:pt x="82" y="56"/>
                      </a:cubicBezTo>
                      <a:cubicBezTo>
                        <a:pt x="79" y="57"/>
                        <a:pt x="79" y="57"/>
                        <a:pt x="79" y="57"/>
                      </a:cubicBezTo>
                      <a:cubicBezTo>
                        <a:pt x="79" y="60"/>
                        <a:pt x="79" y="60"/>
                        <a:pt x="79" y="60"/>
                      </a:cubicBezTo>
                      <a:cubicBezTo>
                        <a:pt x="79" y="81"/>
                        <a:pt x="79" y="81"/>
                        <a:pt x="79" y="81"/>
                      </a:cubicBezTo>
                      <a:cubicBezTo>
                        <a:pt x="79" y="89"/>
                        <a:pt x="73" y="95"/>
                        <a:pt x="64" y="95"/>
                      </a:cubicBezTo>
                      <a:cubicBezTo>
                        <a:pt x="31" y="95"/>
                        <a:pt x="31" y="95"/>
                        <a:pt x="31" y="95"/>
                      </a:cubicBezTo>
                      <a:cubicBezTo>
                        <a:pt x="23" y="95"/>
                        <a:pt x="16" y="89"/>
                        <a:pt x="16" y="81"/>
                      </a:cubicBezTo>
                      <a:cubicBezTo>
                        <a:pt x="16" y="76"/>
                        <a:pt x="16" y="76"/>
                        <a:pt x="16" y="76"/>
                      </a:cubicBezTo>
                      <a:cubicBezTo>
                        <a:pt x="17" y="76"/>
                        <a:pt x="17" y="76"/>
                        <a:pt x="17" y="76"/>
                      </a:cubicBezTo>
                      <a:cubicBezTo>
                        <a:pt x="35" y="76"/>
                        <a:pt x="35" y="76"/>
                        <a:pt x="35" y="76"/>
                      </a:cubicBezTo>
                      <a:cubicBezTo>
                        <a:pt x="37" y="76"/>
                        <a:pt x="39" y="74"/>
                        <a:pt x="39" y="72"/>
                      </a:cubicBezTo>
                      <a:cubicBezTo>
                        <a:pt x="39" y="70"/>
                        <a:pt x="37" y="68"/>
                        <a:pt x="35" y="68"/>
                      </a:cubicBezTo>
                      <a:cubicBezTo>
                        <a:pt x="17" y="68"/>
                        <a:pt x="17" y="68"/>
                        <a:pt x="17" y="68"/>
                      </a:cubicBezTo>
                      <a:cubicBezTo>
                        <a:pt x="17" y="68"/>
                        <a:pt x="17" y="68"/>
                        <a:pt x="16" y="68"/>
                      </a:cubicBezTo>
                      <a:cubicBezTo>
                        <a:pt x="16" y="60"/>
                        <a:pt x="16" y="60"/>
                        <a:pt x="16" y="60"/>
                      </a:cubicBezTo>
                      <a:cubicBezTo>
                        <a:pt x="16" y="56"/>
                        <a:pt x="16" y="56"/>
                        <a:pt x="16" y="56"/>
                      </a:cubicBezTo>
                      <a:cubicBezTo>
                        <a:pt x="12" y="55"/>
                        <a:pt x="12" y="55"/>
                        <a:pt x="12" y="55"/>
                      </a:cubicBezTo>
                      <a:cubicBezTo>
                        <a:pt x="11" y="55"/>
                        <a:pt x="9" y="54"/>
                        <a:pt x="7" y="54"/>
                      </a:cubicBez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1" name="Freeform 260"/>
                <p:cNvSpPr>
                  <a:spLocks noEditPoints="1"/>
                </p:cNvSpPr>
                <p:nvPr/>
              </p:nvSpPr>
              <p:spPr bwMode="auto">
                <a:xfrm>
                  <a:off x="-989515" y="5002319"/>
                  <a:ext cx="375478" cy="625797"/>
                </a:xfrm>
                <a:custGeom>
                  <a:avLst/>
                  <a:gdLst>
                    <a:gd name="T0" fmla="*/ 124 w 141"/>
                    <a:gd name="T1" fmla="*/ 0 h 235"/>
                    <a:gd name="T2" fmla="*/ 17 w 141"/>
                    <a:gd name="T3" fmla="*/ 0 h 235"/>
                    <a:gd name="T4" fmla="*/ 0 w 141"/>
                    <a:gd name="T5" fmla="*/ 17 h 235"/>
                    <a:gd name="T6" fmla="*/ 0 w 141"/>
                    <a:gd name="T7" fmla="*/ 219 h 235"/>
                    <a:gd name="T8" fmla="*/ 17 w 141"/>
                    <a:gd name="T9" fmla="*/ 235 h 235"/>
                    <a:gd name="T10" fmla="*/ 124 w 141"/>
                    <a:gd name="T11" fmla="*/ 235 h 235"/>
                    <a:gd name="T12" fmla="*/ 141 w 141"/>
                    <a:gd name="T13" fmla="*/ 219 h 235"/>
                    <a:gd name="T14" fmla="*/ 141 w 141"/>
                    <a:gd name="T15" fmla="*/ 17 h 235"/>
                    <a:gd name="T16" fmla="*/ 124 w 141"/>
                    <a:gd name="T17" fmla="*/ 0 h 235"/>
                    <a:gd name="T18" fmla="*/ 71 w 141"/>
                    <a:gd name="T19" fmla="*/ 227 h 235"/>
                    <a:gd name="T20" fmla="*/ 58 w 141"/>
                    <a:gd name="T21" fmla="*/ 215 h 235"/>
                    <a:gd name="T22" fmla="*/ 71 w 141"/>
                    <a:gd name="T23" fmla="*/ 203 h 235"/>
                    <a:gd name="T24" fmla="*/ 83 w 141"/>
                    <a:gd name="T25" fmla="*/ 215 h 235"/>
                    <a:gd name="T26" fmla="*/ 71 w 141"/>
                    <a:gd name="T27" fmla="*/ 227 h 235"/>
                    <a:gd name="T28" fmla="*/ 135 w 141"/>
                    <a:gd name="T29" fmla="*/ 183 h 235"/>
                    <a:gd name="T30" fmla="*/ 122 w 141"/>
                    <a:gd name="T31" fmla="*/ 196 h 235"/>
                    <a:gd name="T32" fmla="*/ 19 w 141"/>
                    <a:gd name="T33" fmla="*/ 196 h 235"/>
                    <a:gd name="T34" fmla="*/ 6 w 141"/>
                    <a:gd name="T35" fmla="*/ 183 h 235"/>
                    <a:gd name="T36" fmla="*/ 6 w 141"/>
                    <a:gd name="T37" fmla="*/ 18 h 235"/>
                    <a:gd name="T38" fmla="*/ 19 w 141"/>
                    <a:gd name="T39" fmla="*/ 6 h 235"/>
                    <a:gd name="T40" fmla="*/ 122 w 141"/>
                    <a:gd name="T41" fmla="*/ 6 h 235"/>
                    <a:gd name="T42" fmla="*/ 135 w 141"/>
                    <a:gd name="T43" fmla="*/ 18 h 235"/>
                    <a:gd name="T44" fmla="*/ 135 w 141"/>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235">
                      <a:moveTo>
                        <a:pt x="124" y="0"/>
                      </a:moveTo>
                      <a:cubicBezTo>
                        <a:pt x="17" y="0"/>
                        <a:pt x="17" y="0"/>
                        <a:pt x="17" y="0"/>
                      </a:cubicBezTo>
                      <a:cubicBezTo>
                        <a:pt x="8" y="0"/>
                        <a:pt x="0" y="7"/>
                        <a:pt x="0" y="17"/>
                      </a:cubicBezTo>
                      <a:cubicBezTo>
                        <a:pt x="0" y="219"/>
                        <a:pt x="0" y="219"/>
                        <a:pt x="0" y="219"/>
                      </a:cubicBezTo>
                      <a:cubicBezTo>
                        <a:pt x="0" y="228"/>
                        <a:pt x="8" y="235"/>
                        <a:pt x="17" y="235"/>
                      </a:cubicBezTo>
                      <a:cubicBezTo>
                        <a:pt x="124" y="235"/>
                        <a:pt x="124" y="235"/>
                        <a:pt x="124" y="235"/>
                      </a:cubicBezTo>
                      <a:cubicBezTo>
                        <a:pt x="133" y="235"/>
                        <a:pt x="141" y="228"/>
                        <a:pt x="141" y="219"/>
                      </a:cubicBezTo>
                      <a:cubicBezTo>
                        <a:pt x="141" y="17"/>
                        <a:pt x="141" y="17"/>
                        <a:pt x="141" y="17"/>
                      </a:cubicBezTo>
                      <a:cubicBezTo>
                        <a:pt x="141" y="7"/>
                        <a:pt x="133" y="0"/>
                        <a:pt x="124" y="0"/>
                      </a:cubicBezTo>
                      <a:close/>
                      <a:moveTo>
                        <a:pt x="71" y="227"/>
                      </a:moveTo>
                      <a:cubicBezTo>
                        <a:pt x="64" y="227"/>
                        <a:pt x="58" y="222"/>
                        <a:pt x="58" y="215"/>
                      </a:cubicBezTo>
                      <a:cubicBezTo>
                        <a:pt x="58" y="208"/>
                        <a:pt x="64" y="203"/>
                        <a:pt x="71" y="203"/>
                      </a:cubicBezTo>
                      <a:cubicBezTo>
                        <a:pt x="77" y="203"/>
                        <a:pt x="83" y="208"/>
                        <a:pt x="83" y="215"/>
                      </a:cubicBezTo>
                      <a:cubicBezTo>
                        <a:pt x="83" y="222"/>
                        <a:pt x="77" y="227"/>
                        <a:pt x="71" y="227"/>
                      </a:cubicBezTo>
                      <a:close/>
                      <a:moveTo>
                        <a:pt x="135" y="183"/>
                      </a:moveTo>
                      <a:cubicBezTo>
                        <a:pt x="135"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5" y="11"/>
                        <a:pt x="135" y="18"/>
                      </a:cubicBezTo>
                      <a:lnTo>
                        <a:pt x="135" y="183"/>
                      </a:ln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62" name="Freeform 261"/>
                <p:cNvSpPr>
                  <a:spLocks noEditPoints="1"/>
                </p:cNvSpPr>
                <p:nvPr/>
              </p:nvSpPr>
              <p:spPr bwMode="auto">
                <a:xfrm>
                  <a:off x="-819253" y="5555951"/>
                  <a:ext cx="34955" cy="34955"/>
                </a:xfrm>
                <a:custGeom>
                  <a:avLst/>
                  <a:gdLst>
                    <a:gd name="T0" fmla="*/ 0 w 31"/>
                    <a:gd name="T1" fmla="*/ 0 h 31"/>
                    <a:gd name="T2" fmla="*/ 0 w 31"/>
                    <a:gd name="T3" fmla="*/ 31 h 31"/>
                    <a:gd name="T4" fmla="*/ 31 w 31"/>
                    <a:gd name="T5" fmla="*/ 31 h 31"/>
                    <a:gd name="T6" fmla="*/ 31 w 31"/>
                    <a:gd name="T7" fmla="*/ 0 h 31"/>
                    <a:gd name="T8" fmla="*/ 0 w 31"/>
                    <a:gd name="T9" fmla="*/ 0 h 31"/>
                    <a:gd name="T10" fmla="*/ 24 w 31"/>
                    <a:gd name="T11" fmla="*/ 24 h 31"/>
                    <a:gd name="T12" fmla="*/ 7 w 31"/>
                    <a:gd name="T13" fmla="*/ 24 h 31"/>
                    <a:gd name="T14" fmla="*/ 7 w 31"/>
                    <a:gd name="T15" fmla="*/ 7 h 31"/>
                    <a:gd name="T16" fmla="*/ 24 w 31"/>
                    <a:gd name="T17" fmla="*/ 7 h 31"/>
                    <a:gd name="T18" fmla="*/ 24 w 31"/>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0"/>
                      </a:moveTo>
                      <a:lnTo>
                        <a:pt x="0" y="31"/>
                      </a:lnTo>
                      <a:lnTo>
                        <a:pt x="31" y="31"/>
                      </a:lnTo>
                      <a:lnTo>
                        <a:pt x="31" y="0"/>
                      </a:lnTo>
                      <a:lnTo>
                        <a:pt x="0" y="0"/>
                      </a:lnTo>
                      <a:close/>
                      <a:moveTo>
                        <a:pt x="24" y="24"/>
                      </a:moveTo>
                      <a:lnTo>
                        <a:pt x="7" y="24"/>
                      </a:lnTo>
                      <a:lnTo>
                        <a:pt x="7" y="7"/>
                      </a:lnTo>
                      <a:lnTo>
                        <a:pt x="24" y="7"/>
                      </a:lnTo>
                      <a:lnTo>
                        <a:pt x="24" y="24"/>
                      </a:lnTo>
                      <a:close/>
                    </a:path>
                  </a:pathLst>
                </a:custGeom>
                <a:grp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grpSp>
          <p:sp>
            <p:nvSpPr>
              <p:cNvPr id="307" name="TextBox 306"/>
              <p:cNvSpPr txBox="1"/>
              <p:nvPr/>
            </p:nvSpPr>
            <p:spPr>
              <a:xfrm>
                <a:off x="2788920" y="1667289"/>
                <a:ext cx="1260000" cy="413501"/>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Mobile</a:t>
                </a:r>
                <a:r>
                  <a:rPr lang="en-US" sz="1100" b="1" dirty="0">
                    <a:solidFill>
                      <a:srgbClr val="FF00FF"/>
                    </a:solidFill>
                    <a:latin typeface="Arial"/>
                  </a:rPr>
                  <a:t/>
                </a:r>
                <a:br>
                  <a:rPr lang="en-US" sz="1100" b="1" dirty="0">
                    <a:solidFill>
                      <a:srgbClr val="FF00FF"/>
                    </a:solidFill>
                    <a:latin typeface="Arial"/>
                  </a:rPr>
                </a:br>
                <a:r>
                  <a:rPr lang="en-US" sz="1100" b="1" dirty="0">
                    <a:solidFill>
                      <a:schemeClr val="tx1">
                        <a:lumMod val="65000"/>
                        <a:lumOff val="35000"/>
                      </a:schemeClr>
                    </a:solidFill>
                    <a:latin typeface="Arial"/>
                  </a:rPr>
                  <a:t>Clients</a:t>
                </a:r>
              </a:p>
            </p:txBody>
          </p:sp>
        </p:grpSp>
        <p:grpSp>
          <p:nvGrpSpPr>
            <p:cNvPr id="96" name="Group 95"/>
            <p:cNvGrpSpPr/>
            <p:nvPr/>
          </p:nvGrpSpPr>
          <p:grpSpPr>
            <a:xfrm>
              <a:off x="5210640" y="1215784"/>
              <a:ext cx="1260000" cy="865005"/>
              <a:chOff x="5394960" y="1215784"/>
              <a:chExt cx="1260000" cy="865005"/>
            </a:xfrm>
          </p:grpSpPr>
          <p:grpSp>
            <p:nvGrpSpPr>
              <p:cNvPr id="281" name="Group 280"/>
              <p:cNvGrpSpPr/>
              <p:nvPr/>
            </p:nvGrpSpPr>
            <p:grpSpPr>
              <a:xfrm>
                <a:off x="5832239" y="1215784"/>
                <a:ext cx="407565" cy="457440"/>
                <a:chOff x="-1025525" y="684213"/>
                <a:chExt cx="833438" cy="919163"/>
              </a:xfrm>
              <a:solidFill>
                <a:srgbClr val="C00000"/>
              </a:solidFill>
              <a:effectLst/>
            </p:grpSpPr>
            <p:sp>
              <p:nvSpPr>
                <p:cNvPr id="285" name="Freeform 16"/>
                <p:cNvSpPr>
                  <a:spLocks/>
                </p:cNvSpPr>
                <p:nvPr/>
              </p:nvSpPr>
              <p:spPr bwMode="auto">
                <a:xfrm>
                  <a:off x="-590550" y="1444626"/>
                  <a:ext cx="280988" cy="38100"/>
                </a:xfrm>
                <a:custGeom>
                  <a:avLst/>
                  <a:gdLst>
                    <a:gd name="T0" fmla="*/ 5 w 75"/>
                    <a:gd name="T1" fmla="*/ 0 h 10"/>
                    <a:gd name="T2" fmla="*/ 0 w 75"/>
                    <a:gd name="T3" fmla="*/ 5 h 10"/>
                    <a:gd name="T4" fmla="*/ 5 w 75"/>
                    <a:gd name="T5" fmla="*/ 10 h 10"/>
                    <a:gd name="T6" fmla="*/ 70 w 75"/>
                    <a:gd name="T7" fmla="*/ 10 h 10"/>
                    <a:gd name="T8" fmla="*/ 75 w 75"/>
                    <a:gd name="T9" fmla="*/ 5 h 10"/>
                    <a:gd name="T10" fmla="*/ 70 w 75"/>
                    <a:gd name="T11" fmla="*/ 0 h 10"/>
                    <a:gd name="T12" fmla="*/ 5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5" y="0"/>
                      </a:moveTo>
                      <a:cubicBezTo>
                        <a:pt x="2" y="0"/>
                        <a:pt x="0" y="3"/>
                        <a:pt x="0" y="5"/>
                      </a:cubicBezTo>
                      <a:cubicBezTo>
                        <a:pt x="0" y="8"/>
                        <a:pt x="2" y="10"/>
                        <a:pt x="5" y="10"/>
                      </a:cubicBezTo>
                      <a:cubicBezTo>
                        <a:pt x="70" y="10"/>
                        <a:pt x="70" y="10"/>
                        <a:pt x="70" y="10"/>
                      </a:cubicBezTo>
                      <a:cubicBezTo>
                        <a:pt x="73" y="10"/>
                        <a:pt x="75" y="8"/>
                        <a:pt x="75" y="5"/>
                      </a:cubicBezTo>
                      <a:cubicBezTo>
                        <a:pt x="75" y="3"/>
                        <a:pt x="73" y="0"/>
                        <a:pt x="70" y="0"/>
                      </a:cubicBezTo>
                      <a:lnTo>
                        <a:pt x="5" y="0"/>
                      </a:lnTo>
                      <a:close/>
                    </a:path>
                  </a:pathLst>
                </a:custGeom>
                <a:grpFill/>
                <a:ln>
                  <a:noFill/>
                  <a:headEnd/>
                  <a:tailEnd/>
                </a:ln>
                <a:extLst/>
              </p:spPr>
              <p:style>
                <a:lnRef idx="1">
                  <a:schemeClr val="dk1"/>
                </a:lnRef>
                <a:fillRef idx="2">
                  <a:schemeClr val="dk1"/>
                </a:fillRef>
                <a:effectRef idx="1">
                  <a:schemeClr val="dk1"/>
                </a:effectRef>
                <a:fontRef idx="minor">
                  <a:schemeClr val="dk1"/>
                </a:fontRef>
              </p:style>
              <p:txBody>
                <a:bodyPr/>
                <a:lstStyle/>
                <a:p>
                  <a:pPr defTabSz="456652" fontAlgn="auto">
                    <a:spcBef>
                      <a:spcPts val="0"/>
                    </a:spcBef>
                    <a:spcAft>
                      <a:spcPts val="0"/>
                    </a:spcAft>
                  </a:pPr>
                  <a:endParaRPr lang="en-US" sz="1000" dirty="0">
                    <a:solidFill>
                      <a:schemeClr val="tx1">
                        <a:lumMod val="65000"/>
                        <a:lumOff val="35000"/>
                      </a:schemeClr>
                    </a:solidFill>
                  </a:endParaRPr>
                </a:p>
              </p:txBody>
            </p:sp>
            <p:sp>
              <p:nvSpPr>
                <p:cNvPr id="286" name="Freeform 17"/>
                <p:cNvSpPr>
                  <a:spLocks noEditPoints="1"/>
                </p:cNvSpPr>
                <p:nvPr/>
              </p:nvSpPr>
              <p:spPr bwMode="auto">
                <a:xfrm>
                  <a:off x="-1025525" y="684213"/>
                  <a:ext cx="833438" cy="919163"/>
                </a:xfrm>
                <a:custGeom>
                  <a:avLst/>
                  <a:gdLst>
                    <a:gd name="T0" fmla="*/ 200 w 222"/>
                    <a:gd name="T1" fmla="*/ 169 h 245"/>
                    <a:gd name="T2" fmla="*/ 222 w 222"/>
                    <a:gd name="T3" fmla="*/ 146 h 245"/>
                    <a:gd name="T4" fmla="*/ 222 w 222"/>
                    <a:gd name="T5" fmla="*/ 22 h 245"/>
                    <a:gd name="T6" fmla="*/ 200 w 222"/>
                    <a:gd name="T7" fmla="*/ 0 h 245"/>
                    <a:gd name="T8" fmla="*/ 22 w 222"/>
                    <a:gd name="T9" fmla="*/ 0 h 245"/>
                    <a:gd name="T10" fmla="*/ 0 w 222"/>
                    <a:gd name="T11" fmla="*/ 22 h 245"/>
                    <a:gd name="T12" fmla="*/ 0 w 222"/>
                    <a:gd name="T13" fmla="*/ 146 h 245"/>
                    <a:gd name="T14" fmla="*/ 22 w 222"/>
                    <a:gd name="T15" fmla="*/ 169 h 245"/>
                    <a:gd name="T16" fmla="*/ 59 w 222"/>
                    <a:gd name="T17" fmla="*/ 169 h 245"/>
                    <a:gd name="T18" fmla="*/ 59 w 222"/>
                    <a:gd name="T19" fmla="*/ 172 h 245"/>
                    <a:gd name="T20" fmla="*/ 17 w 222"/>
                    <a:gd name="T21" fmla="*/ 172 h 245"/>
                    <a:gd name="T22" fmla="*/ 0 w 222"/>
                    <a:gd name="T23" fmla="*/ 189 h 245"/>
                    <a:gd name="T24" fmla="*/ 0 w 222"/>
                    <a:gd name="T25" fmla="*/ 228 h 245"/>
                    <a:gd name="T26" fmla="*/ 17 w 222"/>
                    <a:gd name="T27" fmla="*/ 245 h 245"/>
                    <a:gd name="T28" fmla="*/ 204 w 222"/>
                    <a:gd name="T29" fmla="*/ 245 h 245"/>
                    <a:gd name="T30" fmla="*/ 222 w 222"/>
                    <a:gd name="T31" fmla="*/ 228 h 245"/>
                    <a:gd name="T32" fmla="*/ 222 w 222"/>
                    <a:gd name="T33" fmla="*/ 189 h 245"/>
                    <a:gd name="T34" fmla="*/ 204 w 222"/>
                    <a:gd name="T35" fmla="*/ 172 h 245"/>
                    <a:gd name="T36" fmla="*/ 163 w 222"/>
                    <a:gd name="T37" fmla="*/ 172 h 245"/>
                    <a:gd name="T38" fmla="*/ 163 w 222"/>
                    <a:gd name="T39" fmla="*/ 169 h 245"/>
                    <a:gd name="T40" fmla="*/ 200 w 222"/>
                    <a:gd name="T41" fmla="*/ 169 h 245"/>
                    <a:gd name="T42" fmla="*/ 212 w 222"/>
                    <a:gd name="T43" fmla="*/ 190 h 245"/>
                    <a:gd name="T44" fmla="*/ 212 w 222"/>
                    <a:gd name="T45" fmla="*/ 227 h 245"/>
                    <a:gd name="T46" fmla="*/ 200 w 222"/>
                    <a:gd name="T47" fmla="*/ 239 h 245"/>
                    <a:gd name="T48" fmla="*/ 21 w 222"/>
                    <a:gd name="T49" fmla="*/ 239 h 245"/>
                    <a:gd name="T50" fmla="*/ 10 w 222"/>
                    <a:gd name="T51" fmla="*/ 227 h 245"/>
                    <a:gd name="T52" fmla="*/ 10 w 222"/>
                    <a:gd name="T53" fmla="*/ 190 h 245"/>
                    <a:gd name="T54" fmla="*/ 21 w 222"/>
                    <a:gd name="T55" fmla="*/ 178 h 245"/>
                    <a:gd name="T56" fmla="*/ 200 w 222"/>
                    <a:gd name="T57" fmla="*/ 178 h 245"/>
                    <a:gd name="T58" fmla="*/ 212 w 222"/>
                    <a:gd name="T59" fmla="*/ 190 h 245"/>
                    <a:gd name="T60" fmla="*/ 10 w 222"/>
                    <a:gd name="T61" fmla="*/ 131 h 245"/>
                    <a:gd name="T62" fmla="*/ 10 w 222"/>
                    <a:gd name="T63" fmla="*/ 23 h 245"/>
                    <a:gd name="T64" fmla="*/ 24 w 222"/>
                    <a:gd name="T65" fmla="*/ 9 h 245"/>
                    <a:gd name="T66" fmla="*/ 197 w 222"/>
                    <a:gd name="T67" fmla="*/ 9 h 245"/>
                    <a:gd name="T68" fmla="*/ 212 w 222"/>
                    <a:gd name="T69" fmla="*/ 23 h 245"/>
                    <a:gd name="T70" fmla="*/ 212 w 222"/>
                    <a:gd name="T71" fmla="*/ 131 h 245"/>
                    <a:gd name="T72" fmla="*/ 197 w 222"/>
                    <a:gd name="T73" fmla="*/ 146 h 245"/>
                    <a:gd name="T74" fmla="*/ 24 w 222"/>
                    <a:gd name="T75" fmla="*/ 146 h 245"/>
                    <a:gd name="T76" fmla="*/ 10 w 222"/>
                    <a:gd name="T77" fmla="*/ 1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45">
                      <a:moveTo>
                        <a:pt x="200" y="169"/>
                      </a:moveTo>
                      <a:cubicBezTo>
                        <a:pt x="212" y="169"/>
                        <a:pt x="222" y="159"/>
                        <a:pt x="222" y="146"/>
                      </a:cubicBezTo>
                      <a:cubicBezTo>
                        <a:pt x="222" y="22"/>
                        <a:pt x="222" y="22"/>
                        <a:pt x="222" y="22"/>
                      </a:cubicBezTo>
                      <a:cubicBezTo>
                        <a:pt x="222" y="10"/>
                        <a:pt x="212" y="0"/>
                        <a:pt x="200" y="0"/>
                      </a:cubicBezTo>
                      <a:cubicBezTo>
                        <a:pt x="22" y="0"/>
                        <a:pt x="22" y="0"/>
                        <a:pt x="22" y="0"/>
                      </a:cubicBezTo>
                      <a:cubicBezTo>
                        <a:pt x="10" y="0"/>
                        <a:pt x="0" y="10"/>
                        <a:pt x="0" y="22"/>
                      </a:cubicBezTo>
                      <a:cubicBezTo>
                        <a:pt x="0" y="146"/>
                        <a:pt x="0" y="146"/>
                        <a:pt x="0" y="146"/>
                      </a:cubicBezTo>
                      <a:cubicBezTo>
                        <a:pt x="0" y="159"/>
                        <a:pt x="10" y="169"/>
                        <a:pt x="22" y="169"/>
                      </a:cubicBezTo>
                      <a:cubicBezTo>
                        <a:pt x="59" y="169"/>
                        <a:pt x="59" y="169"/>
                        <a:pt x="59" y="169"/>
                      </a:cubicBezTo>
                      <a:cubicBezTo>
                        <a:pt x="59" y="172"/>
                        <a:pt x="59" y="172"/>
                        <a:pt x="59" y="172"/>
                      </a:cubicBezTo>
                      <a:cubicBezTo>
                        <a:pt x="17" y="172"/>
                        <a:pt x="17" y="172"/>
                        <a:pt x="17" y="172"/>
                      </a:cubicBezTo>
                      <a:cubicBezTo>
                        <a:pt x="8" y="172"/>
                        <a:pt x="0" y="180"/>
                        <a:pt x="0" y="189"/>
                      </a:cubicBezTo>
                      <a:cubicBezTo>
                        <a:pt x="0" y="228"/>
                        <a:pt x="0" y="228"/>
                        <a:pt x="0" y="228"/>
                      </a:cubicBezTo>
                      <a:cubicBezTo>
                        <a:pt x="0" y="237"/>
                        <a:pt x="8" y="245"/>
                        <a:pt x="17" y="245"/>
                      </a:cubicBezTo>
                      <a:cubicBezTo>
                        <a:pt x="204" y="245"/>
                        <a:pt x="204" y="245"/>
                        <a:pt x="204" y="245"/>
                      </a:cubicBezTo>
                      <a:cubicBezTo>
                        <a:pt x="214" y="245"/>
                        <a:pt x="222" y="237"/>
                        <a:pt x="222" y="228"/>
                      </a:cubicBezTo>
                      <a:cubicBezTo>
                        <a:pt x="222" y="189"/>
                        <a:pt x="222" y="189"/>
                        <a:pt x="222" y="189"/>
                      </a:cubicBezTo>
                      <a:cubicBezTo>
                        <a:pt x="222" y="180"/>
                        <a:pt x="214" y="172"/>
                        <a:pt x="204" y="172"/>
                      </a:cubicBezTo>
                      <a:cubicBezTo>
                        <a:pt x="163" y="172"/>
                        <a:pt x="163" y="172"/>
                        <a:pt x="163" y="172"/>
                      </a:cubicBezTo>
                      <a:cubicBezTo>
                        <a:pt x="163" y="169"/>
                        <a:pt x="163" y="169"/>
                        <a:pt x="163" y="169"/>
                      </a:cubicBezTo>
                      <a:lnTo>
                        <a:pt x="200" y="169"/>
                      </a:lnTo>
                      <a:close/>
                      <a:moveTo>
                        <a:pt x="212" y="190"/>
                      </a:moveTo>
                      <a:cubicBezTo>
                        <a:pt x="212" y="227"/>
                        <a:pt x="212" y="227"/>
                        <a:pt x="212" y="227"/>
                      </a:cubicBezTo>
                      <a:cubicBezTo>
                        <a:pt x="212" y="234"/>
                        <a:pt x="207" y="239"/>
                        <a:pt x="200" y="239"/>
                      </a:cubicBezTo>
                      <a:cubicBezTo>
                        <a:pt x="21" y="239"/>
                        <a:pt x="21" y="239"/>
                        <a:pt x="21" y="239"/>
                      </a:cubicBezTo>
                      <a:cubicBezTo>
                        <a:pt x="15" y="239"/>
                        <a:pt x="10" y="234"/>
                        <a:pt x="10" y="227"/>
                      </a:cubicBezTo>
                      <a:cubicBezTo>
                        <a:pt x="10" y="190"/>
                        <a:pt x="10" y="190"/>
                        <a:pt x="10" y="190"/>
                      </a:cubicBezTo>
                      <a:cubicBezTo>
                        <a:pt x="10" y="183"/>
                        <a:pt x="15" y="178"/>
                        <a:pt x="21" y="178"/>
                      </a:cubicBezTo>
                      <a:cubicBezTo>
                        <a:pt x="200" y="178"/>
                        <a:pt x="200" y="178"/>
                        <a:pt x="200" y="178"/>
                      </a:cubicBezTo>
                      <a:cubicBezTo>
                        <a:pt x="207" y="178"/>
                        <a:pt x="212" y="183"/>
                        <a:pt x="212" y="190"/>
                      </a:cubicBezTo>
                      <a:close/>
                      <a:moveTo>
                        <a:pt x="10" y="131"/>
                      </a:moveTo>
                      <a:cubicBezTo>
                        <a:pt x="10" y="23"/>
                        <a:pt x="10" y="23"/>
                        <a:pt x="10" y="23"/>
                      </a:cubicBezTo>
                      <a:cubicBezTo>
                        <a:pt x="10" y="15"/>
                        <a:pt x="16" y="9"/>
                        <a:pt x="24" y="9"/>
                      </a:cubicBezTo>
                      <a:cubicBezTo>
                        <a:pt x="197" y="9"/>
                        <a:pt x="197" y="9"/>
                        <a:pt x="197" y="9"/>
                      </a:cubicBezTo>
                      <a:cubicBezTo>
                        <a:pt x="205" y="9"/>
                        <a:pt x="212" y="15"/>
                        <a:pt x="212" y="23"/>
                      </a:cubicBezTo>
                      <a:cubicBezTo>
                        <a:pt x="212" y="131"/>
                        <a:pt x="212" y="131"/>
                        <a:pt x="212" y="131"/>
                      </a:cubicBezTo>
                      <a:cubicBezTo>
                        <a:pt x="212" y="139"/>
                        <a:pt x="205" y="146"/>
                        <a:pt x="197" y="146"/>
                      </a:cubicBezTo>
                      <a:cubicBezTo>
                        <a:pt x="24" y="146"/>
                        <a:pt x="24" y="146"/>
                        <a:pt x="24" y="146"/>
                      </a:cubicBezTo>
                      <a:cubicBezTo>
                        <a:pt x="16" y="146"/>
                        <a:pt x="10" y="139"/>
                        <a:pt x="10" y="131"/>
                      </a:cubicBezTo>
                      <a:close/>
                    </a:path>
                  </a:pathLst>
                </a:custGeom>
                <a:grpFill/>
                <a:ln>
                  <a:noFill/>
                  <a:headEnd/>
                  <a:tailEnd/>
                </a:ln>
                <a:extLst/>
              </p:spPr>
              <p:style>
                <a:lnRef idx="1">
                  <a:schemeClr val="dk1"/>
                </a:lnRef>
                <a:fillRef idx="2">
                  <a:schemeClr val="dk1"/>
                </a:fillRef>
                <a:effectRef idx="1">
                  <a:schemeClr val="dk1"/>
                </a:effectRef>
                <a:fontRef idx="minor">
                  <a:schemeClr val="dk1"/>
                </a:fontRef>
              </p:style>
              <p:txBody>
                <a:bodyPr/>
                <a:lstStyle/>
                <a:p>
                  <a:pPr defTabSz="456652" fontAlgn="auto">
                    <a:spcBef>
                      <a:spcPts val="0"/>
                    </a:spcBef>
                    <a:spcAft>
                      <a:spcPts val="0"/>
                    </a:spcAft>
                  </a:pPr>
                  <a:endParaRPr lang="en-US" sz="1000" dirty="0">
                    <a:solidFill>
                      <a:schemeClr val="tx1">
                        <a:lumMod val="65000"/>
                        <a:lumOff val="35000"/>
                      </a:schemeClr>
                    </a:solidFill>
                  </a:endParaRPr>
                </a:p>
              </p:txBody>
            </p:sp>
          </p:grpSp>
          <p:grpSp>
            <p:nvGrpSpPr>
              <p:cNvPr id="282" name="Group 281"/>
              <p:cNvGrpSpPr/>
              <p:nvPr/>
            </p:nvGrpSpPr>
            <p:grpSpPr>
              <a:xfrm>
                <a:off x="5963222" y="1290005"/>
                <a:ext cx="140015" cy="184652"/>
                <a:chOff x="8046087" y="3319641"/>
                <a:chExt cx="278763" cy="361237"/>
              </a:xfrm>
              <a:solidFill>
                <a:srgbClr val="C00000"/>
              </a:solidFill>
            </p:grpSpPr>
            <p:sp>
              <p:nvSpPr>
                <p:cNvPr id="283" name="Freeform 18"/>
                <p:cNvSpPr>
                  <a:spLocks/>
                </p:cNvSpPr>
                <p:nvPr/>
              </p:nvSpPr>
              <p:spPr bwMode="auto">
                <a:xfrm>
                  <a:off x="8046087" y="3464796"/>
                  <a:ext cx="278763" cy="216082"/>
                </a:xfrm>
                <a:custGeom>
                  <a:avLst/>
                  <a:gdLst>
                    <a:gd name="T0" fmla="*/ 480 w 486"/>
                    <a:gd name="T1" fmla="*/ 275 h 377"/>
                    <a:gd name="T2" fmla="*/ 480 w 486"/>
                    <a:gd name="T3" fmla="*/ 100 h 377"/>
                    <a:gd name="T4" fmla="*/ 414 w 486"/>
                    <a:gd name="T5" fmla="*/ 10 h 377"/>
                    <a:gd name="T6" fmla="*/ 382 w 486"/>
                    <a:gd name="T7" fmla="*/ 18 h 377"/>
                    <a:gd name="T8" fmla="*/ 241 w 486"/>
                    <a:gd name="T9" fmla="*/ 81 h 377"/>
                    <a:gd name="T10" fmla="*/ 101 w 486"/>
                    <a:gd name="T11" fmla="*/ 20 h 377"/>
                    <a:gd name="T12" fmla="*/ 70 w 486"/>
                    <a:gd name="T13" fmla="*/ 11 h 377"/>
                    <a:gd name="T14" fmla="*/ 6 w 486"/>
                    <a:gd name="T15" fmla="*/ 100 h 377"/>
                    <a:gd name="T16" fmla="*/ 6 w 486"/>
                    <a:gd name="T17" fmla="*/ 275 h 377"/>
                    <a:gd name="T18" fmla="*/ 107 w 486"/>
                    <a:gd name="T19" fmla="*/ 377 h 377"/>
                    <a:gd name="T20" fmla="*/ 379 w 486"/>
                    <a:gd name="T21" fmla="*/ 377 h 377"/>
                    <a:gd name="T22" fmla="*/ 480 w 486"/>
                    <a:gd name="T23" fmla="*/ 27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6" h="377">
                      <a:moveTo>
                        <a:pt x="480" y="275"/>
                      </a:moveTo>
                      <a:cubicBezTo>
                        <a:pt x="480" y="100"/>
                        <a:pt x="480" y="100"/>
                        <a:pt x="480" y="100"/>
                      </a:cubicBezTo>
                      <a:cubicBezTo>
                        <a:pt x="480" y="65"/>
                        <a:pt x="455" y="34"/>
                        <a:pt x="414" y="10"/>
                      </a:cubicBezTo>
                      <a:cubicBezTo>
                        <a:pt x="397" y="0"/>
                        <a:pt x="395" y="4"/>
                        <a:pt x="382" y="18"/>
                      </a:cubicBezTo>
                      <a:cubicBezTo>
                        <a:pt x="347" y="57"/>
                        <a:pt x="297" y="81"/>
                        <a:pt x="241" y="81"/>
                      </a:cubicBezTo>
                      <a:cubicBezTo>
                        <a:pt x="186" y="81"/>
                        <a:pt x="136" y="57"/>
                        <a:pt x="101" y="20"/>
                      </a:cubicBezTo>
                      <a:cubicBezTo>
                        <a:pt x="86" y="3"/>
                        <a:pt x="85" y="3"/>
                        <a:pt x="70" y="11"/>
                      </a:cubicBezTo>
                      <a:cubicBezTo>
                        <a:pt x="30" y="35"/>
                        <a:pt x="6" y="66"/>
                        <a:pt x="6" y="100"/>
                      </a:cubicBezTo>
                      <a:cubicBezTo>
                        <a:pt x="6" y="275"/>
                        <a:pt x="6" y="275"/>
                        <a:pt x="6" y="275"/>
                      </a:cubicBezTo>
                      <a:cubicBezTo>
                        <a:pt x="6" y="320"/>
                        <a:pt x="0" y="377"/>
                        <a:pt x="107" y="377"/>
                      </a:cubicBezTo>
                      <a:cubicBezTo>
                        <a:pt x="379" y="377"/>
                        <a:pt x="379" y="377"/>
                        <a:pt x="379" y="377"/>
                      </a:cubicBezTo>
                      <a:cubicBezTo>
                        <a:pt x="486" y="377"/>
                        <a:pt x="480" y="320"/>
                        <a:pt x="480" y="275"/>
                      </a:cubicBezTo>
                      <a:close/>
                    </a:path>
                  </a:pathLst>
                </a:custGeom>
                <a:grpFill/>
                <a:ln>
                  <a:noFill/>
                  <a:headEnd/>
                  <a:tailEnd/>
                </a:ln>
                <a:extLst/>
              </p:spPr>
              <p:style>
                <a:lnRef idx="1">
                  <a:schemeClr val="dk1"/>
                </a:lnRef>
                <a:fillRef idx="2">
                  <a:schemeClr val="dk1"/>
                </a:fillRef>
                <a:effectRef idx="1">
                  <a:schemeClr val="dk1"/>
                </a:effectRef>
                <a:fontRef idx="minor">
                  <a:schemeClr val="dk1"/>
                </a:fontRef>
              </p:style>
              <p:txBody>
                <a:bodyPr/>
                <a:lstStyle/>
                <a:p>
                  <a:pPr defTabSz="456652" fontAlgn="auto">
                    <a:spcBef>
                      <a:spcPts val="0"/>
                    </a:spcBef>
                    <a:spcAft>
                      <a:spcPts val="0"/>
                    </a:spcAft>
                  </a:pPr>
                  <a:endParaRPr lang="en-US" sz="1000" dirty="0">
                    <a:solidFill>
                      <a:schemeClr val="tx1">
                        <a:lumMod val="65000"/>
                        <a:lumOff val="35000"/>
                      </a:schemeClr>
                    </a:solidFill>
                  </a:endParaRPr>
                </a:p>
              </p:txBody>
            </p:sp>
            <p:sp>
              <p:nvSpPr>
                <p:cNvPr id="284" name="Oval 19"/>
                <p:cNvSpPr>
                  <a:spLocks noChangeArrowheads="1"/>
                </p:cNvSpPr>
                <p:nvPr/>
              </p:nvSpPr>
              <p:spPr bwMode="auto">
                <a:xfrm>
                  <a:off x="8102994" y="3319641"/>
                  <a:ext cx="162475" cy="161649"/>
                </a:xfrm>
                <a:prstGeom prst="ellipse">
                  <a:avLst/>
                </a:prstGeom>
                <a:grpFill/>
                <a:ln>
                  <a:noFill/>
                  <a:headEnd/>
                  <a:tailEnd/>
                </a:ln>
                <a:extLst/>
              </p:spPr>
              <p:style>
                <a:lnRef idx="1">
                  <a:schemeClr val="dk1"/>
                </a:lnRef>
                <a:fillRef idx="2">
                  <a:schemeClr val="dk1"/>
                </a:fillRef>
                <a:effectRef idx="1">
                  <a:schemeClr val="dk1"/>
                </a:effectRef>
                <a:fontRef idx="minor">
                  <a:schemeClr val="dk1"/>
                </a:fontRef>
              </p:style>
              <p:txBody>
                <a:bodyPr/>
                <a:lstStyle/>
                <a:p>
                  <a:pPr defTabSz="456652" fontAlgn="auto">
                    <a:spcBef>
                      <a:spcPts val="0"/>
                    </a:spcBef>
                    <a:spcAft>
                      <a:spcPts val="0"/>
                    </a:spcAft>
                  </a:pPr>
                  <a:endParaRPr lang="en-US" sz="1000" dirty="0">
                    <a:solidFill>
                      <a:schemeClr val="tx1">
                        <a:lumMod val="65000"/>
                        <a:lumOff val="35000"/>
                      </a:schemeClr>
                    </a:solidFill>
                  </a:endParaRPr>
                </a:p>
              </p:txBody>
            </p:sp>
          </p:grpSp>
          <p:sp>
            <p:nvSpPr>
              <p:cNvPr id="308" name="TextBox 307"/>
              <p:cNvSpPr txBox="1"/>
              <p:nvPr/>
            </p:nvSpPr>
            <p:spPr>
              <a:xfrm>
                <a:off x="5394960" y="1667290"/>
                <a:ext cx="1260000" cy="413499"/>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Desktop</a:t>
                </a:r>
                <a:r>
                  <a:rPr lang="en-US" sz="1100" b="1" dirty="0">
                    <a:solidFill>
                      <a:srgbClr val="FF00FF"/>
                    </a:solidFill>
                    <a:latin typeface="Arial"/>
                  </a:rPr>
                  <a:t/>
                </a:r>
                <a:br>
                  <a:rPr lang="en-US" sz="1100" b="1" dirty="0">
                    <a:solidFill>
                      <a:srgbClr val="FF00FF"/>
                    </a:solidFill>
                    <a:latin typeface="Arial"/>
                  </a:rPr>
                </a:br>
                <a:r>
                  <a:rPr lang="en-US" sz="1100" b="1" dirty="0">
                    <a:solidFill>
                      <a:schemeClr val="tx1">
                        <a:lumMod val="65000"/>
                        <a:lumOff val="35000"/>
                      </a:schemeClr>
                    </a:solidFill>
                    <a:latin typeface="Arial"/>
                  </a:rPr>
                  <a:t>Video Client</a:t>
                </a:r>
              </a:p>
            </p:txBody>
          </p:sp>
        </p:grpSp>
      </p:grpSp>
      <p:grpSp>
        <p:nvGrpSpPr>
          <p:cNvPr id="4" name="Group 3"/>
          <p:cNvGrpSpPr/>
          <p:nvPr>
            <p:custDataLst>
              <p:tags r:id="rId7"/>
            </p:custDataLst>
          </p:nvPr>
        </p:nvGrpSpPr>
        <p:grpSpPr>
          <a:xfrm>
            <a:off x="2232808" y="1709279"/>
            <a:ext cx="6819753" cy="768067"/>
            <a:chOff x="2749680" y="2148840"/>
            <a:chExt cx="6247080" cy="938093"/>
          </a:xfrm>
        </p:grpSpPr>
        <p:cxnSp>
          <p:nvCxnSpPr>
            <p:cNvPr id="23" name="Straight Connector 22"/>
            <p:cNvCxnSpPr/>
            <p:nvPr/>
          </p:nvCxnSpPr>
          <p:spPr>
            <a:xfrm>
              <a:off x="2749680" y="2148840"/>
              <a:ext cx="6133719" cy="0"/>
            </a:xfrm>
            <a:prstGeom prst="line">
              <a:avLst/>
            </a:prstGeom>
            <a:ln w="3175">
              <a:solidFill>
                <a:schemeClr val="accent2"/>
              </a:solidFill>
              <a:prstDash val="dash"/>
              <a:miter lim="800000"/>
            </a:ln>
          </p:spPr>
          <p:style>
            <a:lnRef idx="1">
              <a:schemeClr val="accent1"/>
            </a:lnRef>
            <a:fillRef idx="0">
              <a:schemeClr val="accent1"/>
            </a:fillRef>
            <a:effectRef idx="0">
              <a:schemeClr val="accent1"/>
            </a:effectRef>
            <a:fontRef idx="minor">
              <a:schemeClr val="tx1"/>
            </a:fontRef>
          </p:style>
        </p:cxnSp>
        <p:grpSp>
          <p:nvGrpSpPr>
            <p:cNvPr id="338" name="Group 337"/>
            <p:cNvGrpSpPr/>
            <p:nvPr/>
          </p:nvGrpSpPr>
          <p:grpSpPr>
            <a:xfrm>
              <a:off x="7736760" y="2277557"/>
              <a:ext cx="1260000" cy="678762"/>
              <a:chOff x="7635240" y="2277557"/>
              <a:chExt cx="1260000" cy="678762"/>
            </a:xfrm>
          </p:grpSpPr>
          <p:sp>
            <p:nvSpPr>
              <p:cNvPr id="311" name="TextBox 310"/>
              <p:cNvSpPr txBox="1"/>
              <p:nvPr/>
            </p:nvSpPr>
            <p:spPr>
              <a:xfrm>
                <a:off x="7635240" y="274956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Speech Analytics</a:t>
                </a:r>
              </a:p>
            </p:txBody>
          </p:sp>
          <p:sp>
            <p:nvSpPr>
              <p:cNvPr id="316" name="Freeform 141"/>
              <p:cNvSpPr>
                <a:spLocks noEditPoints="1"/>
              </p:cNvSpPr>
              <p:nvPr/>
            </p:nvSpPr>
            <p:spPr bwMode="auto">
              <a:xfrm flipH="1">
                <a:off x="7969278" y="2277557"/>
                <a:ext cx="544390" cy="264206"/>
              </a:xfrm>
              <a:custGeom>
                <a:avLst/>
                <a:gdLst>
                  <a:gd name="T0" fmla="*/ 3440 w 5659"/>
                  <a:gd name="T1" fmla="*/ 1968 h 2694"/>
                  <a:gd name="T2" fmla="*/ 3933 w 5659"/>
                  <a:gd name="T3" fmla="*/ 1211 h 2694"/>
                  <a:gd name="T4" fmla="*/ 2217 w 5659"/>
                  <a:gd name="T5" fmla="*/ 2313 h 2694"/>
                  <a:gd name="T6" fmla="*/ 2486 w 5659"/>
                  <a:gd name="T7" fmla="*/ 1521 h 2694"/>
                  <a:gd name="T8" fmla="*/ 2746 w 5659"/>
                  <a:gd name="T9" fmla="*/ 1421 h 2694"/>
                  <a:gd name="T10" fmla="*/ 3026 w 5659"/>
                  <a:gd name="T11" fmla="*/ 1277 h 2694"/>
                  <a:gd name="T12" fmla="*/ 3114 w 5659"/>
                  <a:gd name="T13" fmla="*/ 1938 h 2694"/>
                  <a:gd name="T14" fmla="*/ 3235 w 5659"/>
                  <a:gd name="T15" fmla="*/ 2390 h 2694"/>
                  <a:gd name="T16" fmla="*/ 1677 w 5659"/>
                  <a:gd name="T17" fmla="*/ 1347 h 2694"/>
                  <a:gd name="T18" fmla="*/ 1677 w 5659"/>
                  <a:gd name="T19" fmla="*/ 1347 h 2694"/>
                  <a:gd name="T20" fmla="*/ 2159 w 5659"/>
                  <a:gd name="T21" fmla="*/ 1311 h 2694"/>
                  <a:gd name="T22" fmla="*/ 2019 w 5659"/>
                  <a:gd name="T23" fmla="*/ 1582 h 2694"/>
                  <a:gd name="T24" fmla="*/ 3246 w 5659"/>
                  <a:gd name="T25" fmla="*/ 307 h 2694"/>
                  <a:gd name="T26" fmla="*/ 3156 w 5659"/>
                  <a:gd name="T27" fmla="*/ 665 h 2694"/>
                  <a:gd name="T28" fmla="*/ 2849 w 5659"/>
                  <a:gd name="T29" fmla="*/ 958 h 2694"/>
                  <a:gd name="T30" fmla="*/ 2566 w 5659"/>
                  <a:gd name="T31" fmla="*/ 902 h 2694"/>
                  <a:gd name="T32" fmla="*/ 2301 w 5659"/>
                  <a:gd name="T33" fmla="*/ 493 h 2694"/>
                  <a:gd name="T34" fmla="*/ 3246 w 5659"/>
                  <a:gd name="T35" fmla="*/ 307 h 2694"/>
                  <a:gd name="T36" fmla="*/ 3650 w 5659"/>
                  <a:gd name="T37" fmla="*/ 1160 h 2694"/>
                  <a:gd name="T38" fmla="*/ 3397 w 5659"/>
                  <a:gd name="T39" fmla="*/ 852 h 2694"/>
                  <a:gd name="T40" fmla="*/ 5386 w 5659"/>
                  <a:gd name="T41" fmla="*/ 1175 h 2694"/>
                  <a:gd name="T42" fmla="*/ 5295 w 5659"/>
                  <a:gd name="T43" fmla="*/ 1199 h 2694"/>
                  <a:gd name="T44" fmla="*/ 5177 w 5659"/>
                  <a:gd name="T45" fmla="*/ 1016 h 2694"/>
                  <a:gd name="T46" fmla="*/ 5111 w 5659"/>
                  <a:gd name="T47" fmla="*/ 947 h 2694"/>
                  <a:gd name="T48" fmla="*/ 4803 w 5659"/>
                  <a:gd name="T49" fmla="*/ 1214 h 2694"/>
                  <a:gd name="T50" fmla="*/ 4639 w 5659"/>
                  <a:gd name="T51" fmla="*/ 1192 h 2694"/>
                  <a:gd name="T52" fmla="*/ 4395 w 5659"/>
                  <a:gd name="T53" fmla="*/ 1273 h 2694"/>
                  <a:gd name="T54" fmla="*/ 1463 w 5659"/>
                  <a:gd name="T55" fmla="*/ 1210 h 2694"/>
                  <a:gd name="T56" fmla="*/ 1252 w 5659"/>
                  <a:gd name="T57" fmla="*/ 1238 h 2694"/>
                  <a:gd name="T58" fmla="*/ 1171 w 5659"/>
                  <a:gd name="T59" fmla="*/ 785 h 2694"/>
                  <a:gd name="T60" fmla="*/ 1040 w 5659"/>
                  <a:gd name="T61" fmla="*/ 1082 h 2694"/>
                  <a:gd name="T62" fmla="*/ 830 w 5659"/>
                  <a:gd name="T63" fmla="*/ 1182 h 2694"/>
                  <a:gd name="T64" fmla="*/ 631 w 5659"/>
                  <a:gd name="T65" fmla="*/ 1043 h 2694"/>
                  <a:gd name="T66" fmla="*/ 496 w 5659"/>
                  <a:gd name="T67" fmla="*/ 831 h 2694"/>
                  <a:gd name="T68" fmla="*/ 0 w 5659"/>
                  <a:gd name="T69" fmla="*/ 1300 h 2694"/>
                  <a:gd name="T70" fmla="*/ 324 w 5659"/>
                  <a:gd name="T71" fmla="*/ 1861 h 2694"/>
                  <a:gd name="T72" fmla="*/ 603 w 5659"/>
                  <a:gd name="T73" fmla="*/ 1474 h 2694"/>
                  <a:gd name="T74" fmla="*/ 752 w 5659"/>
                  <a:gd name="T75" fmla="*/ 1355 h 2694"/>
                  <a:gd name="T76" fmla="*/ 867 w 5659"/>
                  <a:gd name="T77" fmla="*/ 1666 h 2694"/>
                  <a:gd name="T78" fmla="*/ 1049 w 5659"/>
                  <a:gd name="T79" fmla="*/ 1716 h 2694"/>
                  <a:gd name="T80" fmla="*/ 1332 w 5659"/>
                  <a:gd name="T81" fmla="*/ 1360 h 2694"/>
                  <a:gd name="T82" fmla="*/ 2809 w 5659"/>
                  <a:gd name="T83" fmla="*/ 2694 h 2694"/>
                  <a:gd name="T84" fmla="*/ 4387 w 5659"/>
                  <a:gd name="T85" fmla="*/ 1500 h 2694"/>
                  <a:gd name="T86" fmla="*/ 4570 w 5659"/>
                  <a:gd name="T87" fmla="*/ 1306 h 2694"/>
                  <a:gd name="T88" fmla="*/ 4763 w 5659"/>
                  <a:gd name="T89" fmla="*/ 1291 h 2694"/>
                  <a:gd name="T90" fmla="*/ 4908 w 5659"/>
                  <a:gd name="T91" fmla="*/ 1278 h 2694"/>
                  <a:gd name="T92" fmla="*/ 5045 w 5659"/>
                  <a:gd name="T93" fmla="*/ 1362 h 2694"/>
                  <a:gd name="T94" fmla="*/ 5233 w 5659"/>
                  <a:gd name="T95" fmla="*/ 1319 h 2694"/>
                  <a:gd name="T96" fmla="*/ 5424 w 5659"/>
                  <a:gd name="T97" fmla="*/ 1251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59" h="2694">
                    <a:moveTo>
                      <a:pt x="3262" y="2379"/>
                    </a:moveTo>
                    <a:lnTo>
                      <a:pt x="3262" y="2379"/>
                    </a:lnTo>
                    <a:lnTo>
                      <a:pt x="3422" y="1513"/>
                    </a:lnTo>
                    <a:lnTo>
                      <a:pt x="3440" y="1968"/>
                    </a:lnTo>
                    <a:lnTo>
                      <a:pt x="3588" y="1358"/>
                    </a:lnTo>
                    <a:lnTo>
                      <a:pt x="3644" y="1610"/>
                    </a:lnTo>
                    <a:lnTo>
                      <a:pt x="3744" y="1211"/>
                    </a:lnTo>
                    <a:lnTo>
                      <a:pt x="3933" y="1211"/>
                    </a:lnTo>
                    <a:cubicBezTo>
                      <a:pt x="3939" y="1255"/>
                      <a:pt x="3942" y="1301"/>
                      <a:pt x="3942" y="1347"/>
                    </a:cubicBezTo>
                    <a:cubicBezTo>
                      <a:pt x="3942" y="1813"/>
                      <a:pt x="3656" y="2205"/>
                      <a:pt x="3262" y="2379"/>
                    </a:cubicBezTo>
                    <a:close/>
                    <a:moveTo>
                      <a:pt x="2217" y="2313"/>
                    </a:moveTo>
                    <a:lnTo>
                      <a:pt x="2217" y="2313"/>
                    </a:lnTo>
                    <a:lnTo>
                      <a:pt x="2319" y="1401"/>
                    </a:lnTo>
                    <a:lnTo>
                      <a:pt x="2329" y="1927"/>
                    </a:lnTo>
                    <a:lnTo>
                      <a:pt x="2432" y="1933"/>
                    </a:lnTo>
                    <a:lnTo>
                      <a:pt x="2486" y="1521"/>
                    </a:lnTo>
                    <a:lnTo>
                      <a:pt x="2509" y="2142"/>
                    </a:lnTo>
                    <a:lnTo>
                      <a:pt x="2633" y="1439"/>
                    </a:lnTo>
                    <a:lnTo>
                      <a:pt x="2667" y="1589"/>
                    </a:lnTo>
                    <a:lnTo>
                      <a:pt x="2746" y="1421"/>
                    </a:lnTo>
                    <a:lnTo>
                      <a:pt x="2746" y="1544"/>
                    </a:lnTo>
                    <a:lnTo>
                      <a:pt x="2887" y="1349"/>
                    </a:lnTo>
                    <a:lnTo>
                      <a:pt x="2887" y="1902"/>
                    </a:lnTo>
                    <a:lnTo>
                      <a:pt x="3026" y="1277"/>
                    </a:lnTo>
                    <a:lnTo>
                      <a:pt x="3001" y="1773"/>
                    </a:lnTo>
                    <a:lnTo>
                      <a:pt x="3104" y="1783"/>
                    </a:lnTo>
                    <a:lnTo>
                      <a:pt x="3134" y="1565"/>
                    </a:lnTo>
                    <a:lnTo>
                      <a:pt x="3114" y="1938"/>
                    </a:lnTo>
                    <a:lnTo>
                      <a:pt x="3217" y="1945"/>
                    </a:lnTo>
                    <a:lnTo>
                      <a:pt x="3234" y="1731"/>
                    </a:lnTo>
                    <a:lnTo>
                      <a:pt x="3227" y="2271"/>
                    </a:lnTo>
                    <a:lnTo>
                      <a:pt x="3235" y="2390"/>
                    </a:lnTo>
                    <a:cubicBezTo>
                      <a:pt x="3102" y="2445"/>
                      <a:pt x="2958" y="2474"/>
                      <a:pt x="2809" y="2474"/>
                    </a:cubicBezTo>
                    <a:cubicBezTo>
                      <a:pt x="2591" y="2474"/>
                      <a:pt x="2388" y="2416"/>
                      <a:pt x="2217" y="2313"/>
                    </a:cubicBezTo>
                    <a:close/>
                    <a:moveTo>
                      <a:pt x="1677" y="1347"/>
                    </a:moveTo>
                    <a:lnTo>
                      <a:pt x="1677" y="1347"/>
                    </a:lnTo>
                    <a:cubicBezTo>
                      <a:pt x="1677" y="1321"/>
                      <a:pt x="1678" y="1296"/>
                      <a:pt x="1680" y="1271"/>
                    </a:cubicBezTo>
                    <a:lnTo>
                      <a:pt x="1882" y="1271"/>
                    </a:lnTo>
                    <a:lnTo>
                      <a:pt x="1979" y="2120"/>
                    </a:lnTo>
                    <a:cubicBezTo>
                      <a:pt x="1791" y="1919"/>
                      <a:pt x="1677" y="1649"/>
                      <a:pt x="1677" y="1347"/>
                    </a:cubicBezTo>
                    <a:close/>
                    <a:moveTo>
                      <a:pt x="2132" y="2256"/>
                    </a:moveTo>
                    <a:lnTo>
                      <a:pt x="2132" y="2256"/>
                    </a:lnTo>
                    <a:cubicBezTo>
                      <a:pt x="2098" y="2231"/>
                      <a:pt x="2066" y="2205"/>
                      <a:pt x="2035" y="2176"/>
                    </a:cubicBezTo>
                    <a:lnTo>
                      <a:pt x="2159" y="1311"/>
                    </a:lnTo>
                    <a:lnTo>
                      <a:pt x="2132" y="2256"/>
                    </a:lnTo>
                    <a:close/>
                    <a:moveTo>
                      <a:pt x="2176" y="407"/>
                    </a:moveTo>
                    <a:lnTo>
                      <a:pt x="2176" y="407"/>
                    </a:lnTo>
                    <a:lnTo>
                      <a:pt x="2019" y="1582"/>
                    </a:lnTo>
                    <a:lnTo>
                      <a:pt x="1975" y="1168"/>
                    </a:lnTo>
                    <a:lnTo>
                      <a:pt x="1691" y="1168"/>
                    </a:lnTo>
                    <a:cubicBezTo>
                      <a:pt x="1740" y="848"/>
                      <a:pt x="1920" y="576"/>
                      <a:pt x="2176" y="407"/>
                    </a:cubicBezTo>
                    <a:close/>
                    <a:moveTo>
                      <a:pt x="3246" y="307"/>
                    </a:moveTo>
                    <a:lnTo>
                      <a:pt x="3246" y="307"/>
                    </a:lnTo>
                    <a:lnTo>
                      <a:pt x="3242" y="359"/>
                    </a:lnTo>
                    <a:lnTo>
                      <a:pt x="3199" y="355"/>
                    </a:lnTo>
                    <a:lnTo>
                      <a:pt x="3156" y="665"/>
                    </a:lnTo>
                    <a:lnTo>
                      <a:pt x="3058" y="652"/>
                    </a:lnTo>
                    <a:lnTo>
                      <a:pt x="2968" y="1062"/>
                    </a:lnTo>
                    <a:lnTo>
                      <a:pt x="2849" y="1225"/>
                    </a:lnTo>
                    <a:lnTo>
                      <a:pt x="2849" y="958"/>
                    </a:lnTo>
                    <a:lnTo>
                      <a:pt x="2702" y="1271"/>
                    </a:lnTo>
                    <a:lnTo>
                      <a:pt x="2622" y="909"/>
                    </a:lnTo>
                    <a:lnTo>
                      <a:pt x="2576" y="1169"/>
                    </a:lnTo>
                    <a:lnTo>
                      <a:pt x="2566" y="902"/>
                    </a:lnTo>
                    <a:lnTo>
                      <a:pt x="2463" y="897"/>
                    </a:lnTo>
                    <a:lnTo>
                      <a:pt x="2419" y="1235"/>
                    </a:lnTo>
                    <a:lnTo>
                      <a:pt x="2405" y="496"/>
                    </a:lnTo>
                    <a:lnTo>
                      <a:pt x="2301" y="493"/>
                    </a:lnTo>
                    <a:lnTo>
                      <a:pt x="2280" y="721"/>
                    </a:lnTo>
                    <a:lnTo>
                      <a:pt x="2291" y="340"/>
                    </a:lnTo>
                    <a:cubicBezTo>
                      <a:pt x="2445" y="262"/>
                      <a:pt x="2621" y="219"/>
                      <a:pt x="2809" y="219"/>
                    </a:cubicBezTo>
                    <a:cubicBezTo>
                      <a:pt x="2963" y="219"/>
                      <a:pt x="3111" y="250"/>
                      <a:pt x="3246" y="307"/>
                    </a:cubicBezTo>
                    <a:close/>
                    <a:moveTo>
                      <a:pt x="3916" y="1108"/>
                    </a:moveTo>
                    <a:lnTo>
                      <a:pt x="3916" y="1108"/>
                    </a:lnTo>
                    <a:lnTo>
                      <a:pt x="3663" y="1108"/>
                    </a:lnTo>
                    <a:lnTo>
                      <a:pt x="3650" y="1160"/>
                    </a:lnTo>
                    <a:lnTo>
                      <a:pt x="3592" y="901"/>
                    </a:lnTo>
                    <a:lnTo>
                      <a:pt x="3514" y="1222"/>
                    </a:lnTo>
                    <a:lnTo>
                      <a:pt x="3500" y="856"/>
                    </a:lnTo>
                    <a:lnTo>
                      <a:pt x="3397" y="852"/>
                    </a:lnTo>
                    <a:lnTo>
                      <a:pt x="3344" y="1298"/>
                    </a:lnTo>
                    <a:lnTo>
                      <a:pt x="3357" y="361"/>
                    </a:lnTo>
                    <a:cubicBezTo>
                      <a:pt x="3635" y="516"/>
                      <a:pt x="3845" y="784"/>
                      <a:pt x="3916" y="1108"/>
                    </a:cubicBezTo>
                    <a:close/>
                    <a:moveTo>
                      <a:pt x="5386" y="1175"/>
                    </a:moveTo>
                    <a:lnTo>
                      <a:pt x="5386" y="1175"/>
                    </a:lnTo>
                    <a:lnTo>
                      <a:pt x="5373" y="1192"/>
                    </a:lnTo>
                    <a:lnTo>
                      <a:pt x="5338" y="1140"/>
                    </a:lnTo>
                    <a:lnTo>
                      <a:pt x="5295" y="1199"/>
                    </a:lnTo>
                    <a:lnTo>
                      <a:pt x="5271" y="985"/>
                    </a:lnTo>
                    <a:lnTo>
                      <a:pt x="5198" y="1191"/>
                    </a:lnTo>
                    <a:lnTo>
                      <a:pt x="5205" y="1019"/>
                    </a:lnTo>
                    <a:lnTo>
                      <a:pt x="5177" y="1016"/>
                    </a:lnTo>
                    <a:lnTo>
                      <a:pt x="5221" y="741"/>
                    </a:lnTo>
                    <a:lnTo>
                      <a:pt x="5098" y="1037"/>
                    </a:lnTo>
                    <a:lnTo>
                      <a:pt x="5098" y="1038"/>
                    </a:lnTo>
                    <a:lnTo>
                      <a:pt x="5111" y="947"/>
                    </a:lnTo>
                    <a:lnTo>
                      <a:pt x="4966" y="1168"/>
                    </a:lnTo>
                    <a:lnTo>
                      <a:pt x="4899" y="1199"/>
                    </a:lnTo>
                    <a:lnTo>
                      <a:pt x="4899" y="1145"/>
                    </a:lnTo>
                    <a:lnTo>
                      <a:pt x="4803" y="1214"/>
                    </a:lnTo>
                    <a:lnTo>
                      <a:pt x="4756" y="1141"/>
                    </a:lnTo>
                    <a:lnTo>
                      <a:pt x="4732" y="1186"/>
                    </a:lnTo>
                    <a:lnTo>
                      <a:pt x="4712" y="1003"/>
                    </a:lnTo>
                    <a:lnTo>
                      <a:pt x="4639" y="1192"/>
                    </a:lnTo>
                    <a:lnTo>
                      <a:pt x="4619" y="851"/>
                    </a:lnTo>
                    <a:lnTo>
                      <a:pt x="4564" y="1047"/>
                    </a:lnTo>
                    <a:lnTo>
                      <a:pt x="4586" y="788"/>
                    </a:lnTo>
                    <a:lnTo>
                      <a:pt x="4395" y="1273"/>
                    </a:lnTo>
                    <a:lnTo>
                      <a:pt x="4368" y="1187"/>
                    </a:lnTo>
                    <a:lnTo>
                      <a:pt x="4153" y="1187"/>
                    </a:lnTo>
                    <a:cubicBezTo>
                      <a:pt x="4074" y="519"/>
                      <a:pt x="3501" y="0"/>
                      <a:pt x="2809" y="0"/>
                    </a:cubicBezTo>
                    <a:cubicBezTo>
                      <a:pt x="2110" y="0"/>
                      <a:pt x="1532" y="531"/>
                      <a:pt x="1463" y="1210"/>
                    </a:cubicBezTo>
                    <a:lnTo>
                      <a:pt x="1351" y="1210"/>
                    </a:lnTo>
                    <a:lnTo>
                      <a:pt x="1336" y="1229"/>
                    </a:lnTo>
                    <a:lnTo>
                      <a:pt x="1299" y="1177"/>
                    </a:lnTo>
                    <a:lnTo>
                      <a:pt x="1252" y="1238"/>
                    </a:lnTo>
                    <a:lnTo>
                      <a:pt x="1227" y="1026"/>
                    </a:lnTo>
                    <a:lnTo>
                      <a:pt x="1148" y="1234"/>
                    </a:lnTo>
                    <a:lnTo>
                      <a:pt x="1166" y="817"/>
                    </a:lnTo>
                    <a:lnTo>
                      <a:pt x="1171" y="785"/>
                    </a:lnTo>
                    <a:lnTo>
                      <a:pt x="1167" y="795"/>
                    </a:lnTo>
                    <a:lnTo>
                      <a:pt x="1172" y="681"/>
                    </a:lnTo>
                    <a:lnTo>
                      <a:pt x="1109" y="926"/>
                    </a:lnTo>
                    <a:lnTo>
                      <a:pt x="1040" y="1082"/>
                    </a:lnTo>
                    <a:lnTo>
                      <a:pt x="1055" y="986"/>
                    </a:lnTo>
                    <a:lnTo>
                      <a:pt x="905" y="1202"/>
                    </a:lnTo>
                    <a:lnTo>
                      <a:pt x="830" y="1235"/>
                    </a:lnTo>
                    <a:lnTo>
                      <a:pt x="830" y="1182"/>
                    </a:lnTo>
                    <a:lnTo>
                      <a:pt x="728" y="1250"/>
                    </a:lnTo>
                    <a:lnTo>
                      <a:pt x="678" y="1178"/>
                    </a:lnTo>
                    <a:lnTo>
                      <a:pt x="652" y="1225"/>
                    </a:lnTo>
                    <a:lnTo>
                      <a:pt x="631" y="1043"/>
                    </a:lnTo>
                    <a:lnTo>
                      <a:pt x="553" y="1233"/>
                    </a:lnTo>
                    <a:lnTo>
                      <a:pt x="532" y="894"/>
                    </a:lnTo>
                    <a:lnTo>
                      <a:pt x="472" y="1094"/>
                    </a:lnTo>
                    <a:lnTo>
                      <a:pt x="496" y="831"/>
                    </a:lnTo>
                    <a:lnTo>
                      <a:pt x="293" y="1312"/>
                    </a:lnTo>
                    <a:lnTo>
                      <a:pt x="263" y="1222"/>
                    </a:lnTo>
                    <a:lnTo>
                      <a:pt x="0" y="1222"/>
                    </a:lnTo>
                    <a:lnTo>
                      <a:pt x="0" y="1300"/>
                    </a:lnTo>
                    <a:lnTo>
                      <a:pt x="207" y="1300"/>
                    </a:lnTo>
                    <a:lnTo>
                      <a:pt x="285" y="1533"/>
                    </a:lnTo>
                    <a:lnTo>
                      <a:pt x="372" y="1326"/>
                    </a:lnTo>
                    <a:lnTo>
                      <a:pt x="324" y="1861"/>
                    </a:lnTo>
                    <a:lnTo>
                      <a:pt x="481" y="1336"/>
                    </a:lnTo>
                    <a:lnTo>
                      <a:pt x="496" y="1576"/>
                    </a:lnTo>
                    <a:lnTo>
                      <a:pt x="589" y="1351"/>
                    </a:lnTo>
                    <a:lnTo>
                      <a:pt x="603" y="1474"/>
                    </a:lnTo>
                    <a:lnTo>
                      <a:pt x="686" y="1326"/>
                    </a:lnTo>
                    <a:lnTo>
                      <a:pt x="708" y="1358"/>
                    </a:lnTo>
                    <a:lnTo>
                      <a:pt x="752" y="1329"/>
                    </a:lnTo>
                    <a:lnTo>
                      <a:pt x="752" y="1355"/>
                    </a:lnTo>
                    <a:lnTo>
                      <a:pt x="842" y="1315"/>
                    </a:lnTo>
                    <a:lnTo>
                      <a:pt x="842" y="1428"/>
                    </a:lnTo>
                    <a:lnTo>
                      <a:pt x="924" y="1311"/>
                    </a:lnTo>
                    <a:lnTo>
                      <a:pt x="867" y="1666"/>
                    </a:lnTo>
                    <a:lnTo>
                      <a:pt x="989" y="1390"/>
                    </a:lnTo>
                    <a:lnTo>
                      <a:pt x="987" y="1401"/>
                    </a:lnTo>
                    <a:lnTo>
                      <a:pt x="1062" y="1417"/>
                    </a:lnTo>
                    <a:lnTo>
                      <a:pt x="1049" y="1716"/>
                    </a:lnTo>
                    <a:lnTo>
                      <a:pt x="1187" y="1350"/>
                    </a:lnTo>
                    <a:lnTo>
                      <a:pt x="1198" y="1437"/>
                    </a:lnTo>
                    <a:lnTo>
                      <a:pt x="1296" y="1309"/>
                    </a:lnTo>
                    <a:lnTo>
                      <a:pt x="1332" y="1360"/>
                    </a:lnTo>
                    <a:lnTo>
                      <a:pt x="1389" y="1288"/>
                    </a:lnTo>
                    <a:lnTo>
                      <a:pt x="1458" y="1288"/>
                    </a:lnTo>
                    <a:cubicBezTo>
                      <a:pt x="1457" y="1307"/>
                      <a:pt x="1457" y="1327"/>
                      <a:pt x="1457" y="1347"/>
                    </a:cubicBezTo>
                    <a:cubicBezTo>
                      <a:pt x="1457" y="2089"/>
                      <a:pt x="2064" y="2694"/>
                      <a:pt x="2809" y="2694"/>
                    </a:cubicBezTo>
                    <a:cubicBezTo>
                      <a:pt x="3555" y="2694"/>
                      <a:pt x="4162" y="2089"/>
                      <a:pt x="4162" y="1347"/>
                    </a:cubicBezTo>
                    <a:cubicBezTo>
                      <a:pt x="4162" y="1318"/>
                      <a:pt x="4161" y="1291"/>
                      <a:pt x="4160" y="1263"/>
                    </a:cubicBezTo>
                    <a:lnTo>
                      <a:pt x="4312" y="1263"/>
                    </a:lnTo>
                    <a:lnTo>
                      <a:pt x="4387" y="1500"/>
                    </a:lnTo>
                    <a:lnTo>
                      <a:pt x="4467" y="1297"/>
                    </a:lnTo>
                    <a:lnTo>
                      <a:pt x="4455" y="1438"/>
                    </a:lnTo>
                    <a:lnTo>
                      <a:pt x="4529" y="1452"/>
                    </a:lnTo>
                    <a:lnTo>
                      <a:pt x="4570" y="1306"/>
                    </a:lnTo>
                    <a:lnTo>
                      <a:pt x="4584" y="1545"/>
                    </a:lnTo>
                    <a:lnTo>
                      <a:pt x="4671" y="1319"/>
                    </a:lnTo>
                    <a:lnTo>
                      <a:pt x="4685" y="1441"/>
                    </a:lnTo>
                    <a:lnTo>
                      <a:pt x="4763" y="1291"/>
                    </a:lnTo>
                    <a:lnTo>
                      <a:pt x="4783" y="1322"/>
                    </a:lnTo>
                    <a:lnTo>
                      <a:pt x="4823" y="1293"/>
                    </a:lnTo>
                    <a:lnTo>
                      <a:pt x="4823" y="1318"/>
                    </a:lnTo>
                    <a:lnTo>
                      <a:pt x="4908" y="1278"/>
                    </a:lnTo>
                    <a:lnTo>
                      <a:pt x="4908" y="1395"/>
                    </a:lnTo>
                    <a:lnTo>
                      <a:pt x="4985" y="1278"/>
                    </a:lnTo>
                    <a:lnTo>
                      <a:pt x="4931" y="1638"/>
                    </a:lnTo>
                    <a:lnTo>
                      <a:pt x="5045" y="1362"/>
                    </a:lnTo>
                    <a:lnTo>
                      <a:pt x="5045" y="1365"/>
                    </a:lnTo>
                    <a:lnTo>
                      <a:pt x="5114" y="1379"/>
                    </a:lnTo>
                    <a:lnTo>
                      <a:pt x="5102" y="1686"/>
                    </a:lnTo>
                    <a:lnTo>
                      <a:pt x="5233" y="1319"/>
                    </a:lnTo>
                    <a:lnTo>
                      <a:pt x="5242" y="1403"/>
                    </a:lnTo>
                    <a:lnTo>
                      <a:pt x="5335" y="1274"/>
                    </a:lnTo>
                    <a:lnTo>
                      <a:pt x="5369" y="1325"/>
                    </a:lnTo>
                    <a:lnTo>
                      <a:pt x="5424" y="1251"/>
                    </a:lnTo>
                    <a:lnTo>
                      <a:pt x="5659" y="1251"/>
                    </a:lnTo>
                    <a:lnTo>
                      <a:pt x="5659" y="1175"/>
                    </a:lnTo>
                    <a:lnTo>
                      <a:pt x="5386" y="117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17" name="Freeform 142"/>
              <p:cNvSpPr>
                <a:spLocks noEditPoints="1"/>
              </p:cNvSpPr>
              <p:nvPr/>
            </p:nvSpPr>
            <p:spPr bwMode="auto">
              <a:xfrm flipH="1">
                <a:off x="8296303" y="2479756"/>
                <a:ext cx="193384" cy="187371"/>
              </a:xfrm>
              <a:custGeom>
                <a:avLst/>
                <a:gdLst>
                  <a:gd name="T0" fmla="*/ 1361 w 1999"/>
                  <a:gd name="T1" fmla="*/ 523 h 1898"/>
                  <a:gd name="T2" fmla="*/ 1361 w 1999"/>
                  <a:gd name="T3" fmla="*/ 523 h 1898"/>
                  <a:gd name="T4" fmla="*/ 417 w 1999"/>
                  <a:gd name="T5" fmla="*/ 1403 h 1898"/>
                  <a:gd name="T6" fmla="*/ 361 w 1999"/>
                  <a:gd name="T7" fmla="*/ 1431 h 1898"/>
                  <a:gd name="T8" fmla="*/ 306 w 1999"/>
                  <a:gd name="T9" fmla="*/ 1403 h 1898"/>
                  <a:gd name="T10" fmla="*/ 306 w 1999"/>
                  <a:gd name="T11" fmla="*/ 1293 h 1898"/>
                  <a:gd name="T12" fmla="*/ 1250 w 1999"/>
                  <a:gd name="T13" fmla="*/ 385 h 1898"/>
                  <a:gd name="T14" fmla="*/ 1361 w 1999"/>
                  <a:gd name="T15" fmla="*/ 385 h 1898"/>
                  <a:gd name="T16" fmla="*/ 1361 w 1999"/>
                  <a:gd name="T17" fmla="*/ 523 h 1898"/>
                  <a:gd name="T18" fmla="*/ 1333 w 1999"/>
                  <a:gd name="T19" fmla="*/ 0 h 1898"/>
                  <a:gd name="T20" fmla="*/ 1333 w 1999"/>
                  <a:gd name="T21" fmla="*/ 0 h 1898"/>
                  <a:gd name="T22" fmla="*/ 1222 w 1999"/>
                  <a:gd name="T23" fmla="*/ 110 h 1898"/>
                  <a:gd name="T24" fmla="*/ 195 w 1999"/>
                  <a:gd name="T25" fmla="*/ 1046 h 1898"/>
                  <a:gd name="T26" fmla="*/ 195 w 1999"/>
                  <a:gd name="T27" fmla="*/ 1761 h 1898"/>
                  <a:gd name="T28" fmla="*/ 556 w 1999"/>
                  <a:gd name="T29" fmla="*/ 1898 h 1898"/>
                  <a:gd name="T30" fmla="*/ 889 w 1999"/>
                  <a:gd name="T31" fmla="*/ 1761 h 1898"/>
                  <a:gd name="T32" fmla="*/ 1916 w 1999"/>
                  <a:gd name="T33" fmla="*/ 826 h 1898"/>
                  <a:gd name="T34" fmla="*/ 1999 w 1999"/>
                  <a:gd name="T35" fmla="*/ 661 h 1898"/>
                  <a:gd name="T36" fmla="*/ 1333 w 1999"/>
                  <a:gd name="T37"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9" h="1898">
                    <a:moveTo>
                      <a:pt x="1361" y="523"/>
                    </a:moveTo>
                    <a:lnTo>
                      <a:pt x="1361" y="523"/>
                    </a:lnTo>
                    <a:lnTo>
                      <a:pt x="417" y="1403"/>
                    </a:lnTo>
                    <a:cubicBezTo>
                      <a:pt x="417" y="1431"/>
                      <a:pt x="389" y="1431"/>
                      <a:pt x="361" y="1431"/>
                    </a:cubicBezTo>
                    <a:cubicBezTo>
                      <a:pt x="333" y="1431"/>
                      <a:pt x="306" y="1431"/>
                      <a:pt x="306" y="1403"/>
                    </a:cubicBezTo>
                    <a:cubicBezTo>
                      <a:pt x="278" y="1376"/>
                      <a:pt x="278" y="1321"/>
                      <a:pt x="306" y="1293"/>
                    </a:cubicBezTo>
                    <a:lnTo>
                      <a:pt x="1250" y="385"/>
                    </a:lnTo>
                    <a:cubicBezTo>
                      <a:pt x="1278" y="358"/>
                      <a:pt x="1333" y="358"/>
                      <a:pt x="1361" y="385"/>
                    </a:cubicBezTo>
                    <a:cubicBezTo>
                      <a:pt x="1389" y="441"/>
                      <a:pt x="1389" y="496"/>
                      <a:pt x="1361" y="523"/>
                    </a:cubicBezTo>
                    <a:close/>
                    <a:moveTo>
                      <a:pt x="1333" y="0"/>
                    </a:moveTo>
                    <a:lnTo>
                      <a:pt x="1333" y="0"/>
                    </a:lnTo>
                    <a:cubicBezTo>
                      <a:pt x="1278" y="28"/>
                      <a:pt x="1250" y="55"/>
                      <a:pt x="1222" y="110"/>
                    </a:cubicBezTo>
                    <a:lnTo>
                      <a:pt x="195" y="1046"/>
                    </a:lnTo>
                    <a:cubicBezTo>
                      <a:pt x="0" y="1238"/>
                      <a:pt x="0" y="1569"/>
                      <a:pt x="195" y="1761"/>
                    </a:cubicBezTo>
                    <a:cubicBezTo>
                      <a:pt x="306" y="1871"/>
                      <a:pt x="417" y="1898"/>
                      <a:pt x="556" y="1898"/>
                    </a:cubicBezTo>
                    <a:cubicBezTo>
                      <a:pt x="667" y="1898"/>
                      <a:pt x="805" y="1871"/>
                      <a:pt x="889" y="1761"/>
                    </a:cubicBezTo>
                    <a:lnTo>
                      <a:pt x="1916" y="826"/>
                    </a:lnTo>
                    <a:cubicBezTo>
                      <a:pt x="1944" y="771"/>
                      <a:pt x="1972" y="716"/>
                      <a:pt x="1999" y="661"/>
                    </a:cubicBezTo>
                    <a:cubicBezTo>
                      <a:pt x="1722" y="523"/>
                      <a:pt x="1500" y="303"/>
                      <a:pt x="1333"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nvGrpSpPr>
            <p:cNvPr id="318" name="Group 317"/>
            <p:cNvGrpSpPr/>
            <p:nvPr/>
          </p:nvGrpSpPr>
          <p:grpSpPr>
            <a:xfrm>
              <a:off x="3997800" y="2273745"/>
              <a:ext cx="1260000" cy="813187"/>
              <a:chOff x="3992760" y="2273745"/>
              <a:chExt cx="1260000" cy="813187"/>
            </a:xfrm>
          </p:grpSpPr>
          <p:sp>
            <p:nvSpPr>
              <p:cNvPr id="310" name="TextBox 309"/>
              <p:cNvSpPr txBox="1"/>
              <p:nvPr/>
            </p:nvSpPr>
            <p:spPr>
              <a:xfrm>
                <a:off x="3992760" y="2673433"/>
                <a:ext cx="1260000" cy="413499"/>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Collaboration Environment</a:t>
                </a:r>
              </a:p>
            </p:txBody>
          </p:sp>
          <p:sp>
            <p:nvSpPr>
              <p:cNvPr id="319" name="Freeform 5"/>
              <p:cNvSpPr>
                <a:spLocks/>
              </p:cNvSpPr>
              <p:nvPr/>
            </p:nvSpPr>
            <p:spPr bwMode="auto">
              <a:xfrm>
                <a:off x="4387174" y="2415718"/>
                <a:ext cx="492552" cy="106653"/>
              </a:xfrm>
              <a:custGeom>
                <a:avLst/>
                <a:gdLst>
                  <a:gd name="T0" fmla="*/ 11741 w 11741"/>
                  <a:gd name="T1" fmla="*/ 2197 h 2503"/>
                  <a:gd name="T2" fmla="*/ 11741 w 11741"/>
                  <a:gd name="T3" fmla="*/ 2197 h 2503"/>
                  <a:gd name="T4" fmla="*/ 11435 w 11741"/>
                  <a:gd name="T5" fmla="*/ 2503 h 2503"/>
                  <a:gd name="T6" fmla="*/ 306 w 11741"/>
                  <a:gd name="T7" fmla="*/ 2503 h 2503"/>
                  <a:gd name="T8" fmla="*/ 0 w 11741"/>
                  <a:gd name="T9" fmla="*/ 2197 h 2503"/>
                  <a:gd name="T10" fmla="*/ 0 w 11741"/>
                  <a:gd name="T11" fmla="*/ 307 h 2503"/>
                  <a:gd name="T12" fmla="*/ 306 w 11741"/>
                  <a:gd name="T13" fmla="*/ 0 h 2503"/>
                  <a:gd name="T14" fmla="*/ 11435 w 11741"/>
                  <a:gd name="T15" fmla="*/ 0 h 2503"/>
                  <a:gd name="T16" fmla="*/ 11741 w 11741"/>
                  <a:gd name="T17" fmla="*/ 307 h 2503"/>
                  <a:gd name="T18" fmla="*/ 11741 w 11741"/>
                  <a:gd name="T19" fmla="*/ 2197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41" h="2503">
                    <a:moveTo>
                      <a:pt x="11741" y="2197"/>
                    </a:moveTo>
                    <a:lnTo>
                      <a:pt x="11741" y="2197"/>
                    </a:lnTo>
                    <a:cubicBezTo>
                      <a:pt x="11741" y="2365"/>
                      <a:pt x="11603" y="2503"/>
                      <a:pt x="11435" y="2503"/>
                    </a:cubicBezTo>
                    <a:lnTo>
                      <a:pt x="306" y="2503"/>
                    </a:lnTo>
                    <a:cubicBezTo>
                      <a:pt x="138" y="2503"/>
                      <a:pt x="0" y="2365"/>
                      <a:pt x="0" y="2197"/>
                    </a:cubicBezTo>
                    <a:lnTo>
                      <a:pt x="0" y="307"/>
                    </a:lnTo>
                    <a:cubicBezTo>
                      <a:pt x="0" y="138"/>
                      <a:pt x="138" y="0"/>
                      <a:pt x="306" y="0"/>
                    </a:cubicBezTo>
                    <a:lnTo>
                      <a:pt x="11435" y="0"/>
                    </a:lnTo>
                    <a:cubicBezTo>
                      <a:pt x="11603" y="0"/>
                      <a:pt x="11741" y="138"/>
                      <a:pt x="11741" y="307"/>
                    </a:cubicBezTo>
                    <a:lnTo>
                      <a:pt x="11741" y="2197"/>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0" name="Freeform 6"/>
              <p:cNvSpPr>
                <a:spLocks/>
              </p:cNvSpPr>
              <p:nvPr/>
            </p:nvSpPr>
            <p:spPr bwMode="auto">
              <a:xfrm>
                <a:off x="4387174" y="2273745"/>
                <a:ext cx="104799" cy="106653"/>
              </a:xfrm>
              <a:custGeom>
                <a:avLst/>
                <a:gdLst>
                  <a:gd name="T0" fmla="*/ 2503 w 2503"/>
                  <a:gd name="T1" fmla="*/ 2195 h 2502"/>
                  <a:gd name="T2" fmla="*/ 2503 w 2503"/>
                  <a:gd name="T3" fmla="*/ 2195 h 2502"/>
                  <a:gd name="T4" fmla="*/ 2196 w 2503"/>
                  <a:gd name="T5" fmla="*/ 2502 h 2502"/>
                  <a:gd name="T6" fmla="*/ 306 w 2503"/>
                  <a:gd name="T7" fmla="*/ 2502 h 2502"/>
                  <a:gd name="T8" fmla="*/ 0 w 2503"/>
                  <a:gd name="T9" fmla="*/ 2195 h 2502"/>
                  <a:gd name="T10" fmla="*/ 0 w 2503"/>
                  <a:gd name="T11" fmla="*/ 305 h 2502"/>
                  <a:gd name="T12" fmla="*/ 306 w 2503"/>
                  <a:gd name="T13" fmla="*/ 0 h 2502"/>
                  <a:gd name="T14" fmla="*/ 2196 w 2503"/>
                  <a:gd name="T15" fmla="*/ 0 h 2502"/>
                  <a:gd name="T16" fmla="*/ 2503 w 2503"/>
                  <a:gd name="T17" fmla="*/ 305 h 2502"/>
                  <a:gd name="T18" fmla="*/ 2503 w 2503"/>
                  <a:gd name="T19" fmla="*/ 2195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2">
                    <a:moveTo>
                      <a:pt x="2503" y="2195"/>
                    </a:moveTo>
                    <a:lnTo>
                      <a:pt x="2503" y="2195"/>
                    </a:lnTo>
                    <a:cubicBezTo>
                      <a:pt x="2503" y="2364"/>
                      <a:pt x="2365" y="2502"/>
                      <a:pt x="2196" y="2502"/>
                    </a:cubicBezTo>
                    <a:lnTo>
                      <a:pt x="306" y="2502"/>
                    </a:lnTo>
                    <a:cubicBezTo>
                      <a:pt x="138" y="2502"/>
                      <a:pt x="0" y="2364"/>
                      <a:pt x="0" y="2195"/>
                    </a:cubicBezTo>
                    <a:lnTo>
                      <a:pt x="0" y="305"/>
                    </a:lnTo>
                    <a:cubicBezTo>
                      <a:pt x="0" y="137"/>
                      <a:pt x="138" y="0"/>
                      <a:pt x="306" y="0"/>
                    </a:cubicBezTo>
                    <a:lnTo>
                      <a:pt x="2196" y="0"/>
                    </a:lnTo>
                    <a:cubicBezTo>
                      <a:pt x="2365" y="0"/>
                      <a:pt x="2503" y="137"/>
                      <a:pt x="2503" y="305"/>
                    </a:cubicBezTo>
                    <a:lnTo>
                      <a:pt x="2503" y="219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1" name="Freeform 7"/>
              <p:cNvSpPr>
                <a:spLocks/>
              </p:cNvSpPr>
              <p:nvPr/>
            </p:nvSpPr>
            <p:spPr bwMode="auto">
              <a:xfrm>
                <a:off x="4571279" y="2273745"/>
                <a:ext cx="104799" cy="106653"/>
              </a:xfrm>
              <a:custGeom>
                <a:avLst/>
                <a:gdLst>
                  <a:gd name="T0" fmla="*/ 2503 w 2503"/>
                  <a:gd name="T1" fmla="*/ 2195 h 2502"/>
                  <a:gd name="T2" fmla="*/ 2503 w 2503"/>
                  <a:gd name="T3" fmla="*/ 2195 h 2502"/>
                  <a:gd name="T4" fmla="*/ 2196 w 2503"/>
                  <a:gd name="T5" fmla="*/ 2502 h 2502"/>
                  <a:gd name="T6" fmla="*/ 307 w 2503"/>
                  <a:gd name="T7" fmla="*/ 2502 h 2502"/>
                  <a:gd name="T8" fmla="*/ 0 w 2503"/>
                  <a:gd name="T9" fmla="*/ 2195 h 2502"/>
                  <a:gd name="T10" fmla="*/ 0 w 2503"/>
                  <a:gd name="T11" fmla="*/ 305 h 2502"/>
                  <a:gd name="T12" fmla="*/ 307 w 2503"/>
                  <a:gd name="T13" fmla="*/ 0 h 2502"/>
                  <a:gd name="T14" fmla="*/ 2196 w 2503"/>
                  <a:gd name="T15" fmla="*/ 0 h 2502"/>
                  <a:gd name="T16" fmla="*/ 2503 w 2503"/>
                  <a:gd name="T17" fmla="*/ 305 h 2502"/>
                  <a:gd name="T18" fmla="*/ 2503 w 2503"/>
                  <a:gd name="T19" fmla="*/ 2195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2">
                    <a:moveTo>
                      <a:pt x="2503" y="2195"/>
                    </a:moveTo>
                    <a:lnTo>
                      <a:pt x="2503" y="2195"/>
                    </a:lnTo>
                    <a:cubicBezTo>
                      <a:pt x="2503" y="2364"/>
                      <a:pt x="2365" y="2502"/>
                      <a:pt x="2196" y="2502"/>
                    </a:cubicBezTo>
                    <a:lnTo>
                      <a:pt x="307" y="2502"/>
                    </a:lnTo>
                    <a:cubicBezTo>
                      <a:pt x="138" y="2502"/>
                      <a:pt x="0" y="2364"/>
                      <a:pt x="0" y="2195"/>
                    </a:cubicBezTo>
                    <a:lnTo>
                      <a:pt x="0" y="305"/>
                    </a:lnTo>
                    <a:cubicBezTo>
                      <a:pt x="0" y="137"/>
                      <a:pt x="138" y="0"/>
                      <a:pt x="307" y="0"/>
                    </a:cubicBezTo>
                    <a:lnTo>
                      <a:pt x="2196" y="0"/>
                    </a:lnTo>
                    <a:cubicBezTo>
                      <a:pt x="2365" y="0"/>
                      <a:pt x="2503" y="137"/>
                      <a:pt x="2503" y="305"/>
                    </a:cubicBezTo>
                    <a:lnTo>
                      <a:pt x="2503" y="219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2" name="Freeform 8"/>
              <p:cNvSpPr>
                <a:spLocks/>
              </p:cNvSpPr>
              <p:nvPr/>
            </p:nvSpPr>
            <p:spPr bwMode="auto">
              <a:xfrm>
                <a:off x="4755383" y="2273745"/>
                <a:ext cx="104799" cy="106653"/>
              </a:xfrm>
              <a:custGeom>
                <a:avLst/>
                <a:gdLst>
                  <a:gd name="T0" fmla="*/ 2503 w 2503"/>
                  <a:gd name="T1" fmla="*/ 2195 h 2502"/>
                  <a:gd name="T2" fmla="*/ 2503 w 2503"/>
                  <a:gd name="T3" fmla="*/ 2195 h 2502"/>
                  <a:gd name="T4" fmla="*/ 2197 w 2503"/>
                  <a:gd name="T5" fmla="*/ 2502 h 2502"/>
                  <a:gd name="T6" fmla="*/ 307 w 2503"/>
                  <a:gd name="T7" fmla="*/ 2502 h 2502"/>
                  <a:gd name="T8" fmla="*/ 0 w 2503"/>
                  <a:gd name="T9" fmla="*/ 2195 h 2502"/>
                  <a:gd name="T10" fmla="*/ 0 w 2503"/>
                  <a:gd name="T11" fmla="*/ 305 h 2502"/>
                  <a:gd name="T12" fmla="*/ 307 w 2503"/>
                  <a:gd name="T13" fmla="*/ 0 h 2502"/>
                  <a:gd name="T14" fmla="*/ 2197 w 2503"/>
                  <a:gd name="T15" fmla="*/ 0 h 2502"/>
                  <a:gd name="T16" fmla="*/ 2503 w 2503"/>
                  <a:gd name="T17" fmla="*/ 305 h 2502"/>
                  <a:gd name="T18" fmla="*/ 2503 w 2503"/>
                  <a:gd name="T19" fmla="*/ 2195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2">
                    <a:moveTo>
                      <a:pt x="2503" y="2195"/>
                    </a:moveTo>
                    <a:lnTo>
                      <a:pt x="2503" y="2195"/>
                    </a:lnTo>
                    <a:cubicBezTo>
                      <a:pt x="2503" y="2364"/>
                      <a:pt x="2365" y="2502"/>
                      <a:pt x="2197" y="2502"/>
                    </a:cubicBezTo>
                    <a:lnTo>
                      <a:pt x="307" y="2502"/>
                    </a:lnTo>
                    <a:cubicBezTo>
                      <a:pt x="138" y="2502"/>
                      <a:pt x="0" y="2364"/>
                      <a:pt x="0" y="2195"/>
                    </a:cubicBezTo>
                    <a:lnTo>
                      <a:pt x="0" y="305"/>
                    </a:lnTo>
                    <a:cubicBezTo>
                      <a:pt x="0" y="137"/>
                      <a:pt x="138" y="0"/>
                      <a:pt x="307" y="0"/>
                    </a:cubicBezTo>
                    <a:lnTo>
                      <a:pt x="2197" y="0"/>
                    </a:lnTo>
                    <a:cubicBezTo>
                      <a:pt x="2365" y="0"/>
                      <a:pt x="2503" y="137"/>
                      <a:pt x="2503" y="305"/>
                    </a:cubicBezTo>
                    <a:lnTo>
                      <a:pt x="2503" y="219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3" name="Freeform 9"/>
              <p:cNvSpPr>
                <a:spLocks/>
              </p:cNvSpPr>
              <p:nvPr/>
            </p:nvSpPr>
            <p:spPr bwMode="auto">
              <a:xfrm>
                <a:off x="4407077" y="2385500"/>
                <a:ext cx="62879" cy="19554"/>
              </a:xfrm>
              <a:custGeom>
                <a:avLst/>
                <a:gdLst>
                  <a:gd name="T0" fmla="*/ 737 w 1474"/>
                  <a:gd name="T1" fmla="*/ 0 h 433"/>
                  <a:gd name="T2" fmla="*/ 737 w 1474"/>
                  <a:gd name="T3" fmla="*/ 0 h 433"/>
                  <a:gd name="T4" fmla="*/ 1474 w 1474"/>
                  <a:gd name="T5" fmla="*/ 0 h 433"/>
                  <a:gd name="T6" fmla="*/ 1106 w 1474"/>
                  <a:gd name="T7" fmla="*/ 217 h 433"/>
                  <a:gd name="T8" fmla="*/ 737 w 1474"/>
                  <a:gd name="T9" fmla="*/ 433 h 433"/>
                  <a:gd name="T10" fmla="*/ 368 w 1474"/>
                  <a:gd name="T11" fmla="*/ 217 h 433"/>
                  <a:gd name="T12" fmla="*/ 0 w 1474"/>
                  <a:gd name="T13" fmla="*/ 0 h 433"/>
                  <a:gd name="T14" fmla="*/ 737 w 1474"/>
                  <a:gd name="T15" fmla="*/ 0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4" h="433">
                    <a:moveTo>
                      <a:pt x="737" y="0"/>
                    </a:moveTo>
                    <a:lnTo>
                      <a:pt x="737" y="0"/>
                    </a:lnTo>
                    <a:lnTo>
                      <a:pt x="1474" y="0"/>
                    </a:lnTo>
                    <a:lnTo>
                      <a:pt x="1106" y="217"/>
                    </a:lnTo>
                    <a:lnTo>
                      <a:pt x="737" y="433"/>
                    </a:lnTo>
                    <a:lnTo>
                      <a:pt x="368" y="217"/>
                    </a:lnTo>
                    <a:lnTo>
                      <a:pt x="0" y="0"/>
                    </a:lnTo>
                    <a:lnTo>
                      <a:pt x="737"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4" name="Freeform 10"/>
              <p:cNvSpPr>
                <a:spLocks/>
              </p:cNvSpPr>
              <p:nvPr/>
            </p:nvSpPr>
            <p:spPr bwMode="auto">
              <a:xfrm>
                <a:off x="4591182" y="2385500"/>
                <a:ext cx="62879" cy="19554"/>
              </a:xfrm>
              <a:custGeom>
                <a:avLst/>
                <a:gdLst>
                  <a:gd name="T0" fmla="*/ 737 w 1475"/>
                  <a:gd name="T1" fmla="*/ 0 h 433"/>
                  <a:gd name="T2" fmla="*/ 737 w 1475"/>
                  <a:gd name="T3" fmla="*/ 0 h 433"/>
                  <a:gd name="T4" fmla="*/ 1475 w 1475"/>
                  <a:gd name="T5" fmla="*/ 0 h 433"/>
                  <a:gd name="T6" fmla="*/ 1106 w 1475"/>
                  <a:gd name="T7" fmla="*/ 217 h 433"/>
                  <a:gd name="T8" fmla="*/ 737 w 1475"/>
                  <a:gd name="T9" fmla="*/ 433 h 433"/>
                  <a:gd name="T10" fmla="*/ 369 w 1475"/>
                  <a:gd name="T11" fmla="*/ 217 h 433"/>
                  <a:gd name="T12" fmla="*/ 0 w 1475"/>
                  <a:gd name="T13" fmla="*/ 0 h 433"/>
                  <a:gd name="T14" fmla="*/ 737 w 1475"/>
                  <a:gd name="T15" fmla="*/ 0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5" h="433">
                    <a:moveTo>
                      <a:pt x="737" y="0"/>
                    </a:moveTo>
                    <a:lnTo>
                      <a:pt x="737" y="0"/>
                    </a:lnTo>
                    <a:lnTo>
                      <a:pt x="1475" y="0"/>
                    </a:lnTo>
                    <a:lnTo>
                      <a:pt x="1106" y="217"/>
                    </a:lnTo>
                    <a:lnTo>
                      <a:pt x="737" y="433"/>
                    </a:lnTo>
                    <a:lnTo>
                      <a:pt x="369" y="217"/>
                    </a:lnTo>
                    <a:lnTo>
                      <a:pt x="0" y="0"/>
                    </a:lnTo>
                    <a:lnTo>
                      <a:pt x="737"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5" name="Freeform 11"/>
              <p:cNvSpPr>
                <a:spLocks/>
              </p:cNvSpPr>
              <p:nvPr/>
            </p:nvSpPr>
            <p:spPr bwMode="auto">
              <a:xfrm>
                <a:off x="4775286" y="2385500"/>
                <a:ext cx="62879" cy="19554"/>
              </a:xfrm>
              <a:custGeom>
                <a:avLst/>
                <a:gdLst>
                  <a:gd name="T0" fmla="*/ 737 w 1474"/>
                  <a:gd name="T1" fmla="*/ 0 h 433"/>
                  <a:gd name="T2" fmla="*/ 737 w 1474"/>
                  <a:gd name="T3" fmla="*/ 0 h 433"/>
                  <a:gd name="T4" fmla="*/ 1474 w 1474"/>
                  <a:gd name="T5" fmla="*/ 0 h 433"/>
                  <a:gd name="T6" fmla="*/ 1106 w 1474"/>
                  <a:gd name="T7" fmla="*/ 217 h 433"/>
                  <a:gd name="T8" fmla="*/ 737 w 1474"/>
                  <a:gd name="T9" fmla="*/ 433 h 433"/>
                  <a:gd name="T10" fmla="*/ 368 w 1474"/>
                  <a:gd name="T11" fmla="*/ 217 h 433"/>
                  <a:gd name="T12" fmla="*/ 0 w 1474"/>
                  <a:gd name="T13" fmla="*/ 0 h 433"/>
                  <a:gd name="T14" fmla="*/ 737 w 1474"/>
                  <a:gd name="T15" fmla="*/ 0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4" h="433">
                    <a:moveTo>
                      <a:pt x="737" y="0"/>
                    </a:moveTo>
                    <a:lnTo>
                      <a:pt x="737" y="0"/>
                    </a:lnTo>
                    <a:lnTo>
                      <a:pt x="1474" y="0"/>
                    </a:lnTo>
                    <a:lnTo>
                      <a:pt x="1106" y="217"/>
                    </a:lnTo>
                    <a:lnTo>
                      <a:pt x="737" y="433"/>
                    </a:lnTo>
                    <a:lnTo>
                      <a:pt x="368" y="217"/>
                    </a:lnTo>
                    <a:lnTo>
                      <a:pt x="0" y="0"/>
                    </a:lnTo>
                    <a:lnTo>
                      <a:pt x="737"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6" name="Freeform 12"/>
              <p:cNvSpPr>
                <a:spLocks/>
              </p:cNvSpPr>
              <p:nvPr/>
            </p:nvSpPr>
            <p:spPr bwMode="auto">
              <a:xfrm>
                <a:off x="4755383" y="2557691"/>
                <a:ext cx="104799" cy="106653"/>
              </a:xfrm>
              <a:custGeom>
                <a:avLst/>
                <a:gdLst>
                  <a:gd name="T0" fmla="*/ 0 w 2503"/>
                  <a:gd name="T1" fmla="*/ 307 h 2503"/>
                  <a:gd name="T2" fmla="*/ 0 w 2503"/>
                  <a:gd name="T3" fmla="*/ 307 h 2503"/>
                  <a:gd name="T4" fmla="*/ 307 w 2503"/>
                  <a:gd name="T5" fmla="*/ 0 h 2503"/>
                  <a:gd name="T6" fmla="*/ 2197 w 2503"/>
                  <a:gd name="T7" fmla="*/ 0 h 2503"/>
                  <a:gd name="T8" fmla="*/ 2503 w 2503"/>
                  <a:gd name="T9" fmla="*/ 307 h 2503"/>
                  <a:gd name="T10" fmla="*/ 2503 w 2503"/>
                  <a:gd name="T11" fmla="*/ 2197 h 2503"/>
                  <a:gd name="T12" fmla="*/ 2197 w 2503"/>
                  <a:gd name="T13" fmla="*/ 2503 h 2503"/>
                  <a:gd name="T14" fmla="*/ 307 w 2503"/>
                  <a:gd name="T15" fmla="*/ 2503 h 2503"/>
                  <a:gd name="T16" fmla="*/ 0 w 2503"/>
                  <a:gd name="T17" fmla="*/ 2197 h 2503"/>
                  <a:gd name="T18" fmla="*/ 0 w 2503"/>
                  <a:gd name="T19" fmla="*/ 307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3">
                    <a:moveTo>
                      <a:pt x="0" y="307"/>
                    </a:moveTo>
                    <a:lnTo>
                      <a:pt x="0" y="307"/>
                    </a:lnTo>
                    <a:cubicBezTo>
                      <a:pt x="0" y="138"/>
                      <a:pt x="138" y="0"/>
                      <a:pt x="307" y="0"/>
                    </a:cubicBezTo>
                    <a:lnTo>
                      <a:pt x="2197" y="0"/>
                    </a:lnTo>
                    <a:cubicBezTo>
                      <a:pt x="2365" y="0"/>
                      <a:pt x="2503" y="138"/>
                      <a:pt x="2503" y="307"/>
                    </a:cubicBezTo>
                    <a:lnTo>
                      <a:pt x="2503" y="2197"/>
                    </a:lnTo>
                    <a:cubicBezTo>
                      <a:pt x="2503" y="2365"/>
                      <a:pt x="2365" y="2503"/>
                      <a:pt x="2197" y="2503"/>
                    </a:cubicBezTo>
                    <a:lnTo>
                      <a:pt x="307" y="2503"/>
                    </a:lnTo>
                    <a:cubicBezTo>
                      <a:pt x="138" y="2503"/>
                      <a:pt x="0" y="2365"/>
                      <a:pt x="0" y="2197"/>
                    </a:cubicBezTo>
                    <a:lnTo>
                      <a:pt x="0" y="307"/>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7" name="Freeform 13"/>
              <p:cNvSpPr>
                <a:spLocks/>
              </p:cNvSpPr>
              <p:nvPr/>
            </p:nvSpPr>
            <p:spPr bwMode="auto">
              <a:xfrm>
                <a:off x="4571279" y="2557691"/>
                <a:ext cx="104799" cy="106653"/>
              </a:xfrm>
              <a:custGeom>
                <a:avLst/>
                <a:gdLst>
                  <a:gd name="T0" fmla="*/ 0 w 2503"/>
                  <a:gd name="T1" fmla="*/ 307 h 2503"/>
                  <a:gd name="T2" fmla="*/ 0 w 2503"/>
                  <a:gd name="T3" fmla="*/ 307 h 2503"/>
                  <a:gd name="T4" fmla="*/ 307 w 2503"/>
                  <a:gd name="T5" fmla="*/ 0 h 2503"/>
                  <a:gd name="T6" fmla="*/ 2196 w 2503"/>
                  <a:gd name="T7" fmla="*/ 0 h 2503"/>
                  <a:gd name="T8" fmla="*/ 2503 w 2503"/>
                  <a:gd name="T9" fmla="*/ 307 h 2503"/>
                  <a:gd name="T10" fmla="*/ 2503 w 2503"/>
                  <a:gd name="T11" fmla="*/ 2197 h 2503"/>
                  <a:gd name="T12" fmla="*/ 2196 w 2503"/>
                  <a:gd name="T13" fmla="*/ 2503 h 2503"/>
                  <a:gd name="T14" fmla="*/ 307 w 2503"/>
                  <a:gd name="T15" fmla="*/ 2503 h 2503"/>
                  <a:gd name="T16" fmla="*/ 0 w 2503"/>
                  <a:gd name="T17" fmla="*/ 2197 h 2503"/>
                  <a:gd name="T18" fmla="*/ 0 w 2503"/>
                  <a:gd name="T19" fmla="*/ 307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3">
                    <a:moveTo>
                      <a:pt x="0" y="307"/>
                    </a:moveTo>
                    <a:lnTo>
                      <a:pt x="0" y="307"/>
                    </a:lnTo>
                    <a:cubicBezTo>
                      <a:pt x="0" y="138"/>
                      <a:pt x="138" y="0"/>
                      <a:pt x="307" y="0"/>
                    </a:cubicBezTo>
                    <a:lnTo>
                      <a:pt x="2196" y="0"/>
                    </a:lnTo>
                    <a:cubicBezTo>
                      <a:pt x="2365" y="0"/>
                      <a:pt x="2503" y="138"/>
                      <a:pt x="2503" y="307"/>
                    </a:cubicBezTo>
                    <a:lnTo>
                      <a:pt x="2503" y="2197"/>
                    </a:lnTo>
                    <a:cubicBezTo>
                      <a:pt x="2503" y="2365"/>
                      <a:pt x="2365" y="2503"/>
                      <a:pt x="2196" y="2503"/>
                    </a:cubicBezTo>
                    <a:lnTo>
                      <a:pt x="307" y="2503"/>
                    </a:lnTo>
                    <a:cubicBezTo>
                      <a:pt x="138" y="2503"/>
                      <a:pt x="0" y="2365"/>
                      <a:pt x="0" y="2197"/>
                    </a:cubicBezTo>
                    <a:lnTo>
                      <a:pt x="0" y="307"/>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8" name="Freeform 14"/>
              <p:cNvSpPr>
                <a:spLocks/>
              </p:cNvSpPr>
              <p:nvPr/>
            </p:nvSpPr>
            <p:spPr bwMode="auto">
              <a:xfrm>
                <a:off x="4387174" y="2557691"/>
                <a:ext cx="104799" cy="106653"/>
              </a:xfrm>
              <a:custGeom>
                <a:avLst/>
                <a:gdLst>
                  <a:gd name="T0" fmla="*/ 0 w 2503"/>
                  <a:gd name="T1" fmla="*/ 307 h 2503"/>
                  <a:gd name="T2" fmla="*/ 0 w 2503"/>
                  <a:gd name="T3" fmla="*/ 307 h 2503"/>
                  <a:gd name="T4" fmla="*/ 306 w 2503"/>
                  <a:gd name="T5" fmla="*/ 0 h 2503"/>
                  <a:gd name="T6" fmla="*/ 2196 w 2503"/>
                  <a:gd name="T7" fmla="*/ 0 h 2503"/>
                  <a:gd name="T8" fmla="*/ 2503 w 2503"/>
                  <a:gd name="T9" fmla="*/ 307 h 2503"/>
                  <a:gd name="T10" fmla="*/ 2503 w 2503"/>
                  <a:gd name="T11" fmla="*/ 2197 h 2503"/>
                  <a:gd name="T12" fmla="*/ 2196 w 2503"/>
                  <a:gd name="T13" fmla="*/ 2503 h 2503"/>
                  <a:gd name="T14" fmla="*/ 306 w 2503"/>
                  <a:gd name="T15" fmla="*/ 2503 h 2503"/>
                  <a:gd name="T16" fmla="*/ 0 w 2503"/>
                  <a:gd name="T17" fmla="*/ 2197 h 2503"/>
                  <a:gd name="T18" fmla="*/ 0 w 2503"/>
                  <a:gd name="T19" fmla="*/ 307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3" h="2503">
                    <a:moveTo>
                      <a:pt x="0" y="307"/>
                    </a:moveTo>
                    <a:lnTo>
                      <a:pt x="0" y="307"/>
                    </a:lnTo>
                    <a:cubicBezTo>
                      <a:pt x="0" y="138"/>
                      <a:pt x="137" y="0"/>
                      <a:pt x="306" y="0"/>
                    </a:cubicBezTo>
                    <a:lnTo>
                      <a:pt x="2196" y="0"/>
                    </a:lnTo>
                    <a:cubicBezTo>
                      <a:pt x="2365" y="0"/>
                      <a:pt x="2503" y="138"/>
                      <a:pt x="2503" y="307"/>
                    </a:cubicBezTo>
                    <a:lnTo>
                      <a:pt x="2503" y="2197"/>
                    </a:lnTo>
                    <a:cubicBezTo>
                      <a:pt x="2503" y="2365"/>
                      <a:pt x="2365" y="2503"/>
                      <a:pt x="2196" y="2503"/>
                    </a:cubicBezTo>
                    <a:lnTo>
                      <a:pt x="306" y="2503"/>
                    </a:lnTo>
                    <a:cubicBezTo>
                      <a:pt x="137" y="2503"/>
                      <a:pt x="0" y="2365"/>
                      <a:pt x="0" y="2197"/>
                    </a:cubicBezTo>
                    <a:lnTo>
                      <a:pt x="0" y="307"/>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29" name="Freeform 15"/>
              <p:cNvSpPr>
                <a:spLocks/>
              </p:cNvSpPr>
              <p:nvPr/>
            </p:nvSpPr>
            <p:spPr bwMode="auto">
              <a:xfrm>
                <a:off x="4775286" y="2533036"/>
                <a:ext cx="62879" cy="17775"/>
              </a:xfrm>
              <a:custGeom>
                <a:avLst/>
                <a:gdLst>
                  <a:gd name="T0" fmla="*/ 737 w 1474"/>
                  <a:gd name="T1" fmla="*/ 434 h 434"/>
                  <a:gd name="T2" fmla="*/ 737 w 1474"/>
                  <a:gd name="T3" fmla="*/ 434 h 434"/>
                  <a:gd name="T4" fmla="*/ 0 w 1474"/>
                  <a:gd name="T5" fmla="*/ 434 h 434"/>
                  <a:gd name="T6" fmla="*/ 368 w 1474"/>
                  <a:gd name="T7" fmla="*/ 217 h 434"/>
                  <a:gd name="T8" fmla="*/ 737 w 1474"/>
                  <a:gd name="T9" fmla="*/ 0 h 434"/>
                  <a:gd name="T10" fmla="*/ 1106 w 1474"/>
                  <a:gd name="T11" fmla="*/ 217 h 434"/>
                  <a:gd name="T12" fmla="*/ 1474 w 1474"/>
                  <a:gd name="T13" fmla="*/ 434 h 434"/>
                  <a:gd name="T14" fmla="*/ 737 w 1474"/>
                  <a:gd name="T15" fmla="*/ 434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4" h="434">
                    <a:moveTo>
                      <a:pt x="737" y="434"/>
                    </a:moveTo>
                    <a:lnTo>
                      <a:pt x="737" y="434"/>
                    </a:lnTo>
                    <a:lnTo>
                      <a:pt x="0" y="434"/>
                    </a:lnTo>
                    <a:lnTo>
                      <a:pt x="368" y="217"/>
                    </a:lnTo>
                    <a:lnTo>
                      <a:pt x="737" y="0"/>
                    </a:lnTo>
                    <a:lnTo>
                      <a:pt x="1106" y="217"/>
                    </a:lnTo>
                    <a:lnTo>
                      <a:pt x="1474" y="434"/>
                    </a:lnTo>
                    <a:lnTo>
                      <a:pt x="737" y="434"/>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0" name="Freeform 16"/>
              <p:cNvSpPr>
                <a:spLocks/>
              </p:cNvSpPr>
              <p:nvPr/>
            </p:nvSpPr>
            <p:spPr bwMode="auto">
              <a:xfrm>
                <a:off x="4591182" y="2533036"/>
                <a:ext cx="62879" cy="17775"/>
              </a:xfrm>
              <a:custGeom>
                <a:avLst/>
                <a:gdLst>
                  <a:gd name="T0" fmla="*/ 737 w 1475"/>
                  <a:gd name="T1" fmla="*/ 434 h 434"/>
                  <a:gd name="T2" fmla="*/ 737 w 1475"/>
                  <a:gd name="T3" fmla="*/ 434 h 434"/>
                  <a:gd name="T4" fmla="*/ 0 w 1475"/>
                  <a:gd name="T5" fmla="*/ 434 h 434"/>
                  <a:gd name="T6" fmla="*/ 369 w 1475"/>
                  <a:gd name="T7" fmla="*/ 217 h 434"/>
                  <a:gd name="T8" fmla="*/ 737 w 1475"/>
                  <a:gd name="T9" fmla="*/ 0 h 434"/>
                  <a:gd name="T10" fmla="*/ 1106 w 1475"/>
                  <a:gd name="T11" fmla="*/ 217 h 434"/>
                  <a:gd name="T12" fmla="*/ 1475 w 1475"/>
                  <a:gd name="T13" fmla="*/ 434 h 434"/>
                  <a:gd name="T14" fmla="*/ 737 w 1475"/>
                  <a:gd name="T15" fmla="*/ 434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5" h="434">
                    <a:moveTo>
                      <a:pt x="737" y="434"/>
                    </a:moveTo>
                    <a:lnTo>
                      <a:pt x="737" y="434"/>
                    </a:lnTo>
                    <a:lnTo>
                      <a:pt x="0" y="434"/>
                    </a:lnTo>
                    <a:lnTo>
                      <a:pt x="369" y="217"/>
                    </a:lnTo>
                    <a:lnTo>
                      <a:pt x="737" y="0"/>
                    </a:lnTo>
                    <a:lnTo>
                      <a:pt x="1106" y="217"/>
                    </a:lnTo>
                    <a:lnTo>
                      <a:pt x="1475" y="434"/>
                    </a:lnTo>
                    <a:lnTo>
                      <a:pt x="737" y="434"/>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1" name="Freeform 17"/>
              <p:cNvSpPr>
                <a:spLocks/>
              </p:cNvSpPr>
              <p:nvPr/>
            </p:nvSpPr>
            <p:spPr bwMode="auto">
              <a:xfrm>
                <a:off x="4407077" y="2533036"/>
                <a:ext cx="62879" cy="17775"/>
              </a:xfrm>
              <a:custGeom>
                <a:avLst/>
                <a:gdLst>
                  <a:gd name="T0" fmla="*/ 737 w 1474"/>
                  <a:gd name="T1" fmla="*/ 434 h 434"/>
                  <a:gd name="T2" fmla="*/ 737 w 1474"/>
                  <a:gd name="T3" fmla="*/ 434 h 434"/>
                  <a:gd name="T4" fmla="*/ 0 w 1474"/>
                  <a:gd name="T5" fmla="*/ 434 h 434"/>
                  <a:gd name="T6" fmla="*/ 368 w 1474"/>
                  <a:gd name="T7" fmla="*/ 217 h 434"/>
                  <a:gd name="T8" fmla="*/ 737 w 1474"/>
                  <a:gd name="T9" fmla="*/ 0 h 434"/>
                  <a:gd name="T10" fmla="*/ 1106 w 1474"/>
                  <a:gd name="T11" fmla="*/ 217 h 434"/>
                  <a:gd name="T12" fmla="*/ 1474 w 1474"/>
                  <a:gd name="T13" fmla="*/ 434 h 434"/>
                  <a:gd name="T14" fmla="*/ 737 w 1474"/>
                  <a:gd name="T15" fmla="*/ 434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4" h="434">
                    <a:moveTo>
                      <a:pt x="737" y="434"/>
                    </a:moveTo>
                    <a:lnTo>
                      <a:pt x="737" y="434"/>
                    </a:lnTo>
                    <a:lnTo>
                      <a:pt x="0" y="434"/>
                    </a:lnTo>
                    <a:lnTo>
                      <a:pt x="368" y="217"/>
                    </a:lnTo>
                    <a:lnTo>
                      <a:pt x="737" y="0"/>
                    </a:lnTo>
                    <a:lnTo>
                      <a:pt x="1106" y="217"/>
                    </a:lnTo>
                    <a:lnTo>
                      <a:pt x="1474" y="434"/>
                    </a:lnTo>
                    <a:lnTo>
                      <a:pt x="737" y="434"/>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nvGrpSpPr>
            <p:cNvPr id="315" name="Group 314"/>
            <p:cNvGrpSpPr/>
            <p:nvPr/>
          </p:nvGrpSpPr>
          <p:grpSpPr>
            <a:xfrm>
              <a:off x="2753280" y="2266511"/>
              <a:ext cx="1260000" cy="689808"/>
              <a:chOff x="2763360" y="2266511"/>
              <a:chExt cx="1260000" cy="689808"/>
            </a:xfrm>
          </p:grpSpPr>
          <p:sp>
            <p:nvSpPr>
              <p:cNvPr id="313" name="TextBox 312"/>
              <p:cNvSpPr txBox="1"/>
              <p:nvPr/>
            </p:nvSpPr>
            <p:spPr>
              <a:xfrm>
                <a:off x="2763360" y="274956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Self-Service</a:t>
                </a:r>
              </a:p>
            </p:txBody>
          </p:sp>
          <p:sp>
            <p:nvSpPr>
              <p:cNvPr id="333" name="Freeform 7"/>
              <p:cNvSpPr>
                <a:spLocks/>
              </p:cNvSpPr>
              <p:nvPr/>
            </p:nvSpPr>
            <p:spPr bwMode="auto">
              <a:xfrm>
                <a:off x="3235694" y="2411022"/>
                <a:ext cx="267249" cy="255673"/>
              </a:xfrm>
              <a:custGeom>
                <a:avLst/>
                <a:gdLst>
                  <a:gd name="T0" fmla="*/ 105 w 311"/>
                  <a:gd name="T1" fmla="*/ 272 h 292"/>
                  <a:gd name="T2" fmla="*/ 105 w 311"/>
                  <a:gd name="T3" fmla="*/ 267 h 292"/>
                  <a:gd name="T4" fmla="*/ 105 w 311"/>
                  <a:gd name="T5" fmla="*/ 251 h 292"/>
                  <a:gd name="T6" fmla="*/ 105 w 311"/>
                  <a:gd name="T7" fmla="*/ 246 h 292"/>
                  <a:gd name="T8" fmla="*/ 105 w 311"/>
                  <a:gd name="T9" fmla="*/ 246 h 292"/>
                  <a:gd name="T10" fmla="*/ 105 w 311"/>
                  <a:gd name="T11" fmla="*/ 235 h 292"/>
                  <a:gd name="T12" fmla="*/ 116 w 311"/>
                  <a:gd name="T13" fmla="*/ 231 h 292"/>
                  <a:gd name="T14" fmla="*/ 126 w 311"/>
                  <a:gd name="T15" fmla="*/ 223 h 292"/>
                  <a:gd name="T16" fmla="*/ 126 w 311"/>
                  <a:gd name="T17" fmla="*/ 223 h 292"/>
                  <a:gd name="T18" fmla="*/ 126 w 311"/>
                  <a:gd name="T19" fmla="*/ 222 h 292"/>
                  <a:gd name="T20" fmla="*/ 126 w 311"/>
                  <a:gd name="T21" fmla="*/ 221 h 292"/>
                  <a:gd name="T22" fmla="*/ 126 w 311"/>
                  <a:gd name="T23" fmla="*/ 214 h 292"/>
                  <a:gd name="T24" fmla="*/ 221 w 311"/>
                  <a:gd name="T25" fmla="*/ 92 h 292"/>
                  <a:gd name="T26" fmla="*/ 213 w 311"/>
                  <a:gd name="T27" fmla="*/ 70 h 292"/>
                  <a:gd name="T28" fmla="*/ 248 w 311"/>
                  <a:gd name="T29" fmla="*/ 34 h 292"/>
                  <a:gd name="T30" fmla="*/ 284 w 311"/>
                  <a:gd name="T31" fmla="*/ 70 h 292"/>
                  <a:gd name="T32" fmla="*/ 277 w 311"/>
                  <a:gd name="T33" fmla="*/ 91 h 292"/>
                  <a:gd name="T34" fmla="*/ 310 w 311"/>
                  <a:gd name="T35" fmla="*/ 103 h 292"/>
                  <a:gd name="T36" fmla="*/ 311 w 311"/>
                  <a:gd name="T37" fmla="*/ 50 h 292"/>
                  <a:gd name="T38" fmla="*/ 261 w 311"/>
                  <a:gd name="T39" fmla="*/ 7 h 292"/>
                  <a:gd name="T40" fmla="*/ 239 w 311"/>
                  <a:gd name="T41" fmla="*/ 4 h 292"/>
                  <a:gd name="T42" fmla="*/ 170 w 311"/>
                  <a:gd name="T43" fmla="*/ 72 h 292"/>
                  <a:gd name="T44" fmla="*/ 141 w 311"/>
                  <a:gd name="T45" fmla="*/ 72 h 292"/>
                  <a:gd name="T46" fmla="*/ 72 w 311"/>
                  <a:gd name="T47" fmla="*/ 4 h 292"/>
                  <a:gd name="T48" fmla="*/ 50 w 311"/>
                  <a:gd name="T49" fmla="*/ 7 h 292"/>
                  <a:gd name="T50" fmla="*/ 0 w 311"/>
                  <a:gd name="T51" fmla="*/ 50 h 292"/>
                  <a:gd name="T52" fmla="*/ 2 w 311"/>
                  <a:gd name="T53" fmla="*/ 232 h 292"/>
                  <a:gd name="T54" fmla="*/ 44 w 311"/>
                  <a:gd name="T55" fmla="*/ 292 h 292"/>
                  <a:gd name="T56" fmla="*/ 95 w 311"/>
                  <a:gd name="T57" fmla="*/ 292 h 292"/>
                  <a:gd name="T58" fmla="*/ 105 w 311"/>
                  <a:gd name="T59" fmla="*/ 27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1" h="292">
                    <a:moveTo>
                      <a:pt x="105" y="272"/>
                    </a:moveTo>
                    <a:cubicBezTo>
                      <a:pt x="105" y="267"/>
                      <a:pt x="105" y="267"/>
                      <a:pt x="105" y="267"/>
                    </a:cubicBezTo>
                    <a:cubicBezTo>
                      <a:pt x="105" y="251"/>
                      <a:pt x="105" y="251"/>
                      <a:pt x="105" y="251"/>
                    </a:cubicBezTo>
                    <a:cubicBezTo>
                      <a:pt x="105" y="246"/>
                      <a:pt x="105" y="246"/>
                      <a:pt x="105" y="246"/>
                    </a:cubicBezTo>
                    <a:cubicBezTo>
                      <a:pt x="105" y="246"/>
                      <a:pt x="105" y="246"/>
                      <a:pt x="105" y="246"/>
                    </a:cubicBezTo>
                    <a:cubicBezTo>
                      <a:pt x="105" y="235"/>
                      <a:pt x="105" y="235"/>
                      <a:pt x="105" y="235"/>
                    </a:cubicBezTo>
                    <a:cubicBezTo>
                      <a:pt x="116" y="231"/>
                      <a:pt x="116" y="231"/>
                      <a:pt x="116" y="231"/>
                    </a:cubicBezTo>
                    <a:cubicBezTo>
                      <a:pt x="121" y="229"/>
                      <a:pt x="125" y="225"/>
                      <a:pt x="126" y="223"/>
                    </a:cubicBezTo>
                    <a:cubicBezTo>
                      <a:pt x="126" y="223"/>
                      <a:pt x="126" y="223"/>
                      <a:pt x="126" y="223"/>
                    </a:cubicBezTo>
                    <a:cubicBezTo>
                      <a:pt x="126" y="222"/>
                      <a:pt x="126" y="222"/>
                      <a:pt x="126" y="222"/>
                    </a:cubicBezTo>
                    <a:cubicBezTo>
                      <a:pt x="126" y="221"/>
                      <a:pt x="126" y="221"/>
                      <a:pt x="126" y="221"/>
                    </a:cubicBezTo>
                    <a:cubicBezTo>
                      <a:pt x="126" y="214"/>
                      <a:pt x="126" y="214"/>
                      <a:pt x="126" y="214"/>
                    </a:cubicBezTo>
                    <a:cubicBezTo>
                      <a:pt x="126" y="155"/>
                      <a:pt x="166" y="106"/>
                      <a:pt x="221" y="92"/>
                    </a:cubicBezTo>
                    <a:cubicBezTo>
                      <a:pt x="216" y="86"/>
                      <a:pt x="213" y="78"/>
                      <a:pt x="213" y="70"/>
                    </a:cubicBezTo>
                    <a:cubicBezTo>
                      <a:pt x="213" y="50"/>
                      <a:pt x="229" y="34"/>
                      <a:pt x="248" y="34"/>
                    </a:cubicBezTo>
                    <a:cubicBezTo>
                      <a:pt x="268" y="34"/>
                      <a:pt x="284" y="50"/>
                      <a:pt x="284" y="70"/>
                    </a:cubicBezTo>
                    <a:cubicBezTo>
                      <a:pt x="284" y="78"/>
                      <a:pt x="281" y="85"/>
                      <a:pt x="277" y="91"/>
                    </a:cubicBezTo>
                    <a:cubicBezTo>
                      <a:pt x="289" y="93"/>
                      <a:pt x="300" y="98"/>
                      <a:pt x="310" y="103"/>
                    </a:cubicBezTo>
                    <a:cubicBezTo>
                      <a:pt x="311" y="50"/>
                      <a:pt x="311" y="50"/>
                      <a:pt x="311" y="50"/>
                    </a:cubicBezTo>
                    <a:cubicBezTo>
                      <a:pt x="311" y="29"/>
                      <a:pt x="287" y="19"/>
                      <a:pt x="261" y="7"/>
                    </a:cubicBezTo>
                    <a:cubicBezTo>
                      <a:pt x="250" y="2"/>
                      <a:pt x="243" y="0"/>
                      <a:pt x="239" y="4"/>
                    </a:cubicBezTo>
                    <a:cubicBezTo>
                      <a:pt x="234" y="8"/>
                      <a:pt x="170" y="72"/>
                      <a:pt x="170" y="72"/>
                    </a:cubicBezTo>
                    <a:cubicBezTo>
                      <a:pt x="161" y="82"/>
                      <a:pt x="150" y="82"/>
                      <a:pt x="141" y="72"/>
                    </a:cubicBezTo>
                    <a:cubicBezTo>
                      <a:pt x="141" y="72"/>
                      <a:pt x="77" y="8"/>
                      <a:pt x="72" y="4"/>
                    </a:cubicBezTo>
                    <a:cubicBezTo>
                      <a:pt x="68" y="0"/>
                      <a:pt x="61" y="2"/>
                      <a:pt x="50" y="7"/>
                    </a:cubicBezTo>
                    <a:cubicBezTo>
                      <a:pt x="24" y="19"/>
                      <a:pt x="0" y="29"/>
                      <a:pt x="0" y="50"/>
                    </a:cubicBezTo>
                    <a:cubicBezTo>
                      <a:pt x="2" y="232"/>
                      <a:pt x="2" y="232"/>
                      <a:pt x="2" y="232"/>
                    </a:cubicBezTo>
                    <a:cubicBezTo>
                      <a:pt x="2" y="256"/>
                      <a:pt x="0" y="286"/>
                      <a:pt x="44" y="292"/>
                    </a:cubicBezTo>
                    <a:cubicBezTo>
                      <a:pt x="95" y="292"/>
                      <a:pt x="95" y="292"/>
                      <a:pt x="95" y="292"/>
                    </a:cubicBezTo>
                    <a:cubicBezTo>
                      <a:pt x="95" y="284"/>
                      <a:pt x="99" y="276"/>
                      <a:pt x="105" y="272"/>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4" name="Freeform 8"/>
              <p:cNvSpPr>
                <a:spLocks/>
              </p:cNvSpPr>
              <p:nvPr/>
            </p:nvSpPr>
            <p:spPr bwMode="auto">
              <a:xfrm>
                <a:off x="3326280" y="2657802"/>
                <a:ext cx="236664" cy="18527"/>
              </a:xfrm>
              <a:custGeom>
                <a:avLst/>
                <a:gdLst>
                  <a:gd name="T0" fmla="*/ 264 w 275"/>
                  <a:gd name="T1" fmla="*/ 0 h 21"/>
                  <a:gd name="T2" fmla="*/ 10 w 275"/>
                  <a:gd name="T3" fmla="*/ 0 h 21"/>
                  <a:gd name="T4" fmla="*/ 0 w 275"/>
                  <a:gd name="T5" fmla="*/ 10 h 21"/>
                  <a:gd name="T6" fmla="*/ 10 w 275"/>
                  <a:gd name="T7" fmla="*/ 21 h 21"/>
                  <a:gd name="T8" fmla="*/ 264 w 275"/>
                  <a:gd name="T9" fmla="*/ 21 h 21"/>
                  <a:gd name="T10" fmla="*/ 275 w 275"/>
                  <a:gd name="T11" fmla="*/ 10 h 21"/>
                  <a:gd name="T12" fmla="*/ 264 w 27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75" h="21">
                    <a:moveTo>
                      <a:pt x="264" y="0"/>
                    </a:moveTo>
                    <a:cubicBezTo>
                      <a:pt x="10" y="0"/>
                      <a:pt x="10" y="0"/>
                      <a:pt x="10" y="0"/>
                    </a:cubicBezTo>
                    <a:cubicBezTo>
                      <a:pt x="5" y="0"/>
                      <a:pt x="0" y="5"/>
                      <a:pt x="0" y="10"/>
                    </a:cubicBezTo>
                    <a:cubicBezTo>
                      <a:pt x="0" y="16"/>
                      <a:pt x="5" y="21"/>
                      <a:pt x="10" y="21"/>
                    </a:cubicBezTo>
                    <a:cubicBezTo>
                      <a:pt x="264" y="21"/>
                      <a:pt x="264" y="21"/>
                      <a:pt x="264" y="21"/>
                    </a:cubicBezTo>
                    <a:cubicBezTo>
                      <a:pt x="270" y="21"/>
                      <a:pt x="275" y="16"/>
                      <a:pt x="275" y="10"/>
                    </a:cubicBezTo>
                    <a:cubicBezTo>
                      <a:pt x="275" y="5"/>
                      <a:pt x="270" y="0"/>
                      <a:pt x="264" y="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5" name="Freeform 9"/>
              <p:cNvSpPr>
                <a:spLocks noEditPoints="1"/>
              </p:cNvSpPr>
              <p:nvPr/>
            </p:nvSpPr>
            <p:spPr bwMode="auto">
              <a:xfrm>
                <a:off x="3334576" y="2502175"/>
                <a:ext cx="218459" cy="142658"/>
              </a:xfrm>
              <a:custGeom>
                <a:avLst/>
                <a:gdLst>
                  <a:gd name="T0" fmla="*/ 240 w 254"/>
                  <a:gd name="T1" fmla="*/ 119 h 163"/>
                  <a:gd name="T2" fmla="*/ 240 w 254"/>
                  <a:gd name="T3" fmla="*/ 110 h 163"/>
                  <a:gd name="T4" fmla="*/ 130 w 254"/>
                  <a:gd name="T5" fmla="*/ 0 h 163"/>
                  <a:gd name="T6" fmla="*/ 21 w 254"/>
                  <a:gd name="T7" fmla="*/ 110 h 163"/>
                  <a:gd name="T8" fmla="*/ 21 w 254"/>
                  <a:gd name="T9" fmla="*/ 118 h 163"/>
                  <a:gd name="T10" fmla="*/ 0 w 254"/>
                  <a:gd name="T11" fmla="*/ 142 h 163"/>
                  <a:gd name="T12" fmla="*/ 0 w 254"/>
                  <a:gd name="T13" fmla="*/ 147 h 163"/>
                  <a:gd name="T14" fmla="*/ 0 w 254"/>
                  <a:gd name="T15" fmla="*/ 163 h 163"/>
                  <a:gd name="T16" fmla="*/ 254 w 254"/>
                  <a:gd name="T17" fmla="*/ 163 h 163"/>
                  <a:gd name="T18" fmla="*/ 254 w 254"/>
                  <a:gd name="T19" fmla="*/ 147 h 163"/>
                  <a:gd name="T20" fmla="*/ 254 w 254"/>
                  <a:gd name="T21" fmla="*/ 142 h 163"/>
                  <a:gd name="T22" fmla="*/ 240 w 254"/>
                  <a:gd name="T23" fmla="*/ 119 h 163"/>
                  <a:gd name="T24" fmla="*/ 121 w 254"/>
                  <a:gd name="T25" fmla="*/ 25 h 163"/>
                  <a:gd name="T26" fmla="*/ 46 w 254"/>
                  <a:gd name="T27" fmla="*/ 101 h 163"/>
                  <a:gd name="T28" fmla="*/ 39 w 254"/>
                  <a:gd name="T29" fmla="*/ 108 h 163"/>
                  <a:gd name="T30" fmla="*/ 32 w 254"/>
                  <a:gd name="T31" fmla="*/ 101 h 163"/>
                  <a:gd name="T32" fmla="*/ 121 w 254"/>
                  <a:gd name="T33" fmla="*/ 11 h 163"/>
                  <a:gd name="T34" fmla="*/ 128 w 254"/>
                  <a:gd name="T35" fmla="*/ 18 h 163"/>
                  <a:gd name="T36" fmla="*/ 121 w 254"/>
                  <a:gd name="T37" fmla="*/ 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163">
                    <a:moveTo>
                      <a:pt x="240" y="119"/>
                    </a:moveTo>
                    <a:cubicBezTo>
                      <a:pt x="240" y="119"/>
                      <a:pt x="240" y="119"/>
                      <a:pt x="240" y="110"/>
                    </a:cubicBezTo>
                    <a:cubicBezTo>
                      <a:pt x="240" y="49"/>
                      <a:pt x="191" y="0"/>
                      <a:pt x="130" y="0"/>
                    </a:cubicBezTo>
                    <a:cubicBezTo>
                      <a:pt x="70" y="0"/>
                      <a:pt x="21" y="49"/>
                      <a:pt x="21" y="110"/>
                    </a:cubicBezTo>
                    <a:cubicBezTo>
                      <a:pt x="21" y="118"/>
                      <a:pt x="21" y="118"/>
                      <a:pt x="21" y="118"/>
                    </a:cubicBezTo>
                    <a:cubicBezTo>
                      <a:pt x="22" y="126"/>
                      <a:pt x="13" y="137"/>
                      <a:pt x="0" y="142"/>
                    </a:cubicBezTo>
                    <a:cubicBezTo>
                      <a:pt x="0" y="142"/>
                      <a:pt x="0" y="142"/>
                      <a:pt x="0" y="147"/>
                    </a:cubicBezTo>
                    <a:cubicBezTo>
                      <a:pt x="0" y="153"/>
                      <a:pt x="0" y="163"/>
                      <a:pt x="0" y="163"/>
                    </a:cubicBezTo>
                    <a:cubicBezTo>
                      <a:pt x="254" y="163"/>
                      <a:pt x="254" y="163"/>
                      <a:pt x="254" y="163"/>
                    </a:cubicBezTo>
                    <a:cubicBezTo>
                      <a:pt x="254" y="163"/>
                      <a:pt x="254" y="153"/>
                      <a:pt x="254" y="147"/>
                    </a:cubicBezTo>
                    <a:cubicBezTo>
                      <a:pt x="254" y="142"/>
                      <a:pt x="254" y="142"/>
                      <a:pt x="254" y="142"/>
                    </a:cubicBezTo>
                    <a:cubicBezTo>
                      <a:pt x="245" y="138"/>
                      <a:pt x="238" y="127"/>
                      <a:pt x="240" y="119"/>
                    </a:cubicBezTo>
                    <a:close/>
                    <a:moveTo>
                      <a:pt x="121" y="25"/>
                    </a:moveTo>
                    <a:cubicBezTo>
                      <a:pt x="80" y="25"/>
                      <a:pt x="46" y="59"/>
                      <a:pt x="46" y="101"/>
                    </a:cubicBezTo>
                    <a:cubicBezTo>
                      <a:pt x="46" y="105"/>
                      <a:pt x="42" y="108"/>
                      <a:pt x="39" y="108"/>
                    </a:cubicBezTo>
                    <a:cubicBezTo>
                      <a:pt x="35" y="108"/>
                      <a:pt x="32" y="105"/>
                      <a:pt x="32" y="101"/>
                    </a:cubicBezTo>
                    <a:cubicBezTo>
                      <a:pt x="32" y="52"/>
                      <a:pt x="72" y="11"/>
                      <a:pt x="121" y="11"/>
                    </a:cubicBezTo>
                    <a:cubicBezTo>
                      <a:pt x="125" y="11"/>
                      <a:pt x="128" y="14"/>
                      <a:pt x="128" y="18"/>
                    </a:cubicBezTo>
                    <a:cubicBezTo>
                      <a:pt x="128" y="22"/>
                      <a:pt x="125" y="25"/>
                      <a:pt x="121" y="25"/>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6" name="Freeform 10"/>
              <p:cNvSpPr>
                <a:spLocks/>
              </p:cNvSpPr>
              <p:nvPr/>
            </p:nvSpPr>
            <p:spPr bwMode="auto">
              <a:xfrm>
                <a:off x="3422743" y="2454746"/>
                <a:ext cx="45719" cy="41130"/>
              </a:xfrm>
              <a:custGeom>
                <a:avLst/>
                <a:gdLst>
                  <a:gd name="T0" fmla="*/ 13 w 39"/>
                  <a:gd name="T1" fmla="*/ 38 h 47"/>
                  <a:gd name="T2" fmla="*/ 13 w 39"/>
                  <a:gd name="T3" fmla="*/ 47 h 47"/>
                  <a:gd name="T4" fmla="*/ 25 w 39"/>
                  <a:gd name="T5" fmla="*/ 47 h 47"/>
                  <a:gd name="T6" fmla="*/ 25 w 39"/>
                  <a:gd name="T7" fmla="*/ 38 h 47"/>
                  <a:gd name="T8" fmla="*/ 39 w 39"/>
                  <a:gd name="T9" fmla="*/ 20 h 47"/>
                  <a:gd name="T10" fmla="*/ 19 w 39"/>
                  <a:gd name="T11" fmla="*/ 0 h 47"/>
                  <a:gd name="T12" fmla="*/ 0 w 39"/>
                  <a:gd name="T13" fmla="*/ 20 h 47"/>
                  <a:gd name="T14" fmla="*/ 13 w 39"/>
                  <a:gd name="T15" fmla="*/ 38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13" y="38"/>
                    </a:moveTo>
                    <a:cubicBezTo>
                      <a:pt x="13" y="47"/>
                      <a:pt x="13" y="47"/>
                      <a:pt x="13" y="47"/>
                    </a:cubicBezTo>
                    <a:cubicBezTo>
                      <a:pt x="25" y="47"/>
                      <a:pt x="25" y="47"/>
                      <a:pt x="25" y="47"/>
                    </a:cubicBezTo>
                    <a:cubicBezTo>
                      <a:pt x="25" y="38"/>
                      <a:pt x="25" y="38"/>
                      <a:pt x="25" y="38"/>
                    </a:cubicBezTo>
                    <a:cubicBezTo>
                      <a:pt x="33" y="36"/>
                      <a:pt x="39" y="28"/>
                      <a:pt x="39" y="20"/>
                    </a:cubicBezTo>
                    <a:cubicBezTo>
                      <a:pt x="39" y="9"/>
                      <a:pt x="30" y="0"/>
                      <a:pt x="19" y="0"/>
                    </a:cubicBezTo>
                    <a:cubicBezTo>
                      <a:pt x="8" y="0"/>
                      <a:pt x="0" y="9"/>
                      <a:pt x="0" y="20"/>
                    </a:cubicBezTo>
                    <a:cubicBezTo>
                      <a:pt x="0" y="28"/>
                      <a:pt x="5" y="36"/>
                      <a:pt x="13" y="38"/>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37" name="Oval 11"/>
              <p:cNvSpPr>
                <a:spLocks noChangeArrowheads="1"/>
              </p:cNvSpPr>
              <p:nvPr/>
            </p:nvSpPr>
            <p:spPr bwMode="auto">
              <a:xfrm>
                <a:off x="3292051" y="2266511"/>
                <a:ext cx="148553" cy="150810"/>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nvGrpSpPr>
            <p:cNvPr id="68" name="Group 67"/>
            <p:cNvGrpSpPr/>
            <p:nvPr/>
          </p:nvGrpSpPr>
          <p:grpSpPr>
            <a:xfrm>
              <a:off x="5210640" y="2242480"/>
              <a:ext cx="1260000" cy="713839"/>
              <a:chOff x="5222160" y="2242480"/>
              <a:chExt cx="1260000" cy="713839"/>
            </a:xfrm>
          </p:grpSpPr>
          <p:sp>
            <p:nvSpPr>
              <p:cNvPr id="312" name="TextBox 311"/>
              <p:cNvSpPr txBox="1"/>
              <p:nvPr/>
            </p:nvSpPr>
            <p:spPr>
              <a:xfrm>
                <a:off x="5222160" y="274956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Multi-Channel </a:t>
                </a:r>
              </a:p>
            </p:txBody>
          </p:sp>
          <p:grpSp>
            <p:nvGrpSpPr>
              <p:cNvPr id="339" name="Group 338"/>
              <p:cNvGrpSpPr/>
              <p:nvPr/>
            </p:nvGrpSpPr>
            <p:grpSpPr>
              <a:xfrm>
                <a:off x="5634057" y="2242480"/>
                <a:ext cx="415797" cy="458066"/>
                <a:chOff x="5325652" y="2768500"/>
                <a:chExt cx="369810" cy="400322"/>
              </a:xfrm>
              <a:solidFill>
                <a:srgbClr val="C00000"/>
              </a:solidFill>
            </p:grpSpPr>
            <p:sp>
              <p:nvSpPr>
                <p:cNvPr id="341" name="Freeform 194"/>
                <p:cNvSpPr>
                  <a:spLocks noEditPoints="1"/>
                </p:cNvSpPr>
                <p:nvPr/>
              </p:nvSpPr>
              <p:spPr bwMode="auto">
                <a:xfrm>
                  <a:off x="5472112" y="3072403"/>
                  <a:ext cx="74450" cy="96419"/>
                </a:xfrm>
                <a:custGeom>
                  <a:avLst/>
                  <a:gdLst>
                    <a:gd name="T0" fmla="*/ 351 w 445"/>
                    <a:gd name="T1" fmla="*/ 361 h 584"/>
                    <a:gd name="T2" fmla="*/ 351 w 445"/>
                    <a:gd name="T3" fmla="*/ 361 h 584"/>
                    <a:gd name="T4" fmla="*/ 222 w 445"/>
                    <a:gd name="T5" fmla="*/ 489 h 584"/>
                    <a:gd name="T6" fmla="*/ 94 w 445"/>
                    <a:gd name="T7" fmla="*/ 361 h 584"/>
                    <a:gd name="T8" fmla="*/ 223 w 445"/>
                    <a:gd name="T9" fmla="*/ 233 h 584"/>
                    <a:gd name="T10" fmla="*/ 351 w 445"/>
                    <a:gd name="T11" fmla="*/ 361 h 584"/>
                    <a:gd name="T12" fmla="*/ 166 w 445"/>
                    <a:gd name="T13" fmla="*/ 0 h 584"/>
                    <a:gd name="T14" fmla="*/ 166 w 445"/>
                    <a:gd name="T15" fmla="*/ 0 h 584"/>
                    <a:gd name="T16" fmla="*/ 166 w 445"/>
                    <a:gd name="T17" fmla="*/ 104 h 584"/>
                    <a:gd name="T18" fmla="*/ 127 w 445"/>
                    <a:gd name="T19" fmla="*/ 160 h 584"/>
                    <a:gd name="T20" fmla="*/ 0 w 445"/>
                    <a:gd name="T21" fmla="*/ 361 h 584"/>
                    <a:gd name="T22" fmla="*/ 222 w 445"/>
                    <a:gd name="T23" fmla="*/ 584 h 584"/>
                    <a:gd name="T24" fmla="*/ 445 w 445"/>
                    <a:gd name="T25" fmla="*/ 361 h 584"/>
                    <a:gd name="T26" fmla="*/ 323 w 445"/>
                    <a:gd name="T27" fmla="*/ 163 h 584"/>
                    <a:gd name="T28" fmla="*/ 279 w 445"/>
                    <a:gd name="T29" fmla="*/ 103 h 584"/>
                    <a:gd name="T30" fmla="*/ 279 w 445"/>
                    <a:gd name="T31" fmla="*/ 1 h 584"/>
                    <a:gd name="T32" fmla="*/ 229 w 445"/>
                    <a:gd name="T33" fmla="*/ 3 h 584"/>
                    <a:gd name="T34" fmla="*/ 166 w 445"/>
                    <a:gd name="T3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5" h="584">
                      <a:moveTo>
                        <a:pt x="351" y="361"/>
                      </a:moveTo>
                      <a:lnTo>
                        <a:pt x="351" y="361"/>
                      </a:lnTo>
                      <a:cubicBezTo>
                        <a:pt x="351" y="431"/>
                        <a:pt x="293" y="489"/>
                        <a:pt x="222" y="489"/>
                      </a:cubicBezTo>
                      <a:cubicBezTo>
                        <a:pt x="152" y="489"/>
                        <a:pt x="94" y="431"/>
                        <a:pt x="94" y="361"/>
                      </a:cubicBezTo>
                      <a:cubicBezTo>
                        <a:pt x="94" y="290"/>
                        <a:pt x="152" y="233"/>
                        <a:pt x="223" y="233"/>
                      </a:cubicBezTo>
                      <a:cubicBezTo>
                        <a:pt x="293" y="233"/>
                        <a:pt x="351" y="290"/>
                        <a:pt x="351" y="361"/>
                      </a:cubicBezTo>
                      <a:close/>
                      <a:moveTo>
                        <a:pt x="166" y="0"/>
                      </a:moveTo>
                      <a:lnTo>
                        <a:pt x="166" y="0"/>
                      </a:lnTo>
                      <a:lnTo>
                        <a:pt x="166" y="104"/>
                      </a:lnTo>
                      <a:cubicBezTo>
                        <a:pt x="166" y="137"/>
                        <a:pt x="139" y="154"/>
                        <a:pt x="127" y="160"/>
                      </a:cubicBezTo>
                      <a:cubicBezTo>
                        <a:pt x="52" y="196"/>
                        <a:pt x="0" y="272"/>
                        <a:pt x="0" y="361"/>
                      </a:cubicBezTo>
                      <a:cubicBezTo>
                        <a:pt x="0" y="484"/>
                        <a:pt x="100" y="584"/>
                        <a:pt x="222" y="584"/>
                      </a:cubicBezTo>
                      <a:cubicBezTo>
                        <a:pt x="345" y="584"/>
                        <a:pt x="445" y="484"/>
                        <a:pt x="445" y="361"/>
                      </a:cubicBezTo>
                      <a:cubicBezTo>
                        <a:pt x="445" y="275"/>
                        <a:pt x="395" y="200"/>
                        <a:pt x="323" y="163"/>
                      </a:cubicBezTo>
                      <a:cubicBezTo>
                        <a:pt x="309" y="156"/>
                        <a:pt x="279" y="134"/>
                        <a:pt x="279" y="103"/>
                      </a:cubicBezTo>
                      <a:lnTo>
                        <a:pt x="279" y="1"/>
                      </a:lnTo>
                      <a:cubicBezTo>
                        <a:pt x="262" y="2"/>
                        <a:pt x="246" y="3"/>
                        <a:pt x="229" y="3"/>
                      </a:cubicBezTo>
                      <a:cubicBezTo>
                        <a:pt x="208" y="3"/>
                        <a:pt x="187" y="2"/>
                        <a:pt x="166"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2" name="Freeform 195"/>
                <p:cNvSpPr>
                  <a:spLocks noEditPoints="1"/>
                </p:cNvSpPr>
                <p:nvPr/>
              </p:nvSpPr>
              <p:spPr bwMode="auto">
                <a:xfrm>
                  <a:off x="5595381" y="3012599"/>
                  <a:ext cx="98860" cy="80553"/>
                </a:xfrm>
                <a:custGeom>
                  <a:avLst/>
                  <a:gdLst>
                    <a:gd name="T0" fmla="*/ 452 w 595"/>
                    <a:gd name="T1" fmla="*/ 299 h 489"/>
                    <a:gd name="T2" fmla="*/ 452 w 595"/>
                    <a:gd name="T3" fmla="*/ 299 h 489"/>
                    <a:gd name="T4" fmla="*/ 277 w 595"/>
                    <a:gd name="T5" fmla="*/ 346 h 489"/>
                    <a:gd name="T6" fmla="*/ 230 w 595"/>
                    <a:gd name="T7" fmla="*/ 171 h 489"/>
                    <a:gd name="T8" fmla="*/ 405 w 595"/>
                    <a:gd name="T9" fmla="*/ 124 h 489"/>
                    <a:gd name="T10" fmla="*/ 452 w 595"/>
                    <a:gd name="T11" fmla="*/ 299 h 489"/>
                    <a:gd name="T12" fmla="*/ 453 w 595"/>
                    <a:gd name="T13" fmla="*/ 43 h 489"/>
                    <a:gd name="T14" fmla="*/ 453 w 595"/>
                    <a:gd name="T15" fmla="*/ 43 h 489"/>
                    <a:gd name="T16" fmla="*/ 221 w 595"/>
                    <a:gd name="T17" fmla="*/ 49 h 489"/>
                    <a:gd name="T18" fmla="*/ 147 w 595"/>
                    <a:gd name="T19" fmla="*/ 58 h 489"/>
                    <a:gd name="T20" fmla="*/ 58 w 595"/>
                    <a:gd name="T21" fmla="*/ 7 h 489"/>
                    <a:gd name="T22" fmla="*/ 0 w 595"/>
                    <a:gd name="T23" fmla="*/ 104 h 489"/>
                    <a:gd name="T24" fmla="*/ 91 w 595"/>
                    <a:gd name="T25" fmla="*/ 156 h 489"/>
                    <a:gd name="T26" fmla="*/ 120 w 595"/>
                    <a:gd name="T27" fmla="*/ 217 h 489"/>
                    <a:gd name="T28" fmla="*/ 230 w 595"/>
                    <a:gd name="T29" fmla="*/ 428 h 489"/>
                    <a:gd name="T30" fmla="*/ 230 w 595"/>
                    <a:gd name="T31" fmla="*/ 428 h 489"/>
                    <a:gd name="T32" fmla="*/ 534 w 595"/>
                    <a:gd name="T33" fmla="*/ 347 h 489"/>
                    <a:gd name="T34" fmla="*/ 453 w 595"/>
                    <a:gd name="T35" fmla="*/ 4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5" h="489">
                      <a:moveTo>
                        <a:pt x="452" y="299"/>
                      </a:moveTo>
                      <a:lnTo>
                        <a:pt x="452" y="299"/>
                      </a:lnTo>
                      <a:cubicBezTo>
                        <a:pt x="417" y="360"/>
                        <a:pt x="338" y="381"/>
                        <a:pt x="277" y="346"/>
                      </a:cubicBezTo>
                      <a:cubicBezTo>
                        <a:pt x="216" y="311"/>
                        <a:pt x="195" y="232"/>
                        <a:pt x="230" y="171"/>
                      </a:cubicBezTo>
                      <a:cubicBezTo>
                        <a:pt x="266" y="110"/>
                        <a:pt x="344" y="89"/>
                        <a:pt x="405" y="124"/>
                      </a:cubicBezTo>
                      <a:cubicBezTo>
                        <a:pt x="466" y="160"/>
                        <a:pt x="487" y="238"/>
                        <a:pt x="452" y="299"/>
                      </a:cubicBezTo>
                      <a:close/>
                      <a:moveTo>
                        <a:pt x="453" y="43"/>
                      </a:moveTo>
                      <a:lnTo>
                        <a:pt x="453" y="43"/>
                      </a:lnTo>
                      <a:cubicBezTo>
                        <a:pt x="378" y="0"/>
                        <a:pt x="289" y="5"/>
                        <a:pt x="221" y="49"/>
                      </a:cubicBezTo>
                      <a:cubicBezTo>
                        <a:pt x="207" y="57"/>
                        <a:pt x="173" y="73"/>
                        <a:pt x="147" y="58"/>
                      </a:cubicBezTo>
                      <a:cubicBezTo>
                        <a:pt x="139" y="53"/>
                        <a:pt x="105" y="33"/>
                        <a:pt x="58" y="7"/>
                      </a:cubicBezTo>
                      <a:cubicBezTo>
                        <a:pt x="42" y="41"/>
                        <a:pt x="22" y="73"/>
                        <a:pt x="0" y="104"/>
                      </a:cubicBezTo>
                      <a:cubicBezTo>
                        <a:pt x="48" y="131"/>
                        <a:pt x="83" y="151"/>
                        <a:pt x="91" y="156"/>
                      </a:cubicBezTo>
                      <a:cubicBezTo>
                        <a:pt x="120" y="173"/>
                        <a:pt x="121" y="204"/>
                        <a:pt x="120" y="217"/>
                      </a:cubicBezTo>
                      <a:cubicBezTo>
                        <a:pt x="113" y="300"/>
                        <a:pt x="153" y="384"/>
                        <a:pt x="230" y="428"/>
                      </a:cubicBezTo>
                      <a:lnTo>
                        <a:pt x="230" y="428"/>
                      </a:lnTo>
                      <a:cubicBezTo>
                        <a:pt x="336" y="489"/>
                        <a:pt x="473" y="453"/>
                        <a:pt x="534" y="347"/>
                      </a:cubicBezTo>
                      <a:cubicBezTo>
                        <a:pt x="595" y="240"/>
                        <a:pt x="559" y="104"/>
                        <a:pt x="453" y="43"/>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3" name="Freeform 196"/>
                <p:cNvSpPr>
                  <a:spLocks noEditPoints="1"/>
                </p:cNvSpPr>
                <p:nvPr/>
              </p:nvSpPr>
              <p:spPr bwMode="auto">
                <a:xfrm>
                  <a:off x="5596602" y="2845391"/>
                  <a:ext cx="98860" cy="81773"/>
                </a:xfrm>
                <a:custGeom>
                  <a:avLst/>
                  <a:gdLst>
                    <a:gd name="T0" fmla="*/ 276 w 594"/>
                    <a:gd name="T1" fmla="*/ 143 h 491"/>
                    <a:gd name="T2" fmla="*/ 276 w 594"/>
                    <a:gd name="T3" fmla="*/ 143 h 491"/>
                    <a:gd name="T4" fmla="*/ 451 w 594"/>
                    <a:gd name="T5" fmla="*/ 190 h 491"/>
                    <a:gd name="T6" fmla="*/ 404 w 594"/>
                    <a:gd name="T7" fmla="*/ 365 h 491"/>
                    <a:gd name="T8" fmla="*/ 229 w 594"/>
                    <a:gd name="T9" fmla="*/ 318 h 491"/>
                    <a:gd name="T10" fmla="*/ 276 w 594"/>
                    <a:gd name="T11" fmla="*/ 143 h 491"/>
                    <a:gd name="T12" fmla="*/ 146 w 594"/>
                    <a:gd name="T13" fmla="*/ 431 h 491"/>
                    <a:gd name="T14" fmla="*/ 146 w 594"/>
                    <a:gd name="T15" fmla="*/ 431 h 491"/>
                    <a:gd name="T16" fmla="*/ 214 w 594"/>
                    <a:gd name="T17" fmla="*/ 436 h 491"/>
                    <a:gd name="T18" fmla="*/ 451 w 594"/>
                    <a:gd name="T19" fmla="*/ 446 h 491"/>
                    <a:gd name="T20" fmla="*/ 451 w 594"/>
                    <a:gd name="T21" fmla="*/ 446 h 491"/>
                    <a:gd name="T22" fmla="*/ 533 w 594"/>
                    <a:gd name="T23" fmla="*/ 142 h 491"/>
                    <a:gd name="T24" fmla="*/ 229 w 594"/>
                    <a:gd name="T25" fmla="*/ 61 h 491"/>
                    <a:gd name="T26" fmla="*/ 118 w 594"/>
                    <a:gd name="T27" fmla="*/ 265 h 491"/>
                    <a:gd name="T28" fmla="*/ 89 w 594"/>
                    <a:gd name="T29" fmla="*/ 333 h 491"/>
                    <a:gd name="T30" fmla="*/ 0 w 594"/>
                    <a:gd name="T31" fmla="*/ 385 h 491"/>
                    <a:gd name="T32" fmla="*/ 56 w 594"/>
                    <a:gd name="T33" fmla="*/ 483 h 491"/>
                    <a:gd name="T34" fmla="*/ 146 w 594"/>
                    <a:gd name="T35" fmla="*/ 43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491">
                      <a:moveTo>
                        <a:pt x="276" y="143"/>
                      </a:moveTo>
                      <a:lnTo>
                        <a:pt x="276" y="143"/>
                      </a:lnTo>
                      <a:cubicBezTo>
                        <a:pt x="337" y="108"/>
                        <a:pt x="415" y="129"/>
                        <a:pt x="451" y="190"/>
                      </a:cubicBezTo>
                      <a:cubicBezTo>
                        <a:pt x="486" y="251"/>
                        <a:pt x="465" y="329"/>
                        <a:pt x="404" y="365"/>
                      </a:cubicBezTo>
                      <a:cubicBezTo>
                        <a:pt x="342" y="400"/>
                        <a:pt x="264" y="379"/>
                        <a:pt x="229" y="318"/>
                      </a:cubicBezTo>
                      <a:cubicBezTo>
                        <a:pt x="193" y="257"/>
                        <a:pt x="214" y="178"/>
                        <a:pt x="276" y="143"/>
                      </a:cubicBezTo>
                      <a:close/>
                      <a:moveTo>
                        <a:pt x="146" y="431"/>
                      </a:moveTo>
                      <a:lnTo>
                        <a:pt x="146" y="431"/>
                      </a:lnTo>
                      <a:cubicBezTo>
                        <a:pt x="175" y="414"/>
                        <a:pt x="203" y="429"/>
                        <a:pt x="214" y="436"/>
                      </a:cubicBezTo>
                      <a:cubicBezTo>
                        <a:pt x="282" y="484"/>
                        <a:pt x="375" y="491"/>
                        <a:pt x="451" y="446"/>
                      </a:cubicBezTo>
                      <a:lnTo>
                        <a:pt x="451" y="446"/>
                      </a:lnTo>
                      <a:cubicBezTo>
                        <a:pt x="558" y="385"/>
                        <a:pt x="594" y="249"/>
                        <a:pt x="533" y="142"/>
                      </a:cubicBezTo>
                      <a:cubicBezTo>
                        <a:pt x="471" y="36"/>
                        <a:pt x="335" y="0"/>
                        <a:pt x="229" y="61"/>
                      </a:cubicBezTo>
                      <a:cubicBezTo>
                        <a:pt x="154" y="104"/>
                        <a:pt x="114" y="184"/>
                        <a:pt x="118" y="265"/>
                      </a:cubicBezTo>
                      <a:cubicBezTo>
                        <a:pt x="119" y="281"/>
                        <a:pt x="115" y="318"/>
                        <a:pt x="89" y="333"/>
                      </a:cubicBezTo>
                      <a:cubicBezTo>
                        <a:pt x="82" y="338"/>
                        <a:pt x="47" y="358"/>
                        <a:pt x="0" y="385"/>
                      </a:cubicBezTo>
                      <a:cubicBezTo>
                        <a:pt x="21" y="416"/>
                        <a:pt x="40" y="449"/>
                        <a:pt x="56" y="483"/>
                      </a:cubicBezTo>
                      <a:cubicBezTo>
                        <a:pt x="103" y="456"/>
                        <a:pt x="138" y="436"/>
                        <a:pt x="146" y="431"/>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4" name="Freeform 197"/>
                <p:cNvSpPr>
                  <a:spLocks noEditPoints="1"/>
                </p:cNvSpPr>
                <p:nvPr/>
              </p:nvSpPr>
              <p:spPr bwMode="auto">
                <a:xfrm>
                  <a:off x="5474553" y="2768500"/>
                  <a:ext cx="73230" cy="96419"/>
                </a:xfrm>
                <a:custGeom>
                  <a:avLst/>
                  <a:gdLst>
                    <a:gd name="T0" fmla="*/ 95 w 445"/>
                    <a:gd name="T1" fmla="*/ 222 h 583"/>
                    <a:gd name="T2" fmla="*/ 95 w 445"/>
                    <a:gd name="T3" fmla="*/ 222 h 583"/>
                    <a:gd name="T4" fmla="*/ 223 w 445"/>
                    <a:gd name="T5" fmla="*/ 94 h 583"/>
                    <a:gd name="T6" fmla="*/ 351 w 445"/>
                    <a:gd name="T7" fmla="*/ 222 h 583"/>
                    <a:gd name="T8" fmla="*/ 223 w 445"/>
                    <a:gd name="T9" fmla="*/ 350 h 583"/>
                    <a:gd name="T10" fmla="*/ 95 w 445"/>
                    <a:gd name="T11" fmla="*/ 222 h 583"/>
                    <a:gd name="T12" fmla="*/ 279 w 445"/>
                    <a:gd name="T13" fmla="*/ 583 h 583"/>
                    <a:gd name="T14" fmla="*/ 279 w 445"/>
                    <a:gd name="T15" fmla="*/ 583 h 583"/>
                    <a:gd name="T16" fmla="*/ 279 w 445"/>
                    <a:gd name="T17" fmla="*/ 479 h 583"/>
                    <a:gd name="T18" fmla="*/ 318 w 445"/>
                    <a:gd name="T19" fmla="*/ 422 h 583"/>
                    <a:gd name="T20" fmla="*/ 445 w 445"/>
                    <a:gd name="T21" fmla="*/ 222 h 583"/>
                    <a:gd name="T22" fmla="*/ 445 w 445"/>
                    <a:gd name="T23" fmla="*/ 221 h 583"/>
                    <a:gd name="T24" fmla="*/ 223 w 445"/>
                    <a:gd name="T25" fmla="*/ 0 h 583"/>
                    <a:gd name="T26" fmla="*/ 0 w 445"/>
                    <a:gd name="T27" fmla="*/ 221 h 583"/>
                    <a:gd name="T28" fmla="*/ 122 w 445"/>
                    <a:gd name="T29" fmla="*/ 419 h 583"/>
                    <a:gd name="T30" fmla="*/ 166 w 445"/>
                    <a:gd name="T31" fmla="*/ 479 h 583"/>
                    <a:gd name="T32" fmla="*/ 166 w 445"/>
                    <a:gd name="T33" fmla="*/ 581 h 583"/>
                    <a:gd name="T34" fmla="*/ 216 w 445"/>
                    <a:gd name="T35" fmla="*/ 579 h 583"/>
                    <a:gd name="T36" fmla="*/ 279 w 445"/>
                    <a:gd name="T37"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5" h="583">
                      <a:moveTo>
                        <a:pt x="95" y="222"/>
                      </a:moveTo>
                      <a:lnTo>
                        <a:pt x="95" y="222"/>
                      </a:lnTo>
                      <a:cubicBezTo>
                        <a:pt x="95" y="151"/>
                        <a:pt x="152" y="94"/>
                        <a:pt x="223" y="94"/>
                      </a:cubicBezTo>
                      <a:cubicBezTo>
                        <a:pt x="293" y="94"/>
                        <a:pt x="351" y="151"/>
                        <a:pt x="351" y="222"/>
                      </a:cubicBezTo>
                      <a:cubicBezTo>
                        <a:pt x="351" y="293"/>
                        <a:pt x="293" y="350"/>
                        <a:pt x="223" y="350"/>
                      </a:cubicBezTo>
                      <a:cubicBezTo>
                        <a:pt x="152" y="350"/>
                        <a:pt x="95" y="293"/>
                        <a:pt x="95" y="222"/>
                      </a:cubicBezTo>
                      <a:close/>
                      <a:moveTo>
                        <a:pt x="279" y="583"/>
                      </a:moveTo>
                      <a:lnTo>
                        <a:pt x="279" y="583"/>
                      </a:lnTo>
                      <a:lnTo>
                        <a:pt x="279" y="479"/>
                      </a:lnTo>
                      <a:cubicBezTo>
                        <a:pt x="279" y="445"/>
                        <a:pt x="306" y="428"/>
                        <a:pt x="318" y="422"/>
                      </a:cubicBezTo>
                      <a:cubicBezTo>
                        <a:pt x="393" y="387"/>
                        <a:pt x="445" y="310"/>
                        <a:pt x="445" y="222"/>
                      </a:cubicBezTo>
                      <a:lnTo>
                        <a:pt x="445" y="221"/>
                      </a:lnTo>
                      <a:cubicBezTo>
                        <a:pt x="445" y="99"/>
                        <a:pt x="345" y="0"/>
                        <a:pt x="223" y="0"/>
                      </a:cubicBezTo>
                      <a:cubicBezTo>
                        <a:pt x="100" y="0"/>
                        <a:pt x="0" y="99"/>
                        <a:pt x="0" y="221"/>
                      </a:cubicBezTo>
                      <a:cubicBezTo>
                        <a:pt x="0" y="308"/>
                        <a:pt x="50" y="383"/>
                        <a:pt x="122" y="419"/>
                      </a:cubicBezTo>
                      <a:cubicBezTo>
                        <a:pt x="136" y="427"/>
                        <a:pt x="166" y="449"/>
                        <a:pt x="166" y="479"/>
                      </a:cubicBezTo>
                      <a:lnTo>
                        <a:pt x="166" y="581"/>
                      </a:lnTo>
                      <a:cubicBezTo>
                        <a:pt x="183" y="580"/>
                        <a:pt x="199" y="579"/>
                        <a:pt x="216" y="579"/>
                      </a:cubicBezTo>
                      <a:cubicBezTo>
                        <a:pt x="237" y="579"/>
                        <a:pt x="258" y="581"/>
                        <a:pt x="279" y="583"/>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5" name="Freeform 198"/>
                <p:cNvSpPr>
                  <a:spLocks noEditPoints="1"/>
                </p:cNvSpPr>
                <p:nvPr/>
              </p:nvSpPr>
              <p:spPr bwMode="auto">
                <a:xfrm>
                  <a:off x="5326873" y="2844171"/>
                  <a:ext cx="97640" cy="80553"/>
                </a:xfrm>
                <a:custGeom>
                  <a:avLst/>
                  <a:gdLst>
                    <a:gd name="T0" fmla="*/ 364 w 594"/>
                    <a:gd name="T1" fmla="*/ 318 h 490"/>
                    <a:gd name="T2" fmla="*/ 364 w 594"/>
                    <a:gd name="T3" fmla="*/ 318 h 490"/>
                    <a:gd name="T4" fmla="*/ 189 w 594"/>
                    <a:gd name="T5" fmla="*/ 365 h 490"/>
                    <a:gd name="T6" fmla="*/ 142 w 594"/>
                    <a:gd name="T7" fmla="*/ 190 h 490"/>
                    <a:gd name="T8" fmla="*/ 317 w 594"/>
                    <a:gd name="T9" fmla="*/ 144 h 490"/>
                    <a:gd name="T10" fmla="*/ 364 w 594"/>
                    <a:gd name="T11" fmla="*/ 318 h 490"/>
                    <a:gd name="T12" fmla="*/ 504 w 594"/>
                    <a:gd name="T13" fmla="*/ 334 h 490"/>
                    <a:gd name="T14" fmla="*/ 504 w 594"/>
                    <a:gd name="T15" fmla="*/ 334 h 490"/>
                    <a:gd name="T16" fmla="*/ 474 w 594"/>
                    <a:gd name="T17" fmla="*/ 272 h 490"/>
                    <a:gd name="T18" fmla="*/ 364 w 594"/>
                    <a:gd name="T19" fmla="*/ 61 h 490"/>
                    <a:gd name="T20" fmla="*/ 364 w 594"/>
                    <a:gd name="T21" fmla="*/ 61 h 490"/>
                    <a:gd name="T22" fmla="*/ 60 w 594"/>
                    <a:gd name="T23" fmla="*/ 143 h 490"/>
                    <a:gd name="T24" fmla="*/ 141 w 594"/>
                    <a:gd name="T25" fmla="*/ 447 h 490"/>
                    <a:gd name="T26" fmla="*/ 373 w 594"/>
                    <a:gd name="T27" fmla="*/ 441 h 490"/>
                    <a:gd name="T28" fmla="*/ 447 w 594"/>
                    <a:gd name="T29" fmla="*/ 432 h 490"/>
                    <a:gd name="T30" fmla="*/ 536 w 594"/>
                    <a:gd name="T31" fmla="*/ 483 h 490"/>
                    <a:gd name="T32" fmla="*/ 594 w 594"/>
                    <a:gd name="T33" fmla="*/ 386 h 490"/>
                    <a:gd name="T34" fmla="*/ 504 w 594"/>
                    <a:gd name="T35" fmla="*/ 33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490">
                      <a:moveTo>
                        <a:pt x="364" y="318"/>
                      </a:moveTo>
                      <a:lnTo>
                        <a:pt x="364" y="318"/>
                      </a:lnTo>
                      <a:cubicBezTo>
                        <a:pt x="328" y="380"/>
                        <a:pt x="250" y="401"/>
                        <a:pt x="189" y="365"/>
                      </a:cubicBezTo>
                      <a:cubicBezTo>
                        <a:pt x="128" y="330"/>
                        <a:pt x="107" y="252"/>
                        <a:pt x="142" y="190"/>
                      </a:cubicBezTo>
                      <a:cubicBezTo>
                        <a:pt x="177" y="129"/>
                        <a:pt x="256" y="108"/>
                        <a:pt x="317" y="144"/>
                      </a:cubicBezTo>
                      <a:cubicBezTo>
                        <a:pt x="378" y="179"/>
                        <a:pt x="399" y="257"/>
                        <a:pt x="364" y="318"/>
                      </a:cubicBezTo>
                      <a:close/>
                      <a:moveTo>
                        <a:pt x="504" y="334"/>
                      </a:moveTo>
                      <a:lnTo>
                        <a:pt x="504" y="334"/>
                      </a:lnTo>
                      <a:cubicBezTo>
                        <a:pt x="475" y="317"/>
                        <a:pt x="473" y="286"/>
                        <a:pt x="474" y="272"/>
                      </a:cubicBezTo>
                      <a:cubicBezTo>
                        <a:pt x="481" y="189"/>
                        <a:pt x="441" y="106"/>
                        <a:pt x="364" y="61"/>
                      </a:cubicBezTo>
                      <a:lnTo>
                        <a:pt x="364" y="61"/>
                      </a:lnTo>
                      <a:cubicBezTo>
                        <a:pt x="258" y="0"/>
                        <a:pt x="121" y="37"/>
                        <a:pt x="60" y="143"/>
                      </a:cubicBezTo>
                      <a:cubicBezTo>
                        <a:pt x="0" y="249"/>
                        <a:pt x="35" y="385"/>
                        <a:pt x="141" y="447"/>
                      </a:cubicBezTo>
                      <a:cubicBezTo>
                        <a:pt x="216" y="490"/>
                        <a:pt x="306" y="485"/>
                        <a:pt x="373" y="441"/>
                      </a:cubicBezTo>
                      <a:cubicBezTo>
                        <a:pt x="387" y="432"/>
                        <a:pt x="421" y="417"/>
                        <a:pt x="447" y="432"/>
                      </a:cubicBezTo>
                      <a:cubicBezTo>
                        <a:pt x="455" y="436"/>
                        <a:pt x="489" y="456"/>
                        <a:pt x="536" y="483"/>
                      </a:cubicBezTo>
                      <a:cubicBezTo>
                        <a:pt x="552" y="449"/>
                        <a:pt x="572" y="416"/>
                        <a:pt x="594" y="386"/>
                      </a:cubicBezTo>
                      <a:cubicBezTo>
                        <a:pt x="547" y="358"/>
                        <a:pt x="511" y="338"/>
                        <a:pt x="504" y="334"/>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6" name="Freeform 199"/>
                <p:cNvSpPr>
                  <a:spLocks noEditPoints="1"/>
                </p:cNvSpPr>
                <p:nvPr/>
              </p:nvSpPr>
              <p:spPr bwMode="auto">
                <a:xfrm>
                  <a:off x="5325652" y="3010158"/>
                  <a:ext cx="97640" cy="81773"/>
                </a:xfrm>
                <a:custGeom>
                  <a:avLst/>
                  <a:gdLst>
                    <a:gd name="T0" fmla="*/ 317 w 593"/>
                    <a:gd name="T1" fmla="*/ 348 h 491"/>
                    <a:gd name="T2" fmla="*/ 317 w 593"/>
                    <a:gd name="T3" fmla="*/ 348 h 491"/>
                    <a:gd name="T4" fmla="*/ 143 w 593"/>
                    <a:gd name="T5" fmla="*/ 301 h 491"/>
                    <a:gd name="T6" fmla="*/ 189 w 593"/>
                    <a:gd name="T7" fmla="*/ 126 h 491"/>
                    <a:gd name="T8" fmla="*/ 364 w 593"/>
                    <a:gd name="T9" fmla="*/ 173 h 491"/>
                    <a:gd name="T10" fmla="*/ 317 w 593"/>
                    <a:gd name="T11" fmla="*/ 348 h 491"/>
                    <a:gd name="T12" fmla="*/ 447 w 593"/>
                    <a:gd name="T13" fmla="*/ 59 h 491"/>
                    <a:gd name="T14" fmla="*/ 447 w 593"/>
                    <a:gd name="T15" fmla="*/ 59 h 491"/>
                    <a:gd name="T16" fmla="*/ 379 w 593"/>
                    <a:gd name="T17" fmla="*/ 54 h 491"/>
                    <a:gd name="T18" fmla="*/ 142 w 593"/>
                    <a:gd name="T19" fmla="*/ 44 h 491"/>
                    <a:gd name="T20" fmla="*/ 142 w 593"/>
                    <a:gd name="T21" fmla="*/ 44 h 491"/>
                    <a:gd name="T22" fmla="*/ 60 w 593"/>
                    <a:gd name="T23" fmla="*/ 348 h 491"/>
                    <a:gd name="T24" fmla="*/ 364 w 593"/>
                    <a:gd name="T25" fmla="*/ 430 h 491"/>
                    <a:gd name="T26" fmla="*/ 475 w 593"/>
                    <a:gd name="T27" fmla="*/ 225 h 491"/>
                    <a:gd name="T28" fmla="*/ 504 w 593"/>
                    <a:gd name="T29" fmla="*/ 157 h 491"/>
                    <a:gd name="T30" fmla="*/ 593 w 593"/>
                    <a:gd name="T31" fmla="*/ 106 h 491"/>
                    <a:gd name="T32" fmla="*/ 537 w 593"/>
                    <a:gd name="T33" fmla="*/ 7 h 491"/>
                    <a:gd name="T34" fmla="*/ 447 w 593"/>
                    <a:gd name="T35" fmla="*/ 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3" h="491">
                      <a:moveTo>
                        <a:pt x="317" y="348"/>
                      </a:moveTo>
                      <a:lnTo>
                        <a:pt x="317" y="348"/>
                      </a:lnTo>
                      <a:cubicBezTo>
                        <a:pt x="256" y="383"/>
                        <a:pt x="178" y="362"/>
                        <a:pt x="143" y="301"/>
                      </a:cubicBezTo>
                      <a:cubicBezTo>
                        <a:pt x="107" y="240"/>
                        <a:pt x="128" y="161"/>
                        <a:pt x="189" y="126"/>
                      </a:cubicBezTo>
                      <a:cubicBezTo>
                        <a:pt x="251" y="91"/>
                        <a:pt x="329" y="111"/>
                        <a:pt x="364" y="173"/>
                      </a:cubicBezTo>
                      <a:cubicBezTo>
                        <a:pt x="400" y="234"/>
                        <a:pt x="379" y="312"/>
                        <a:pt x="317" y="348"/>
                      </a:cubicBezTo>
                      <a:close/>
                      <a:moveTo>
                        <a:pt x="447" y="59"/>
                      </a:moveTo>
                      <a:lnTo>
                        <a:pt x="447" y="59"/>
                      </a:lnTo>
                      <a:cubicBezTo>
                        <a:pt x="418" y="76"/>
                        <a:pt x="390" y="62"/>
                        <a:pt x="379" y="54"/>
                      </a:cubicBezTo>
                      <a:cubicBezTo>
                        <a:pt x="311" y="7"/>
                        <a:pt x="218" y="0"/>
                        <a:pt x="142" y="44"/>
                      </a:cubicBezTo>
                      <a:lnTo>
                        <a:pt x="142" y="44"/>
                      </a:lnTo>
                      <a:cubicBezTo>
                        <a:pt x="35" y="106"/>
                        <a:pt x="0" y="242"/>
                        <a:pt x="60" y="348"/>
                      </a:cubicBezTo>
                      <a:cubicBezTo>
                        <a:pt x="122" y="454"/>
                        <a:pt x="258" y="491"/>
                        <a:pt x="364" y="430"/>
                      </a:cubicBezTo>
                      <a:cubicBezTo>
                        <a:pt x="439" y="386"/>
                        <a:pt x="479" y="306"/>
                        <a:pt x="475" y="225"/>
                      </a:cubicBezTo>
                      <a:cubicBezTo>
                        <a:pt x="474" y="210"/>
                        <a:pt x="478" y="172"/>
                        <a:pt x="504" y="157"/>
                      </a:cubicBezTo>
                      <a:cubicBezTo>
                        <a:pt x="511" y="153"/>
                        <a:pt x="546" y="133"/>
                        <a:pt x="593" y="106"/>
                      </a:cubicBezTo>
                      <a:cubicBezTo>
                        <a:pt x="572" y="75"/>
                        <a:pt x="553" y="42"/>
                        <a:pt x="537" y="7"/>
                      </a:cubicBezTo>
                      <a:cubicBezTo>
                        <a:pt x="490" y="35"/>
                        <a:pt x="455" y="55"/>
                        <a:pt x="447" y="59"/>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sp>
            <p:nvSpPr>
              <p:cNvPr id="340" name="Freeform 36"/>
              <p:cNvSpPr>
                <a:spLocks noEditPoints="1"/>
              </p:cNvSpPr>
              <p:nvPr/>
            </p:nvSpPr>
            <p:spPr bwMode="auto">
              <a:xfrm>
                <a:off x="5732324" y="2365249"/>
                <a:ext cx="208833" cy="212527"/>
              </a:xfrm>
              <a:custGeom>
                <a:avLst/>
                <a:gdLst>
                  <a:gd name="T0" fmla="*/ 681 w 762"/>
                  <a:gd name="T1" fmla="*/ 521 h 762"/>
                  <a:gd name="T2" fmla="*/ 586 w 762"/>
                  <a:gd name="T3" fmla="*/ 509 h 762"/>
                  <a:gd name="T4" fmla="*/ 707 w 762"/>
                  <a:gd name="T5" fmla="*/ 407 h 762"/>
                  <a:gd name="T6" fmla="*/ 620 w 762"/>
                  <a:gd name="T7" fmla="*/ 613 h 762"/>
                  <a:gd name="T8" fmla="*/ 544 w 762"/>
                  <a:gd name="T9" fmla="*/ 632 h 762"/>
                  <a:gd name="T10" fmla="*/ 650 w 762"/>
                  <a:gd name="T11" fmla="*/ 582 h 762"/>
                  <a:gd name="T12" fmla="*/ 499 w 762"/>
                  <a:gd name="T13" fmla="*/ 608 h 762"/>
                  <a:gd name="T14" fmla="*/ 404 w 762"/>
                  <a:gd name="T15" fmla="*/ 719 h 762"/>
                  <a:gd name="T16" fmla="*/ 499 w 762"/>
                  <a:gd name="T17" fmla="*/ 608 h 762"/>
                  <a:gd name="T18" fmla="*/ 549 w 762"/>
                  <a:gd name="T19" fmla="*/ 407 h 762"/>
                  <a:gd name="T20" fmla="*/ 527 w 762"/>
                  <a:gd name="T21" fmla="*/ 530 h 762"/>
                  <a:gd name="T22" fmla="*/ 404 w 762"/>
                  <a:gd name="T23" fmla="*/ 239 h 762"/>
                  <a:gd name="T24" fmla="*/ 532 w 762"/>
                  <a:gd name="T25" fmla="*/ 254 h 762"/>
                  <a:gd name="T26" fmla="*/ 404 w 762"/>
                  <a:gd name="T27" fmla="*/ 362 h 762"/>
                  <a:gd name="T28" fmla="*/ 404 w 762"/>
                  <a:gd name="T29" fmla="*/ 53 h 762"/>
                  <a:gd name="T30" fmla="*/ 499 w 762"/>
                  <a:gd name="T31" fmla="*/ 164 h 762"/>
                  <a:gd name="T32" fmla="*/ 404 w 762"/>
                  <a:gd name="T33" fmla="*/ 53 h 762"/>
                  <a:gd name="T34" fmla="*/ 620 w 762"/>
                  <a:gd name="T35" fmla="*/ 159 h 762"/>
                  <a:gd name="T36" fmla="*/ 560 w 762"/>
                  <a:gd name="T37" fmla="*/ 178 h 762"/>
                  <a:gd name="T38" fmla="*/ 572 w 762"/>
                  <a:gd name="T39" fmla="*/ 116 h 762"/>
                  <a:gd name="T40" fmla="*/ 705 w 762"/>
                  <a:gd name="T41" fmla="*/ 341 h 762"/>
                  <a:gd name="T42" fmla="*/ 598 w 762"/>
                  <a:gd name="T43" fmla="*/ 346 h 762"/>
                  <a:gd name="T44" fmla="*/ 676 w 762"/>
                  <a:gd name="T45" fmla="*/ 239 h 762"/>
                  <a:gd name="T46" fmla="*/ 357 w 762"/>
                  <a:gd name="T47" fmla="*/ 190 h 762"/>
                  <a:gd name="T48" fmla="*/ 322 w 762"/>
                  <a:gd name="T49" fmla="*/ 64 h 762"/>
                  <a:gd name="T50" fmla="*/ 357 w 762"/>
                  <a:gd name="T51" fmla="*/ 190 h 762"/>
                  <a:gd name="T52" fmla="*/ 213 w 762"/>
                  <a:gd name="T53" fmla="*/ 362 h 762"/>
                  <a:gd name="T54" fmla="*/ 234 w 762"/>
                  <a:gd name="T55" fmla="*/ 239 h 762"/>
                  <a:gd name="T56" fmla="*/ 357 w 762"/>
                  <a:gd name="T57" fmla="*/ 530 h 762"/>
                  <a:gd name="T58" fmla="*/ 229 w 762"/>
                  <a:gd name="T59" fmla="*/ 516 h 762"/>
                  <a:gd name="T60" fmla="*/ 357 w 762"/>
                  <a:gd name="T61" fmla="*/ 407 h 762"/>
                  <a:gd name="T62" fmla="*/ 357 w 762"/>
                  <a:gd name="T63" fmla="*/ 719 h 762"/>
                  <a:gd name="T64" fmla="*/ 263 w 762"/>
                  <a:gd name="T65" fmla="*/ 608 h 762"/>
                  <a:gd name="T66" fmla="*/ 357 w 762"/>
                  <a:gd name="T67" fmla="*/ 719 h 762"/>
                  <a:gd name="T68" fmla="*/ 142 w 762"/>
                  <a:gd name="T69" fmla="*/ 613 h 762"/>
                  <a:gd name="T70" fmla="*/ 201 w 762"/>
                  <a:gd name="T71" fmla="*/ 594 h 762"/>
                  <a:gd name="T72" fmla="*/ 189 w 762"/>
                  <a:gd name="T73" fmla="*/ 656 h 762"/>
                  <a:gd name="T74" fmla="*/ 57 w 762"/>
                  <a:gd name="T75" fmla="*/ 429 h 762"/>
                  <a:gd name="T76" fmla="*/ 163 w 762"/>
                  <a:gd name="T77" fmla="*/ 426 h 762"/>
                  <a:gd name="T78" fmla="*/ 85 w 762"/>
                  <a:gd name="T79" fmla="*/ 530 h 762"/>
                  <a:gd name="T80" fmla="*/ 57 w 762"/>
                  <a:gd name="T81" fmla="*/ 341 h 762"/>
                  <a:gd name="T82" fmla="*/ 180 w 762"/>
                  <a:gd name="T83" fmla="*/ 239 h 762"/>
                  <a:gd name="T84" fmla="*/ 161 w 762"/>
                  <a:gd name="T85" fmla="*/ 362 h 762"/>
                  <a:gd name="T86" fmla="*/ 142 w 762"/>
                  <a:gd name="T87" fmla="*/ 159 h 762"/>
                  <a:gd name="T88" fmla="*/ 251 w 762"/>
                  <a:gd name="T89" fmla="*/ 71 h 762"/>
                  <a:gd name="T90" fmla="*/ 196 w 762"/>
                  <a:gd name="T91" fmla="*/ 190 h 762"/>
                  <a:gd name="T92" fmla="*/ 381 w 762"/>
                  <a:gd name="T93" fmla="*/ 0 h 762"/>
                  <a:gd name="T94" fmla="*/ 381 w 762"/>
                  <a:gd name="T95"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2" h="762">
                    <a:moveTo>
                      <a:pt x="705" y="429"/>
                    </a:moveTo>
                    <a:lnTo>
                      <a:pt x="705" y="429"/>
                    </a:lnTo>
                    <a:cubicBezTo>
                      <a:pt x="700" y="462"/>
                      <a:pt x="693" y="492"/>
                      <a:pt x="681" y="521"/>
                    </a:cubicBezTo>
                    <a:lnTo>
                      <a:pt x="676" y="530"/>
                    </a:lnTo>
                    <a:lnTo>
                      <a:pt x="579" y="530"/>
                    </a:lnTo>
                    <a:lnTo>
                      <a:pt x="586" y="509"/>
                    </a:lnTo>
                    <a:cubicBezTo>
                      <a:pt x="591" y="481"/>
                      <a:pt x="596" y="452"/>
                      <a:pt x="598" y="426"/>
                    </a:cubicBezTo>
                    <a:lnTo>
                      <a:pt x="598" y="407"/>
                    </a:lnTo>
                    <a:lnTo>
                      <a:pt x="707" y="407"/>
                    </a:lnTo>
                    <a:lnTo>
                      <a:pt x="705" y="429"/>
                    </a:lnTo>
                    <a:close/>
                    <a:moveTo>
                      <a:pt x="620" y="613"/>
                    </a:moveTo>
                    <a:lnTo>
                      <a:pt x="620" y="613"/>
                    </a:lnTo>
                    <a:cubicBezTo>
                      <a:pt x="605" y="627"/>
                      <a:pt x="589" y="644"/>
                      <a:pt x="572" y="656"/>
                    </a:cubicBezTo>
                    <a:lnTo>
                      <a:pt x="511" y="700"/>
                    </a:lnTo>
                    <a:lnTo>
                      <a:pt x="544" y="632"/>
                    </a:lnTo>
                    <a:cubicBezTo>
                      <a:pt x="549" y="622"/>
                      <a:pt x="553" y="608"/>
                      <a:pt x="560" y="594"/>
                    </a:cubicBezTo>
                    <a:lnTo>
                      <a:pt x="565" y="582"/>
                    </a:lnTo>
                    <a:lnTo>
                      <a:pt x="650" y="582"/>
                    </a:lnTo>
                    <a:lnTo>
                      <a:pt x="620" y="613"/>
                    </a:lnTo>
                    <a:close/>
                    <a:moveTo>
                      <a:pt x="499" y="608"/>
                    </a:moveTo>
                    <a:lnTo>
                      <a:pt x="499" y="608"/>
                    </a:lnTo>
                    <a:cubicBezTo>
                      <a:pt x="480" y="646"/>
                      <a:pt x="461" y="679"/>
                      <a:pt x="440" y="708"/>
                    </a:cubicBezTo>
                    <a:cubicBezTo>
                      <a:pt x="435" y="715"/>
                      <a:pt x="428" y="715"/>
                      <a:pt x="426" y="715"/>
                    </a:cubicBezTo>
                    <a:lnTo>
                      <a:pt x="404" y="719"/>
                    </a:lnTo>
                    <a:lnTo>
                      <a:pt x="404" y="582"/>
                    </a:lnTo>
                    <a:lnTo>
                      <a:pt x="511" y="582"/>
                    </a:lnTo>
                    <a:lnTo>
                      <a:pt x="499" y="608"/>
                    </a:lnTo>
                    <a:close/>
                    <a:moveTo>
                      <a:pt x="404" y="407"/>
                    </a:moveTo>
                    <a:lnTo>
                      <a:pt x="404" y="407"/>
                    </a:lnTo>
                    <a:lnTo>
                      <a:pt x="549" y="407"/>
                    </a:lnTo>
                    <a:lnTo>
                      <a:pt x="546" y="429"/>
                    </a:lnTo>
                    <a:cubicBezTo>
                      <a:pt x="544" y="459"/>
                      <a:pt x="539" y="490"/>
                      <a:pt x="532" y="516"/>
                    </a:cubicBezTo>
                    <a:lnTo>
                      <a:pt x="527" y="530"/>
                    </a:lnTo>
                    <a:lnTo>
                      <a:pt x="404" y="530"/>
                    </a:lnTo>
                    <a:lnTo>
                      <a:pt x="404" y="407"/>
                    </a:lnTo>
                    <a:close/>
                    <a:moveTo>
                      <a:pt x="404" y="239"/>
                    </a:moveTo>
                    <a:lnTo>
                      <a:pt x="404" y="239"/>
                    </a:lnTo>
                    <a:lnTo>
                      <a:pt x="527" y="239"/>
                    </a:lnTo>
                    <a:lnTo>
                      <a:pt x="532" y="254"/>
                    </a:lnTo>
                    <a:cubicBezTo>
                      <a:pt x="539" y="282"/>
                      <a:pt x="544" y="313"/>
                      <a:pt x="546" y="343"/>
                    </a:cubicBezTo>
                    <a:lnTo>
                      <a:pt x="549" y="362"/>
                    </a:lnTo>
                    <a:lnTo>
                      <a:pt x="404" y="362"/>
                    </a:lnTo>
                    <a:lnTo>
                      <a:pt x="404" y="239"/>
                    </a:lnTo>
                    <a:close/>
                    <a:moveTo>
                      <a:pt x="404" y="53"/>
                    </a:moveTo>
                    <a:lnTo>
                      <a:pt x="404" y="53"/>
                    </a:lnTo>
                    <a:lnTo>
                      <a:pt x="435" y="57"/>
                    </a:lnTo>
                    <a:lnTo>
                      <a:pt x="440" y="62"/>
                    </a:lnTo>
                    <a:cubicBezTo>
                      <a:pt x="461" y="93"/>
                      <a:pt x="480" y="126"/>
                      <a:pt x="499" y="164"/>
                    </a:cubicBezTo>
                    <a:lnTo>
                      <a:pt x="511" y="190"/>
                    </a:lnTo>
                    <a:lnTo>
                      <a:pt x="404" y="190"/>
                    </a:lnTo>
                    <a:lnTo>
                      <a:pt x="404" y="53"/>
                    </a:lnTo>
                    <a:close/>
                    <a:moveTo>
                      <a:pt x="572" y="116"/>
                    </a:moveTo>
                    <a:lnTo>
                      <a:pt x="572" y="116"/>
                    </a:lnTo>
                    <a:cubicBezTo>
                      <a:pt x="589" y="128"/>
                      <a:pt x="605" y="142"/>
                      <a:pt x="620" y="159"/>
                    </a:cubicBezTo>
                    <a:lnTo>
                      <a:pt x="650" y="190"/>
                    </a:lnTo>
                    <a:lnTo>
                      <a:pt x="565" y="190"/>
                    </a:lnTo>
                    <a:lnTo>
                      <a:pt x="560" y="178"/>
                    </a:lnTo>
                    <a:cubicBezTo>
                      <a:pt x="553" y="161"/>
                      <a:pt x="549" y="149"/>
                      <a:pt x="544" y="138"/>
                    </a:cubicBezTo>
                    <a:lnTo>
                      <a:pt x="511" y="71"/>
                    </a:lnTo>
                    <a:lnTo>
                      <a:pt x="572" y="116"/>
                    </a:lnTo>
                    <a:close/>
                    <a:moveTo>
                      <a:pt x="681" y="251"/>
                    </a:moveTo>
                    <a:lnTo>
                      <a:pt x="681" y="251"/>
                    </a:lnTo>
                    <a:cubicBezTo>
                      <a:pt x="693" y="280"/>
                      <a:pt x="700" y="310"/>
                      <a:pt x="705" y="341"/>
                    </a:cubicBezTo>
                    <a:lnTo>
                      <a:pt x="707" y="362"/>
                    </a:lnTo>
                    <a:lnTo>
                      <a:pt x="598" y="362"/>
                    </a:lnTo>
                    <a:lnTo>
                      <a:pt x="598" y="346"/>
                    </a:lnTo>
                    <a:cubicBezTo>
                      <a:pt x="596" y="317"/>
                      <a:pt x="591" y="291"/>
                      <a:pt x="586" y="263"/>
                    </a:cubicBezTo>
                    <a:lnTo>
                      <a:pt x="579" y="239"/>
                    </a:lnTo>
                    <a:lnTo>
                      <a:pt x="676" y="239"/>
                    </a:lnTo>
                    <a:lnTo>
                      <a:pt x="681" y="251"/>
                    </a:lnTo>
                    <a:close/>
                    <a:moveTo>
                      <a:pt x="357" y="190"/>
                    </a:moveTo>
                    <a:lnTo>
                      <a:pt x="357" y="190"/>
                    </a:lnTo>
                    <a:lnTo>
                      <a:pt x="251" y="190"/>
                    </a:lnTo>
                    <a:lnTo>
                      <a:pt x="263" y="164"/>
                    </a:lnTo>
                    <a:cubicBezTo>
                      <a:pt x="281" y="126"/>
                      <a:pt x="300" y="93"/>
                      <a:pt x="322" y="64"/>
                    </a:cubicBezTo>
                    <a:cubicBezTo>
                      <a:pt x="326" y="57"/>
                      <a:pt x="333" y="57"/>
                      <a:pt x="336" y="55"/>
                    </a:cubicBezTo>
                    <a:lnTo>
                      <a:pt x="357" y="53"/>
                    </a:lnTo>
                    <a:lnTo>
                      <a:pt x="357" y="190"/>
                    </a:lnTo>
                    <a:close/>
                    <a:moveTo>
                      <a:pt x="357" y="362"/>
                    </a:moveTo>
                    <a:lnTo>
                      <a:pt x="357" y="362"/>
                    </a:lnTo>
                    <a:lnTo>
                      <a:pt x="213" y="362"/>
                    </a:lnTo>
                    <a:lnTo>
                      <a:pt x="215" y="343"/>
                    </a:lnTo>
                    <a:cubicBezTo>
                      <a:pt x="218" y="313"/>
                      <a:pt x="222" y="282"/>
                      <a:pt x="229" y="254"/>
                    </a:cubicBezTo>
                    <a:lnTo>
                      <a:pt x="234" y="239"/>
                    </a:lnTo>
                    <a:lnTo>
                      <a:pt x="357" y="239"/>
                    </a:lnTo>
                    <a:lnTo>
                      <a:pt x="357" y="362"/>
                    </a:lnTo>
                    <a:close/>
                    <a:moveTo>
                      <a:pt x="357" y="530"/>
                    </a:moveTo>
                    <a:lnTo>
                      <a:pt x="357" y="530"/>
                    </a:lnTo>
                    <a:lnTo>
                      <a:pt x="234" y="530"/>
                    </a:lnTo>
                    <a:lnTo>
                      <a:pt x="229" y="516"/>
                    </a:lnTo>
                    <a:cubicBezTo>
                      <a:pt x="222" y="490"/>
                      <a:pt x="218" y="459"/>
                      <a:pt x="215" y="429"/>
                    </a:cubicBezTo>
                    <a:lnTo>
                      <a:pt x="213" y="407"/>
                    </a:lnTo>
                    <a:lnTo>
                      <a:pt x="357" y="407"/>
                    </a:lnTo>
                    <a:lnTo>
                      <a:pt x="357" y="530"/>
                    </a:lnTo>
                    <a:close/>
                    <a:moveTo>
                      <a:pt x="357" y="719"/>
                    </a:moveTo>
                    <a:lnTo>
                      <a:pt x="357" y="719"/>
                    </a:lnTo>
                    <a:lnTo>
                      <a:pt x="326" y="715"/>
                    </a:lnTo>
                    <a:lnTo>
                      <a:pt x="322" y="708"/>
                    </a:lnTo>
                    <a:cubicBezTo>
                      <a:pt x="300" y="679"/>
                      <a:pt x="281" y="646"/>
                      <a:pt x="263" y="608"/>
                    </a:cubicBezTo>
                    <a:lnTo>
                      <a:pt x="251" y="582"/>
                    </a:lnTo>
                    <a:lnTo>
                      <a:pt x="357" y="582"/>
                    </a:lnTo>
                    <a:lnTo>
                      <a:pt x="357" y="719"/>
                    </a:lnTo>
                    <a:close/>
                    <a:moveTo>
                      <a:pt x="189" y="656"/>
                    </a:moveTo>
                    <a:lnTo>
                      <a:pt x="189" y="656"/>
                    </a:lnTo>
                    <a:cubicBezTo>
                      <a:pt x="173" y="644"/>
                      <a:pt x="156" y="627"/>
                      <a:pt x="142" y="613"/>
                    </a:cubicBezTo>
                    <a:lnTo>
                      <a:pt x="111" y="582"/>
                    </a:lnTo>
                    <a:lnTo>
                      <a:pt x="196" y="582"/>
                    </a:lnTo>
                    <a:lnTo>
                      <a:pt x="201" y="594"/>
                    </a:lnTo>
                    <a:cubicBezTo>
                      <a:pt x="208" y="608"/>
                      <a:pt x="213" y="622"/>
                      <a:pt x="218" y="632"/>
                    </a:cubicBezTo>
                    <a:lnTo>
                      <a:pt x="251" y="700"/>
                    </a:lnTo>
                    <a:lnTo>
                      <a:pt x="189" y="656"/>
                    </a:lnTo>
                    <a:close/>
                    <a:moveTo>
                      <a:pt x="80" y="521"/>
                    </a:moveTo>
                    <a:lnTo>
                      <a:pt x="80" y="521"/>
                    </a:lnTo>
                    <a:cubicBezTo>
                      <a:pt x="69" y="492"/>
                      <a:pt x="59" y="462"/>
                      <a:pt x="57" y="429"/>
                    </a:cubicBezTo>
                    <a:lnTo>
                      <a:pt x="54" y="407"/>
                    </a:lnTo>
                    <a:lnTo>
                      <a:pt x="161" y="407"/>
                    </a:lnTo>
                    <a:lnTo>
                      <a:pt x="163" y="426"/>
                    </a:lnTo>
                    <a:cubicBezTo>
                      <a:pt x="166" y="452"/>
                      <a:pt x="170" y="481"/>
                      <a:pt x="175" y="509"/>
                    </a:cubicBezTo>
                    <a:lnTo>
                      <a:pt x="180" y="530"/>
                    </a:lnTo>
                    <a:lnTo>
                      <a:pt x="85" y="530"/>
                    </a:lnTo>
                    <a:lnTo>
                      <a:pt x="80" y="521"/>
                    </a:lnTo>
                    <a:close/>
                    <a:moveTo>
                      <a:pt x="57" y="341"/>
                    </a:moveTo>
                    <a:lnTo>
                      <a:pt x="57" y="341"/>
                    </a:lnTo>
                    <a:cubicBezTo>
                      <a:pt x="59" y="310"/>
                      <a:pt x="69" y="280"/>
                      <a:pt x="80" y="251"/>
                    </a:cubicBezTo>
                    <a:lnTo>
                      <a:pt x="85" y="239"/>
                    </a:lnTo>
                    <a:lnTo>
                      <a:pt x="180" y="239"/>
                    </a:lnTo>
                    <a:lnTo>
                      <a:pt x="175" y="263"/>
                    </a:lnTo>
                    <a:cubicBezTo>
                      <a:pt x="170" y="291"/>
                      <a:pt x="166" y="317"/>
                      <a:pt x="163" y="346"/>
                    </a:cubicBezTo>
                    <a:lnTo>
                      <a:pt x="161" y="362"/>
                    </a:lnTo>
                    <a:lnTo>
                      <a:pt x="54" y="362"/>
                    </a:lnTo>
                    <a:lnTo>
                      <a:pt x="57" y="341"/>
                    </a:lnTo>
                    <a:close/>
                    <a:moveTo>
                      <a:pt x="142" y="159"/>
                    </a:moveTo>
                    <a:lnTo>
                      <a:pt x="142" y="159"/>
                    </a:lnTo>
                    <a:cubicBezTo>
                      <a:pt x="156" y="142"/>
                      <a:pt x="173" y="128"/>
                      <a:pt x="189" y="116"/>
                    </a:cubicBezTo>
                    <a:lnTo>
                      <a:pt x="251" y="71"/>
                    </a:lnTo>
                    <a:lnTo>
                      <a:pt x="218" y="138"/>
                    </a:lnTo>
                    <a:cubicBezTo>
                      <a:pt x="213" y="149"/>
                      <a:pt x="208" y="164"/>
                      <a:pt x="201" y="178"/>
                    </a:cubicBezTo>
                    <a:lnTo>
                      <a:pt x="196" y="190"/>
                    </a:lnTo>
                    <a:lnTo>
                      <a:pt x="111" y="190"/>
                    </a:lnTo>
                    <a:lnTo>
                      <a:pt x="142" y="159"/>
                    </a:lnTo>
                    <a:close/>
                    <a:moveTo>
                      <a:pt x="381" y="0"/>
                    </a:moveTo>
                    <a:lnTo>
                      <a:pt x="381" y="0"/>
                    </a:lnTo>
                    <a:cubicBezTo>
                      <a:pt x="170" y="0"/>
                      <a:pt x="0" y="173"/>
                      <a:pt x="0" y="381"/>
                    </a:cubicBezTo>
                    <a:cubicBezTo>
                      <a:pt x="0" y="592"/>
                      <a:pt x="170" y="762"/>
                      <a:pt x="381" y="762"/>
                    </a:cubicBezTo>
                    <a:cubicBezTo>
                      <a:pt x="591" y="762"/>
                      <a:pt x="762" y="592"/>
                      <a:pt x="762" y="381"/>
                    </a:cubicBezTo>
                    <a:cubicBezTo>
                      <a:pt x="762" y="173"/>
                      <a:pt x="591" y="0"/>
                      <a:pt x="381"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nvGrpSpPr>
            <p:cNvPr id="332" name="Group 331"/>
            <p:cNvGrpSpPr/>
            <p:nvPr/>
          </p:nvGrpSpPr>
          <p:grpSpPr>
            <a:xfrm>
              <a:off x="6515100" y="2302430"/>
              <a:ext cx="1260000" cy="784503"/>
              <a:chOff x="6451560" y="2302430"/>
              <a:chExt cx="1260000" cy="784503"/>
            </a:xfrm>
          </p:grpSpPr>
          <p:sp>
            <p:nvSpPr>
              <p:cNvPr id="314" name="TextBox 313"/>
              <p:cNvSpPr txBox="1"/>
              <p:nvPr/>
            </p:nvSpPr>
            <p:spPr>
              <a:xfrm>
                <a:off x="6451560" y="2673434"/>
                <a:ext cx="1260000" cy="413499"/>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Avaya Aura Conferencing</a:t>
                </a:r>
              </a:p>
            </p:txBody>
          </p:sp>
          <p:sp>
            <p:nvSpPr>
              <p:cNvPr id="348" name="Freeform 5"/>
              <p:cNvSpPr>
                <a:spLocks/>
              </p:cNvSpPr>
              <p:nvPr/>
            </p:nvSpPr>
            <p:spPr bwMode="auto">
              <a:xfrm>
                <a:off x="7145213" y="2380771"/>
                <a:ext cx="109764" cy="160650"/>
              </a:xfrm>
              <a:custGeom>
                <a:avLst/>
                <a:gdLst>
                  <a:gd name="T0" fmla="*/ 403 w 1061"/>
                  <a:gd name="T1" fmla="*/ 828 h 1528"/>
                  <a:gd name="T2" fmla="*/ 403 w 1061"/>
                  <a:gd name="T3" fmla="*/ 828 h 1528"/>
                  <a:gd name="T4" fmla="*/ 584 w 1061"/>
                  <a:gd name="T5" fmla="*/ 1390 h 1528"/>
                  <a:gd name="T6" fmla="*/ 828 w 1061"/>
                  <a:gd name="T7" fmla="*/ 1528 h 1528"/>
                  <a:gd name="T8" fmla="*/ 1061 w 1061"/>
                  <a:gd name="T9" fmla="*/ 1348 h 1528"/>
                  <a:gd name="T10" fmla="*/ 817 w 1061"/>
                  <a:gd name="T11" fmla="*/ 584 h 1528"/>
                  <a:gd name="T12" fmla="*/ 276 w 1061"/>
                  <a:gd name="T13" fmla="*/ 0 h 1528"/>
                  <a:gd name="T14" fmla="*/ 0 w 1061"/>
                  <a:gd name="T15" fmla="*/ 106 h 1528"/>
                  <a:gd name="T16" fmla="*/ 0 w 1061"/>
                  <a:gd name="T17" fmla="*/ 382 h 1528"/>
                  <a:gd name="T18" fmla="*/ 403 w 1061"/>
                  <a:gd name="T19" fmla="*/ 8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1" h="1528">
                    <a:moveTo>
                      <a:pt x="403" y="828"/>
                    </a:moveTo>
                    <a:lnTo>
                      <a:pt x="403" y="828"/>
                    </a:lnTo>
                    <a:cubicBezTo>
                      <a:pt x="509" y="1008"/>
                      <a:pt x="573" y="1199"/>
                      <a:pt x="584" y="1390"/>
                    </a:cubicBezTo>
                    <a:lnTo>
                      <a:pt x="828" y="1528"/>
                    </a:lnTo>
                    <a:lnTo>
                      <a:pt x="1061" y="1348"/>
                    </a:lnTo>
                    <a:cubicBezTo>
                      <a:pt x="1029" y="1082"/>
                      <a:pt x="955" y="828"/>
                      <a:pt x="817" y="584"/>
                    </a:cubicBezTo>
                    <a:cubicBezTo>
                      <a:pt x="679" y="350"/>
                      <a:pt x="488" y="149"/>
                      <a:pt x="276" y="0"/>
                    </a:cubicBezTo>
                    <a:lnTo>
                      <a:pt x="0" y="106"/>
                    </a:lnTo>
                    <a:lnTo>
                      <a:pt x="0" y="382"/>
                    </a:lnTo>
                    <a:cubicBezTo>
                      <a:pt x="159" y="499"/>
                      <a:pt x="297" y="647"/>
                      <a:pt x="403" y="82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49" name="Freeform 6"/>
              <p:cNvSpPr>
                <a:spLocks/>
              </p:cNvSpPr>
              <p:nvPr/>
            </p:nvSpPr>
            <p:spPr bwMode="auto">
              <a:xfrm>
                <a:off x="6983792" y="2677672"/>
                <a:ext cx="169988" cy="69228"/>
              </a:xfrm>
              <a:custGeom>
                <a:avLst/>
                <a:gdLst>
                  <a:gd name="T0" fmla="*/ 244 w 1644"/>
                  <a:gd name="T1" fmla="*/ 0 h 658"/>
                  <a:gd name="T2" fmla="*/ 244 w 1644"/>
                  <a:gd name="T3" fmla="*/ 0 h 658"/>
                  <a:gd name="T4" fmla="*/ 0 w 1644"/>
                  <a:gd name="T5" fmla="*/ 138 h 658"/>
                  <a:gd name="T6" fmla="*/ 42 w 1644"/>
                  <a:gd name="T7" fmla="*/ 424 h 658"/>
                  <a:gd name="T8" fmla="*/ 1601 w 1644"/>
                  <a:gd name="T9" fmla="*/ 424 h 658"/>
                  <a:gd name="T10" fmla="*/ 1644 w 1644"/>
                  <a:gd name="T11" fmla="*/ 138 h 658"/>
                  <a:gd name="T12" fmla="*/ 1400 w 1644"/>
                  <a:gd name="T13" fmla="*/ 0 h 658"/>
                  <a:gd name="T14" fmla="*/ 244 w 1644"/>
                  <a:gd name="T15" fmla="*/ 0 h 6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4" h="658">
                    <a:moveTo>
                      <a:pt x="244" y="0"/>
                    </a:moveTo>
                    <a:lnTo>
                      <a:pt x="244" y="0"/>
                    </a:lnTo>
                    <a:lnTo>
                      <a:pt x="0" y="138"/>
                    </a:lnTo>
                    <a:lnTo>
                      <a:pt x="42" y="424"/>
                    </a:lnTo>
                    <a:cubicBezTo>
                      <a:pt x="530" y="647"/>
                      <a:pt x="1092" y="658"/>
                      <a:pt x="1601" y="424"/>
                    </a:cubicBezTo>
                    <a:lnTo>
                      <a:pt x="1644" y="138"/>
                    </a:lnTo>
                    <a:lnTo>
                      <a:pt x="1400" y="0"/>
                    </a:lnTo>
                    <a:cubicBezTo>
                      <a:pt x="1029" y="170"/>
                      <a:pt x="604" y="159"/>
                      <a:pt x="244"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50" name="Freeform 7"/>
              <p:cNvSpPr>
                <a:spLocks/>
              </p:cNvSpPr>
              <p:nvPr/>
            </p:nvSpPr>
            <p:spPr bwMode="auto">
              <a:xfrm>
                <a:off x="6880521" y="2380771"/>
                <a:ext cx="108751" cy="160650"/>
              </a:xfrm>
              <a:custGeom>
                <a:avLst/>
                <a:gdLst>
                  <a:gd name="T0" fmla="*/ 467 w 1051"/>
                  <a:gd name="T1" fmla="*/ 1390 h 1528"/>
                  <a:gd name="T2" fmla="*/ 467 w 1051"/>
                  <a:gd name="T3" fmla="*/ 1390 h 1528"/>
                  <a:gd name="T4" fmla="*/ 1051 w 1051"/>
                  <a:gd name="T5" fmla="*/ 382 h 1528"/>
                  <a:gd name="T6" fmla="*/ 1051 w 1051"/>
                  <a:gd name="T7" fmla="*/ 106 h 1528"/>
                  <a:gd name="T8" fmla="*/ 775 w 1051"/>
                  <a:gd name="T9" fmla="*/ 0 h 1528"/>
                  <a:gd name="T10" fmla="*/ 0 w 1051"/>
                  <a:gd name="T11" fmla="*/ 1348 h 1528"/>
                  <a:gd name="T12" fmla="*/ 223 w 1051"/>
                  <a:gd name="T13" fmla="*/ 1528 h 1528"/>
                  <a:gd name="T14" fmla="*/ 467 w 1051"/>
                  <a:gd name="T15" fmla="*/ 1390 h 1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1" h="1528">
                    <a:moveTo>
                      <a:pt x="467" y="1390"/>
                    </a:moveTo>
                    <a:lnTo>
                      <a:pt x="467" y="1390"/>
                    </a:lnTo>
                    <a:cubicBezTo>
                      <a:pt x="509" y="998"/>
                      <a:pt x="711" y="626"/>
                      <a:pt x="1051" y="382"/>
                    </a:cubicBezTo>
                    <a:lnTo>
                      <a:pt x="1051" y="106"/>
                    </a:lnTo>
                    <a:lnTo>
                      <a:pt x="775" y="0"/>
                    </a:lnTo>
                    <a:cubicBezTo>
                      <a:pt x="318" y="319"/>
                      <a:pt x="53" y="817"/>
                      <a:pt x="0" y="1348"/>
                    </a:cubicBezTo>
                    <a:lnTo>
                      <a:pt x="223" y="1528"/>
                    </a:lnTo>
                    <a:lnTo>
                      <a:pt x="467" y="139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51" name="Freeform 8"/>
              <p:cNvSpPr>
                <a:spLocks noEditPoints="1"/>
              </p:cNvSpPr>
              <p:nvPr/>
            </p:nvSpPr>
            <p:spPr bwMode="auto">
              <a:xfrm>
                <a:off x="6862555" y="2562439"/>
                <a:ext cx="130127" cy="132283"/>
              </a:xfrm>
              <a:custGeom>
                <a:avLst/>
                <a:gdLst>
                  <a:gd name="T0" fmla="*/ 806 w 1258"/>
                  <a:gd name="T1" fmla="*/ 1019 h 1259"/>
                  <a:gd name="T2" fmla="*/ 806 w 1258"/>
                  <a:gd name="T3" fmla="*/ 1019 h 1259"/>
                  <a:gd name="T4" fmla="*/ 427 w 1258"/>
                  <a:gd name="T5" fmla="*/ 1019 h 1259"/>
                  <a:gd name="T6" fmla="*/ 286 w 1258"/>
                  <a:gd name="T7" fmla="*/ 877 h 1259"/>
                  <a:gd name="T8" fmla="*/ 286 w 1258"/>
                  <a:gd name="T9" fmla="*/ 633 h 1259"/>
                  <a:gd name="T10" fmla="*/ 376 w 1258"/>
                  <a:gd name="T11" fmla="*/ 509 h 1259"/>
                  <a:gd name="T12" fmla="*/ 419 w 1258"/>
                  <a:gd name="T13" fmla="*/ 521 h 1259"/>
                  <a:gd name="T14" fmla="*/ 614 w 1258"/>
                  <a:gd name="T15" fmla="*/ 607 h 1259"/>
                  <a:gd name="T16" fmla="*/ 810 w 1258"/>
                  <a:gd name="T17" fmla="*/ 519 h 1259"/>
                  <a:gd name="T18" fmla="*/ 855 w 1258"/>
                  <a:gd name="T19" fmla="*/ 508 h 1259"/>
                  <a:gd name="T20" fmla="*/ 947 w 1258"/>
                  <a:gd name="T21" fmla="*/ 633 h 1259"/>
                  <a:gd name="T22" fmla="*/ 947 w 1258"/>
                  <a:gd name="T23" fmla="*/ 877 h 1259"/>
                  <a:gd name="T24" fmla="*/ 806 w 1258"/>
                  <a:gd name="T25" fmla="*/ 1019 h 1259"/>
                  <a:gd name="T26" fmla="*/ 613 w 1258"/>
                  <a:gd name="T27" fmla="*/ 142 h 1259"/>
                  <a:gd name="T28" fmla="*/ 613 w 1258"/>
                  <a:gd name="T29" fmla="*/ 142 h 1259"/>
                  <a:gd name="T30" fmla="*/ 811 w 1258"/>
                  <a:gd name="T31" fmla="*/ 338 h 1259"/>
                  <a:gd name="T32" fmla="*/ 613 w 1258"/>
                  <a:gd name="T33" fmla="*/ 534 h 1259"/>
                  <a:gd name="T34" fmla="*/ 415 w 1258"/>
                  <a:gd name="T35" fmla="*/ 338 h 1259"/>
                  <a:gd name="T36" fmla="*/ 613 w 1258"/>
                  <a:gd name="T37" fmla="*/ 142 h 1259"/>
                  <a:gd name="T38" fmla="*/ 629 w 1258"/>
                  <a:gd name="T39" fmla="*/ 0 h 1259"/>
                  <a:gd name="T40" fmla="*/ 629 w 1258"/>
                  <a:gd name="T41" fmla="*/ 0 h 1259"/>
                  <a:gd name="T42" fmla="*/ 0 w 1258"/>
                  <a:gd name="T43" fmla="*/ 629 h 1259"/>
                  <a:gd name="T44" fmla="*/ 629 w 1258"/>
                  <a:gd name="T45" fmla="*/ 1259 h 1259"/>
                  <a:gd name="T46" fmla="*/ 1258 w 1258"/>
                  <a:gd name="T47" fmla="*/ 629 h 1259"/>
                  <a:gd name="T48" fmla="*/ 629 w 1258"/>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8" h="1259">
                    <a:moveTo>
                      <a:pt x="806" y="1019"/>
                    </a:moveTo>
                    <a:lnTo>
                      <a:pt x="806" y="1019"/>
                    </a:lnTo>
                    <a:lnTo>
                      <a:pt x="427" y="1019"/>
                    </a:lnTo>
                    <a:cubicBezTo>
                      <a:pt x="278" y="1019"/>
                      <a:pt x="286" y="940"/>
                      <a:pt x="286" y="877"/>
                    </a:cubicBezTo>
                    <a:lnTo>
                      <a:pt x="286" y="633"/>
                    </a:lnTo>
                    <a:cubicBezTo>
                      <a:pt x="286" y="586"/>
                      <a:pt x="320" y="542"/>
                      <a:pt x="376" y="509"/>
                    </a:cubicBezTo>
                    <a:cubicBezTo>
                      <a:pt x="397" y="498"/>
                      <a:pt x="398" y="498"/>
                      <a:pt x="419" y="521"/>
                    </a:cubicBezTo>
                    <a:cubicBezTo>
                      <a:pt x="468" y="573"/>
                      <a:pt x="537" y="607"/>
                      <a:pt x="614" y="607"/>
                    </a:cubicBezTo>
                    <a:cubicBezTo>
                      <a:pt x="692" y="607"/>
                      <a:pt x="762" y="573"/>
                      <a:pt x="810" y="519"/>
                    </a:cubicBezTo>
                    <a:cubicBezTo>
                      <a:pt x="828" y="499"/>
                      <a:pt x="831" y="494"/>
                      <a:pt x="855" y="508"/>
                    </a:cubicBezTo>
                    <a:cubicBezTo>
                      <a:pt x="912" y="541"/>
                      <a:pt x="947" y="584"/>
                      <a:pt x="947" y="633"/>
                    </a:cubicBezTo>
                    <a:lnTo>
                      <a:pt x="947" y="877"/>
                    </a:lnTo>
                    <a:cubicBezTo>
                      <a:pt x="947" y="940"/>
                      <a:pt x="955" y="1019"/>
                      <a:pt x="806" y="1019"/>
                    </a:cubicBezTo>
                    <a:close/>
                    <a:moveTo>
                      <a:pt x="613" y="142"/>
                    </a:moveTo>
                    <a:lnTo>
                      <a:pt x="613" y="142"/>
                    </a:lnTo>
                    <a:cubicBezTo>
                      <a:pt x="722" y="142"/>
                      <a:pt x="811" y="230"/>
                      <a:pt x="811" y="338"/>
                    </a:cubicBezTo>
                    <a:cubicBezTo>
                      <a:pt x="811" y="446"/>
                      <a:pt x="722" y="534"/>
                      <a:pt x="613" y="534"/>
                    </a:cubicBezTo>
                    <a:cubicBezTo>
                      <a:pt x="504" y="534"/>
                      <a:pt x="415" y="446"/>
                      <a:pt x="415" y="338"/>
                    </a:cubicBezTo>
                    <a:cubicBezTo>
                      <a:pt x="415" y="230"/>
                      <a:pt x="504" y="142"/>
                      <a:pt x="613" y="142"/>
                    </a:cubicBezTo>
                    <a:close/>
                    <a:moveTo>
                      <a:pt x="629" y="0"/>
                    </a:moveTo>
                    <a:lnTo>
                      <a:pt x="629" y="0"/>
                    </a:lnTo>
                    <a:cubicBezTo>
                      <a:pt x="281" y="0"/>
                      <a:pt x="0" y="282"/>
                      <a:pt x="0" y="629"/>
                    </a:cubicBezTo>
                    <a:cubicBezTo>
                      <a:pt x="0" y="977"/>
                      <a:pt x="281" y="1259"/>
                      <a:pt x="629" y="1259"/>
                    </a:cubicBezTo>
                    <a:cubicBezTo>
                      <a:pt x="977" y="1259"/>
                      <a:pt x="1258" y="977"/>
                      <a:pt x="1258" y="629"/>
                    </a:cubicBezTo>
                    <a:cubicBezTo>
                      <a:pt x="1258" y="282"/>
                      <a:pt x="977" y="0"/>
                      <a:pt x="629"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52" name="Freeform 9"/>
              <p:cNvSpPr>
                <a:spLocks noEditPoints="1"/>
              </p:cNvSpPr>
              <p:nvPr/>
            </p:nvSpPr>
            <p:spPr bwMode="auto">
              <a:xfrm>
                <a:off x="7142744" y="2562439"/>
                <a:ext cx="130272" cy="132283"/>
              </a:xfrm>
              <a:custGeom>
                <a:avLst/>
                <a:gdLst>
                  <a:gd name="T0" fmla="*/ 806 w 1259"/>
                  <a:gd name="T1" fmla="*/ 1019 h 1259"/>
                  <a:gd name="T2" fmla="*/ 806 w 1259"/>
                  <a:gd name="T3" fmla="*/ 1019 h 1259"/>
                  <a:gd name="T4" fmla="*/ 428 w 1259"/>
                  <a:gd name="T5" fmla="*/ 1019 h 1259"/>
                  <a:gd name="T6" fmla="*/ 287 w 1259"/>
                  <a:gd name="T7" fmla="*/ 877 h 1259"/>
                  <a:gd name="T8" fmla="*/ 287 w 1259"/>
                  <a:gd name="T9" fmla="*/ 633 h 1259"/>
                  <a:gd name="T10" fmla="*/ 376 w 1259"/>
                  <a:gd name="T11" fmla="*/ 509 h 1259"/>
                  <a:gd name="T12" fmla="*/ 419 w 1259"/>
                  <a:gd name="T13" fmla="*/ 521 h 1259"/>
                  <a:gd name="T14" fmla="*/ 614 w 1259"/>
                  <a:gd name="T15" fmla="*/ 607 h 1259"/>
                  <a:gd name="T16" fmla="*/ 811 w 1259"/>
                  <a:gd name="T17" fmla="*/ 519 h 1259"/>
                  <a:gd name="T18" fmla="*/ 855 w 1259"/>
                  <a:gd name="T19" fmla="*/ 508 h 1259"/>
                  <a:gd name="T20" fmla="*/ 947 w 1259"/>
                  <a:gd name="T21" fmla="*/ 633 h 1259"/>
                  <a:gd name="T22" fmla="*/ 947 w 1259"/>
                  <a:gd name="T23" fmla="*/ 877 h 1259"/>
                  <a:gd name="T24" fmla="*/ 806 w 1259"/>
                  <a:gd name="T25" fmla="*/ 1019 h 1259"/>
                  <a:gd name="T26" fmla="*/ 613 w 1259"/>
                  <a:gd name="T27" fmla="*/ 142 h 1259"/>
                  <a:gd name="T28" fmla="*/ 613 w 1259"/>
                  <a:gd name="T29" fmla="*/ 142 h 1259"/>
                  <a:gd name="T30" fmla="*/ 811 w 1259"/>
                  <a:gd name="T31" fmla="*/ 338 h 1259"/>
                  <a:gd name="T32" fmla="*/ 613 w 1259"/>
                  <a:gd name="T33" fmla="*/ 534 h 1259"/>
                  <a:gd name="T34" fmla="*/ 415 w 1259"/>
                  <a:gd name="T35" fmla="*/ 338 h 1259"/>
                  <a:gd name="T36" fmla="*/ 613 w 1259"/>
                  <a:gd name="T37" fmla="*/ 142 h 1259"/>
                  <a:gd name="T38" fmla="*/ 630 w 1259"/>
                  <a:gd name="T39" fmla="*/ 0 h 1259"/>
                  <a:gd name="T40" fmla="*/ 630 w 1259"/>
                  <a:gd name="T41" fmla="*/ 0 h 1259"/>
                  <a:gd name="T42" fmla="*/ 0 w 1259"/>
                  <a:gd name="T43" fmla="*/ 629 h 1259"/>
                  <a:gd name="T44" fmla="*/ 630 w 1259"/>
                  <a:gd name="T45" fmla="*/ 1259 h 1259"/>
                  <a:gd name="T46" fmla="*/ 1259 w 1259"/>
                  <a:gd name="T47" fmla="*/ 629 h 1259"/>
                  <a:gd name="T48" fmla="*/ 630 w 1259"/>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9" h="1259">
                    <a:moveTo>
                      <a:pt x="806" y="1019"/>
                    </a:moveTo>
                    <a:lnTo>
                      <a:pt x="806" y="1019"/>
                    </a:lnTo>
                    <a:lnTo>
                      <a:pt x="428" y="1019"/>
                    </a:lnTo>
                    <a:cubicBezTo>
                      <a:pt x="278" y="1019"/>
                      <a:pt x="287" y="940"/>
                      <a:pt x="287" y="877"/>
                    </a:cubicBezTo>
                    <a:lnTo>
                      <a:pt x="287" y="633"/>
                    </a:lnTo>
                    <a:cubicBezTo>
                      <a:pt x="287" y="586"/>
                      <a:pt x="320" y="542"/>
                      <a:pt x="376" y="509"/>
                    </a:cubicBezTo>
                    <a:cubicBezTo>
                      <a:pt x="397" y="498"/>
                      <a:pt x="398" y="498"/>
                      <a:pt x="419" y="521"/>
                    </a:cubicBezTo>
                    <a:cubicBezTo>
                      <a:pt x="468" y="573"/>
                      <a:pt x="538" y="607"/>
                      <a:pt x="614" y="607"/>
                    </a:cubicBezTo>
                    <a:cubicBezTo>
                      <a:pt x="692" y="607"/>
                      <a:pt x="762" y="573"/>
                      <a:pt x="811" y="519"/>
                    </a:cubicBezTo>
                    <a:cubicBezTo>
                      <a:pt x="829" y="499"/>
                      <a:pt x="832" y="494"/>
                      <a:pt x="855" y="508"/>
                    </a:cubicBezTo>
                    <a:cubicBezTo>
                      <a:pt x="912" y="541"/>
                      <a:pt x="947" y="584"/>
                      <a:pt x="947" y="633"/>
                    </a:cubicBezTo>
                    <a:lnTo>
                      <a:pt x="947" y="877"/>
                    </a:lnTo>
                    <a:cubicBezTo>
                      <a:pt x="947" y="940"/>
                      <a:pt x="956" y="1019"/>
                      <a:pt x="806" y="1019"/>
                    </a:cubicBezTo>
                    <a:close/>
                    <a:moveTo>
                      <a:pt x="613" y="142"/>
                    </a:moveTo>
                    <a:lnTo>
                      <a:pt x="613" y="142"/>
                    </a:lnTo>
                    <a:cubicBezTo>
                      <a:pt x="723" y="142"/>
                      <a:pt x="811" y="230"/>
                      <a:pt x="811" y="338"/>
                    </a:cubicBezTo>
                    <a:cubicBezTo>
                      <a:pt x="811" y="446"/>
                      <a:pt x="723" y="534"/>
                      <a:pt x="613" y="534"/>
                    </a:cubicBezTo>
                    <a:cubicBezTo>
                      <a:pt x="504" y="534"/>
                      <a:pt x="415" y="446"/>
                      <a:pt x="415" y="338"/>
                    </a:cubicBezTo>
                    <a:cubicBezTo>
                      <a:pt x="415" y="230"/>
                      <a:pt x="504" y="142"/>
                      <a:pt x="613" y="142"/>
                    </a:cubicBezTo>
                    <a:close/>
                    <a:moveTo>
                      <a:pt x="630" y="0"/>
                    </a:moveTo>
                    <a:lnTo>
                      <a:pt x="630" y="0"/>
                    </a:lnTo>
                    <a:cubicBezTo>
                      <a:pt x="282" y="0"/>
                      <a:pt x="0" y="282"/>
                      <a:pt x="0" y="629"/>
                    </a:cubicBezTo>
                    <a:cubicBezTo>
                      <a:pt x="0" y="977"/>
                      <a:pt x="282" y="1259"/>
                      <a:pt x="630" y="1259"/>
                    </a:cubicBezTo>
                    <a:cubicBezTo>
                      <a:pt x="977" y="1259"/>
                      <a:pt x="1259" y="977"/>
                      <a:pt x="1259" y="629"/>
                    </a:cubicBezTo>
                    <a:cubicBezTo>
                      <a:pt x="1259" y="282"/>
                      <a:pt x="977" y="0"/>
                      <a:pt x="630"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53" name="Freeform 10"/>
              <p:cNvSpPr>
                <a:spLocks noEditPoints="1"/>
              </p:cNvSpPr>
              <p:nvPr/>
            </p:nvSpPr>
            <p:spPr bwMode="auto">
              <a:xfrm>
                <a:off x="7003129" y="2302430"/>
                <a:ext cx="130127" cy="132283"/>
              </a:xfrm>
              <a:custGeom>
                <a:avLst/>
                <a:gdLst>
                  <a:gd name="T0" fmla="*/ 295 w 1259"/>
                  <a:gd name="T1" fmla="*/ 913 h 1258"/>
                  <a:gd name="T2" fmla="*/ 295 w 1259"/>
                  <a:gd name="T3" fmla="*/ 913 h 1258"/>
                  <a:gd name="T4" fmla="*/ 295 w 1259"/>
                  <a:gd name="T5" fmla="*/ 669 h 1258"/>
                  <a:gd name="T6" fmla="*/ 385 w 1259"/>
                  <a:gd name="T7" fmla="*/ 545 h 1258"/>
                  <a:gd name="T8" fmla="*/ 428 w 1259"/>
                  <a:gd name="T9" fmla="*/ 558 h 1258"/>
                  <a:gd name="T10" fmla="*/ 623 w 1259"/>
                  <a:gd name="T11" fmla="*/ 643 h 1258"/>
                  <a:gd name="T12" fmla="*/ 819 w 1259"/>
                  <a:gd name="T13" fmla="*/ 555 h 1258"/>
                  <a:gd name="T14" fmla="*/ 864 w 1259"/>
                  <a:gd name="T15" fmla="*/ 544 h 1258"/>
                  <a:gd name="T16" fmla="*/ 956 w 1259"/>
                  <a:gd name="T17" fmla="*/ 669 h 1258"/>
                  <a:gd name="T18" fmla="*/ 956 w 1259"/>
                  <a:gd name="T19" fmla="*/ 913 h 1258"/>
                  <a:gd name="T20" fmla="*/ 815 w 1259"/>
                  <a:gd name="T21" fmla="*/ 1055 h 1258"/>
                  <a:gd name="T22" fmla="*/ 436 w 1259"/>
                  <a:gd name="T23" fmla="*/ 1055 h 1258"/>
                  <a:gd name="T24" fmla="*/ 295 w 1259"/>
                  <a:gd name="T25" fmla="*/ 913 h 1258"/>
                  <a:gd name="T26" fmla="*/ 622 w 1259"/>
                  <a:gd name="T27" fmla="*/ 179 h 1258"/>
                  <a:gd name="T28" fmla="*/ 622 w 1259"/>
                  <a:gd name="T29" fmla="*/ 179 h 1258"/>
                  <a:gd name="T30" fmla="*/ 820 w 1259"/>
                  <a:gd name="T31" fmla="*/ 375 h 1258"/>
                  <a:gd name="T32" fmla="*/ 622 w 1259"/>
                  <a:gd name="T33" fmla="*/ 571 h 1258"/>
                  <a:gd name="T34" fmla="*/ 424 w 1259"/>
                  <a:gd name="T35" fmla="*/ 375 h 1258"/>
                  <a:gd name="T36" fmla="*/ 622 w 1259"/>
                  <a:gd name="T37" fmla="*/ 179 h 1258"/>
                  <a:gd name="T38" fmla="*/ 630 w 1259"/>
                  <a:gd name="T39" fmla="*/ 1258 h 1258"/>
                  <a:gd name="T40" fmla="*/ 630 w 1259"/>
                  <a:gd name="T41" fmla="*/ 1258 h 1258"/>
                  <a:gd name="T42" fmla="*/ 1259 w 1259"/>
                  <a:gd name="T43" fmla="*/ 628 h 1258"/>
                  <a:gd name="T44" fmla="*/ 630 w 1259"/>
                  <a:gd name="T45" fmla="*/ 0 h 1258"/>
                  <a:gd name="T46" fmla="*/ 0 w 1259"/>
                  <a:gd name="T47" fmla="*/ 628 h 1258"/>
                  <a:gd name="T48" fmla="*/ 630 w 1259"/>
                  <a:gd name="T49" fmla="*/ 1258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9" h="1258">
                    <a:moveTo>
                      <a:pt x="295" y="913"/>
                    </a:moveTo>
                    <a:lnTo>
                      <a:pt x="295" y="913"/>
                    </a:lnTo>
                    <a:lnTo>
                      <a:pt x="295" y="669"/>
                    </a:lnTo>
                    <a:cubicBezTo>
                      <a:pt x="295" y="622"/>
                      <a:pt x="329" y="579"/>
                      <a:pt x="385" y="545"/>
                    </a:cubicBezTo>
                    <a:cubicBezTo>
                      <a:pt x="406" y="534"/>
                      <a:pt x="407" y="534"/>
                      <a:pt x="428" y="558"/>
                    </a:cubicBezTo>
                    <a:cubicBezTo>
                      <a:pt x="477" y="609"/>
                      <a:pt x="546" y="643"/>
                      <a:pt x="623" y="643"/>
                    </a:cubicBezTo>
                    <a:cubicBezTo>
                      <a:pt x="701" y="643"/>
                      <a:pt x="771" y="609"/>
                      <a:pt x="819" y="555"/>
                    </a:cubicBezTo>
                    <a:cubicBezTo>
                      <a:pt x="837" y="536"/>
                      <a:pt x="840" y="530"/>
                      <a:pt x="864" y="544"/>
                    </a:cubicBezTo>
                    <a:cubicBezTo>
                      <a:pt x="921" y="577"/>
                      <a:pt x="956" y="621"/>
                      <a:pt x="956" y="669"/>
                    </a:cubicBezTo>
                    <a:lnTo>
                      <a:pt x="956" y="913"/>
                    </a:lnTo>
                    <a:cubicBezTo>
                      <a:pt x="956" y="976"/>
                      <a:pt x="964" y="1055"/>
                      <a:pt x="815" y="1055"/>
                    </a:cubicBezTo>
                    <a:lnTo>
                      <a:pt x="436" y="1055"/>
                    </a:lnTo>
                    <a:cubicBezTo>
                      <a:pt x="287" y="1055"/>
                      <a:pt x="295" y="976"/>
                      <a:pt x="295" y="913"/>
                    </a:cubicBezTo>
                    <a:close/>
                    <a:moveTo>
                      <a:pt x="622" y="179"/>
                    </a:moveTo>
                    <a:lnTo>
                      <a:pt x="622" y="179"/>
                    </a:lnTo>
                    <a:cubicBezTo>
                      <a:pt x="731" y="179"/>
                      <a:pt x="820" y="266"/>
                      <a:pt x="820" y="375"/>
                    </a:cubicBezTo>
                    <a:cubicBezTo>
                      <a:pt x="820" y="483"/>
                      <a:pt x="731" y="571"/>
                      <a:pt x="622" y="571"/>
                    </a:cubicBezTo>
                    <a:cubicBezTo>
                      <a:pt x="513" y="571"/>
                      <a:pt x="424" y="483"/>
                      <a:pt x="424" y="375"/>
                    </a:cubicBezTo>
                    <a:cubicBezTo>
                      <a:pt x="424" y="266"/>
                      <a:pt x="513" y="179"/>
                      <a:pt x="622" y="179"/>
                    </a:cubicBezTo>
                    <a:close/>
                    <a:moveTo>
                      <a:pt x="630" y="1258"/>
                    </a:moveTo>
                    <a:lnTo>
                      <a:pt x="630" y="1258"/>
                    </a:lnTo>
                    <a:cubicBezTo>
                      <a:pt x="978" y="1258"/>
                      <a:pt x="1259" y="976"/>
                      <a:pt x="1259" y="628"/>
                    </a:cubicBezTo>
                    <a:cubicBezTo>
                      <a:pt x="1259" y="281"/>
                      <a:pt x="978" y="0"/>
                      <a:pt x="630" y="0"/>
                    </a:cubicBezTo>
                    <a:cubicBezTo>
                      <a:pt x="282" y="0"/>
                      <a:pt x="0" y="281"/>
                      <a:pt x="0" y="628"/>
                    </a:cubicBezTo>
                    <a:cubicBezTo>
                      <a:pt x="0" y="976"/>
                      <a:pt x="282" y="1258"/>
                      <a:pt x="630" y="125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54" name="Freeform 11"/>
              <p:cNvSpPr>
                <a:spLocks noEditPoints="1"/>
              </p:cNvSpPr>
              <p:nvPr/>
            </p:nvSpPr>
            <p:spPr bwMode="auto">
              <a:xfrm>
                <a:off x="6971449" y="2441621"/>
                <a:ext cx="195985" cy="199453"/>
              </a:xfrm>
              <a:custGeom>
                <a:avLst/>
                <a:gdLst>
                  <a:gd name="T0" fmla="*/ 948 w 1896"/>
                  <a:gd name="T1" fmla="*/ 321 h 1896"/>
                  <a:gd name="T2" fmla="*/ 948 w 1896"/>
                  <a:gd name="T3" fmla="*/ 321 h 1896"/>
                  <a:gd name="T4" fmla="*/ 1575 w 1896"/>
                  <a:gd name="T5" fmla="*/ 948 h 1896"/>
                  <a:gd name="T6" fmla="*/ 948 w 1896"/>
                  <a:gd name="T7" fmla="*/ 1575 h 1896"/>
                  <a:gd name="T8" fmla="*/ 320 w 1896"/>
                  <a:gd name="T9" fmla="*/ 948 h 1896"/>
                  <a:gd name="T10" fmla="*/ 948 w 1896"/>
                  <a:gd name="T11" fmla="*/ 321 h 1896"/>
                  <a:gd name="T12" fmla="*/ 948 w 1896"/>
                  <a:gd name="T13" fmla="*/ 1896 h 1896"/>
                  <a:gd name="T14" fmla="*/ 948 w 1896"/>
                  <a:gd name="T15" fmla="*/ 1896 h 1896"/>
                  <a:gd name="T16" fmla="*/ 1896 w 1896"/>
                  <a:gd name="T17" fmla="*/ 948 h 1896"/>
                  <a:gd name="T18" fmla="*/ 948 w 1896"/>
                  <a:gd name="T19" fmla="*/ 0 h 1896"/>
                  <a:gd name="T20" fmla="*/ 0 w 1896"/>
                  <a:gd name="T21" fmla="*/ 948 h 1896"/>
                  <a:gd name="T22" fmla="*/ 948 w 1896"/>
                  <a:gd name="T23" fmla="*/ 189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6" h="1896">
                    <a:moveTo>
                      <a:pt x="948" y="321"/>
                    </a:moveTo>
                    <a:lnTo>
                      <a:pt x="948" y="321"/>
                    </a:lnTo>
                    <a:cubicBezTo>
                      <a:pt x="1294" y="321"/>
                      <a:pt x="1575" y="601"/>
                      <a:pt x="1575" y="948"/>
                    </a:cubicBezTo>
                    <a:cubicBezTo>
                      <a:pt x="1575" y="1295"/>
                      <a:pt x="1294" y="1575"/>
                      <a:pt x="948" y="1575"/>
                    </a:cubicBezTo>
                    <a:cubicBezTo>
                      <a:pt x="601" y="1575"/>
                      <a:pt x="320" y="1295"/>
                      <a:pt x="320" y="948"/>
                    </a:cubicBezTo>
                    <a:cubicBezTo>
                      <a:pt x="320" y="601"/>
                      <a:pt x="601" y="321"/>
                      <a:pt x="948" y="321"/>
                    </a:cubicBezTo>
                    <a:close/>
                    <a:moveTo>
                      <a:pt x="948" y="1896"/>
                    </a:moveTo>
                    <a:lnTo>
                      <a:pt x="948" y="1896"/>
                    </a:lnTo>
                    <a:cubicBezTo>
                      <a:pt x="1472" y="1896"/>
                      <a:pt x="1896" y="1472"/>
                      <a:pt x="1896" y="948"/>
                    </a:cubicBezTo>
                    <a:cubicBezTo>
                      <a:pt x="1896" y="424"/>
                      <a:pt x="1472" y="0"/>
                      <a:pt x="948" y="0"/>
                    </a:cubicBezTo>
                    <a:cubicBezTo>
                      <a:pt x="424" y="0"/>
                      <a:pt x="0" y="424"/>
                      <a:pt x="0" y="948"/>
                    </a:cubicBezTo>
                    <a:cubicBezTo>
                      <a:pt x="0" y="1472"/>
                      <a:pt x="424" y="1896"/>
                      <a:pt x="948" y="189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grpSp>
        <p:nvGrpSpPr>
          <p:cNvPr id="5" name="Group 4"/>
          <p:cNvGrpSpPr/>
          <p:nvPr>
            <p:custDataLst>
              <p:tags r:id="rId8"/>
            </p:custDataLst>
          </p:nvPr>
        </p:nvGrpSpPr>
        <p:grpSpPr>
          <a:xfrm>
            <a:off x="2232808" y="2467110"/>
            <a:ext cx="6819751" cy="789347"/>
            <a:chOff x="2749680" y="3154680"/>
            <a:chExt cx="6247080" cy="964086"/>
          </a:xfrm>
        </p:grpSpPr>
        <p:grpSp>
          <p:nvGrpSpPr>
            <p:cNvPr id="369" name="Group 368"/>
            <p:cNvGrpSpPr/>
            <p:nvPr/>
          </p:nvGrpSpPr>
          <p:grpSpPr>
            <a:xfrm>
              <a:off x="2753280" y="3269070"/>
              <a:ext cx="1260000" cy="764043"/>
              <a:chOff x="2671920" y="3269070"/>
              <a:chExt cx="1260000" cy="764043"/>
            </a:xfrm>
          </p:grpSpPr>
          <p:sp>
            <p:nvSpPr>
              <p:cNvPr id="46" name="Freeform 11"/>
              <p:cNvSpPr>
                <a:spLocks noEditPoints="1"/>
              </p:cNvSpPr>
              <p:nvPr/>
            </p:nvSpPr>
            <p:spPr bwMode="auto">
              <a:xfrm>
                <a:off x="3091014" y="3269070"/>
                <a:ext cx="403043" cy="369994"/>
              </a:xfrm>
              <a:custGeom>
                <a:avLst/>
                <a:gdLst>
                  <a:gd name="T0" fmla="*/ 306 w 311"/>
                  <a:gd name="T1" fmla="*/ 237 h 281"/>
                  <a:gd name="T2" fmla="*/ 305 w 311"/>
                  <a:gd name="T3" fmla="*/ 234 h 281"/>
                  <a:gd name="T4" fmla="*/ 281 w 311"/>
                  <a:gd name="T5" fmla="*/ 161 h 281"/>
                  <a:gd name="T6" fmla="*/ 280 w 311"/>
                  <a:gd name="T7" fmla="*/ 160 h 281"/>
                  <a:gd name="T8" fmla="*/ 277 w 311"/>
                  <a:gd name="T9" fmla="*/ 146 h 281"/>
                  <a:gd name="T10" fmla="*/ 277 w 311"/>
                  <a:gd name="T11" fmla="*/ 22 h 281"/>
                  <a:gd name="T12" fmla="*/ 270 w 311"/>
                  <a:gd name="T13" fmla="*/ 7 h 281"/>
                  <a:gd name="T14" fmla="*/ 255 w 311"/>
                  <a:gd name="T15" fmla="*/ 0 h 281"/>
                  <a:gd name="T16" fmla="*/ 56 w 311"/>
                  <a:gd name="T17" fmla="*/ 0 h 281"/>
                  <a:gd name="T18" fmla="*/ 34 w 311"/>
                  <a:gd name="T19" fmla="*/ 22 h 281"/>
                  <a:gd name="T20" fmla="*/ 34 w 311"/>
                  <a:gd name="T21" fmla="*/ 146 h 281"/>
                  <a:gd name="T22" fmla="*/ 30 w 311"/>
                  <a:gd name="T23" fmla="*/ 160 h 281"/>
                  <a:gd name="T24" fmla="*/ 30 w 311"/>
                  <a:gd name="T25" fmla="*/ 161 h 281"/>
                  <a:gd name="T26" fmla="*/ 6 w 311"/>
                  <a:gd name="T27" fmla="*/ 234 h 281"/>
                  <a:gd name="T28" fmla="*/ 5 w 311"/>
                  <a:gd name="T29" fmla="*/ 237 h 281"/>
                  <a:gd name="T30" fmla="*/ 4 w 311"/>
                  <a:gd name="T31" fmla="*/ 261 h 281"/>
                  <a:gd name="T32" fmla="*/ 5 w 311"/>
                  <a:gd name="T33" fmla="*/ 263 h 281"/>
                  <a:gd name="T34" fmla="*/ 24 w 311"/>
                  <a:gd name="T35" fmla="*/ 281 h 281"/>
                  <a:gd name="T36" fmla="*/ 286 w 311"/>
                  <a:gd name="T37" fmla="*/ 281 h 281"/>
                  <a:gd name="T38" fmla="*/ 306 w 311"/>
                  <a:gd name="T39" fmla="*/ 263 h 281"/>
                  <a:gd name="T40" fmla="*/ 307 w 311"/>
                  <a:gd name="T41" fmla="*/ 261 h 281"/>
                  <a:gd name="T42" fmla="*/ 306 w 311"/>
                  <a:gd name="T43" fmla="*/ 237 h 281"/>
                  <a:gd name="T44" fmla="*/ 45 w 311"/>
                  <a:gd name="T45" fmla="*/ 23 h 281"/>
                  <a:gd name="T46" fmla="*/ 57 w 311"/>
                  <a:gd name="T47" fmla="*/ 12 h 281"/>
                  <a:gd name="T48" fmla="*/ 254 w 311"/>
                  <a:gd name="T49" fmla="*/ 12 h 281"/>
                  <a:gd name="T50" fmla="*/ 266 w 311"/>
                  <a:gd name="T51" fmla="*/ 23 h 281"/>
                  <a:gd name="T52" fmla="*/ 266 w 311"/>
                  <a:gd name="T53" fmla="*/ 127 h 281"/>
                  <a:gd name="T54" fmla="*/ 254 w 311"/>
                  <a:gd name="T55" fmla="*/ 139 h 281"/>
                  <a:gd name="T56" fmla="*/ 57 w 311"/>
                  <a:gd name="T57" fmla="*/ 139 h 281"/>
                  <a:gd name="T58" fmla="*/ 45 w 311"/>
                  <a:gd name="T59" fmla="*/ 127 h 281"/>
                  <a:gd name="T60" fmla="*/ 45 w 311"/>
                  <a:gd name="T61" fmla="*/ 23 h 281"/>
                  <a:gd name="T62" fmla="*/ 294 w 311"/>
                  <a:gd name="T63" fmla="*/ 261 h 281"/>
                  <a:gd name="T64" fmla="*/ 286 w 311"/>
                  <a:gd name="T65" fmla="*/ 269 h 281"/>
                  <a:gd name="T66" fmla="*/ 24 w 311"/>
                  <a:gd name="T67" fmla="*/ 269 h 281"/>
                  <a:gd name="T68" fmla="*/ 18 w 311"/>
                  <a:gd name="T69" fmla="*/ 263 h 281"/>
                  <a:gd name="T70" fmla="*/ 25 w 311"/>
                  <a:gd name="T71" fmla="*/ 256 h 281"/>
                  <a:gd name="T72" fmla="*/ 288 w 311"/>
                  <a:gd name="T73" fmla="*/ 256 h 281"/>
                  <a:gd name="T74" fmla="*/ 294 w 311"/>
                  <a:gd name="T75" fmla="*/ 261 h 281"/>
                  <a:gd name="T76" fmla="*/ 283 w 311"/>
                  <a:gd name="T77" fmla="*/ 249 h 281"/>
                  <a:gd name="T78" fmla="*/ 29 w 311"/>
                  <a:gd name="T79" fmla="*/ 249 h 281"/>
                  <a:gd name="T80" fmla="*/ 16 w 311"/>
                  <a:gd name="T81" fmla="*/ 240 h 281"/>
                  <a:gd name="T82" fmla="*/ 41 w 311"/>
                  <a:gd name="T83" fmla="*/ 164 h 281"/>
                  <a:gd name="T84" fmla="*/ 63 w 311"/>
                  <a:gd name="T85" fmla="*/ 150 h 281"/>
                  <a:gd name="T86" fmla="*/ 249 w 311"/>
                  <a:gd name="T87" fmla="*/ 150 h 281"/>
                  <a:gd name="T88" fmla="*/ 269 w 311"/>
                  <a:gd name="T89" fmla="*/ 164 h 281"/>
                  <a:gd name="T90" fmla="*/ 294 w 311"/>
                  <a:gd name="T91" fmla="*/ 240 h 281"/>
                  <a:gd name="T92" fmla="*/ 283 w 311"/>
                  <a:gd name="T9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1" h="281">
                    <a:moveTo>
                      <a:pt x="306" y="237"/>
                    </a:moveTo>
                    <a:cubicBezTo>
                      <a:pt x="305" y="234"/>
                      <a:pt x="305" y="234"/>
                      <a:pt x="305" y="234"/>
                    </a:cubicBezTo>
                    <a:cubicBezTo>
                      <a:pt x="281" y="161"/>
                      <a:pt x="281" y="161"/>
                      <a:pt x="281" y="161"/>
                    </a:cubicBezTo>
                    <a:cubicBezTo>
                      <a:pt x="281" y="161"/>
                      <a:pt x="280" y="160"/>
                      <a:pt x="280" y="160"/>
                    </a:cubicBezTo>
                    <a:cubicBezTo>
                      <a:pt x="278" y="154"/>
                      <a:pt x="277" y="151"/>
                      <a:pt x="277" y="146"/>
                    </a:cubicBezTo>
                    <a:cubicBezTo>
                      <a:pt x="277" y="22"/>
                      <a:pt x="277" y="22"/>
                      <a:pt x="277" y="22"/>
                    </a:cubicBezTo>
                    <a:cubicBezTo>
                      <a:pt x="277" y="16"/>
                      <a:pt x="275" y="11"/>
                      <a:pt x="270" y="7"/>
                    </a:cubicBezTo>
                    <a:cubicBezTo>
                      <a:pt x="266" y="3"/>
                      <a:pt x="261" y="0"/>
                      <a:pt x="255" y="0"/>
                    </a:cubicBezTo>
                    <a:cubicBezTo>
                      <a:pt x="56" y="0"/>
                      <a:pt x="56" y="0"/>
                      <a:pt x="56" y="0"/>
                    </a:cubicBezTo>
                    <a:cubicBezTo>
                      <a:pt x="44" y="0"/>
                      <a:pt x="34" y="10"/>
                      <a:pt x="34" y="22"/>
                    </a:cubicBezTo>
                    <a:cubicBezTo>
                      <a:pt x="34" y="146"/>
                      <a:pt x="34" y="146"/>
                      <a:pt x="34" y="146"/>
                    </a:cubicBezTo>
                    <a:cubicBezTo>
                      <a:pt x="34" y="151"/>
                      <a:pt x="32" y="154"/>
                      <a:pt x="30" y="160"/>
                    </a:cubicBezTo>
                    <a:cubicBezTo>
                      <a:pt x="30" y="161"/>
                      <a:pt x="30" y="161"/>
                      <a:pt x="30" y="161"/>
                    </a:cubicBezTo>
                    <a:cubicBezTo>
                      <a:pt x="29" y="164"/>
                      <a:pt x="8" y="227"/>
                      <a:pt x="6" y="234"/>
                    </a:cubicBezTo>
                    <a:cubicBezTo>
                      <a:pt x="5" y="237"/>
                      <a:pt x="5" y="237"/>
                      <a:pt x="5" y="237"/>
                    </a:cubicBezTo>
                    <a:cubicBezTo>
                      <a:pt x="2" y="245"/>
                      <a:pt x="0" y="253"/>
                      <a:pt x="4" y="261"/>
                    </a:cubicBezTo>
                    <a:cubicBezTo>
                      <a:pt x="5" y="263"/>
                      <a:pt x="5" y="263"/>
                      <a:pt x="5" y="263"/>
                    </a:cubicBezTo>
                    <a:cubicBezTo>
                      <a:pt x="8" y="269"/>
                      <a:pt x="13" y="281"/>
                      <a:pt x="24" y="281"/>
                    </a:cubicBezTo>
                    <a:cubicBezTo>
                      <a:pt x="286" y="281"/>
                      <a:pt x="286" y="281"/>
                      <a:pt x="286" y="281"/>
                    </a:cubicBezTo>
                    <a:cubicBezTo>
                      <a:pt x="298" y="281"/>
                      <a:pt x="303" y="269"/>
                      <a:pt x="306" y="263"/>
                    </a:cubicBezTo>
                    <a:cubicBezTo>
                      <a:pt x="307" y="261"/>
                      <a:pt x="307" y="261"/>
                      <a:pt x="307" y="261"/>
                    </a:cubicBezTo>
                    <a:cubicBezTo>
                      <a:pt x="311" y="253"/>
                      <a:pt x="308" y="245"/>
                      <a:pt x="306" y="237"/>
                    </a:cubicBezTo>
                    <a:close/>
                    <a:moveTo>
                      <a:pt x="45" y="23"/>
                    </a:moveTo>
                    <a:cubicBezTo>
                      <a:pt x="45" y="17"/>
                      <a:pt x="50" y="12"/>
                      <a:pt x="57" y="12"/>
                    </a:cubicBezTo>
                    <a:cubicBezTo>
                      <a:pt x="254" y="12"/>
                      <a:pt x="254" y="12"/>
                      <a:pt x="254" y="12"/>
                    </a:cubicBezTo>
                    <a:cubicBezTo>
                      <a:pt x="261" y="12"/>
                      <a:pt x="266" y="17"/>
                      <a:pt x="266" y="23"/>
                    </a:cubicBezTo>
                    <a:cubicBezTo>
                      <a:pt x="266" y="127"/>
                      <a:pt x="266" y="127"/>
                      <a:pt x="266" y="127"/>
                    </a:cubicBezTo>
                    <a:cubicBezTo>
                      <a:pt x="266" y="134"/>
                      <a:pt x="261" y="139"/>
                      <a:pt x="254" y="139"/>
                    </a:cubicBezTo>
                    <a:cubicBezTo>
                      <a:pt x="57" y="139"/>
                      <a:pt x="57" y="139"/>
                      <a:pt x="57" y="139"/>
                    </a:cubicBezTo>
                    <a:cubicBezTo>
                      <a:pt x="50" y="139"/>
                      <a:pt x="45" y="134"/>
                      <a:pt x="45" y="127"/>
                    </a:cubicBezTo>
                    <a:lnTo>
                      <a:pt x="45" y="23"/>
                    </a:lnTo>
                    <a:close/>
                    <a:moveTo>
                      <a:pt x="294" y="261"/>
                    </a:moveTo>
                    <a:cubicBezTo>
                      <a:pt x="292" y="265"/>
                      <a:pt x="289" y="269"/>
                      <a:pt x="286" y="269"/>
                    </a:cubicBezTo>
                    <a:cubicBezTo>
                      <a:pt x="24" y="269"/>
                      <a:pt x="24" y="269"/>
                      <a:pt x="24" y="269"/>
                    </a:cubicBezTo>
                    <a:cubicBezTo>
                      <a:pt x="22" y="269"/>
                      <a:pt x="20" y="266"/>
                      <a:pt x="18" y="263"/>
                    </a:cubicBezTo>
                    <a:cubicBezTo>
                      <a:pt x="17" y="261"/>
                      <a:pt x="14" y="256"/>
                      <a:pt x="25" y="256"/>
                    </a:cubicBezTo>
                    <a:cubicBezTo>
                      <a:pt x="34" y="256"/>
                      <a:pt x="242" y="256"/>
                      <a:pt x="288" y="256"/>
                    </a:cubicBezTo>
                    <a:cubicBezTo>
                      <a:pt x="295" y="256"/>
                      <a:pt x="295" y="258"/>
                      <a:pt x="294" y="261"/>
                    </a:cubicBezTo>
                    <a:close/>
                    <a:moveTo>
                      <a:pt x="283" y="249"/>
                    </a:moveTo>
                    <a:cubicBezTo>
                      <a:pt x="230" y="249"/>
                      <a:pt x="40" y="249"/>
                      <a:pt x="29" y="249"/>
                    </a:cubicBezTo>
                    <a:cubicBezTo>
                      <a:pt x="17" y="249"/>
                      <a:pt x="15" y="243"/>
                      <a:pt x="16" y="240"/>
                    </a:cubicBezTo>
                    <a:cubicBezTo>
                      <a:pt x="41" y="164"/>
                      <a:pt x="41" y="164"/>
                      <a:pt x="41" y="164"/>
                    </a:cubicBezTo>
                    <a:cubicBezTo>
                      <a:pt x="43" y="159"/>
                      <a:pt x="47" y="150"/>
                      <a:pt x="63" y="150"/>
                    </a:cubicBezTo>
                    <a:cubicBezTo>
                      <a:pt x="75" y="150"/>
                      <a:pt x="203" y="150"/>
                      <a:pt x="249" y="150"/>
                    </a:cubicBezTo>
                    <a:cubicBezTo>
                      <a:pt x="262" y="150"/>
                      <a:pt x="265" y="153"/>
                      <a:pt x="269" y="164"/>
                    </a:cubicBezTo>
                    <a:cubicBezTo>
                      <a:pt x="294" y="240"/>
                      <a:pt x="294" y="240"/>
                      <a:pt x="294" y="240"/>
                    </a:cubicBezTo>
                    <a:cubicBezTo>
                      <a:pt x="296" y="245"/>
                      <a:pt x="295" y="249"/>
                      <a:pt x="283" y="249"/>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47" name="Freeform 12"/>
              <p:cNvSpPr>
                <a:spLocks/>
              </p:cNvSpPr>
              <p:nvPr/>
            </p:nvSpPr>
            <p:spPr bwMode="auto">
              <a:xfrm>
                <a:off x="3163397" y="3483923"/>
                <a:ext cx="257728" cy="7813"/>
              </a:xfrm>
              <a:custGeom>
                <a:avLst/>
                <a:gdLst>
                  <a:gd name="T0" fmla="*/ 3 w 199"/>
                  <a:gd name="T1" fmla="*/ 6 h 6"/>
                  <a:gd name="T2" fmla="*/ 195 w 199"/>
                  <a:gd name="T3" fmla="*/ 6 h 6"/>
                  <a:gd name="T4" fmla="*/ 199 w 199"/>
                  <a:gd name="T5" fmla="*/ 3 h 6"/>
                  <a:gd name="T6" fmla="*/ 195 w 199"/>
                  <a:gd name="T7" fmla="*/ 0 h 6"/>
                  <a:gd name="T8" fmla="*/ 3 w 199"/>
                  <a:gd name="T9" fmla="*/ 0 h 6"/>
                  <a:gd name="T10" fmla="*/ 0 w 199"/>
                  <a:gd name="T11" fmla="*/ 3 h 6"/>
                  <a:gd name="T12" fmla="*/ 3 w 19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99" h="6">
                    <a:moveTo>
                      <a:pt x="3" y="6"/>
                    </a:moveTo>
                    <a:cubicBezTo>
                      <a:pt x="195" y="6"/>
                      <a:pt x="195" y="6"/>
                      <a:pt x="195" y="6"/>
                    </a:cubicBezTo>
                    <a:cubicBezTo>
                      <a:pt x="197" y="6"/>
                      <a:pt x="199" y="5"/>
                      <a:pt x="199" y="3"/>
                    </a:cubicBezTo>
                    <a:cubicBezTo>
                      <a:pt x="199" y="1"/>
                      <a:pt x="197" y="0"/>
                      <a:pt x="195" y="0"/>
                    </a:cubicBezTo>
                    <a:cubicBezTo>
                      <a:pt x="3" y="0"/>
                      <a:pt x="3" y="0"/>
                      <a:pt x="3" y="0"/>
                    </a:cubicBezTo>
                    <a:cubicBezTo>
                      <a:pt x="1" y="0"/>
                      <a:pt x="0" y="1"/>
                      <a:pt x="0" y="3"/>
                    </a:cubicBezTo>
                    <a:cubicBezTo>
                      <a:pt x="0" y="5"/>
                      <a:pt x="1" y="6"/>
                      <a:pt x="3" y="6"/>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48" name="Freeform 13"/>
              <p:cNvSpPr>
                <a:spLocks/>
              </p:cNvSpPr>
              <p:nvPr/>
            </p:nvSpPr>
            <p:spPr bwMode="auto">
              <a:xfrm>
                <a:off x="3154075" y="3506246"/>
                <a:ext cx="276372" cy="8929"/>
              </a:xfrm>
              <a:custGeom>
                <a:avLst/>
                <a:gdLst>
                  <a:gd name="T0" fmla="*/ 4 w 213"/>
                  <a:gd name="T1" fmla="*/ 7 h 7"/>
                  <a:gd name="T2" fmla="*/ 209 w 213"/>
                  <a:gd name="T3" fmla="*/ 7 h 7"/>
                  <a:gd name="T4" fmla="*/ 213 w 213"/>
                  <a:gd name="T5" fmla="*/ 4 h 7"/>
                  <a:gd name="T6" fmla="*/ 209 w 213"/>
                  <a:gd name="T7" fmla="*/ 0 h 7"/>
                  <a:gd name="T8" fmla="*/ 4 w 213"/>
                  <a:gd name="T9" fmla="*/ 0 h 7"/>
                  <a:gd name="T10" fmla="*/ 0 w 213"/>
                  <a:gd name="T11" fmla="*/ 4 h 7"/>
                  <a:gd name="T12" fmla="*/ 4 w 21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3" h="7">
                    <a:moveTo>
                      <a:pt x="4" y="7"/>
                    </a:moveTo>
                    <a:cubicBezTo>
                      <a:pt x="209" y="7"/>
                      <a:pt x="209" y="7"/>
                      <a:pt x="209" y="7"/>
                    </a:cubicBezTo>
                    <a:cubicBezTo>
                      <a:pt x="211" y="7"/>
                      <a:pt x="213" y="6"/>
                      <a:pt x="213" y="4"/>
                    </a:cubicBezTo>
                    <a:cubicBezTo>
                      <a:pt x="213" y="2"/>
                      <a:pt x="211" y="0"/>
                      <a:pt x="209" y="0"/>
                    </a:cubicBezTo>
                    <a:cubicBezTo>
                      <a:pt x="4" y="0"/>
                      <a:pt x="4" y="0"/>
                      <a:pt x="4" y="0"/>
                    </a:cubicBezTo>
                    <a:cubicBezTo>
                      <a:pt x="2" y="0"/>
                      <a:pt x="0" y="2"/>
                      <a:pt x="0" y="4"/>
                    </a:cubicBezTo>
                    <a:cubicBezTo>
                      <a:pt x="0" y="6"/>
                      <a:pt x="2" y="7"/>
                      <a:pt x="4" y="7"/>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49" name="Freeform 14"/>
              <p:cNvSpPr>
                <a:spLocks/>
              </p:cNvSpPr>
              <p:nvPr/>
            </p:nvSpPr>
            <p:spPr bwMode="auto">
              <a:xfrm>
                <a:off x="3145302" y="3529684"/>
                <a:ext cx="292823" cy="9487"/>
              </a:xfrm>
              <a:custGeom>
                <a:avLst/>
                <a:gdLst>
                  <a:gd name="T0" fmla="*/ 223 w 226"/>
                  <a:gd name="T1" fmla="*/ 0 h 7"/>
                  <a:gd name="T2" fmla="*/ 4 w 226"/>
                  <a:gd name="T3" fmla="*/ 0 h 7"/>
                  <a:gd name="T4" fmla="*/ 0 w 226"/>
                  <a:gd name="T5" fmla="*/ 3 h 7"/>
                  <a:gd name="T6" fmla="*/ 4 w 226"/>
                  <a:gd name="T7" fmla="*/ 7 h 7"/>
                  <a:gd name="T8" fmla="*/ 223 w 226"/>
                  <a:gd name="T9" fmla="*/ 7 h 7"/>
                  <a:gd name="T10" fmla="*/ 226 w 226"/>
                  <a:gd name="T11" fmla="*/ 3 h 7"/>
                  <a:gd name="T12" fmla="*/ 223 w 22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6" h="7">
                    <a:moveTo>
                      <a:pt x="223" y="0"/>
                    </a:moveTo>
                    <a:cubicBezTo>
                      <a:pt x="4" y="0"/>
                      <a:pt x="4" y="0"/>
                      <a:pt x="4" y="0"/>
                    </a:cubicBezTo>
                    <a:cubicBezTo>
                      <a:pt x="2" y="0"/>
                      <a:pt x="0" y="1"/>
                      <a:pt x="0" y="3"/>
                    </a:cubicBezTo>
                    <a:cubicBezTo>
                      <a:pt x="0" y="5"/>
                      <a:pt x="2" y="7"/>
                      <a:pt x="4" y="7"/>
                    </a:cubicBezTo>
                    <a:cubicBezTo>
                      <a:pt x="223" y="7"/>
                      <a:pt x="223" y="7"/>
                      <a:pt x="223" y="7"/>
                    </a:cubicBezTo>
                    <a:cubicBezTo>
                      <a:pt x="225" y="7"/>
                      <a:pt x="226" y="5"/>
                      <a:pt x="226" y="3"/>
                    </a:cubicBezTo>
                    <a:cubicBezTo>
                      <a:pt x="226" y="1"/>
                      <a:pt x="225" y="0"/>
                      <a:pt x="223" y="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50" name="Oval 15"/>
              <p:cNvSpPr>
                <a:spLocks noChangeArrowheads="1"/>
              </p:cNvSpPr>
              <p:nvPr/>
            </p:nvSpPr>
            <p:spPr bwMode="auto">
              <a:xfrm>
                <a:off x="3268134" y="3549774"/>
                <a:ext cx="48255" cy="26229"/>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44" name="Freeform 18"/>
              <p:cNvSpPr>
                <a:spLocks/>
              </p:cNvSpPr>
              <p:nvPr/>
            </p:nvSpPr>
            <p:spPr bwMode="auto">
              <a:xfrm>
                <a:off x="3217870" y="3369248"/>
                <a:ext cx="117195" cy="92451"/>
              </a:xfrm>
              <a:custGeom>
                <a:avLst/>
                <a:gdLst>
                  <a:gd name="T0" fmla="*/ 480 w 486"/>
                  <a:gd name="T1" fmla="*/ 275 h 377"/>
                  <a:gd name="T2" fmla="*/ 480 w 486"/>
                  <a:gd name="T3" fmla="*/ 100 h 377"/>
                  <a:gd name="T4" fmla="*/ 414 w 486"/>
                  <a:gd name="T5" fmla="*/ 10 h 377"/>
                  <a:gd name="T6" fmla="*/ 382 w 486"/>
                  <a:gd name="T7" fmla="*/ 18 h 377"/>
                  <a:gd name="T8" fmla="*/ 241 w 486"/>
                  <a:gd name="T9" fmla="*/ 81 h 377"/>
                  <a:gd name="T10" fmla="*/ 101 w 486"/>
                  <a:gd name="T11" fmla="*/ 20 h 377"/>
                  <a:gd name="T12" fmla="*/ 70 w 486"/>
                  <a:gd name="T13" fmla="*/ 11 h 377"/>
                  <a:gd name="T14" fmla="*/ 6 w 486"/>
                  <a:gd name="T15" fmla="*/ 100 h 377"/>
                  <a:gd name="T16" fmla="*/ 6 w 486"/>
                  <a:gd name="T17" fmla="*/ 275 h 377"/>
                  <a:gd name="T18" fmla="*/ 107 w 486"/>
                  <a:gd name="T19" fmla="*/ 377 h 377"/>
                  <a:gd name="T20" fmla="*/ 379 w 486"/>
                  <a:gd name="T21" fmla="*/ 377 h 377"/>
                  <a:gd name="T22" fmla="*/ 480 w 486"/>
                  <a:gd name="T23" fmla="*/ 27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6" h="377">
                    <a:moveTo>
                      <a:pt x="480" y="275"/>
                    </a:moveTo>
                    <a:cubicBezTo>
                      <a:pt x="480" y="100"/>
                      <a:pt x="480" y="100"/>
                      <a:pt x="480" y="100"/>
                    </a:cubicBezTo>
                    <a:cubicBezTo>
                      <a:pt x="480" y="65"/>
                      <a:pt x="455" y="34"/>
                      <a:pt x="414" y="10"/>
                    </a:cubicBezTo>
                    <a:cubicBezTo>
                      <a:pt x="397" y="0"/>
                      <a:pt x="395" y="4"/>
                      <a:pt x="382" y="18"/>
                    </a:cubicBezTo>
                    <a:cubicBezTo>
                      <a:pt x="347" y="57"/>
                      <a:pt x="297" y="81"/>
                      <a:pt x="241" y="81"/>
                    </a:cubicBezTo>
                    <a:cubicBezTo>
                      <a:pt x="186" y="81"/>
                      <a:pt x="136" y="57"/>
                      <a:pt x="101" y="20"/>
                    </a:cubicBezTo>
                    <a:cubicBezTo>
                      <a:pt x="86" y="3"/>
                      <a:pt x="85" y="3"/>
                      <a:pt x="70" y="11"/>
                    </a:cubicBezTo>
                    <a:cubicBezTo>
                      <a:pt x="30" y="35"/>
                      <a:pt x="6" y="66"/>
                      <a:pt x="6" y="100"/>
                    </a:cubicBezTo>
                    <a:cubicBezTo>
                      <a:pt x="6" y="275"/>
                      <a:pt x="6" y="275"/>
                      <a:pt x="6" y="275"/>
                    </a:cubicBezTo>
                    <a:cubicBezTo>
                      <a:pt x="6" y="320"/>
                      <a:pt x="0" y="377"/>
                      <a:pt x="107" y="377"/>
                    </a:cubicBezTo>
                    <a:cubicBezTo>
                      <a:pt x="379" y="377"/>
                      <a:pt x="379" y="377"/>
                      <a:pt x="379" y="377"/>
                    </a:cubicBezTo>
                    <a:cubicBezTo>
                      <a:pt x="486" y="377"/>
                      <a:pt x="480" y="320"/>
                      <a:pt x="480" y="275"/>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000" dirty="0">
                  <a:solidFill>
                    <a:schemeClr val="tx1">
                      <a:lumMod val="65000"/>
                      <a:lumOff val="35000"/>
                    </a:schemeClr>
                  </a:solidFill>
                </a:endParaRPr>
              </a:p>
            </p:txBody>
          </p:sp>
          <p:sp>
            <p:nvSpPr>
              <p:cNvPr id="45" name="Oval 19"/>
              <p:cNvSpPr>
                <a:spLocks noChangeArrowheads="1"/>
              </p:cNvSpPr>
              <p:nvPr/>
            </p:nvSpPr>
            <p:spPr bwMode="auto">
              <a:xfrm>
                <a:off x="3241794" y="3307143"/>
                <a:ext cx="68306" cy="69162"/>
              </a:xfrm>
              <a:prstGeom prst="ellipse">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000" dirty="0">
                  <a:solidFill>
                    <a:schemeClr val="tx1">
                      <a:lumMod val="65000"/>
                      <a:lumOff val="35000"/>
                    </a:schemeClr>
                  </a:solidFill>
                </a:endParaRPr>
              </a:p>
            </p:txBody>
          </p:sp>
          <p:sp>
            <p:nvSpPr>
              <p:cNvPr id="288" name="TextBox 287"/>
              <p:cNvSpPr txBox="1"/>
              <p:nvPr/>
            </p:nvSpPr>
            <p:spPr>
              <a:xfrm>
                <a:off x="2671920" y="3619611"/>
                <a:ext cx="1260000" cy="413502"/>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Switched Video &amp; Conferencing</a:t>
                </a:r>
              </a:p>
            </p:txBody>
          </p:sp>
        </p:grpSp>
        <p:grpSp>
          <p:nvGrpSpPr>
            <p:cNvPr id="368" name="Group 367"/>
            <p:cNvGrpSpPr/>
            <p:nvPr/>
          </p:nvGrpSpPr>
          <p:grpSpPr>
            <a:xfrm>
              <a:off x="3997800" y="3248762"/>
              <a:ext cx="1260000" cy="663252"/>
              <a:chOff x="4023360" y="3248762"/>
              <a:chExt cx="1260000" cy="663252"/>
            </a:xfrm>
          </p:grpSpPr>
          <p:sp>
            <p:nvSpPr>
              <p:cNvPr id="61" name="Freeform 6"/>
              <p:cNvSpPr>
                <a:spLocks/>
              </p:cNvSpPr>
              <p:nvPr/>
            </p:nvSpPr>
            <p:spPr bwMode="auto">
              <a:xfrm>
                <a:off x="4684806" y="3518989"/>
                <a:ext cx="158884" cy="25299"/>
              </a:xfrm>
              <a:custGeom>
                <a:avLst/>
                <a:gdLst>
                  <a:gd name="T0" fmla="*/ 5 w 75"/>
                  <a:gd name="T1" fmla="*/ 0 h 10"/>
                  <a:gd name="T2" fmla="*/ 0 w 75"/>
                  <a:gd name="T3" fmla="*/ 5 h 10"/>
                  <a:gd name="T4" fmla="*/ 5 w 75"/>
                  <a:gd name="T5" fmla="*/ 10 h 10"/>
                  <a:gd name="T6" fmla="*/ 70 w 75"/>
                  <a:gd name="T7" fmla="*/ 10 h 10"/>
                  <a:gd name="T8" fmla="*/ 75 w 75"/>
                  <a:gd name="T9" fmla="*/ 5 h 10"/>
                  <a:gd name="T10" fmla="*/ 70 w 75"/>
                  <a:gd name="T11" fmla="*/ 0 h 10"/>
                  <a:gd name="T12" fmla="*/ 5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5" y="0"/>
                    </a:moveTo>
                    <a:cubicBezTo>
                      <a:pt x="2" y="0"/>
                      <a:pt x="0" y="3"/>
                      <a:pt x="0" y="5"/>
                    </a:cubicBezTo>
                    <a:cubicBezTo>
                      <a:pt x="0" y="8"/>
                      <a:pt x="2" y="10"/>
                      <a:pt x="5" y="10"/>
                    </a:cubicBezTo>
                    <a:cubicBezTo>
                      <a:pt x="70" y="10"/>
                      <a:pt x="70" y="10"/>
                      <a:pt x="70" y="10"/>
                    </a:cubicBezTo>
                    <a:cubicBezTo>
                      <a:pt x="73" y="10"/>
                      <a:pt x="75" y="8"/>
                      <a:pt x="75" y="5"/>
                    </a:cubicBezTo>
                    <a:cubicBezTo>
                      <a:pt x="75" y="3"/>
                      <a:pt x="73" y="0"/>
                      <a:pt x="70" y="0"/>
                    </a:cubicBezTo>
                    <a:lnTo>
                      <a:pt x="5" y="0"/>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2" name="Freeform 7"/>
              <p:cNvSpPr>
                <a:spLocks noEditPoints="1"/>
              </p:cNvSpPr>
              <p:nvPr/>
            </p:nvSpPr>
            <p:spPr bwMode="auto">
              <a:xfrm>
                <a:off x="4460152" y="3463190"/>
                <a:ext cx="419605" cy="139286"/>
              </a:xfrm>
              <a:custGeom>
                <a:avLst/>
                <a:gdLst>
                  <a:gd name="T0" fmla="*/ 17 w 198"/>
                  <a:gd name="T1" fmla="*/ 0 h 55"/>
                  <a:gd name="T2" fmla="*/ 0 w 198"/>
                  <a:gd name="T3" fmla="*/ 17 h 55"/>
                  <a:gd name="T4" fmla="*/ 0 w 198"/>
                  <a:gd name="T5" fmla="*/ 38 h 55"/>
                  <a:gd name="T6" fmla="*/ 17 w 198"/>
                  <a:gd name="T7" fmla="*/ 55 h 55"/>
                  <a:gd name="T8" fmla="*/ 180 w 198"/>
                  <a:gd name="T9" fmla="*/ 55 h 55"/>
                  <a:gd name="T10" fmla="*/ 198 w 198"/>
                  <a:gd name="T11" fmla="*/ 38 h 55"/>
                  <a:gd name="T12" fmla="*/ 198 w 198"/>
                  <a:gd name="T13" fmla="*/ 17 h 55"/>
                  <a:gd name="T14" fmla="*/ 180 w 198"/>
                  <a:gd name="T15" fmla="*/ 0 h 55"/>
                  <a:gd name="T16" fmla="*/ 17 w 198"/>
                  <a:gd name="T17" fmla="*/ 0 h 55"/>
                  <a:gd name="T18" fmla="*/ 188 w 198"/>
                  <a:gd name="T19" fmla="*/ 17 h 55"/>
                  <a:gd name="T20" fmla="*/ 188 w 198"/>
                  <a:gd name="T21" fmla="*/ 38 h 55"/>
                  <a:gd name="T22" fmla="*/ 176 w 198"/>
                  <a:gd name="T23" fmla="*/ 49 h 55"/>
                  <a:gd name="T24" fmla="*/ 21 w 198"/>
                  <a:gd name="T25" fmla="*/ 49 h 55"/>
                  <a:gd name="T26" fmla="*/ 10 w 198"/>
                  <a:gd name="T27" fmla="*/ 38 h 55"/>
                  <a:gd name="T28" fmla="*/ 10 w 198"/>
                  <a:gd name="T29" fmla="*/ 17 h 55"/>
                  <a:gd name="T30" fmla="*/ 21 w 198"/>
                  <a:gd name="T31" fmla="*/ 6 h 55"/>
                  <a:gd name="T32" fmla="*/ 176 w 198"/>
                  <a:gd name="T33" fmla="*/ 6 h 55"/>
                  <a:gd name="T34" fmla="*/ 188 w 198"/>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55">
                    <a:moveTo>
                      <a:pt x="17" y="0"/>
                    </a:moveTo>
                    <a:cubicBezTo>
                      <a:pt x="7" y="0"/>
                      <a:pt x="0" y="7"/>
                      <a:pt x="0" y="17"/>
                    </a:cubicBezTo>
                    <a:cubicBezTo>
                      <a:pt x="0" y="38"/>
                      <a:pt x="0" y="38"/>
                      <a:pt x="0" y="38"/>
                    </a:cubicBezTo>
                    <a:cubicBezTo>
                      <a:pt x="0" y="48"/>
                      <a:pt x="7" y="55"/>
                      <a:pt x="17" y="55"/>
                    </a:cubicBezTo>
                    <a:cubicBezTo>
                      <a:pt x="180" y="55"/>
                      <a:pt x="180" y="55"/>
                      <a:pt x="180" y="55"/>
                    </a:cubicBezTo>
                    <a:cubicBezTo>
                      <a:pt x="190" y="55"/>
                      <a:pt x="198" y="48"/>
                      <a:pt x="198" y="38"/>
                    </a:cubicBezTo>
                    <a:cubicBezTo>
                      <a:pt x="198" y="17"/>
                      <a:pt x="198" y="17"/>
                      <a:pt x="198" y="17"/>
                    </a:cubicBezTo>
                    <a:cubicBezTo>
                      <a:pt x="198" y="7"/>
                      <a:pt x="190" y="0"/>
                      <a:pt x="180" y="0"/>
                    </a:cubicBezTo>
                    <a:lnTo>
                      <a:pt x="17" y="0"/>
                    </a:lnTo>
                    <a:close/>
                    <a:moveTo>
                      <a:pt x="188" y="17"/>
                    </a:moveTo>
                    <a:cubicBezTo>
                      <a:pt x="188" y="38"/>
                      <a:pt x="188" y="38"/>
                      <a:pt x="188" y="38"/>
                    </a:cubicBezTo>
                    <a:cubicBezTo>
                      <a:pt x="188" y="44"/>
                      <a:pt x="183" y="49"/>
                      <a:pt x="176" y="49"/>
                    </a:cubicBezTo>
                    <a:cubicBezTo>
                      <a:pt x="21" y="49"/>
                      <a:pt x="21" y="49"/>
                      <a:pt x="21" y="49"/>
                    </a:cubicBezTo>
                    <a:cubicBezTo>
                      <a:pt x="15" y="49"/>
                      <a:pt x="10" y="44"/>
                      <a:pt x="10" y="38"/>
                    </a:cubicBezTo>
                    <a:cubicBezTo>
                      <a:pt x="10" y="17"/>
                      <a:pt x="10" y="17"/>
                      <a:pt x="10" y="17"/>
                    </a:cubicBezTo>
                    <a:cubicBezTo>
                      <a:pt x="10" y="11"/>
                      <a:pt x="15" y="6"/>
                      <a:pt x="21" y="6"/>
                    </a:cubicBezTo>
                    <a:cubicBezTo>
                      <a:pt x="176" y="6"/>
                      <a:pt x="176" y="6"/>
                      <a:pt x="176" y="6"/>
                    </a:cubicBezTo>
                    <a:cubicBezTo>
                      <a:pt x="183" y="6"/>
                      <a:pt x="188" y="11"/>
                      <a:pt x="188" y="17"/>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3" name="Freeform 8"/>
              <p:cNvSpPr>
                <a:spLocks/>
              </p:cNvSpPr>
              <p:nvPr/>
            </p:nvSpPr>
            <p:spPr bwMode="auto">
              <a:xfrm>
                <a:off x="4540655" y="3518989"/>
                <a:ext cx="29702" cy="25299"/>
              </a:xfrm>
              <a:custGeom>
                <a:avLst/>
                <a:gdLst>
                  <a:gd name="T0" fmla="*/ 0 w 14"/>
                  <a:gd name="T1" fmla="*/ 6 h 10"/>
                  <a:gd name="T2" fmla="*/ 4 w 14"/>
                  <a:gd name="T3" fmla="*/ 10 h 10"/>
                  <a:gd name="T4" fmla="*/ 10 w 14"/>
                  <a:gd name="T5" fmla="*/ 10 h 10"/>
                  <a:gd name="T6" fmla="*/ 14 w 14"/>
                  <a:gd name="T7" fmla="*/ 6 h 10"/>
                  <a:gd name="T8" fmla="*/ 14 w 14"/>
                  <a:gd name="T9" fmla="*/ 4 h 10"/>
                  <a:gd name="T10" fmla="*/ 10 w 14"/>
                  <a:gd name="T11" fmla="*/ 0 h 10"/>
                  <a:gd name="T12" fmla="*/ 4 w 14"/>
                  <a:gd name="T13" fmla="*/ 0 h 10"/>
                  <a:gd name="T14" fmla="*/ 0 w 14"/>
                  <a:gd name="T15" fmla="*/ 4 h 10"/>
                  <a:gd name="T16" fmla="*/ 0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6"/>
                    </a:moveTo>
                    <a:cubicBezTo>
                      <a:pt x="0" y="9"/>
                      <a:pt x="2" y="10"/>
                      <a:pt x="4" y="10"/>
                    </a:cubicBezTo>
                    <a:cubicBezTo>
                      <a:pt x="10" y="10"/>
                      <a:pt x="10" y="10"/>
                      <a:pt x="10" y="10"/>
                    </a:cubicBezTo>
                    <a:cubicBezTo>
                      <a:pt x="12" y="10"/>
                      <a:pt x="14" y="9"/>
                      <a:pt x="14" y="6"/>
                    </a:cubicBezTo>
                    <a:cubicBezTo>
                      <a:pt x="14" y="4"/>
                      <a:pt x="14" y="4"/>
                      <a:pt x="14" y="4"/>
                    </a:cubicBezTo>
                    <a:cubicBezTo>
                      <a:pt x="14" y="2"/>
                      <a:pt x="12" y="0"/>
                      <a:pt x="10" y="0"/>
                    </a:cubicBezTo>
                    <a:cubicBezTo>
                      <a:pt x="4" y="0"/>
                      <a:pt x="4" y="0"/>
                      <a:pt x="4" y="0"/>
                    </a:cubicBezTo>
                    <a:cubicBezTo>
                      <a:pt x="2" y="0"/>
                      <a:pt x="0" y="2"/>
                      <a:pt x="0" y="4"/>
                    </a:cubicBezTo>
                    <a:lnTo>
                      <a:pt x="0" y="6"/>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4" name="Freeform 9"/>
              <p:cNvSpPr>
                <a:spLocks/>
              </p:cNvSpPr>
              <p:nvPr/>
            </p:nvSpPr>
            <p:spPr bwMode="auto">
              <a:xfrm>
                <a:off x="4580965" y="3518989"/>
                <a:ext cx="27581" cy="25299"/>
              </a:xfrm>
              <a:custGeom>
                <a:avLst/>
                <a:gdLst>
                  <a:gd name="T0" fmla="*/ 0 w 13"/>
                  <a:gd name="T1" fmla="*/ 6 h 10"/>
                  <a:gd name="T2" fmla="*/ 4 w 13"/>
                  <a:gd name="T3" fmla="*/ 10 h 10"/>
                  <a:gd name="T4" fmla="*/ 9 w 13"/>
                  <a:gd name="T5" fmla="*/ 10 h 10"/>
                  <a:gd name="T6" fmla="*/ 13 w 13"/>
                  <a:gd name="T7" fmla="*/ 6 h 10"/>
                  <a:gd name="T8" fmla="*/ 13 w 13"/>
                  <a:gd name="T9" fmla="*/ 4 h 10"/>
                  <a:gd name="T10" fmla="*/ 9 w 13"/>
                  <a:gd name="T11" fmla="*/ 0 h 10"/>
                  <a:gd name="T12" fmla="*/ 4 w 13"/>
                  <a:gd name="T13" fmla="*/ 0 h 10"/>
                  <a:gd name="T14" fmla="*/ 0 w 13"/>
                  <a:gd name="T15" fmla="*/ 4 h 10"/>
                  <a:gd name="T16" fmla="*/ 0 w 1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0" y="6"/>
                    </a:moveTo>
                    <a:cubicBezTo>
                      <a:pt x="0" y="9"/>
                      <a:pt x="2" y="10"/>
                      <a:pt x="4" y="10"/>
                    </a:cubicBezTo>
                    <a:cubicBezTo>
                      <a:pt x="9" y="10"/>
                      <a:pt x="9" y="10"/>
                      <a:pt x="9" y="10"/>
                    </a:cubicBezTo>
                    <a:cubicBezTo>
                      <a:pt x="12" y="10"/>
                      <a:pt x="13" y="9"/>
                      <a:pt x="13" y="6"/>
                    </a:cubicBezTo>
                    <a:cubicBezTo>
                      <a:pt x="13" y="4"/>
                      <a:pt x="13" y="4"/>
                      <a:pt x="13" y="4"/>
                    </a:cubicBezTo>
                    <a:cubicBezTo>
                      <a:pt x="13" y="2"/>
                      <a:pt x="12" y="0"/>
                      <a:pt x="9" y="0"/>
                    </a:cubicBezTo>
                    <a:cubicBezTo>
                      <a:pt x="4" y="0"/>
                      <a:pt x="4" y="0"/>
                      <a:pt x="4" y="0"/>
                    </a:cubicBezTo>
                    <a:cubicBezTo>
                      <a:pt x="2" y="0"/>
                      <a:pt x="0" y="2"/>
                      <a:pt x="0" y="4"/>
                    </a:cubicBezTo>
                    <a:lnTo>
                      <a:pt x="0" y="6"/>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5" name="Freeform 10"/>
              <p:cNvSpPr>
                <a:spLocks/>
              </p:cNvSpPr>
              <p:nvPr/>
            </p:nvSpPr>
            <p:spPr bwMode="auto">
              <a:xfrm>
                <a:off x="4621158" y="3518989"/>
                <a:ext cx="27581" cy="25299"/>
              </a:xfrm>
              <a:custGeom>
                <a:avLst/>
                <a:gdLst>
                  <a:gd name="T0" fmla="*/ 0 w 13"/>
                  <a:gd name="T1" fmla="*/ 6 h 10"/>
                  <a:gd name="T2" fmla="*/ 4 w 13"/>
                  <a:gd name="T3" fmla="*/ 10 h 10"/>
                  <a:gd name="T4" fmla="*/ 9 w 13"/>
                  <a:gd name="T5" fmla="*/ 10 h 10"/>
                  <a:gd name="T6" fmla="*/ 13 w 13"/>
                  <a:gd name="T7" fmla="*/ 6 h 10"/>
                  <a:gd name="T8" fmla="*/ 13 w 13"/>
                  <a:gd name="T9" fmla="*/ 4 h 10"/>
                  <a:gd name="T10" fmla="*/ 9 w 13"/>
                  <a:gd name="T11" fmla="*/ 0 h 10"/>
                  <a:gd name="T12" fmla="*/ 4 w 13"/>
                  <a:gd name="T13" fmla="*/ 0 h 10"/>
                  <a:gd name="T14" fmla="*/ 0 w 13"/>
                  <a:gd name="T15" fmla="*/ 4 h 10"/>
                  <a:gd name="T16" fmla="*/ 0 w 1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0" y="6"/>
                    </a:moveTo>
                    <a:cubicBezTo>
                      <a:pt x="0" y="9"/>
                      <a:pt x="1" y="10"/>
                      <a:pt x="4" y="10"/>
                    </a:cubicBezTo>
                    <a:cubicBezTo>
                      <a:pt x="9" y="10"/>
                      <a:pt x="9" y="10"/>
                      <a:pt x="9" y="10"/>
                    </a:cubicBezTo>
                    <a:cubicBezTo>
                      <a:pt x="11" y="10"/>
                      <a:pt x="13" y="9"/>
                      <a:pt x="13" y="6"/>
                    </a:cubicBezTo>
                    <a:cubicBezTo>
                      <a:pt x="13" y="4"/>
                      <a:pt x="13" y="4"/>
                      <a:pt x="13" y="4"/>
                    </a:cubicBezTo>
                    <a:cubicBezTo>
                      <a:pt x="13" y="2"/>
                      <a:pt x="11" y="0"/>
                      <a:pt x="9" y="0"/>
                    </a:cubicBezTo>
                    <a:cubicBezTo>
                      <a:pt x="4" y="0"/>
                      <a:pt x="4" y="0"/>
                      <a:pt x="4" y="0"/>
                    </a:cubicBezTo>
                    <a:cubicBezTo>
                      <a:pt x="1" y="0"/>
                      <a:pt x="0" y="2"/>
                      <a:pt x="0" y="4"/>
                    </a:cubicBezTo>
                    <a:lnTo>
                      <a:pt x="0" y="6"/>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6" name="Freeform 11"/>
              <p:cNvSpPr>
                <a:spLocks/>
              </p:cNvSpPr>
              <p:nvPr/>
            </p:nvSpPr>
            <p:spPr bwMode="auto">
              <a:xfrm>
                <a:off x="4500462" y="3518989"/>
                <a:ext cx="29585" cy="25299"/>
              </a:xfrm>
              <a:custGeom>
                <a:avLst/>
                <a:gdLst>
                  <a:gd name="T0" fmla="*/ 0 w 14"/>
                  <a:gd name="T1" fmla="*/ 6 h 10"/>
                  <a:gd name="T2" fmla="*/ 4 w 14"/>
                  <a:gd name="T3" fmla="*/ 10 h 10"/>
                  <a:gd name="T4" fmla="*/ 10 w 14"/>
                  <a:gd name="T5" fmla="*/ 10 h 10"/>
                  <a:gd name="T6" fmla="*/ 14 w 14"/>
                  <a:gd name="T7" fmla="*/ 6 h 10"/>
                  <a:gd name="T8" fmla="*/ 14 w 14"/>
                  <a:gd name="T9" fmla="*/ 4 h 10"/>
                  <a:gd name="T10" fmla="*/ 10 w 14"/>
                  <a:gd name="T11" fmla="*/ 0 h 10"/>
                  <a:gd name="T12" fmla="*/ 4 w 14"/>
                  <a:gd name="T13" fmla="*/ 0 h 10"/>
                  <a:gd name="T14" fmla="*/ 0 w 14"/>
                  <a:gd name="T15" fmla="*/ 4 h 10"/>
                  <a:gd name="T16" fmla="*/ 0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6"/>
                    </a:moveTo>
                    <a:cubicBezTo>
                      <a:pt x="0" y="9"/>
                      <a:pt x="2" y="10"/>
                      <a:pt x="4" y="10"/>
                    </a:cubicBezTo>
                    <a:cubicBezTo>
                      <a:pt x="10" y="10"/>
                      <a:pt x="10" y="10"/>
                      <a:pt x="10" y="10"/>
                    </a:cubicBezTo>
                    <a:cubicBezTo>
                      <a:pt x="12" y="10"/>
                      <a:pt x="14" y="9"/>
                      <a:pt x="14" y="6"/>
                    </a:cubicBezTo>
                    <a:cubicBezTo>
                      <a:pt x="14" y="4"/>
                      <a:pt x="14" y="4"/>
                      <a:pt x="14" y="4"/>
                    </a:cubicBezTo>
                    <a:cubicBezTo>
                      <a:pt x="14" y="2"/>
                      <a:pt x="12" y="0"/>
                      <a:pt x="10" y="0"/>
                    </a:cubicBezTo>
                    <a:cubicBezTo>
                      <a:pt x="4" y="0"/>
                      <a:pt x="4" y="0"/>
                      <a:pt x="4" y="0"/>
                    </a:cubicBezTo>
                    <a:cubicBezTo>
                      <a:pt x="2" y="0"/>
                      <a:pt x="0" y="2"/>
                      <a:pt x="0" y="4"/>
                    </a:cubicBezTo>
                    <a:lnTo>
                      <a:pt x="0" y="6"/>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dirty="0">
                  <a:solidFill>
                    <a:schemeClr val="tx1">
                      <a:lumMod val="65000"/>
                      <a:lumOff val="35000"/>
                    </a:schemeClr>
                  </a:solidFill>
                </a:endParaRPr>
              </a:p>
            </p:txBody>
          </p:sp>
          <p:sp>
            <p:nvSpPr>
              <p:cNvPr id="60" name="Freeform 50"/>
              <p:cNvSpPr>
                <a:spLocks/>
              </p:cNvSpPr>
              <p:nvPr/>
            </p:nvSpPr>
            <p:spPr bwMode="auto">
              <a:xfrm>
                <a:off x="4358751" y="3248762"/>
                <a:ext cx="413102" cy="326890"/>
              </a:xfrm>
              <a:custGeom>
                <a:avLst/>
                <a:gdLst>
                  <a:gd name="T0" fmla="*/ 86 w 372"/>
                  <a:gd name="T1" fmla="*/ 332 h 332"/>
                  <a:gd name="T2" fmla="*/ 13 w 372"/>
                  <a:gd name="T3" fmla="*/ 198 h 332"/>
                  <a:gd name="T4" fmla="*/ 247 w 372"/>
                  <a:gd name="T5" fmla="*/ 52 h 332"/>
                  <a:gd name="T6" fmla="*/ 247 w 372"/>
                  <a:gd name="T7" fmla="*/ 0 h 332"/>
                  <a:gd name="T8" fmla="*/ 372 w 372"/>
                  <a:gd name="T9" fmla="*/ 108 h 332"/>
                  <a:gd name="T10" fmla="*/ 247 w 372"/>
                  <a:gd name="T11" fmla="*/ 216 h 332"/>
                  <a:gd name="T12" fmla="*/ 247 w 372"/>
                  <a:gd name="T13" fmla="*/ 156 h 332"/>
                  <a:gd name="T14" fmla="*/ 86 w 372"/>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32">
                    <a:moveTo>
                      <a:pt x="86" y="332"/>
                    </a:moveTo>
                    <a:cubicBezTo>
                      <a:pt x="86" y="332"/>
                      <a:pt x="13" y="279"/>
                      <a:pt x="13" y="198"/>
                    </a:cubicBezTo>
                    <a:cubicBezTo>
                      <a:pt x="13" y="104"/>
                      <a:pt x="100" y="29"/>
                      <a:pt x="247" y="52"/>
                    </a:cubicBezTo>
                    <a:cubicBezTo>
                      <a:pt x="247" y="8"/>
                      <a:pt x="247" y="0"/>
                      <a:pt x="247" y="0"/>
                    </a:cubicBezTo>
                    <a:cubicBezTo>
                      <a:pt x="372" y="108"/>
                      <a:pt x="372" y="108"/>
                      <a:pt x="372" y="108"/>
                    </a:cubicBezTo>
                    <a:cubicBezTo>
                      <a:pt x="247" y="216"/>
                      <a:pt x="247" y="216"/>
                      <a:pt x="247" y="216"/>
                    </a:cubicBezTo>
                    <a:cubicBezTo>
                      <a:pt x="247" y="156"/>
                      <a:pt x="247" y="156"/>
                      <a:pt x="247" y="156"/>
                    </a:cubicBezTo>
                    <a:cubicBezTo>
                      <a:pt x="216" y="141"/>
                      <a:pt x="0" y="139"/>
                      <a:pt x="86" y="332"/>
                    </a:cubicBezTo>
                    <a:close/>
                  </a:path>
                </a:pathLst>
              </a:custGeom>
              <a:solidFill>
                <a:srgbClr val="C00000"/>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39984" fontAlgn="auto">
                  <a:lnSpc>
                    <a:spcPct val="100000"/>
                  </a:lnSpc>
                  <a:spcBef>
                    <a:spcPts val="0"/>
                  </a:spcBef>
                  <a:spcAft>
                    <a:spcPts val="0"/>
                  </a:spcAft>
                  <a:defRPr/>
                </a:pPr>
                <a:endParaRPr lang="en-US" sz="1300" kern="0" dirty="0">
                  <a:solidFill>
                    <a:schemeClr val="tx1">
                      <a:lumMod val="65000"/>
                      <a:lumOff val="35000"/>
                    </a:schemeClr>
                  </a:solidFill>
                </a:endParaRPr>
              </a:p>
            </p:txBody>
          </p:sp>
          <p:sp>
            <p:nvSpPr>
              <p:cNvPr id="289" name="TextBox 288"/>
              <p:cNvSpPr txBox="1"/>
              <p:nvPr/>
            </p:nvSpPr>
            <p:spPr>
              <a:xfrm>
                <a:off x="4023360" y="3705264"/>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IP Office</a:t>
                </a:r>
              </a:p>
            </p:txBody>
          </p:sp>
        </p:grpSp>
        <p:grpSp>
          <p:nvGrpSpPr>
            <p:cNvPr id="367" name="Group 366"/>
            <p:cNvGrpSpPr/>
            <p:nvPr/>
          </p:nvGrpSpPr>
          <p:grpSpPr>
            <a:xfrm>
              <a:off x="5120640" y="3313173"/>
              <a:ext cx="1440000" cy="719940"/>
              <a:chOff x="5235120" y="3313173"/>
              <a:chExt cx="1440000" cy="719940"/>
            </a:xfrm>
          </p:grpSpPr>
          <p:sp>
            <p:nvSpPr>
              <p:cNvPr id="28" name="Freeform 82"/>
              <p:cNvSpPr>
                <a:spLocks/>
              </p:cNvSpPr>
              <p:nvPr/>
            </p:nvSpPr>
            <p:spPr bwMode="auto">
              <a:xfrm>
                <a:off x="5975978" y="3407021"/>
                <a:ext cx="59374" cy="75850"/>
              </a:xfrm>
              <a:custGeom>
                <a:avLst/>
                <a:gdLst>
                  <a:gd name="T0" fmla="*/ 226 w 358"/>
                  <a:gd name="T1" fmla="*/ 0 h 444"/>
                  <a:gd name="T2" fmla="*/ 226 w 358"/>
                  <a:gd name="T3" fmla="*/ 0 h 444"/>
                  <a:gd name="T4" fmla="*/ 95 w 358"/>
                  <a:gd name="T5" fmla="*/ 0 h 444"/>
                  <a:gd name="T6" fmla="*/ 0 w 358"/>
                  <a:gd name="T7" fmla="*/ 444 h 444"/>
                  <a:gd name="T8" fmla="*/ 132 w 358"/>
                  <a:gd name="T9" fmla="*/ 444 h 444"/>
                  <a:gd name="T10" fmla="*/ 293 w 358"/>
                  <a:gd name="T11" fmla="*/ 345 h 444"/>
                  <a:gd name="T12" fmla="*/ 342 w 358"/>
                  <a:gd name="T13" fmla="*/ 215 h 444"/>
                  <a:gd name="T14" fmla="*/ 344 w 358"/>
                  <a:gd name="T15" fmla="*/ 56 h 444"/>
                  <a:gd name="T16" fmla="*/ 226 w 358"/>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44">
                    <a:moveTo>
                      <a:pt x="226" y="0"/>
                    </a:moveTo>
                    <a:lnTo>
                      <a:pt x="226" y="0"/>
                    </a:lnTo>
                    <a:lnTo>
                      <a:pt x="95" y="0"/>
                    </a:lnTo>
                    <a:lnTo>
                      <a:pt x="0" y="444"/>
                    </a:lnTo>
                    <a:lnTo>
                      <a:pt x="132" y="444"/>
                    </a:lnTo>
                    <a:cubicBezTo>
                      <a:pt x="199" y="444"/>
                      <a:pt x="253" y="411"/>
                      <a:pt x="293" y="345"/>
                    </a:cubicBezTo>
                    <a:cubicBezTo>
                      <a:pt x="316" y="309"/>
                      <a:pt x="332" y="265"/>
                      <a:pt x="342" y="215"/>
                    </a:cubicBezTo>
                    <a:cubicBezTo>
                      <a:pt x="357" y="146"/>
                      <a:pt x="358" y="93"/>
                      <a:pt x="344" y="56"/>
                    </a:cubicBezTo>
                    <a:cubicBezTo>
                      <a:pt x="330" y="18"/>
                      <a:pt x="291" y="0"/>
                      <a:pt x="226"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29" name="Freeform 83"/>
              <p:cNvSpPr>
                <a:spLocks/>
              </p:cNvSpPr>
              <p:nvPr/>
            </p:nvSpPr>
            <p:spPr bwMode="auto">
              <a:xfrm>
                <a:off x="6101933" y="3313173"/>
                <a:ext cx="131378" cy="264832"/>
              </a:xfrm>
              <a:custGeom>
                <a:avLst/>
                <a:gdLst>
                  <a:gd name="T0" fmla="*/ 699 w 787"/>
                  <a:gd name="T1" fmla="*/ 0 h 1561"/>
                  <a:gd name="T2" fmla="*/ 699 w 787"/>
                  <a:gd name="T3" fmla="*/ 0 h 1561"/>
                  <a:gd name="T4" fmla="*/ 610 w 787"/>
                  <a:gd name="T5" fmla="*/ 35 h 1561"/>
                  <a:gd name="T6" fmla="*/ 0 w 787"/>
                  <a:gd name="T7" fmla="*/ 645 h 1561"/>
                  <a:gd name="T8" fmla="*/ 0 w 787"/>
                  <a:gd name="T9" fmla="*/ 902 h 1561"/>
                  <a:gd name="T10" fmla="*/ 610 w 787"/>
                  <a:gd name="T11" fmla="*/ 1512 h 1561"/>
                  <a:gd name="T12" fmla="*/ 787 w 787"/>
                  <a:gd name="T13" fmla="*/ 1512 h 1561"/>
                  <a:gd name="T14" fmla="*/ 787 w 787"/>
                  <a:gd name="T15" fmla="*/ 35 h 1561"/>
                  <a:gd name="T16" fmla="*/ 699 w 787"/>
                  <a:gd name="T17"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1561">
                    <a:moveTo>
                      <a:pt x="699" y="0"/>
                    </a:moveTo>
                    <a:lnTo>
                      <a:pt x="699" y="0"/>
                    </a:lnTo>
                    <a:cubicBezTo>
                      <a:pt x="667" y="0"/>
                      <a:pt x="635" y="11"/>
                      <a:pt x="610" y="35"/>
                    </a:cubicBezTo>
                    <a:lnTo>
                      <a:pt x="0" y="645"/>
                    </a:lnTo>
                    <a:lnTo>
                      <a:pt x="0" y="902"/>
                    </a:lnTo>
                    <a:lnTo>
                      <a:pt x="610" y="1512"/>
                    </a:lnTo>
                    <a:cubicBezTo>
                      <a:pt x="659" y="1561"/>
                      <a:pt x="738" y="1561"/>
                      <a:pt x="787" y="1512"/>
                    </a:cubicBezTo>
                    <a:lnTo>
                      <a:pt x="787" y="35"/>
                    </a:lnTo>
                    <a:cubicBezTo>
                      <a:pt x="763" y="11"/>
                      <a:pt x="731" y="0"/>
                      <a:pt x="699"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30" name="Freeform 84"/>
              <p:cNvSpPr>
                <a:spLocks noEditPoints="1"/>
              </p:cNvSpPr>
              <p:nvPr/>
            </p:nvSpPr>
            <p:spPr bwMode="auto">
              <a:xfrm>
                <a:off x="5824832" y="3313173"/>
                <a:ext cx="257702" cy="263547"/>
              </a:xfrm>
              <a:custGeom>
                <a:avLst/>
                <a:gdLst>
                  <a:gd name="T0" fmla="*/ 1441 w 1549"/>
                  <a:gd name="T1" fmla="*/ 757 h 1550"/>
                  <a:gd name="T2" fmla="*/ 1441 w 1549"/>
                  <a:gd name="T3" fmla="*/ 757 h 1550"/>
                  <a:gd name="T4" fmla="*/ 1338 w 1549"/>
                  <a:gd name="T5" fmla="*/ 988 h 1550"/>
                  <a:gd name="T6" fmla="*/ 1083 w 1549"/>
                  <a:gd name="T7" fmla="*/ 1115 h 1550"/>
                  <a:gd name="T8" fmla="*/ 789 w 1549"/>
                  <a:gd name="T9" fmla="*/ 1115 h 1550"/>
                  <a:gd name="T10" fmla="*/ 934 w 1549"/>
                  <a:gd name="T11" fmla="*/ 434 h 1550"/>
                  <a:gd name="T12" fmla="*/ 1227 w 1549"/>
                  <a:gd name="T13" fmla="*/ 434 h 1550"/>
                  <a:gd name="T14" fmla="*/ 1329 w 1549"/>
                  <a:gd name="T15" fmla="*/ 448 h 1550"/>
                  <a:gd name="T16" fmla="*/ 1427 w 1549"/>
                  <a:gd name="T17" fmla="*/ 535 h 1550"/>
                  <a:gd name="T18" fmla="*/ 1452 w 1549"/>
                  <a:gd name="T19" fmla="*/ 645 h 1550"/>
                  <a:gd name="T20" fmla="*/ 1441 w 1549"/>
                  <a:gd name="T21" fmla="*/ 757 h 1550"/>
                  <a:gd name="T22" fmla="*/ 512 w 1549"/>
                  <a:gd name="T23" fmla="*/ 1115 h 1550"/>
                  <a:gd name="T24" fmla="*/ 512 w 1549"/>
                  <a:gd name="T25" fmla="*/ 1115 h 1550"/>
                  <a:gd name="T26" fmla="*/ 576 w 1549"/>
                  <a:gd name="T27" fmla="*/ 811 h 1550"/>
                  <a:gd name="T28" fmla="*/ 310 w 1549"/>
                  <a:gd name="T29" fmla="*/ 811 h 1550"/>
                  <a:gd name="T30" fmla="*/ 246 w 1549"/>
                  <a:gd name="T31" fmla="*/ 1115 h 1550"/>
                  <a:gd name="T32" fmla="*/ 105 w 1549"/>
                  <a:gd name="T33" fmla="*/ 1115 h 1550"/>
                  <a:gd name="T34" fmla="*/ 250 w 1549"/>
                  <a:gd name="T35" fmla="*/ 434 h 1550"/>
                  <a:gd name="T36" fmla="*/ 391 w 1549"/>
                  <a:gd name="T37" fmla="*/ 434 h 1550"/>
                  <a:gd name="T38" fmla="*/ 335 w 1549"/>
                  <a:gd name="T39" fmla="*/ 693 h 1550"/>
                  <a:gd name="T40" fmla="*/ 601 w 1549"/>
                  <a:gd name="T41" fmla="*/ 693 h 1550"/>
                  <a:gd name="T42" fmla="*/ 657 w 1549"/>
                  <a:gd name="T43" fmla="*/ 434 h 1550"/>
                  <a:gd name="T44" fmla="*/ 798 w 1549"/>
                  <a:gd name="T45" fmla="*/ 434 h 1550"/>
                  <a:gd name="T46" fmla="*/ 654 w 1549"/>
                  <a:gd name="T47" fmla="*/ 1115 h 1550"/>
                  <a:gd name="T48" fmla="*/ 512 w 1549"/>
                  <a:gd name="T49" fmla="*/ 1115 h 1550"/>
                  <a:gd name="T50" fmla="*/ 1385 w 1549"/>
                  <a:gd name="T51" fmla="*/ 0 h 1550"/>
                  <a:gd name="T52" fmla="*/ 1385 w 1549"/>
                  <a:gd name="T53" fmla="*/ 0 h 1550"/>
                  <a:gd name="T54" fmla="*/ 163 w 1549"/>
                  <a:gd name="T55" fmla="*/ 0 h 1550"/>
                  <a:gd name="T56" fmla="*/ 0 w 1549"/>
                  <a:gd name="T57" fmla="*/ 162 h 1550"/>
                  <a:gd name="T58" fmla="*/ 0 w 1549"/>
                  <a:gd name="T59" fmla="*/ 1387 h 1550"/>
                  <a:gd name="T60" fmla="*/ 163 w 1549"/>
                  <a:gd name="T61" fmla="*/ 1550 h 1550"/>
                  <a:gd name="T62" fmla="*/ 1385 w 1549"/>
                  <a:gd name="T63" fmla="*/ 1550 h 1550"/>
                  <a:gd name="T64" fmla="*/ 1549 w 1549"/>
                  <a:gd name="T65" fmla="*/ 1387 h 1550"/>
                  <a:gd name="T66" fmla="*/ 1549 w 1549"/>
                  <a:gd name="T67" fmla="*/ 162 h 1550"/>
                  <a:gd name="T68" fmla="*/ 1385 w 1549"/>
                  <a:gd name="T69"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9" h="1550">
                    <a:moveTo>
                      <a:pt x="1441" y="757"/>
                    </a:moveTo>
                    <a:lnTo>
                      <a:pt x="1441" y="757"/>
                    </a:lnTo>
                    <a:cubicBezTo>
                      <a:pt x="1422" y="848"/>
                      <a:pt x="1387" y="925"/>
                      <a:pt x="1338" y="988"/>
                    </a:cubicBezTo>
                    <a:cubicBezTo>
                      <a:pt x="1271" y="1072"/>
                      <a:pt x="1186" y="1115"/>
                      <a:pt x="1083" y="1115"/>
                    </a:cubicBezTo>
                    <a:lnTo>
                      <a:pt x="789" y="1115"/>
                    </a:lnTo>
                    <a:lnTo>
                      <a:pt x="934" y="434"/>
                    </a:lnTo>
                    <a:lnTo>
                      <a:pt x="1227" y="434"/>
                    </a:lnTo>
                    <a:cubicBezTo>
                      <a:pt x="1269" y="434"/>
                      <a:pt x="1303" y="439"/>
                      <a:pt x="1329" y="448"/>
                    </a:cubicBezTo>
                    <a:cubicBezTo>
                      <a:pt x="1374" y="464"/>
                      <a:pt x="1406" y="493"/>
                      <a:pt x="1427" y="535"/>
                    </a:cubicBezTo>
                    <a:cubicBezTo>
                      <a:pt x="1444" y="569"/>
                      <a:pt x="1452" y="605"/>
                      <a:pt x="1452" y="645"/>
                    </a:cubicBezTo>
                    <a:cubicBezTo>
                      <a:pt x="1452" y="684"/>
                      <a:pt x="1449" y="722"/>
                      <a:pt x="1441" y="757"/>
                    </a:cubicBezTo>
                    <a:close/>
                    <a:moveTo>
                      <a:pt x="512" y="1115"/>
                    </a:moveTo>
                    <a:lnTo>
                      <a:pt x="512" y="1115"/>
                    </a:lnTo>
                    <a:lnTo>
                      <a:pt x="576" y="811"/>
                    </a:lnTo>
                    <a:lnTo>
                      <a:pt x="310" y="811"/>
                    </a:lnTo>
                    <a:lnTo>
                      <a:pt x="246" y="1115"/>
                    </a:lnTo>
                    <a:lnTo>
                      <a:pt x="105" y="1115"/>
                    </a:lnTo>
                    <a:lnTo>
                      <a:pt x="250" y="434"/>
                    </a:lnTo>
                    <a:lnTo>
                      <a:pt x="391" y="434"/>
                    </a:lnTo>
                    <a:lnTo>
                      <a:pt x="335" y="693"/>
                    </a:lnTo>
                    <a:lnTo>
                      <a:pt x="601" y="693"/>
                    </a:lnTo>
                    <a:lnTo>
                      <a:pt x="657" y="434"/>
                    </a:lnTo>
                    <a:lnTo>
                      <a:pt x="798" y="434"/>
                    </a:lnTo>
                    <a:lnTo>
                      <a:pt x="654" y="1115"/>
                    </a:lnTo>
                    <a:lnTo>
                      <a:pt x="512" y="1115"/>
                    </a:lnTo>
                    <a:close/>
                    <a:moveTo>
                      <a:pt x="1385" y="0"/>
                    </a:moveTo>
                    <a:lnTo>
                      <a:pt x="1385" y="0"/>
                    </a:lnTo>
                    <a:lnTo>
                      <a:pt x="163" y="0"/>
                    </a:lnTo>
                    <a:cubicBezTo>
                      <a:pt x="75" y="0"/>
                      <a:pt x="0" y="69"/>
                      <a:pt x="0" y="162"/>
                    </a:cubicBezTo>
                    <a:lnTo>
                      <a:pt x="0" y="1387"/>
                    </a:lnTo>
                    <a:cubicBezTo>
                      <a:pt x="0" y="1475"/>
                      <a:pt x="75" y="1550"/>
                      <a:pt x="163" y="1550"/>
                    </a:cubicBezTo>
                    <a:lnTo>
                      <a:pt x="1385" y="1550"/>
                    </a:lnTo>
                    <a:cubicBezTo>
                      <a:pt x="1478" y="1550"/>
                      <a:pt x="1549" y="1475"/>
                      <a:pt x="1549" y="1387"/>
                    </a:cubicBezTo>
                    <a:lnTo>
                      <a:pt x="1549" y="162"/>
                    </a:lnTo>
                    <a:cubicBezTo>
                      <a:pt x="1549" y="69"/>
                      <a:pt x="1478" y="0"/>
                      <a:pt x="1385"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290" name="TextBox 289"/>
              <p:cNvSpPr txBox="1"/>
              <p:nvPr/>
            </p:nvSpPr>
            <p:spPr>
              <a:xfrm>
                <a:off x="5235120" y="3619613"/>
                <a:ext cx="1440000" cy="41350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Low Bandwidth</a:t>
                </a:r>
                <a:r>
                  <a:rPr lang="en-US" sz="1100" b="1" dirty="0">
                    <a:solidFill>
                      <a:srgbClr val="FF00FF"/>
                    </a:solidFill>
                    <a:latin typeface="Arial"/>
                  </a:rPr>
                  <a:t/>
                </a:r>
                <a:br>
                  <a:rPr lang="en-US" sz="1100" b="1" dirty="0">
                    <a:solidFill>
                      <a:srgbClr val="FF00FF"/>
                    </a:solidFill>
                    <a:latin typeface="Arial"/>
                  </a:rPr>
                </a:br>
                <a:r>
                  <a:rPr lang="en-US" sz="1100" b="1" dirty="0">
                    <a:solidFill>
                      <a:schemeClr val="tx1">
                        <a:lumMod val="65000"/>
                        <a:lumOff val="35000"/>
                      </a:schemeClr>
                    </a:solidFill>
                    <a:latin typeface="Arial"/>
                  </a:rPr>
                  <a:t>High Definition Video</a:t>
                </a:r>
              </a:p>
            </p:txBody>
          </p:sp>
        </p:grpSp>
        <p:grpSp>
          <p:nvGrpSpPr>
            <p:cNvPr id="361" name="Group 360"/>
            <p:cNvGrpSpPr/>
            <p:nvPr/>
          </p:nvGrpSpPr>
          <p:grpSpPr>
            <a:xfrm>
              <a:off x="6515100" y="3271273"/>
              <a:ext cx="1260000" cy="847493"/>
              <a:chOff x="7152480" y="3271273"/>
              <a:chExt cx="1260000" cy="847493"/>
            </a:xfrm>
          </p:grpSpPr>
          <p:sp>
            <p:nvSpPr>
              <p:cNvPr id="52" name="Freeform 5"/>
              <p:cNvSpPr>
                <a:spLocks noEditPoints="1"/>
              </p:cNvSpPr>
              <p:nvPr/>
            </p:nvSpPr>
            <p:spPr bwMode="auto">
              <a:xfrm>
                <a:off x="7570792" y="3271273"/>
                <a:ext cx="346578" cy="256660"/>
              </a:xfrm>
              <a:custGeom>
                <a:avLst/>
                <a:gdLst>
                  <a:gd name="T0" fmla="*/ 810 w 889"/>
                  <a:gd name="T1" fmla="*/ 18 h 654"/>
                  <a:gd name="T2" fmla="*/ 810 w 889"/>
                  <a:gd name="T3" fmla="*/ 18 h 654"/>
                  <a:gd name="T4" fmla="*/ 861 w 889"/>
                  <a:gd name="T5" fmla="*/ 69 h 654"/>
                  <a:gd name="T6" fmla="*/ 861 w 889"/>
                  <a:gd name="T7" fmla="*/ 579 h 654"/>
                  <a:gd name="T8" fmla="*/ 810 w 889"/>
                  <a:gd name="T9" fmla="*/ 630 h 654"/>
                  <a:gd name="T10" fmla="*/ 74 w 889"/>
                  <a:gd name="T11" fmla="*/ 630 h 654"/>
                  <a:gd name="T12" fmla="*/ 23 w 889"/>
                  <a:gd name="T13" fmla="*/ 579 h 654"/>
                  <a:gd name="T14" fmla="*/ 23 w 889"/>
                  <a:gd name="T15" fmla="*/ 69 h 654"/>
                  <a:gd name="T16" fmla="*/ 74 w 889"/>
                  <a:gd name="T17" fmla="*/ 18 h 654"/>
                  <a:gd name="T18" fmla="*/ 755 w 889"/>
                  <a:gd name="T19" fmla="*/ 18 h 654"/>
                  <a:gd name="T20" fmla="*/ 810 w 889"/>
                  <a:gd name="T21" fmla="*/ 18 h 654"/>
                  <a:gd name="T22" fmla="*/ 0 w 889"/>
                  <a:gd name="T23" fmla="*/ 61 h 654"/>
                  <a:gd name="T24" fmla="*/ 0 w 889"/>
                  <a:gd name="T25" fmla="*/ 61 h 654"/>
                  <a:gd name="T26" fmla="*/ 0 w 889"/>
                  <a:gd name="T27" fmla="*/ 587 h 654"/>
                  <a:gd name="T28" fmla="*/ 66 w 889"/>
                  <a:gd name="T29" fmla="*/ 654 h 654"/>
                  <a:gd name="T30" fmla="*/ 822 w 889"/>
                  <a:gd name="T31" fmla="*/ 654 h 654"/>
                  <a:gd name="T32" fmla="*/ 889 w 889"/>
                  <a:gd name="T33" fmla="*/ 587 h 654"/>
                  <a:gd name="T34" fmla="*/ 889 w 889"/>
                  <a:gd name="T35" fmla="*/ 61 h 654"/>
                  <a:gd name="T36" fmla="*/ 822 w 889"/>
                  <a:gd name="T37" fmla="*/ 0 h 654"/>
                  <a:gd name="T38" fmla="*/ 66 w 889"/>
                  <a:gd name="T39" fmla="*/ 0 h 654"/>
                  <a:gd name="T40" fmla="*/ 0 w 889"/>
                  <a:gd name="T41" fmla="*/ 61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9" h="654">
                    <a:moveTo>
                      <a:pt x="810" y="18"/>
                    </a:moveTo>
                    <a:lnTo>
                      <a:pt x="810" y="18"/>
                    </a:lnTo>
                    <a:cubicBezTo>
                      <a:pt x="838" y="18"/>
                      <a:pt x="861" y="42"/>
                      <a:pt x="861" y="69"/>
                    </a:cubicBezTo>
                    <a:lnTo>
                      <a:pt x="861" y="579"/>
                    </a:lnTo>
                    <a:cubicBezTo>
                      <a:pt x="861" y="606"/>
                      <a:pt x="838" y="630"/>
                      <a:pt x="810" y="630"/>
                    </a:cubicBezTo>
                    <a:lnTo>
                      <a:pt x="74" y="630"/>
                    </a:lnTo>
                    <a:cubicBezTo>
                      <a:pt x="47" y="630"/>
                      <a:pt x="23" y="606"/>
                      <a:pt x="23" y="579"/>
                    </a:cubicBezTo>
                    <a:lnTo>
                      <a:pt x="23" y="69"/>
                    </a:lnTo>
                    <a:cubicBezTo>
                      <a:pt x="23" y="42"/>
                      <a:pt x="47" y="18"/>
                      <a:pt x="74" y="18"/>
                    </a:cubicBezTo>
                    <a:lnTo>
                      <a:pt x="755" y="18"/>
                    </a:lnTo>
                    <a:lnTo>
                      <a:pt x="810" y="18"/>
                    </a:lnTo>
                    <a:close/>
                    <a:moveTo>
                      <a:pt x="0" y="61"/>
                    </a:moveTo>
                    <a:lnTo>
                      <a:pt x="0" y="61"/>
                    </a:lnTo>
                    <a:lnTo>
                      <a:pt x="0" y="587"/>
                    </a:lnTo>
                    <a:cubicBezTo>
                      <a:pt x="0" y="622"/>
                      <a:pt x="31" y="654"/>
                      <a:pt x="66" y="654"/>
                    </a:cubicBezTo>
                    <a:lnTo>
                      <a:pt x="822" y="654"/>
                    </a:lnTo>
                    <a:cubicBezTo>
                      <a:pt x="858" y="654"/>
                      <a:pt x="889" y="622"/>
                      <a:pt x="889" y="587"/>
                    </a:cubicBezTo>
                    <a:lnTo>
                      <a:pt x="889" y="61"/>
                    </a:lnTo>
                    <a:cubicBezTo>
                      <a:pt x="889" y="26"/>
                      <a:pt x="858" y="0"/>
                      <a:pt x="822" y="0"/>
                    </a:cubicBezTo>
                    <a:lnTo>
                      <a:pt x="66" y="0"/>
                    </a:lnTo>
                    <a:cubicBezTo>
                      <a:pt x="31" y="0"/>
                      <a:pt x="0" y="26"/>
                      <a:pt x="0" y="6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53" name="Freeform 6"/>
              <p:cNvSpPr>
                <a:spLocks/>
              </p:cNvSpPr>
              <p:nvPr/>
            </p:nvSpPr>
            <p:spPr bwMode="auto">
              <a:xfrm>
                <a:off x="7570792" y="3564148"/>
                <a:ext cx="346578" cy="72432"/>
              </a:xfrm>
              <a:custGeom>
                <a:avLst/>
                <a:gdLst>
                  <a:gd name="T0" fmla="*/ 0 w 889"/>
                  <a:gd name="T1" fmla="*/ 63 h 183"/>
                  <a:gd name="T2" fmla="*/ 0 w 889"/>
                  <a:gd name="T3" fmla="*/ 63 h 183"/>
                  <a:gd name="T4" fmla="*/ 0 w 889"/>
                  <a:gd name="T5" fmla="*/ 117 h 183"/>
                  <a:gd name="T6" fmla="*/ 66 w 889"/>
                  <a:gd name="T7" fmla="*/ 183 h 183"/>
                  <a:gd name="T8" fmla="*/ 822 w 889"/>
                  <a:gd name="T9" fmla="*/ 183 h 183"/>
                  <a:gd name="T10" fmla="*/ 889 w 889"/>
                  <a:gd name="T11" fmla="*/ 117 h 183"/>
                  <a:gd name="T12" fmla="*/ 889 w 889"/>
                  <a:gd name="T13" fmla="*/ 63 h 183"/>
                  <a:gd name="T14" fmla="*/ 822 w 889"/>
                  <a:gd name="T15" fmla="*/ 0 h 183"/>
                  <a:gd name="T16" fmla="*/ 66 w 889"/>
                  <a:gd name="T17" fmla="*/ 0 h 183"/>
                  <a:gd name="T18" fmla="*/ 0 w 889"/>
                  <a:gd name="T19"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9" h="183">
                    <a:moveTo>
                      <a:pt x="0" y="63"/>
                    </a:moveTo>
                    <a:lnTo>
                      <a:pt x="0" y="63"/>
                    </a:lnTo>
                    <a:lnTo>
                      <a:pt x="0" y="117"/>
                    </a:lnTo>
                    <a:cubicBezTo>
                      <a:pt x="0" y="152"/>
                      <a:pt x="31" y="183"/>
                      <a:pt x="66" y="183"/>
                    </a:cubicBezTo>
                    <a:lnTo>
                      <a:pt x="822" y="183"/>
                    </a:lnTo>
                    <a:cubicBezTo>
                      <a:pt x="858" y="183"/>
                      <a:pt x="889" y="152"/>
                      <a:pt x="889" y="117"/>
                    </a:cubicBezTo>
                    <a:lnTo>
                      <a:pt x="889" y="63"/>
                    </a:lnTo>
                    <a:cubicBezTo>
                      <a:pt x="889" y="28"/>
                      <a:pt x="858" y="0"/>
                      <a:pt x="822" y="0"/>
                    </a:cubicBezTo>
                    <a:lnTo>
                      <a:pt x="66" y="0"/>
                    </a:lnTo>
                    <a:cubicBezTo>
                      <a:pt x="31" y="0"/>
                      <a:pt x="0" y="28"/>
                      <a:pt x="0" y="6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54" name="Freeform 7"/>
              <p:cNvSpPr>
                <a:spLocks noEditPoints="1"/>
              </p:cNvSpPr>
              <p:nvPr/>
            </p:nvSpPr>
            <p:spPr bwMode="auto">
              <a:xfrm>
                <a:off x="7603115" y="3332683"/>
                <a:ext cx="276954" cy="130692"/>
              </a:xfrm>
              <a:custGeom>
                <a:avLst/>
                <a:gdLst>
                  <a:gd name="T0" fmla="*/ 629 w 711"/>
                  <a:gd name="T1" fmla="*/ 94 h 333"/>
                  <a:gd name="T2" fmla="*/ 629 w 711"/>
                  <a:gd name="T3" fmla="*/ 94 h 333"/>
                  <a:gd name="T4" fmla="*/ 441 w 711"/>
                  <a:gd name="T5" fmla="*/ 94 h 333"/>
                  <a:gd name="T6" fmla="*/ 441 w 711"/>
                  <a:gd name="T7" fmla="*/ 83 h 333"/>
                  <a:gd name="T8" fmla="*/ 440 w 711"/>
                  <a:gd name="T9" fmla="*/ 73 h 333"/>
                  <a:gd name="T10" fmla="*/ 358 w 711"/>
                  <a:gd name="T11" fmla="*/ 0 h 333"/>
                  <a:gd name="T12" fmla="*/ 82 w 711"/>
                  <a:gd name="T13" fmla="*/ 0 h 333"/>
                  <a:gd name="T14" fmla="*/ 0 w 711"/>
                  <a:gd name="T15" fmla="*/ 83 h 333"/>
                  <a:gd name="T16" fmla="*/ 0 w 711"/>
                  <a:gd name="T17" fmla="*/ 157 h 333"/>
                  <a:gd name="T18" fmla="*/ 82 w 711"/>
                  <a:gd name="T19" fmla="*/ 239 h 333"/>
                  <a:gd name="T20" fmla="*/ 358 w 711"/>
                  <a:gd name="T21" fmla="*/ 239 h 333"/>
                  <a:gd name="T22" fmla="*/ 440 w 711"/>
                  <a:gd name="T23" fmla="*/ 167 h 333"/>
                  <a:gd name="T24" fmla="*/ 386 w 711"/>
                  <a:gd name="T25" fmla="*/ 167 h 333"/>
                  <a:gd name="T26" fmla="*/ 358 w 711"/>
                  <a:gd name="T27" fmla="*/ 187 h 333"/>
                  <a:gd name="T28" fmla="*/ 323 w 711"/>
                  <a:gd name="T29" fmla="*/ 187 h 333"/>
                  <a:gd name="T30" fmla="*/ 323 w 711"/>
                  <a:gd name="T31" fmla="*/ 176 h 333"/>
                  <a:gd name="T32" fmla="*/ 324 w 711"/>
                  <a:gd name="T33" fmla="*/ 167 h 333"/>
                  <a:gd name="T34" fmla="*/ 352 w 711"/>
                  <a:gd name="T35" fmla="*/ 146 h 333"/>
                  <a:gd name="T36" fmla="*/ 629 w 711"/>
                  <a:gd name="T37" fmla="*/ 146 h 333"/>
                  <a:gd name="T38" fmla="*/ 658 w 711"/>
                  <a:gd name="T39" fmla="*/ 176 h 333"/>
                  <a:gd name="T40" fmla="*/ 658 w 711"/>
                  <a:gd name="T41" fmla="*/ 250 h 333"/>
                  <a:gd name="T42" fmla="*/ 629 w 711"/>
                  <a:gd name="T43" fmla="*/ 280 h 333"/>
                  <a:gd name="T44" fmla="*/ 352 w 711"/>
                  <a:gd name="T45" fmla="*/ 280 h 333"/>
                  <a:gd name="T46" fmla="*/ 324 w 711"/>
                  <a:gd name="T47" fmla="*/ 260 h 333"/>
                  <a:gd name="T48" fmla="*/ 270 w 711"/>
                  <a:gd name="T49" fmla="*/ 260 h 333"/>
                  <a:gd name="T50" fmla="*/ 352 w 711"/>
                  <a:gd name="T51" fmla="*/ 333 h 333"/>
                  <a:gd name="T52" fmla="*/ 629 w 711"/>
                  <a:gd name="T53" fmla="*/ 333 h 333"/>
                  <a:gd name="T54" fmla="*/ 711 w 711"/>
                  <a:gd name="T55" fmla="*/ 250 h 333"/>
                  <a:gd name="T56" fmla="*/ 711 w 711"/>
                  <a:gd name="T57" fmla="*/ 176 h 333"/>
                  <a:gd name="T58" fmla="*/ 629 w 711"/>
                  <a:gd name="T59" fmla="*/ 94 h 333"/>
                  <a:gd name="T60" fmla="*/ 388 w 711"/>
                  <a:gd name="T61" fmla="*/ 94 h 333"/>
                  <a:gd name="T62" fmla="*/ 388 w 711"/>
                  <a:gd name="T63" fmla="*/ 94 h 333"/>
                  <a:gd name="T64" fmla="*/ 368 w 711"/>
                  <a:gd name="T65" fmla="*/ 94 h 333"/>
                  <a:gd name="T66" fmla="*/ 352 w 711"/>
                  <a:gd name="T67" fmla="*/ 94 h 333"/>
                  <a:gd name="T68" fmla="*/ 270 w 711"/>
                  <a:gd name="T69" fmla="*/ 167 h 333"/>
                  <a:gd name="T70" fmla="*/ 270 w 711"/>
                  <a:gd name="T71" fmla="*/ 176 h 333"/>
                  <a:gd name="T72" fmla="*/ 270 w 711"/>
                  <a:gd name="T73" fmla="*/ 187 h 333"/>
                  <a:gd name="T74" fmla="*/ 82 w 711"/>
                  <a:gd name="T75" fmla="*/ 187 h 333"/>
                  <a:gd name="T76" fmla="*/ 52 w 711"/>
                  <a:gd name="T77" fmla="*/ 157 h 333"/>
                  <a:gd name="T78" fmla="*/ 52 w 711"/>
                  <a:gd name="T79" fmla="*/ 83 h 333"/>
                  <a:gd name="T80" fmla="*/ 82 w 711"/>
                  <a:gd name="T81" fmla="*/ 53 h 333"/>
                  <a:gd name="T82" fmla="*/ 358 w 711"/>
                  <a:gd name="T83" fmla="*/ 53 h 333"/>
                  <a:gd name="T84" fmla="*/ 386 w 711"/>
                  <a:gd name="T85" fmla="*/ 73 h 333"/>
                  <a:gd name="T86" fmla="*/ 388 w 711"/>
                  <a:gd name="T87" fmla="*/ 83 h 333"/>
                  <a:gd name="T88" fmla="*/ 388 w 711"/>
                  <a:gd name="T89" fmla="*/ 9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1" h="333">
                    <a:moveTo>
                      <a:pt x="629" y="94"/>
                    </a:moveTo>
                    <a:lnTo>
                      <a:pt x="629" y="94"/>
                    </a:lnTo>
                    <a:lnTo>
                      <a:pt x="441" y="94"/>
                    </a:lnTo>
                    <a:lnTo>
                      <a:pt x="441" y="83"/>
                    </a:lnTo>
                    <a:cubicBezTo>
                      <a:pt x="441" y="80"/>
                      <a:pt x="440" y="76"/>
                      <a:pt x="440" y="73"/>
                    </a:cubicBezTo>
                    <a:cubicBezTo>
                      <a:pt x="436" y="33"/>
                      <a:pt x="401" y="0"/>
                      <a:pt x="358" y="0"/>
                    </a:cubicBezTo>
                    <a:lnTo>
                      <a:pt x="82" y="0"/>
                    </a:lnTo>
                    <a:cubicBezTo>
                      <a:pt x="36" y="0"/>
                      <a:pt x="0" y="37"/>
                      <a:pt x="0" y="83"/>
                    </a:cubicBezTo>
                    <a:lnTo>
                      <a:pt x="0" y="157"/>
                    </a:lnTo>
                    <a:cubicBezTo>
                      <a:pt x="0" y="203"/>
                      <a:pt x="36" y="239"/>
                      <a:pt x="82" y="239"/>
                    </a:cubicBezTo>
                    <a:lnTo>
                      <a:pt x="358" y="239"/>
                    </a:lnTo>
                    <a:cubicBezTo>
                      <a:pt x="401" y="239"/>
                      <a:pt x="436" y="208"/>
                      <a:pt x="440" y="167"/>
                    </a:cubicBezTo>
                    <a:lnTo>
                      <a:pt x="386" y="167"/>
                    </a:lnTo>
                    <a:cubicBezTo>
                      <a:pt x="382" y="178"/>
                      <a:pt x="372" y="187"/>
                      <a:pt x="358" y="187"/>
                    </a:cubicBezTo>
                    <a:lnTo>
                      <a:pt x="323" y="187"/>
                    </a:lnTo>
                    <a:lnTo>
                      <a:pt x="323" y="176"/>
                    </a:lnTo>
                    <a:cubicBezTo>
                      <a:pt x="323" y="173"/>
                      <a:pt x="323" y="170"/>
                      <a:pt x="324" y="167"/>
                    </a:cubicBezTo>
                    <a:cubicBezTo>
                      <a:pt x="328" y="155"/>
                      <a:pt x="339" y="146"/>
                      <a:pt x="352" y="146"/>
                    </a:cubicBezTo>
                    <a:lnTo>
                      <a:pt x="629" y="146"/>
                    </a:lnTo>
                    <a:cubicBezTo>
                      <a:pt x="645" y="146"/>
                      <a:pt x="658" y="160"/>
                      <a:pt x="658" y="176"/>
                    </a:cubicBezTo>
                    <a:lnTo>
                      <a:pt x="658" y="250"/>
                    </a:lnTo>
                    <a:cubicBezTo>
                      <a:pt x="658" y="267"/>
                      <a:pt x="645" y="280"/>
                      <a:pt x="629" y="280"/>
                    </a:cubicBezTo>
                    <a:lnTo>
                      <a:pt x="352" y="280"/>
                    </a:lnTo>
                    <a:cubicBezTo>
                      <a:pt x="339" y="280"/>
                      <a:pt x="328" y="271"/>
                      <a:pt x="324" y="260"/>
                    </a:cubicBezTo>
                    <a:lnTo>
                      <a:pt x="270" y="260"/>
                    </a:lnTo>
                    <a:cubicBezTo>
                      <a:pt x="275" y="301"/>
                      <a:pt x="310" y="333"/>
                      <a:pt x="352" y="333"/>
                    </a:cubicBezTo>
                    <a:lnTo>
                      <a:pt x="629" y="333"/>
                    </a:lnTo>
                    <a:cubicBezTo>
                      <a:pt x="674" y="333"/>
                      <a:pt x="711" y="296"/>
                      <a:pt x="711" y="250"/>
                    </a:cubicBezTo>
                    <a:lnTo>
                      <a:pt x="711" y="176"/>
                    </a:lnTo>
                    <a:cubicBezTo>
                      <a:pt x="711" y="130"/>
                      <a:pt x="674" y="94"/>
                      <a:pt x="629" y="94"/>
                    </a:cubicBezTo>
                    <a:close/>
                    <a:moveTo>
                      <a:pt x="388" y="94"/>
                    </a:moveTo>
                    <a:lnTo>
                      <a:pt x="388" y="94"/>
                    </a:lnTo>
                    <a:lnTo>
                      <a:pt x="368" y="94"/>
                    </a:lnTo>
                    <a:lnTo>
                      <a:pt x="352" y="94"/>
                    </a:lnTo>
                    <a:cubicBezTo>
                      <a:pt x="310" y="94"/>
                      <a:pt x="275" y="126"/>
                      <a:pt x="270" y="167"/>
                    </a:cubicBezTo>
                    <a:cubicBezTo>
                      <a:pt x="270" y="170"/>
                      <a:pt x="270" y="173"/>
                      <a:pt x="270" y="176"/>
                    </a:cubicBezTo>
                    <a:lnTo>
                      <a:pt x="270" y="187"/>
                    </a:lnTo>
                    <a:lnTo>
                      <a:pt x="82" y="187"/>
                    </a:lnTo>
                    <a:cubicBezTo>
                      <a:pt x="66" y="187"/>
                      <a:pt x="52" y="173"/>
                      <a:pt x="52" y="157"/>
                    </a:cubicBezTo>
                    <a:lnTo>
                      <a:pt x="52" y="83"/>
                    </a:lnTo>
                    <a:cubicBezTo>
                      <a:pt x="52" y="66"/>
                      <a:pt x="66" y="53"/>
                      <a:pt x="82" y="53"/>
                    </a:cubicBezTo>
                    <a:lnTo>
                      <a:pt x="358" y="53"/>
                    </a:lnTo>
                    <a:cubicBezTo>
                      <a:pt x="372" y="53"/>
                      <a:pt x="382" y="62"/>
                      <a:pt x="386" y="73"/>
                    </a:cubicBezTo>
                    <a:cubicBezTo>
                      <a:pt x="388" y="76"/>
                      <a:pt x="388" y="80"/>
                      <a:pt x="388" y="83"/>
                    </a:cubicBezTo>
                    <a:lnTo>
                      <a:pt x="388" y="94"/>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55" name="Freeform 8"/>
              <p:cNvSpPr>
                <a:spLocks/>
              </p:cNvSpPr>
              <p:nvPr/>
            </p:nvSpPr>
            <p:spPr bwMode="auto">
              <a:xfrm>
                <a:off x="7597237" y="3537381"/>
                <a:ext cx="74267" cy="20470"/>
              </a:xfrm>
              <a:custGeom>
                <a:avLst/>
                <a:gdLst>
                  <a:gd name="T0" fmla="*/ 0 w 191"/>
                  <a:gd name="T1" fmla="*/ 52 h 52"/>
                  <a:gd name="T2" fmla="*/ 0 w 191"/>
                  <a:gd name="T3" fmla="*/ 52 h 52"/>
                  <a:gd name="T4" fmla="*/ 96 w 191"/>
                  <a:gd name="T5" fmla="*/ 0 h 52"/>
                  <a:gd name="T6" fmla="*/ 191 w 191"/>
                  <a:gd name="T7" fmla="*/ 52 h 52"/>
                  <a:gd name="T8" fmla="*/ 0 w 191"/>
                  <a:gd name="T9" fmla="*/ 52 h 52"/>
                </a:gdLst>
                <a:ahLst/>
                <a:cxnLst>
                  <a:cxn ang="0">
                    <a:pos x="T0" y="T1"/>
                  </a:cxn>
                  <a:cxn ang="0">
                    <a:pos x="T2" y="T3"/>
                  </a:cxn>
                  <a:cxn ang="0">
                    <a:pos x="T4" y="T5"/>
                  </a:cxn>
                  <a:cxn ang="0">
                    <a:pos x="T6" y="T7"/>
                  </a:cxn>
                  <a:cxn ang="0">
                    <a:pos x="T8" y="T9"/>
                  </a:cxn>
                </a:cxnLst>
                <a:rect l="0" t="0" r="r" b="b"/>
                <a:pathLst>
                  <a:path w="191" h="52">
                    <a:moveTo>
                      <a:pt x="0" y="52"/>
                    </a:moveTo>
                    <a:lnTo>
                      <a:pt x="0" y="52"/>
                    </a:lnTo>
                    <a:lnTo>
                      <a:pt x="96" y="0"/>
                    </a:lnTo>
                    <a:lnTo>
                      <a:pt x="191" y="52"/>
                    </a:lnTo>
                    <a:lnTo>
                      <a:pt x="0" y="5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56" name="Freeform 9"/>
              <p:cNvSpPr>
                <a:spLocks/>
              </p:cNvSpPr>
              <p:nvPr/>
            </p:nvSpPr>
            <p:spPr bwMode="auto">
              <a:xfrm>
                <a:off x="7700084" y="3537381"/>
                <a:ext cx="74267" cy="20470"/>
              </a:xfrm>
              <a:custGeom>
                <a:avLst/>
                <a:gdLst>
                  <a:gd name="T0" fmla="*/ 0 w 191"/>
                  <a:gd name="T1" fmla="*/ 52 h 52"/>
                  <a:gd name="T2" fmla="*/ 0 w 191"/>
                  <a:gd name="T3" fmla="*/ 52 h 52"/>
                  <a:gd name="T4" fmla="*/ 95 w 191"/>
                  <a:gd name="T5" fmla="*/ 0 h 52"/>
                  <a:gd name="T6" fmla="*/ 191 w 191"/>
                  <a:gd name="T7" fmla="*/ 52 h 52"/>
                  <a:gd name="T8" fmla="*/ 0 w 191"/>
                  <a:gd name="T9" fmla="*/ 52 h 52"/>
                </a:gdLst>
                <a:ahLst/>
                <a:cxnLst>
                  <a:cxn ang="0">
                    <a:pos x="T0" y="T1"/>
                  </a:cxn>
                  <a:cxn ang="0">
                    <a:pos x="T2" y="T3"/>
                  </a:cxn>
                  <a:cxn ang="0">
                    <a:pos x="T4" y="T5"/>
                  </a:cxn>
                  <a:cxn ang="0">
                    <a:pos x="T6" y="T7"/>
                  </a:cxn>
                  <a:cxn ang="0">
                    <a:pos x="T8" y="T9"/>
                  </a:cxn>
                </a:cxnLst>
                <a:rect l="0" t="0" r="r" b="b"/>
                <a:pathLst>
                  <a:path w="191" h="52">
                    <a:moveTo>
                      <a:pt x="0" y="52"/>
                    </a:moveTo>
                    <a:lnTo>
                      <a:pt x="0" y="52"/>
                    </a:lnTo>
                    <a:lnTo>
                      <a:pt x="95" y="0"/>
                    </a:lnTo>
                    <a:lnTo>
                      <a:pt x="191" y="52"/>
                    </a:lnTo>
                    <a:lnTo>
                      <a:pt x="0" y="5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57" name="Freeform 10"/>
              <p:cNvSpPr>
                <a:spLocks/>
              </p:cNvSpPr>
              <p:nvPr/>
            </p:nvSpPr>
            <p:spPr bwMode="auto">
              <a:xfrm>
                <a:off x="7801463" y="3537381"/>
                <a:ext cx="75814" cy="20470"/>
              </a:xfrm>
              <a:custGeom>
                <a:avLst/>
                <a:gdLst>
                  <a:gd name="T0" fmla="*/ 0 w 192"/>
                  <a:gd name="T1" fmla="*/ 52 h 52"/>
                  <a:gd name="T2" fmla="*/ 0 w 192"/>
                  <a:gd name="T3" fmla="*/ 52 h 52"/>
                  <a:gd name="T4" fmla="*/ 96 w 192"/>
                  <a:gd name="T5" fmla="*/ 0 h 52"/>
                  <a:gd name="T6" fmla="*/ 192 w 192"/>
                  <a:gd name="T7" fmla="*/ 52 h 52"/>
                  <a:gd name="T8" fmla="*/ 0 w 192"/>
                  <a:gd name="T9" fmla="*/ 52 h 52"/>
                </a:gdLst>
                <a:ahLst/>
                <a:cxnLst>
                  <a:cxn ang="0">
                    <a:pos x="T0" y="T1"/>
                  </a:cxn>
                  <a:cxn ang="0">
                    <a:pos x="T2" y="T3"/>
                  </a:cxn>
                  <a:cxn ang="0">
                    <a:pos x="T4" y="T5"/>
                  </a:cxn>
                  <a:cxn ang="0">
                    <a:pos x="T6" y="T7"/>
                  </a:cxn>
                  <a:cxn ang="0">
                    <a:pos x="T8" y="T9"/>
                  </a:cxn>
                </a:cxnLst>
                <a:rect l="0" t="0" r="r" b="b"/>
                <a:pathLst>
                  <a:path w="192" h="52">
                    <a:moveTo>
                      <a:pt x="0" y="52"/>
                    </a:moveTo>
                    <a:lnTo>
                      <a:pt x="0" y="52"/>
                    </a:lnTo>
                    <a:lnTo>
                      <a:pt x="96" y="0"/>
                    </a:lnTo>
                    <a:lnTo>
                      <a:pt x="192" y="52"/>
                    </a:lnTo>
                    <a:lnTo>
                      <a:pt x="0" y="5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291" name="TextBox 290"/>
              <p:cNvSpPr txBox="1"/>
              <p:nvPr/>
            </p:nvSpPr>
            <p:spPr>
              <a:xfrm>
                <a:off x="7152480" y="3705265"/>
                <a:ext cx="1260000" cy="413501"/>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ACA</a:t>
                </a:r>
              </a:p>
              <a:p>
                <a:pPr algn="ctr" defTabSz="456652" fontAlgn="auto">
                  <a:lnSpc>
                    <a:spcPct val="100000"/>
                  </a:lnSpc>
                  <a:spcBef>
                    <a:spcPts val="0"/>
                  </a:spcBef>
                  <a:spcAft>
                    <a:spcPts val="0"/>
                  </a:spcAft>
                </a:pPr>
                <a:endParaRPr lang="en-US" sz="1100" dirty="0">
                  <a:solidFill>
                    <a:schemeClr val="tx1">
                      <a:lumMod val="65000"/>
                      <a:lumOff val="35000"/>
                    </a:schemeClr>
                  </a:solidFill>
                  <a:latin typeface="Arial"/>
                </a:endParaRPr>
              </a:p>
            </p:txBody>
          </p:sp>
        </p:grpSp>
        <p:grpSp>
          <p:nvGrpSpPr>
            <p:cNvPr id="360" name="Group 359"/>
            <p:cNvGrpSpPr/>
            <p:nvPr/>
          </p:nvGrpSpPr>
          <p:grpSpPr>
            <a:xfrm>
              <a:off x="7736760" y="3256474"/>
              <a:ext cx="1260000" cy="776638"/>
              <a:chOff x="8732520" y="3256474"/>
              <a:chExt cx="1260000" cy="776638"/>
            </a:xfrm>
          </p:grpSpPr>
          <p:sp>
            <p:nvSpPr>
              <p:cNvPr id="32" name="Freeform 69"/>
              <p:cNvSpPr>
                <a:spLocks/>
              </p:cNvSpPr>
              <p:nvPr/>
            </p:nvSpPr>
            <p:spPr bwMode="auto">
              <a:xfrm>
                <a:off x="9383101" y="3350747"/>
                <a:ext cx="162110" cy="160819"/>
              </a:xfrm>
              <a:custGeom>
                <a:avLst/>
                <a:gdLst>
                  <a:gd name="T0" fmla="*/ 2781 w 2796"/>
                  <a:gd name="T1" fmla="*/ 496 h 2697"/>
                  <a:gd name="T2" fmla="*/ 2781 w 2796"/>
                  <a:gd name="T3" fmla="*/ 496 h 2697"/>
                  <a:gd name="T4" fmla="*/ 2452 w 2796"/>
                  <a:gd name="T5" fmla="*/ 0 h 2697"/>
                  <a:gd name="T6" fmla="*/ 2339 w 2796"/>
                  <a:gd name="T7" fmla="*/ 54 h 2697"/>
                  <a:gd name="T8" fmla="*/ 2129 w 2796"/>
                  <a:gd name="T9" fmla="*/ 66 h 2697"/>
                  <a:gd name="T10" fmla="*/ 1858 w 2796"/>
                  <a:gd name="T11" fmla="*/ 563 h 2697"/>
                  <a:gd name="T12" fmla="*/ 1453 w 2796"/>
                  <a:gd name="T13" fmla="*/ 1107 h 2697"/>
                  <a:gd name="T14" fmla="*/ 1546 w 2796"/>
                  <a:gd name="T15" fmla="*/ 1284 h 2697"/>
                  <a:gd name="T16" fmla="*/ 1187 w 2796"/>
                  <a:gd name="T17" fmla="*/ 1963 h 2697"/>
                  <a:gd name="T18" fmla="*/ 653 w 2796"/>
                  <a:gd name="T19" fmla="*/ 1838 h 2697"/>
                  <a:gd name="T20" fmla="*/ 571 w 2796"/>
                  <a:gd name="T21" fmla="*/ 1897 h 2697"/>
                  <a:gd name="T22" fmla="*/ 34 w 2796"/>
                  <a:gd name="T23" fmla="*/ 2229 h 2697"/>
                  <a:gd name="T24" fmla="*/ 41 w 2796"/>
                  <a:gd name="T25" fmla="*/ 2246 h 2697"/>
                  <a:gd name="T26" fmla="*/ 0 w 2796"/>
                  <a:gd name="T27" fmla="*/ 2514 h 2697"/>
                  <a:gd name="T28" fmla="*/ 1335 w 2796"/>
                  <a:gd name="T29" fmla="*/ 2557 h 2697"/>
                  <a:gd name="T30" fmla="*/ 2185 w 2796"/>
                  <a:gd name="T31" fmla="*/ 2044 h 2697"/>
                  <a:gd name="T32" fmla="*/ 2109 w 2796"/>
                  <a:gd name="T33" fmla="*/ 1901 h 2697"/>
                  <a:gd name="T34" fmla="*/ 2395 w 2796"/>
                  <a:gd name="T35" fmla="*/ 1360 h 2697"/>
                  <a:gd name="T36" fmla="*/ 2637 w 2796"/>
                  <a:gd name="T37" fmla="*/ 1356 h 2697"/>
                  <a:gd name="T38" fmla="*/ 2781 w 2796"/>
                  <a:gd name="T39" fmla="*/ 496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6" h="2697">
                    <a:moveTo>
                      <a:pt x="2781" y="496"/>
                    </a:moveTo>
                    <a:lnTo>
                      <a:pt x="2781" y="496"/>
                    </a:lnTo>
                    <a:cubicBezTo>
                      <a:pt x="2693" y="342"/>
                      <a:pt x="2584" y="169"/>
                      <a:pt x="2452" y="0"/>
                    </a:cubicBezTo>
                    <a:cubicBezTo>
                      <a:pt x="2418" y="23"/>
                      <a:pt x="2380" y="41"/>
                      <a:pt x="2339" y="54"/>
                    </a:cubicBezTo>
                    <a:cubicBezTo>
                      <a:pt x="2269" y="76"/>
                      <a:pt x="2197" y="79"/>
                      <a:pt x="2129" y="66"/>
                    </a:cubicBezTo>
                    <a:cubicBezTo>
                      <a:pt x="2049" y="237"/>
                      <a:pt x="1959" y="403"/>
                      <a:pt x="1858" y="563"/>
                    </a:cubicBezTo>
                    <a:cubicBezTo>
                      <a:pt x="1738" y="753"/>
                      <a:pt x="1602" y="935"/>
                      <a:pt x="1453" y="1107"/>
                    </a:cubicBezTo>
                    <a:cubicBezTo>
                      <a:pt x="1494" y="1158"/>
                      <a:pt x="1526" y="1218"/>
                      <a:pt x="1546" y="1284"/>
                    </a:cubicBezTo>
                    <a:cubicBezTo>
                      <a:pt x="1635" y="1571"/>
                      <a:pt x="1474" y="1875"/>
                      <a:pt x="1187" y="1963"/>
                    </a:cubicBezTo>
                    <a:cubicBezTo>
                      <a:pt x="993" y="2023"/>
                      <a:pt x="791" y="1968"/>
                      <a:pt x="653" y="1838"/>
                    </a:cubicBezTo>
                    <a:cubicBezTo>
                      <a:pt x="626" y="1858"/>
                      <a:pt x="599" y="1878"/>
                      <a:pt x="571" y="1897"/>
                    </a:cubicBezTo>
                    <a:cubicBezTo>
                      <a:pt x="388" y="2025"/>
                      <a:pt x="207" y="2135"/>
                      <a:pt x="34" y="2229"/>
                    </a:cubicBezTo>
                    <a:cubicBezTo>
                      <a:pt x="36" y="2235"/>
                      <a:pt x="39" y="2240"/>
                      <a:pt x="41" y="2246"/>
                    </a:cubicBezTo>
                    <a:cubicBezTo>
                      <a:pt x="70" y="2341"/>
                      <a:pt x="52" y="2438"/>
                      <a:pt x="0" y="2514"/>
                    </a:cubicBezTo>
                    <a:cubicBezTo>
                      <a:pt x="413" y="2672"/>
                      <a:pt x="880" y="2697"/>
                      <a:pt x="1335" y="2557"/>
                    </a:cubicBezTo>
                    <a:cubicBezTo>
                      <a:pt x="1668" y="2454"/>
                      <a:pt x="1956" y="2275"/>
                      <a:pt x="2185" y="2044"/>
                    </a:cubicBezTo>
                    <a:cubicBezTo>
                      <a:pt x="2152" y="2002"/>
                      <a:pt x="2126" y="1954"/>
                      <a:pt x="2109" y="1901"/>
                    </a:cubicBezTo>
                    <a:cubicBezTo>
                      <a:pt x="2039" y="1672"/>
                      <a:pt x="2167" y="1430"/>
                      <a:pt x="2395" y="1360"/>
                    </a:cubicBezTo>
                    <a:cubicBezTo>
                      <a:pt x="2477" y="1335"/>
                      <a:pt x="2560" y="1335"/>
                      <a:pt x="2637" y="1356"/>
                    </a:cubicBezTo>
                    <a:cubicBezTo>
                      <a:pt x="2744" y="1087"/>
                      <a:pt x="2796" y="794"/>
                      <a:pt x="2781" y="49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3" name="Freeform 70"/>
              <p:cNvSpPr>
                <a:spLocks/>
              </p:cNvSpPr>
              <p:nvPr/>
            </p:nvSpPr>
            <p:spPr bwMode="auto">
              <a:xfrm>
                <a:off x="9255032" y="3300838"/>
                <a:ext cx="247933" cy="228751"/>
              </a:xfrm>
              <a:custGeom>
                <a:avLst/>
                <a:gdLst>
                  <a:gd name="T0" fmla="*/ 2771 w 4256"/>
                  <a:gd name="T1" fmla="*/ 2585 h 3860"/>
                  <a:gd name="T2" fmla="*/ 2771 w 4256"/>
                  <a:gd name="T3" fmla="*/ 2585 h 3860"/>
                  <a:gd name="T4" fmla="*/ 2845 w 4256"/>
                  <a:gd name="T5" fmla="*/ 2532 h 3860"/>
                  <a:gd name="T6" fmla="*/ 2816 w 4256"/>
                  <a:gd name="T7" fmla="*/ 2459 h 3860"/>
                  <a:gd name="T8" fmla="*/ 3175 w 4256"/>
                  <a:gd name="T9" fmla="*/ 1780 h 3860"/>
                  <a:gd name="T10" fmla="*/ 3611 w 4256"/>
                  <a:gd name="T11" fmla="*/ 1831 h 3860"/>
                  <a:gd name="T12" fmla="*/ 4001 w 4256"/>
                  <a:gd name="T13" fmla="*/ 1308 h 3860"/>
                  <a:gd name="T14" fmla="*/ 4256 w 4256"/>
                  <a:gd name="T15" fmla="*/ 839 h 3860"/>
                  <a:gd name="T16" fmla="*/ 4106 w 4256"/>
                  <a:gd name="T17" fmla="*/ 623 h 3860"/>
                  <a:gd name="T18" fmla="*/ 4147 w 4256"/>
                  <a:gd name="T19" fmla="*/ 275 h 3860"/>
                  <a:gd name="T20" fmla="*/ 3393 w 4256"/>
                  <a:gd name="T21" fmla="*/ 0 h 3860"/>
                  <a:gd name="T22" fmla="*/ 3011 w 4256"/>
                  <a:gd name="T23" fmla="*/ 499 h 3860"/>
                  <a:gd name="T24" fmla="*/ 2334 w 4256"/>
                  <a:gd name="T25" fmla="*/ 147 h 3860"/>
                  <a:gd name="T26" fmla="*/ 1811 w 4256"/>
                  <a:gd name="T27" fmla="*/ 460 h 3860"/>
                  <a:gd name="T28" fmla="*/ 1889 w 4256"/>
                  <a:gd name="T29" fmla="*/ 605 h 3860"/>
                  <a:gd name="T30" fmla="*/ 1603 w 4256"/>
                  <a:gd name="T31" fmla="*/ 1147 h 3860"/>
                  <a:gd name="T32" fmla="*/ 1314 w 4256"/>
                  <a:gd name="T33" fmla="*/ 1134 h 3860"/>
                  <a:gd name="T34" fmla="*/ 1303 w 4256"/>
                  <a:gd name="T35" fmla="*/ 1158 h 3860"/>
                  <a:gd name="T36" fmla="*/ 1263 w 4256"/>
                  <a:gd name="T37" fmla="*/ 1254 h 3860"/>
                  <a:gd name="T38" fmla="*/ 1102 w 4256"/>
                  <a:gd name="T39" fmla="*/ 1125 h 3860"/>
                  <a:gd name="T40" fmla="*/ 1122 w 4256"/>
                  <a:gd name="T41" fmla="*/ 1077 h 3860"/>
                  <a:gd name="T42" fmla="*/ 1150 w 4256"/>
                  <a:gd name="T43" fmla="*/ 1017 h 3860"/>
                  <a:gd name="T44" fmla="*/ 1067 w 4256"/>
                  <a:gd name="T45" fmla="*/ 874 h 3860"/>
                  <a:gd name="T46" fmla="*/ 1020 w 4256"/>
                  <a:gd name="T47" fmla="*/ 1068 h 3860"/>
                  <a:gd name="T48" fmla="*/ 0 w 4256"/>
                  <a:gd name="T49" fmla="*/ 693 h 3860"/>
                  <a:gd name="T50" fmla="*/ 28 w 4256"/>
                  <a:gd name="T51" fmla="*/ 720 h 3860"/>
                  <a:gd name="T52" fmla="*/ 162 w 4256"/>
                  <a:gd name="T53" fmla="*/ 1042 h 3860"/>
                  <a:gd name="T54" fmla="*/ 791 w 4256"/>
                  <a:gd name="T55" fmla="*/ 1423 h 3860"/>
                  <a:gd name="T56" fmla="*/ 985 w 4256"/>
                  <a:gd name="T57" fmla="*/ 1436 h 3860"/>
                  <a:gd name="T58" fmla="*/ 993 w 4256"/>
                  <a:gd name="T59" fmla="*/ 1438 h 3860"/>
                  <a:gd name="T60" fmla="*/ 1131 w 4256"/>
                  <a:gd name="T61" fmla="*/ 1470 h 3860"/>
                  <a:gd name="T62" fmla="*/ 1189 w 4256"/>
                  <a:gd name="T63" fmla="*/ 1472 h 3860"/>
                  <a:gd name="T64" fmla="*/ 1185 w 4256"/>
                  <a:gd name="T65" fmla="*/ 1488 h 3860"/>
                  <a:gd name="T66" fmla="*/ 1375 w 4256"/>
                  <a:gd name="T67" fmla="*/ 1578 h 3860"/>
                  <a:gd name="T68" fmla="*/ 1434 w 4256"/>
                  <a:gd name="T69" fmla="*/ 1546 h 3860"/>
                  <a:gd name="T70" fmla="*/ 1511 w 4256"/>
                  <a:gd name="T71" fmla="*/ 1505 h 3860"/>
                  <a:gd name="T72" fmla="*/ 3179 w 4256"/>
                  <a:gd name="T73" fmla="*/ 623 h 3860"/>
                  <a:gd name="T74" fmla="*/ 3654 w 4256"/>
                  <a:gd name="T75" fmla="*/ 770 h 3860"/>
                  <a:gd name="T76" fmla="*/ 3742 w 4256"/>
                  <a:gd name="T77" fmla="*/ 936 h 3860"/>
                  <a:gd name="T78" fmla="*/ 3566 w 4256"/>
                  <a:gd name="T79" fmla="*/ 1506 h 3860"/>
                  <a:gd name="T80" fmla="*/ 3218 w 4256"/>
                  <a:gd name="T81" fmla="*/ 1399 h 3860"/>
                  <a:gd name="T82" fmla="*/ 3110 w 4256"/>
                  <a:gd name="T83" fmla="*/ 1748 h 3860"/>
                  <a:gd name="T84" fmla="*/ 2782 w 4256"/>
                  <a:gd name="T85" fmla="*/ 1629 h 3860"/>
                  <a:gd name="T86" fmla="*/ 2684 w 4256"/>
                  <a:gd name="T87" fmla="*/ 1946 h 3860"/>
                  <a:gd name="T88" fmla="*/ 2347 w 4256"/>
                  <a:gd name="T89" fmla="*/ 1860 h 3860"/>
                  <a:gd name="T90" fmla="*/ 2210 w 4256"/>
                  <a:gd name="T91" fmla="*/ 2304 h 3860"/>
                  <a:gd name="T92" fmla="*/ 1991 w 4256"/>
                  <a:gd name="T93" fmla="*/ 2420 h 3860"/>
                  <a:gd name="T94" fmla="*/ 1858 w 4256"/>
                  <a:gd name="T95" fmla="*/ 2490 h 3860"/>
                  <a:gd name="T96" fmla="*/ 1704 w 4256"/>
                  <a:gd name="T97" fmla="*/ 2988 h 3860"/>
                  <a:gd name="T98" fmla="*/ 1695 w 4256"/>
                  <a:gd name="T99" fmla="*/ 3003 h 3860"/>
                  <a:gd name="T100" fmla="*/ 1707 w 4256"/>
                  <a:gd name="T101" fmla="*/ 3014 h 3860"/>
                  <a:gd name="T102" fmla="*/ 1706 w 4256"/>
                  <a:gd name="T103" fmla="*/ 3642 h 3860"/>
                  <a:gd name="T104" fmla="*/ 1808 w 4256"/>
                  <a:gd name="T105" fmla="*/ 3725 h 3860"/>
                  <a:gd name="T106" fmla="*/ 1899 w 4256"/>
                  <a:gd name="T107" fmla="*/ 3860 h 3860"/>
                  <a:gd name="T108" fmla="*/ 1919 w 4256"/>
                  <a:gd name="T109" fmla="*/ 3855 h 3860"/>
                  <a:gd name="T110" fmla="*/ 2065 w 4256"/>
                  <a:gd name="T111" fmla="*/ 2880 h 3860"/>
                  <a:gd name="T112" fmla="*/ 2214 w 4256"/>
                  <a:gd name="T113" fmla="*/ 2927 h 3860"/>
                  <a:gd name="T114" fmla="*/ 2771 w 4256"/>
                  <a:gd name="T115" fmla="*/ 2585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56" h="3860">
                    <a:moveTo>
                      <a:pt x="2771" y="2585"/>
                    </a:moveTo>
                    <a:lnTo>
                      <a:pt x="2771" y="2585"/>
                    </a:lnTo>
                    <a:cubicBezTo>
                      <a:pt x="2796" y="2568"/>
                      <a:pt x="2820" y="2550"/>
                      <a:pt x="2845" y="2532"/>
                    </a:cubicBezTo>
                    <a:cubicBezTo>
                      <a:pt x="2834" y="2509"/>
                      <a:pt x="2824" y="2485"/>
                      <a:pt x="2816" y="2459"/>
                    </a:cubicBezTo>
                    <a:cubicBezTo>
                      <a:pt x="2728" y="2173"/>
                      <a:pt x="2889" y="1869"/>
                      <a:pt x="3175" y="1780"/>
                    </a:cubicBezTo>
                    <a:cubicBezTo>
                      <a:pt x="3327" y="1734"/>
                      <a:pt x="3484" y="1757"/>
                      <a:pt x="3611" y="1831"/>
                    </a:cubicBezTo>
                    <a:cubicBezTo>
                      <a:pt x="3755" y="1666"/>
                      <a:pt x="3885" y="1491"/>
                      <a:pt x="4001" y="1308"/>
                    </a:cubicBezTo>
                    <a:cubicBezTo>
                      <a:pt x="4096" y="1157"/>
                      <a:pt x="4181" y="1001"/>
                      <a:pt x="4256" y="839"/>
                    </a:cubicBezTo>
                    <a:cubicBezTo>
                      <a:pt x="4187" y="786"/>
                      <a:pt x="4133" y="713"/>
                      <a:pt x="4106" y="623"/>
                    </a:cubicBezTo>
                    <a:cubicBezTo>
                      <a:pt x="4068" y="502"/>
                      <a:pt x="4087" y="377"/>
                      <a:pt x="4147" y="275"/>
                    </a:cubicBezTo>
                    <a:cubicBezTo>
                      <a:pt x="3913" y="125"/>
                      <a:pt x="3661" y="33"/>
                      <a:pt x="3393" y="0"/>
                    </a:cubicBezTo>
                    <a:cubicBezTo>
                      <a:pt x="3385" y="224"/>
                      <a:pt x="3238" y="429"/>
                      <a:pt x="3011" y="499"/>
                    </a:cubicBezTo>
                    <a:cubicBezTo>
                      <a:pt x="2726" y="587"/>
                      <a:pt x="2425" y="429"/>
                      <a:pt x="2334" y="147"/>
                    </a:cubicBezTo>
                    <a:cubicBezTo>
                      <a:pt x="2138" y="225"/>
                      <a:pt x="1964" y="329"/>
                      <a:pt x="1811" y="460"/>
                    </a:cubicBezTo>
                    <a:cubicBezTo>
                      <a:pt x="1845" y="502"/>
                      <a:pt x="1872" y="551"/>
                      <a:pt x="1889" y="605"/>
                    </a:cubicBezTo>
                    <a:cubicBezTo>
                      <a:pt x="1960" y="834"/>
                      <a:pt x="1832" y="1076"/>
                      <a:pt x="1603" y="1147"/>
                    </a:cubicBezTo>
                    <a:cubicBezTo>
                      <a:pt x="1505" y="1177"/>
                      <a:pt x="1403" y="1170"/>
                      <a:pt x="1314" y="1134"/>
                    </a:cubicBezTo>
                    <a:cubicBezTo>
                      <a:pt x="1310" y="1142"/>
                      <a:pt x="1307" y="1150"/>
                      <a:pt x="1303" y="1158"/>
                    </a:cubicBezTo>
                    <a:cubicBezTo>
                      <a:pt x="1289" y="1190"/>
                      <a:pt x="1276" y="1222"/>
                      <a:pt x="1263" y="1254"/>
                    </a:cubicBezTo>
                    <a:cubicBezTo>
                      <a:pt x="1211" y="1208"/>
                      <a:pt x="1157" y="1165"/>
                      <a:pt x="1102" y="1125"/>
                    </a:cubicBezTo>
                    <a:cubicBezTo>
                      <a:pt x="1108" y="1109"/>
                      <a:pt x="1115" y="1093"/>
                      <a:pt x="1122" y="1077"/>
                    </a:cubicBezTo>
                    <a:cubicBezTo>
                      <a:pt x="1131" y="1058"/>
                      <a:pt x="1140" y="1038"/>
                      <a:pt x="1150" y="1017"/>
                    </a:cubicBezTo>
                    <a:cubicBezTo>
                      <a:pt x="1114" y="976"/>
                      <a:pt x="1086" y="928"/>
                      <a:pt x="1067" y="874"/>
                    </a:cubicBezTo>
                    <a:cubicBezTo>
                      <a:pt x="1048" y="938"/>
                      <a:pt x="1033" y="1002"/>
                      <a:pt x="1020" y="1068"/>
                    </a:cubicBezTo>
                    <a:cubicBezTo>
                      <a:pt x="709" y="861"/>
                      <a:pt x="359" y="736"/>
                      <a:pt x="0" y="693"/>
                    </a:cubicBezTo>
                    <a:cubicBezTo>
                      <a:pt x="9" y="701"/>
                      <a:pt x="19" y="710"/>
                      <a:pt x="28" y="720"/>
                    </a:cubicBezTo>
                    <a:cubicBezTo>
                      <a:pt x="114" y="811"/>
                      <a:pt x="158" y="926"/>
                      <a:pt x="162" y="1042"/>
                    </a:cubicBezTo>
                    <a:cubicBezTo>
                      <a:pt x="373" y="1127"/>
                      <a:pt x="586" y="1250"/>
                      <a:pt x="791" y="1423"/>
                    </a:cubicBezTo>
                    <a:cubicBezTo>
                      <a:pt x="856" y="1421"/>
                      <a:pt x="921" y="1426"/>
                      <a:pt x="985" y="1436"/>
                    </a:cubicBezTo>
                    <a:cubicBezTo>
                      <a:pt x="987" y="1437"/>
                      <a:pt x="990" y="1437"/>
                      <a:pt x="993" y="1438"/>
                    </a:cubicBezTo>
                    <a:cubicBezTo>
                      <a:pt x="1040" y="1445"/>
                      <a:pt x="1086" y="1456"/>
                      <a:pt x="1131" y="1470"/>
                    </a:cubicBezTo>
                    <a:cubicBezTo>
                      <a:pt x="1151" y="1470"/>
                      <a:pt x="1170" y="1471"/>
                      <a:pt x="1189" y="1472"/>
                    </a:cubicBezTo>
                    <a:cubicBezTo>
                      <a:pt x="1188" y="1478"/>
                      <a:pt x="1186" y="1483"/>
                      <a:pt x="1185" y="1488"/>
                    </a:cubicBezTo>
                    <a:cubicBezTo>
                      <a:pt x="1251" y="1512"/>
                      <a:pt x="1314" y="1542"/>
                      <a:pt x="1375" y="1578"/>
                    </a:cubicBezTo>
                    <a:cubicBezTo>
                      <a:pt x="1375" y="1578"/>
                      <a:pt x="1375" y="1577"/>
                      <a:pt x="1434" y="1546"/>
                    </a:cubicBezTo>
                    <a:cubicBezTo>
                      <a:pt x="1453" y="1536"/>
                      <a:pt x="1478" y="1523"/>
                      <a:pt x="1511" y="1505"/>
                    </a:cubicBezTo>
                    <a:cubicBezTo>
                      <a:pt x="1697" y="1407"/>
                      <a:pt x="2138" y="1174"/>
                      <a:pt x="3179" y="623"/>
                    </a:cubicBezTo>
                    <a:lnTo>
                      <a:pt x="3654" y="770"/>
                    </a:lnTo>
                    <a:cubicBezTo>
                      <a:pt x="3729" y="810"/>
                      <a:pt x="3751" y="852"/>
                      <a:pt x="3742" y="936"/>
                    </a:cubicBezTo>
                    <a:lnTo>
                      <a:pt x="3566" y="1506"/>
                    </a:lnTo>
                    <a:lnTo>
                      <a:pt x="3218" y="1399"/>
                    </a:lnTo>
                    <a:lnTo>
                      <a:pt x="3110" y="1748"/>
                    </a:lnTo>
                    <a:lnTo>
                      <a:pt x="2782" y="1629"/>
                    </a:lnTo>
                    <a:lnTo>
                      <a:pt x="2684" y="1946"/>
                    </a:lnTo>
                    <a:lnTo>
                      <a:pt x="2347" y="1860"/>
                    </a:lnTo>
                    <a:lnTo>
                      <a:pt x="2210" y="2304"/>
                    </a:lnTo>
                    <a:cubicBezTo>
                      <a:pt x="2210" y="2304"/>
                      <a:pt x="2210" y="2304"/>
                      <a:pt x="1991" y="2420"/>
                    </a:cubicBezTo>
                    <a:cubicBezTo>
                      <a:pt x="1953" y="2439"/>
                      <a:pt x="1909" y="2463"/>
                      <a:pt x="1858" y="2490"/>
                    </a:cubicBezTo>
                    <a:cubicBezTo>
                      <a:pt x="1846" y="2666"/>
                      <a:pt x="1794" y="2838"/>
                      <a:pt x="1704" y="2988"/>
                    </a:cubicBezTo>
                    <a:cubicBezTo>
                      <a:pt x="1701" y="2993"/>
                      <a:pt x="1698" y="2998"/>
                      <a:pt x="1695" y="3003"/>
                    </a:cubicBezTo>
                    <a:cubicBezTo>
                      <a:pt x="1699" y="3007"/>
                      <a:pt x="1703" y="3010"/>
                      <a:pt x="1707" y="3014"/>
                    </a:cubicBezTo>
                    <a:cubicBezTo>
                      <a:pt x="1737" y="3229"/>
                      <a:pt x="1733" y="3440"/>
                      <a:pt x="1706" y="3642"/>
                    </a:cubicBezTo>
                    <a:cubicBezTo>
                      <a:pt x="1743" y="3664"/>
                      <a:pt x="1777" y="3692"/>
                      <a:pt x="1808" y="3725"/>
                    </a:cubicBezTo>
                    <a:cubicBezTo>
                      <a:pt x="1847" y="3765"/>
                      <a:pt x="1877" y="3811"/>
                      <a:pt x="1899" y="3860"/>
                    </a:cubicBezTo>
                    <a:cubicBezTo>
                      <a:pt x="1906" y="3858"/>
                      <a:pt x="1912" y="3857"/>
                      <a:pt x="1919" y="3855"/>
                    </a:cubicBezTo>
                    <a:cubicBezTo>
                      <a:pt x="2036" y="3543"/>
                      <a:pt x="2085" y="3210"/>
                      <a:pt x="2065" y="2880"/>
                    </a:cubicBezTo>
                    <a:cubicBezTo>
                      <a:pt x="2118" y="2883"/>
                      <a:pt x="2169" y="2899"/>
                      <a:pt x="2214" y="2927"/>
                    </a:cubicBezTo>
                    <a:cubicBezTo>
                      <a:pt x="2393" y="2832"/>
                      <a:pt x="2581" y="2719"/>
                      <a:pt x="2771" y="258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4" name="Freeform 71"/>
              <p:cNvSpPr>
                <a:spLocks/>
              </p:cNvSpPr>
              <p:nvPr/>
            </p:nvSpPr>
            <p:spPr bwMode="auto">
              <a:xfrm>
                <a:off x="9327475" y="3256474"/>
                <a:ext cx="187994" cy="63773"/>
              </a:xfrm>
              <a:custGeom>
                <a:avLst/>
                <a:gdLst>
                  <a:gd name="T0" fmla="*/ 337 w 3221"/>
                  <a:gd name="T1" fmla="*/ 1088 h 1088"/>
                  <a:gd name="T2" fmla="*/ 337 w 3221"/>
                  <a:gd name="T3" fmla="*/ 1088 h 1088"/>
                  <a:gd name="T4" fmla="*/ 993 w 3221"/>
                  <a:gd name="T5" fmla="*/ 695 h 1088"/>
                  <a:gd name="T6" fmla="*/ 1375 w 3221"/>
                  <a:gd name="T7" fmla="*/ 211 h 1088"/>
                  <a:gd name="T8" fmla="*/ 2046 w 3221"/>
                  <a:gd name="T9" fmla="*/ 546 h 1088"/>
                  <a:gd name="T10" fmla="*/ 2971 w 3221"/>
                  <a:gd name="T11" fmla="*/ 880 h 1088"/>
                  <a:gd name="T12" fmla="*/ 3076 w 3221"/>
                  <a:gd name="T13" fmla="*/ 832 h 1088"/>
                  <a:gd name="T14" fmla="*/ 3216 w 3221"/>
                  <a:gd name="T15" fmla="*/ 813 h 1088"/>
                  <a:gd name="T16" fmla="*/ 3221 w 3221"/>
                  <a:gd name="T17" fmla="*/ 796 h 1088"/>
                  <a:gd name="T18" fmla="*/ 1116 w 3221"/>
                  <a:gd name="T19" fmla="*/ 238 h 1088"/>
                  <a:gd name="T20" fmla="*/ 0 w 3221"/>
                  <a:gd name="T21" fmla="*/ 1081 h 1088"/>
                  <a:gd name="T22" fmla="*/ 32 w 3221"/>
                  <a:gd name="T23" fmla="*/ 1070 h 1088"/>
                  <a:gd name="T24" fmla="*/ 337 w 3221"/>
                  <a:gd name="T25"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1" h="1088">
                    <a:moveTo>
                      <a:pt x="337" y="1088"/>
                    </a:moveTo>
                    <a:lnTo>
                      <a:pt x="337" y="1088"/>
                    </a:lnTo>
                    <a:cubicBezTo>
                      <a:pt x="511" y="933"/>
                      <a:pt x="726" y="795"/>
                      <a:pt x="993" y="695"/>
                    </a:cubicBezTo>
                    <a:cubicBezTo>
                      <a:pt x="1007" y="477"/>
                      <a:pt x="1153" y="280"/>
                      <a:pt x="1375" y="211"/>
                    </a:cubicBezTo>
                    <a:cubicBezTo>
                      <a:pt x="1653" y="127"/>
                      <a:pt x="1948" y="275"/>
                      <a:pt x="2046" y="546"/>
                    </a:cubicBezTo>
                    <a:cubicBezTo>
                      <a:pt x="2406" y="580"/>
                      <a:pt x="2712" y="706"/>
                      <a:pt x="2971" y="880"/>
                    </a:cubicBezTo>
                    <a:cubicBezTo>
                      <a:pt x="3003" y="860"/>
                      <a:pt x="3038" y="844"/>
                      <a:pt x="3076" y="832"/>
                    </a:cubicBezTo>
                    <a:cubicBezTo>
                      <a:pt x="3123" y="818"/>
                      <a:pt x="3170" y="812"/>
                      <a:pt x="3216" y="813"/>
                    </a:cubicBezTo>
                    <a:cubicBezTo>
                      <a:pt x="3218" y="807"/>
                      <a:pt x="3219" y="802"/>
                      <a:pt x="3221" y="796"/>
                    </a:cubicBezTo>
                    <a:cubicBezTo>
                      <a:pt x="2701" y="242"/>
                      <a:pt x="1892" y="0"/>
                      <a:pt x="1116" y="238"/>
                    </a:cubicBezTo>
                    <a:cubicBezTo>
                      <a:pt x="638" y="385"/>
                      <a:pt x="253" y="692"/>
                      <a:pt x="0" y="1081"/>
                    </a:cubicBezTo>
                    <a:cubicBezTo>
                      <a:pt x="11" y="1077"/>
                      <a:pt x="21" y="1073"/>
                      <a:pt x="32" y="1070"/>
                    </a:cubicBezTo>
                    <a:cubicBezTo>
                      <a:pt x="137" y="1037"/>
                      <a:pt x="244" y="1047"/>
                      <a:pt x="337" y="108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5" name="Freeform 72"/>
              <p:cNvSpPr>
                <a:spLocks/>
              </p:cNvSpPr>
              <p:nvPr/>
            </p:nvSpPr>
            <p:spPr bwMode="auto">
              <a:xfrm>
                <a:off x="9525396" y="3338270"/>
                <a:ext cx="45719" cy="12477"/>
              </a:xfrm>
              <a:custGeom>
                <a:avLst/>
                <a:gdLst>
                  <a:gd name="T0" fmla="*/ 104 w 104"/>
                  <a:gd name="T1" fmla="*/ 202 h 202"/>
                  <a:gd name="T2" fmla="*/ 104 w 104"/>
                  <a:gd name="T3" fmla="*/ 202 h 202"/>
                  <a:gd name="T4" fmla="*/ 30 w 104"/>
                  <a:gd name="T5" fmla="*/ 0 h 202"/>
                  <a:gd name="T6" fmla="*/ 0 w 104"/>
                  <a:gd name="T7" fmla="*/ 65 h 202"/>
                  <a:gd name="T8" fmla="*/ 104 w 104"/>
                  <a:gd name="T9" fmla="*/ 202 h 202"/>
                  <a:gd name="T10" fmla="*/ 104 w 104"/>
                  <a:gd name="T11" fmla="*/ 202 h 202"/>
                </a:gdLst>
                <a:ahLst/>
                <a:cxnLst>
                  <a:cxn ang="0">
                    <a:pos x="T0" y="T1"/>
                  </a:cxn>
                  <a:cxn ang="0">
                    <a:pos x="T2" y="T3"/>
                  </a:cxn>
                  <a:cxn ang="0">
                    <a:pos x="T4" y="T5"/>
                  </a:cxn>
                  <a:cxn ang="0">
                    <a:pos x="T6" y="T7"/>
                  </a:cxn>
                  <a:cxn ang="0">
                    <a:pos x="T8" y="T9"/>
                  </a:cxn>
                  <a:cxn ang="0">
                    <a:pos x="T10" y="T11"/>
                  </a:cxn>
                </a:cxnLst>
                <a:rect l="0" t="0" r="r" b="b"/>
                <a:pathLst>
                  <a:path w="104" h="202">
                    <a:moveTo>
                      <a:pt x="104" y="202"/>
                    </a:moveTo>
                    <a:lnTo>
                      <a:pt x="104" y="202"/>
                    </a:lnTo>
                    <a:cubicBezTo>
                      <a:pt x="82" y="132"/>
                      <a:pt x="58" y="65"/>
                      <a:pt x="30" y="0"/>
                    </a:cubicBezTo>
                    <a:cubicBezTo>
                      <a:pt x="22" y="22"/>
                      <a:pt x="12" y="44"/>
                      <a:pt x="0" y="65"/>
                    </a:cubicBezTo>
                    <a:cubicBezTo>
                      <a:pt x="37" y="110"/>
                      <a:pt x="71" y="156"/>
                      <a:pt x="104" y="202"/>
                    </a:cubicBezTo>
                    <a:cubicBezTo>
                      <a:pt x="104" y="202"/>
                      <a:pt x="104" y="202"/>
                      <a:pt x="104" y="20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6" name="Freeform 73"/>
              <p:cNvSpPr>
                <a:spLocks/>
              </p:cNvSpPr>
              <p:nvPr/>
            </p:nvSpPr>
            <p:spPr bwMode="auto">
              <a:xfrm>
                <a:off x="9110150" y="3486612"/>
                <a:ext cx="222049" cy="131705"/>
              </a:xfrm>
              <a:custGeom>
                <a:avLst/>
                <a:gdLst>
                  <a:gd name="T0" fmla="*/ 3589 w 3819"/>
                  <a:gd name="T1" fmla="*/ 1059 h 2231"/>
                  <a:gd name="T2" fmla="*/ 3589 w 3819"/>
                  <a:gd name="T3" fmla="*/ 1059 h 2231"/>
                  <a:gd name="T4" fmla="*/ 2941 w 3819"/>
                  <a:gd name="T5" fmla="*/ 1031 h 2231"/>
                  <a:gd name="T6" fmla="*/ 2178 w 3819"/>
                  <a:gd name="T7" fmla="*/ 890 h 2231"/>
                  <a:gd name="T8" fmla="*/ 2043 w 3819"/>
                  <a:gd name="T9" fmla="*/ 1076 h 2231"/>
                  <a:gd name="T10" fmla="*/ 1165 w 3819"/>
                  <a:gd name="T11" fmla="*/ 1050 h 2231"/>
                  <a:gd name="T12" fmla="*/ 1024 w 3819"/>
                  <a:gd name="T13" fmla="*/ 438 h 2231"/>
                  <a:gd name="T14" fmla="*/ 921 w 3819"/>
                  <a:gd name="T15" fmla="*/ 384 h 2231"/>
                  <a:gd name="T16" fmla="*/ 310 w 3819"/>
                  <a:gd name="T17" fmla="*/ 0 h 2231"/>
                  <a:gd name="T18" fmla="*/ 295 w 3819"/>
                  <a:gd name="T19" fmla="*/ 15 h 2231"/>
                  <a:gd name="T20" fmla="*/ 0 w 3819"/>
                  <a:gd name="T21" fmla="*/ 110 h 2231"/>
                  <a:gd name="T22" fmla="*/ 630 w 3819"/>
                  <a:gd name="T23" fmla="*/ 1502 h 2231"/>
                  <a:gd name="T24" fmla="*/ 1586 w 3819"/>
                  <a:gd name="T25" fmla="*/ 2115 h 2231"/>
                  <a:gd name="T26" fmla="*/ 1694 w 3819"/>
                  <a:gd name="T27" fmla="*/ 1965 h 2231"/>
                  <a:gd name="T28" fmla="*/ 2394 w 3819"/>
                  <a:gd name="T29" fmla="*/ 1985 h 2231"/>
                  <a:gd name="T30" fmla="*/ 2520 w 3819"/>
                  <a:gd name="T31" fmla="*/ 2231 h 2231"/>
                  <a:gd name="T32" fmla="*/ 3476 w 3819"/>
                  <a:gd name="T33" fmla="*/ 1946 h 2231"/>
                  <a:gd name="T34" fmla="*/ 3819 w 3819"/>
                  <a:gd name="T35" fmla="*/ 1357 h 2231"/>
                  <a:gd name="T36" fmla="*/ 3706 w 3819"/>
                  <a:gd name="T37" fmla="*/ 1268 h 2231"/>
                  <a:gd name="T38" fmla="*/ 3589 w 3819"/>
                  <a:gd name="T39" fmla="*/ 1059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9" h="2231">
                    <a:moveTo>
                      <a:pt x="3589" y="1059"/>
                    </a:moveTo>
                    <a:lnTo>
                      <a:pt x="3589" y="1059"/>
                    </a:lnTo>
                    <a:cubicBezTo>
                      <a:pt x="3372" y="1064"/>
                      <a:pt x="3156" y="1054"/>
                      <a:pt x="2941" y="1031"/>
                    </a:cubicBezTo>
                    <a:cubicBezTo>
                      <a:pt x="2685" y="1004"/>
                      <a:pt x="2430" y="957"/>
                      <a:pt x="2178" y="890"/>
                    </a:cubicBezTo>
                    <a:cubicBezTo>
                      <a:pt x="2146" y="958"/>
                      <a:pt x="2101" y="1021"/>
                      <a:pt x="2043" y="1076"/>
                    </a:cubicBezTo>
                    <a:cubicBezTo>
                      <a:pt x="1793" y="1311"/>
                      <a:pt x="1400" y="1300"/>
                      <a:pt x="1165" y="1050"/>
                    </a:cubicBezTo>
                    <a:cubicBezTo>
                      <a:pt x="1005" y="881"/>
                      <a:pt x="959" y="646"/>
                      <a:pt x="1024" y="438"/>
                    </a:cubicBezTo>
                    <a:cubicBezTo>
                      <a:pt x="990" y="420"/>
                      <a:pt x="955" y="402"/>
                      <a:pt x="921" y="384"/>
                    </a:cubicBezTo>
                    <a:cubicBezTo>
                      <a:pt x="697" y="261"/>
                      <a:pt x="493" y="130"/>
                      <a:pt x="310" y="0"/>
                    </a:cubicBezTo>
                    <a:cubicBezTo>
                      <a:pt x="305" y="5"/>
                      <a:pt x="300" y="11"/>
                      <a:pt x="295" y="15"/>
                    </a:cubicBezTo>
                    <a:cubicBezTo>
                      <a:pt x="213" y="93"/>
                      <a:pt x="104" y="124"/>
                      <a:pt x="0" y="110"/>
                    </a:cubicBezTo>
                    <a:cubicBezTo>
                      <a:pt x="47" y="613"/>
                      <a:pt x="256" y="1105"/>
                      <a:pt x="630" y="1502"/>
                    </a:cubicBezTo>
                    <a:cubicBezTo>
                      <a:pt x="903" y="1791"/>
                      <a:pt x="1233" y="1996"/>
                      <a:pt x="1586" y="2115"/>
                    </a:cubicBezTo>
                    <a:cubicBezTo>
                      <a:pt x="1612" y="2060"/>
                      <a:pt x="1648" y="2009"/>
                      <a:pt x="1694" y="1965"/>
                    </a:cubicBezTo>
                    <a:cubicBezTo>
                      <a:pt x="1893" y="1777"/>
                      <a:pt x="2207" y="1787"/>
                      <a:pt x="2394" y="1985"/>
                    </a:cubicBezTo>
                    <a:cubicBezTo>
                      <a:pt x="2461" y="2057"/>
                      <a:pt x="2503" y="2142"/>
                      <a:pt x="2520" y="2231"/>
                    </a:cubicBezTo>
                    <a:cubicBezTo>
                      <a:pt x="2851" y="2206"/>
                      <a:pt x="3177" y="2111"/>
                      <a:pt x="3476" y="1946"/>
                    </a:cubicBezTo>
                    <a:cubicBezTo>
                      <a:pt x="3589" y="1777"/>
                      <a:pt x="3712" y="1578"/>
                      <a:pt x="3819" y="1357"/>
                    </a:cubicBezTo>
                    <a:cubicBezTo>
                      <a:pt x="3778" y="1334"/>
                      <a:pt x="3740" y="1304"/>
                      <a:pt x="3706" y="1268"/>
                    </a:cubicBezTo>
                    <a:cubicBezTo>
                      <a:pt x="3648" y="1207"/>
                      <a:pt x="3609" y="1135"/>
                      <a:pt x="3589" y="1059"/>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7" name="Freeform 74"/>
              <p:cNvSpPr>
                <a:spLocks/>
              </p:cNvSpPr>
              <p:nvPr/>
            </p:nvSpPr>
            <p:spPr bwMode="auto">
              <a:xfrm>
                <a:off x="9261502" y="3439475"/>
                <a:ext cx="45719" cy="36046"/>
              </a:xfrm>
              <a:custGeom>
                <a:avLst/>
                <a:gdLst>
                  <a:gd name="T0" fmla="*/ 76 w 619"/>
                  <a:gd name="T1" fmla="*/ 432 h 605"/>
                  <a:gd name="T2" fmla="*/ 76 w 619"/>
                  <a:gd name="T3" fmla="*/ 432 h 605"/>
                  <a:gd name="T4" fmla="*/ 425 w 619"/>
                  <a:gd name="T5" fmla="*/ 539 h 605"/>
                  <a:gd name="T6" fmla="*/ 553 w 619"/>
                  <a:gd name="T7" fmla="*/ 179 h 605"/>
                  <a:gd name="T8" fmla="*/ 536 w 619"/>
                  <a:gd name="T9" fmla="*/ 151 h 605"/>
                  <a:gd name="T10" fmla="*/ 502 w 619"/>
                  <a:gd name="T11" fmla="*/ 108 h 605"/>
                  <a:gd name="T12" fmla="*/ 173 w 619"/>
                  <a:gd name="T13" fmla="*/ 62 h 605"/>
                  <a:gd name="T14" fmla="*/ 76 w 619"/>
                  <a:gd name="T15" fmla="*/ 4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605">
                    <a:moveTo>
                      <a:pt x="76" y="432"/>
                    </a:moveTo>
                    <a:lnTo>
                      <a:pt x="76" y="432"/>
                    </a:lnTo>
                    <a:cubicBezTo>
                      <a:pt x="142" y="556"/>
                      <a:pt x="301" y="605"/>
                      <a:pt x="425" y="539"/>
                    </a:cubicBezTo>
                    <a:cubicBezTo>
                      <a:pt x="570" y="462"/>
                      <a:pt x="619" y="304"/>
                      <a:pt x="553" y="179"/>
                    </a:cubicBezTo>
                    <a:cubicBezTo>
                      <a:pt x="548" y="169"/>
                      <a:pt x="542" y="160"/>
                      <a:pt x="536" y="151"/>
                    </a:cubicBezTo>
                    <a:cubicBezTo>
                      <a:pt x="524" y="137"/>
                      <a:pt x="513" y="123"/>
                      <a:pt x="502" y="108"/>
                    </a:cubicBezTo>
                    <a:cubicBezTo>
                      <a:pt x="417" y="20"/>
                      <a:pt x="291" y="0"/>
                      <a:pt x="173" y="62"/>
                    </a:cubicBezTo>
                    <a:cubicBezTo>
                      <a:pt x="48" y="128"/>
                      <a:pt x="0" y="286"/>
                      <a:pt x="76" y="43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8" name="Freeform 75"/>
              <p:cNvSpPr>
                <a:spLocks/>
              </p:cNvSpPr>
              <p:nvPr/>
            </p:nvSpPr>
            <p:spPr bwMode="auto">
              <a:xfrm>
                <a:off x="9112738" y="3365997"/>
                <a:ext cx="237034" cy="170523"/>
              </a:xfrm>
              <a:custGeom>
                <a:avLst/>
                <a:gdLst>
                  <a:gd name="T0" fmla="*/ 268 w 4079"/>
                  <a:gd name="T1" fmla="*/ 1548 h 2876"/>
                  <a:gd name="T2" fmla="*/ 268 w 4079"/>
                  <a:gd name="T3" fmla="*/ 1548 h 2876"/>
                  <a:gd name="T4" fmla="*/ 364 w 4079"/>
                  <a:gd name="T5" fmla="*/ 1829 h 2876"/>
                  <a:gd name="T6" fmla="*/ 996 w 4079"/>
                  <a:gd name="T7" fmla="*/ 2229 h 2876"/>
                  <a:gd name="T8" fmla="*/ 1088 w 4079"/>
                  <a:gd name="T9" fmla="*/ 2278 h 2876"/>
                  <a:gd name="T10" fmla="*/ 1148 w 4079"/>
                  <a:gd name="T11" fmla="*/ 2212 h 2876"/>
                  <a:gd name="T12" fmla="*/ 2027 w 4079"/>
                  <a:gd name="T13" fmla="*/ 2237 h 2876"/>
                  <a:gd name="T14" fmla="*/ 2194 w 4079"/>
                  <a:gd name="T15" fmla="*/ 2711 h 2876"/>
                  <a:gd name="T16" fmla="*/ 2929 w 4079"/>
                  <a:gd name="T17" fmla="*/ 2846 h 2876"/>
                  <a:gd name="T18" fmla="*/ 3539 w 4079"/>
                  <a:gd name="T19" fmla="*/ 2872 h 2876"/>
                  <a:gd name="T20" fmla="*/ 3685 w 4079"/>
                  <a:gd name="T21" fmla="*/ 2608 h 2876"/>
                  <a:gd name="T22" fmla="*/ 4062 w 4079"/>
                  <a:gd name="T23" fmla="*/ 2475 h 2876"/>
                  <a:gd name="T24" fmla="*/ 4074 w 4079"/>
                  <a:gd name="T25" fmla="*/ 2138 h 2876"/>
                  <a:gd name="T26" fmla="*/ 3887 w 4079"/>
                  <a:gd name="T27" fmla="*/ 2267 h 2876"/>
                  <a:gd name="T28" fmla="*/ 2513 w 4079"/>
                  <a:gd name="T29" fmla="*/ 1826 h 2876"/>
                  <a:gd name="T30" fmla="*/ 2922 w 4079"/>
                  <a:gd name="T31" fmla="*/ 442 h 2876"/>
                  <a:gd name="T32" fmla="*/ 3068 w 4079"/>
                  <a:gd name="T33" fmla="*/ 379 h 2876"/>
                  <a:gd name="T34" fmla="*/ 2694 w 4079"/>
                  <a:gd name="T35" fmla="*/ 170 h 2876"/>
                  <a:gd name="T36" fmla="*/ 2583 w 4079"/>
                  <a:gd name="T37" fmla="*/ 324 h 2876"/>
                  <a:gd name="T38" fmla="*/ 1884 w 4079"/>
                  <a:gd name="T39" fmla="*/ 304 h 2876"/>
                  <a:gd name="T40" fmla="*/ 1750 w 4079"/>
                  <a:gd name="T41" fmla="*/ 0 h 2876"/>
                  <a:gd name="T42" fmla="*/ 1720 w 4079"/>
                  <a:gd name="T43" fmla="*/ 1 h 2876"/>
                  <a:gd name="T44" fmla="*/ 651 w 4079"/>
                  <a:gd name="T45" fmla="*/ 252 h 2876"/>
                  <a:gd name="T46" fmla="*/ 0 w 4079"/>
                  <a:gd name="T47" fmla="*/ 1436 h 2876"/>
                  <a:gd name="T48" fmla="*/ 268 w 4079"/>
                  <a:gd name="T49" fmla="*/ 154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9" h="2876">
                    <a:moveTo>
                      <a:pt x="268" y="1548"/>
                    </a:moveTo>
                    <a:lnTo>
                      <a:pt x="268" y="1548"/>
                    </a:lnTo>
                    <a:cubicBezTo>
                      <a:pt x="342" y="1626"/>
                      <a:pt x="374" y="1729"/>
                      <a:pt x="364" y="1829"/>
                    </a:cubicBezTo>
                    <a:cubicBezTo>
                      <a:pt x="552" y="1965"/>
                      <a:pt x="763" y="2102"/>
                      <a:pt x="996" y="2229"/>
                    </a:cubicBezTo>
                    <a:cubicBezTo>
                      <a:pt x="1026" y="2245"/>
                      <a:pt x="1057" y="2262"/>
                      <a:pt x="1088" y="2278"/>
                    </a:cubicBezTo>
                    <a:cubicBezTo>
                      <a:pt x="1106" y="2255"/>
                      <a:pt x="1126" y="2233"/>
                      <a:pt x="1148" y="2212"/>
                    </a:cubicBezTo>
                    <a:cubicBezTo>
                      <a:pt x="1398" y="1976"/>
                      <a:pt x="1791" y="1988"/>
                      <a:pt x="2027" y="2237"/>
                    </a:cubicBezTo>
                    <a:cubicBezTo>
                      <a:pt x="2151" y="2370"/>
                      <a:pt x="2207" y="2542"/>
                      <a:pt x="2194" y="2711"/>
                    </a:cubicBezTo>
                    <a:cubicBezTo>
                      <a:pt x="2437" y="2775"/>
                      <a:pt x="2682" y="2820"/>
                      <a:pt x="2929" y="2846"/>
                    </a:cubicBezTo>
                    <a:cubicBezTo>
                      <a:pt x="3131" y="2868"/>
                      <a:pt x="3334" y="2876"/>
                      <a:pt x="3539" y="2872"/>
                    </a:cubicBezTo>
                    <a:cubicBezTo>
                      <a:pt x="3558" y="2774"/>
                      <a:pt x="3607" y="2682"/>
                      <a:pt x="3685" y="2608"/>
                    </a:cubicBezTo>
                    <a:cubicBezTo>
                      <a:pt x="3790" y="2509"/>
                      <a:pt x="3928" y="2465"/>
                      <a:pt x="4062" y="2475"/>
                    </a:cubicBezTo>
                    <a:cubicBezTo>
                      <a:pt x="4075" y="2361"/>
                      <a:pt x="4079" y="2249"/>
                      <a:pt x="4074" y="2138"/>
                    </a:cubicBezTo>
                    <a:cubicBezTo>
                      <a:pt x="4018" y="2187"/>
                      <a:pt x="3956" y="2231"/>
                      <a:pt x="3887" y="2267"/>
                    </a:cubicBezTo>
                    <a:cubicBezTo>
                      <a:pt x="3389" y="2530"/>
                      <a:pt x="2776" y="2324"/>
                      <a:pt x="2513" y="1826"/>
                    </a:cubicBezTo>
                    <a:cubicBezTo>
                      <a:pt x="2249" y="1328"/>
                      <a:pt x="2424" y="705"/>
                      <a:pt x="2922" y="442"/>
                    </a:cubicBezTo>
                    <a:cubicBezTo>
                      <a:pt x="2969" y="417"/>
                      <a:pt x="3018" y="396"/>
                      <a:pt x="3068" y="379"/>
                    </a:cubicBezTo>
                    <a:cubicBezTo>
                      <a:pt x="2949" y="296"/>
                      <a:pt x="2824" y="226"/>
                      <a:pt x="2694" y="170"/>
                    </a:cubicBezTo>
                    <a:cubicBezTo>
                      <a:pt x="2668" y="226"/>
                      <a:pt x="2631" y="279"/>
                      <a:pt x="2583" y="324"/>
                    </a:cubicBezTo>
                    <a:cubicBezTo>
                      <a:pt x="2385" y="512"/>
                      <a:pt x="2071" y="502"/>
                      <a:pt x="1884" y="304"/>
                    </a:cubicBezTo>
                    <a:cubicBezTo>
                      <a:pt x="1802" y="217"/>
                      <a:pt x="1758" y="110"/>
                      <a:pt x="1750" y="0"/>
                    </a:cubicBezTo>
                    <a:cubicBezTo>
                      <a:pt x="1740" y="1"/>
                      <a:pt x="1730" y="1"/>
                      <a:pt x="1720" y="1"/>
                    </a:cubicBezTo>
                    <a:cubicBezTo>
                      <a:pt x="1184" y="22"/>
                      <a:pt x="756" y="204"/>
                      <a:pt x="651" y="252"/>
                    </a:cubicBezTo>
                    <a:cubicBezTo>
                      <a:pt x="311" y="586"/>
                      <a:pt x="93" y="1000"/>
                      <a:pt x="0" y="1436"/>
                    </a:cubicBezTo>
                    <a:cubicBezTo>
                      <a:pt x="97" y="1434"/>
                      <a:pt x="196" y="1471"/>
                      <a:pt x="268" y="154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9" name="Freeform 76"/>
              <p:cNvSpPr>
                <a:spLocks/>
              </p:cNvSpPr>
              <p:nvPr/>
            </p:nvSpPr>
            <p:spPr bwMode="auto">
              <a:xfrm>
                <a:off x="9181298" y="3342429"/>
                <a:ext cx="45719" cy="12477"/>
              </a:xfrm>
              <a:custGeom>
                <a:avLst/>
                <a:gdLst>
                  <a:gd name="T0" fmla="*/ 547 w 653"/>
                  <a:gd name="T1" fmla="*/ 157 h 215"/>
                  <a:gd name="T2" fmla="*/ 547 w 653"/>
                  <a:gd name="T3" fmla="*/ 157 h 215"/>
                  <a:gd name="T4" fmla="*/ 653 w 653"/>
                  <a:gd name="T5" fmla="*/ 0 h 215"/>
                  <a:gd name="T6" fmla="*/ 0 w 653"/>
                  <a:gd name="T7" fmla="*/ 215 h 215"/>
                  <a:gd name="T8" fmla="*/ 471 w 653"/>
                  <a:gd name="T9" fmla="*/ 159 h 215"/>
                  <a:gd name="T10" fmla="*/ 547 w 653"/>
                  <a:gd name="T11" fmla="*/ 157 h 215"/>
                </a:gdLst>
                <a:ahLst/>
                <a:cxnLst>
                  <a:cxn ang="0">
                    <a:pos x="T0" y="T1"/>
                  </a:cxn>
                  <a:cxn ang="0">
                    <a:pos x="T2" y="T3"/>
                  </a:cxn>
                  <a:cxn ang="0">
                    <a:pos x="T4" y="T5"/>
                  </a:cxn>
                  <a:cxn ang="0">
                    <a:pos x="T6" y="T7"/>
                  </a:cxn>
                  <a:cxn ang="0">
                    <a:pos x="T8" y="T9"/>
                  </a:cxn>
                  <a:cxn ang="0">
                    <a:pos x="T10" y="T11"/>
                  </a:cxn>
                </a:cxnLst>
                <a:rect l="0" t="0" r="r" b="b"/>
                <a:pathLst>
                  <a:path w="653" h="215">
                    <a:moveTo>
                      <a:pt x="547" y="157"/>
                    </a:moveTo>
                    <a:lnTo>
                      <a:pt x="547" y="157"/>
                    </a:lnTo>
                    <a:cubicBezTo>
                      <a:pt x="571" y="100"/>
                      <a:pt x="606" y="47"/>
                      <a:pt x="653" y="0"/>
                    </a:cubicBezTo>
                    <a:cubicBezTo>
                      <a:pt x="428" y="39"/>
                      <a:pt x="208" y="111"/>
                      <a:pt x="0" y="215"/>
                    </a:cubicBezTo>
                    <a:cubicBezTo>
                      <a:pt x="143" y="187"/>
                      <a:pt x="302" y="166"/>
                      <a:pt x="471" y="159"/>
                    </a:cubicBezTo>
                    <a:cubicBezTo>
                      <a:pt x="496" y="158"/>
                      <a:pt x="521" y="158"/>
                      <a:pt x="547" y="15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40" name="Freeform 77"/>
              <p:cNvSpPr>
                <a:spLocks/>
              </p:cNvSpPr>
              <p:nvPr/>
            </p:nvSpPr>
            <p:spPr bwMode="auto">
              <a:xfrm>
                <a:off x="9328768" y="3571180"/>
                <a:ext cx="45719" cy="9704"/>
              </a:xfrm>
              <a:custGeom>
                <a:avLst/>
                <a:gdLst>
                  <a:gd name="T0" fmla="*/ 88 w 170"/>
                  <a:gd name="T1" fmla="*/ 3 h 178"/>
                  <a:gd name="T2" fmla="*/ 88 w 170"/>
                  <a:gd name="T3" fmla="*/ 3 h 178"/>
                  <a:gd name="T4" fmla="*/ 0 w 170"/>
                  <a:gd name="T5" fmla="*/ 178 h 178"/>
                  <a:gd name="T6" fmla="*/ 0 w 170"/>
                  <a:gd name="T7" fmla="*/ 178 h 178"/>
                  <a:gd name="T8" fmla="*/ 170 w 170"/>
                  <a:gd name="T9" fmla="*/ 0 h 178"/>
                  <a:gd name="T10" fmla="*/ 88 w 170"/>
                  <a:gd name="T11" fmla="*/ 3 h 178"/>
                </a:gdLst>
                <a:ahLst/>
                <a:cxnLst>
                  <a:cxn ang="0">
                    <a:pos x="T0" y="T1"/>
                  </a:cxn>
                  <a:cxn ang="0">
                    <a:pos x="T2" y="T3"/>
                  </a:cxn>
                  <a:cxn ang="0">
                    <a:pos x="T4" y="T5"/>
                  </a:cxn>
                  <a:cxn ang="0">
                    <a:pos x="T6" y="T7"/>
                  </a:cxn>
                  <a:cxn ang="0">
                    <a:pos x="T8" y="T9"/>
                  </a:cxn>
                  <a:cxn ang="0">
                    <a:pos x="T10" y="T11"/>
                  </a:cxn>
                </a:cxnLst>
                <a:rect l="0" t="0" r="r" b="b"/>
                <a:pathLst>
                  <a:path w="170" h="178">
                    <a:moveTo>
                      <a:pt x="88" y="3"/>
                    </a:moveTo>
                    <a:lnTo>
                      <a:pt x="88" y="3"/>
                    </a:lnTo>
                    <a:cubicBezTo>
                      <a:pt x="60" y="63"/>
                      <a:pt x="30" y="121"/>
                      <a:pt x="0" y="178"/>
                    </a:cubicBezTo>
                    <a:cubicBezTo>
                      <a:pt x="0" y="178"/>
                      <a:pt x="0" y="178"/>
                      <a:pt x="0" y="178"/>
                    </a:cubicBezTo>
                    <a:cubicBezTo>
                      <a:pt x="60" y="121"/>
                      <a:pt x="117" y="62"/>
                      <a:pt x="170" y="0"/>
                    </a:cubicBezTo>
                    <a:cubicBezTo>
                      <a:pt x="142" y="3"/>
                      <a:pt x="115" y="4"/>
                      <a:pt x="88" y="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92" name="TextBox 291"/>
              <p:cNvSpPr txBox="1"/>
              <p:nvPr/>
            </p:nvSpPr>
            <p:spPr>
              <a:xfrm>
                <a:off x="8732520" y="3619611"/>
                <a:ext cx="1260000" cy="413501"/>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Session Border Controller</a:t>
                </a:r>
              </a:p>
            </p:txBody>
          </p:sp>
        </p:grpSp>
        <p:cxnSp>
          <p:nvCxnSpPr>
            <p:cNvPr id="355" name="Straight Connector 354"/>
            <p:cNvCxnSpPr/>
            <p:nvPr/>
          </p:nvCxnSpPr>
          <p:spPr>
            <a:xfrm>
              <a:off x="2749680" y="3154680"/>
              <a:ext cx="6133721" cy="0"/>
            </a:xfrm>
            <a:prstGeom prst="line">
              <a:avLst/>
            </a:prstGeom>
            <a:ln w="3175">
              <a:solidFill>
                <a:schemeClr val="accent2"/>
              </a:solidFill>
              <a:prstDash val="dash"/>
              <a:miter lim="800000"/>
            </a:ln>
          </p:spPr>
          <p:style>
            <a:lnRef idx="1">
              <a:schemeClr val="accent1"/>
            </a:lnRef>
            <a:fillRef idx="0">
              <a:schemeClr val="accent1"/>
            </a:fillRef>
            <a:effectRef idx="0">
              <a:schemeClr val="accent1"/>
            </a:effectRef>
            <a:fontRef idx="minor">
              <a:schemeClr val="tx1"/>
            </a:fontRef>
          </p:style>
        </p:cxnSp>
      </p:grpSp>
      <p:grpSp>
        <p:nvGrpSpPr>
          <p:cNvPr id="7" name="Group 6"/>
          <p:cNvGrpSpPr/>
          <p:nvPr>
            <p:custDataLst>
              <p:tags r:id="rId9"/>
            </p:custDataLst>
          </p:nvPr>
        </p:nvGrpSpPr>
        <p:grpSpPr>
          <a:xfrm>
            <a:off x="2232808" y="3185615"/>
            <a:ext cx="6819753" cy="722468"/>
            <a:chOff x="2749679" y="4114800"/>
            <a:chExt cx="6247081" cy="882401"/>
          </a:xfrm>
        </p:grpSpPr>
        <p:grpSp>
          <p:nvGrpSpPr>
            <p:cNvPr id="2" name="Group 1"/>
            <p:cNvGrpSpPr/>
            <p:nvPr/>
          </p:nvGrpSpPr>
          <p:grpSpPr>
            <a:xfrm>
              <a:off x="2753280" y="4245176"/>
              <a:ext cx="1260000" cy="649963"/>
              <a:chOff x="2743200" y="4245176"/>
              <a:chExt cx="1260000" cy="649963"/>
            </a:xfrm>
          </p:grpSpPr>
          <p:grpSp>
            <p:nvGrpSpPr>
              <p:cNvPr id="371" name="Group 370"/>
              <p:cNvGrpSpPr/>
              <p:nvPr/>
            </p:nvGrpSpPr>
            <p:grpSpPr>
              <a:xfrm>
                <a:off x="3202300" y="4245176"/>
                <a:ext cx="342775" cy="367298"/>
                <a:chOff x="3202300" y="4245176"/>
                <a:chExt cx="342775" cy="367298"/>
              </a:xfrm>
            </p:grpSpPr>
            <p:grpSp>
              <p:nvGrpSpPr>
                <p:cNvPr id="99" name="Group 98"/>
                <p:cNvGrpSpPr/>
                <p:nvPr/>
              </p:nvGrpSpPr>
              <p:grpSpPr>
                <a:xfrm>
                  <a:off x="3202300" y="4340173"/>
                  <a:ext cx="159783" cy="272301"/>
                  <a:chOff x="3289300" y="4708525"/>
                  <a:chExt cx="268288" cy="449263"/>
                </a:xfrm>
                <a:solidFill>
                  <a:srgbClr val="C00000"/>
                </a:solidFill>
              </p:grpSpPr>
              <p:sp>
                <p:nvSpPr>
                  <p:cNvPr id="127" name="Freeform 155"/>
                  <p:cNvSpPr>
                    <a:spLocks/>
                  </p:cNvSpPr>
                  <p:nvPr/>
                </p:nvSpPr>
                <p:spPr bwMode="auto">
                  <a:xfrm>
                    <a:off x="3433763" y="4962525"/>
                    <a:ext cx="101600" cy="14288"/>
                  </a:xfrm>
                  <a:custGeom>
                    <a:avLst/>
                    <a:gdLst>
                      <a:gd name="T0" fmla="*/ 301 w 4513"/>
                      <a:gd name="T1" fmla="*/ 0 h 590"/>
                      <a:gd name="T2" fmla="*/ 301 w 4513"/>
                      <a:gd name="T3" fmla="*/ 0 h 590"/>
                      <a:gd name="T4" fmla="*/ 0 w 4513"/>
                      <a:gd name="T5" fmla="*/ 295 h 590"/>
                      <a:gd name="T6" fmla="*/ 301 w 4513"/>
                      <a:gd name="T7" fmla="*/ 590 h 590"/>
                      <a:gd name="T8" fmla="*/ 4212 w 4513"/>
                      <a:gd name="T9" fmla="*/ 590 h 590"/>
                      <a:gd name="T10" fmla="*/ 4513 w 4513"/>
                      <a:gd name="T11" fmla="*/ 295 h 590"/>
                      <a:gd name="T12" fmla="*/ 4212 w 4513"/>
                      <a:gd name="T13" fmla="*/ 0 h 590"/>
                      <a:gd name="T14" fmla="*/ 301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301" y="0"/>
                        </a:move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lnTo>
                          <a:pt x="301" y="0"/>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8" name="Freeform 156"/>
                  <p:cNvSpPr>
                    <a:spLocks/>
                  </p:cNvSpPr>
                  <p:nvPr/>
                </p:nvSpPr>
                <p:spPr bwMode="auto">
                  <a:xfrm>
                    <a:off x="3341688" y="4962525"/>
                    <a:ext cx="17463" cy="14288"/>
                  </a:xfrm>
                  <a:custGeom>
                    <a:avLst/>
                    <a:gdLst>
                      <a:gd name="T0" fmla="*/ 0 w 839"/>
                      <a:gd name="T1" fmla="*/ 354 h 590"/>
                      <a:gd name="T2" fmla="*/ 0 w 839"/>
                      <a:gd name="T3" fmla="*/ 354 h 590"/>
                      <a:gd name="T4" fmla="*/ 240 w 839"/>
                      <a:gd name="T5" fmla="*/ 590 h 590"/>
                      <a:gd name="T6" fmla="*/ 599 w 839"/>
                      <a:gd name="T7" fmla="*/ 590 h 590"/>
                      <a:gd name="T8" fmla="*/ 839 w 839"/>
                      <a:gd name="T9" fmla="*/ 354 h 590"/>
                      <a:gd name="T10" fmla="*/ 839 w 839"/>
                      <a:gd name="T11" fmla="*/ 236 h 590"/>
                      <a:gd name="T12" fmla="*/ 599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0"/>
                          <a:pt x="120" y="590"/>
                          <a:pt x="240" y="590"/>
                        </a:cubicBezTo>
                        <a:lnTo>
                          <a:pt x="599" y="590"/>
                        </a:lnTo>
                        <a:cubicBezTo>
                          <a:pt x="719" y="590"/>
                          <a:pt x="839" y="530"/>
                          <a:pt x="839" y="354"/>
                        </a:cubicBezTo>
                        <a:lnTo>
                          <a:pt x="839" y="236"/>
                        </a:lnTo>
                        <a:cubicBezTo>
                          <a:pt x="839" y="118"/>
                          <a:pt x="719" y="0"/>
                          <a:pt x="599"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9" name="Freeform 157"/>
                  <p:cNvSpPr>
                    <a:spLocks/>
                  </p:cNvSpPr>
                  <p:nvPr/>
                </p:nvSpPr>
                <p:spPr bwMode="auto">
                  <a:xfrm>
                    <a:off x="3367088" y="4962525"/>
                    <a:ext cx="17463" cy="14288"/>
                  </a:xfrm>
                  <a:custGeom>
                    <a:avLst/>
                    <a:gdLst>
                      <a:gd name="T0" fmla="*/ 0 w 771"/>
                      <a:gd name="T1" fmla="*/ 354 h 590"/>
                      <a:gd name="T2" fmla="*/ 0 w 771"/>
                      <a:gd name="T3" fmla="*/ 354 h 590"/>
                      <a:gd name="T4" fmla="*/ 237 w 771"/>
                      <a:gd name="T5" fmla="*/ 590 h 590"/>
                      <a:gd name="T6" fmla="*/ 533 w 771"/>
                      <a:gd name="T7" fmla="*/ 590 h 590"/>
                      <a:gd name="T8" fmla="*/ 771 w 771"/>
                      <a:gd name="T9" fmla="*/ 354 h 590"/>
                      <a:gd name="T10" fmla="*/ 771 w 771"/>
                      <a:gd name="T11" fmla="*/ 236 h 590"/>
                      <a:gd name="T12" fmla="*/ 533 w 771"/>
                      <a:gd name="T13" fmla="*/ 0 h 590"/>
                      <a:gd name="T14" fmla="*/ 237 w 771"/>
                      <a:gd name="T15" fmla="*/ 0 h 590"/>
                      <a:gd name="T16" fmla="*/ 0 w 771"/>
                      <a:gd name="T17" fmla="*/ 236 h 590"/>
                      <a:gd name="T18" fmla="*/ 0 w 771"/>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0" y="354"/>
                        </a:moveTo>
                        <a:lnTo>
                          <a:pt x="0" y="354"/>
                        </a:lnTo>
                        <a:cubicBezTo>
                          <a:pt x="0" y="530"/>
                          <a:pt x="118" y="590"/>
                          <a:pt x="237" y="590"/>
                        </a:cubicBezTo>
                        <a:lnTo>
                          <a:pt x="533" y="590"/>
                        </a:lnTo>
                        <a:cubicBezTo>
                          <a:pt x="711" y="590"/>
                          <a:pt x="771" y="530"/>
                          <a:pt x="771" y="354"/>
                        </a:cubicBezTo>
                        <a:lnTo>
                          <a:pt x="771" y="236"/>
                        </a:lnTo>
                        <a:cubicBezTo>
                          <a:pt x="771" y="118"/>
                          <a:pt x="711" y="0"/>
                          <a:pt x="533" y="0"/>
                        </a:cubicBezTo>
                        <a:lnTo>
                          <a:pt x="237" y="0"/>
                        </a:lnTo>
                        <a:cubicBezTo>
                          <a:pt x="118"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0" name="Freeform 158"/>
                  <p:cNvSpPr>
                    <a:spLocks/>
                  </p:cNvSpPr>
                  <p:nvPr/>
                </p:nvSpPr>
                <p:spPr bwMode="auto">
                  <a:xfrm>
                    <a:off x="3392488" y="4962525"/>
                    <a:ext cx="17463" cy="14288"/>
                  </a:xfrm>
                  <a:custGeom>
                    <a:avLst/>
                    <a:gdLst>
                      <a:gd name="T0" fmla="*/ 0 w 794"/>
                      <a:gd name="T1" fmla="*/ 354 h 590"/>
                      <a:gd name="T2" fmla="*/ 0 w 794"/>
                      <a:gd name="T3" fmla="*/ 354 h 590"/>
                      <a:gd name="T4" fmla="*/ 245 w 794"/>
                      <a:gd name="T5" fmla="*/ 590 h 590"/>
                      <a:gd name="T6" fmla="*/ 550 w 794"/>
                      <a:gd name="T7" fmla="*/ 590 h 590"/>
                      <a:gd name="T8" fmla="*/ 794 w 794"/>
                      <a:gd name="T9" fmla="*/ 354 h 590"/>
                      <a:gd name="T10" fmla="*/ 794 w 794"/>
                      <a:gd name="T11" fmla="*/ 236 h 590"/>
                      <a:gd name="T12" fmla="*/ 550 w 794"/>
                      <a:gd name="T13" fmla="*/ 0 h 590"/>
                      <a:gd name="T14" fmla="*/ 245 w 794"/>
                      <a:gd name="T15" fmla="*/ 0 h 590"/>
                      <a:gd name="T16" fmla="*/ 0 w 794"/>
                      <a:gd name="T17" fmla="*/ 236 h 590"/>
                      <a:gd name="T18" fmla="*/ 0 w 794"/>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0" y="354"/>
                        </a:moveTo>
                        <a:lnTo>
                          <a:pt x="0" y="354"/>
                        </a:lnTo>
                        <a:cubicBezTo>
                          <a:pt x="0" y="530"/>
                          <a:pt x="62" y="590"/>
                          <a:pt x="245" y="590"/>
                        </a:cubicBezTo>
                        <a:lnTo>
                          <a:pt x="550" y="590"/>
                        </a:lnTo>
                        <a:cubicBezTo>
                          <a:pt x="672" y="590"/>
                          <a:pt x="794" y="530"/>
                          <a:pt x="794" y="354"/>
                        </a:cubicBezTo>
                        <a:lnTo>
                          <a:pt x="794" y="236"/>
                        </a:lnTo>
                        <a:cubicBezTo>
                          <a:pt x="794" y="118"/>
                          <a:pt x="672" y="0"/>
                          <a:pt x="550" y="0"/>
                        </a:cubicBezTo>
                        <a:lnTo>
                          <a:pt x="245" y="0"/>
                        </a:lnTo>
                        <a:cubicBezTo>
                          <a:pt x="62"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1" name="Freeform 159"/>
                  <p:cNvSpPr>
                    <a:spLocks/>
                  </p:cNvSpPr>
                  <p:nvPr/>
                </p:nvSpPr>
                <p:spPr bwMode="auto">
                  <a:xfrm>
                    <a:off x="3314700" y="4962525"/>
                    <a:ext cx="19050" cy="14288"/>
                  </a:xfrm>
                  <a:custGeom>
                    <a:avLst/>
                    <a:gdLst>
                      <a:gd name="T0" fmla="*/ 0 w 839"/>
                      <a:gd name="T1" fmla="*/ 354 h 590"/>
                      <a:gd name="T2" fmla="*/ 0 w 839"/>
                      <a:gd name="T3" fmla="*/ 354 h 590"/>
                      <a:gd name="T4" fmla="*/ 240 w 839"/>
                      <a:gd name="T5" fmla="*/ 590 h 590"/>
                      <a:gd name="T6" fmla="*/ 600 w 839"/>
                      <a:gd name="T7" fmla="*/ 590 h 590"/>
                      <a:gd name="T8" fmla="*/ 839 w 839"/>
                      <a:gd name="T9" fmla="*/ 354 h 590"/>
                      <a:gd name="T10" fmla="*/ 839 w 839"/>
                      <a:gd name="T11" fmla="*/ 236 h 590"/>
                      <a:gd name="T12" fmla="*/ 600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0"/>
                          <a:pt x="120" y="590"/>
                          <a:pt x="240" y="590"/>
                        </a:cubicBezTo>
                        <a:lnTo>
                          <a:pt x="600" y="590"/>
                        </a:lnTo>
                        <a:cubicBezTo>
                          <a:pt x="719" y="590"/>
                          <a:pt x="839" y="530"/>
                          <a:pt x="839" y="354"/>
                        </a:cubicBezTo>
                        <a:lnTo>
                          <a:pt x="839" y="236"/>
                        </a:lnTo>
                        <a:cubicBezTo>
                          <a:pt x="839" y="118"/>
                          <a:pt x="719" y="0"/>
                          <a:pt x="600"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2" name="Freeform 160"/>
                  <p:cNvSpPr>
                    <a:spLocks/>
                  </p:cNvSpPr>
                  <p:nvPr/>
                </p:nvSpPr>
                <p:spPr bwMode="auto">
                  <a:xfrm>
                    <a:off x="3433763" y="5038725"/>
                    <a:ext cx="101600" cy="12700"/>
                  </a:xfrm>
                  <a:custGeom>
                    <a:avLst/>
                    <a:gdLst>
                      <a:gd name="T0" fmla="*/ 301 w 4513"/>
                      <a:gd name="T1" fmla="*/ 0 h 590"/>
                      <a:gd name="T2" fmla="*/ 301 w 4513"/>
                      <a:gd name="T3" fmla="*/ 0 h 590"/>
                      <a:gd name="T4" fmla="*/ 0 w 4513"/>
                      <a:gd name="T5" fmla="*/ 295 h 590"/>
                      <a:gd name="T6" fmla="*/ 301 w 4513"/>
                      <a:gd name="T7" fmla="*/ 590 h 590"/>
                      <a:gd name="T8" fmla="*/ 4212 w 4513"/>
                      <a:gd name="T9" fmla="*/ 590 h 590"/>
                      <a:gd name="T10" fmla="*/ 4513 w 4513"/>
                      <a:gd name="T11" fmla="*/ 295 h 590"/>
                      <a:gd name="T12" fmla="*/ 4212 w 4513"/>
                      <a:gd name="T13" fmla="*/ 0 h 590"/>
                      <a:gd name="T14" fmla="*/ 301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301" y="0"/>
                        </a:move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lnTo>
                          <a:pt x="301" y="0"/>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3" name="Freeform 161"/>
                  <p:cNvSpPr>
                    <a:spLocks/>
                  </p:cNvSpPr>
                  <p:nvPr/>
                </p:nvSpPr>
                <p:spPr bwMode="auto">
                  <a:xfrm>
                    <a:off x="3341688" y="5038725"/>
                    <a:ext cx="17463" cy="12700"/>
                  </a:xfrm>
                  <a:custGeom>
                    <a:avLst/>
                    <a:gdLst>
                      <a:gd name="T0" fmla="*/ 0 w 839"/>
                      <a:gd name="T1" fmla="*/ 354 h 590"/>
                      <a:gd name="T2" fmla="*/ 0 w 839"/>
                      <a:gd name="T3" fmla="*/ 354 h 590"/>
                      <a:gd name="T4" fmla="*/ 240 w 839"/>
                      <a:gd name="T5" fmla="*/ 590 h 590"/>
                      <a:gd name="T6" fmla="*/ 599 w 839"/>
                      <a:gd name="T7" fmla="*/ 590 h 590"/>
                      <a:gd name="T8" fmla="*/ 839 w 839"/>
                      <a:gd name="T9" fmla="*/ 354 h 590"/>
                      <a:gd name="T10" fmla="*/ 839 w 839"/>
                      <a:gd name="T11" fmla="*/ 236 h 590"/>
                      <a:gd name="T12" fmla="*/ 599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1"/>
                          <a:pt x="120" y="590"/>
                          <a:pt x="240" y="590"/>
                        </a:cubicBezTo>
                        <a:lnTo>
                          <a:pt x="599" y="590"/>
                        </a:lnTo>
                        <a:cubicBezTo>
                          <a:pt x="719" y="590"/>
                          <a:pt x="839" y="531"/>
                          <a:pt x="839" y="354"/>
                        </a:cubicBezTo>
                        <a:lnTo>
                          <a:pt x="839" y="236"/>
                        </a:lnTo>
                        <a:cubicBezTo>
                          <a:pt x="839" y="118"/>
                          <a:pt x="719" y="0"/>
                          <a:pt x="599"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4" name="Freeform 162"/>
                  <p:cNvSpPr>
                    <a:spLocks/>
                  </p:cNvSpPr>
                  <p:nvPr/>
                </p:nvSpPr>
                <p:spPr bwMode="auto">
                  <a:xfrm>
                    <a:off x="3367088" y="5038725"/>
                    <a:ext cx="17463" cy="12700"/>
                  </a:xfrm>
                  <a:custGeom>
                    <a:avLst/>
                    <a:gdLst>
                      <a:gd name="T0" fmla="*/ 0 w 771"/>
                      <a:gd name="T1" fmla="*/ 354 h 590"/>
                      <a:gd name="T2" fmla="*/ 0 w 771"/>
                      <a:gd name="T3" fmla="*/ 354 h 590"/>
                      <a:gd name="T4" fmla="*/ 237 w 771"/>
                      <a:gd name="T5" fmla="*/ 590 h 590"/>
                      <a:gd name="T6" fmla="*/ 533 w 771"/>
                      <a:gd name="T7" fmla="*/ 590 h 590"/>
                      <a:gd name="T8" fmla="*/ 771 w 771"/>
                      <a:gd name="T9" fmla="*/ 354 h 590"/>
                      <a:gd name="T10" fmla="*/ 771 w 771"/>
                      <a:gd name="T11" fmla="*/ 236 h 590"/>
                      <a:gd name="T12" fmla="*/ 533 w 771"/>
                      <a:gd name="T13" fmla="*/ 0 h 590"/>
                      <a:gd name="T14" fmla="*/ 237 w 771"/>
                      <a:gd name="T15" fmla="*/ 0 h 590"/>
                      <a:gd name="T16" fmla="*/ 0 w 771"/>
                      <a:gd name="T17" fmla="*/ 236 h 590"/>
                      <a:gd name="T18" fmla="*/ 0 w 771"/>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0" y="354"/>
                        </a:moveTo>
                        <a:lnTo>
                          <a:pt x="0" y="354"/>
                        </a:lnTo>
                        <a:cubicBezTo>
                          <a:pt x="0" y="531"/>
                          <a:pt x="118" y="590"/>
                          <a:pt x="237" y="590"/>
                        </a:cubicBezTo>
                        <a:lnTo>
                          <a:pt x="533" y="590"/>
                        </a:lnTo>
                        <a:cubicBezTo>
                          <a:pt x="711" y="590"/>
                          <a:pt x="771" y="531"/>
                          <a:pt x="771" y="354"/>
                        </a:cubicBezTo>
                        <a:lnTo>
                          <a:pt x="771" y="236"/>
                        </a:lnTo>
                        <a:cubicBezTo>
                          <a:pt x="771" y="118"/>
                          <a:pt x="711" y="0"/>
                          <a:pt x="533" y="0"/>
                        </a:cubicBezTo>
                        <a:lnTo>
                          <a:pt x="237" y="0"/>
                        </a:lnTo>
                        <a:cubicBezTo>
                          <a:pt x="118"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5" name="Freeform 163"/>
                  <p:cNvSpPr>
                    <a:spLocks/>
                  </p:cNvSpPr>
                  <p:nvPr/>
                </p:nvSpPr>
                <p:spPr bwMode="auto">
                  <a:xfrm>
                    <a:off x="3392488" y="5038725"/>
                    <a:ext cx="17463" cy="12700"/>
                  </a:xfrm>
                  <a:custGeom>
                    <a:avLst/>
                    <a:gdLst>
                      <a:gd name="T0" fmla="*/ 0 w 794"/>
                      <a:gd name="T1" fmla="*/ 354 h 590"/>
                      <a:gd name="T2" fmla="*/ 0 w 794"/>
                      <a:gd name="T3" fmla="*/ 354 h 590"/>
                      <a:gd name="T4" fmla="*/ 245 w 794"/>
                      <a:gd name="T5" fmla="*/ 590 h 590"/>
                      <a:gd name="T6" fmla="*/ 550 w 794"/>
                      <a:gd name="T7" fmla="*/ 590 h 590"/>
                      <a:gd name="T8" fmla="*/ 794 w 794"/>
                      <a:gd name="T9" fmla="*/ 354 h 590"/>
                      <a:gd name="T10" fmla="*/ 794 w 794"/>
                      <a:gd name="T11" fmla="*/ 236 h 590"/>
                      <a:gd name="T12" fmla="*/ 550 w 794"/>
                      <a:gd name="T13" fmla="*/ 0 h 590"/>
                      <a:gd name="T14" fmla="*/ 245 w 794"/>
                      <a:gd name="T15" fmla="*/ 0 h 590"/>
                      <a:gd name="T16" fmla="*/ 0 w 794"/>
                      <a:gd name="T17" fmla="*/ 236 h 590"/>
                      <a:gd name="T18" fmla="*/ 0 w 794"/>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0" y="354"/>
                        </a:moveTo>
                        <a:lnTo>
                          <a:pt x="0" y="354"/>
                        </a:lnTo>
                        <a:cubicBezTo>
                          <a:pt x="0" y="531"/>
                          <a:pt x="62" y="590"/>
                          <a:pt x="245" y="590"/>
                        </a:cubicBezTo>
                        <a:lnTo>
                          <a:pt x="550" y="590"/>
                        </a:lnTo>
                        <a:cubicBezTo>
                          <a:pt x="672" y="590"/>
                          <a:pt x="794" y="531"/>
                          <a:pt x="794" y="354"/>
                        </a:cubicBezTo>
                        <a:lnTo>
                          <a:pt x="794" y="236"/>
                        </a:lnTo>
                        <a:cubicBezTo>
                          <a:pt x="794" y="118"/>
                          <a:pt x="672" y="0"/>
                          <a:pt x="550" y="0"/>
                        </a:cubicBezTo>
                        <a:lnTo>
                          <a:pt x="245" y="0"/>
                        </a:lnTo>
                        <a:cubicBezTo>
                          <a:pt x="62"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6" name="Freeform 164"/>
                  <p:cNvSpPr>
                    <a:spLocks/>
                  </p:cNvSpPr>
                  <p:nvPr/>
                </p:nvSpPr>
                <p:spPr bwMode="auto">
                  <a:xfrm>
                    <a:off x="3314700" y="5038725"/>
                    <a:ext cx="19050" cy="12700"/>
                  </a:xfrm>
                  <a:custGeom>
                    <a:avLst/>
                    <a:gdLst>
                      <a:gd name="T0" fmla="*/ 0 w 839"/>
                      <a:gd name="T1" fmla="*/ 354 h 590"/>
                      <a:gd name="T2" fmla="*/ 0 w 839"/>
                      <a:gd name="T3" fmla="*/ 354 h 590"/>
                      <a:gd name="T4" fmla="*/ 240 w 839"/>
                      <a:gd name="T5" fmla="*/ 590 h 590"/>
                      <a:gd name="T6" fmla="*/ 600 w 839"/>
                      <a:gd name="T7" fmla="*/ 590 h 590"/>
                      <a:gd name="T8" fmla="*/ 839 w 839"/>
                      <a:gd name="T9" fmla="*/ 354 h 590"/>
                      <a:gd name="T10" fmla="*/ 839 w 839"/>
                      <a:gd name="T11" fmla="*/ 236 h 590"/>
                      <a:gd name="T12" fmla="*/ 600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1"/>
                          <a:pt x="120" y="590"/>
                          <a:pt x="240" y="590"/>
                        </a:cubicBezTo>
                        <a:lnTo>
                          <a:pt x="600" y="590"/>
                        </a:lnTo>
                        <a:cubicBezTo>
                          <a:pt x="719" y="590"/>
                          <a:pt x="839" y="531"/>
                          <a:pt x="839" y="354"/>
                        </a:cubicBezTo>
                        <a:lnTo>
                          <a:pt x="839" y="236"/>
                        </a:lnTo>
                        <a:cubicBezTo>
                          <a:pt x="839" y="118"/>
                          <a:pt x="719" y="0"/>
                          <a:pt x="600"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7" name="Freeform 165"/>
                  <p:cNvSpPr>
                    <a:spLocks/>
                  </p:cNvSpPr>
                  <p:nvPr/>
                </p:nvSpPr>
                <p:spPr bwMode="auto">
                  <a:xfrm>
                    <a:off x="3433763" y="4813300"/>
                    <a:ext cx="101600" cy="12700"/>
                  </a:xfrm>
                  <a:custGeom>
                    <a:avLst/>
                    <a:gdLst>
                      <a:gd name="T0" fmla="*/ 4212 w 4513"/>
                      <a:gd name="T1" fmla="*/ 0 h 590"/>
                      <a:gd name="T2" fmla="*/ 4212 w 4513"/>
                      <a:gd name="T3" fmla="*/ 0 h 590"/>
                      <a:gd name="T4" fmla="*/ 301 w 4513"/>
                      <a:gd name="T5" fmla="*/ 0 h 590"/>
                      <a:gd name="T6" fmla="*/ 0 w 4513"/>
                      <a:gd name="T7" fmla="*/ 295 h 590"/>
                      <a:gd name="T8" fmla="*/ 301 w 4513"/>
                      <a:gd name="T9" fmla="*/ 590 h 590"/>
                      <a:gd name="T10" fmla="*/ 4212 w 4513"/>
                      <a:gd name="T11" fmla="*/ 590 h 590"/>
                      <a:gd name="T12" fmla="*/ 4513 w 4513"/>
                      <a:gd name="T13" fmla="*/ 295 h 590"/>
                      <a:gd name="T14" fmla="*/ 4212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4212" y="0"/>
                        </a:moveTo>
                        <a:lnTo>
                          <a:pt x="4212" y="0"/>
                        </a:ln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8" name="Freeform 166"/>
                  <p:cNvSpPr>
                    <a:spLocks/>
                  </p:cNvSpPr>
                  <p:nvPr/>
                </p:nvSpPr>
                <p:spPr bwMode="auto">
                  <a:xfrm>
                    <a:off x="3341688" y="4813300"/>
                    <a:ext cx="17463" cy="12700"/>
                  </a:xfrm>
                  <a:custGeom>
                    <a:avLst/>
                    <a:gdLst>
                      <a:gd name="T0" fmla="*/ 599 w 839"/>
                      <a:gd name="T1" fmla="*/ 0 h 590"/>
                      <a:gd name="T2" fmla="*/ 599 w 839"/>
                      <a:gd name="T3" fmla="*/ 0 h 590"/>
                      <a:gd name="T4" fmla="*/ 240 w 839"/>
                      <a:gd name="T5" fmla="*/ 0 h 590"/>
                      <a:gd name="T6" fmla="*/ 0 w 839"/>
                      <a:gd name="T7" fmla="*/ 236 h 590"/>
                      <a:gd name="T8" fmla="*/ 0 w 839"/>
                      <a:gd name="T9" fmla="*/ 354 h 590"/>
                      <a:gd name="T10" fmla="*/ 240 w 839"/>
                      <a:gd name="T11" fmla="*/ 590 h 590"/>
                      <a:gd name="T12" fmla="*/ 599 w 839"/>
                      <a:gd name="T13" fmla="*/ 590 h 590"/>
                      <a:gd name="T14" fmla="*/ 839 w 839"/>
                      <a:gd name="T15" fmla="*/ 354 h 590"/>
                      <a:gd name="T16" fmla="*/ 839 w 839"/>
                      <a:gd name="T17" fmla="*/ 236 h 590"/>
                      <a:gd name="T18" fmla="*/ 599 w 839"/>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599" y="0"/>
                        </a:moveTo>
                        <a:lnTo>
                          <a:pt x="599" y="0"/>
                        </a:lnTo>
                        <a:lnTo>
                          <a:pt x="240" y="0"/>
                        </a:lnTo>
                        <a:cubicBezTo>
                          <a:pt x="120" y="0"/>
                          <a:pt x="0" y="118"/>
                          <a:pt x="0" y="236"/>
                        </a:cubicBezTo>
                        <a:lnTo>
                          <a:pt x="0" y="354"/>
                        </a:lnTo>
                        <a:cubicBezTo>
                          <a:pt x="0" y="531"/>
                          <a:pt x="120" y="590"/>
                          <a:pt x="240" y="590"/>
                        </a:cubicBezTo>
                        <a:lnTo>
                          <a:pt x="599" y="590"/>
                        </a:lnTo>
                        <a:cubicBezTo>
                          <a:pt x="719" y="590"/>
                          <a:pt x="839" y="531"/>
                          <a:pt x="839" y="354"/>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39" name="Freeform 167"/>
                  <p:cNvSpPr>
                    <a:spLocks/>
                  </p:cNvSpPr>
                  <p:nvPr/>
                </p:nvSpPr>
                <p:spPr bwMode="auto">
                  <a:xfrm>
                    <a:off x="3367088" y="4813300"/>
                    <a:ext cx="17463" cy="12700"/>
                  </a:xfrm>
                  <a:custGeom>
                    <a:avLst/>
                    <a:gdLst>
                      <a:gd name="T0" fmla="*/ 533 w 771"/>
                      <a:gd name="T1" fmla="*/ 0 h 590"/>
                      <a:gd name="T2" fmla="*/ 533 w 771"/>
                      <a:gd name="T3" fmla="*/ 0 h 590"/>
                      <a:gd name="T4" fmla="*/ 237 w 771"/>
                      <a:gd name="T5" fmla="*/ 0 h 590"/>
                      <a:gd name="T6" fmla="*/ 0 w 771"/>
                      <a:gd name="T7" fmla="*/ 236 h 590"/>
                      <a:gd name="T8" fmla="*/ 0 w 771"/>
                      <a:gd name="T9" fmla="*/ 354 h 590"/>
                      <a:gd name="T10" fmla="*/ 237 w 771"/>
                      <a:gd name="T11" fmla="*/ 590 h 590"/>
                      <a:gd name="T12" fmla="*/ 533 w 771"/>
                      <a:gd name="T13" fmla="*/ 590 h 590"/>
                      <a:gd name="T14" fmla="*/ 771 w 771"/>
                      <a:gd name="T15" fmla="*/ 354 h 590"/>
                      <a:gd name="T16" fmla="*/ 771 w 771"/>
                      <a:gd name="T17" fmla="*/ 236 h 590"/>
                      <a:gd name="T18" fmla="*/ 533 w 771"/>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533" y="0"/>
                        </a:moveTo>
                        <a:lnTo>
                          <a:pt x="533" y="0"/>
                        </a:lnTo>
                        <a:lnTo>
                          <a:pt x="237" y="0"/>
                        </a:lnTo>
                        <a:cubicBezTo>
                          <a:pt x="118" y="0"/>
                          <a:pt x="0" y="118"/>
                          <a:pt x="0" y="236"/>
                        </a:cubicBezTo>
                        <a:lnTo>
                          <a:pt x="0" y="354"/>
                        </a:lnTo>
                        <a:cubicBezTo>
                          <a:pt x="0" y="531"/>
                          <a:pt x="118" y="590"/>
                          <a:pt x="237" y="590"/>
                        </a:cubicBezTo>
                        <a:lnTo>
                          <a:pt x="533" y="590"/>
                        </a:lnTo>
                        <a:cubicBezTo>
                          <a:pt x="711" y="590"/>
                          <a:pt x="771" y="531"/>
                          <a:pt x="771" y="354"/>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0" name="Freeform 168"/>
                  <p:cNvSpPr>
                    <a:spLocks/>
                  </p:cNvSpPr>
                  <p:nvPr/>
                </p:nvSpPr>
                <p:spPr bwMode="auto">
                  <a:xfrm>
                    <a:off x="3392488" y="4813300"/>
                    <a:ext cx="17463" cy="12700"/>
                  </a:xfrm>
                  <a:custGeom>
                    <a:avLst/>
                    <a:gdLst>
                      <a:gd name="T0" fmla="*/ 550 w 794"/>
                      <a:gd name="T1" fmla="*/ 0 h 590"/>
                      <a:gd name="T2" fmla="*/ 550 w 794"/>
                      <a:gd name="T3" fmla="*/ 0 h 590"/>
                      <a:gd name="T4" fmla="*/ 245 w 794"/>
                      <a:gd name="T5" fmla="*/ 0 h 590"/>
                      <a:gd name="T6" fmla="*/ 0 w 794"/>
                      <a:gd name="T7" fmla="*/ 236 h 590"/>
                      <a:gd name="T8" fmla="*/ 0 w 794"/>
                      <a:gd name="T9" fmla="*/ 354 h 590"/>
                      <a:gd name="T10" fmla="*/ 245 w 794"/>
                      <a:gd name="T11" fmla="*/ 590 h 590"/>
                      <a:gd name="T12" fmla="*/ 550 w 794"/>
                      <a:gd name="T13" fmla="*/ 590 h 590"/>
                      <a:gd name="T14" fmla="*/ 794 w 794"/>
                      <a:gd name="T15" fmla="*/ 354 h 590"/>
                      <a:gd name="T16" fmla="*/ 794 w 794"/>
                      <a:gd name="T17" fmla="*/ 236 h 590"/>
                      <a:gd name="T18" fmla="*/ 550 w 794"/>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550" y="0"/>
                        </a:moveTo>
                        <a:lnTo>
                          <a:pt x="550" y="0"/>
                        </a:lnTo>
                        <a:lnTo>
                          <a:pt x="245" y="0"/>
                        </a:lnTo>
                        <a:cubicBezTo>
                          <a:pt x="62" y="0"/>
                          <a:pt x="0" y="118"/>
                          <a:pt x="0" y="236"/>
                        </a:cubicBezTo>
                        <a:lnTo>
                          <a:pt x="0" y="354"/>
                        </a:lnTo>
                        <a:cubicBezTo>
                          <a:pt x="0" y="531"/>
                          <a:pt x="62" y="590"/>
                          <a:pt x="245" y="590"/>
                        </a:cubicBezTo>
                        <a:lnTo>
                          <a:pt x="550" y="590"/>
                        </a:lnTo>
                        <a:cubicBezTo>
                          <a:pt x="672" y="590"/>
                          <a:pt x="794" y="531"/>
                          <a:pt x="794" y="354"/>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1" name="Freeform 169"/>
                  <p:cNvSpPr>
                    <a:spLocks/>
                  </p:cNvSpPr>
                  <p:nvPr/>
                </p:nvSpPr>
                <p:spPr bwMode="auto">
                  <a:xfrm>
                    <a:off x="3314700" y="4813300"/>
                    <a:ext cx="19050" cy="12700"/>
                  </a:xfrm>
                  <a:custGeom>
                    <a:avLst/>
                    <a:gdLst>
                      <a:gd name="T0" fmla="*/ 600 w 839"/>
                      <a:gd name="T1" fmla="*/ 0 h 590"/>
                      <a:gd name="T2" fmla="*/ 600 w 839"/>
                      <a:gd name="T3" fmla="*/ 0 h 590"/>
                      <a:gd name="T4" fmla="*/ 240 w 839"/>
                      <a:gd name="T5" fmla="*/ 0 h 590"/>
                      <a:gd name="T6" fmla="*/ 0 w 839"/>
                      <a:gd name="T7" fmla="*/ 236 h 590"/>
                      <a:gd name="T8" fmla="*/ 0 w 839"/>
                      <a:gd name="T9" fmla="*/ 354 h 590"/>
                      <a:gd name="T10" fmla="*/ 240 w 839"/>
                      <a:gd name="T11" fmla="*/ 590 h 590"/>
                      <a:gd name="T12" fmla="*/ 600 w 839"/>
                      <a:gd name="T13" fmla="*/ 590 h 590"/>
                      <a:gd name="T14" fmla="*/ 839 w 839"/>
                      <a:gd name="T15" fmla="*/ 354 h 590"/>
                      <a:gd name="T16" fmla="*/ 839 w 839"/>
                      <a:gd name="T17" fmla="*/ 236 h 590"/>
                      <a:gd name="T18" fmla="*/ 600 w 839"/>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600" y="0"/>
                        </a:moveTo>
                        <a:lnTo>
                          <a:pt x="600" y="0"/>
                        </a:lnTo>
                        <a:lnTo>
                          <a:pt x="240" y="0"/>
                        </a:lnTo>
                        <a:cubicBezTo>
                          <a:pt x="120" y="0"/>
                          <a:pt x="0" y="118"/>
                          <a:pt x="0" y="236"/>
                        </a:cubicBezTo>
                        <a:lnTo>
                          <a:pt x="0" y="354"/>
                        </a:lnTo>
                        <a:cubicBezTo>
                          <a:pt x="0" y="531"/>
                          <a:pt x="120" y="590"/>
                          <a:pt x="240" y="590"/>
                        </a:cubicBezTo>
                        <a:lnTo>
                          <a:pt x="600" y="590"/>
                        </a:lnTo>
                        <a:cubicBezTo>
                          <a:pt x="719" y="590"/>
                          <a:pt x="839" y="531"/>
                          <a:pt x="839" y="354"/>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2" name="Freeform 170"/>
                  <p:cNvSpPr>
                    <a:spLocks/>
                  </p:cNvSpPr>
                  <p:nvPr/>
                </p:nvSpPr>
                <p:spPr bwMode="auto">
                  <a:xfrm>
                    <a:off x="3433763" y="4887913"/>
                    <a:ext cx="101600" cy="12700"/>
                  </a:xfrm>
                  <a:custGeom>
                    <a:avLst/>
                    <a:gdLst>
                      <a:gd name="T0" fmla="*/ 4212 w 4513"/>
                      <a:gd name="T1" fmla="*/ 0 h 589"/>
                      <a:gd name="T2" fmla="*/ 4212 w 4513"/>
                      <a:gd name="T3" fmla="*/ 0 h 589"/>
                      <a:gd name="T4" fmla="*/ 301 w 4513"/>
                      <a:gd name="T5" fmla="*/ 0 h 589"/>
                      <a:gd name="T6" fmla="*/ 0 w 4513"/>
                      <a:gd name="T7" fmla="*/ 294 h 589"/>
                      <a:gd name="T8" fmla="*/ 301 w 4513"/>
                      <a:gd name="T9" fmla="*/ 589 h 589"/>
                      <a:gd name="T10" fmla="*/ 4212 w 4513"/>
                      <a:gd name="T11" fmla="*/ 589 h 589"/>
                      <a:gd name="T12" fmla="*/ 4513 w 4513"/>
                      <a:gd name="T13" fmla="*/ 294 h 589"/>
                      <a:gd name="T14" fmla="*/ 4212 w 4513"/>
                      <a:gd name="T15" fmla="*/ 0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89">
                        <a:moveTo>
                          <a:pt x="4212" y="0"/>
                        </a:moveTo>
                        <a:lnTo>
                          <a:pt x="4212" y="0"/>
                        </a:lnTo>
                        <a:lnTo>
                          <a:pt x="301" y="0"/>
                        </a:lnTo>
                        <a:cubicBezTo>
                          <a:pt x="121" y="0"/>
                          <a:pt x="0" y="177"/>
                          <a:pt x="0" y="294"/>
                        </a:cubicBezTo>
                        <a:cubicBezTo>
                          <a:pt x="0" y="471"/>
                          <a:pt x="121" y="589"/>
                          <a:pt x="301" y="589"/>
                        </a:cubicBezTo>
                        <a:lnTo>
                          <a:pt x="4212" y="589"/>
                        </a:lnTo>
                        <a:cubicBezTo>
                          <a:pt x="4393" y="589"/>
                          <a:pt x="4513" y="471"/>
                          <a:pt x="4513" y="294"/>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3" name="Freeform 171"/>
                  <p:cNvSpPr>
                    <a:spLocks/>
                  </p:cNvSpPr>
                  <p:nvPr/>
                </p:nvSpPr>
                <p:spPr bwMode="auto">
                  <a:xfrm>
                    <a:off x="3341688" y="4887913"/>
                    <a:ext cx="17463" cy="12700"/>
                  </a:xfrm>
                  <a:custGeom>
                    <a:avLst/>
                    <a:gdLst>
                      <a:gd name="T0" fmla="*/ 599 w 839"/>
                      <a:gd name="T1" fmla="*/ 0 h 589"/>
                      <a:gd name="T2" fmla="*/ 599 w 839"/>
                      <a:gd name="T3" fmla="*/ 0 h 589"/>
                      <a:gd name="T4" fmla="*/ 240 w 839"/>
                      <a:gd name="T5" fmla="*/ 0 h 589"/>
                      <a:gd name="T6" fmla="*/ 0 w 839"/>
                      <a:gd name="T7" fmla="*/ 236 h 589"/>
                      <a:gd name="T8" fmla="*/ 0 w 839"/>
                      <a:gd name="T9" fmla="*/ 353 h 589"/>
                      <a:gd name="T10" fmla="*/ 240 w 839"/>
                      <a:gd name="T11" fmla="*/ 589 h 589"/>
                      <a:gd name="T12" fmla="*/ 599 w 839"/>
                      <a:gd name="T13" fmla="*/ 589 h 589"/>
                      <a:gd name="T14" fmla="*/ 839 w 839"/>
                      <a:gd name="T15" fmla="*/ 353 h 589"/>
                      <a:gd name="T16" fmla="*/ 839 w 839"/>
                      <a:gd name="T17" fmla="*/ 236 h 589"/>
                      <a:gd name="T18" fmla="*/ 599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599" y="0"/>
                        </a:moveTo>
                        <a:lnTo>
                          <a:pt x="599" y="0"/>
                        </a:lnTo>
                        <a:lnTo>
                          <a:pt x="240" y="0"/>
                        </a:lnTo>
                        <a:cubicBezTo>
                          <a:pt x="120" y="0"/>
                          <a:pt x="0" y="118"/>
                          <a:pt x="0" y="236"/>
                        </a:cubicBezTo>
                        <a:lnTo>
                          <a:pt x="0" y="353"/>
                        </a:lnTo>
                        <a:cubicBezTo>
                          <a:pt x="0" y="530"/>
                          <a:pt x="120" y="589"/>
                          <a:pt x="240" y="589"/>
                        </a:cubicBezTo>
                        <a:lnTo>
                          <a:pt x="599" y="589"/>
                        </a:lnTo>
                        <a:cubicBezTo>
                          <a:pt x="719" y="589"/>
                          <a:pt x="839" y="530"/>
                          <a:pt x="839" y="353"/>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4" name="Freeform 172"/>
                  <p:cNvSpPr>
                    <a:spLocks/>
                  </p:cNvSpPr>
                  <p:nvPr/>
                </p:nvSpPr>
                <p:spPr bwMode="auto">
                  <a:xfrm>
                    <a:off x="3367088" y="4887913"/>
                    <a:ext cx="17463" cy="12700"/>
                  </a:xfrm>
                  <a:custGeom>
                    <a:avLst/>
                    <a:gdLst>
                      <a:gd name="T0" fmla="*/ 533 w 771"/>
                      <a:gd name="T1" fmla="*/ 0 h 589"/>
                      <a:gd name="T2" fmla="*/ 533 w 771"/>
                      <a:gd name="T3" fmla="*/ 0 h 589"/>
                      <a:gd name="T4" fmla="*/ 237 w 771"/>
                      <a:gd name="T5" fmla="*/ 0 h 589"/>
                      <a:gd name="T6" fmla="*/ 0 w 771"/>
                      <a:gd name="T7" fmla="*/ 236 h 589"/>
                      <a:gd name="T8" fmla="*/ 0 w 771"/>
                      <a:gd name="T9" fmla="*/ 353 h 589"/>
                      <a:gd name="T10" fmla="*/ 237 w 771"/>
                      <a:gd name="T11" fmla="*/ 589 h 589"/>
                      <a:gd name="T12" fmla="*/ 533 w 771"/>
                      <a:gd name="T13" fmla="*/ 589 h 589"/>
                      <a:gd name="T14" fmla="*/ 771 w 771"/>
                      <a:gd name="T15" fmla="*/ 353 h 589"/>
                      <a:gd name="T16" fmla="*/ 771 w 771"/>
                      <a:gd name="T17" fmla="*/ 236 h 589"/>
                      <a:gd name="T18" fmla="*/ 533 w 771"/>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89">
                        <a:moveTo>
                          <a:pt x="533" y="0"/>
                        </a:moveTo>
                        <a:lnTo>
                          <a:pt x="533" y="0"/>
                        </a:lnTo>
                        <a:lnTo>
                          <a:pt x="237" y="0"/>
                        </a:lnTo>
                        <a:cubicBezTo>
                          <a:pt x="118" y="0"/>
                          <a:pt x="0" y="118"/>
                          <a:pt x="0" y="236"/>
                        </a:cubicBezTo>
                        <a:lnTo>
                          <a:pt x="0" y="353"/>
                        </a:lnTo>
                        <a:cubicBezTo>
                          <a:pt x="0" y="530"/>
                          <a:pt x="118" y="589"/>
                          <a:pt x="237" y="589"/>
                        </a:cubicBezTo>
                        <a:lnTo>
                          <a:pt x="533" y="589"/>
                        </a:lnTo>
                        <a:cubicBezTo>
                          <a:pt x="711" y="589"/>
                          <a:pt x="771" y="530"/>
                          <a:pt x="771" y="353"/>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5" name="Freeform 173"/>
                  <p:cNvSpPr>
                    <a:spLocks/>
                  </p:cNvSpPr>
                  <p:nvPr/>
                </p:nvSpPr>
                <p:spPr bwMode="auto">
                  <a:xfrm>
                    <a:off x="3392488" y="4887913"/>
                    <a:ext cx="17463" cy="12700"/>
                  </a:xfrm>
                  <a:custGeom>
                    <a:avLst/>
                    <a:gdLst>
                      <a:gd name="T0" fmla="*/ 550 w 794"/>
                      <a:gd name="T1" fmla="*/ 0 h 589"/>
                      <a:gd name="T2" fmla="*/ 550 w 794"/>
                      <a:gd name="T3" fmla="*/ 0 h 589"/>
                      <a:gd name="T4" fmla="*/ 245 w 794"/>
                      <a:gd name="T5" fmla="*/ 0 h 589"/>
                      <a:gd name="T6" fmla="*/ 0 w 794"/>
                      <a:gd name="T7" fmla="*/ 236 h 589"/>
                      <a:gd name="T8" fmla="*/ 0 w 794"/>
                      <a:gd name="T9" fmla="*/ 353 h 589"/>
                      <a:gd name="T10" fmla="*/ 245 w 794"/>
                      <a:gd name="T11" fmla="*/ 589 h 589"/>
                      <a:gd name="T12" fmla="*/ 550 w 794"/>
                      <a:gd name="T13" fmla="*/ 589 h 589"/>
                      <a:gd name="T14" fmla="*/ 794 w 794"/>
                      <a:gd name="T15" fmla="*/ 353 h 589"/>
                      <a:gd name="T16" fmla="*/ 794 w 794"/>
                      <a:gd name="T17" fmla="*/ 236 h 589"/>
                      <a:gd name="T18" fmla="*/ 550 w 794"/>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9">
                        <a:moveTo>
                          <a:pt x="550" y="0"/>
                        </a:moveTo>
                        <a:lnTo>
                          <a:pt x="550" y="0"/>
                        </a:lnTo>
                        <a:lnTo>
                          <a:pt x="245" y="0"/>
                        </a:lnTo>
                        <a:cubicBezTo>
                          <a:pt x="62" y="0"/>
                          <a:pt x="0" y="118"/>
                          <a:pt x="0" y="236"/>
                        </a:cubicBezTo>
                        <a:lnTo>
                          <a:pt x="0" y="353"/>
                        </a:lnTo>
                        <a:cubicBezTo>
                          <a:pt x="0" y="530"/>
                          <a:pt x="62" y="589"/>
                          <a:pt x="245" y="589"/>
                        </a:cubicBezTo>
                        <a:lnTo>
                          <a:pt x="550" y="589"/>
                        </a:lnTo>
                        <a:cubicBezTo>
                          <a:pt x="672" y="589"/>
                          <a:pt x="794" y="530"/>
                          <a:pt x="794" y="353"/>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6" name="Freeform 174"/>
                  <p:cNvSpPr>
                    <a:spLocks/>
                  </p:cNvSpPr>
                  <p:nvPr/>
                </p:nvSpPr>
                <p:spPr bwMode="auto">
                  <a:xfrm>
                    <a:off x="3314700" y="4887913"/>
                    <a:ext cx="19050" cy="12700"/>
                  </a:xfrm>
                  <a:custGeom>
                    <a:avLst/>
                    <a:gdLst>
                      <a:gd name="T0" fmla="*/ 600 w 839"/>
                      <a:gd name="T1" fmla="*/ 0 h 589"/>
                      <a:gd name="T2" fmla="*/ 600 w 839"/>
                      <a:gd name="T3" fmla="*/ 0 h 589"/>
                      <a:gd name="T4" fmla="*/ 240 w 839"/>
                      <a:gd name="T5" fmla="*/ 0 h 589"/>
                      <a:gd name="T6" fmla="*/ 0 w 839"/>
                      <a:gd name="T7" fmla="*/ 236 h 589"/>
                      <a:gd name="T8" fmla="*/ 0 w 839"/>
                      <a:gd name="T9" fmla="*/ 353 h 589"/>
                      <a:gd name="T10" fmla="*/ 240 w 839"/>
                      <a:gd name="T11" fmla="*/ 589 h 589"/>
                      <a:gd name="T12" fmla="*/ 600 w 839"/>
                      <a:gd name="T13" fmla="*/ 589 h 589"/>
                      <a:gd name="T14" fmla="*/ 839 w 839"/>
                      <a:gd name="T15" fmla="*/ 353 h 589"/>
                      <a:gd name="T16" fmla="*/ 839 w 839"/>
                      <a:gd name="T17" fmla="*/ 236 h 589"/>
                      <a:gd name="T18" fmla="*/ 600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600" y="0"/>
                        </a:moveTo>
                        <a:lnTo>
                          <a:pt x="600" y="0"/>
                        </a:lnTo>
                        <a:lnTo>
                          <a:pt x="240" y="0"/>
                        </a:lnTo>
                        <a:cubicBezTo>
                          <a:pt x="120" y="0"/>
                          <a:pt x="0" y="118"/>
                          <a:pt x="0" y="236"/>
                        </a:cubicBezTo>
                        <a:lnTo>
                          <a:pt x="0" y="353"/>
                        </a:lnTo>
                        <a:cubicBezTo>
                          <a:pt x="0" y="530"/>
                          <a:pt x="120" y="589"/>
                          <a:pt x="240" y="589"/>
                        </a:cubicBezTo>
                        <a:lnTo>
                          <a:pt x="600" y="589"/>
                        </a:lnTo>
                        <a:cubicBezTo>
                          <a:pt x="719" y="589"/>
                          <a:pt x="839" y="530"/>
                          <a:pt x="839" y="353"/>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7" name="Freeform 175"/>
                  <p:cNvSpPr>
                    <a:spLocks/>
                  </p:cNvSpPr>
                  <p:nvPr/>
                </p:nvSpPr>
                <p:spPr bwMode="auto">
                  <a:xfrm>
                    <a:off x="3433763" y="5113338"/>
                    <a:ext cx="101600" cy="12700"/>
                  </a:xfrm>
                  <a:custGeom>
                    <a:avLst/>
                    <a:gdLst>
                      <a:gd name="T0" fmla="*/ 4212 w 4513"/>
                      <a:gd name="T1" fmla="*/ 0 h 589"/>
                      <a:gd name="T2" fmla="*/ 4212 w 4513"/>
                      <a:gd name="T3" fmla="*/ 0 h 589"/>
                      <a:gd name="T4" fmla="*/ 301 w 4513"/>
                      <a:gd name="T5" fmla="*/ 0 h 589"/>
                      <a:gd name="T6" fmla="*/ 0 w 4513"/>
                      <a:gd name="T7" fmla="*/ 294 h 589"/>
                      <a:gd name="T8" fmla="*/ 301 w 4513"/>
                      <a:gd name="T9" fmla="*/ 589 h 589"/>
                      <a:gd name="T10" fmla="*/ 4212 w 4513"/>
                      <a:gd name="T11" fmla="*/ 589 h 589"/>
                      <a:gd name="T12" fmla="*/ 4513 w 4513"/>
                      <a:gd name="T13" fmla="*/ 294 h 589"/>
                      <a:gd name="T14" fmla="*/ 4212 w 4513"/>
                      <a:gd name="T15" fmla="*/ 0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89">
                        <a:moveTo>
                          <a:pt x="4212" y="0"/>
                        </a:moveTo>
                        <a:lnTo>
                          <a:pt x="4212" y="0"/>
                        </a:lnTo>
                        <a:lnTo>
                          <a:pt x="301" y="0"/>
                        </a:lnTo>
                        <a:cubicBezTo>
                          <a:pt x="121" y="0"/>
                          <a:pt x="0" y="177"/>
                          <a:pt x="0" y="294"/>
                        </a:cubicBezTo>
                        <a:cubicBezTo>
                          <a:pt x="0" y="471"/>
                          <a:pt x="121" y="589"/>
                          <a:pt x="301" y="589"/>
                        </a:cubicBezTo>
                        <a:lnTo>
                          <a:pt x="4212" y="589"/>
                        </a:lnTo>
                        <a:cubicBezTo>
                          <a:pt x="4393" y="589"/>
                          <a:pt x="4513" y="471"/>
                          <a:pt x="4513" y="294"/>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8" name="Freeform 176"/>
                  <p:cNvSpPr>
                    <a:spLocks noEditPoints="1"/>
                  </p:cNvSpPr>
                  <p:nvPr/>
                </p:nvSpPr>
                <p:spPr bwMode="auto">
                  <a:xfrm>
                    <a:off x="3289300" y="4708525"/>
                    <a:ext cx="268288" cy="449263"/>
                  </a:xfrm>
                  <a:custGeom>
                    <a:avLst/>
                    <a:gdLst>
                      <a:gd name="T0" fmla="*/ 10582 w 11904"/>
                      <a:gd name="T1" fmla="*/ 19510 h 19872"/>
                      <a:gd name="T2" fmla="*/ 601 w 11904"/>
                      <a:gd name="T3" fmla="*/ 18848 h 19872"/>
                      <a:gd name="T4" fmla="*/ 1223 w 11904"/>
                      <a:gd name="T5" fmla="*/ 2966 h 19872"/>
                      <a:gd name="T6" fmla="*/ 11303 w 11904"/>
                      <a:gd name="T7" fmla="*/ 2642 h 19872"/>
                      <a:gd name="T8" fmla="*/ 10582 w 11904"/>
                      <a:gd name="T9" fmla="*/ 19510 h 19872"/>
                      <a:gd name="T10" fmla="*/ 6709 w 11904"/>
                      <a:gd name="T11" fmla="*/ 1333 h 19872"/>
                      <a:gd name="T12" fmla="*/ 10980 w 11904"/>
                      <a:gd name="T13" fmla="*/ 1631 h 19872"/>
                      <a:gd name="T14" fmla="*/ 6709 w 11904"/>
                      <a:gd name="T15" fmla="*/ 1930 h 19872"/>
                      <a:gd name="T16" fmla="*/ 6709 w 11904"/>
                      <a:gd name="T17" fmla="*/ 1333 h 19872"/>
                      <a:gd name="T18" fmla="*/ 1093 w 11904"/>
                      <a:gd name="T19" fmla="*/ 1572 h 19872"/>
                      <a:gd name="T20" fmla="*/ 1701 w 11904"/>
                      <a:gd name="T21" fmla="*/ 1333 h 19872"/>
                      <a:gd name="T22" fmla="*/ 1944 w 11904"/>
                      <a:gd name="T23" fmla="*/ 1691 h 19872"/>
                      <a:gd name="T24" fmla="*/ 1336 w 11904"/>
                      <a:gd name="T25" fmla="*/ 1930 h 19872"/>
                      <a:gd name="T26" fmla="*/ 1093 w 11904"/>
                      <a:gd name="T27" fmla="*/ 1572 h 19872"/>
                      <a:gd name="T28" fmla="*/ 3116 w 11904"/>
                      <a:gd name="T29" fmla="*/ 1572 h 19872"/>
                      <a:gd name="T30" fmla="*/ 2873 w 11904"/>
                      <a:gd name="T31" fmla="*/ 1930 h 19872"/>
                      <a:gd name="T32" fmla="*/ 2265 w 11904"/>
                      <a:gd name="T33" fmla="*/ 1691 h 19872"/>
                      <a:gd name="T34" fmla="*/ 2508 w 11904"/>
                      <a:gd name="T35" fmla="*/ 1333 h 19872"/>
                      <a:gd name="T36" fmla="*/ 3116 w 11904"/>
                      <a:gd name="T37" fmla="*/ 1572 h 19872"/>
                      <a:gd name="T38" fmla="*/ 4197 w 11904"/>
                      <a:gd name="T39" fmla="*/ 1572 h 19872"/>
                      <a:gd name="T40" fmla="*/ 3956 w 11904"/>
                      <a:gd name="T41" fmla="*/ 1930 h 19872"/>
                      <a:gd name="T42" fmla="*/ 3415 w 11904"/>
                      <a:gd name="T43" fmla="*/ 1691 h 19872"/>
                      <a:gd name="T44" fmla="*/ 3656 w 11904"/>
                      <a:gd name="T45" fmla="*/ 1333 h 19872"/>
                      <a:gd name="T46" fmla="*/ 4197 w 11904"/>
                      <a:gd name="T47" fmla="*/ 1572 h 19872"/>
                      <a:gd name="T48" fmla="*/ 5369 w 11904"/>
                      <a:gd name="T49" fmla="*/ 1572 h 19872"/>
                      <a:gd name="T50" fmla="*/ 5122 w 11904"/>
                      <a:gd name="T51" fmla="*/ 1930 h 19872"/>
                      <a:gd name="T52" fmla="*/ 4565 w 11904"/>
                      <a:gd name="T53" fmla="*/ 1691 h 19872"/>
                      <a:gd name="T54" fmla="*/ 4812 w 11904"/>
                      <a:gd name="T55" fmla="*/ 1333 h 19872"/>
                      <a:gd name="T56" fmla="*/ 5369 w 11904"/>
                      <a:gd name="T57" fmla="*/ 1572 h 19872"/>
                      <a:gd name="T58" fmla="*/ 10822 w 11904"/>
                      <a:gd name="T59" fmla="*/ 0 h 19872"/>
                      <a:gd name="T60" fmla="*/ 0 w 11904"/>
                      <a:gd name="T61" fmla="*/ 1022 h 19872"/>
                      <a:gd name="T62" fmla="*/ 1022 w 11904"/>
                      <a:gd name="T63" fmla="*/ 19872 h 19872"/>
                      <a:gd name="T64" fmla="*/ 11904 w 11904"/>
                      <a:gd name="T65" fmla="*/ 18848 h 19872"/>
                      <a:gd name="T66" fmla="*/ 10822 w 11904"/>
                      <a:gd name="T67" fmla="*/ 0 h 19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04" h="19872">
                        <a:moveTo>
                          <a:pt x="10582" y="19510"/>
                        </a:moveTo>
                        <a:lnTo>
                          <a:pt x="10582" y="19510"/>
                        </a:lnTo>
                        <a:lnTo>
                          <a:pt x="1262" y="19510"/>
                        </a:lnTo>
                        <a:cubicBezTo>
                          <a:pt x="901" y="19510"/>
                          <a:pt x="601" y="19209"/>
                          <a:pt x="601" y="18848"/>
                        </a:cubicBezTo>
                        <a:lnTo>
                          <a:pt x="601" y="2541"/>
                        </a:lnTo>
                        <a:cubicBezTo>
                          <a:pt x="700" y="2788"/>
                          <a:pt x="944" y="2966"/>
                          <a:pt x="1223" y="2966"/>
                        </a:cubicBezTo>
                        <a:lnTo>
                          <a:pt x="10673" y="2966"/>
                        </a:lnTo>
                        <a:cubicBezTo>
                          <a:pt x="10953" y="2966"/>
                          <a:pt x="11180" y="2836"/>
                          <a:pt x="11303" y="2642"/>
                        </a:cubicBezTo>
                        <a:lnTo>
                          <a:pt x="11303" y="18848"/>
                        </a:lnTo>
                        <a:cubicBezTo>
                          <a:pt x="11303" y="19209"/>
                          <a:pt x="11003" y="19510"/>
                          <a:pt x="10582" y="19510"/>
                        </a:cubicBezTo>
                        <a:close/>
                        <a:moveTo>
                          <a:pt x="6709" y="1333"/>
                        </a:moveTo>
                        <a:lnTo>
                          <a:pt x="6709" y="1333"/>
                        </a:lnTo>
                        <a:lnTo>
                          <a:pt x="10674" y="1333"/>
                        </a:lnTo>
                        <a:cubicBezTo>
                          <a:pt x="10857" y="1333"/>
                          <a:pt x="10980" y="1512"/>
                          <a:pt x="10980" y="1631"/>
                        </a:cubicBezTo>
                        <a:cubicBezTo>
                          <a:pt x="10980" y="1811"/>
                          <a:pt x="10857" y="1930"/>
                          <a:pt x="10674" y="1930"/>
                        </a:cubicBezTo>
                        <a:lnTo>
                          <a:pt x="6709" y="1930"/>
                        </a:lnTo>
                        <a:cubicBezTo>
                          <a:pt x="6526" y="1930"/>
                          <a:pt x="6404" y="1811"/>
                          <a:pt x="6404" y="1631"/>
                        </a:cubicBezTo>
                        <a:cubicBezTo>
                          <a:pt x="6404" y="1512"/>
                          <a:pt x="6526" y="1333"/>
                          <a:pt x="6709" y="1333"/>
                        </a:cubicBezTo>
                        <a:close/>
                        <a:moveTo>
                          <a:pt x="1093" y="1572"/>
                        </a:moveTo>
                        <a:lnTo>
                          <a:pt x="1093" y="1572"/>
                        </a:lnTo>
                        <a:cubicBezTo>
                          <a:pt x="1093" y="1452"/>
                          <a:pt x="1214" y="1333"/>
                          <a:pt x="1336" y="1333"/>
                        </a:cubicBezTo>
                        <a:lnTo>
                          <a:pt x="1701" y="1333"/>
                        </a:lnTo>
                        <a:cubicBezTo>
                          <a:pt x="1822" y="1333"/>
                          <a:pt x="1944" y="1452"/>
                          <a:pt x="1944" y="1572"/>
                        </a:cubicBezTo>
                        <a:lnTo>
                          <a:pt x="1944" y="1691"/>
                        </a:lnTo>
                        <a:cubicBezTo>
                          <a:pt x="1944" y="1870"/>
                          <a:pt x="1822" y="1930"/>
                          <a:pt x="1701" y="1930"/>
                        </a:cubicBezTo>
                        <a:lnTo>
                          <a:pt x="1336" y="1930"/>
                        </a:lnTo>
                        <a:cubicBezTo>
                          <a:pt x="1214" y="1930"/>
                          <a:pt x="1093" y="1870"/>
                          <a:pt x="1093" y="1691"/>
                        </a:cubicBezTo>
                        <a:lnTo>
                          <a:pt x="1093" y="1572"/>
                        </a:lnTo>
                        <a:close/>
                        <a:moveTo>
                          <a:pt x="3116" y="1572"/>
                        </a:moveTo>
                        <a:lnTo>
                          <a:pt x="3116" y="1572"/>
                        </a:lnTo>
                        <a:lnTo>
                          <a:pt x="3116" y="1691"/>
                        </a:lnTo>
                        <a:cubicBezTo>
                          <a:pt x="3116" y="1870"/>
                          <a:pt x="2995" y="1930"/>
                          <a:pt x="2873" y="1930"/>
                        </a:cubicBezTo>
                        <a:lnTo>
                          <a:pt x="2508" y="1930"/>
                        </a:lnTo>
                        <a:cubicBezTo>
                          <a:pt x="2387" y="1930"/>
                          <a:pt x="2265" y="1870"/>
                          <a:pt x="2265" y="1691"/>
                        </a:cubicBezTo>
                        <a:lnTo>
                          <a:pt x="2265" y="1572"/>
                        </a:lnTo>
                        <a:cubicBezTo>
                          <a:pt x="2265" y="1452"/>
                          <a:pt x="2387" y="1333"/>
                          <a:pt x="2508" y="1333"/>
                        </a:cubicBezTo>
                        <a:lnTo>
                          <a:pt x="2873" y="1333"/>
                        </a:lnTo>
                        <a:cubicBezTo>
                          <a:pt x="2995" y="1333"/>
                          <a:pt x="3116" y="1452"/>
                          <a:pt x="3116" y="1572"/>
                        </a:cubicBezTo>
                        <a:close/>
                        <a:moveTo>
                          <a:pt x="4197" y="1572"/>
                        </a:moveTo>
                        <a:lnTo>
                          <a:pt x="4197" y="1572"/>
                        </a:lnTo>
                        <a:lnTo>
                          <a:pt x="4197" y="1691"/>
                        </a:lnTo>
                        <a:cubicBezTo>
                          <a:pt x="4197" y="1870"/>
                          <a:pt x="4137" y="1930"/>
                          <a:pt x="3956" y="1930"/>
                        </a:cubicBezTo>
                        <a:lnTo>
                          <a:pt x="3656" y="1930"/>
                        </a:lnTo>
                        <a:cubicBezTo>
                          <a:pt x="3535" y="1930"/>
                          <a:pt x="3415" y="1870"/>
                          <a:pt x="3415" y="1691"/>
                        </a:cubicBezTo>
                        <a:lnTo>
                          <a:pt x="3415" y="1572"/>
                        </a:lnTo>
                        <a:cubicBezTo>
                          <a:pt x="3415" y="1452"/>
                          <a:pt x="3535" y="1333"/>
                          <a:pt x="3656" y="1333"/>
                        </a:cubicBezTo>
                        <a:lnTo>
                          <a:pt x="3956" y="1333"/>
                        </a:lnTo>
                        <a:cubicBezTo>
                          <a:pt x="4137" y="1333"/>
                          <a:pt x="4197" y="1452"/>
                          <a:pt x="4197" y="1572"/>
                        </a:cubicBezTo>
                        <a:close/>
                        <a:moveTo>
                          <a:pt x="5369" y="1572"/>
                        </a:moveTo>
                        <a:lnTo>
                          <a:pt x="5369" y="1572"/>
                        </a:lnTo>
                        <a:lnTo>
                          <a:pt x="5369" y="1691"/>
                        </a:lnTo>
                        <a:cubicBezTo>
                          <a:pt x="5369" y="1870"/>
                          <a:pt x="5246" y="1930"/>
                          <a:pt x="5122" y="1930"/>
                        </a:cubicBezTo>
                        <a:lnTo>
                          <a:pt x="4812" y="1930"/>
                        </a:lnTo>
                        <a:cubicBezTo>
                          <a:pt x="4627" y="1930"/>
                          <a:pt x="4565" y="1870"/>
                          <a:pt x="4565" y="1691"/>
                        </a:cubicBezTo>
                        <a:lnTo>
                          <a:pt x="4565" y="1572"/>
                        </a:lnTo>
                        <a:cubicBezTo>
                          <a:pt x="4565" y="1452"/>
                          <a:pt x="4627" y="1333"/>
                          <a:pt x="4812" y="1333"/>
                        </a:cubicBezTo>
                        <a:lnTo>
                          <a:pt x="5122" y="1333"/>
                        </a:lnTo>
                        <a:cubicBezTo>
                          <a:pt x="5246" y="1333"/>
                          <a:pt x="5369" y="1452"/>
                          <a:pt x="5369" y="1572"/>
                        </a:cubicBezTo>
                        <a:close/>
                        <a:moveTo>
                          <a:pt x="10822" y="0"/>
                        </a:moveTo>
                        <a:lnTo>
                          <a:pt x="10822" y="0"/>
                        </a:lnTo>
                        <a:lnTo>
                          <a:pt x="1022" y="0"/>
                        </a:lnTo>
                        <a:cubicBezTo>
                          <a:pt x="420" y="0"/>
                          <a:pt x="0" y="420"/>
                          <a:pt x="0" y="1022"/>
                        </a:cubicBezTo>
                        <a:lnTo>
                          <a:pt x="0" y="18848"/>
                        </a:lnTo>
                        <a:cubicBezTo>
                          <a:pt x="0" y="19450"/>
                          <a:pt x="420" y="19872"/>
                          <a:pt x="1022" y="19872"/>
                        </a:cubicBezTo>
                        <a:lnTo>
                          <a:pt x="10822" y="19872"/>
                        </a:lnTo>
                        <a:cubicBezTo>
                          <a:pt x="11424" y="19872"/>
                          <a:pt x="11904" y="19450"/>
                          <a:pt x="11904" y="18848"/>
                        </a:cubicBezTo>
                        <a:lnTo>
                          <a:pt x="11904" y="1022"/>
                        </a:lnTo>
                        <a:cubicBezTo>
                          <a:pt x="11904" y="420"/>
                          <a:pt x="11424" y="0"/>
                          <a:pt x="1082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49" name="Freeform 177"/>
                  <p:cNvSpPr>
                    <a:spLocks/>
                  </p:cNvSpPr>
                  <p:nvPr/>
                </p:nvSpPr>
                <p:spPr bwMode="auto">
                  <a:xfrm>
                    <a:off x="3341688" y="5113338"/>
                    <a:ext cx="17463" cy="12700"/>
                  </a:xfrm>
                  <a:custGeom>
                    <a:avLst/>
                    <a:gdLst>
                      <a:gd name="T0" fmla="*/ 599 w 839"/>
                      <a:gd name="T1" fmla="*/ 0 h 589"/>
                      <a:gd name="T2" fmla="*/ 599 w 839"/>
                      <a:gd name="T3" fmla="*/ 0 h 589"/>
                      <a:gd name="T4" fmla="*/ 240 w 839"/>
                      <a:gd name="T5" fmla="*/ 0 h 589"/>
                      <a:gd name="T6" fmla="*/ 0 w 839"/>
                      <a:gd name="T7" fmla="*/ 236 h 589"/>
                      <a:gd name="T8" fmla="*/ 0 w 839"/>
                      <a:gd name="T9" fmla="*/ 353 h 589"/>
                      <a:gd name="T10" fmla="*/ 240 w 839"/>
                      <a:gd name="T11" fmla="*/ 589 h 589"/>
                      <a:gd name="T12" fmla="*/ 599 w 839"/>
                      <a:gd name="T13" fmla="*/ 589 h 589"/>
                      <a:gd name="T14" fmla="*/ 839 w 839"/>
                      <a:gd name="T15" fmla="*/ 353 h 589"/>
                      <a:gd name="T16" fmla="*/ 839 w 839"/>
                      <a:gd name="T17" fmla="*/ 236 h 589"/>
                      <a:gd name="T18" fmla="*/ 599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599" y="0"/>
                        </a:moveTo>
                        <a:lnTo>
                          <a:pt x="599" y="0"/>
                        </a:lnTo>
                        <a:lnTo>
                          <a:pt x="240" y="0"/>
                        </a:lnTo>
                        <a:cubicBezTo>
                          <a:pt x="120" y="0"/>
                          <a:pt x="0" y="118"/>
                          <a:pt x="0" y="236"/>
                        </a:cubicBezTo>
                        <a:lnTo>
                          <a:pt x="0" y="353"/>
                        </a:lnTo>
                        <a:cubicBezTo>
                          <a:pt x="0" y="530"/>
                          <a:pt x="120" y="589"/>
                          <a:pt x="240" y="589"/>
                        </a:cubicBezTo>
                        <a:lnTo>
                          <a:pt x="599" y="589"/>
                        </a:lnTo>
                        <a:cubicBezTo>
                          <a:pt x="719" y="589"/>
                          <a:pt x="839" y="530"/>
                          <a:pt x="839" y="353"/>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50" name="Freeform 178"/>
                  <p:cNvSpPr>
                    <a:spLocks/>
                  </p:cNvSpPr>
                  <p:nvPr/>
                </p:nvSpPr>
                <p:spPr bwMode="auto">
                  <a:xfrm>
                    <a:off x="3367088" y="5113338"/>
                    <a:ext cx="17463" cy="12700"/>
                  </a:xfrm>
                  <a:custGeom>
                    <a:avLst/>
                    <a:gdLst>
                      <a:gd name="T0" fmla="*/ 533 w 771"/>
                      <a:gd name="T1" fmla="*/ 0 h 589"/>
                      <a:gd name="T2" fmla="*/ 533 w 771"/>
                      <a:gd name="T3" fmla="*/ 0 h 589"/>
                      <a:gd name="T4" fmla="*/ 237 w 771"/>
                      <a:gd name="T5" fmla="*/ 0 h 589"/>
                      <a:gd name="T6" fmla="*/ 0 w 771"/>
                      <a:gd name="T7" fmla="*/ 236 h 589"/>
                      <a:gd name="T8" fmla="*/ 0 w 771"/>
                      <a:gd name="T9" fmla="*/ 353 h 589"/>
                      <a:gd name="T10" fmla="*/ 237 w 771"/>
                      <a:gd name="T11" fmla="*/ 589 h 589"/>
                      <a:gd name="T12" fmla="*/ 533 w 771"/>
                      <a:gd name="T13" fmla="*/ 589 h 589"/>
                      <a:gd name="T14" fmla="*/ 771 w 771"/>
                      <a:gd name="T15" fmla="*/ 353 h 589"/>
                      <a:gd name="T16" fmla="*/ 771 w 771"/>
                      <a:gd name="T17" fmla="*/ 236 h 589"/>
                      <a:gd name="T18" fmla="*/ 533 w 771"/>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89">
                        <a:moveTo>
                          <a:pt x="533" y="0"/>
                        </a:moveTo>
                        <a:lnTo>
                          <a:pt x="533" y="0"/>
                        </a:lnTo>
                        <a:lnTo>
                          <a:pt x="237" y="0"/>
                        </a:lnTo>
                        <a:cubicBezTo>
                          <a:pt x="118" y="0"/>
                          <a:pt x="0" y="118"/>
                          <a:pt x="0" y="236"/>
                        </a:cubicBezTo>
                        <a:lnTo>
                          <a:pt x="0" y="353"/>
                        </a:lnTo>
                        <a:cubicBezTo>
                          <a:pt x="0" y="530"/>
                          <a:pt x="118" y="589"/>
                          <a:pt x="237" y="589"/>
                        </a:cubicBezTo>
                        <a:lnTo>
                          <a:pt x="533" y="589"/>
                        </a:lnTo>
                        <a:cubicBezTo>
                          <a:pt x="711" y="589"/>
                          <a:pt x="771" y="530"/>
                          <a:pt x="771" y="353"/>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51" name="Freeform 179"/>
                  <p:cNvSpPr>
                    <a:spLocks/>
                  </p:cNvSpPr>
                  <p:nvPr/>
                </p:nvSpPr>
                <p:spPr bwMode="auto">
                  <a:xfrm>
                    <a:off x="3392488" y="5113338"/>
                    <a:ext cx="17463" cy="12700"/>
                  </a:xfrm>
                  <a:custGeom>
                    <a:avLst/>
                    <a:gdLst>
                      <a:gd name="T0" fmla="*/ 550 w 794"/>
                      <a:gd name="T1" fmla="*/ 0 h 589"/>
                      <a:gd name="T2" fmla="*/ 550 w 794"/>
                      <a:gd name="T3" fmla="*/ 0 h 589"/>
                      <a:gd name="T4" fmla="*/ 245 w 794"/>
                      <a:gd name="T5" fmla="*/ 0 h 589"/>
                      <a:gd name="T6" fmla="*/ 0 w 794"/>
                      <a:gd name="T7" fmla="*/ 236 h 589"/>
                      <a:gd name="T8" fmla="*/ 0 w 794"/>
                      <a:gd name="T9" fmla="*/ 353 h 589"/>
                      <a:gd name="T10" fmla="*/ 245 w 794"/>
                      <a:gd name="T11" fmla="*/ 589 h 589"/>
                      <a:gd name="T12" fmla="*/ 550 w 794"/>
                      <a:gd name="T13" fmla="*/ 589 h 589"/>
                      <a:gd name="T14" fmla="*/ 794 w 794"/>
                      <a:gd name="T15" fmla="*/ 353 h 589"/>
                      <a:gd name="T16" fmla="*/ 794 w 794"/>
                      <a:gd name="T17" fmla="*/ 236 h 589"/>
                      <a:gd name="T18" fmla="*/ 550 w 794"/>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9">
                        <a:moveTo>
                          <a:pt x="550" y="0"/>
                        </a:moveTo>
                        <a:lnTo>
                          <a:pt x="550" y="0"/>
                        </a:lnTo>
                        <a:lnTo>
                          <a:pt x="245" y="0"/>
                        </a:lnTo>
                        <a:cubicBezTo>
                          <a:pt x="62" y="0"/>
                          <a:pt x="0" y="118"/>
                          <a:pt x="0" y="236"/>
                        </a:cubicBezTo>
                        <a:lnTo>
                          <a:pt x="0" y="353"/>
                        </a:lnTo>
                        <a:cubicBezTo>
                          <a:pt x="0" y="530"/>
                          <a:pt x="62" y="589"/>
                          <a:pt x="245" y="589"/>
                        </a:cubicBezTo>
                        <a:lnTo>
                          <a:pt x="550" y="589"/>
                        </a:lnTo>
                        <a:cubicBezTo>
                          <a:pt x="672" y="589"/>
                          <a:pt x="794" y="530"/>
                          <a:pt x="794" y="353"/>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52" name="Freeform 180"/>
                  <p:cNvSpPr>
                    <a:spLocks/>
                  </p:cNvSpPr>
                  <p:nvPr/>
                </p:nvSpPr>
                <p:spPr bwMode="auto">
                  <a:xfrm>
                    <a:off x="3314700" y="5113338"/>
                    <a:ext cx="19050" cy="12700"/>
                  </a:xfrm>
                  <a:custGeom>
                    <a:avLst/>
                    <a:gdLst>
                      <a:gd name="T0" fmla="*/ 600 w 839"/>
                      <a:gd name="T1" fmla="*/ 0 h 589"/>
                      <a:gd name="T2" fmla="*/ 600 w 839"/>
                      <a:gd name="T3" fmla="*/ 0 h 589"/>
                      <a:gd name="T4" fmla="*/ 240 w 839"/>
                      <a:gd name="T5" fmla="*/ 0 h 589"/>
                      <a:gd name="T6" fmla="*/ 0 w 839"/>
                      <a:gd name="T7" fmla="*/ 236 h 589"/>
                      <a:gd name="T8" fmla="*/ 0 w 839"/>
                      <a:gd name="T9" fmla="*/ 353 h 589"/>
                      <a:gd name="T10" fmla="*/ 240 w 839"/>
                      <a:gd name="T11" fmla="*/ 589 h 589"/>
                      <a:gd name="T12" fmla="*/ 600 w 839"/>
                      <a:gd name="T13" fmla="*/ 589 h 589"/>
                      <a:gd name="T14" fmla="*/ 839 w 839"/>
                      <a:gd name="T15" fmla="*/ 353 h 589"/>
                      <a:gd name="T16" fmla="*/ 839 w 839"/>
                      <a:gd name="T17" fmla="*/ 236 h 589"/>
                      <a:gd name="T18" fmla="*/ 600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600" y="0"/>
                        </a:moveTo>
                        <a:lnTo>
                          <a:pt x="600" y="0"/>
                        </a:lnTo>
                        <a:lnTo>
                          <a:pt x="240" y="0"/>
                        </a:lnTo>
                        <a:cubicBezTo>
                          <a:pt x="120" y="0"/>
                          <a:pt x="0" y="118"/>
                          <a:pt x="0" y="236"/>
                        </a:cubicBezTo>
                        <a:lnTo>
                          <a:pt x="0" y="353"/>
                        </a:lnTo>
                        <a:cubicBezTo>
                          <a:pt x="0" y="530"/>
                          <a:pt x="120" y="589"/>
                          <a:pt x="240" y="589"/>
                        </a:cubicBezTo>
                        <a:lnTo>
                          <a:pt x="600" y="589"/>
                        </a:lnTo>
                        <a:cubicBezTo>
                          <a:pt x="719" y="589"/>
                          <a:pt x="839" y="530"/>
                          <a:pt x="839" y="353"/>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grpSp>
              <p:nvGrpSpPr>
                <p:cNvPr id="100" name="Group 99"/>
                <p:cNvGrpSpPr/>
                <p:nvPr/>
              </p:nvGrpSpPr>
              <p:grpSpPr>
                <a:xfrm>
                  <a:off x="3385292" y="4340173"/>
                  <a:ext cx="159783" cy="272301"/>
                  <a:chOff x="3289300" y="4708525"/>
                  <a:chExt cx="268288" cy="449263"/>
                </a:xfrm>
                <a:solidFill>
                  <a:srgbClr val="C00000"/>
                </a:solidFill>
              </p:grpSpPr>
              <p:sp>
                <p:nvSpPr>
                  <p:cNvPr id="101" name="Freeform 155"/>
                  <p:cNvSpPr>
                    <a:spLocks/>
                  </p:cNvSpPr>
                  <p:nvPr/>
                </p:nvSpPr>
                <p:spPr bwMode="auto">
                  <a:xfrm>
                    <a:off x="3433763" y="4962525"/>
                    <a:ext cx="101600" cy="14288"/>
                  </a:xfrm>
                  <a:custGeom>
                    <a:avLst/>
                    <a:gdLst>
                      <a:gd name="T0" fmla="*/ 301 w 4513"/>
                      <a:gd name="T1" fmla="*/ 0 h 590"/>
                      <a:gd name="T2" fmla="*/ 301 w 4513"/>
                      <a:gd name="T3" fmla="*/ 0 h 590"/>
                      <a:gd name="T4" fmla="*/ 0 w 4513"/>
                      <a:gd name="T5" fmla="*/ 295 h 590"/>
                      <a:gd name="T6" fmla="*/ 301 w 4513"/>
                      <a:gd name="T7" fmla="*/ 590 h 590"/>
                      <a:gd name="T8" fmla="*/ 4212 w 4513"/>
                      <a:gd name="T9" fmla="*/ 590 h 590"/>
                      <a:gd name="T10" fmla="*/ 4513 w 4513"/>
                      <a:gd name="T11" fmla="*/ 295 h 590"/>
                      <a:gd name="T12" fmla="*/ 4212 w 4513"/>
                      <a:gd name="T13" fmla="*/ 0 h 590"/>
                      <a:gd name="T14" fmla="*/ 301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301" y="0"/>
                        </a:move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lnTo>
                          <a:pt x="301" y="0"/>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2" name="Freeform 156"/>
                  <p:cNvSpPr>
                    <a:spLocks/>
                  </p:cNvSpPr>
                  <p:nvPr/>
                </p:nvSpPr>
                <p:spPr bwMode="auto">
                  <a:xfrm>
                    <a:off x="3341688" y="4962525"/>
                    <a:ext cx="17463" cy="14288"/>
                  </a:xfrm>
                  <a:custGeom>
                    <a:avLst/>
                    <a:gdLst>
                      <a:gd name="T0" fmla="*/ 0 w 839"/>
                      <a:gd name="T1" fmla="*/ 354 h 590"/>
                      <a:gd name="T2" fmla="*/ 0 w 839"/>
                      <a:gd name="T3" fmla="*/ 354 h 590"/>
                      <a:gd name="T4" fmla="*/ 240 w 839"/>
                      <a:gd name="T5" fmla="*/ 590 h 590"/>
                      <a:gd name="T6" fmla="*/ 599 w 839"/>
                      <a:gd name="T7" fmla="*/ 590 h 590"/>
                      <a:gd name="T8" fmla="*/ 839 w 839"/>
                      <a:gd name="T9" fmla="*/ 354 h 590"/>
                      <a:gd name="T10" fmla="*/ 839 w 839"/>
                      <a:gd name="T11" fmla="*/ 236 h 590"/>
                      <a:gd name="T12" fmla="*/ 599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0"/>
                          <a:pt x="120" y="590"/>
                          <a:pt x="240" y="590"/>
                        </a:cubicBezTo>
                        <a:lnTo>
                          <a:pt x="599" y="590"/>
                        </a:lnTo>
                        <a:cubicBezTo>
                          <a:pt x="719" y="590"/>
                          <a:pt x="839" y="530"/>
                          <a:pt x="839" y="354"/>
                        </a:cubicBezTo>
                        <a:lnTo>
                          <a:pt x="839" y="236"/>
                        </a:lnTo>
                        <a:cubicBezTo>
                          <a:pt x="839" y="118"/>
                          <a:pt x="719" y="0"/>
                          <a:pt x="599"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3" name="Freeform 157"/>
                  <p:cNvSpPr>
                    <a:spLocks/>
                  </p:cNvSpPr>
                  <p:nvPr/>
                </p:nvSpPr>
                <p:spPr bwMode="auto">
                  <a:xfrm>
                    <a:off x="3367088" y="4962525"/>
                    <a:ext cx="17463" cy="14288"/>
                  </a:xfrm>
                  <a:custGeom>
                    <a:avLst/>
                    <a:gdLst>
                      <a:gd name="T0" fmla="*/ 0 w 771"/>
                      <a:gd name="T1" fmla="*/ 354 h 590"/>
                      <a:gd name="T2" fmla="*/ 0 w 771"/>
                      <a:gd name="T3" fmla="*/ 354 h 590"/>
                      <a:gd name="T4" fmla="*/ 237 w 771"/>
                      <a:gd name="T5" fmla="*/ 590 h 590"/>
                      <a:gd name="T6" fmla="*/ 533 w 771"/>
                      <a:gd name="T7" fmla="*/ 590 h 590"/>
                      <a:gd name="T8" fmla="*/ 771 w 771"/>
                      <a:gd name="T9" fmla="*/ 354 h 590"/>
                      <a:gd name="T10" fmla="*/ 771 w 771"/>
                      <a:gd name="T11" fmla="*/ 236 h 590"/>
                      <a:gd name="T12" fmla="*/ 533 w 771"/>
                      <a:gd name="T13" fmla="*/ 0 h 590"/>
                      <a:gd name="T14" fmla="*/ 237 w 771"/>
                      <a:gd name="T15" fmla="*/ 0 h 590"/>
                      <a:gd name="T16" fmla="*/ 0 w 771"/>
                      <a:gd name="T17" fmla="*/ 236 h 590"/>
                      <a:gd name="T18" fmla="*/ 0 w 771"/>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0" y="354"/>
                        </a:moveTo>
                        <a:lnTo>
                          <a:pt x="0" y="354"/>
                        </a:lnTo>
                        <a:cubicBezTo>
                          <a:pt x="0" y="530"/>
                          <a:pt x="118" y="590"/>
                          <a:pt x="237" y="590"/>
                        </a:cubicBezTo>
                        <a:lnTo>
                          <a:pt x="533" y="590"/>
                        </a:lnTo>
                        <a:cubicBezTo>
                          <a:pt x="711" y="590"/>
                          <a:pt x="771" y="530"/>
                          <a:pt x="771" y="354"/>
                        </a:cubicBezTo>
                        <a:lnTo>
                          <a:pt x="771" y="236"/>
                        </a:lnTo>
                        <a:cubicBezTo>
                          <a:pt x="771" y="118"/>
                          <a:pt x="711" y="0"/>
                          <a:pt x="533" y="0"/>
                        </a:cubicBezTo>
                        <a:lnTo>
                          <a:pt x="237" y="0"/>
                        </a:lnTo>
                        <a:cubicBezTo>
                          <a:pt x="118"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4" name="Freeform 158"/>
                  <p:cNvSpPr>
                    <a:spLocks/>
                  </p:cNvSpPr>
                  <p:nvPr/>
                </p:nvSpPr>
                <p:spPr bwMode="auto">
                  <a:xfrm>
                    <a:off x="3392488" y="4962525"/>
                    <a:ext cx="17463" cy="14288"/>
                  </a:xfrm>
                  <a:custGeom>
                    <a:avLst/>
                    <a:gdLst>
                      <a:gd name="T0" fmla="*/ 0 w 794"/>
                      <a:gd name="T1" fmla="*/ 354 h 590"/>
                      <a:gd name="T2" fmla="*/ 0 w 794"/>
                      <a:gd name="T3" fmla="*/ 354 h 590"/>
                      <a:gd name="T4" fmla="*/ 245 w 794"/>
                      <a:gd name="T5" fmla="*/ 590 h 590"/>
                      <a:gd name="T6" fmla="*/ 550 w 794"/>
                      <a:gd name="T7" fmla="*/ 590 h 590"/>
                      <a:gd name="T8" fmla="*/ 794 w 794"/>
                      <a:gd name="T9" fmla="*/ 354 h 590"/>
                      <a:gd name="T10" fmla="*/ 794 w 794"/>
                      <a:gd name="T11" fmla="*/ 236 h 590"/>
                      <a:gd name="T12" fmla="*/ 550 w 794"/>
                      <a:gd name="T13" fmla="*/ 0 h 590"/>
                      <a:gd name="T14" fmla="*/ 245 w 794"/>
                      <a:gd name="T15" fmla="*/ 0 h 590"/>
                      <a:gd name="T16" fmla="*/ 0 w 794"/>
                      <a:gd name="T17" fmla="*/ 236 h 590"/>
                      <a:gd name="T18" fmla="*/ 0 w 794"/>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0" y="354"/>
                        </a:moveTo>
                        <a:lnTo>
                          <a:pt x="0" y="354"/>
                        </a:lnTo>
                        <a:cubicBezTo>
                          <a:pt x="0" y="530"/>
                          <a:pt x="62" y="590"/>
                          <a:pt x="245" y="590"/>
                        </a:cubicBezTo>
                        <a:lnTo>
                          <a:pt x="550" y="590"/>
                        </a:lnTo>
                        <a:cubicBezTo>
                          <a:pt x="672" y="590"/>
                          <a:pt x="794" y="530"/>
                          <a:pt x="794" y="354"/>
                        </a:cubicBezTo>
                        <a:lnTo>
                          <a:pt x="794" y="236"/>
                        </a:lnTo>
                        <a:cubicBezTo>
                          <a:pt x="794" y="118"/>
                          <a:pt x="672" y="0"/>
                          <a:pt x="550" y="0"/>
                        </a:cubicBezTo>
                        <a:lnTo>
                          <a:pt x="245" y="0"/>
                        </a:lnTo>
                        <a:cubicBezTo>
                          <a:pt x="62"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5" name="Freeform 159"/>
                  <p:cNvSpPr>
                    <a:spLocks/>
                  </p:cNvSpPr>
                  <p:nvPr/>
                </p:nvSpPr>
                <p:spPr bwMode="auto">
                  <a:xfrm>
                    <a:off x="3314700" y="4962525"/>
                    <a:ext cx="19050" cy="14288"/>
                  </a:xfrm>
                  <a:custGeom>
                    <a:avLst/>
                    <a:gdLst>
                      <a:gd name="T0" fmla="*/ 0 w 839"/>
                      <a:gd name="T1" fmla="*/ 354 h 590"/>
                      <a:gd name="T2" fmla="*/ 0 w 839"/>
                      <a:gd name="T3" fmla="*/ 354 h 590"/>
                      <a:gd name="T4" fmla="*/ 240 w 839"/>
                      <a:gd name="T5" fmla="*/ 590 h 590"/>
                      <a:gd name="T6" fmla="*/ 600 w 839"/>
                      <a:gd name="T7" fmla="*/ 590 h 590"/>
                      <a:gd name="T8" fmla="*/ 839 w 839"/>
                      <a:gd name="T9" fmla="*/ 354 h 590"/>
                      <a:gd name="T10" fmla="*/ 839 w 839"/>
                      <a:gd name="T11" fmla="*/ 236 h 590"/>
                      <a:gd name="T12" fmla="*/ 600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0"/>
                          <a:pt x="120" y="590"/>
                          <a:pt x="240" y="590"/>
                        </a:cubicBezTo>
                        <a:lnTo>
                          <a:pt x="600" y="590"/>
                        </a:lnTo>
                        <a:cubicBezTo>
                          <a:pt x="719" y="590"/>
                          <a:pt x="839" y="530"/>
                          <a:pt x="839" y="354"/>
                        </a:cubicBezTo>
                        <a:lnTo>
                          <a:pt x="839" y="236"/>
                        </a:lnTo>
                        <a:cubicBezTo>
                          <a:pt x="839" y="118"/>
                          <a:pt x="719" y="0"/>
                          <a:pt x="600"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6" name="Freeform 160"/>
                  <p:cNvSpPr>
                    <a:spLocks/>
                  </p:cNvSpPr>
                  <p:nvPr/>
                </p:nvSpPr>
                <p:spPr bwMode="auto">
                  <a:xfrm>
                    <a:off x="3433763" y="5038725"/>
                    <a:ext cx="101600" cy="12700"/>
                  </a:xfrm>
                  <a:custGeom>
                    <a:avLst/>
                    <a:gdLst>
                      <a:gd name="T0" fmla="*/ 301 w 4513"/>
                      <a:gd name="T1" fmla="*/ 0 h 590"/>
                      <a:gd name="T2" fmla="*/ 301 w 4513"/>
                      <a:gd name="T3" fmla="*/ 0 h 590"/>
                      <a:gd name="T4" fmla="*/ 0 w 4513"/>
                      <a:gd name="T5" fmla="*/ 295 h 590"/>
                      <a:gd name="T6" fmla="*/ 301 w 4513"/>
                      <a:gd name="T7" fmla="*/ 590 h 590"/>
                      <a:gd name="T8" fmla="*/ 4212 w 4513"/>
                      <a:gd name="T9" fmla="*/ 590 h 590"/>
                      <a:gd name="T10" fmla="*/ 4513 w 4513"/>
                      <a:gd name="T11" fmla="*/ 295 h 590"/>
                      <a:gd name="T12" fmla="*/ 4212 w 4513"/>
                      <a:gd name="T13" fmla="*/ 0 h 590"/>
                      <a:gd name="T14" fmla="*/ 301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301" y="0"/>
                        </a:move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lnTo>
                          <a:pt x="301" y="0"/>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7" name="Freeform 161"/>
                  <p:cNvSpPr>
                    <a:spLocks/>
                  </p:cNvSpPr>
                  <p:nvPr/>
                </p:nvSpPr>
                <p:spPr bwMode="auto">
                  <a:xfrm>
                    <a:off x="3341688" y="5038725"/>
                    <a:ext cx="17463" cy="12700"/>
                  </a:xfrm>
                  <a:custGeom>
                    <a:avLst/>
                    <a:gdLst>
                      <a:gd name="T0" fmla="*/ 0 w 839"/>
                      <a:gd name="T1" fmla="*/ 354 h 590"/>
                      <a:gd name="T2" fmla="*/ 0 w 839"/>
                      <a:gd name="T3" fmla="*/ 354 h 590"/>
                      <a:gd name="T4" fmla="*/ 240 w 839"/>
                      <a:gd name="T5" fmla="*/ 590 h 590"/>
                      <a:gd name="T6" fmla="*/ 599 w 839"/>
                      <a:gd name="T7" fmla="*/ 590 h 590"/>
                      <a:gd name="T8" fmla="*/ 839 w 839"/>
                      <a:gd name="T9" fmla="*/ 354 h 590"/>
                      <a:gd name="T10" fmla="*/ 839 w 839"/>
                      <a:gd name="T11" fmla="*/ 236 h 590"/>
                      <a:gd name="T12" fmla="*/ 599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1"/>
                          <a:pt x="120" y="590"/>
                          <a:pt x="240" y="590"/>
                        </a:cubicBezTo>
                        <a:lnTo>
                          <a:pt x="599" y="590"/>
                        </a:lnTo>
                        <a:cubicBezTo>
                          <a:pt x="719" y="590"/>
                          <a:pt x="839" y="531"/>
                          <a:pt x="839" y="354"/>
                        </a:cubicBezTo>
                        <a:lnTo>
                          <a:pt x="839" y="236"/>
                        </a:lnTo>
                        <a:cubicBezTo>
                          <a:pt x="839" y="118"/>
                          <a:pt x="719" y="0"/>
                          <a:pt x="599"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8" name="Freeform 162"/>
                  <p:cNvSpPr>
                    <a:spLocks/>
                  </p:cNvSpPr>
                  <p:nvPr/>
                </p:nvSpPr>
                <p:spPr bwMode="auto">
                  <a:xfrm>
                    <a:off x="3367088" y="5038725"/>
                    <a:ext cx="17463" cy="12700"/>
                  </a:xfrm>
                  <a:custGeom>
                    <a:avLst/>
                    <a:gdLst>
                      <a:gd name="T0" fmla="*/ 0 w 771"/>
                      <a:gd name="T1" fmla="*/ 354 h 590"/>
                      <a:gd name="T2" fmla="*/ 0 w 771"/>
                      <a:gd name="T3" fmla="*/ 354 h 590"/>
                      <a:gd name="T4" fmla="*/ 237 w 771"/>
                      <a:gd name="T5" fmla="*/ 590 h 590"/>
                      <a:gd name="T6" fmla="*/ 533 w 771"/>
                      <a:gd name="T7" fmla="*/ 590 h 590"/>
                      <a:gd name="T8" fmla="*/ 771 w 771"/>
                      <a:gd name="T9" fmla="*/ 354 h 590"/>
                      <a:gd name="T10" fmla="*/ 771 w 771"/>
                      <a:gd name="T11" fmla="*/ 236 h 590"/>
                      <a:gd name="T12" fmla="*/ 533 w 771"/>
                      <a:gd name="T13" fmla="*/ 0 h 590"/>
                      <a:gd name="T14" fmla="*/ 237 w 771"/>
                      <a:gd name="T15" fmla="*/ 0 h 590"/>
                      <a:gd name="T16" fmla="*/ 0 w 771"/>
                      <a:gd name="T17" fmla="*/ 236 h 590"/>
                      <a:gd name="T18" fmla="*/ 0 w 771"/>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0" y="354"/>
                        </a:moveTo>
                        <a:lnTo>
                          <a:pt x="0" y="354"/>
                        </a:lnTo>
                        <a:cubicBezTo>
                          <a:pt x="0" y="531"/>
                          <a:pt x="118" y="590"/>
                          <a:pt x="237" y="590"/>
                        </a:cubicBezTo>
                        <a:lnTo>
                          <a:pt x="533" y="590"/>
                        </a:lnTo>
                        <a:cubicBezTo>
                          <a:pt x="711" y="590"/>
                          <a:pt x="771" y="531"/>
                          <a:pt x="771" y="354"/>
                        </a:cubicBezTo>
                        <a:lnTo>
                          <a:pt x="771" y="236"/>
                        </a:lnTo>
                        <a:cubicBezTo>
                          <a:pt x="771" y="118"/>
                          <a:pt x="711" y="0"/>
                          <a:pt x="533" y="0"/>
                        </a:cubicBezTo>
                        <a:lnTo>
                          <a:pt x="237" y="0"/>
                        </a:lnTo>
                        <a:cubicBezTo>
                          <a:pt x="118"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09" name="Freeform 163"/>
                  <p:cNvSpPr>
                    <a:spLocks/>
                  </p:cNvSpPr>
                  <p:nvPr/>
                </p:nvSpPr>
                <p:spPr bwMode="auto">
                  <a:xfrm>
                    <a:off x="3392488" y="5038725"/>
                    <a:ext cx="17463" cy="12700"/>
                  </a:xfrm>
                  <a:custGeom>
                    <a:avLst/>
                    <a:gdLst>
                      <a:gd name="T0" fmla="*/ 0 w 794"/>
                      <a:gd name="T1" fmla="*/ 354 h 590"/>
                      <a:gd name="T2" fmla="*/ 0 w 794"/>
                      <a:gd name="T3" fmla="*/ 354 h 590"/>
                      <a:gd name="T4" fmla="*/ 245 w 794"/>
                      <a:gd name="T5" fmla="*/ 590 h 590"/>
                      <a:gd name="T6" fmla="*/ 550 w 794"/>
                      <a:gd name="T7" fmla="*/ 590 h 590"/>
                      <a:gd name="T8" fmla="*/ 794 w 794"/>
                      <a:gd name="T9" fmla="*/ 354 h 590"/>
                      <a:gd name="T10" fmla="*/ 794 w 794"/>
                      <a:gd name="T11" fmla="*/ 236 h 590"/>
                      <a:gd name="T12" fmla="*/ 550 w 794"/>
                      <a:gd name="T13" fmla="*/ 0 h 590"/>
                      <a:gd name="T14" fmla="*/ 245 w 794"/>
                      <a:gd name="T15" fmla="*/ 0 h 590"/>
                      <a:gd name="T16" fmla="*/ 0 w 794"/>
                      <a:gd name="T17" fmla="*/ 236 h 590"/>
                      <a:gd name="T18" fmla="*/ 0 w 794"/>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0" y="354"/>
                        </a:moveTo>
                        <a:lnTo>
                          <a:pt x="0" y="354"/>
                        </a:lnTo>
                        <a:cubicBezTo>
                          <a:pt x="0" y="531"/>
                          <a:pt x="62" y="590"/>
                          <a:pt x="245" y="590"/>
                        </a:cubicBezTo>
                        <a:lnTo>
                          <a:pt x="550" y="590"/>
                        </a:lnTo>
                        <a:cubicBezTo>
                          <a:pt x="672" y="590"/>
                          <a:pt x="794" y="531"/>
                          <a:pt x="794" y="354"/>
                        </a:cubicBezTo>
                        <a:lnTo>
                          <a:pt x="794" y="236"/>
                        </a:lnTo>
                        <a:cubicBezTo>
                          <a:pt x="794" y="118"/>
                          <a:pt x="672" y="0"/>
                          <a:pt x="550" y="0"/>
                        </a:cubicBezTo>
                        <a:lnTo>
                          <a:pt x="245" y="0"/>
                        </a:lnTo>
                        <a:cubicBezTo>
                          <a:pt x="62"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0" name="Freeform 164"/>
                  <p:cNvSpPr>
                    <a:spLocks/>
                  </p:cNvSpPr>
                  <p:nvPr/>
                </p:nvSpPr>
                <p:spPr bwMode="auto">
                  <a:xfrm>
                    <a:off x="3314700" y="5038725"/>
                    <a:ext cx="19050" cy="12700"/>
                  </a:xfrm>
                  <a:custGeom>
                    <a:avLst/>
                    <a:gdLst>
                      <a:gd name="T0" fmla="*/ 0 w 839"/>
                      <a:gd name="T1" fmla="*/ 354 h 590"/>
                      <a:gd name="T2" fmla="*/ 0 w 839"/>
                      <a:gd name="T3" fmla="*/ 354 h 590"/>
                      <a:gd name="T4" fmla="*/ 240 w 839"/>
                      <a:gd name="T5" fmla="*/ 590 h 590"/>
                      <a:gd name="T6" fmla="*/ 600 w 839"/>
                      <a:gd name="T7" fmla="*/ 590 h 590"/>
                      <a:gd name="T8" fmla="*/ 839 w 839"/>
                      <a:gd name="T9" fmla="*/ 354 h 590"/>
                      <a:gd name="T10" fmla="*/ 839 w 839"/>
                      <a:gd name="T11" fmla="*/ 236 h 590"/>
                      <a:gd name="T12" fmla="*/ 600 w 839"/>
                      <a:gd name="T13" fmla="*/ 0 h 590"/>
                      <a:gd name="T14" fmla="*/ 240 w 839"/>
                      <a:gd name="T15" fmla="*/ 0 h 590"/>
                      <a:gd name="T16" fmla="*/ 0 w 839"/>
                      <a:gd name="T17" fmla="*/ 236 h 590"/>
                      <a:gd name="T18" fmla="*/ 0 w 839"/>
                      <a:gd name="T19" fmla="*/ 35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0" y="354"/>
                        </a:moveTo>
                        <a:lnTo>
                          <a:pt x="0" y="354"/>
                        </a:lnTo>
                        <a:cubicBezTo>
                          <a:pt x="0" y="531"/>
                          <a:pt x="120" y="590"/>
                          <a:pt x="240" y="590"/>
                        </a:cubicBezTo>
                        <a:lnTo>
                          <a:pt x="600" y="590"/>
                        </a:lnTo>
                        <a:cubicBezTo>
                          <a:pt x="719" y="590"/>
                          <a:pt x="839" y="531"/>
                          <a:pt x="839" y="354"/>
                        </a:cubicBezTo>
                        <a:lnTo>
                          <a:pt x="839" y="236"/>
                        </a:lnTo>
                        <a:cubicBezTo>
                          <a:pt x="839" y="118"/>
                          <a:pt x="719" y="0"/>
                          <a:pt x="600" y="0"/>
                        </a:cubicBezTo>
                        <a:lnTo>
                          <a:pt x="240" y="0"/>
                        </a:lnTo>
                        <a:cubicBezTo>
                          <a:pt x="120" y="0"/>
                          <a:pt x="0" y="118"/>
                          <a:pt x="0" y="236"/>
                        </a:cubicBezTo>
                        <a:lnTo>
                          <a:pt x="0" y="354"/>
                        </a:ln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1" name="Freeform 165"/>
                  <p:cNvSpPr>
                    <a:spLocks/>
                  </p:cNvSpPr>
                  <p:nvPr/>
                </p:nvSpPr>
                <p:spPr bwMode="auto">
                  <a:xfrm>
                    <a:off x="3433763" y="4813300"/>
                    <a:ext cx="101600" cy="12700"/>
                  </a:xfrm>
                  <a:custGeom>
                    <a:avLst/>
                    <a:gdLst>
                      <a:gd name="T0" fmla="*/ 4212 w 4513"/>
                      <a:gd name="T1" fmla="*/ 0 h 590"/>
                      <a:gd name="T2" fmla="*/ 4212 w 4513"/>
                      <a:gd name="T3" fmla="*/ 0 h 590"/>
                      <a:gd name="T4" fmla="*/ 301 w 4513"/>
                      <a:gd name="T5" fmla="*/ 0 h 590"/>
                      <a:gd name="T6" fmla="*/ 0 w 4513"/>
                      <a:gd name="T7" fmla="*/ 295 h 590"/>
                      <a:gd name="T8" fmla="*/ 301 w 4513"/>
                      <a:gd name="T9" fmla="*/ 590 h 590"/>
                      <a:gd name="T10" fmla="*/ 4212 w 4513"/>
                      <a:gd name="T11" fmla="*/ 590 h 590"/>
                      <a:gd name="T12" fmla="*/ 4513 w 4513"/>
                      <a:gd name="T13" fmla="*/ 295 h 590"/>
                      <a:gd name="T14" fmla="*/ 4212 w 4513"/>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90">
                        <a:moveTo>
                          <a:pt x="4212" y="0"/>
                        </a:moveTo>
                        <a:lnTo>
                          <a:pt x="4212" y="0"/>
                        </a:lnTo>
                        <a:lnTo>
                          <a:pt x="301" y="0"/>
                        </a:lnTo>
                        <a:cubicBezTo>
                          <a:pt x="121" y="0"/>
                          <a:pt x="0" y="177"/>
                          <a:pt x="0" y="295"/>
                        </a:cubicBezTo>
                        <a:cubicBezTo>
                          <a:pt x="0" y="472"/>
                          <a:pt x="121" y="590"/>
                          <a:pt x="301" y="590"/>
                        </a:cubicBezTo>
                        <a:lnTo>
                          <a:pt x="4212" y="590"/>
                        </a:lnTo>
                        <a:cubicBezTo>
                          <a:pt x="4393" y="590"/>
                          <a:pt x="4513" y="472"/>
                          <a:pt x="4513" y="295"/>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2" name="Freeform 166"/>
                  <p:cNvSpPr>
                    <a:spLocks/>
                  </p:cNvSpPr>
                  <p:nvPr/>
                </p:nvSpPr>
                <p:spPr bwMode="auto">
                  <a:xfrm>
                    <a:off x="3341688" y="4813300"/>
                    <a:ext cx="17463" cy="12700"/>
                  </a:xfrm>
                  <a:custGeom>
                    <a:avLst/>
                    <a:gdLst>
                      <a:gd name="T0" fmla="*/ 599 w 839"/>
                      <a:gd name="T1" fmla="*/ 0 h 590"/>
                      <a:gd name="T2" fmla="*/ 599 w 839"/>
                      <a:gd name="T3" fmla="*/ 0 h 590"/>
                      <a:gd name="T4" fmla="*/ 240 w 839"/>
                      <a:gd name="T5" fmla="*/ 0 h 590"/>
                      <a:gd name="T6" fmla="*/ 0 w 839"/>
                      <a:gd name="T7" fmla="*/ 236 h 590"/>
                      <a:gd name="T8" fmla="*/ 0 w 839"/>
                      <a:gd name="T9" fmla="*/ 354 h 590"/>
                      <a:gd name="T10" fmla="*/ 240 w 839"/>
                      <a:gd name="T11" fmla="*/ 590 h 590"/>
                      <a:gd name="T12" fmla="*/ 599 w 839"/>
                      <a:gd name="T13" fmla="*/ 590 h 590"/>
                      <a:gd name="T14" fmla="*/ 839 w 839"/>
                      <a:gd name="T15" fmla="*/ 354 h 590"/>
                      <a:gd name="T16" fmla="*/ 839 w 839"/>
                      <a:gd name="T17" fmla="*/ 236 h 590"/>
                      <a:gd name="T18" fmla="*/ 599 w 839"/>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599" y="0"/>
                        </a:moveTo>
                        <a:lnTo>
                          <a:pt x="599" y="0"/>
                        </a:lnTo>
                        <a:lnTo>
                          <a:pt x="240" y="0"/>
                        </a:lnTo>
                        <a:cubicBezTo>
                          <a:pt x="120" y="0"/>
                          <a:pt x="0" y="118"/>
                          <a:pt x="0" y="236"/>
                        </a:cubicBezTo>
                        <a:lnTo>
                          <a:pt x="0" y="354"/>
                        </a:lnTo>
                        <a:cubicBezTo>
                          <a:pt x="0" y="531"/>
                          <a:pt x="120" y="590"/>
                          <a:pt x="240" y="590"/>
                        </a:cubicBezTo>
                        <a:lnTo>
                          <a:pt x="599" y="590"/>
                        </a:lnTo>
                        <a:cubicBezTo>
                          <a:pt x="719" y="590"/>
                          <a:pt x="839" y="531"/>
                          <a:pt x="839" y="354"/>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3" name="Freeform 167"/>
                  <p:cNvSpPr>
                    <a:spLocks/>
                  </p:cNvSpPr>
                  <p:nvPr/>
                </p:nvSpPr>
                <p:spPr bwMode="auto">
                  <a:xfrm>
                    <a:off x="3367088" y="4813300"/>
                    <a:ext cx="17463" cy="12700"/>
                  </a:xfrm>
                  <a:custGeom>
                    <a:avLst/>
                    <a:gdLst>
                      <a:gd name="T0" fmla="*/ 533 w 771"/>
                      <a:gd name="T1" fmla="*/ 0 h 590"/>
                      <a:gd name="T2" fmla="*/ 533 w 771"/>
                      <a:gd name="T3" fmla="*/ 0 h 590"/>
                      <a:gd name="T4" fmla="*/ 237 w 771"/>
                      <a:gd name="T5" fmla="*/ 0 h 590"/>
                      <a:gd name="T6" fmla="*/ 0 w 771"/>
                      <a:gd name="T7" fmla="*/ 236 h 590"/>
                      <a:gd name="T8" fmla="*/ 0 w 771"/>
                      <a:gd name="T9" fmla="*/ 354 h 590"/>
                      <a:gd name="T10" fmla="*/ 237 w 771"/>
                      <a:gd name="T11" fmla="*/ 590 h 590"/>
                      <a:gd name="T12" fmla="*/ 533 w 771"/>
                      <a:gd name="T13" fmla="*/ 590 h 590"/>
                      <a:gd name="T14" fmla="*/ 771 w 771"/>
                      <a:gd name="T15" fmla="*/ 354 h 590"/>
                      <a:gd name="T16" fmla="*/ 771 w 771"/>
                      <a:gd name="T17" fmla="*/ 236 h 590"/>
                      <a:gd name="T18" fmla="*/ 533 w 771"/>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90">
                        <a:moveTo>
                          <a:pt x="533" y="0"/>
                        </a:moveTo>
                        <a:lnTo>
                          <a:pt x="533" y="0"/>
                        </a:lnTo>
                        <a:lnTo>
                          <a:pt x="237" y="0"/>
                        </a:lnTo>
                        <a:cubicBezTo>
                          <a:pt x="118" y="0"/>
                          <a:pt x="0" y="118"/>
                          <a:pt x="0" y="236"/>
                        </a:cubicBezTo>
                        <a:lnTo>
                          <a:pt x="0" y="354"/>
                        </a:lnTo>
                        <a:cubicBezTo>
                          <a:pt x="0" y="531"/>
                          <a:pt x="118" y="590"/>
                          <a:pt x="237" y="590"/>
                        </a:cubicBezTo>
                        <a:lnTo>
                          <a:pt x="533" y="590"/>
                        </a:lnTo>
                        <a:cubicBezTo>
                          <a:pt x="711" y="590"/>
                          <a:pt x="771" y="531"/>
                          <a:pt x="771" y="354"/>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4" name="Freeform 168"/>
                  <p:cNvSpPr>
                    <a:spLocks/>
                  </p:cNvSpPr>
                  <p:nvPr/>
                </p:nvSpPr>
                <p:spPr bwMode="auto">
                  <a:xfrm>
                    <a:off x="3392488" y="4813300"/>
                    <a:ext cx="17463" cy="12700"/>
                  </a:xfrm>
                  <a:custGeom>
                    <a:avLst/>
                    <a:gdLst>
                      <a:gd name="T0" fmla="*/ 550 w 794"/>
                      <a:gd name="T1" fmla="*/ 0 h 590"/>
                      <a:gd name="T2" fmla="*/ 550 w 794"/>
                      <a:gd name="T3" fmla="*/ 0 h 590"/>
                      <a:gd name="T4" fmla="*/ 245 w 794"/>
                      <a:gd name="T5" fmla="*/ 0 h 590"/>
                      <a:gd name="T6" fmla="*/ 0 w 794"/>
                      <a:gd name="T7" fmla="*/ 236 h 590"/>
                      <a:gd name="T8" fmla="*/ 0 w 794"/>
                      <a:gd name="T9" fmla="*/ 354 h 590"/>
                      <a:gd name="T10" fmla="*/ 245 w 794"/>
                      <a:gd name="T11" fmla="*/ 590 h 590"/>
                      <a:gd name="T12" fmla="*/ 550 w 794"/>
                      <a:gd name="T13" fmla="*/ 590 h 590"/>
                      <a:gd name="T14" fmla="*/ 794 w 794"/>
                      <a:gd name="T15" fmla="*/ 354 h 590"/>
                      <a:gd name="T16" fmla="*/ 794 w 794"/>
                      <a:gd name="T17" fmla="*/ 236 h 590"/>
                      <a:gd name="T18" fmla="*/ 550 w 794"/>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90">
                        <a:moveTo>
                          <a:pt x="550" y="0"/>
                        </a:moveTo>
                        <a:lnTo>
                          <a:pt x="550" y="0"/>
                        </a:lnTo>
                        <a:lnTo>
                          <a:pt x="245" y="0"/>
                        </a:lnTo>
                        <a:cubicBezTo>
                          <a:pt x="62" y="0"/>
                          <a:pt x="0" y="118"/>
                          <a:pt x="0" y="236"/>
                        </a:cubicBezTo>
                        <a:lnTo>
                          <a:pt x="0" y="354"/>
                        </a:lnTo>
                        <a:cubicBezTo>
                          <a:pt x="0" y="531"/>
                          <a:pt x="62" y="590"/>
                          <a:pt x="245" y="590"/>
                        </a:cubicBezTo>
                        <a:lnTo>
                          <a:pt x="550" y="590"/>
                        </a:lnTo>
                        <a:cubicBezTo>
                          <a:pt x="672" y="590"/>
                          <a:pt x="794" y="531"/>
                          <a:pt x="794" y="354"/>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5" name="Freeform 169"/>
                  <p:cNvSpPr>
                    <a:spLocks/>
                  </p:cNvSpPr>
                  <p:nvPr/>
                </p:nvSpPr>
                <p:spPr bwMode="auto">
                  <a:xfrm>
                    <a:off x="3314700" y="4813300"/>
                    <a:ext cx="19050" cy="12700"/>
                  </a:xfrm>
                  <a:custGeom>
                    <a:avLst/>
                    <a:gdLst>
                      <a:gd name="T0" fmla="*/ 600 w 839"/>
                      <a:gd name="T1" fmla="*/ 0 h 590"/>
                      <a:gd name="T2" fmla="*/ 600 w 839"/>
                      <a:gd name="T3" fmla="*/ 0 h 590"/>
                      <a:gd name="T4" fmla="*/ 240 w 839"/>
                      <a:gd name="T5" fmla="*/ 0 h 590"/>
                      <a:gd name="T6" fmla="*/ 0 w 839"/>
                      <a:gd name="T7" fmla="*/ 236 h 590"/>
                      <a:gd name="T8" fmla="*/ 0 w 839"/>
                      <a:gd name="T9" fmla="*/ 354 h 590"/>
                      <a:gd name="T10" fmla="*/ 240 w 839"/>
                      <a:gd name="T11" fmla="*/ 590 h 590"/>
                      <a:gd name="T12" fmla="*/ 600 w 839"/>
                      <a:gd name="T13" fmla="*/ 590 h 590"/>
                      <a:gd name="T14" fmla="*/ 839 w 839"/>
                      <a:gd name="T15" fmla="*/ 354 h 590"/>
                      <a:gd name="T16" fmla="*/ 839 w 839"/>
                      <a:gd name="T17" fmla="*/ 236 h 590"/>
                      <a:gd name="T18" fmla="*/ 600 w 839"/>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90">
                        <a:moveTo>
                          <a:pt x="600" y="0"/>
                        </a:moveTo>
                        <a:lnTo>
                          <a:pt x="600" y="0"/>
                        </a:lnTo>
                        <a:lnTo>
                          <a:pt x="240" y="0"/>
                        </a:lnTo>
                        <a:cubicBezTo>
                          <a:pt x="120" y="0"/>
                          <a:pt x="0" y="118"/>
                          <a:pt x="0" y="236"/>
                        </a:cubicBezTo>
                        <a:lnTo>
                          <a:pt x="0" y="354"/>
                        </a:lnTo>
                        <a:cubicBezTo>
                          <a:pt x="0" y="531"/>
                          <a:pt x="120" y="590"/>
                          <a:pt x="240" y="590"/>
                        </a:cubicBezTo>
                        <a:lnTo>
                          <a:pt x="600" y="590"/>
                        </a:lnTo>
                        <a:cubicBezTo>
                          <a:pt x="719" y="590"/>
                          <a:pt x="839" y="531"/>
                          <a:pt x="839" y="354"/>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6" name="Freeform 170"/>
                  <p:cNvSpPr>
                    <a:spLocks/>
                  </p:cNvSpPr>
                  <p:nvPr/>
                </p:nvSpPr>
                <p:spPr bwMode="auto">
                  <a:xfrm>
                    <a:off x="3433763" y="4887913"/>
                    <a:ext cx="101600" cy="12700"/>
                  </a:xfrm>
                  <a:custGeom>
                    <a:avLst/>
                    <a:gdLst>
                      <a:gd name="T0" fmla="*/ 4212 w 4513"/>
                      <a:gd name="T1" fmla="*/ 0 h 589"/>
                      <a:gd name="T2" fmla="*/ 4212 w 4513"/>
                      <a:gd name="T3" fmla="*/ 0 h 589"/>
                      <a:gd name="T4" fmla="*/ 301 w 4513"/>
                      <a:gd name="T5" fmla="*/ 0 h 589"/>
                      <a:gd name="T6" fmla="*/ 0 w 4513"/>
                      <a:gd name="T7" fmla="*/ 294 h 589"/>
                      <a:gd name="T8" fmla="*/ 301 w 4513"/>
                      <a:gd name="T9" fmla="*/ 589 h 589"/>
                      <a:gd name="T10" fmla="*/ 4212 w 4513"/>
                      <a:gd name="T11" fmla="*/ 589 h 589"/>
                      <a:gd name="T12" fmla="*/ 4513 w 4513"/>
                      <a:gd name="T13" fmla="*/ 294 h 589"/>
                      <a:gd name="T14" fmla="*/ 4212 w 4513"/>
                      <a:gd name="T15" fmla="*/ 0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89">
                        <a:moveTo>
                          <a:pt x="4212" y="0"/>
                        </a:moveTo>
                        <a:lnTo>
                          <a:pt x="4212" y="0"/>
                        </a:lnTo>
                        <a:lnTo>
                          <a:pt x="301" y="0"/>
                        </a:lnTo>
                        <a:cubicBezTo>
                          <a:pt x="121" y="0"/>
                          <a:pt x="0" y="177"/>
                          <a:pt x="0" y="294"/>
                        </a:cubicBezTo>
                        <a:cubicBezTo>
                          <a:pt x="0" y="471"/>
                          <a:pt x="121" y="589"/>
                          <a:pt x="301" y="589"/>
                        </a:cubicBezTo>
                        <a:lnTo>
                          <a:pt x="4212" y="589"/>
                        </a:lnTo>
                        <a:cubicBezTo>
                          <a:pt x="4393" y="589"/>
                          <a:pt x="4513" y="471"/>
                          <a:pt x="4513" y="294"/>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7" name="Freeform 171"/>
                  <p:cNvSpPr>
                    <a:spLocks/>
                  </p:cNvSpPr>
                  <p:nvPr/>
                </p:nvSpPr>
                <p:spPr bwMode="auto">
                  <a:xfrm>
                    <a:off x="3341688" y="4887913"/>
                    <a:ext cx="17463" cy="12700"/>
                  </a:xfrm>
                  <a:custGeom>
                    <a:avLst/>
                    <a:gdLst>
                      <a:gd name="T0" fmla="*/ 599 w 839"/>
                      <a:gd name="T1" fmla="*/ 0 h 589"/>
                      <a:gd name="T2" fmla="*/ 599 w 839"/>
                      <a:gd name="T3" fmla="*/ 0 h 589"/>
                      <a:gd name="T4" fmla="*/ 240 w 839"/>
                      <a:gd name="T5" fmla="*/ 0 h 589"/>
                      <a:gd name="T6" fmla="*/ 0 w 839"/>
                      <a:gd name="T7" fmla="*/ 236 h 589"/>
                      <a:gd name="T8" fmla="*/ 0 w 839"/>
                      <a:gd name="T9" fmla="*/ 353 h 589"/>
                      <a:gd name="T10" fmla="*/ 240 w 839"/>
                      <a:gd name="T11" fmla="*/ 589 h 589"/>
                      <a:gd name="T12" fmla="*/ 599 w 839"/>
                      <a:gd name="T13" fmla="*/ 589 h 589"/>
                      <a:gd name="T14" fmla="*/ 839 w 839"/>
                      <a:gd name="T15" fmla="*/ 353 h 589"/>
                      <a:gd name="T16" fmla="*/ 839 w 839"/>
                      <a:gd name="T17" fmla="*/ 236 h 589"/>
                      <a:gd name="T18" fmla="*/ 599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599" y="0"/>
                        </a:moveTo>
                        <a:lnTo>
                          <a:pt x="599" y="0"/>
                        </a:lnTo>
                        <a:lnTo>
                          <a:pt x="240" y="0"/>
                        </a:lnTo>
                        <a:cubicBezTo>
                          <a:pt x="120" y="0"/>
                          <a:pt x="0" y="118"/>
                          <a:pt x="0" y="236"/>
                        </a:cubicBezTo>
                        <a:lnTo>
                          <a:pt x="0" y="353"/>
                        </a:lnTo>
                        <a:cubicBezTo>
                          <a:pt x="0" y="530"/>
                          <a:pt x="120" y="589"/>
                          <a:pt x="240" y="589"/>
                        </a:cubicBezTo>
                        <a:lnTo>
                          <a:pt x="599" y="589"/>
                        </a:lnTo>
                        <a:cubicBezTo>
                          <a:pt x="719" y="589"/>
                          <a:pt x="839" y="530"/>
                          <a:pt x="839" y="353"/>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8" name="Freeform 172"/>
                  <p:cNvSpPr>
                    <a:spLocks/>
                  </p:cNvSpPr>
                  <p:nvPr/>
                </p:nvSpPr>
                <p:spPr bwMode="auto">
                  <a:xfrm>
                    <a:off x="3367088" y="4887913"/>
                    <a:ext cx="17463" cy="12700"/>
                  </a:xfrm>
                  <a:custGeom>
                    <a:avLst/>
                    <a:gdLst>
                      <a:gd name="T0" fmla="*/ 533 w 771"/>
                      <a:gd name="T1" fmla="*/ 0 h 589"/>
                      <a:gd name="T2" fmla="*/ 533 w 771"/>
                      <a:gd name="T3" fmla="*/ 0 h 589"/>
                      <a:gd name="T4" fmla="*/ 237 w 771"/>
                      <a:gd name="T5" fmla="*/ 0 h 589"/>
                      <a:gd name="T6" fmla="*/ 0 w 771"/>
                      <a:gd name="T7" fmla="*/ 236 h 589"/>
                      <a:gd name="T8" fmla="*/ 0 w 771"/>
                      <a:gd name="T9" fmla="*/ 353 h 589"/>
                      <a:gd name="T10" fmla="*/ 237 w 771"/>
                      <a:gd name="T11" fmla="*/ 589 h 589"/>
                      <a:gd name="T12" fmla="*/ 533 w 771"/>
                      <a:gd name="T13" fmla="*/ 589 h 589"/>
                      <a:gd name="T14" fmla="*/ 771 w 771"/>
                      <a:gd name="T15" fmla="*/ 353 h 589"/>
                      <a:gd name="T16" fmla="*/ 771 w 771"/>
                      <a:gd name="T17" fmla="*/ 236 h 589"/>
                      <a:gd name="T18" fmla="*/ 533 w 771"/>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89">
                        <a:moveTo>
                          <a:pt x="533" y="0"/>
                        </a:moveTo>
                        <a:lnTo>
                          <a:pt x="533" y="0"/>
                        </a:lnTo>
                        <a:lnTo>
                          <a:pt x="237" y="0"/>
                        </a:lnTo>
                        <a:cubicBezTo>
                          <a:pt x="118" y="0"/>
                          <a:pt x="0" y="118"/>
                          <a:pt x="0" y="236"/>
                        </a:cubicBezTo>
                        <a:lnTo>
                          <a:pt x="0" y="353"/>
                        </a:lnTo>
                        <a:cubicBezTo>
                          <a:pt x="0" y="530"/>
                          <a:pt x="118" y="589"/>
                          <a:pt x="237" y="589"/>
                        </a:cubicBezTo>
                        <a:lnTo>
                          <a:pt x="533" y="589"/>
                        </a:lnTo>
                        <a:cubicBezTo>
                          <a:pt x="711" y="589"/>
                          <a:pt x="771" y="530"/>
                          <a:pt x="771" y="353"/>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19" name="Freeform 173"/>
                  <p:cNvSpPr>
                    <a:spLocks/>
                  </p:cNvSpPr>
                  <p:nvPr/>
                </p:nvSpPr>
                <p:spPr bwMode="auto">
                  <a:xfrm>
                    <a:off x="3392488" y="4887913"/>
                    <a:ext cx="17463" cy="12700"/>
                  </a:xfrm>
                  <a:custGeom>
                    <a:avLst/>
                    <a:gdLst>
                      <a:gd name="T0" fmla="*/ 550 w 794"/>
                      <a:gd name="T1" fmla="*/ 0 h 589"/>
                      <a:gd name="T2" fmla="*/ 550 w 794"/>
                      <a:gd name="T3" fmla="*/ 0 h 589"/>
                      <a:gd name="T4" fmla="*/ 245 w 794"/>
                      <a:gd name="T5" fmla="*/ 0 h 589"/>
                      <a:gd name="T6" fmla="*/ 0 w 794"/>
                      <a:gd name="T7" fmla="*/ 236 h 589"/>
                      <a:gd name="T8" fmla="*/ 0 w 794"/>
                      <a:gd name="T9" fmla="*/ 353 h 589"/>
                      <a:gd name="T10" fmla="*/ 245 w 794"/>
                      <a:gd name="T11" fmla="*/ 589 h 589"/>
                      <a:gd name="T12" fmla="*/ 550 w 794"/>
                      <a:gd name="T13" fmla="*/ 589 h 589"/>
                      <a:gd name="T14" fmla="*/ 794 w 794"/>
                      <a:gd name="T15" fmla="*/ 353 h 589"/>
                      <a:gd name="T16" fmla="*/ 794 w 794"/>
                      <a:gd name="T17" fmla="*/ 236 h 589"/>
                      <a:gd name="T18" fmla="*/ 550 w 794"/>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9">
                        <a:moveTo>
                          <a:pt x="550" y="0"/>
                        </a:moveTo>
                        <a:lnTo>
                          <a:pt x="550" y="0"/>
                        </a:lnTo>
                        <a:lnTo>
                          <a:pt x="245" y="0"/>
                        </a:lnTo>
                        <a:cubicBezTo>
                          <a:pt x="62" y="0"/>
                          <a:pt x="0" y="118"/>
                          <a:pt x="0" y="236"/>
                        </a:cubicBezTo>
                        <a:lnTo>
                          <a:pt x="0" y="353"/>
                        </a:lnTo>
                        <a:cubicBezTo>
                          <a:pt x="0" y="530"/>
                          <a:pt x="62" y="589"/>
                          <a:pt x="245" y="589"/>
                        </a:cubicBezTo>
                        <a:lnTo>
                          <a:pt x="550" y="589"/>
                        </a:lnTo>
                        <a:cubicBezTo>
                          <a:pt x="672" y="589"/>
                          <a:pt x="794" y="530"/>
                          <a:pt x="794" y="353"/>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0" name="Freeform 174"/>
                  <p:cNvSpPr>
                    <a:spLocks/>
                  </p:cNvSpPr>
                  <p:nvPr/>
                </p:nvSpPr>
                <p:spPr bwMode="auto">
                  <a:xfrm>
                    <a:off x="3314700" y="4887913"/>
                    <a:ext cx="19050" cy="12700"/>
                  </a:xfrm>
                  <a:custGeom>
                    <a:avLst/>
                    <a:gdLst>
                      <a:gd name="T0" fmla="*/ 600 w 839"/>
                      <a:gd name="T1" fmla="*/ 0 h 589"/>
                      <a:gd name="T2" fmla="*/ 600 w 839"/>
                      <a:gd name="T3" fmla="*/ 0 h 589"/>
                      <a:gd name="T4" fmla="*/ 240 w 839"/>
                      <a:gd name="T5" fmla="*/ 0 h 589"/>
                      <a:gd name="T6" fmla="*/ 0 w 839"/>
                      <a:gd name="T7" fmla="*/ 236 h 589"/>
                      <a:gd name="T8" fmla="*/ 0 w 839"/>
                      <a:gd name="T9" fmla="*/ 353 h 589"/>
                      <a:gd name="T10" fmla="*/ 240 w 839"/>
                      <a:gd name="T11" fmla="*/ 589 h 589"/>
                      <a:gd name="T12" fmla="*/ 600 w 839"/>
                      <a:gd name="T13" fmla="*/ 589 h 589"/>
                      <a:gd name="T14" fmla="*/ 839 w 839"/>
                      <a:gd name="T15" fmla="*/ 353 h 589"/>
                      <a:gd name="T16" fmla="*/ 839 w 839"/>
                      <a:gd name="T17" fmla="*/ 236 h 589"/>
                      <a:gd name="T18" fmla="*/ 600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600" y="0"/>
                        </a:moveTo>
                        <a:lnTo>
                          <a:pt x="600" y="0"/>
                        </a:lnTo>
                        <a:lnTo>
                          <a:pt x="240" y="0"/>
                        </a:lnTo>
                        <a:cubicBezTo>
                          <a:pt x="120" y="0"/>
                          <a:pt x="0" y="118"/>
                          <a:pt x="0" y="236"/>
                        </a:cubicBezTo>
                        <a:lnTo>
                          <a:pt x="0" y="353"/>
                        </a:lnTo>
                        <a:cubicBezTo>
                          <a:pt x="0" y="530"/>
                          <a:pt x="120" y="589"/>
                          <a:pt x="240" y="589"/>
                        </a:cubicBezTo>
                        <a:lnTo>
                          <a:pt x="600" y="589"/>
                        </a:lnTo>
                        <a:cubicBezTo>
                          <a:pt x="719" y="589"/>
                          <a:pt x="839" y="530"/>
                          <a:pt x="839" y="353"/>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1" name="Freeform 175"/>
                  <p:cNvSpPr>
                    <a:spLocks/>
                  </p:cNvSpPr>
                  <p:nvPr/>
                </p:nvSpPr>
                <p:spPr bwMode="auto">
                  <a:xfrm>
                    <a:off x="3433763" y="5113338"/>
                    <a:ext cx="101600" cy="12700"/>
                  </a:xfrm>
                  <a:custGeom>
                    <a:avLst/>
                    <a:gdLst>
                      <a:gd name="T0" fmla="*/ 4212 w 4513"/>
                      <a:gd name="T1" fmla="*/ 0 h 589"/>
                      <a:gd name="T2" fmla="*/ 4212 w 4513"/>
                      <a:gd name="T3" fmla="*/ 0 h 589"/>
                      <a:gd name="T4" fmla="*/ 301 w 4513"/>
                      <a:gd name="T5" fmla="*/ 0 h 589"/>
                      <a:gd name="T6" fmla="*/ 0 w 4513"/>
                      <a:gd name="T7" fmla="*/ 294 h 589"/>
                      <a:gd name="T8" fmla="*/ 301 w 4513"/>
                      <a:gd name="T9" fmla="*/ 589 h 589"/>
                      <a:gd name="T10" fmla="*/ 4212 w 4513"/>
                      <a:gd name="T11" fmla="*/ 589 h 589"/>
                      <a:gd name="T12" fmla="*/ 4513 w 4513"/>
                      <a:gd name="T13" fmla="*/ 294 h 589"/>
                      <a:gd name="T14" fmla="*/ 4212 w 4513"/>
                      <a:gd name="T15" fmla="*/ 0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3" h="589">
                        <a:moveTo>
                          <a:pt x="4212" y="0"/>
                        </a:moveTo>
                        <a:lnTo>
                          <a:pt x="4212" y="0"/>
                        </a:lnTo>
                        <a:lnTo>
                          <a:pt x="301" y="0"/>
                        </a:lnTo>
                        <a:cubicBezTo>
                          <a:pt x="121" y="0"/>
                          <a:pt x="0" y="177"/>
                          <a:pt x="0" y="294"/>
                        </a:cubicBezTo>
                        <a:cubicBezTo>
                          <a:pt x="0" y="471"/>
                          <a:pt x="121" y="589"/>
                          <a:pt x="301" y="589"/>
                        </a:cubicBezTo>
                        <a:lnTo>
                          <a:pt x="4212" y="589"/>
                        </a:lnTo>
                        <a:cubicBezTo>
                          <a:pt x="4393" y="589"/>
                          <a:pt x="4513" y="471"/>
                          <a:pt x="4513" y="294"/>
                        </a:cubicBezTo>
                        <a:cubicBezTo>
                          <a:pt x="4513" y="177"/>
                          <a:pt x="4393" y="0"/>
                          <a:pt x="421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2" name="Freeform 176"/>
                  <p:cNvSpPr>
                    <a:spLocks noEditPoints="1"/>
                  </p:cNvSpPr>
                  <p:nvPr/>
                </p:nvSpPr>
                <p:spPr bwMode="auto">
                  <a:xfrm>
                    <a:off x="3289300" y="4708525"/>
                    <a:ext cx="268288" cy="449263"/>
                  </a:xfrm>
                  <a:custGeom>
                    <a:avLst/>
                    <a:gdLst>
                      <a:gd name="T0" fmla="*/ 10582 w 11904"/>
                      <a:gd name="T1" fmla="*/ 19510 h 19872"/>
                      <a:gd name="T2" fmla="*/ 601 w 11904"/>
                      <a:gd name="T3" fmla="*/ 18848 h 19872"/>
                      <a:gd name="T4" fmla="*/ 1223 w 11904"/>
                      <a:gd name="T5" fmla="*/ 2966 h 19872"/>
                      <a:gd name="T6" fmla="*/ 11303 w 11904"/>
                      <a:gd name="T7" fmla="*/ 2642 h 19872"/>
                      <a:gd name="T8" fmla="*/ 10582 w 11904"/>
                      <a:gd name="T9" fmla="*/ 19510 h 19872"/>
                      <a:gd name="T10" fmla="*/ 6709 w 11904"/>
                      <a:gd name="T11" fmla="*/ 1333 h 19872"/>
                      <a:gd name="T12" fmla="*/ 10980 w 11904"/>
                      <a:gd name="T13" fmla="*/ 1631 h 19872"/>
                      <a:gd name="T14" fmla="*/ 6709 w 11904"/>
                      <a:gd name="T15" fmla="*/ 1930 h 19872"/>
                      <a:gd name="T16" fmla="*/ 6709 w 11904"/>
                      <a:gd name="T17" fmla="*/ 1333 h 19872"/>
                      <a:gd name="T18" fmla="*/ 1093 w 11904"/>
                      <a:gd name="T19" fmla="*/ 1572 h 19872"/>
                      <a:gd name="T20" fmla="*/ 1701 w 11904"/>
                      <a:gd name="T21" fmla="*/ 1333 h 19872"/>
                      <a:gd name="T22" fmla="*/ 1944 w 11904"/>
                      <a:gd name="T23" fmla="*/ 1691 h 19872"/>
                      <a:gd name="T24" fmla="*/ 1336 w 11904"/>
                      <a:gd name="T25" fmla="*/ 1930 h 19872"/>
                      <a:gd name="T26" fmla="*/ 1093 w 11904"/>
                      <a:gd name="T27" fmla="*/ 1572 h 19872"/>
                      <a:gd name="T28" fmla="*/ 3116 w 11904"/>
                      <a:gd name="T29" fmla="*/ 1572 h 19872"/>
                      <a:gd name="T30" fmla="*/ 2873 w 11904"/>
                      <a:gd name="T31" fmla="*/ 1930 h 19872"/>
                      <a:gd name="T32" fmla="*/ 2265 w 11904"/>
                      <a:gd name="T33" fmla="*/ 1691 h 19872"/>
                      <a:gd name="T34" fmla="*/ 2508 w 11904"/>
                      <a:gd name="T35" fmla="*/ 1333 h 19872"/>
                      <a:gd name="T36" fmla="*/ 3116 w 11904"/>
                      <a:gd name="T37" fmla="*/ 1572 h 19872"/>
                      <a:gd name="T38" fmla="*/ 4197 w 11904"/>
                      <a:gd name="T39" fmla="*/ 1572 h 19872"/>
                      <a:gd name="T40" fmla="*/ 3956 w 11904"/>
                      <a:gd name="T41" fmla="*/ 1930 h 19872"/>
                      <a:gd name="T42" fmla="*/ 3415 w 11904"/>
                      <a:gd name="T43" fmla="*/ 1691 h 19872"/>
                      <a:gd name="T44" fmla="*/ 3656 w 11904"/>
                      <a:gd name="T45" fmla="*/ 1333 h 19872"/>
                      <a:gd name="T46" fmla="*/ 4197 w 11904"/>
                      <a:gd name="T47" fmla="*/ 1572 h 19872"/>
                      <a:gd name="T48" fmla="*/ 5369 w 11904"/>
                      <a:gd name="T49" fmla="*/ 1572 h 19872"/>
                      <a:gd name="T50" fmla="*/ 5122 w 11904"/>
                      <a:gd name="T51" fmla="*/ 1930 h 19872"/>
                      <a:gd name="T52" fmla="*/ 4565 w 11904"/>
                      <a:gd name="T53" fmla="*/ 1691 h 19872"/>
                      <a:gd name="T54" fmla="*/ 4812 w 11904"/>
                      <a:gd name="T55" fmla="*/ 1333 h 19872"/>
                      <a:gd name="T56" fmla="*/ 5369 w 11904"/>
                      <a:gd name="T57" fmla="*/ 1572 h 19872"/>
                      <a:gd name="T58" fmla="*/ 10822 w 11904"/>
                      <a:gd name="T59" fmla="*/ 0 h 19872"/>
                      <a:gd name="T60" fmla="*/ 0 w 11904"/>
                      <a:gd name="T61" fmla="*/ 1022 h 19872"/>
                      <a:gd name="T62" fmla="*/ 1022 w 11904"/>
                      <a:gd name="T63" fmla="*/ 19872 h 19872"/>
                      <a:gd name="T64" fmla="*/ 11904 w 11904"/>
                      <a:gd name="T65" fmla="*/ 18848 h 19872"/>
                      <a:gd name="T66" fmla="*/ 10822 w 11904"/>
                      <a:gd name="T67" fmla="*/ 0 h 19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04" h="19872">
                        <a:moveTo>
                          <a:pt x="10582" y="19510"/>
                        </a:moveTo>
                        <a:lnTo>
                          <a:pt x="10582" y="19510"/>
                        </a:lnTo>
                        <a:lnTo>
                          <a:pt x="1262" y="19510"/>
                        </a:lnTo>
                        <a:cubicBezTo>
                          <a:pt x="901" y="19510"/>
                          <a:pt x="601" y="19209"/>
                          <a:pt x="601" y="18848"/>
                        </a:cubicBezTo>
                        <a:lnTo>
                          <a:pt x="601" y="2541"/>
                        </a:lnTo>
                        <a:cubicBezTo>
                          <a:pt x="700" y="2788"/>
                          <a:pt x="944" y="2966"/>
                          <a:pt x="1223" y="2966"/>
                        </a:cubicBezTo>
                        <a:lnTo>
                          <a:pt x="10673" y="2966"/>
                        </a:lnTo>
                        <a:cubicBezTo>
                          <a:pt x="10953" y="2966"/>
                          <a:pt x="11180" y="2836"/>
                          <a:pt x="11303" y="2642"/>
                        </a:cubicBezTo>
                        <a:lnTo>
                          <a:pt x="11303" y="18848"/>
                        </a:lnTo>
                        <a:cubicBezTo>
                          <a:pt x="11303" y="19209"/>
                          <a:pt x="11003" y="19510"/>
                          <a:pt x="10582" y="19510"/>
                        </a:cubicBezTo>
                        <a:close/>
                        <a:moveTo>
                          <a:pt x="6709" y="1333"/>
                        </a:moveTo>
                        <a:lnTo>
                          <a:pt x="6709" y="1333"/>
                        </a:lnTo>
                        <a:lnTo>
                          <a:pt x="10674" y="1333"/>
                        </a:lnTo>
                        <a:cubicBezTo>
                          <a:pt x="10857" y="1333"/>
                          <a:pt x="10980" y="1512"/>
                          <a:pt x="10980" y="1631"/>
                        </a:cubicBezTo>
                        <a:cubicBezTo>
                          <a:pt x="10980" y="1811"/>
                          <a:pt x="10857" y="1930"/>
                          <a:pt x="10674" y="1930"/>
                        </a:cubicBezTo>
                        <a:lnTo>
                          <a:pt x="6709" y="1930"/>
                        </a:lnTo>
                        <a:cubicBezTo>
                          <a:pt x="6526" y="1930"/>
                          <a:pt x="6404" y="1811"/>
                          <a:pt x="6404" y="1631"/>
                        </a:cubicBezTo>
                        <a:cubicBezTo>
                          <a:pt x="6404" y="1512"/>
                          <a:pt x="6526" y="1333"/>
                          <a:pt x="6709" y="1333"/>
                        </a:cubicBezTo>
                        <a:close/>
                        <a:moveTo>
                          <a:pt x="1093" y="1572"/>
                        </a:moveTo>
                        <a:lnTo>
                          <a:pt x="1093" y="1572"/>
                        </a:lnTo>
                        <a:cubicBezTo>
                          <a:pt x="1093" y="1452"/>
                          <a:pt x="1214" y="1333"/>
                          <a:pt x="1336" y="1333"/>
                        </a:cubicBezTo>
                        <a:lnTo>
                          <a:pt x="1701" y="1333"/>
                        </a:lnTo>
                        <a:cubicBezTo>
                          <a:pt x="1822" y="1333"/>
                          <a:pt x="1944" y="1452"/>
                          <a:pt x="1944" y="1572"/>
                        </a:cubicBezTo>
                        <a:lnTo>
                          <a:pt x="1944" y="1691"/>
                        </a:lnTo>
                        <a:cubicBezTo>
                          <a:pt x="1944" y="1870"/>
                          <a:pt x="1822" y="1930"/>
                          <a:pt x="1701" y="1930"/>
                        </a:cubicBezTo>
                        <a:lnTo>
                          <a:pt x="1336" y="1930"/>
                        </a:lnTo>
                        <a:cubicBezTo>
                          <a:pt x="1214" y="1930"/>
                          <a:pt x="1093" y="1870"/>
                          <a:pt x="1093" y="1691"/>
                        </a:cubicBezTo>
                        <a:lnTo>
                          <a:pt x="1093" y="1572"/>
                        </a:lnTo>
                        <a:close/>
                        <a:moveTo>
                          <a:pt x="3116" y="1572"/>
                        </a:moveTo>
                        <a:lnTo>
                          <a:pt x="3116" y="1572"/>
                        </a:lnTo>
                        <a:lnTo>
                          <a:pt x="3116" y="1691"/>
                        </a:lnTo>
                        <a:cubicBezTo>
                          <a:pt x="3116" y="1870"/>
                          <a:pt x="2995" y="1930"/>
                          <a:pt x="2873" y="1930"/>
                        </a:cubicBezTo>
                        <a:lnTo>
                          <a:pt x="2508" y="1930"/>
                        </a:lnTo>
                        <a:cubicBezTo>
                          <a:pt x="2387" y="1930"/>
                          <a:pt x="2265" y="1870"/>
                          <a:pt x="2265" y="1691"/>
                        </a:cubicBezTo>
                        <a:lnTo>
                          <a:pt x="2265" y="1572"/>
                        </a:lnTo>
                        <a:cubicBezTo>
                          <a:pt x="2265" y="1452"/>
                          <a:pt x="2387" y="1333"/>
                          <a:pt x="2508" y="1333"/>
                        </a:cubicBezTo>
                        <a:lnTo>
                          <a:pt x="2873" y="1333"/>
                        </a:lnTo>
                        <a:cubicBezTo>
                          <a:pt x="2995" y="1333"/>
                          <a:pt x="3116" y="1452"/>
                          <a:pt x="3116" y="1572"/>
                        </a:cubicBezTo>
                        <a:close/>
                        <a:moveTo>
                          <a:pt x="4197" y="1572"/>
                        </a:moveTo>
                        <a:lnTo>
                          <a:pt x="4197" y="1572"/>
                        </a:lnTo>
                        <a:lnTo>
                          <a:pt x="4197" y="1691"/>
                        </a:lnTo>
                        <a:cubicBezTo>
                          <a:pt x="4197" y="1870"/>
                          <a:pt x="4137" y="1930"/>
                          <a:pt x="3956" y="1930"/>
                        </a:cubicBezTo>
                        <a:lnTo>
                          <a:pt x="3656" y="1930"/>
                        </a:lnTo>
                        <a:cubicBezTo>
                          <a:pt x="3535" y="1930"/>
                          <a:pt x="3415" y="1870"/>
                          <a:pt x="3415" y="1691"/>
                        </a:cubicBezTo>
                        <a:lnTo>
                          <a:pt x="3415" y="1572"/>
                        </a:lnTo>
                        <a:cubicBezTo>
                          <a:pt x="3415" y="1452"/>
                          <a:pt x="3535" y="1333"/>
                          <a:pt x="3656" y="1333"/>
                        </a:cubicBezTo>
                        <a:lnTo>
                          <a:pt x="3956" y="1333"/>
                        </a:lnTo>
                        <a:cubicBezTo>
                          <a:pt x="4137" y="1333"/>
                          <a:pt x="4197" y="1452"/>
                          <a:pt x="4197" y="1572"/>
                        </a:cubicBezTo>
                        <a:close/>
                        <a:moveTo>
                          <a:pt x="5369" y="1572"/>
                        </a:moveTo>
                        <a:lnTo>
                          <a:pt x="5369" y="1572"/>
                        </a:lnTo>
                        <a:lnTo>
                          <a:pt x="5369" y="1691"/>
                        </a:lnTo>
                        <a:cubicBezTo>
                          <a:pt x="5369" y="1870"/>
                          <a:pt x="5246" y="1930"/>
                          <a:pt x="5122" y="1930"/>
                        </a:cubicBezTo>
                        <a:lnTo>
                          <a:pt x="4812" y="1930"/>
                        </a:lnTo>
                        <a:cubicBezTo>
                          <a:pt x="4627" y="1930"/>
                          <a:pt x="4565" y="1870"/>
                          <a:pt x="4565" y="1691"/>
                        </a:cubicBezTo>
                        <a:lnTo>
                          <a:pt x="4565" y="1572"/>
                        </a:lnTo>
                        <a:cubicBezTo>
                          <a:pt x="4565" y="1452"/>
                          <a:pt x="4627" y="1333"/>
                          <a:pt x="4812" y="1333"/>
                        </a:cubicBezTo>
                        <a:lnTo>
                          <a:pt x="5122" y="1333"/>
                        </a:lnTo>
                        <a:cubicBezTo>
                          <a:pt x="5246" y="1333"/>
                          <a:pt x="5369" y="1452"/>
                          <a:pt x="5369" y="1572"/>
                        </a:cubicBezTo>
                        <a:close/>
                        <a:moveTo>
                          <a:pt x="10822" y="0"/>
                        </a:moveTo>
                        <a:lnTo>
                          <a:pt x="10822" y="0"/>
                        </a:lnTo>
                        <a:lnTo>
                          <a:pt x="1022" y="0"/>
                        </a:lnTo>
                        <a:cubicBezTo>
                          <a:pt x="420" y="0"/>
                          <a:pt x="0" y="420"/>
                          <a:pt x="0" y="1022"/>
                        </a:cubicBezTo>
                        <a:lnTo>
                          <a:pt x="0" y="18848"/>
                        </a:lnTo>
                        <a:cubicBezTo>
                          <a:pt x="0" y="19450"/>
                          <a:pt x="420" y="19872"/>
                          <a:pt x="1022" y="19872"/>
                        </a:cubicBezTo>
                        <a:lnTo>
                          <a:pt x="10822" y="19872"/>
                        </a:lnTo>
                        <a:cubicBezTo>
                          <a:pt x="11424" y="19872"/>
                          <a:pt x="11904" y="19450"/>
                          <a:pt x="11904" y="18848"/>
                        </a:cubicBezTo>
                        <a:lnTo>
                          <a:pt x="11904" y="1022"/>
                        </a:lnTo>
                        <a:cubicBezTo>
                          <a:pt x="11904" y="420"/>
                          <a:pt x="11424" y="0"/>
                          <a:pt x="10822"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3" name="Freeform 177"/>
                  <p:cNvSpPr>
                    <a:spLocks/>
                  </p:cNvSpPr>
                  <p:nvPr/>
                </p:nvSpPr>
                <p:spPr bwMode="auto">
                  <a:xfrm>
                    <a:off x="3341688" y="5113338"/>
                    <a:ext cx="17463" cy="12700"/>
                  </a:xfrm>
                  <a:custGeom>
                    <a:avLst/>
                    <a:gdLst>
                      <a:gd name="T0" fmla="*/ 599 w 839"/>
                      <a:gd name="T1" fmla="*/ 0 h 589"/>
                      <a:gd name="T2" fmla="*/ 599 w 839"/>
                      <a:gd name="T3" fmla="*/ 0 h 589"/>
                      <a:gd name="T4" fmla="*/ 240 w 839"/>
                      <a:gd name="T5" fmla="*/ 0 h 589"/>
                      <a:gd name="T6" fmla="*/ 0 w 839"/>
                      <a:gd name="T7" fmla="*/ 236 h 589"/>
                      <a:gd name="T8" fmla="*/ 0 w 839"/>
                      <a:gd name="T9" fmla="*/ 353 h 589"/>
                      <a:gd name="T10" fmla="*/ 240 w 839"/>
                      <a:gd name="T11" fmla="*/ 589 h 589"/>
                      <a:gd name="T12" fmla="*/ 599 w 839"/>
                      <a:gd name="T13" fmla="*/ 589 h 589"/>
                      <a:gd name="T14" fmla="*/ 839 w 839"/>
                      <a:gd name="T15" fmla="*/ 353 h 589"/>
                      <a:gd name="T16" fmla="*/ 839 w 839"/>
                      <a:gd name="T17" fmla="*/ 236 h 589"/>
                      <a:gd name="T18" fmla="*/ 599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599" y="0"/>
                        </a:moveTo>
                        <a:lnTo>
                          <a:pt x="599" y="0"/>
                        </a:lnTo>
                        <a:lnTo>
                          <a:pt x="240" y="0"/>
                        </a:lnTo>
                        <a:cubicBezTo>
                          <a:pt x="120" y="0"/>
                          <a:pt x="0" y="118"/>
                          <a:pt x="0" y="236"/>
                        </a:cubicBezTo>
                        <a:lnTo>
                          <a:pt x="0" y="353"/>
                        </a:lnTo>
                        <a:cubicBezTo>
                          <a:pt x="0" y="530"/>
                          <a:pt x="120" y="589"/>
                          <a:pt x="240" y="589"/>
                        </a:cubicBezTo>
                        <a:lnTo>
                          <a:pt x="599" y="589"/>
                        </a:lnTo>
                        <a:cubicBezTo>
                          <a:pt x="719" y="589"/>
                          <a:pt x="839" y="530"/>
                          <a:pt x="839" y="353"/>
                        </a:cubicBezTo>
                        <a:lnTo>
                          <a:pt x="839" y="236"/>
                        </a:lnTo>
                        <a:cubicBezTo>
                          <a:pt x="839" y="118"/>
                          <a:pt x="719" y="0"/>
                          <a:pt x="599"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4" name="Freeform 178"/>
                  <p:cNvSpPr>
                    <a:spLocks/>
                  </p:cNvSpPr>
                  <p:nvPr/>
                </p:nvSpPr>
                <p:spPr bwMode="auto">
                  <a:xfrm>
                    <a:off x="3367088" y="5113338"/>
                    <a:ext cx="17463" cy="12700"/>
                  </a:xfrm>
                  <a:custGeom>
                    <a:avLst/>
                    <a:gdLst>
                      <a:gd name="T0" fmla="*/ 533 w 771"/>
                      <a:gd name="T1" fmla="*/ 0 h 589"/>
                      <a:gd name="T2" fmla="*/ 533 w 771"/>
                      <a:gd name="T3" fmla="*/ 0 h 589"/>
                      <a:gd name="T4" fmla="*/ 237 w 771"/>
                      <a:gd name="T5" fmla="*/ 0 h 589"/>
                      <a:gd name="T6" fmla="*/ 0 w 771"/>
                      <a:gd name="T7" fmla="*/ 236 h 589"/>
                      <a:gd name="T8" fmla="*/ 0 w 771"/>
                      <a:gd name="T9" fmla="*/ 353 h 589"/>
                      <a:gd name="T10" fmla="*/ 237 w 771"/>
                      <a:gd name="T11" fmla="*/ 589 h 589"/>
                      <a:gd name="T12" fmla="*/ 533 w 771"/>
                      <a:gd name="T13" fmla="*/ 589 h 589"/>
                      <a:gd name="T14" fmla="*/ 771 w 771"/>
                      <a:gd name="T15" fmla="*/ 353 h 589"/>
                      <a:gd name="T16" fmla="*/ 771 w 771"/>
                      <a:gd name="T17" fmla="*/ 236 h 589"/>
                      <a:gd name="T18" fmla="*/ 533 w 771"/>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589">
                        <a:moveTo>
                          <a:pt x="533" y="0"/>
                        </a:moveTo>
                        <a:lnTo>
                          <a:pt x="533" y="0"/>
                        </a:lnTo>
                        <a:lnTo>
                          <a:pt x="237" y="0"/>
                        </a:lnTo>
                        <a:cubicBezTo>
                          <a:pt x="118" y="0"/>
                          <a:pt x="0" y="118"/>
                          <a:pt x="0" y="236"/>
                        </a:cubicBezTo>
                        <a:lnTo>
                          <a:pt x="0" y="353"/>
                        </a:lnTo>
                        <a:cubicBezTo>
                          <a:pt x="0" y="530"/>
                          <a:pt x="118" y="589"/>
                          <a:pt x="237" y="589"/>
                        </a:cubicBezTo>
                        <a:lnTo>
                          <a:pt x="533" y="589"/>
                        </a:lnTo>
                        <a:cubicBezTo>
                          <a:pt x="711" y="589"/>
                          <a:pt x="771" y="530"/>
                          <a:pt x="771" y="353"/>
                        </a:cubicBezTo>
                        <a:lnTo>
                          <a:pt x="771" y="236"/>
                        </a:lnTo>
                        <a:cubicBezTo>
                          <a:pt x="771" y="118"/>
                          <a:pt x="711" y="0"/>
                          <a:pt x="533"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5" name="Freeform 179"/>
                  <p:cNvSpPr>
                    <a:spLocks/>
                  </p:cNvSpPr>
                  <p:nvPr/>
                </p:nvSpPr>
                <p:spPr bwMode="auto">
                  <a:xfrm>
                    <a:off x="3392488" y="5113338"/>
                    <a:ext cx="17463" cy="12700"/>
                  </a:xfrm>
                  <a:custGeom>
                    <a:avLst/>
                    <a:gdLst>
                      <a:gd name="T0" fmla="*/ 550 w 794"/>
                      <a:gd name="T1" fmla="*/ 0 h 589"/>
                      <a:gd name="T2" fmla="*/ 550 w 794"/>
                      <a:gd name="T3" fmla="*/ 0 h 589"/>
                      <a:gd name="T4" fmla="*/ 245 w 794"/>
                      <a:gd name="T5" fmla="*/ 0 h 589"/>
                      <a:gd name="T6" fmla="*/ 0 w 794"/>
                      <a:gd name="T7" fmla="*/ 236 h 589"/>
                      <a:gd name="T8" fmla="*/ 0 w 794"/>
                      <a:gd name="T9" fmla="*/ 353 h 589"/>
                      <a:gd name="T10" fmla="*/ 245 w 794"/>
                      <a:gd name="T11" fmla="*/ 589 h 589"/>
                      <a:gd name="T12" fmla="*/ 550 w 794"/>
                      <a:gd name="T13" fmla="*/ 589 h 589"/>
                      <a:gd name="T14" fmla="*/ 794 w 794"/>
                      <a:gd name="T15" fmla="*/ 353 h 589"/>
                      <a:gd name="T16" fmla="*/ 794 w 794"/>
                      <a:gd name="T17" fmla="*/ 236 h 589"/>
                      <a:gd name="T18" fmla="*/ 550 w 794"/>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9">
                        <a:moveTo>
                          <a:pt x="550" y="0"/>
                        </a:moveTo>
                        <a:lnTo>
                          <a:pt x="550" y="0"/>
                        </a:lnTo>
                        <a:lnTo>
                          <a:pt x="245" y="0"/>
                        </a:lnTo>
                        <a:cubicBezTo>
                          <a:pt x="62" y="0"/>
                          <a:pt x="0" y="118"/>
                          <a:pt x="0" y="236"/>
                        </a:cubicBezTo>
                        <a:lnTo>
                          <a:pt x="0" y="353"/>
                        </a:lnTo>
                        <a:cubicBezTo>
                          <a:pt x="0" y="530"/>
                          <a:pt x="62" y="589"/>
                          <a:pt x="245" y="589"/>
                        </a:cubicBezTo>
                        <a:lnTo>
                          <a:pt x="550" y="589"/>
                        </a:lnTo>
                        <a:cubicBezTo>
                          <a:pt x="672" y="589"/>
                          <a:pt x="794" y="530"/>
                          <a:pt x="794" y="353"/>
                        </a:cubicBezTo>
                        <a:lnTo>
                          <a:pt x="794" y="236"/>
                        </a:lnTo>
                        <a:cubicBezTo>
                          <a:pt x="794" y="118"/>
                          <a:pt x="672" y="0"/>
                          <a:pt x="55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126" name="Freeform 180"/>
                  <p:cNvSpPr>
                    <a:spLocks/>
                  </p:cNvSpPr>
                  <p:nvPr/>
                </p:nvSpPr>
                <p:spPr bwMode="auto">
                  <a:xfrm>
                    <a:off x="3314700" y="5113338"/>
                    <a:ext cx="19050" cy="12700"/>
                  </a:xfrm>
                  <a:custGeom>
                    <a:avLst/>
                    <a:gdLst>
                      <a:gd name="T0" fmla="*/ 600 w 839"/>
                      <a:gd name="T1" fmla="*/ 0 h 589"/>
                      <a:gd name="T2" fmla="*/ 600 w 839"/>
                      <a:gd name="T3" fmla="*/ 0 h 589"/>
                      <a:gd name="T4" fmla="*/ 240 w 839"/>
                      <a:gd name="T5" fmla="*/ 0 h 589"/>
                      <a:gd name="T6" fmla="*/ 0 w 839"/>
                      <a:gd name="T7" fmla="*/ 236 h 589"/>
                      <a:gd name="T8" fmla="*/ 0 w 839"/>
                      <a:gd name="T9" fmla="*/ 353 h 589"/>
                      <a:gd name="T10" fmla="*/ 240 w 839"/>
                      <a:gd name="T11" fmla="*/ 589 h 589"/>
                      <a:gd name="T12" fmla="*/ 600 w 839"/>
                      <a:gd name="T13" fmla="*/ 589 h 589"/>
                      <a:gd name="T14" fmla="*/ 839 w 839"/>
                      <a:gd name="T15" fmla="*/ 353 h 589"/>
                      <a:gd name="T16" fmla="*/ 839 w 839"/>
                      <a:gd name="T17" fmla="*/ 236 h 589"/>
                      <a:gd name="T18" fmla="*/ 600 w 839"/>
                      <a:gd name="T1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589">
                        <a:moveTo>
                          <a:pt x="600" y="0"/>
                        </a:moveTo>
                        <a:lnTo>
                          <a:pt x="600" y="0"/>
                        </a:lnTo>
                        <a:lnTo>
                          <a:pt x="240" y="0"/>
                        </a:lnTo>
                        <a:cubicBezTo>
                          <a:pt x="120" y="0"/>
                          <a:pt x="0" y="118"/>
                          <a:pt x="0" y="236"/>
                        </a:cubicBezTo>
                        <a:lnTo>
                          <a:pt x="0" y="353"/>
                        </a:lnTo>
                        <a:cubicBezTo>
                          <a:pt x="0" y="530"/>
                          <a:pt x="120" y="589"/>
                          <a:pt x="240" y="589"/>
                        </a:cubicBezTo>
                        <a:lnTo>
                          <a:pt x="600" y="589"/>
                        </a:lnTo>
                        <a:cubicBezTo>
                          <a:pt x="719" y="589"/>
                          <a:pt x="839" y="530"/>
                          <a:pt x="839" y="353"/>
                        </a:cubicBezTo>
                        <a:lnTo>
                          <a:pt x="839" y="236"/>
                        </a:lnTo>
                        <a:cubicBezTo>
                          <a:pt x="839" y="118"/>
                          <a:pt x="719" y="0"/>
                          <a:pt x="600" y="0"/>
                        </a:cubicBezTo>
                        <a:close/>
                      </a:path>
                    </a:pathLst>
                  </a:custGeom>
                  <a:grp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grpSp>
            <p:sp>
              <p:nvSpPr>
                <p:cNvPr id="98" name="Freeform 21"/>
                <p:cNvSpPr>
                  <a:spLocks/>
                </p:cNvSpPr>
                <p:nvPr/>
              </p:nvSpPr>
              <p:spPr bwMode="auto">
                <a:xfrm>
                  <a:off x="3242370" y="4245176"/>
                  <a:ext cx="258387" cy="92902"/>
                </a:xfrm>
                <a:custGeom>
                  <a:avLst/>
                  <a:gdLst>
                    <a:gd name="T0" fmla="*/ 250 w 269"/>
                    <a:gd name="T1" fmla="*/ 52 h 82"/>
                    <a:gd name="T2" fmla="*/ 250 w 269"/>
                    <a:gd name="T3" fmla="*/ 52 h 82"/>
                    <a:gd name="T4" fmla="*/ 134 w 269"/>
                    <a:gd name="T5" fmla="*/ 0 h 82"/>
                    <a:gd name="T6" fmla="*/ 18 w 269"/>
                    <a:gd name="T7" fmla="*/ 52 h 82"/>
                    <a:gd name="T8" fmla="*/ 0 w 269"/>
                    <a:gd name="T9" fmla="*/ 52 h 82"/>
                    <a:gd name="T10" fmla="*/ 30 w 269"/>
                    <a:gd name="T11" fmla="*/ 82 h 82"/>
                    <a:gd name="T12" fmla="*/ 61 w 269"/>
                    <a:gd name="T13" fmla="*/ 52 h 82"/>
                    <a:gd name="T14" fmla="*/ 40 w 269"/>
                    <a:gd name="T15" fmla="*/ 52 h 82"/>
                    <a:gd name="T16" fmla="*/ 134 w 269"/>
                    <a:gd name="T17" fmla="*/ 19 h 82"/>
                    <a:gd name="T18" fmla="*/ 228 w 269"/>
                    <a:gd name="T19" fmla="*/ 52 h 82"/>
                    <a:gd name="T20" fmla="*/ 208 w 269"/>
                    <a:gd name="T21" fmla="*/ 52 h 82"/>
                    <a:gd name="T22" fmla="*/ 238 w 269"/>
                    <a:gd name="T23" fmla="*/ 82 h 82"/>
                    <a:gd name="T24" fmla="*/ 269 w 269"/>
                    <a:gd name="T25" fmla="*/ 52 h 82"/>
                    <a:gd name="T26" fmla="*/ 250 w 269"/>
                    <a:gd name="T27" fmla="*/ 5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82">
                      <a:moveTo>
                        <a:pt x="250" y="52"/>
                      </a:moveTo>
                      <a:lnTo>
                        <a:pt x="250" y="52"/>
                      </a:lnTo>
                      <a:cubicBezTo>
                        <a:pt x="240" y="21"/>
                        <a:pt x="193" y="0"/>
                        <a:pt x="134" y="0"/>
                      </a:cubicBezTo>
                      <a:cubicBezTo>
                        <a:pt x="75" y="0"/>
                        <a:pt x="28" y="21"/>
                        <a:pt x="18" y="52"/>
                      </a:cubicBezTo>
                      <a:lnTo>
                        <a:pt x="0" y="52"/>
                      </a:lnTo>
                      <a:lnTo>
                        <a:pt x="30" y="82"/>
                      </a:lnTo>
                      <a:lnTo>
                        <a:pt x="61" y="52"/>
                      </a:lnTo>
                      <a:lnTo>
                        <a:pt x="40" y="52"/>
                      </a:lnTo>
                      <a:cubicBezTo>
                        <a:pt x="51" y="35"/>
                        <a:pt x="87" y="19"/>
                        <a:pt x="134" y="19"/>
                      </a:cubicBezTo>
                      <a:cubicBezTo>
                        <a:pt x="181" y="19"/>
                        <a:pt x="217" y="35"/>
                        <a:pt x="228" y="52"/>
                      </a:cubicBezTo>
                      <a:lnTo>
                        <a:pt x="208" y="52"/>
                      </a:lnTo>
                      <a:lnTo>
                        <a:pt x="238" y="82"/>
                      </a:lnTo>
                      <a:lnTo>
                        <a:pt x="269" y="52"/>
                      </a:lnTo>
                      <a:lnTo>
                        <a:pt x="250" y="5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grpSp>
          <p:sp>
            <p:nvSpPr>
              <p:cNvPr id="294" name="TextBox 293"/>
              <p:cNvSpPr txBox="1"/>
              <p:nvPr/>
            </p:nvSpPr>
            <p:spPr>
              <a:xfrm>
                <a:off x="2743200" y="468838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Top-of-Rack</a:t>
                </a:r>
              </a:p>
            </p:txBody>
          </p:sp>
        </p:grpSp>
        <p:grpSp>
          <p:nvGrpSpPr>
            <p:cNvPr id="372" name="Group 371"/>
            <p:cNvGrpSpPr/>
            <p:nvPr/>
          </p:nvGrpSpPr>
          <p:grpSpPr>
            <a:xfrm>
              <a:off x="3997800" y="4258264"/>
              <a:ext cx="1260000" cy="636875"/>
              <a:chOff x="4174840" y="4258264"/>
              <a:chExt cx="1260000" cy="636875"/>
            </a:xfrm>
          </p:grpSpPr>
          <p:sp>
            <p:nvSpPr>
              <p:cNvPr id="95" name="PPTShape_0"/>
              <p:cNvSpPr>
                <a:spLocks/>
              </p:cNvSpPr>
              <p:nvPr/>
            </p:nvSpPr>
            <p:spPr bwMode="auto">
              <a:xfrm>
                <a:off x="4705117" y="4258264"/>
                <a:ext cx="178603" cy="372683"/>
              </a:xfrm>
              <a:custGeom>
                <a:avLst/>
                <a:gdLst>
                  <a:gd name="T0" fmla="*/ 0 w 215"/>
                  <a:gd name="T1" fmla="*/ 458 h 458"/>
                  <a:gd name="T2" fmla="*/ 0 w 215"/>
                  <a:gd name="T3" fmla="*/ 458 h 458"/>
                  <a:gd name="T4" fmla="*/ 0 w 215"/>
                  <a:gd name="T5" fmla="*/ 107 h 458"/>
                  <a:gd name="T6" fmla="*/ 108 w 215"/>
                  <a:gd name="T7" fmla="*/ 0 h 458"/>
                  <a:gd name="T8" fmla="*/ 215 w 215"/>
                  <a:gd name="T9" fmla="*/ 107 h 458"/>
                  <a:gd name="T10" fmla="*/ 215 w 215"/>
                  <a:gd name="T11" fmla="*/ 458 h 458"/>
                  <a:gd name="T12" fmla="*/ 0 w 215"/>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215" h="458">
                    <a:moveTo>
                      <a:pt x="0" y="458"/>
                    </a:moveTo>
                    <a:lnTo>
                      <a:pt x="0" y="458"/>
                    </a:lnTo>
                    <a:lnTo>
                      <a:pt x="0" y="107"/>
                    </a:lnTo>
                    <a:lnTo>
                      <a:pt x="108" y="0"/>
                    </a:lnTo>
                    <a:lnTo>
                      <a:pt x="215" y="107"/>
                    </a:lnTo>
                    <a:lnTo>
                      <a:pt x="215" y="458"/>
                    </a:lnTo>
                    <a:lnTo>
                      <a:pt x="0" y="458"/>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63999" tIns="31999" rIns="63999" bIns="31999"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95" name="TextBox 294"/>
              <p:cNvSpPr txBox="1"/>
              <p:nvPr/>
            </p:nvSpPr>
            <p:spPr>
              <a:xfrm>
                <a:off x="4174840" y="468838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High-Availability</a:t>
                </a:r>
              </a:p>
            </p:txBody>
          </p:sp>
        </p:grpSp>
        <p:grpSp>
          <p:nvGrpSpPr>
            <p:cNvPr id="374" name="Group 373"/>
            <p:cNvGrpSpPr/>
            <p:nvPr/>
          </p:nvGrpSpPr>
          <p:grpSpPr>
            <a:xfrm>
              <a:off x="6515100" y="4307671"/>
              <a:ext cx="1260000" cy="689530"/>
              <a:chOff x="7132320" y="4307671"/>
              <a:chExt cx="1260000" cy="689530"/>
            </a:xfrm>
          </p:grpSpPr>
          <p:sp>
            <p:nvSpPr>
              <p:cNvPr id="67" name="Freeform 25"/>
              <p:cNvSpPr>
                <a:spLocks/>
              </p:cNvSpPr>
              <p:nvPr/>
            </p:nvSpPr>
            <p:spPr bwMode="auto">
              <a:xfrm>
                <a:off x="7592179" y="4307671"/>
                <a:ext cx="448376" cy="278111"/>
              </a:xfrm>
              <a:custGeom>
                <a:avLst/>
                <a:gdLst/>
                <a:ahLst/>
                <a:cxnLst/>
                <a:rect l="l" t="t" r="r" b="b"/>
                <a:pathLst>
                  <a:path w="2160587" h="1316836">
                    <a:moveTo>
                      <a:pt x="138727" y="799"/>
                    </a:moveTo>
                    <a:cubicBezTo>
                      <a:pt x="1177309" y="799"/>
                      <a:pt x="1177309" y="799"/>
                      <a:pt x="1177309" y="799"/>
                    </a:cubicBezTo>
                    <a:cubicBezTo>
                      <a:pt x="1256046" y="799"/>
                      <a:pt x="1316037" y="60789"/>
                      <a:pt x="1316037" y="139527"/>
                    </a:cubicBezTo>
                    <a:lnTo>
                      <a:pt x="1316037" y="1178109"/>
                    </a:lnTo>
                    <a:cubicBezTo>
                      <a:pt x="1316037" y="1253096"/>
                      <a:pt x="1256046" y="1316836"/>
                      <a:pt x="1177309" y="1316836"/>
                    </a:cubicBezTo>
                    <a:cubicBezTo>
                      <a:pt x="138727" y="1316836"/>
                      <a:pt x="138727" y="1316836"/>
                      <a:pt x="138727" y="1316836"/>
                    </a:cubicBezTo>
                    <a:cubicBezTo>
                      <a:pt x="63739" y="1316836"/>
                      <a:pt x="0" y="1253096"/>
                      <a:pt x="0" y="1178109"/>
                    </a:cubicBezTo>
                    <a:cubicBezTo>
                      <a:pt x="0" y="139527"/>
                      <a:pt x="0" y="139527"/>
                      <a:pt x="0" y="139527"/>
                    </a:cubicBezTo>
                    <a:cubicBezTo>
                      <a:pt x="0" y="60789"/>
                      <a:pt x="63739" y="799"/>
                      <a:pt x="138727" y="799"/>
                    </a:cubicBezTo>
                    <a:close/>
                    <a:moveTo>
                      <a:pt x="2085493" y="0"/>
                    </a:moveTo>
                    <a:cubicBezTo>
                      <a:pt x="2112715" y="0"/>
                      <a:pt x="2139936" y="10314"/>
                      <a:pt x="2160587" y="30940"/>
                    </a:cubicBezTo>
                    <a:cubicBezTo>
                      <a:pt x="2160587" y="30940"/>
                      <a:pt x="2160587" y="30940"/>
                      <a:pt x="2160587" y="1283522"/>
                    </a:cubicBezTo>
                    <a:cubicBezTo>
                      <a:pt x="2119285" y="1324774"/>
                      <a:pt x="2051701" y="1324774"/>
                      <a:pt x="2010399" y="1283522"/>
                    </a:cubicBezTo>
                    <a:cubicBezTo>
                      <a:pt x="2010399" y="1283522"/>
                      <a:pt x="2010399" y="1283522"/>
                      <a:pt x="1492250" y="765988"/>
                    </a:cubicBezTo>
                    <a:cubicBezTo>
                      <a:pt x="1492250" y="765988"/>
                      <a:pt x="1492250" y="765988"/>
                      <a:pt x="1492250" y="548474"/>
                    </a:cubicBezTo>
                    <a:cubicBezTo>
                      <a:pt x="1492250" y="548474"/>
                      <a:pt x="1492250" y="548474"/>
                      <a:pt x="2010399" y="30940"/>
                    </a:cubicBezTo>
                    <a:cubicBezTo>
                      <a:pt x="2031050" y="10314"/>
                      <a:pt x="2058271" y="0"/>
                      <a:pt x="2085493" y="0"/>
                    </a:cubicBezTo>
                    <a:close/>
                  </a:path>
                </a:pathLst>
              </a:custGeom>
              <a:solidFill>
                <a:srgbClr val="C00000"/>
              </a:solidFill>
              <a:ln>
                <a:noFill/>
              </a:ln>
            </p:spPr>
            <p:style>
              <a:lnRef idx="1">
                <a:schemeClr val="dk1"/>
              </a:lnRef>
              <a:fillRef idx="2">
                <a:schemeClr val="dk1"/>
              </a:fillRef>
              <a:effectRef idx="1">
                <a:schemeClr val="dk1"/>
              </a:effectRef>
              <a:fontRef idx="minor">
                <a:schemeClr val="dk1"/>
              </a:fontRef>
            </p:style>
            <p:txBody>
              <a:bodyPr vert="horz" wrap="square" lIns="63999" tIns="31999" rIns="63999" bIns="31999" numCol="1" anchor="t" anchorCtr="0" compatLnSpc="1">
                <a:prstTxWarp prst="textNoShape">
                  <a:avLst/>
                </a:prstTxWarp>
              </a:bodyPr>
              <a:lstStyle/>
              <a:p>
                <a:pPr defTabSz="639984" fontAlgn="auto">
                  <a:lnSpc>
                    <a:spcPct val="100000"/>
                  </a:lnSpc>
                  <a:spcBef>
                    <a:spcPts val="0"/>
                  </a:spcBef>
                  <a:spcAft>
                    <a:spcPts val="0"/>
                  </a:spcAft>
                  <a:defRPr/>
                </a:pPr>
                <a:endParaRPr lang="en-US" sz="800" kern="0" dirty="0">
                  <a:solidFill>
                    <a:schemeClr val="tx1">
                      <a:lumMod val="65000"/>
                      <a:lumOff val="35000"/>
                    </a:schemeClr>
                  </a:solidFill>
                </a:endParaRPr>
              </a:p>
            </p:txBody>
          </p:sp>
          <p:sp>
            <p:nvSpPr>
              <p:cNvPr id="296" name="TextBox 295"/>
              <p:cNvSpPr txBox="1"/>
              <p:nvPr/>
            </p:nvSpPr>
            <p:spPr>
              <a:xfrm>
                <a:off x="7132320" y="4583701"/>
                <a:ext cx="1260000" cy="41350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Multicast &amp; </a:t>
                </a:r>
              </a:p>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Video Distribution</a:t>
                </a:r>
              </a:p>
            </p:txBody>
          </p:sp>
        </p:grpSp>
        <p:grpSp>
          <p:nvGrpSpPr>
            <p:cNvPr id="375" name="Group 374"/>
            <p:cNvGrpSpPr/>
            <p:nvPr/>
          </p:nvGrpSpPr>
          <p:grpSpPr>
            <a:xfrm>
              <a:off x="7736760" y="4249948"/>
              <a:ext cx="1260000" cy="645191"/>
              <a:chOff x="8661240" y="4249948"/>
              <a:chExt cx="1260000" cy="645191"/>
            </a:xfrm>
          </p:grpSpPr>
          <p:sp>
            <p:nvSpPr>
              <p:cNvPr id="73" name="Freeform 31"/>
              <p:cNvSpPr>
                <a:spLocks noEditPoints="1"/>
              </p:cNvSpPr>
              <p:nvPr/>
            </p:nvSpPr>
            <p:spPr bwMode="auto">
              <a:xfrm rot="19220799">
                <a:off x="9269518" y="4407636"/>
                <a:ext cx="33273" cy="41009"/>
              </a:xfrm>
              <a:custGeom>
                <a:avLst/>
                <a:gdLst>
                  <a:gd name="T0" fmla="*/ 981 w 1290"/>
                  <a:gd name="T1" fmla="*/ 1121 h 1563"/>
                  <a:gd name="T2" fmla="*/ 376 w 1290"/>
                  <a:gd name="T3" fmla="*/ 251 h 1563"/>
                  <a:gd name="T4" fmla="*/ 922 w 1290"/>
                  <a:gd name="T5" fmla="*/ 1560 h 1563"/>
                  <a:gd name="T6" fmla="*/ 1190 w 1290"/>
                  <a:gd name="T7" fmla="*/ 818 h 1563"/>
                  <a:gd name="T8" fmla="*/ 1005 w 1290"/>
                  <a:gd name="T9" fmla="*/ 372 h 1563"/>
                  <a:gd name="T10" fmla="*/ 697 w 1290"/>
                  <a:gd name="T11" fmla="*/ 217 h 1563"/>
                  <a:gd name="T12" fmla="*/ 1022 w 1290"/>
                  <a:gd name="T13" fmla="*/ 954 h 1563"/>
                  <a:gd name="T14" fmla="*/ 981 w 1290"/>
                  <a:gd name="T15" fmla="*/ 1121 h 1563"/>
                  <a:gd name="T16" fmla="*/ 981 w 1290"/>
                  <a:gd name="T17" fmla="*/ 1121 h 1563"/>
                  <a:gd name="T18" fmla="*/ 972 w 1290"/>
                  <a:gd name="T19" fmla="*/ 1362 h 1563"/>
                  <a:gd name="T20" fmla="*/ 600 w 1290"/>
                  <a:gd name="T21" fmla="*/ 1050 h 1563"/>
                  <a:gd name="T22" fmla="*/ 446 w 1290"/>
                  <a:gd name="T23" fmla="*/ 430 h 1563"/>
                  <a:gd name="T24" fmla="*/ 635 w 1290"/>
                  <a:gd name="T25" fmla="*/ 849 h 1563"/>
                  <a:gd name="T26" fmla="*/ 972 w 1290"/>
                  <a:gd name="T27" fmla="*/ 136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0" h="1563">
                    <a:moveTo>
                      <a:pt x="981" y="1121"/>
                    </a:moveTo>
                    <a:cubicBezTo>
                      <a:pt x="774" y="964"/>
                      <a:pt x="772" y="97"/>
                      <a:pt x="376" y="251"/>
                    </a:cubicBezTo>
                    <a:cubicBezTo>
                      <a:pt x="0" y="397"/>
                      <a:pt x="566" y="1563"/>
                      <a:pt x="922" y="1560"/>
                    </a:cubicBezTo>
                    <a:cubicBezTo>
                      <a:pt x="1290" y="1558"/>
                      <a:pt x="1237" y="1035"/>
                      <a:pt x="1190" y="818"/>
                    </a:cubicBezTo>
                    <a:cubicBezTo>
                      <a:pt x="1158" y="672"/>
                      <a:pt x="1072" y="506"/>
                      <a:pt x="1005" y="372"/>
                    </a:cubicBezTo>
                    <a:cubicBezTo>
                      <a:pt x="972" y="305"/>
                      <a:pt x="755" y="0"/>
                      <a:pt x="697" y="217"/>
                    </a:cubicBezTo>
                    <a:cubicBezTo>
                      <a:pt x="678" y="288"/>
                      <a:pt x="994" y="646"/>
                      <a:pt x="1022" y="954"/>
                    </a:cubicBezTo>
                    <a:cubicBezTo>
                      <a:pt x="1025" y="988"/>
                      <a:pt x="1038" y="1159"/>
                      <a:pt x="981" y="1121"/>
                    </a:cubicBezTo>
                    <a:cubicBezTo>
                      <a:pt x="977" y="1118"/>
                      <a:pt x="985" y="1124"/>
                      <a:pt x="981" y="1121"/>
                    </a:cubicBezTo>
                    <a:close/>
                    <a:moveTo>
                      <a:pt x="972" y="1362"/>
                    </a:moveTo>
                    <a:cubicBezTo>
                      <a:pt x="951" y="1438"/>
                      <a:pt x="731" y="1274"/>
                      <a:pt x="600" y="1050"/>
                    </a:cubicBezTo>
                    <a:cubicBezTo>
                      <a:pt x="452" y="798"/>
                      <a:pt x="378" y="468"/>
                      <a:pt x="446" y="430"/>
                    </a:cubicBezTo>
                    <a:cubicBezTo>
                      <a:pt x="566" y="362"/>
                      <a:pt x="597" y="703"/>
                      <a:pt x="635" y="849"/>
                    </a:cubicBezTo>
                    <a:cubicBezTo>
                      <a:pt x="722" y="1180"/>
                      <a:pt x="990" y="1298"/>
                      <a:pt x="972" y="1362"/>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4" name="Freeform 32"/>
              <p:cNvSpPr>
                <a:spLocks noEditPoints="1"/>
              </p:cNvSpPr>
              <p:nvPr/>
            </p:nvSpPr>
            <p:spPr bwMode="auto">
              <a:xfrm rot="19220799">
                <a:off x="9183203" y="4330607"/>
                <a:ext cx="199451" cy="223029"/>
              </a:xfrm>
              <a:custGeom>
                <a:avLst/>
                <a:gdLst>
                  <a:gd name="T0" fmla="*/ 7635 w 7739"/>
                  <a:gd name="T1" fmla="*/ 4451 h 8500"/>
                  <a:gd name="T2" fmla="*/ 7634 w 7739"/>
                  <a:gd name="T3" fmla="*/ 4442 h 8500"/>
                  <a:gd name="T4" fmla="*/ 7634 w 7739"/>
                  <a:gd name="T5" fmla="*/ 4440 h 8500"/>
                  <a:gd name="T6" fmla="*/ 7633 w 7739"/>
                  <a:gd name="T7" fmla="*/ 4435 h 8500"/>
                  <a:gd name="T8" fmla="*/ 7631 w 7739"/>
                  <a:gd name="T9" fmla="*/ 4426 h 8500"/>
                  <a:gd name="T10" fmla="*/ 4441 w 7739"/>
                  <a:gd name="T11" fmla="*/ 414 h 8500"/>
                  <a:gd name="T12" fmla="*/ 631 w 7739"/>
                  <a:gd name="T13" fmla="*/ 1078 h 8500"/>
                  <a:gd name="T14" fmla="*/ 5233 w 7739"/>
                  <a:gd name="T15" fmla="*/ 1008 h 8500"/>
                  <a:gd name="T16" fmla="*/ 233 w 7739"/>
                  <a:gd name="T17" fmla="*/ 1567 h 8500"/>
                  <a:gd name="T18" fmla="*/ 472 w 7739"/>
                  <a:gd name="T19" fmla="*/ 1721 h 8500"/>
                  <a:gd name="T20" fmla="*/ 3920 w 7739"/>
                  <a:gd name="T21" fmla="*/ 743 h 8500"/>
                  <a:gd name="T22" fmla="*/ 6956 w 7739"/>
                  <a:gd name="T23" fmla="*/ 5488 h 8500"/>
                  <a:gd name="T24" fmla="*/ 3293 w 7739"/>
                  <a:gd name="T25" fmla="*/ 7263 h 8500"/>
                  <a:gd name="T26" fmla="*/ 7143 w 7739"/>
                  <a:gd name="T27" fmla="*/ 4482 h 8500"/>
                  <a:gd name="T28" fmla="*/ 5446 w 7739"/>
                  <a:gd name="T29" fmla="*/ 1094 h 8500"/>
                  <a:gd name="T30" fmla="*/ 7080 w 7739"/>
                  <a:gd name="T31" fmla="*/ 3208 h 8500"/>
                  <a:gd name="T32" fmla="*/ 3277 w 7739"/>
                  <a:gd name="T33" fmla="*/ 7338 h 8500"/>
                  <a:gd name="T34" fmla="*/ 1857 w 7739"/>
                  <a:gd name="T35" fmla="*/ 3806 h 8500"/>
                  <a:gd name="T36" fmla="*/ 5417 w 7739"/>
                  <a:gd name="T37" fmla="*/ 3258 h 8500"/>
                  <a:gd name="T38" fmla="*/ 4937 w 7739"/>
                  <a:gd name="T39" fmla="*/ 5560 h 8500"/>
                  <a:gd name="T40" fmla="*/ 3540 w 7739"/>
                  <a:gd name="T41" fmla="*/ 3177 h 8500"/>
                  <a:gd name="T42" fmla="*/ 4720 w 7739"/>
                  <a:gd name="T43" fmla="*/ 3362 h 8500"/>
                  <a:gd name="T44" fmla="*/ 3857 w 7739"/>
                  <a:gd name="T45" fmla="*/ 3906 h 8500"/>
                  <a:gd name="T46" fmla="*/ 4283 w 7739"/>
                  <a:gd name="T47" fmla="*/ 2755 h 8500"/>
                  <a:gd name="T48" fmla="*/ 3509 w 7739"/>
                  <a:gd name="T49" fmla="*/ 5753 h 8500"/>
                  <a:gd name="T50" fmla="*/ 3279 w 7739"/>
                  <a:gd name="T51" fmla="*/ 3022 h 8500"/>
                  <a:gd name="T52" fmla="*/ 3995 w 7739"/>
                  <a:gd name="T53" fmla="*/ 5947 h 8500"/>
                  <a:gd name="T54" fmla="*/ 5070 w 7739"/>
                  <a:gd name="T55" fmla="*/ 5992 h 8500"/>
                  <a:gd name="T56" fmla="*/ 3790 w 7739"/>
                  <a:gd name="T57" fmla="*/ 6278 h 8500"/>
                  <a:gd name="T58" fmla="*/ 3794 w 7739"/>
                  <a:gd name="T59" fmla="*/ 6280 h 8500"/>
                  <a:gd name="T60" fmla="*/ 5868 w 7739"/>
                  <a:gd name="T61" fmla="*/ 5079 h 8500"/>
                  <a:gd name="T62" fmla="*/ 3233 w 7739"/>
                  <a:gd name="T63" fmla="*/ 2030 h 8500"/>
                  <a:gd name="T64" fmla="*/ 2531 w 7739"/>
                  <a:gd name="T65" fmla="*/ 6961 h 8500"/>
                  <a:gd name="T66" fmla="*/ 5817 w 7739"/>
                  <a:gd name="T67" fmla="*/ 7631 h 8500"/>
                  <a:gd name="T68" fmla="*/ 2255 w 7739"/>
                  <a:gd name="T69" fmla="*/ 6955 h 8500"/>
                  <a:gd name="T70" fmla="*/ 1389 w 7739"/>
                  <a:gd name="T71" fmla="*/ 4887 h 8500"/>
                  <a:gd name="T72" fmla="*/ 2354 w 7739"/>
                  <a:gd name="T73" fmla="*/ 2361 h 8500"/>
                  <a:gd name="T74" fmla="*/ 5982 w 7739"/>
                  <a:gd name="T75" fmla="*/ 4090 h 8500"/>
                  <a:gd name="T76" fmla="*/ 6201 w 7739"/>
                  <a:gd name="T77" fmla="*/ 5307 h 8500"/>
                  <a:gd name="T78" fmla="*/ 4461 w 7739"/>
                  <a:gd name="T79" fmla="*/ 1581 h 8500"/>
                  <a:gd name="T80" fmla="*/ 885 w 7739"/>
                  <a:gd name="T81" fmla="*/ 3023 h 8500"/>
                  <a:gd name="T82" fmla="*/ 2277 w 7739"/>
                  <a:gd name="T83" fmla="*/ 8208 h 8500"/>
                  <a:gd name="T84" fmla="*/ 925 w 7739"/>
                  <a:gd name="T85" fmla="*/ 6330 h 8500"/>
                  <a:gd name="T86" fmla="*/ 1208 w 7739"/>
                  <a:gd name="T87" fmla="*/ 2947 h 8500"/>
                  <a:gd name="T88" fmla="*/ 1749 w 7739"/>
                  <a:gd name="T89" fmla="*/ 7358 h 8500"/>
                  <a:gd name="T90" fmla="*/ 4921 w 7739"/>
                  <a:gd name="T91" fmla="*/ 8463 h 8500"/>
                  <a:gd name="T92" fmla="*/ 2985 w 7739"/>
                  <a:gd name="T93" fmla="*/ 7971 h 8500"/>
                  <a:gd name="T94" fmla="*/ 939 w 7739"/>
                  <a:gd name="T95" fmla="*/ 4891 h 8500"/>
                  <a:gd name="T96" fmla="*/ 3876 w 7739"/>
                  <a:gd name="T97" fmla="*/ 1568 h 8500"/>
                  <a:gd name="T98" fmla="*/ 1420 w 7739"/>
                  <a:gd name="T99" fmla="*/ 3320 h 8500"/>
                  <a:gd name="T100" fmla="*/ 2542 w 7739"/>
                  <a:gd name="T101" fmla="*/ 7517 h 8500"/>
                  <a:gd name="T102" fmla="*/ 5869 w 7739"/>
                  <a:gd name="T103" fmla="*/ 7851 h 8500"/>
                  <a:gd name="T104" fmla="*/ 7458 w 7739"/>
                  <a:gd name="T105" fmla="*/ 4562 h 8500"/>
                  <a:gd name="T106" fmla="*/ 7733 w 7739"/>
                  <a:gd name="T107" fmla="*/ 5335 h 8500"/>
                  <a:gd name="T108" fmla="*/ 3179 w 7739"/>
                  <a:gd name="T109" fmla="*/ 5091 h 8500"/>
                  <a:gd name="T110" fmla="*/ 3905 w 7739"/>
                  <a:gd name="T111" fmla="*/ 5512 h 8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39" h="8500">
                    <a:moveTo>
                      <a:pt x="7636" y="4457"/>
                    </a:moveTo>
                    <a:cubicBezTo>
                      <a:pt x="7636" y="4456"/>
                      <a:pt x="7636" y="4456"/>
                      <a:pt x="7636" y="4456"/>
                    </a:cubicBezTo>
                    <a:cubicBezTo>
                      <a:pt x="7636" y="4455"/>
                      <a:pt x="7636" y="4455"/>
                      <a:pt x="7636" y="4454"/>
                    </a:cubicBezTo>
                    <a:cubicBezTo>
                      <a:pt x="7636" y="4453"/>
                      <a:pt x="7635" y="4452"/>
                      <a:pt x="7635" y="4451"/>
                    </a:cubicBezTo>
                    <a:cubicBezTo>
                      <a:pt x="7635" y="4450"/>
                      <a:pt x="7635" y="4449"/>
                      <a:pt x="7635" y="4449"/>
                    </a:cubicBezTo>
                    <a:cubicBezTo>
                      <a:pt x="7635" y="4448"/>
                      <a:pt x="7635" y="4448"/>
                      <a:pt x="7635" y="4448"/>
                    </a:cubicBezTo>
                    <a:cubicBezTo>
                      <a:pt x="7635" y="4447"/>
                      <a:pt x="7635" y="4447"/>
                      <a:pt x="7634" y="4446"/>
                    </a:cubicBezTo>
                    <a:cubicBezTo>
                      <a:pt x="7634" y="4445"/>
                      <a:pt x="7634" y="4444"/>
                      <a:pt x="7634" y="4442"/>
                    </a:cubicBezTo>
                    <a:cubicBezTo>
                      <a:pt x="7634" y="4442"/>
                      <a:pt x="7634" y="4442"/>
                      <a:pt x="7634" y="4442"/>
                    </a:cubicBezTo>
                    <a:cubicBezTo>
                      <a:pt x="7634" y="4442"/>
                      <a:pt x="7634" y="4442"/>
                      <a:pt x="7634" y="4442"/>
                    </a:cubicBezTo>
                    <a:cubicBezTo>
                      <a:pt x="7634" y="4442"/>
                      <a:pt x="7634" y="4442"/>
                      <a:pt x="7634" y="4441"/>
                    </a:cubicBezTo>
                    <a:cubicBezTo>
                      <a:pt x="7634" y="4441"/>
                      <a:pt x="7634" y="4440"/>
                      <a:pt x="7634" y="4440"/>
                    </a:cubicBezTo>
                    <a:cubicBezTo>
                      <a:pt x="7633" y="4439"/>
                      <a:pt x="7633" y="4438"/>
                      <a:pt x="7633" y="4437"/>
                    </a:cubicBezTo>
                    <a:cubicBezTo>
                      <a:pt x="7633" y="4437"/>
                      <a:pt x="7633" y="4437"/>
                      <a:pt x="7633" y="4437"/>
                    </a:cubicBezTo>
                    <a:cubicBezTo>
                      <a:pt x="7633" y="4436"/>
                      <a:pt x="7633" y="4436"/>
                      <a:pt x="7633" y="4436"/>
                    </a:cubicBezTo>
                    <a:cubicBezTo>
                      <a:pt x="7633" y="4435"/>
                      <a:pt x="7633" y="4435"/>
                      <a:pt x="7633" y="4435"/>
                    </a:cubicBezTo>
                    <a:cubicBezTo>
                      <a:pt x="7633" y="4434"/>
                      <a:pt x="7633" y="4433"/>
                      <a:pt x="7632" y="4432"/>
                    </a:cubicBezTo>
                    <a:cubicBezTo>
                      <a:pt x="7632" y="4432"/>
                      <a:pt x="7632" y="4432"/>
                      <a:pt x="7632" y="4431"/>
                    </a:cubicBezTo>
                    <a:cubicBezTo>
                      <a:pt x="7632" y="4430"/>
                      <a:pt x="7632" y="4429"/>
                      <a:pt x="7632" y="4428"/>
                    </a:cubicBezTo>
                    <a:cubicBezTo>
                      <a:pt x="7632" y="4427"/>
                      <a:pt x="7632" y="4426"/>
                      <a:pt x="7631" y="4426"/>
                    </a:cubicBezTo>
                    <a:cubicBezTo>
                      <a:pt x="7540" y="3821"/>
                      <a:pt x="7279" y="3253"/>
                      <a:pt x="7045" y="2679"/>
                    </a:cubicBezTo>
                    <a:cubicBezTo>
                      <a:pt x="6971" y="2500"/>
                      <a:pt x="6571" y="1633"/>
                      <a:pt x="6357" y="1407"/>
                    </a:cubicBezTo>
                    <a:cubicBezTo>
                      <a:pt x="6138" y="1176"/>
                      <a:pt x="5544" y="817"/>
                      <a:pt x="5262" y="694"/>
                    </a:cubicBezTo>
                    <a:cubicBezTo>
                      <a:pt x="4949" y="557"/>
                      <a:pt x="4764" y="510"/>
                      <a:pt x="4441" y="414"/>
                    </a:cubicBezTo>
                    <a:cubicBezTo>
                      <a:pt x="3751" y="208"/>
                      <a:pt x="3238" y="0"/>
                      <a:pt x="2508" y="99"/>
                    </a:cubicBezTo>
                    <a:cubicBezTo>
                      <a:pt x="1876" y="185"/>
                      <a:pt x="1108" y="457"/>
                      <a:pt x="599" y="850"/>
                    </a:cubicBezTo>
                    <a:cubicBezTo>
                      <a:pt x="532" y="903"/>
                      <a:pt x="365" y="1018"/>
                      <a:pt x="425" y="1122"/>
                    </a:cubicBezTo>
                    <a:cubicBezTo>
                      <a:pt x="489" y="1230"/>
                      <a:pt x="578" y="1132"/>
                      <a:pt x="631" y="1078"/>
                    </a:cubicBezTo>
                    <a:cubicBezTo>
                      <a:pt x="780" y="927"/>
                      <a:pt x="989" y="832"/>
                      <a:pt x="1178" y="744"/>
                    </a:cubicBezTo>
                    <a:cubicBezTo>
                      <a:pt x="1795" y="455"/>
                      <a:pt x="2462" y="195"/>
                      <a:pt x="3157" y="280"/>
                    </a:cubicBezTo>
                    <a:cubicBezTo>
                      <a:pt x="3720" y="350"/>
                      <a:pt x="4081" y="489"/>
                      <a:pt x="4622" y="664"/>
                    </a:cubicBezTo>
                    <a:cubicBezTo>
                      <a:pt x="4804" y="723"/>
                      <a:pt x="5283" y="923"/>
                      <a:pt x="5233" y="1008"/>
                    </a:cubicBezTo>
                    <a:cubicBezTo>
                      <a:pt x="5206" y="1054"/>
                      <a:pt x="4943" y="905"/>
                      <a:pt x="4789" y="836"/>
                    </a:cubicBezTo>
                    <a:cubicBezTo>
                      <a:pt x="3880" y="433"/>
                      <a:pt x="2845" y="144"/>
                      <a:pt x="1908" y="532"/>
                    </a:cubicBezTo>
                    <a:cubicBezTo>
                      <a:pt x="1359" y="759"/>
                      <a:pt x="876" y="1110"/>
                      <a:pt x="354" y="1390"/>
                    </a:cubicBezTo>
                    <a:cubicBezTo>
                      <a:pt x="291" y="1423"/>
                      <a:pt x="177" y="1470"/>
                      <a:pt x="233" y="1567"/>
                    </a:cubicBezTo>
                    <a:cubicBezTo>
                      <a:pt x="309" y="1696"/>
                      <a:pt x="553" y="1515"/>
                      <a:pt x="623" y="1460"/>
                    </a:cubicBezTo>
                    <a:cubicBezTo>
                      <a:pt x="1057" y="1119"/>
                      <a:pt x="2239" y="427"/>
                      <a:pt x="2389" y="611"/>
                    </a:cubicBezTo>
                    <a:cubicBezTo>
                      <a:pt x="2425" y="655"/>
                      <a:pt x="1924" y="744"/>
                      <a:pt x="1549" y="955"/>
                    </a:cubicBezTo>
                    <a:cubicBezTo>
                      <a:pt x="1107" y="1203"/>
                      <a:pt x="644" y="1549"/>
                      <a:pt x="472" y="1721"/>
                    </a:cubicBezTo>
                    <a:cubicBezTo>
                      <a:pt x="383" y="1809"/>
                      <a:pt x="95" y="1971"/>
                      <a:pt x="66" y="2093"/>
                    </a:cubicBezTo>
                    <a:cubicBezTo>
                      <a:pt x="0" y="2379"/>
                      <a:pt x="423" y="2017"/>
                      <a:pt x="463" y="1982"/>
                    </a:cubicBezTo>
                    <a:cubicBezTo>
                      <a:pt x="901" y="1600"/>
                      <a:pt x="1348" y="1183"/>
                      <a:pt x="1900" y="973"/>
                    </a:cubicBezTo>
                    <a:cubicBezTo>
                      <a:pt x="2478" y="753"/>
                      <a:pt x="3323" y="572"/>
                      <a:pt x="3920" y="743"/>
                    </a:cubicBezTo>
                    <a:cubicBezTo>
                      <a:pt x="4593" y="936"/>
                      <a:pt x="5396" y="1208"/>
                      <a:pt x="5907" y="1713"/>
                    </a:cubicBezTo>
                    <a:cubicBezTo>
                      <a:pt x="6124" y="1927"/>
                      <a:pt x="6205" y="2217"/>
                      <a:pt x="6350" y="2478"/>
                    </a:cubicBezTo>
                    <a:cubicBezTo>
                      <a:pt x="6509" y="2763"/>
                      <a:pt x="6690" y="2957"/>
                      <a:pt x="6776" y="3277"/>
                    </a:cubicBezTo>
                    <a:cubicBezTo>
                      <a:pt x="6966" y="3984"/>
                      <a:pt x="7002" y="4760"/>
                      <a:pt x="6956" y="5488"/>
                    </a:cubicBezTo>
                    <a:cubicBezTo>
                      <a:pt x="6892" y="6517"/>
                      <a:pt x="5954" y="7208"/>
                      <a:pt x="4987" y="7342"/>
                    </a:cubicBezTo>
                    <a:cubicBezTo>
                      <a:pt x="4682" y="7383"/>
                      <a:pt x="4400" y="7335"/>
                      <a:pt x="4105" y="7270"/>
                    </a:cubicBezTo>
                    <a:cubicBezTo>
                      <a:pt x="3878" y="7220"/>
                      <a:pt x="3657" y="7162"/>
                      <a:pt x="3434" y="7100"/>
                    </a:cubicBezTo>
                    <a:cubicBezTo>
                      <a:pt x="3153" y="7020"/>
                      <a:pt x="3133" y="7179"/>
                      <a:pt x="3293" y="7263"/>
                    </a:cubicBezTo>
                    <a:cubicBezTo>
                      <a:pt x="3413" y="7327"/>
                      <a:pt x="3902" y="7422"/>
                      <a:pt x="4104" y="7466"/>
                    </a:cubicBezTo>
                    <a:cubicBezTo>
                      <a:pt x="4577" y="7568"/>
                      <a:pt x="5026" y="7575"/>
                      <a:pt x="5490" y="7420"/>
                    </a:cubicBezTo>
                    <a:cubicBezTo>
                      <a:pt x="6204" y="7181"/>
                      <a:pt x="6848" y="6684"/>
                      <a:pt x="7073" y="5942"/>
                    </a:cubicBezTo>
                    <a:cubicBezTo>
                      <a:pt x="7212" y="5484"/>
                      <a:pt x="7167" y="4954"/>
                      <a:pt x="7143" y="4482"/>
                    </a:cubicBezTo>
                    <a:cubicBezTo>
                      <a:pt x="7119" y="4017"/>
                      <a:pt x="7061" y="3552"/>
                      <a:pt x="6927" y="3105"/>
                    </a:cubicBezTo>
                    <a:cubicBezTo>
                      <a:pt x="6809" y="2714"/>
                      <a:pt x="6509" y="2395"/>
                      <a:pt x="6340" y="2019"/>
                    </a:cubicBezTo>
                    <a:cubicBezTo>
                      <a:pt x="6232" y="1778"/>
                      <a:pt x="6071" y="1592"/>
                      <a:pt x="5877" y="1437"/>
                    </a:cubicBezTo>
                    <a:cubicBezTo>
                      <a:pt x="5734" y="1322"/>
                      <a:pt x="5416" y="1145"/>
                      <a:pt x="5446" y="1094"/>
                    </a:cubicBezTo>
                    <a:cubicBezTo>
                      <a:pt x="5481" y="1035"/>
                      <a:pt x="5726" y="1195"/>
                      <a:pt x="5886" y="1296"/>
                    </a:cubicBezTo>
                    <a:cubicBezTo>
                      <a:pt x="6021" y="1381"/>
                      <a:pt x="6178" y="1476"/>
                      <a:pt x="6274" y="1603"/>
                    </a:cubicBezTo>
                    <a:cubicBezTo>
                      <a:pt x="6469" y="1860"/>
                      <a:pt x="6510" y="2095"/>
                      <a:pt x="6645" y="2373"/>
                    </a:cubicBezTo>
                    <a:cubicBezTo>
                      <a:pt x="6691" y="2468"/>
                      <a:pt x="7019" y="3050"/>
                      <a:pt x="7080" y="3208"/>
                    </a:cubicBezTo>
                    <a:cubicBezTo>
                      <a:pt x="7211" y="3551"/>
                      <a:pt x="7270" y="4706"/>
                      <a:pt x="7270" y="4756"/>
                    </a:cubicBezTo>
                    <a:cubicBezTo>
                      <a:pt x="7268" y="5096"/>
                      <a:pt x="7235" y="5441"/>
                      <a:pt x="7180" y="5778"/>
                    </a:cubicBezTo>
                    <a:cubicBezTo>
                      <a:pt x="7084" y="6360"/>
                      <a:pt x="6849" y="6745"/>
                      <a:pt x="6378" y="7093"/>
                    </a:cubicBezTo>
                    <a:cubicBezTo>
                      <a:pt x="5507" y="7737"/>
                      <a:pt x="4251" y="7722"/>
                      <a:pt x="3277" y="7338"/>
                    </a:cubicBezTo>
                    <a:cubicBezTo>
                      <a:pt x="3109" y="7265"/>
                      <a:pt x="2993" y="7137"/>
                      <a:pt x="2881" y="6994"/>
                    </a:cubicBezTo>
                    <a:cubicBezTo>
                      <a:pt x="2708" y="6774"/>
                      <a:pt x="2513" y="6571"/>
                      <a:pt x="2340" y="6350"/>
                    </a:cubicBezTo>
                    <a:cubicBezTo>
                      <a:pt x="1981" y="5895"/>
                      <a:pt x="1804" y="5331"/>
                      <a:pt x="1773" y="4756"/>
                    </a:cubicBezTo>
                    <a:cubicBezTo>
                      <a:pt x="1756" y="4429"/>
                      <a:pt x="1825" y="4129"/>
                      <a:pt x="1857" y="3806"/>
                    </a:cubicBezTo>
                    <a:cubicBezTo>
                      <a:pt x="1895" y="3436"/>
                      <a:pt x="2061" y="3178"/>
                      <a:pt x="2305" y="2904"/>
                    </a:cubicBezTo>
                    <a:cubicBezTo>
                      <a:pt x="2677" y="2486"/>
                      <a:pt x="3146" y="2118"/>
                      <a:pt x="3736" y="2191"/>
                    </a:cubicBezTo>
                    <a:cubicBezTo>
                      <a:pt x="3985" y="2222"/>
                      <a:pt x="4289" y="2239"/>
                      <a:pt x="4520" y="2334"/>
                    </a:cubicBezTo>
                    <a:cubicBezTo>
                      <a:pt x="4955" y="2520"/>
                      <a:pt x="5236" y="2828"/>
                      <a:pt x="5417" y="3258"/>
                    </a:cubicBezTo>
                    <a:cubicBezTo>
                      <a:pt x="5603" y="3709"/>
                      <a:pt x="5761" y="4175"/>
                      <a:pt x="5678" y="4668"/>
                    </a:cubicBezTo>
                    <a:cubicBezTo>
                      <a:pt x="5641" y="4890"/>
                      <a:pt x="5571" y="5042"/>
                      <a:pt x="5423" y="5207"/>
                    </a:cubicBezTo>
                    <a:cubicBezTo>
                      <a:pt x="5391" y="5243"/>
                      <a:pt x="5264" y="5395"/>
                      <a:pt x="5156" y="5456"/>
                    </a:cubicBezTo>
                    <a:cubicBezTo>
                      <a:pt x="5095" y="5490"/>
                      <a:pt x="4978" y="5545"/>
                      <a:pt x="4937" y="5560"/>
                    </a:cubicBezTo>
                    <a:cubicBezTo>
                      <a:pt x="4783" y="5617"/>
                      <a:pt x="4642" y="5643"/>
                      <a:pt x="4494" y="5554"/>
                    </a:cubicBezTo>
                    <a:cubicBezTo>
                      <a:pt x="4294" y="5434"/>
                      <a:pt x="4114" y="5362"/>
                      <a:pt x="3896" y="5276"/>
                    </a:cubicBezTo>
                    <a:cubicBezTo>
                      <a:pt x="3690" y="5184"/>
                      <a:pt x="3626" y="4937"/>
                      <a:pt x="3564" y="4740"/>
                    </a:cubicBezTo>
                    <a:cubicBezTo>
                      <a:pt x="3416" y="4269"/>
                      <a:pt x="3212" y="3625"/>
                      <a:pt x="3540" y="3177"/>
                    </a:cubicBezTo>
                    <a:cubicBezTo>
                      <a:pt x="3635" y="3055"/>
                      <a:pt x="3713" y="2983"/>
                      <a:pt x="3875" y="2941"/>
                    </a:cubicBezTo>
                    <a:cubicBezTo>
                      <a:pt x="3918" y="2930"/>
                      <a:pt x="4061" y="2912"/>
                      <a:pt x="4121" y="2923"/>
                    </a:cubicBezTo>
                    <a:cubicBezTo>
                      <a:pt x="4217" y="2941"/>
                      <a:pt x="4391" y="3043"/>
                      <a:pt x="4415" y="3061"/>
                    </a:cubicBezTo>
                    <a:cubicBezTo>
                      <a:pt x="4547" y="3163"/>
                      <a:pt x="4627" y="3247"/>
                      <a:pt x="4720" y="3362"/>
                    </a:cubicBezTo>
                    <a:cubicBezTo>
                      <a:pt x="4975" y="3678"/>
                      <a:pt x="5163" y="4523"/>
                      <a:pt x="4696" y="4763"/>
                    </a:cubicBezTo>
                    <a:cubicBezTo>
                      <a:pt x="4540" y="4843"/>
                      <a:pt x="4372" y="4744"/>
                      <a:pt x="4258" y="4637"/>
                    </a:cubicBezTo>
                    <a:cubicBezTo>
                      <a:pt x="4153" y="4540"/>
                      <a:pt x="4073" y="4418"/>
                      <a:pt x="4014" y="4288"/>
                    </a:cubicBezTo>
                    <a:cubicBezTo>
                      <a:pt x="3977" y="4206"/>
                      <a:pt x="3938" y="3976"/>
                      <a:pt x="3857" y="3906"/>
                    </a:cubicBezTo>
                    <a:cubicBezTo>
                      <a:pt x="3745" y="3811"/>
                      <a:pt x="3793" y="4251"/>
                      <a:pt x="3883" y="4456"/>
                    </a:cubicBezTo>
                    <a:cubicBezTo>
                      <a:pt x="3984" y="4685"/>
                      <a:pt x="4195" y="4900"/>
                      <a:pt x="4445" y="4967"/>
                    </a:cubicBezTo>
                    <a:cubicBezTo>
                      <a:pt x="5058" y="5131"/>
                      <a:pt x="5218" y="4331"/>
                      <a:pt x="5122" y="3911"/>
                    </a:cubicBezTo>
                    <a:cubicBezTo>
                      <a:pt x="5033" y="3523"/>
                      <a:pt x="4912" y="3045"/>
                      <a:pt x="4283" y="2755"/>
                    </a:cubicBezTo>
                    <a:cubicBezTo>
                      <a:pt x="4162" y="2700"/>
                      <a:pt x="3785" y="2636"/>
                      <a:pt x="3698" y="2629"/>
                    </a:cubicBezTo>
                    <a:cubicBezTo>
                      <a:pt x="2904" y="2567"/>
                      <a:pt x="2682" y="3898"/>
                      <a:pt x="2730" y="4474"/>
                    </a:cubicBezTo>
                    <a:cubicBezTo>
                      <a:pt x="2762" y="4866"/>
                      <a:pt x="2985" y="5142"/>
                      <a:pt x="3208" y="5447"/>
                    </a:cubicBezTo>
                    <a:cubicBezTo>
                      <a:pt x="3264" y="5523"/>
                      <a:pt x="3361" y="5840"/>
                      <a:pt x="3509" y="5753"/>
                    </a:cubicBezTo>
                    <a:cubicBezTo>
                      <a:pt x="3614" y="5692"/>
                      <a:pt x="3419" y="5359"/>
                      <a:pt x="3402" y="5245"/>
                    </a:cubicBezTo>
                    <a:cubicBezTo>
                      <a:pt x="3350" y="4887"/>
                      <a:pt x="3108" y="4691"/>
                      <a:pt x="2971" y="4375"/>
                    </a:cubicBezTo>
                    <a:cubicBezTo>
                      <a:pt x="2862" y="4105"/>
                      <a:pt x="2986" y="3741"/>
                      <a:pt x="3076" y="3470"/>
                    </a:cubicBezTo>
                    <a:cubicBezTo>
                      <a:pt x="3127" y="3317"/>
                      <a:pt x="3186" y="3149"/>
                      <a:pt x="3279" y="3022"/>
                    </a:cubicBezTo>
                    <a:cubicBezTo>
                      <a:pt x="3377" y="2888"/>
                      <a:pt x="3679" y="2753"/>
                      <a:pt x="3715" y="2824"/>
                    </a:cubicBezTo>
                    <a:cubicBezTo>
                      <a:pt x="3729" y="2851"/>
                      <a:pt x="3407" y="2992"/>
                      <a:pt x="3322" y="3127"/>
                    </a:cubicBezTo>
                    <a:cubicBezTo>
                      <a:pt x="2999" y="3639"/>
                      <a:pt x="3276" y="4561"/>
                      <a:pt x="3465" y="5033"/>
                    </a:cubicBezTo>
                    <a:cubicBezTo>
                      <a:pt x="3590" y="5345"/>
                      <a:pt x="3686" y="5773"/>
                      <a:pt x="3995" y="5947"/>
                    </a:cubicBezTo>
                    <a:cubicBezTo>
                      <a:pt x="4190" y="6057"/>
                      <a:pt x="4465" y="5977"/>
                      <a:pt x="4665" y="5899"/>
                    </a:cubicBezTo>
                    <a:cubicBezTo>
                      <a:pt x="4804" y="5845"/>
                      <a:pt x="5126" y="5681"/>
                      <a:pt x="5209" y="5632"/>
                    </a:cubicBezTo>
                    <a:cubicBezTo>
                      <a:pt x="5376" y="5534"/>
                      <a:pt x="5605" y="5237"/>
                      <a:pt x="5641" y="5248"/>
                    </a:cubicBezTo>
                    <a:cubicBezTo>
                      <a:pt x="5760" y="5284"/>
                      <a:pt x="5292" y="5846"/>
                      <a:pt x="5070" y="5992"/>
                    </a:cubicBezTo>
                    <a:cubicBezTo>
                      <a:pt x="4931" y="6085"/>
                      <a:pt x="4583" y="6199"/>
                      <a:pt x="4481" y="6214"/>
                    </a:cubicBezTo>
                    <a:cubicBezTo>
                      <a:pt x="4293" y="6234"/>
                      <a:pt x="4091" y="6191"/>
                      <a:pt x="3923" y="6127"/>
                    </a:cubicBezTo>
                    <a:cubicBezTo>
                      <a:pt x="3822" y="6089"/>
                      <a:pt x="3567" y="5850"/>
                      <a:pt x="3497" y="5971"/>
                    </a:cubicBezTo>
                    <a:cubicBezTo>
                      <a:pt x="3426" y="6094"/>
                      <a:pt x="3708" y="6225"/>
                      <a:pt x="3790" y="6278"/>
                    </a:cubicBezTo>
                    <a:cubicBezTo>
                      <a:pt x="3788" y="6277"/>
                      <a:pt x="3788" y="6277"/>
                      <a:pt x="3788" y="6277"/>
                    </a:cubicBezTo>
                    <a:cubicBezTo>
                      <a:pt x="3789" y="6277"/>
                      <a:pt x="3790" y="6277"/>
                      <a:pt x="3791" y="6278"/>
                    </a:cubicBezTo>
                    <a:cubicBezTo>
                      <a:pt x="3791" y="6278"/>
                      <a:pt x="3792" y="6279"/>
                      <a:pt x="3793" y="6280"/>
                    </a:cubicBezTo>
                    <a:cubicBezTo>
                      <a:pt x="3794" y="6280"/>
                      <a:pt x="3794" y="6280"/>
                      <a:pt x="3794" y="6280"/>
                    </a:cubicBezTo>
                    <a:cubicBezTo>
                      <a:pt x="4103" y="6484"/>
                      <a:pt x="4403" y="6455"/>
                      <a:pt x="4742" y="6363"/>
                    </a:cubicBezTo>
                    <a:cubicBezTo>
                      <a:pt x="4838" y="6337"/>
                      <a:pt x="5063" y="6223"/>
                      <a:pt x="5097" y="6198"/>
                    </a:cubicBezTo>
                    <a:cubicBezTo>
                      <a:pt x="5246" y="6084"/>
                      <a:pt x="5439" y="5946"/>
                      <a:pt x="5496" y="5895"/>
                    </a:cubicBezTo>
                    <a:cubicBezTo>
                      <a:pt x="5713" y="5696"/>
                      <a:pt x="5838" y="5368"/>
                      <a:pt x="5868" y="5079"/>
                    </a:cubicBezTo>
                    <a:cubicBezTo>
                      <a:pt x="5882" y="4947"/>
                      <a:pt x="5910" y="4392"/>
                      <a:pt x="5889" y="4200"/>
                    </a:cubicBezTo>
                    <a:cubicBezTo>
                      <a:pt x="5859" y="3911"/>
                      <a:pt x="5772" y="3652"/>
                      <a:pt x="5671" y="3383"/>
                    </a:cubicBezTo>
                    <a:cubicBezTo>
                      <a:pt x="5470" y="2853"/>
                      <a:pt x="5123" y="2277"/>
                      <a:pt x="4522" y="2145"/>
                    </a:cubicBezTo>
                    <a:cubicBezTo>
                      <a:pt x="4115" y="2056"/>
                      <a:pt x="3647" y="1923"/>
                      <a:pt x="3233" y="2030"/>
                    </a:cubicBezTo>
                    <a:cubicBezTo>
                      <a:pt x="2556" y="2205"/>
                      <a:pt x="1997" y="2839"/>
                      <a:pt x="1719" y="3453"/>
                    </a:cubicBezTo>
                    <a:cubicBezTo>
                      <a:pt x="1665" y="3572"/>
                      <a:pt x="1651" y="3924"/>
                      <a:pt x="1628" y="4066"/>
                    </a:cubicBezTo>
                    <a:cubicBezTo>
                      <a:pt x="1568" y="4440"/>
                      <a:pt x="1564" y="4806"/>
                      <a:pt x="1629" y="5181"/>
                    </a:cubicBezTo>
                    <a:cubicBezTo>
                      <a:pt x="1768" y="5972"/>
                      <a:pt x="2069" y="6451"/>
                      <a:pt x="2531" y="6961"/>
                    </a:cubicBezTo>
                    <a:cubicBezTo>
                      <a:pt x="2646" y="7087"/>
                      <a:pt x="2990" y="7427"/>
                      <a:pt x="3195" y="7511"/>
                    </a:cubicBezTo>
                    <a:cubicBezTo>
                      <a:pt x="3377" y="7584"/>
                      <a:pt x="3594" y="7640"/>
                      <a:pt x="3779" y="7665"/>
                    </a:cubicBezTo>
                    <a:cubicBezTo>
                      <a:pt x="4086" y="7709"/>
                      <a:pt x="4387" y="7818"/>
                      <a:pt x="4701" y="7809"/>
                    </a:cubicBezTo>
                    <a:cubicBezTo>
                      <a:pt x="5217" y="7795"/>
                      <a:pt x="5791" y="7577"/>
                      <a:pt x="5817" y="7631"/>
                    </a:cubicBezTo>
                    <a:cubicBezTo>
                      <a:pt x="5857" y="7716"/>
                      <a:pt x="5422" y="7891"/>
                      <a:pt x="5093" y="7918"/>
                    </a:cubicBezTo>
                    <a:cubicBezTo>
                      <a:pt x="4813" y="7941"/>
                      <a:pt x="4525" y="7939"/>
                      <a:pt x="4246" y="7899"/>
                    </a:cubicBezTo>
                    <a:cubicBezTo>
                      <a:pt x="4020" y="7866"/>
                      <a:pt x="3738" y="7884"/>
                      <a:pt x="3528" y="7804"/>
                    </a:cubicBezTo>
                    <a:cubicBezTo>
                      <a:pt x="3023" y="7609"/>
                      <a:pt x="2639" y="7339"/>
                      <a:pt x="2255" y="6955"/>
                    </a:cubicBezTo>
                    <a:cubicBezTo>
                      <a:pt x="2099" y="6799"/>
                      <a:pt x="1668" y="6185"/>
                      <a:pt x="1539" y="5891"/>
                    </a:cubicBezTo>
                    <a:cubicBezTo>
                      <a:pt x="1510" y="5825"/>
                      <a:pt x="1436" y="5604"/>
                      <a:pt x="1437" y="5579"/>
                    </a:cubicBezTo>
                    <a:cubicBezTo>
                      <a:pt x="1440" y="5501"/>
                      <a:pt x="1543" y="5411"/>
                      <a:pt x="1543" y="5262"/>
                    </a:cubicBezTo>
                    <a:cubicBezTo>
                      <a:pt x="1543" y="5179"/>
                      <a:pt x="1520" y="4726"/>
                      <a:pt x="1389" y="4887"/>
                    </a:cubicBezTo>
                    <a:cubicBezTo>
                      <a:pt x="1317" y="4975"/>
                      <a:pt x="1425" y="5303"/>
                      <a:pt x="1350" y="5282"/>
                    </a:cubicBezTo>
                    <a:cubicBezTo>
                      <a:pt x="1239" y="5251"/>
                      <a:pt x="1300" y="4817"/>
                      <a:pt x="1325" y="4631"/>
                    </a:cubicBezTo>
                    <a:cubicBezTo>
                      <a:pt x="1365" y="4332"/>
                      <a:pt x="1371" y="4032"/>
                      <a:pt x="1454" y="3740"/>
                    </a:cubicBezTo>
                    <a:cubicBezTo>
                      <a:pt x="1610" y="3191"/>
                      <a:pt x="1908" y="2713"/>
                      <a:pt x="2354" y="2361"/>
                    </a:cubicBezTo>
                    <a:cubicBezTo>
                      <a:pt x="2779" y="2026"/>
                      <a:pt x="3296" y="1835"/>
                      <a:pt x="3840" y="1865"/>
                    </a:cubicBezTo>
                    <a:cubicBezTo>
                      <a:pt x="4053" y="1877"/>
                      <a:pt x="4269" y="1920"/>
                      <a:pt x="4465" y="2004"/>
                    </a:cubicBezTo>
                    <a:cubicBezTo>
                      <a:pt x="4744" y="2125"/>
                      <a:pt x="5094" y="2254"/>
                      <a:pt x="5293" y="2498"/>
                    </a:cubicBezTo>
                    <a:cubicBezTo>
                      <a:pt x="5652" y="2980"/>
                      <a:pt x="5887" y="3490"/>
                      <a:pt x="5982" y="4090"/>
                    </a:cubicBezTo>
                    <a:cubicBezTo>
                      <a:pt x="6059" y="4575"/>
                      <a:pt x="6135" y="5195"/>
                      <a:pt x="5894" y="5650"/>
                    </a:cubicBezTo>
                    <a:cubicBezTo>
                      <a:pt x="5839" y="5753"/>
                      <a:pt x="5474" y="6051"/>
                      <a:pt x="5609" y="6126"/>
                    </a:cubicBezTo>
                    <a:cubicBezTo>
                      <a:pt x="5726" y="6191"/>
                      <a:pt x="5897" y="5977"/>
                      <a:pt x="5958" y="5902"/>
                    </a:cubicBezTo>
                    <a:cubicBezTo>
                      <a:pt x="6093" y="5731"/>
                      <a:pt x="6165" y="5520"/>
                      <a:pt x="6201" y="5307"/>
                    </a:cubicBezTo>
                    <a:cubicBezTo>
                      <a:pt x="6333" y="4526"/>
                      <a:pt x="6171" y="3588"/>
                      <a:pt x="5788" y="2895"/>
                    </a:cubicBezTo>
                    <a:cubicBezTo>
                      <a:pt x="5658" y="2662"/>
                      <a:pt x="5479" y="2367"/>
                      <a:pt x="5262" y="2208"/>
                    </a:cubicBezTo>
                    <a:cubicBezTo>
                      <a:pt x="5137" y="2115"/>
                      <a:pt x="5055" y="1950"/>
                      <a:pt x="4918" y="1845"/>
                    </a:cubicBezTo>
                    <a:cubicBezTo>
                      <a:pt x="4778" y="1738"/>
                      <a:pt x="4623" y="1651"/>
                      <a:pt x="4461" y="1581"/>
                    </a:cubicBezTo>
                    <a:cubicBezTo>
                      <a:pt x="3720" y="1263"/>
                      <a:pt x="2905" y="1305"/>
                      <a:pt x="2244" y="1775"/>
                    </a:cubicBezTo>
                    <a:cubicBezTo>
                      <a:pt x="2035" y="1923"/>
                      <a:pt x="1808" y="2090"/>
                      <a:pt x="1615" y="2258"/>
                    </a:cubicBezTo>
                    <a:cubicBezTo>
                      <a:pt x="1495" y="2362"/>
                      <a:pt x="1349" y="2424"/>
                      <a:pt x="1247" y="2550"/>
                    </a:cubicBezTo>
                    <a:cubicBezTo>
                      <a:pt x="1128" y="2699"/>
                      <a:pt x="991" y="2865"/>
                      <a:pt x="885" y="3023"/>
                    </a:cubicBezTo>
                    <a:cubicBezTo>
                      <a:pt x="692" y="3311"/>
                      <a:pt x="309" y="4504"/>
                      <a:pt x="220" y="4805"/>
                    </a:cubicBezTo>
                    <a:cubicBezTo>
                      <a:pt x="101" y="5212"/>
                      <a:pt x="373" y="5542"/>
                      <a:pt x="530" y="5896"/>
                    </a:cubicBezTo>
                    <a:cubicBezTo>
                      <a:pt x="661" y="6190"/>
                      <a:pt x="759" y="6451"/>
                      <a:pt x="897" y="6733"/>
                    </a:cubicBezTo>
                    <a:cubicBezTo>
                      <a:pt x="1218" y="7389"/>
                      <a:pt x="1728" y="7763"/>
                      <a:pt x="2277" y="8208"/>
                    </a:cubicBezTo>
                    <a:cubicBezTo>
                      <a:pt x="2361" y="8277"/>
                      <a:pt x="2661" y="8488"/>
                      <a:pt x="2785" y="8419"/>
                    </a:cubicBezTo>
                    <a:cubicBezTo>
                      <a:pt x="2907" y="8351"/>
                      <a:pt x="2700" y="8244"/>
                      <a:pt x="2630" y="8218"/>
                    </a:cubicBezTo>
                    <a:cubicBezTo>
                      <a:pt x="2407" y="8118"/>
                      <a:pt x="2197" y="7916"/>
                      <a:pt x="2006" y="7769"/>
                    </a:cubicBezTo>
                    <a:cubicBezTo>
                      <a:pt x="1500" y="7380"/>
                      <a:pt x="1156" y="6884"/>
                      <a:pt x="925" y="6330"/>
                    </a:cubicBezTo>
                    <a:cubicBezTo>
                      <a:pt x="775" y="5971"/>
                      <a:pt x="595" y="5628"/>
                      <a:pt x="435" y="5274"/>
                    </a:cubicBezTo>
                    <a:cubicBezTo>
                      <a:pt x="336" y="5054"/>
                      <a:pt x="388" y="4872"/>
                      <a:pt x="478" y="4654"/>
                    </a:cubicBezTo>
                    <a:cubicBezTo>
                      <a:pt x="573" y="4429"/>
                      <a:pt x="674" y="4053"/>
                      <a:pt x="745" y="3798"/>
                    </a:cubicBezTo>
                    <a:cubicBezTo>
                      <a:pt x="833" y="3479"/>
                      <a:pt x="1167" y="2857"/>
                      <a:pt x="1208" y="2947"/>
                    </a:cubicBezTo>
                    <a:cubicBezTo>
                      <a:pt x="1229" y="2995"/>
                      <a:pt x="992" y="3455"/>
                      <a:pt x="939" y="3632"/>
                    </a:cubicBezTo>
                    <a:cubicBezTo>
                      <a:pt x="868" y="3867"/>
                      <a:pt x="675" y="4768"/>
                      <a:pt x="726" y="5201"/>
                    </a:cubicBezTo>
                    <a:cubicBezTo>
                      <a:pt x="772" y="5595"/>
                      <a:pt x="903" y="5965"/>
                      <a:pt x="1088" y="6314"/>
                    </a:cubicBezTo>
                    <a:cubicBezTo>
                      <a:pt x="1280" y="6675"/>
                      <a:pt x="1454" y="7067"/>
                      <a:pt x="1749" y="7358"/>
                    </a:cubicBezTo>
                    <a:cubicBezTo>
                      <a:pt x="2020" y="7626"/>
                      <a:pt x="2376" y="7780"/>
                      <a:pt x="2681" y="8003"/>
                    </a:cubicBezTo>
                    <a:cubicBezTo>
                      <a:pt x="2771" y="8069"/>
                      <a:pt x="2862" y="8125"/>
                      <a:pt x="2964" y="8172"/>
                    </a:cubicBezTo>
                    <a:cubicBezTo>
                      <a:pt x="3107" y="8237"/>
                      <a:pt x="4041" y="8405"/>
                      <a:pt x="4395" y="8463"/>
                    </a:cubicBezTo>
                    <a:cubicBezTo>
                      <a:pt x="4566" y="8490"/>
                      <a:pt x="4749" y="8500"/>
                      <a:pt x="4921" y="8463"/>
                    </a:cubicBezTo>
                    <a:cubicBezTo>
                      <a:pt x="4987" y="8449"/>
                      <a:pt x="5198" y="8411"/>
                      <a:pt x="5221" y="8335"/>
                    </a:cubicBezTo>
                    <a:cubicBezTo>
                      <a:pt x="5244" y="8258"/>
                      <a:pt x="5121" y="8207"/>
                      <a:pt x="4972" y="8252"/>
                    </a:cubicBezTo>
                    <a:cubicBezTo>
                      <a:pt x="4787" y="8308"/>
                      <a:pt x="4378" y="8268"/>
                      <a:pt x="4161" y="8223"/>
                    </a:cubicBezTo>
                    <a:cubicBezTo>
                      <a:pt x="3938" y="8178"/>
                      <a:pt x="3104" y="8028"/>
                      <a:pt x="2985" y="7971"/>
                    </a:cubicBezTo>
                    <a:cubicBezTo>
                      <a:pt x="2795" y="7880"/>
                      <a:pt x="2625" y="7731"/>
                      <a:pt x="2445" y="7620"/>
                    </a:cubicBezTo>
                    <a:cubicBezTo>
                      <a:pt x="2260" y="7506"/>
                      <a:pt x="2067" y="7399"/>
                      <a:pt x="1909" y="7247"/>
                    </a:cubicBezTo>
                    <a:cubicBezTo>
                      <a:pt x="1581" y="6931"/>
                      <a:pt x="1382" y="6481"/>
                      <a:pt x="1182" y="6078"/>
                    </a:cubicBezTo>
                    <a:cubicBezTo>
                      <a:pt x="1003" y="5719"/>
                      <a:pt x="951" y="5292"/>
                      <a:pt x="939" y="4891"/>
                    </a:cubicBezTo>
                    <a:cubicBezTo>
                      <a:pt x="926" y="4476"/>
                      <a:pt x="1165" y="3519"/>
                      <a:pt x="1209" y="3408"/>
                    </a:cubicBezTo>
                    <a:cubicBezTo>
                      <a:pt x="1327" y="3114"/>
                      <a:pt x="1434" y="2866"/>
                      <a:pt x="1562" y="2620"/>
                    </a:cubicBezTo>
                    <a:cubicBezTo>
                      <a:pt x="1705" y="2348"/>
                      <a:pt x="2047" y="2157"/>
                      <a:pt x="2285" y="1980"/>
                    </a:cubicBezTo>
                    <a:cubicBezTo>
                      <a:pt x="2759" y="1628"/>
                      <a:pt x="3326" y="1473"/>
                      <a:pt x="3876" y="1568"/>
                    </a:cubicBezTo>
                    <a:cubicBezTo>
                      <a:pt x="4095" y="1607"/>
                      <a:pt x="4555" y="1736"/>
                      <a:pt x="4515" y="1819"/>
                    </a:cubicBezTo>
                    <a:cubicBezTo>
                      <a:pt x="4494" y="1862"/>
                      <a:pt x="4188" y="1724"/>
                      <a:pt x="3862" y="1688"/>
                    </a:cubicBezTo>
                    <a:cubicBezTo>
                      <a:pt x="3451" y="1644"/>
                      <a:pt x="3037" y="1739"/>
                      <a:pt x="2668" y="1930"/>
                    </a:cubicBezTo>
                    <a:cubicBezTo>
                      <a:pt x="2063" y="2243"/>
                      <a:pt x="1689" y="2707"/>
                      <a:pt x="1420" y="3320"/>
                    </a:cubicBezTo>
                    <a:cubicBezTo>
                      <a:pt x="1296" y="3603"/>
                      <a:pt x="1218" y="3863"/>
                      <a:pt x="1190" y="4174"/>
                    </a:cubicBezTo>
                    <a:cubicBezTo>
                      <a:pt x="1161" y="4500"/>
                      <a:pt x="1078" y="4866"/>
                      <a:pt x="1120" y="5194"/>
                    </a:cubicBezTo>
                    <a:cubicBezTo>
                      <a:pt x="1159" y="5495"/>
                      <a:pt x="1317" y="6007"/>
                      <a:pt x="1493" y="6325"/>
                    </a:cubicBezTo>
                    <a:cubicBezTo>
                      <a:pt x="1758" y="6801"/>
                      <a:pt x="2117" y="7227"/>
                      <a:pt x="2542" y="7517"/>
                    </a:cubicBezTo>
                    <a:cubicBezTo>
                      <a:pt x="2786" y="7685"/>
                      <a:pt x="3084" y="7795"/>
                      <a:pt x="3348" y="7931"/>
                    </a:cubicBezTo>
                    <a:cubicBezTo>
                      <a:pt x="3547" y="8034"/>
                      <a:pt x="3734" y="8018"/>
                      <a:pt x="3950" y="8048"/>
                    </a:cubicBezTo>
                    <a:cubicBezTo>
                      <a:pt x="4280" y="8094"/>
                      <a:pt x="4599" y="8132"/>
                      <a:pt x="4933" y="8119"/>
                    </a:cubicBezTo>
                    <a:cubicBezTo>
                      <a:pt x="5135" y="8112"/>
                      <a:pt x="5769" y="7940"/>
                      <a:pt x="5869" y="7851"/>
                    </a:cubicBezTo>
                    <a:cubicBezTo>
                      <a:pt x="5977" y="7755"/>
                      <a:pt x="6179" y="7478"/>
                      <a:pt x="6341" y="7363"/>
                    </a:cubicBezTo>
                    <a:cubicBezTo>
                      <a:pt x="6404" y="7318"/>
                      <a:pt x="6583" y="7180"/>
                      <a:pt x="6647" y="7131"/>
                    </a:cubicBezTo>
                    <a:cubicBezTo>
                      <a:pt x="6785" y="7025"/>
                      <a:pt x="7197" y="6531"/>
                      <a:pt x="7321" y="6143"/>
                    </a:cubicBezTo>
                    <a:cubicBezTo>
                      <a:pt x="7468" y="5682"/>
                      <a:pt x="7425" y="4582"/>
                      <a:pt x="7458" y="4562"/>
                    </a:cubicBezTo>
                    <a:cubicBezTo>
                      <a:pt x="7529" y="4519"/>
                      <a:pt x="7534" y="4994"/>
                      <a:pt x="7541" y="5173"/>
                    </a:cubicBezTo>
                    <a:cubicBezTo>
                      <a:pt x="7550" y="5391"/>
                      <a:pt x="7475" y="5731"/>
                      <a:pt x="7482" y="5850"/>
                    </a:cubicBezTo>
                    <a:cubicBezTo>
                      <a:pt x="7488" y="5939"/>
                      <a:pt x="7641" y="5902"/>
                      <a:pt x="7661" y="5803"/>
                    </a:cubicBezTo>
                    <a:cubicBezTo>
                      <a:pt x="7691" y="5653"/>
                      <a:pt x="7730" y="5489"/>
                      <a:pt x="7733" y="5335"/>
                    </a:cubicBezTo>
                    <a:cubicBezTo>
                      <a:pt x="7739" y="5003"/>
                      <a:pt x="7680" y="4748"/>
                      <a:pt x="7636" y="4457"/>
                    </a:cubicBezTo>
                    <a:close/>
                    <a:moveTo>
                      <a:pt x="2993" y="4773"/>
                    </a:moveTo>
                    <a:cubicBezTo>
                      <a:pt x="3017" y="4757"/>
                      <a:pt x="3089" y="4879"/>
                      <a:pt x="3115" y="4921"/>
                    </a:cubicBezTo>
                    <a:cubicBezTo>
                      <a:pt x="3149" y="4975"/>
                      <a:pt x="3200" y="5083"/>
                      <a:pt x="3179" y="5091"/>
                    </a:cubicBezTo>
                    <a:cubicBezTo>
                      <a:pt x="3153" y="5101"/>
                      <a:pt x="3084" y="5015"/>
                      <a:pt x="3053" y="4963"/>
                    </a:cubicBezTo>
                    <a:cubicBezTo>
                      <a:pt x="3020" y="4909"/>
                      <a:pt x="2970" y="4788"/>
                      <a:pt x="2993" y="4773"/>
                    </a:cubicBezTo>
                    <a:close/>
                    <a:moveTo>
                      <a:pt x="4340" y="5705"/>
                    </a:moveTo>
                    <a:cubicBezTo>
                      <a:pt x="4292" y="5862"/>
                      <a:pt x="3950" y="5782"/>
                      <a:pt x="3905" y="5512"/>
                    </a:cubicBezTo>
                    <a:cubicBezTo>
                      <a:pt x="3896" y="5456"/>
                      <a:pt x="4091" y="5530"/>
                      <a:pt x="4165" y="5564"/>
                    </a:cubicBezTo>
                    <a:cubicBezTo>
                      <a:pt x="4210" y="5585"/>
                      <a:pt x="4358" y="5643"/>
                      <a:pt x="4340" y="5705"/>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5" name="Freeform 33"/>
              <p:cNvSpPr>
                <a:spLocks/>
              </p:cNvSpPr>
              <p:nvPr/>
            </p:nvSpPr>
            <p:spPr bwMode="auto">
              <a:xfrm rot="19220799">
                <a:off x="9315281" y="4484362"/>
                <a:ext cx="94" cy="48"/>
              </a:xfrm>
              <a:custGeom>
                <a:avLst/>
                <a:gdLst>
                  <a:gd name="T0" fmla="*/ 3 w 3"/>
                  <a:gd name="T1" fmla="*/ 2 h 2"/>
                  <a:gd name="T2" fmla="*/ 0 w 3"/>
                  <a:gd name="T3" fmla="*/ 0 h 2"/>
                  <a:gd name="T4" fmla="*/ 1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0"/>
                      <a:pt x="0" y="0"/>
                    </a:cubicBezTo>
                    <a:cubicBezTo>
                      <a:pt x="1" y="0"/>
                      <a:pt x="1" y="0"/>
                      <a:pt x="1" y="0"/>
                    </a:cubicBezTo>
                    <a:cubicBezTo>
                      <a:pt x="1" y="0"/>
                      <a:pt x="2" y="1"/>
                      <a:pt x="3" y="2"/>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6" name="Freeform 34"/>
              <p:cNvSpPr>
                <a:spLocks/>
              </p:cNvSpPr>
              <p:nvPr/>
            </p:nvSpPr>
            <p:spPr bwMode="auto">
              <a:xfrm rot="19220799">
                <a:off x="9179523" y="4367855"/>
                <a:ext cx="173247" cy="162835"/>
              </a:xfrm>
              <a:custGeom>
                <a:avLst/>
                <a:gdLst>
                  <a:gd name="T0" fmla="*/ 6386 w 6722"/>
                  <a:gd name="T1" fmla="*/ 2062 h 6206"/>
                  <a:gd name="T2" fmla="*/ 4615 w 6722"/>
                  <a:gd name="T3" fmla="*/ 299 h 6206"/>
                  <a:gd name="T4" fmla="*/ 1535 w 6722"/>
                  <a:gd name="T5" fmla="*/ 777 h 6206"/>
                  <a:gd name="T6" fmla="*/ 62 w 6722"/>
                  <a:gd name="T7" fmla="*/ 2635 h 6206"/>
                  <a:gd name="T8" fmla="*/ 163 w 6722"/>
                  <a:gd name="T9" fmla="*/ 2995 h 6206"/>
                  <a:gd name="T10" fmla="*/ 1737 w 6722"/>
                  <a:gd name="T11" fmla="*/ 910 h 6206"/>
                  <a:gd name="T12" fmla="*/ 6238 w 6722"/>
                  <a:gd name="T13" fmla="*/ 2199 h 6206"/>
                  <a:gd name="T14" fmla="*/ 5886 w 6722"/>
                  <a:gd name="T15" fmla="*/ 5487 h 6206"/>
                  <a:gd name="T16" fmla="*/ 4151 w 6722"/>
                  <a:gd name="T17" fmla="*/ 5954 h 6206"/>
                  <a:gd name="T18" fmla="*/ 3123 w 6722"/>
                  <a:gd name="T19" fmla="*/ 5078 h 6206"/>
                  <a:gd name="T20" fmla="*/ 2833 w 6722"/>
                  <a:gd name="T21" fmla="*/ 4026 h 6206"/>
                  <a:gd name="T22" fmla="*/ 2747 w 6722"/>
                  <a:gd name="T23" fmla="*/ 2960 h 6206"/>
                  <a:gd name="T24" fmla="*/ 2747 w 6722"/>
                  <a:gd name="T25" fmla="*/ 2957 h 6206"/>
                  <a:gd name="T26" fmla="*/ 2748 w 6722"/>
                  <a:gd name="T27" fmla="*/ 2955 h 6206"/>
                  <a:gd name="T28" fmla="*/ 2748 w 6722"/>
                  <a:gd name="T29" fmla="*/ 2951 h 6206"/>
                  <a:gd name="T30" fmla="*/ 2748 w 6722"/>
                  <a:gd name="T31" fmla="*/ 2950 h 6206"/>
                  <a:gd name="T32" fmla="*/ 2748 w 6722"/>
                  <a:gd name="T33" fmla="*/ 2949 h 6206"/>
                  <a:gd name="T34" fmla="*/ 2748 w 6722"/>
                  <a:gd name="T35" fmla="*/ 2948 h 6206"/>
                  <a:gd name="T36" fmla="*/ 2941 w 6722"/>
                  <a:gd name="T37" fmla="*/ 2094 h 6206"/>
                  <a:gd name="T38" fmla="*/ 2515 w 6722"/>
                  <a:gd name="T39" fmla="*/ 3108 h 6206"/>
                  <a:gd name="T40" fmla="*/ 2595 w 6722"/>
                  <a:gd name="T41" fmla="*/ 4426 h 6206"/>
                  <a:gd name="T42" fmla="*/ 3559 w 6722"/>
                  <a:gd name="T43" fmla="*/ 5849 h 6206"/>
                  <a:gd name="T44" fmla="*/ 2561 w 6722"/>
                  <a:gd name="T45" fmla="*/ 4637 h 6206"/>
                  <a:gd name="T46" fmla="*/ 2304 w 6722"/>
                  <a:gd name="T47" fmla="*/ 3237 h 6206"/>
                  <a:gd name="T48" fmla="*/ 5130 w 6722"/>
                  <a:gd name="T49" fmla="*/ 2170 h 6206"/>
                  <a:gd name="T50" fmla="*/ 5114 w 6722"/>
                  <a:gd name="T51" fmla="*/ 3988 h 6206"/>
                  <a:gd name="T52" fmla="*/ 4344 w 6722"/>
                  <a:gd name="T53" fmla="*/ 4066 h 6206"/>
                  <a:gd name="T54" fmla="*/ 4007 w 6722"/>
                  <a:gd name="T55" fmla="*/ 2454 h 6206"/>
                  <a:gd name="T56" fmla="*/ 4471 w 6722"/>
                  <a:gd name="T57" fmla="*/ 2249 h 6206"/>
                  <a:gd name="T58" fmla="*/ 3791 w 6722"/>
                  <a:gd name="T59" fmla="*/ 2462 h 6206"/>
                  <a:gd name="T60" fmla="*/ 4375 w 6722"/>
                  <a:gd name="T61" fmla="*/ 4308 h 6206"/>
                  <a:gd name="T62" fmla="*/ 5074 w 6722"/>
                  <a:gd name="T63" fmla="*/ 4295 h 6206"/>
                  <a:gd name="T64" fmla="*/ 5133 w 6722"/>
                  <a:gd name="T65" fmla="*/ 4481 h 6206"/>
                  <a:gd name="T66" fmla="*/ 5618 w 6722"/>
                  <a:gd name="T67" fmla="*/ 2900 h 6206"/>
                  <a:gd name="T68" fmla="*/ 3476 w 6722"/>
                  <a:gd name="T69" fmla="*/ 1374 h 6206"/>
                  <a:gd name="T70" fmla="*/ 2164 w 6722"/>
                  <a:gd name="T71" fmla="*/ 4240 h 6206"/>
                  <a:gd name="T72" fmla="*/ 4155 w 6722"/>
                  <a:gd name="T73" fmla="*/ 6182 h 6206"/>
                  <a:gd name="T74" fmla="*/ 5792 w 6722"/>
                  <a:gd name="T75" fmla="*/ 5804 h 6206"/>
                  <a:gd name="T76" fmla="*/ 6715 w 6722"/>
                  <a:gd name="T77" fmla="*/ 3738 h 6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22" h="6206">
                    <a:moveTo>
                      <a:pt x="6715" y="3738"/>
                    </a:moveTo>
                    <a:cubicBezTo>
                      <a:pt x="6698" y="3192"/>
                      <a:pt x="6619" y="2562"/>
                      <a:pt x="6386" y="2062"/>
                    </a:cubicBezTo>
                    <a:cubicBezTo>
                      <a:pt x="6327" y="1935"/>
                      <a:pt x="6085" y="1452"/>
                      <a:pt x="5810" y="1173"/>
                    </a:cubicBezTo>
                    <a:cubicBezTo>
                      <a:pt x="5468" y="825"/>
                      <a:pt x="5080" y="479"/>
                      <a:pt x="4615" y="299"/>
                    </a:cubicBezTo>
                    <a:cubicBezTo>
                      <a:pt x="4109" y="104"/>
                      <a:pt x="3543" y="75"/>
                      <a:pt x="3019" y="203"/>
                    </a:cubicBezTo>
                    <a:cubicBezTo>
                      <a:pt x="2504" y="329"/>
                      <a:pt x="2029" y="593"/>
                      <a:pt x="1535" y="777"/>
                    </a:cubicBezTo>
                    <a:cubicBezTo>
                      <a:pt x="1010" y="971"/>
                      <a:pt x="704" y="1446"/>
                      <a:pt x="423" y="1900"/>
                    </a:cubicBezTo>
                    <a:cubicBezTo>
                      <a:pt x="280" y="2133"/>
                      <a:pt x="145" y="2374"/>
                      <a:pt x="62" y="2635"/>
                    </a:cubicBezTo>
                    <a:cubicBezTo>
                      <a:pt x="24" y="2754"/>
                      <a:pt x="0" y="2879"/>
                      <a:pt x="6" y="3005"/>
                    </a:cubicBezTo>
                    <a:cubicBezTo>
                      <a:pt x="12" y="3124"/>
                      <a:pt x="154" y="3106"/>
                      <a:pt x="163" y="2995"/>
                    </a:cubicBezTo>
                    <a:cubicBezTo>
                      <a:pt x="198" y="2550"/>
                      <a:pt x="623" y="1869"/>
                      <a:pt x="923" y="1490"/>
                    </a:cubicBezTo>
                    <a:cubicBezTo>
                      <a:pt x="1143" y="1212"/>
                      <a:pt x="1400" y="1021"/>
                      <a:pt x="1737" y="910"/>
                    </a:cubicBezTo>
                    <a:cubicBezTo>
                      <a:pt x="2140" y="777"/>
                      <a:pt x="2504" y="556"/>
                      <a:pt x="2911" y="432"/>
                    </a:cubicBezTo>
                    <a:cubicBezTo>
                      <a:pt x="4326" y="0"/>
                      <a:pt x="5695" y="930"/>
                      <a:pt x="6238" y="2199"/>
                    </a:cubicBezTo>
                    <a:cubicBezTo>
                      <a:pt x="6471" y="2759"/>
                      <a:pt x="6583" y="3531"/>
                      <a:pt x="6505" y="4134"/>
                    </a:cubicBezTo>
                    <a:cubicBezTo>
                      <a:pt x="6443" y="4588"/>
                      <a:pt x="6225" y="5158"/>
                      <a:pt x="5886" y="5487"/>
                    </a:cubicBezTo>
                    <a:cubicBezTo>
                      <a:pt x="5539" y="5823"/>
                      <a:pt x="5008" y="5947"/>
                      <a:pt x="4541" y="5975"/>
                    </a:cubicBezTo>
                    <a:cubicBezTo>
                      <a:pt x="4475" y="5979"/>
                      <a:pt x="4230" y="5968"/>
                      <a:pt x="4151" y="5954"/>
                    </a:cubicBezTo>
                    <a:cubicBezTo>
                      <a:pt x="3879" y="5906"/>
                      <a:pt x="3636" y="5686"/>
                      <a:pt x="3451" y="5484"/>
                    </a:cubicBezTo>
                    <a:cubicBezTo>
                      <a:pt x="3339" y="5362"/>
                      <a:pt x="3181" y="5194"/>
                      <a:pt x="3123" y="5078"/>
                    </a:cubicBezTo>
                    <a:cubicBezTo>
                      <a:pt x="2997" y="4828"/>
                      <a:pt x="2846" y="4613"/>
                      <a:pt x="2803" y="4350"/>
                    </a:cubicBezTo>
                    <a:cubicBezTo>
                      <a:pt x="2767" y="4128"/>
                      <a:pt x="2841" y="4184"/>
                      <a:pt x="2833" y="4026"/>
                    </a:cubicBezTo>
                    <a:cubicBezTo>
                      <a:pt x="2829" y="3931"/>
                      <a:pt x="2647" y="3564"/>
                      <a:pt x="2747" y="2960"/>
                    </a:cubicBezTo>
                    <a:cubicBezTo>
                      <a:pt x="2747" y="2960"/>
                      <a:pt x="2747" y="2960"/>
                      <a:pt x="2747" y="2960"/>
                    </a:cubicBezTo>
                    <a:cubicBezTo>
                      <a:pt x="2747" y="2960"/>
                      <a:pt x="2747" y="2959"/>
                      <a:pt x="2747" y="2958"/>
                    </a:cubicBezTo>
                    <a:cubicBezTo>
                      <a:pt x="2747" y="2958"/>
                      <a:pt x="2747" y="2958"/>
                      <a:pt x="2747" y="2957"/>
                    </a:cubicBezTo>
                    <a:cubicBezTo>
                      <a:pt x="2747" y="2957"/>
                      <a:pt x="2748" y="2956"/>
                      <a:pt x="2748" y="2955"/>
                    </a:cubicBezTo>
                    <a:cubicBezTo>
                      <a:pt x="2748" y="2955"/>
                      <a:pt x="2748" y="2955"/>
                      <a:pt x="2748" y="2955"/>
                    </a:cubicBezTo>
                    <a:cubicBezTo>
                      <a:pt x="2748" y="2954"/>
                      <a:pt x="2748" y="2954"/>
                      <a:pt x="2748" y="2953"/>
                    </a:cubicBezTo>
                    <a:cubicBezTo>
                      <a:pt x="2748" y="2952"/>
                      <a:pt x="2748" y="2952"/>
                      <a:pt x="2748" y="2951"/>
                    </a:cubicBezTo>
                    <a:cubicBezTo>
                      <a:pt x="2748" y="2951"/>
                      <a:pt x="2748" y="2951"/>
                      <a:pt x="2748" y="2950"/>
                    </a:cubicBezTo>
                    <a:cubicBezTo>
                      <a:pt x="2748" y="2950"/>
                      <a:pt x="2748" y="2950"/>
                      <a:pt x="2748" y="2950"/>
                    </a:cubicBezTo>
                    <a:cubicBezTo>
                      <a:pt x="2748" y="2950"/>
                      <a:pt x="2748" y="2949"/>
                      <a:pt x="2748" y="2949"/>
                    </a:cubicBezTo>
                    <a:cubicBezTo>
                      <a:pt x="2748" y="2949"/>
                      <a:pt x="2748" y="2949"/>
                      <a:pt x="2748" y="2949"/>
                    </a:cubicBezTo>
                    <a:cubicBezTo>
                      <a:pt x="2748" y="2949"/>
                      <a:pt x="2748" y="2948"/>
                      <a:pt x="2748" y="2948"/>
                    </a:cubicBezTo>
                    <a:cubicBezTo>
                      <a:pt x="2748" y="2948"/>
                      <a:pt x="2748" y="2948"/>
                      <a:pt x="2748" y="2948"/>
                    </a:cubicBezTo>
                    <a:cubicBezTo>
                      <a:pt x="2793" y="2693"/>
                      <a:pt x="2934" y="2462"/>
                      <a:pt x="3039" y="2226"/>
                    </a:cubicBezTo>
                    <a:cubicBezTo>
                      <a:pt x="3078" y="2138"/>
                      <a:pt x="3028" y="2048"/>
                      <a:pt x="2941" y="2094"/>
                    </a:cubicBezTo>
                    <a:cubicBezTo>
                      <a:pt x="2864" y="2136"/>
                      <a:pt x="2753" y="2314"/>
                      <a:pt x="2722" y="2390"/>
                    </a:cubicBezTo>
                    <a:cubicBezTo>
                      <a:pt x="2628" y="2626"/>
                      <a:pt x="2552" y="2853"/>
                      <a:pt x="2515" y="3108"/>
                    </a:cubicBezTo>
                    <a:cubicBezTo>
                      <a:pt x="2486" y="3313"/>
                      <a:pt x="2461" y="3714"/>
                      <a:pt x="2461" y="3750"/>
                    </a:cubicBezTo>
                    <a:cubicBezTo>
                      <a:pt x="2465" y="3967"/>
                      <a:pt x="2542" y="4299"/>
                      <a:pt x="2595" y="4426"/>
                    </a:cubicBezTo>
                    <a:cubicBezTo>
                      <a:pt x="2684" y="4637"/>
                      <a:pt x="2747" y="4770"/>
                      <a:pt x="2839" y="4958"/>
                    </a:cubicBezTo>
                    <a:cubicBezTo>
                      <a:pt x="3099" y="5490"/>
                      <a:pt x="3595" y="5802"/>
                      <a:pt x="3559" y="5849"/>
                    </a:cubicBezTo>
                    <a:cubicBezTo>
                      <a:pt x="3527" y="5890"/>
                      <a:pt x="3141" y="5592"/>
                      <a:pt x="3011" y="5414"/>
                    </a:cubicBezTo>
                    <a:cubicBezTo>
                      <a:pt x="2819" y="5151"/>
                      <a:pt x="2687" y="4940"/>
                      <a:pt x="2561" y="4637"/>
                    </a:cubicBezTo>
                    <a:cubicBezTo>
                      <a:pt x="2511" y="4518"/>
                      <a:pt x="2362" y="4247"/>
                      <a:pt x="2319" y="4058"/>
                    </a:cubicBezTo>
                    <a:cubicBezTo>
                      <a:pt x="2267" y="3828"/>
                      <a:pt x="2286" y="3482"/>
                      <a:pt x="2304" y="3237"/>
                    </a:cubicBezTo>
                    <a:cubicBezTo>
                      <a:pt x="2346" y="2695"/>
                      <a:pt x="2680" y="2145"/>
                      <a:pt x="3093" y="1800"/>
                    </a:cubicBezTo>
                    <a:cubicBezTo>
                      <a:pt x="3675" y="1314"/>
                      <a:pt x="4745" y="1512"/>
                      <a:pt x="5130" y="2170"/>
                    </a:cubicBezTo>
                    <a:cubicBezTo>
                      <a:pt x="5397" y="2626"/>
                      <a:pt x="5581" y="3238"/>
                      <a:pt x="5448" y="3763"/>
                    </a:cubicBezTo>
                    <a:cubicBezTo>
                      <a:pt x="5408" y="3924"/>
                      <a:pt x="5258" y="3909"/>
                      <a:pt x="5114" y="3988"/>
                    </a:cubicBezTo>
                    <a:cubicBezTo>
                      <a:pt x="5002" y="4048"/>
                      <a:pt x="4892" y="4121"/>
                      <a:pt x="4770" y="4159"/>
                    </a:cubicBezTo>
                    <a:cubicBezTo>
                      <a:pt x="4612" y="4208"/>
                      <a:pt x="4475" y="4157"/>
                      <a:pt x="4344" y="4066"/>
                    </a:cubicBezTo>
                    <a:cubicBezTo>
                      <a:pt x="4023" y="3843"/>
                      <a:pt x="3887" y="3402"/>
                      <a:pt x="3867" y="3026"/>
                    </a:cubicBezTo>
                    <a:cubicBezTo>
                      <a:pt x="3856" y="2819"/>
                      <a:pt x="3903" y="2632"/>
                      <a:pt x="4007" y="2454"/>
                    </a:cubicBezTo>
                    <a:cubicBezTo>
                      <a:pt x="4051" y="2379"/>
                      <a:pt x="4147" y="2270"/>
                      <a:pt x="4247" y="2278"/>
                    </a:cubicBezTo>
                    <a:cubicBezTo>
                      <a:pt x="4359" y="2286"/>
                      <a:pt x="4467" y="2342"/>
                      <a:pt x="4471" y="2249"/>
                    </a:cubicBezTo>
                    <a:cubicBezTo>
                      <a:pt x="4476" y="2106"/>
                      <a:pt x="4287" y="2066"/>
                      <a:pt x="4166" y="2089"/>
                    </a:cubicBezTo>
                    <a:cubicBezTo>
                      <a:pt x="4012" y="2119"/>
                      <a:pt x="3858" y="2330"/>
                      <a:pt x="3791" y="2462"/>
                    </a:cubicBezTo>
                    <a:cubicBezTo>
                      <a:pt x="3623" y="2795"/>
                      <a:pt x="3660" y="3146"/>
                      <a:pt x="3761" y="3507"/>
                    </a:cubicBezTo>
                    <a:cubicBezTo>
                      <a:pt x="3852" y="3834"/>
                      <a:pt x="4060" y="4157"/>
                      <a:pt x="4375" y="4308"/>
                    </a:cubicBezTo>
                    <a:cubicBezTo>
                      <a:pt x="4714" y="4470"/>
                      <a:pt x="5239" y="4078"/>
                      <a:pt x="5282" y="4115"/>
                    </a:cubicBezTo>
                    <a:cubicBezTo>
                      <a:pt x="5353" y="4176"/>
                      <a:pt x="5154" y="4247"/>
                      <a:pt x="5074" y="4295"/>
                    </a:cubicBezTo>
                    <a:cubicBezTo>
                      <a:pt x="4997" y="4341"/>
                      <a:pt x="4799" y="4377"/>
                      <a:pt x="4760" y="4446"/>
                    </a:cubicBezTo>
                    <a:cubicBezTo>
                      <a:pt x="4624" y="4682"/>
                      <a:pt x="5080" y="4510"/>
                      <a:pt x="5133" y="4481"/>
                    </a:cubicBezTo>
                    <a:cubicBezTo>
                      <a:pt x="5312" y="4383"/>
                      <a:pt x="5454" y="4238"/>
                      <a:pt x="5545" y="4055"/>
                    </a:cubicBezTo>
                    <a:cubicBezTo>
                      <a:pt x="5721" y="3700"/>
                      <a:pt x="5703" y="3278"/>
                      <a:pt x="5618" y="2900"/>
                    </a:cubicBezTo>
                    <a:cubicBezTo>
                      <a:pt x="5537" y="2537"/>
                      <a:pt x="5381" y="2043"/>
                      <a:pt x="5085" y="1794"/>
                    </a:cubicBezTo>
                    <a:cubicBezTo>
                      <a:pt x="4679" y="1453"/>
                      <a:pt x="3988" y="1218"/>
                      <a:pt x="3476" y="1374"/>
                    </a:cubicBezTo>
                    <a:cubicBezTo>
                      <a:pt x="2744" y="1596"/>
                      <a:pt x="2179" y="2471"/>
                      <a:pt x="2115" y="3209"/>
                    </a:cubicBezTo>
                    <a:cubicBezTo>
                      <a:pt x="2087" y="3535"/>
                      <a:pt x="2062" y="3922"/>
                      <a:pt x="2164" y="4240"/>
                    </a:cubicBezTo>
                    <a:cubicBezTo>
                      <a:pt x="2223" y="4422"/>
                      <a:pt x="2631" y="5434"/>
                      <a:pt x="3164" y="5846"/>
                    </a:cubicBezTo>
                    <a:cubicBezTo>
                      <a:pt x="3448" y="6065"/>
                      <a:pt x="3821" y="6140"/>
                      <a:pt x="4155" y="6182"/>
                    </a:cubicBezTo>
                    <a:cubicBezTo>
                      <a:pt x="4351" y="6206"/>
                      <a:pt x="4573" y="6177"/>
                      <a:pt x="4761" y="6152"/>
                    </a:cubicBezTo>
                    <a:cubicBezTo>
                      <a:pt x="5115" y="6105"/>
                      <a:pt x="5501" y="6014"/>
                      <a:pt x="5792" y="5804"/>
                    </a:cubicBezTo>
                    <a:cubicBezTo>
                      <a:pt x="6361" y="5394"/>
                      <a:pt x="6554" y="4832"/>
                      <a:pt x="6643" y="4530"/>
                    </a:cubicBezTo>
                    <a:cubicBezTo>
                      <a:pt x="6713" y="4293"/>
                      <a:pt x="6722" y="3984"/>
                      <a:pt x="6715" y="3738"/>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7" name="Rectangle 35"/>
              <p:cNvSpPr>
                <a:spLocks noChangeArrowheads="1"/>
              </p:cNvSpPr>
              <p:nvPr/>
            </p:nvSpPr>
            <p:spPr bwMode="auto">
              <a:xfrm rot="19220799">
                <a:off x="9251561" y="4456458"/>
                <a:ext cx="47" cy="48"/>
              </a:xfrm>
              <a:prstGeom prst="rect">
                <a:avLst/>
              </a:pr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8" name="Freeform 36"/>
              <p:cNvSpPr>
                <a:spLocks/>
              </p:cNvSpPr>
              <p:nvPr/>
            </p:nvSpPr>
            <p:spPr bwMode="auto">
              <a:xfrm rot="19220799">
                <a:off x="9251500" y="4456336"/>
                <a:ext cx="47" cy="144"/>
              </a:xfrm>
              <a:custGeom>
                <a:avLst/>
                <a:gdLst>
                  <a:gd name="T0" fmla="*/ 0 w 1"/>
                  <a:gd name="T1" fmla="*/ 2 h 5"/>
                  <a:gd name="T2" fmla="*/ 1 w 1"/>
                  <a:gd name="T3" fmla="*/ 0 h 5"/>
                  <a:gd name="T4" fmla="*/ 0 w 1"/>
                  <a:gd name="T5" fmla="*/ 5 h 5"/>
                  <a:gd name="T6" fmla="*/ 0 w 1"/>
                  <a:gd name="T7" fmla="*/ 3 h 5"/>
                  <a:gd name="T8" fmla="*/ 0 w 1"/>
                  <a:gd name="T9" fmla="*/ 2 h 5"/>
                </a:gdLst>
                <a:ahLst/>
                <a:cxnLst>
                  <a:cxn ang="0">
                    <a:pos x="T0" y="T1"/>
                  </a:cxn>
                  <a:cxn ang="0">
                    <a:pos x="T2" y="T3"/>
                  </a:cxn>
                  <a:cxn ang="0">
                    <a:pos x="T4" y="T5"/>
                  </a:cxn>
                  <a:cxn ang="0">
                    <a:pos x="T6" y="T7"/>
                  </a:cxn>
                  <a:cxn ang="0">
                    <a:pos x="T8" y="T9"/>
                  </a:cxn>
                </a:cxnLst>
                <a:rect l="0" t="0" r="r" b="b"/>
                <a:pathLst>
                  <a:path w="1" h="5">
                    <a:moveTo>
                      <a:pt x="0" y="2"/>
                    </a:moveTo>
                    <a:cubicBezTo>
                      <a:pt x="0" y="2"/>
                      <a:pt x="1" y="1"/>
                      <a:pt x="1" y="0"/>
                    </a:cubicBezTo>
                    <a:cubicBezTo>
                      <a:pt x="0" y="2"/>
                      <a:pt x="0" y="4"/>
                      <a:pt x="0" y="5"/>
                    </a:cubicBezTo>
                    <a:cubicBezTo>
                      <a:pt x="0" y="5"/>
                      <a:pt x="0" y="4"/>
                      <a:pt x="0" y="3"/>
                    </a:cubicBezTo>
                    <a:cubicBezTo>
                      <a:pt x="0" y="3"/>
                      <a:pt x="0" y="3"/>
                      <a:pt x="0" y="2"/>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9" name="Freeform 37"/>
              <p:cNvSpPr>
                <a:spLocks/>
              </p:cNvSpPr>
              <p:nvPr/>
            </p:nvSpPr>
            <p:spPr bwMode="auto">
              <a:xfrm rot="19220799">
                <a:off x="9251481" y="4456296"/>
                <a:ext cx="0" cy="48"/>
              </a:xfrm>
              <a:custGeom>
                <a:avLst/>
                <a:gdLst>
                  <a:gd name="T0" fmla="*/ 1 h 3"/>
                  <a:gd name="T1" fmla="*/ 0 h 3"/>
                  <a:gd name="T2" fmla="*/ 3 h 3"/>
                  <a:gd name="T3" fmla="*/ 1 h 3"/>
                </a:gdLst>
                <a:ahLst/>
                <a:cxnLst>
                  <a:cxn ang="0">
                    <a:pos x="0" y="T0"/>
                  </a:cxn>
                  <a:cxn ang="0">
                    <a:pos x="0" y="T1"/>
                  </a:cxn>
                  <a:cxn ang="0">
                    <a:pos x="0" y="T2"/>
                  </a:cxn>
                  <a:cxn ang="0">
                    <a:pos x="0" y="T3"/>
                  </a:cxn>
                </a:cxnLst>
                <a:rect l="0" t="0" r="r" b="b"/>
                <a:pathLst>
                  <a:path h="3">
                    <a:moveTo>
                      <a:pt x="0" y="1"/>
                    </a:moveTo>
                    <a:cubicBezTo>
                      <a:pt x="0" y="1"/>
                      <a:pt x="0" y="1"/>
                      <a:pt x="0" y="0"/>
                    </a:cubicBezTo>
                    <a:cubicBezTo>
                      <a:pt x="0" y="1"/>
                      <a:pt x="0" y="2"/>
                      <a:pt x="0" y="3"/>
                    </a:cubicBezTo>
                    <a:cubicBezTo>
                      <a:pt x="0" y="2"/>
                      <a:pt x="0" y="2"/>
                      <a:pt x="0" y="1"/>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0" name="Freeform 38"/>
              <p:cNvSpPr>
                <a:spLocks/>
              </p:cNvSpPr>
              <p:nvPr/>
            </p:nvSpPr>
            <p:spPr bwMode="auto">
              <a:xfrm rot="19220799">
                <a:off x="9251450" y="4456259"/>
                <a:ext cx="0" cy="4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1" name="Freeform 39"/>
              <p:cNvSpPr>
                <a:spLocks/>
              </p:cNvSpPr>
              <p:nvPr/>
            </p:nvSpPr>
            <p:spPr bwMode="auto">
              <a:xfrm rot="19220799">
                <a:off x="9251420" y="4456222"/>
                <a:ext cx="0" cy="4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2" name="Freeform 40"/>
              <p:cNvSpPr>
                <a:spLocks/>
              </p:cNvSpPr>
              <p:nvPr/>
            </p:nvSpPr>
            <p:spPr bwMode="auto">
              <a:xfrm rot="19220799">
                <a:off x="9278858" y="4451004"/>
                <a:ext cx="76444" cy="42927"/>
              </a:xfrm>
              <a:custGeom>
                <a:avLst/>
                <a:gdLst>
                  <a:gd name="T0" fmla="*/ 181 w 2965"/>
                  <a:gd name="T1" fmla="*/ 1 h 1636"/>
                  <a:gd name="T2" fmla="*/ 289 w 2965"/>
                  <a:gd name="T3" fmla="*/ 619 h 1636"/>
                  <a:gd name="T4" fmla="*/ 709 w 2965"/>
                  <a:gd name="T5" fmla="*/ 1197 h 1636"/>
                  <a:gd name="T6" fmla="*/ 1864 w 2965"/>
                  <a:gd name="T7" fmla="*/ 1626 h 1636"/>
                  <a:gd name="T8" fmla="*/ 2889 w 2965"/>
                  <a:gd name="T9" fmla="*/ 1169 h 1636"/>
                  <a:gd name="T10" fmla="*/ 2716 w 2965"/>
                  <a:gd name="T11" fmla="*/ 1082 h 1636"/>
                  <a:gd name="T12" fmla="*/ 2317 w 2965"/>
                  <a:gd name="T13" fmla="*/ 1327 h 1636"/>
                  <a:gd name="T14" fmla="*/ 1106 w 2965"/>
                  <a:gd name="T15" fmla="*/ 1267 h 1636"/>
                  <a:gd name="T16" fmla="*/ 553 w 2965"/>
                  <a:gd name="T17" fmla="*/ 727 h 1636"/>
                  <a:gd name="T18" fmla="*/ 181 w 2965"/>
                  <a:gd name="T19" fmla="*/ 1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5" h="1636">
                    <a:moveTo>
                      <a:pt x="181" y="1"/>
                    </a:moveTo>
                    <a:cubicBezTo>
                      <a:pt x="0" y="0"/>
                      <a:pt x="257" y="541"/>
                      <a:pt x="289" y="619"/>
                    </a:cubicBezTo>
                    <a:cubicBezTo>
                      <a:pt x="375" y="828"/>
                      <a:pt x="533" y="1059"/>
                      <a:pt x="709" y="1197"/>
                    </a:cubicBezTo>
                    <a:cubicBezTo>
                      <a:pt x="1049" y="1464"/>
                      <a:pt x="1430" y="1636"/>
                      <a:pt x="1864" y="1626"/>
                    </a:cubicBezTo>
                    <a:cubicBezTo>
                      <a:pt x="2151" y="1619"/>
                      <a:pt x="2715" y="1424"/>
                      <a:pt x="2889" y="1169"/>
                    </a:cubicBezTo>
                    <a:cubicBezTo>
                      <a:pt x="2965" y="1057"/>
                      <a:pt x="2794" y="990"/>
                      <a:pt x="2716" y="1082"/>
                    </a:cubicBezTo>
                    <a:cubicBezTo>
                      <a:pt x="2650" y="1160"/>
                      <a:pt x="2409" y="1286"/>
                      <a:pt x="2317" y="1327"/>
                    </a:cubicBezTo>
                    <a:cubicBezTo>
                      <a:pt x="1927" y="1502"/>
                      <a:pt x="1486" y="1446"/>
                      <a:pt x="1106" y="1267"/>
                    </a:cubicBezTo>
                    <a:cubicBezTo>
                      <a:pt x="890" y="1164"/>
                      <a:pt x="668" y="940"/>
                      <a:pt x="553" y="727"/>
                    </a:cubicBezTo>
                    <a:cubicBezTo>
                      <a:pt x="464" y="561"/>
                      <a:pt x="235" y="2"/>
                      <a:pt x="181" y="1"/>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3" name="Freeform 41"/>
              <p:cNvSpPr>
                <a:spLocks/>
              </p:cNvSpPr>
              <p:nvPr/>
            </p:nvSpPr>
            <p:spPr bwMode="auto">
              <a:xfrm rot="19220799">
                <a:off x="9201673" y="4499253"/>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4" name="Freeform 42"/>
              <p:cNvSpPr>
                <a:spLocks/>
              </p:cNvSpPr>
              <p:nvPr/>
            </p:nvSpPr>
            <p:spPr bwMode="auto">
              <a:xfrm rot="19220799">
                <a:off x="9176680" y="4359357"/>
                <a:ext cx="183475" cy="174010"/>
              </a:xfrm>
              <a:custGeom>
                <a:avLst/>
                <a:gdLst>
                  <a:gd name="T0" fmla="*/ 232 w 7119"/>
                  <a:gd name="T1" fmla="*/ 2178 h 6633"/>
                  <a:gd name="T2" fmla="*/ 487 w 7119"/>
                  <a:gd name="T3" fmla="*/ 1935 h 6633"/>
                  <a:gd name="T4" fmla="*/ 1010 w 7119"/>
                  <a:gd name="T5" fmla="*/ 1348 h 6633"/>
                  <a:gd name="T6" fmla="*/ 2326 w 7119"/>
                  <a:gd name="T7" fmla="*/ 532 h 6633"/>
                  <a:gd name="T8" fmla="*/ 5367 w 7119"/>
                  <a:gd name="T9" fmla="*/ 776 h 6633"/>
                  <a:gd name="T10" fmla="*/ 6214 w 7119"/>
                  <a:gd name="T11" fmla="*/ 1652 h 6633"/>
                  <a:gd name="T12" fmla="*/ 6540 w 7119"/>
                  <a:gd name="T13" fmla="*/ 2251 h 6633"/>
                  <a:gd name="T14" fmla="*/ 6810 w 7119"/>
                  <a:gd name="T15" fmla="*/ 2993 h 6633"/>
                  <a:gd name="T16" fmla="*/ 6912 w 7119"/>
                  <a:gd name="T17" fmla="*/ 4453 h 6633"/>
                  <a:gd name="T18" fmla="*/ 6378 w 7119"/>
                  <a:gd name="T19" fmla="*/ 5684 h 6633"/>
                  <a:gd name="T20" fmla="*/ 5883 w 7119"/>
                  <a:gd name="T21" fmla="*/ 6165 h 6633"/>
                  <a:gd name="T22" fmla="*/ 5338 w 7119"/>
                  <a:gd name="T23" fmla="*/ 6382 h 6633"/>
                  <a:gd name="T24" fmla="*/ 4814 w 7119"/>
                  <a:gd name="T25" fmla="*/ 6526 h 6633"/>
                  <a:gd name="T26" fmla="*/ 5210 w 7119"/>
                  <a:gd name="T27" fmla="*/ 6562 h 6633"/>
                  <a:gd name="T28" fmla="*/ 6026 w 7119"/>
                  <a:gd name="T29" fmla="*/ 6301 h 6633"/>
                  <a:gd name="T30" fmla="*/ 6906 w 7119"/>
                  <a:gd name="T31" fmla="*/ 5330 h 6633"/>
                  <a:gd name="T32" fmla="*/ 7118 w 7119"/>
                  <a:gd name="T33" fmla="*/ 4069 h 6633"/>
                  <a:gd name="T34" fmla="*/ 7052 w 7119"/>
                  <a:gd name="T35" fmla="*/ 3251 h 6633"/>
                  <a:gd name="T36" fmla="*/ 6677 w 7119"/>
                  <a:gd name="T37" fmla="*/ 2070 h 6633"/>
                  <a:gd name="T38" fmla="*/ 6274 w 7119"/>
                  <a:gd name="T39" fmla="*/ 1416 h 6633"/>
                  <a:gd name="T40" fmla="*/ 5129 w 7119"/>
                  <a:gd name="T41" fmla="*/ 425 h 6633"/>
                  <a:gd name="T42" fmla="*/ 2216 w 7119"/>
                  <a:gd name="T43" fmla="*/ 372 h 6633"/>
                  <a:gd name="T44" fmla="*/ 1003 w 7119"/>
                  <a:gd name="T45" fmla="*/ 1083 h 6633"/>
                  <a:gd name="T46" fmla="*/ 465 w 7119"/>
                  <a:gd name="T47" fmla="*/ 1673 h 6633"/>
                  <a:gd name="T48" fmla="*/ 232 w 7119"/>
                  <a:gd name="T49" fmla="*/ 2178 h 6633"/>
                  <a:gd name="T50" fmla="*/ 232 w 7119"/>
                  <a:gd name="T51" fmla="*/ 2178 h 6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19" h="6633">
                    <a:moveTo>
                      <a:pt x="232" y="2178"/>
                    </a:moveTo>
                    <a:cubicBezTo>
                      <a:pt x="318" y="2202"/>
                      <a:pt x="438" y="1986"/>
                      <a:pt x="487" y="1935"/>
                    </a:cubicBezTo>
                    <a:cubicBezTo>
                      <a:pt x="670" y="1748"/>
                      <a:pt x="828" y="1537"/>
                      <a:pt x="1010" y="1348"/>
                    </a:cubicBezTo>
                    <a:cubicBezTo>
                      <a:pt x="1374" y="967"/>
                      <a:pt x="1837" y="718"/>
                      <a:pt x="2326" y="532"/>
                    </a:cubicBezTo>
                    <a:cubicBezTo>
                      <a:pt x="3314" y="156"/>
                      <a:pt x="4461" y="208"/>
                      <a:pt x="5367" y="776"/>
                    </a:cubicBezTo>
                    <a:cubicBezTo>
                      <a:pt x="5719" y="997"/>
                      <a:pt x="5964" y="1325"/>
                      <a:pt x="6214" y="1652"/>
                    </a:cubicBezTo>
                    <a:cubicBezTo>
                      <a:pt x="6356" y="1838"/>
                      <a:pt x="6462" y="2029"/>
                      <a:pt x="6540" y="2251"/>
                    </a:cubicBezTo>
                    <a:cubicBezTo>
                      <a:pt x="6626" y="2499"/>
                      <a:pt x="6756" y="2744"/>
                      <a:pt x="6810" y="2993"/>
                    </a:cubicBezTo>
                    <a:cubicBezTo>
                      <a:pt x="6912" y="3471"/>
                      <a:pt x="6950" y="3966"/>
                      <a:pt x="6912" y="4453"/>
                    </a:cubicBezTo>
                    <a:cubicBezTo>
                      <a:pt x="6857" y="5149"/>
                      <a:pt x="6708" y="5294"/>
                      <a:pt x="6378" y="5684"/>
                    </a:cubicBezTo>
                    <a:cubicBezTo>
                      <a:pt x="6230" y="5860"/>
                      <a:pt x="6082" y="6044"/>
                      <a:pt x="5883" y="6165"/>
                    </a:cubicBezTo>
                    <a:cubicBezTo>
                      <a:pt x="5756" y="6243"/>
                      <a:pt x="5484" y="6349"/>
                      <a:pt x="5338" y="6382"/>
                    </a:cubicBezTo>
                    <a:cubicBezTo>
                      <a:pt x="5094" y="6438"/>
                      <a:pt x="4794" y="6430"/>
                      <a:pt x="4814" y="6526"/>
                    </a:cubicBezTo>
                    <a:cubicBezTo>
                      <a:pt x="4836" y="6633"/>
                      <a:pt x="5137" y="6571"/>
                      <a:pt x="5210" y="6562"/>
                    </a:cubicBezTo>
                    <a:cubicBezTo>
                      <a:pt x="5504" y="6526"/>
                      <a:pt x="5773" y="6471"/>
                      <a:pt x="6026" y="6301"/>
                    </a:cubicBezTo>
                    <a:cubicBezTo>
                      <a:pt x="6277" y="6132"/>
                      <a:pt x="6833" y="5492"/>
                      <a:pt x="6906" y="5330"/>
                    </a:cubicBezTo>
                    <a:cubicBezTo>
                      <a:pt x="7051" y="5009"/>
                      <a:pt x="7119" y="4473"/>
                      <a:pt x="7118" y="4069"/>
                    </a:cubicBezTo>
                    <a:cubicBezTo>
                      <a:pt x="7117" y="3795"/>
                      <a:pt x="7085" y="3523"/>
                      <a:pt x="7052" y="3251"/>
                    </a:cubicBezTo>
                    <a:cubicBezTo>
                      <a:pt x="7002" y="2842"/>
                      <a:pt x="6804" y="2332"/>
                      <a:pt x="6677" y="2070"/>
                    </a:cubicBezTo>
                    <a:cubicBezTo>
                      <a:pt x="6561" y="1831"/>
                      <a:pt x="6433" y="1625"/>
                      <a:pt x="6274" y="1416"/>
                    </a:cubicBezTo>
                    <a:cubicBezTo>
                      <a:pt x="5956" y="996"/>
                      <a:pt x="5612" y="650"/>
                      <a:pt x="5129" y="425"/>
                    </a:cubicBezTo>
                    <a:cubicBezTo>
                      <a:pt x="4210" y="0"/>
                      <a:pt x="3152" y="4"/>
                      <a:pt x="2216" y="372"/>
                    </a:cubicBezTo>
                    <a:cubicBezTo>
                      <a:pt x="1777" y="545"/>
                      <a:pt x="1348" y="756"/>
                      <a:pt x="1003" y="1083"/>
                    </a:cubicBezTo>
                    <a:cubicBezTo>
                      <a:pt x="810" y="1266"/>
                      <a:pt x="637" y="1470"/>
                      <a:pt x="465" y="1673"/>
                    </a:cubicBezTo>
                    <a:cubicBezTo>
                      <a:pt x="406" y="1742"/>
                      <a:pt x="0" y="2114"/>
                      <a:pt x="232" y="2178"/>
                    </a:cubicBezTo>
                    <a:cubicBezTo>
                      <a:pt x="285" y="2193"/>
                      <a:pt x="184" y="2165"/>
                      <a:pt x="232" y="2178"/>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5" name="Freeform 43"/>
              <p:cNvSpPr>
                <a:spLocks/>
              </p:cNvSpPr>
              <p:nvPr/>
            </p:nvSpPr>
            <p:spPr bwMode="auto">
              <a:xfrm rot="19220799">
                <a:off x="9160920" y="4322387"/>
                <a:ext cx="188046" cy="140772"/>
              </a:xfrm>
              <a:custGeom>
                <a:avLst/>
                <a:gdLst>
                  <a:gd name="T0" fmla="*/ 6726 w 7296"/>
                  <a:gd name="T1" fmla="*/ 3187 h 5365"/>
                  <a:gd name="T2" fmla="*/ 6371 w 7296"/>
                  <a:gd name="T3" fmla="*/ 2299 h 5365"/>
                  <a:gd name="T4" fmla="*/ 4406 w 7296"/>
                  <a:gd name="T5" fmla="*/ 726 h 5365"/>
                  <a:gd name="T6" fmla="*/ 3562 w 7296"/>
                  <a:gd name="T7" fmla="*/ 336 h 5365"/>
                  <a:gd name="T8" fmla="*/ 2296 w 7296"/>
                  <a:gd name="T9" fmla="*/ 12 h 5365"/>
                  <a:gd name="T10" fmla="*/ 1279 w 7296"/>
                  <a:gd name="T11" fmla="*/ 91 h 5365"/>
                  <a:gd name="T12" fmla="*/ 460 w 7296"/>
                  <a:gd name="T13" fmla="*/ 315 h 5365"/>
                  <a:gd name="T14" fmla="*/ 428 w 7296"/>
                  <a:gd name="T15" fmla="*/ 504 h 5365"/>
                  <a:gd name="T16" fmla="*/ 852 w 7296"/>
                  <a:gd name="T17" fmla="*/ 360 h 5365"/>
                  <a:gd name="T18" fmla="*/ 1808 w 7296"/>
                  <a:gd name="T19" fmla="*/ 224 h 5365"/>
                  <a:gd name="T20" fmla="*/ 3204 w 7296"/>
                  <a:gd name="T21" fmla="*/ 406 h 5365"/>
                  <a:gd name="T22" fmla="*/ 3729 w 7296"/>
                  <a:gd name="T23" fmla="*/ 613 h 5365"/>
                  <a:gd name="T24" fmla="*/ 3192 w 7296"/>
                  <a:gd name="T25" fmla="*/ 459 h 5365"/>
                  <a:gd name="T26" fmla="*/ 2791 w 7296"/>
                  <a:gd name="T27" fmla="*/ 359 h 5365"/>
                  <a:gd name="T28" fmla="*/ 1700 w 7296"/>
                  <a:gd name="T29" fmla="*/ 327 h 5365"/>
                  <a:gd name="T30" fmla="*/ 58 w 7296"/>
                  <a:gd name="T31" fmla="*/ 1035 h 5365"/>
                  <a:gd name="T32" fmla="*/ 202 w 7296"/>
                  <a:gd name="T33" fmla="*/ 1132 h 5365"/>
                  <a:gd name="T34" fmla="*/ 421 w 7296"/>
                  <a:gd name="T35" fmla="*/ 924 h 5365"/>
                  <a:gd name="T36" fmla="*/ 748 w 7296"/>
                  <a:gd name="T37" fmla="*/ 750 h 5365"/>
                  <a:gd name="T38" fmla="*/ 2991 w 7296"/>
                  <a:gd name="T39" fmla="*/ 597 h 5365"/>
                  <a:gd name="T40" fmla="*/ 3931 w 7296"/>
                  <a:gd name="T41" fmla="*/ 850 h 5365"/>
                  <a:gd name="T42" fmla="*/ 4872 w 7296"/>
                  <a:gd name="T43" fmla="*/ 1242 h 5365"/>
                  <a:gd name="T44" fmla="*/ 5781 w 7296"/>
                  <a:gd name="T45" fmla="*/ 1850 h 5365"/>
                  <a:gd name="T46" fmla="*/ 6281 w 7296"/>
                  <a:gd name="T47" fmla="*/ 2526 h 5365"/>
                  <a:gd name="T48" fmla="*/ 6445 w 7296"/>
                  <a:gd name="T49" fmla="*/ 2932 h 5365"/>
                  <a:gd name="T50" fmla="*/ 6610 w 7296"/>
                  <a:gd name="T51" fmla="*/ 3427 h 5365"/>
                  <a:gd name="T52" fmla="*/ 6984 w 7296"/>
                  <a:gd name="T53" fmla="*/ 4451 h 5365"/>
                  <a:gd name="T54" fmla="*/ 7075 w 7296"/>
                  <a:gd name="T55" fmla="*/ 4868 h 5365"/>
                  <a:gd name="T56" fmla="*/ 7130 w 7296"/>
                  <a:gd name="T57" fmla="*/ 5195 h 5365"/>
                  <a:gd name="T58" fmla="*/ 7279 w 7296"/>
                  <a:gd name="T59" fmla="*/ 4937 h 5365"/>
                  <a:gd name="T60" fmla="*/ 7173 w 7296"/>
                  <a:gd name="T61" fmla="*/ 4414 h 5365"/>
                  <a:gd name="T62" fmla="*/ 6726 w 7296"/>
                  <a:gd name="T63" fmla="*/ 3187 h 5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96" h="5365">
                    <a:moveTo>
                      <a:pt x="6726" y="3187"/>
                    </a:moveTo>
                    <a:cubicBezTo>
                      <a:pt x="6646" y="2958"/>
                      <a:pt x="6534" y="2592"/>
                      <a:pt x="6371" y="2299"/>
                    </a:cubicBezTo>
                    <a:cubicBezTo>
                      <a:pt x="5925" y="1501"/>
                      <a:pt x="5073" y="1265"/>
                      <a:pt x="4406" y="726"/>
                    </a:cubicBezTo>
                    <a:cubicBezTo>
                      <a:pt x="4181" y="544"/>
                      <a:pt x="3827" y="448"/>
                      <a:pt x="3562" y="336"/>
                    </a:cubicBezTo>
                    <a:cubicBezTo>
                      <a:pt x="3151" y="161"/>
                      <a:pt x="2747" y="27"/>
                      <a:pt x="2296" y="12"/>
                    </a:cubicBezTo>
                    <a:cubicBezTo>
                      <a:pt x="1957" y="0"/>
                      <a:pt x="1615" y="55"/>
                      <a:pt x="1279" y="91"/>
                    </a:cubicBezTo>
                    <a:cubicBezTo>
                      <a:pt x="1032" y="117"/>
                      <a:pt x="573" y="247"/>
                      <a:pt x="460" y="315"/>
                    </a:cubicBezTo>
                    <a:cubicBezTo>
                      <a:pt x="370" y="371"/>
                      <a:pt x="297" y="485"/>
                      <a:pt x="428" y="504"/>
                    </a:cubicBezTo>
                    <a:cubicBezTo>
                      <a:pt x="579" y="525"/>
                      <a:pt x="712" y="401"/>
                      <a:pt x="852" y="360"/>
                    </a:cubicBezTo>
                    <a:cubicBezTo>
                      <a:pt x="1159" y="271"/>
                      <a:pt x="1492" y="259"/>
                      <a:pt x="1808" y="224"/>
                    </a:cubicBezTo>
                    <a:cubicBezTo>
                      <a:pt x="2311" y="169"/>
                      <a:pt x="2758" y="252"/>
                      <a:pt x="3204" y="406"/>
                    </a:cubicBezTo>
                    <a:cubicBezTo>
                      <a:pt x="3378" y="466"/>
                      <a:pt x="3742" y="563"/>
                      <a:pt x="3729" y="613"/>
                    </a:cubicBezTo>
                    <a:cubicBezTo>
                      <a:pt x="3719" y="655"/>
                      <a:pt x="3370" y="512"/>
                      <a:pt x="3192" y="459"/>
                    </a:cubicBezTo>
                    <a:cubicBezTo>
                      <a:pt x="3060" y="419"/>
                      <a:pt x="2928" y="383"/>
                      <a:pt x="2791" y="359"/>
                    </a:cubicBezTo>
                    <a:cubicBezTo>
                      <a:pt x="2431" y="297"/>
                      <a:pt x="2063" y="287"/>
                      <a:pt x="1700" y="327"/>
                    </a:cubicBezTo>
                    <a:cubicBezTo>
                      <a:pt x="1190" y="383"/>
                      <a:pt x="321" y="518"/>
                      <a:pt x="58" y="1035"/>
                    </a:cubicBezTo>
                    <a:cubicBezTo>
                      <a:pt x="0" y="1148"/>
                      <a:pt x="120" y="1221"/>
                      <a:pt x="202" y="1132"/>
                    </a:cubicBezTo>
                    <a:cubicBezTo>
                      <a:pt x="266" y="1063"/>
                      <a:pt x="363" y="974"/>
                      <a:pt x="421" y="924"/>
                    </a:cubicBezTo>
                    <a:cubicBezTo>
                      <a:pt x="531" y="829"/>
                      <a:pt x="613" y="801"/>
                      <a:pt x="748" y="750"/>
                    </a:cubicBezTo>
                    <a:cubicBezTo>
                      <a:pt x="1458" y="482"/>
                      <a:pt x="2253" y="412"/>
                      <a:pt x="2991" y="597"/>
                    </a:cubicBezTo>
                    <a:cubicBezTo>
                      <a:pt x="3307" y="677"/>
                      <a:pt x="3608" y="793"/>
                      <a:pt x="3931" y="850"/>
                    </a:cubicBezTo>
                    <a:cubicBezTo>
                      <a:pt x="4293" y="913"/>
                      <a:pt x="4559" y="1056"/>
                      <a:pt x="4872" y="1242"/>
                    </a:cubicBezTo>
                    <a:cubicBezTo>
                      <a:pt x="5185" y="1429"/>
                      <a:pt x="5500" y="1617"/>
                      <a:pt x="5781" y="1850"/>
                    </a:cubicBezTo>
                    <a:cubicBezTo>
                      <a:pt x="6027" y="2054"/>
                      <a:pt x="6108" y="2264"/>
                      <a:pt x="6281" y="2526"/>
                    </a:cubicBezTo>
                    <a:cubicBezTo>
                      <a:pt x="6374" y="2667"/>
                      <a:pt x="6398" y="2759"/>
                      <a:pt x="6445" y="2932"/>
                    </a:cubicBezTo>
                    <a:cubicBezTo>
                      <a:pt x="6491" y="3100"/>
                      <a:pt x="6548" y="3264"/>
                      <a:pt x="6610" y="3427"/>
                    </a:cubicBezTo>
                    <a:cubicBezTo>
                      <a:pt x="6738" y="3767"/>
                      <a:pt x="6884" y="4101"/>
                      <a:pt x="6984" y="4451"/>
                    </a:cubicBezTo>
                    <a:cubicBezTo>
                      <a:pt x="7023" y="4588"/>
                      <a:pt x="7054" y="4727"/>
                      <a:pt x="7075" y="4868"/>
                    </a:cubicBezTo>
                    <a:cubicBezTo>
                      <a:pt x="7087" y="4950"/>
                      <a:pt x="7077" y="5141"/>
                      <a:pt x="7130" y="5195"/>
                    </a:cubicBezTo>
                    <a:cubicBezTo>
                      <a:pt x="7296" y="5365"/>
                      <a:pt x="7287" y="4997"/>
                      <a:pt x="7279" y="4937"/>
                    </a:cubicBezTo>
                    <a:cubicBezTo>
                      <a:pt x="7256" y="4760"/>
                      <a:pt x="7221" y="4586"/>
                      <a:pt x="7173" y="4414"/>
                    </a:cubicBezTo>
                    <a:cubicBezTo>
                      <a:pt x="7112" y="4196"/>
                      <a:pt x="6869" y="3598"/>
                      <a:pt x="6726" y="3187"/>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6" name="Freeform 44"/>
              <p:cNvSpPr>
                <a:spLocks/>
              </p:cNvSpPr>
              <p:nvPr/>
            </p:nvSpPr>
            <p:spPr bwMode="auto">
              <a:xfrm rot="19220799">
                <a:off x="9228001" y="4504643"/>
                <a:ext cx="5278" cy="15396"/>
              </a:xfrm>
              <a:custGeom>
                <a:avLst/>
                <a:gdLst>
                  <a:gd name="T0" fmla="*/ 2 w 205"/>
                  <a:gd name="T1" fmla="*/ 298 h 588"/>
                  <a:gd name="T2" fmla="*/ 150 w 205"/>
                  <a:gd name="T3" fmla="*/ 586 h 588"/>
                  <a:gd name="T4" fmla="*/ 178 w 205"/>
                  <a:gd name="T5" fmla="*/ 352 h 588"/>
                  <a:gd name="T6" fmla="*/ 112 w 205"/>
                  <a:gd name="T7" fmla="*/ 10 h 588"/>
                  <a:gd name="T8" fmla="*/ 2 w 205"/>
                  <a:gd name="T9" fmla="*/ 298 h 588"/>
                </a:gdLst>
                <a:ahLst/>
                <a:cxnLst>
                  <a:cxn ang="0">
                    <a:pos x="T0" y="T1"/>
                  </a:cxn>
                  <a:cxn ang="0">
                    <a:pos x="T2" y="T3"/>
                  </a:cxn>
                  <a:cxn ang="0">
                    <a:pos x="T4" y="T5"/>
                  </a:cxn>
                  <a:cxn ang="0">
                    <a:pos x="T6" y="T7"/>
                  </a:cxn>
                  <a:cxn ang="0">
                    <a:pos x="T8" y="T9"/>
                  </a:cxn>
                </a:cxnLst>
                <a:rect l="0" t="0" r="r" b="b"/>
                <a:pathLst>
                  <a:path w="205" h="588">
                    <a:moveTo>
                      <a:pt x="2" y="298"/>
                    </a:moveTo>
                    <a:cubicBezTo>
                      <a:pt x="6" y="474"/>
                      <a:pt x="78" y="588"/>
                      <a:pt x="150" y="586"/>
                    </a:cubicBezTo>
                    <a:cubicBezTo>
                      <a:pt x="205" y="585"/>
                      <a:pt x="189" y="476"/>
                      <a:pt x="178" y="352"/>
                    </a:cubicBezTo>
                    <a:cubicBezTo>
                      <a:pt x="164" y="188"/>
                      <a:pt x="176" y="21"/>
                      <a:pt x="112" y="10"/>
                    </a:cubicBezTo>
                    <a:cubicBezTo>
                      <a:pt x="52" y="0"/>
                      <a:pt x="0" y="192"/>
                      <a:pt x="2" y="298"/>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7" name="Freeform 45"/>
              <p:cNvSpPr>
                <a:spLocks/>
              </p:cNvSpPr>
              <p:nvPr/>
            </p:nvSpPr>
            <p:spPr bwMode="auto">
              <a:xfrm rot="19220799">
                <a:off x="9249417" y="4537363"/>
                <a:ext cx="141" cy="384"/>
              </a:xfrm>
              <a:custGeom>
                <a:avLst/>
                <a:gdLst>
                  <a:gd name="T0" fmla="*/ 5 w 5"/>
                  <a:gd name="T1" fmla="*/ 13 h 13"/>
                  <a:gd name="T2" fmla="*/ 5 w 5"/>
                  <a:gd name="T3" fmla="*/ 13 h 13"/>
                </a:gdLst>
                <a:ahLst/>
                <a:cxnLst>
                  <a:cxn ang="0">
                    <a:pos x="T0" y="T1"/>
                  </a:cxn>
                  <a:cxn ang="0">
                    <a:pos x="T2" y="T3"/>
                  </a:cxn>
                </a:cxnLst>
                <a:rect l="0" t="0" r="r" b="b"/>
                <a:pathLst>
                  <a:path w="5" h="13">
                    <a:moveTo>
                      <a:pt x="5" y="13"/>
                    </a:moveTo>
                    <a:cubicBezTo>
                      <a:pt x="0" y="0"/>
                      <a:pt x="3" y="7"/>
                      <a:pt x="5" y="13"/>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8" name="Freeform 46"/>
              <p:cNvSpPr>
                <a:spLocks/>
              </p:cNvSpPr>
              <p:nvPr/>
            </p:nvSpPr>
            <p:spPr bwMode="auto">
              <a:xfrm rot="19220799">
                <a:off x="9204135" y="4428171"/>
                <a:ext cx="47789" cy="140772"/>
              </a:xfrm>
              <a:custGeom>
                <a:avLst/>
                <a:gdLst>
                  <a:gd name="T0" fmla="*/ 608 w 1853"/>
                  <a:gd name="T1" fmla="*/ 4364 h 5366"/>
                  <a:gd name="T2" fmla="*/ 221 w 1853"/>
                  <a:gd name="T3" fmla="*/ 3353 h 5366"/>
                  <a:gd name="T4" fmla="*/ 477 w 1853"/>
                  <a:gd name="T5" fmla="*/ 1878 h 5366"/>
                  <a:gd name="T6" fmla="*/ 992 w 1853"/>
                  <a:gd name="T7" fmla="*/ 857 h 5366"/>
                  <a:gd name="T8" fmla="*/ 1380 w 1853"/>
                  <a:gd name="T9" fmla="*/ 499 h 5366"/>
                  <a:gd name="T10" fmla="*/ 1748 w 1853"/>
                  <a:gd name="T11" fmla="*/ 224 h 5366"/>
                  <a:gd name="T12" fmla="*/ 1668 w 1853"/>
                  <a:gd name="T13" fmla="*/ 94 h 5366"/>
                  <a:gd name="T14" fmla="*/ 554 w 1853"/>
                  <a:gd name="T15" fmla="*/ 1230 h 5366"/>
                  <a:gd name="T16" fmla="*/ 25 w 1853"/>
                  <a:gd name="T17" fmla="*/ 2889 h 5366"/>
                  <a:gd name="T18" fmla="*/ 125 w 1853"/>
                  <a:gd name="T19" fmla="*/ 3783 h 5366"/>
                  <a:gd name="T20" fmla="*/ 416 w 1853"/>
                  <a:gd name="T21" fmla="*/ 4396 h 5366"/>
                  <a:gd name="T22" fmla="*/ 679 w 1853"/>
                  <a:gd name="T23" fmla="*/ 4979 h 5366"/>
                  <a:gd name="T24" fmla="*/ 916 w 1853"/>
                  <a:gd name="T25" fmla="*/ 5283 h 5366"/>
                  <a:gd name="T26" fmla="*/ 1052 w 1853"/>
                  <a:gd name="T27" fmla="*/ 5192 h 5366"/>
                  <a:gd name="T28" fmla="*/ 608 w 1853"/>
                  <a:gd name="T29" fmla="*/ 4364 h 5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3" h="5366">
                    <a:moveTo>
                      <a:pt x="608" y="4364"/>
                    </a:moveTo>
                    <a:cubicBezTo>
                      <a:pt x="478" y="4030"/>
                      <a:pt x="261" y="3701"/>
                      <a:pt x="221" y="3353"/>
                    </a:cubicBezTo>
                    <a:cubicBezTo>
                      <a:pt x="162" y="2849"/>
                      <a:pt x="296" y="2344"/>
                      <a:pt x="477" y="1878"/>
                    </a:cubicBezTo>
                    <a:cubicBezTo>
                      <a:pt x="610" y="1534"/>
                      <a:pt x="756" y="1144"/>
                      <a:pt x="992" y="857"/>
                    </a:cubicBezTo>
                    <a:cubicBezTo>
                      <a:pt x="1104" y="720"/>
                      <a:pt x="1238" y="604"/>
                      <a:pt x="1380" y="499"/>
                    </a:cubicBezTo>
                    <a:cubicBezTo>
                      <a:pt x="1502" y="409"/>
                      <a:pt x="1623" y="309"/>
                      <a:pt x="1748" y="224"/>
                    </a:cubicBezTo>
                    <a:cubicBezTo>
                      <a:pt x="1853" y="154"/>
                      <a:pt x="1847" y="0"/>
                      <a:pt x="1668" y="94"/>
                    </a:cubicBezTo>
                    <a:cubicBezTo>
                      <a:pt x="1156" y="361"/>
                      <a:pt x="810" y="701"/>
                      <a:pt x="554" y="1230"/>
                    </a:cubicBezTo>
                    <a:cubicBezTo>
                      <a:pt x="301" y="1751"/>
                      <a:pt x="75" y="2307"/>
                      <a:pt x="25" y="2889"/>
                    </a:cubicBezTo>
                    <a:cubicBezTo>
                      <a:pt x="0" y="3190"/>
                      <a:pt x="24" y="3498"/>
                      <a:pt x="125" y="3783"/>
                    </a:cubicBezTo>
                    <a:cubicBezTo>
                      <a:pt x="197" y="3987"/>
                      <a:pt x="330" y="4192"/>
                      <a:pt x="416" y="4396"/>
                    </a:cubicBezTo>
                    <a:cubicBezTo>
                      <a:pt x="496" y="4593"/>
                      <a:pt x="579" y="4791"/>
                      <a:pt x="679" y="4979"/>
                    </a:cubicBezTo>
                    <a:cubicBezTo>
                      <a:pt x="736" y="5086"/>
                      <a:pt x="824" y="5202"/>
                      <a:pt x="916" y="5283"/>
                    </a:cubicBezTo>
                    <a:cubicBezTo>
                      <a:pt x="1011" y="5366"/>
                      <a:pt x="1137" y="5279"/>
                      <a:pt x="1052" y="5192"/>
                    </a:cubicBezTo>
                    <a:cubicBezTo>
                      <a:pt x="934" y="5072"/>
                      <a:pt x="695" y="4586"/>
                      <a:pt x="608" y="4364"/>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89" name="Freeform 47"/>
              <p:cNvSpPr>
                <a:spLocks/>
              </p:cNvSpPr>
              <p:nvPr/>
            </p:nvSpPr>
            <p:spPr bwMode="auto">
              <a:xfrm rot="19220799">
                <a:off x="9379686" y="4452316"/>
                <a:ext cx="18616" cy="19521"/>
              </a:xfrm>
              <a:custGeom>
                <a:avLst/>
                <a:gdLst>
                  <a:gd name="T0" fmla="*/ 590 w 723"/>
                  <a:gd name="T1" fmla="*/ 80 h 743"/>
                  <a:gd name="T2" fmla="*/ 64 w 723"/>
                  <a:gd name="T3" fmla="*/ 568 h 743"/>
                  <a:gd name="T4" fmla="*/ 124 w 723"/>
                  <a:gd name="T5" fmla="*/ 740 h 743"/>
                  <a:gd name="T6" fmla="*/ 463 w 723"/>
                  <a:gd name="T7" fmla="*/ 517 h 743"/>
                  <a:gd name="T8" fmla="*/ 672 w 723"/>
                  <a:gd name="T9" fmla="*/ 257 h 743"/>
                  <a:gd name="T10" fmla="*/ 590 w 723"/>
                  <a:gd name="T11" fmla="*/ 80 h 743"/>
                  <a:gd name="T12" fmla="*/ 590 w 723"/>
                  <a:gd name="T13" fmla="*/ 80 h 743"/>
                </a:gdLst>
                <a:ahLst/>
                <a:cxnLst>
                  <a:cxn ang="0">
                    <a:pos x="T0" y="T1"/>
                  </a:cxn>
                  <a:cxn ang="0">
                    <a:pos x="T2" y="T3"/>
                  </a:cxn>
                  <a:cxn ang="0">
                    <a:pos x="T4" y="T5"/>
                  </a:cxn>
                  <a:cxn ang="0">
                    <a:pos x="T6" y="T7"/>
                  </a:cxn>
                  <a:cxn ang="0">
                    <a:pos x="T8" y="T9"/>
                  </a:cxn>
                  <a:cxn ang="0">
                    <a:pos x="T10" y="T11"/>
                  </a:cxn>
                  <a:cxn ang="0">
                    <a:pos x="T12" y="T13"/>
                  </a:cxn>
                </a:cxnLst>
                <a:rect l="0" t="0" r="r" b="b"/>
                <a:pathLst>
                  <a:path w="723" h="743">
                    <a:moveTo>
                      <a:pt x="590" y="80"/>
                    </a:moveTo>
                    <a:cubicBezTo>
                      <a:pt x="396" y="223"/>
                      <a:pt x="237" y="402"/>
                      <a:pt x="64" y="568"/>
                    </a:cubicBezTo>
                    <a:cubicBezTo>
                      <a:pt x="0" y="628"/>
                      <a:pt x="1" y="736"/>
                      <a:pt x="124" y="740"/>
                    </a:cubicBezTo>
                    <a:cubicBezTo>
                      <a:pt x="225" y="743"/>
                      <a:pt x="398" y="583"/>
                      <a:pt x="463" y="517"/>
                    </a:cubicBezTo>
                    <a:cubicBezTo>
                      <a:pt x="539" y="439"/>
                      <a:pt x="627" y="364"/>
                      <a:pt x="672" y="257"/>
                    </a:cubicBezTo>
                    <a:cubicBezTo>
                      <a:pt x="723" y="137"/>
                      <a:pt x="698" y="0"/>
                      <a:pt x="590" y="80"/>
                    </a:cubicBezTo>
                    <a:cubicBezTo>
                      <a:pt x="489" y="155"/>
                      <a:pt x="632" y="49"/>
                      <a:pt x="590" y="80"/>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90" name="Freeform 48"/>
              <p:cNvSpPr>
                <a:spLocks/>
              </p:cNvSpPr>
              <p:nvPr/>
            </p:nvSpPr>
            <p:spPr bwMode="auto">
              <a:xfrm rot="19220799">
                <a:off x="9159794" y="4307400"/>
                <a:ext cx="174614" cy="124129"/>
              </a:xfrm>
              <a:custGeom>
                <a:avLst/>
                <a:gdLst>
                  <a:gd name="T0" fmla="*/ 2759 w 6775"/>
                  <a:gd name="T1" fmla="*/ 663 h 4731"/>
                  <a:gd name="T2" fmla="*/ 4950 w 6775"/>
                  <a:gd name="T3" fmla="*/ 1798 h 4731"/>
                  <a:gd name="T4" fmla="*/ 6311 w 6775"/>
                  <a:gd name="T5" fmla="*/ 3555 h 4731"/>
                  <a:gd name="T6" fmla="*/ 6466 w 6775"/>
                  <a:gd name="T7" fmla="*/ 4138 h 4731"/>
                  <a:gd name="T8" fmla="*/ 6569 w 6775"/>
                  <a:gd name="T9" fmla="*/ 4603 h 4731"/>
                  <a:gd name="T10" fmla="*/ 6676 w 6775"/>
                  <a:gd name="T11" fmla="*/ 4219 h 4731"/>
                  <a:gd name="T12" fmla="*/ 6503 w 6775"/>
                  <a:gd name="T13" fmla="*/ 3529 h 4731"/>
                  <a:gd name="T14" fmla="*/ 5039 w 6775"/>
                  <a:gd name="T15" fmla="*/ 1626 h 4731"/>
                  <a:gd name="T16" fmla="*/ 2863 w 6775"/>
                  <a:gd name="T17" fmla="*/ 498 h 4731"/>
                  <a:gd name="T18" fmla="*/ 2402 w 6775"/>
                  <a:gd name="T19" fmla="*/ 277 h 4731"/>
                  <a:gd name="T20" fmla="*/ 1929 w 6775"/>
                  <a:gd name="T21" fmla="*/ 97 h 4731"/>
                  <a:gd name="T22" fmla="*/ 637 w 6775"/>
                  <a:gd name="T23" fmla="*/ 43 h 4731"/>
                  <a:gd name="T24" fmla="*/ 296 w 6775"/>
                  <a:gd name="T25" fmla="*/ 223 h 4731"/>
                  <a:gd name="T26" fmla="*/ 506 w 6775"/>
                  <a:gd name="T27" fmla="*/ 265 h 4731"/>
                  <a:gd name="T28" fmla="*/ 1478 w 6775"/>
                  <a:gd name="T29" fmla="*/ 214 h 4731"/>
                  <a:gd name="T30" fmla="*/ 1956 w 6775"/>
                  <a:gd name="T31" fmla="*/ 297 h 4731"/>
                  <a:gd name="T32" fmla="*/ 803 w 6775"/>
                  <a:gd name="T33" fmla="*/ 332 h 4731"/>
                  <a:gd name="T34" fmla="*/ 202 w 6775"/>
                  <a:gd name="T35" fmla="*/ 483 h 4731"/>
                  <a:gd name="T36" fmla="*/ 19 w 6775"/>
                  <a:gd name="T37" fmla="*/ 604 h 4731"/>
                  <a:gd name="T38" fmla="*/ 150 w 6775"/>
                  <a:gd name="T39" fmla="*/ 689 h 4731"/>
                  <a:gd name="T40" fmla="*/ 2759 w 6775"/>
                  <a:gd name="T41" fmla="*/ 663 h 4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5" h="4731">
                    <a:moveTo>
                      <a:pt x="2759" y="663"/>
                    </a:moveTo>
                    <a:cubicBezTo>
                      <a:pt x="3544" y="924"/>
                      <a:pt x="4264" y="1340"/>
                      <a:pt x="4950" y="1798"/>
                    </a:cubicBezTo>
                    <a:cubicBezTo>
                      <a:pt x="5545" y="2195"/>
                      <a:pt x="6102" y="2864"/>
                      <a:pt x="6311" y="3555"/>
                    </a:cubicBezTo>
                    <a:cubicBezTo>
                      <a:pt x="6368" y="3748"/>
                      <a:pt x="6424" y="3941"/>
                      <a:pt x="6466" y="4138"/>
                    </a:cubicBezTo>
                    <a:cubicBezTo>
                      <a:pt x="6487" y="4242"/>
                      <a:pt x="6472" y="4542"/>
                      <a:pt x="6569" y="4603"/>
                    </a:cubicBezTo>
                    <a:cubicBezTo>
                      <a:pt x="6775" y="4731"/>
                      <a:pt x="6687" y="4282"/>
                      <a:pt x="6676" y="4219"/>
                    </a:cubicBezTo>
                    <a:cubicBezTo>
                      <a:pt x="6636" y="3985"/>
                      <a:pt x="6572" y="3756"/>
                      <a:pt x="6503" y="3529"/>
                    </a:cubicBezTo>
                    <a:cubicBezTo>
                      <a:pt x="6275" y="2771"/>
                      <a:pt x="5692" y="2063"/>
                      <a:pt x="5039" y="1626"/>
                    </a:cubicBezTo>
                    <a:cubicBezTo>
                      <a:pt x="4358" y="1171"/>
                      <a:pt x="3641" y="760"/>
                      <a:pt x="2863" y="498"/>
                    </a:cubicBezTo>
                    <a:cubicBezTo>
                      <a:pt x="2674" y="434"/>
                      <a:pt x="2557" y="394"/>
                      <a:pt x="2402" y="277"/>
                    </a:cubicBezTo>
                    <a:cubicBezTo>
                      <a:pt x="2266" y="173"/>
                      <a:pt x="2096" y="124"/>
                      <a:pt x="1929" y="97"/>
                    </a:cubicBezTo>
                    <a:cubicBezTo>
                      <a:pt x="1521" y="31"/>
                      <a:pt x="1049" y="0"/>
                      <a:pt x="637" y="43"/>
                    </a:cubicBezTo>
                    <a:cubicBezTo>
                      <a:pt x="515" y="55"/>
                      <a:pt x="341" y="86"/>
                      <a:pt x="296" y="223"/>
                    </a:cubicBezTo>
                    <a:cubicBezTo>
                      <a:pt x="233" y="418"/>
                      <a:pt x="456" y="283"/>
                      <a:pt x="506" y="265"/>
                    </a:cubicBezTo>
                    <a:cubicBezTo>
                      <a:pt x="839" y="146"/>
                      <a:pt x="1155" y="200"/>
                      <a:pt x="1478" y="214"/>
                    </a:cubicBezTo>
                    <a:cubicBezTo>
                      <a:pt x="1614" y="221"/>
                      <a:pt x="1987" y="233"/>
                      <a:pt x="1956" y="297"/>
                    </a:cubicBezTo>
                    <a:cubicBezTo>
                      <a:pt x="1926" y="358"/>
                      <a:pt x="1179" y="270"/>
                      <a:pt x="803" y="332"/>
                    </a:cubicBezTo>
                    <a:cubicBezTo>
                      <a:pt x="598" y="365"/>
                      <a:pt x="407" y="443"/>
                      <a:pt x="202" y="483"/>
                    </a:cubicBezTo>
                    <a:cubicBezTo>
                      <a:pt x="140" y="495"/>
                      <a:pt x="40" y="527"/>
                      <a:pt x="19" y="604"/>
                    </a:cubicBezTo>
                    <a:cubicBezTo>
                      <a:pt x="0" y="675"/>
                      <a:pt x="22" y="718"/>
                      <a:pt x="150" y="689"/>
                    </a:cubicBezTo>
                    <a:cubicBezTo>
                      <a:pt x="706" y="559"/>
                      <a:pt x="1617" y="284"/>
                      <a:pt x="2759" y="663"/>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91" name="Freeform 49"/>
              <p:cNvSpPr>
                <a:spLocks/>
              </p:cNvSpPr>
              <p:nvPr/>
            </p:nvSpPr>
            <p:spPr bwMode="auto">
              <a:xfrm rot="19220799">
                <a:off x="9157810" y="4303192"/>
                <a:ext cx="151992" cy="86430"/>
              </a:xfrm>
              <a:custGeom>
                <a:avLst/>
                <a:gdLst>
                  <a:gd name="T0" fmla="*/ 701 w 5897"/>
                  <a:gd name="T1" fmla="*/ 199 h 3294"/>
                  <a:gd name="T2" fmla="*/ 1518 w 5897"/>
                  <a:gd name="T3" fmla="*/ 363 h 3294"/>
                  <a:gd name="T4" fmla="*/ 2361 w 5897"/>
                  <a:gd name="T5" fmla="*/ 712 h 3294"/>
                  <a:gd name="T6" fmla="*/ 3394 w 5897"/>
                  <a:gd name="T7" fmla="*/ 1110 h 3294"/>
                  <a:gd name="T8" fmla="*/ 4678 w 5897"/>
                  <a:gd name="T9" fmla="*/ 1923 h 3294"/>
                  <a:gd name="T10" fmla="*/ 5341 w 5897"/>
                  <a:gd name="T11" fmla="*/ 2589 h 3294"/>
                  <a:gd name="T12" fmla="*/ 5516 w 5897"/>
                  <a:gd name="T13" fmla="*/ 2835 h 3294"/>
                  <a:gd name="T14" fmla="*/ 5693 w 5897"/>
                  <a:gd name="T15" fmla="*/ 3169 h 3294"/>
                  <a:gd name="T16" fmla="*/ 5762 w 5897"/>
                  <a:gd name="T17" fmla="*/ 2890 h 3294"/>
                  <a:gd name="T18" fmla="*/ 5516 w 5897"/>
                  <a:gd name="T19" fmla="*/ 2503 h 3294"/>
                  <a:gd name="T20" fmla="*/ 4880 w 5897"/>
                  <a:gd name="T21" fmla="*/ 1850 h 3294"/>
                  <a:gd name="T22" fmla="*/ 3129 w 5897"/>
                  <a:gd name="T23" fmla="*/ 782 h 3294"/>
                  <a:gd name="T24" fmla="*/ 1494 w 5897"/>
                  <a:gd name="T25" fmla="*/ 182 h 3294"/>
                  <a:gd name="T26" fmla="*/ 689 w 5897"/>
                  <a:gd name="T27" fmla="*/ 11 h 3294"/>
                  <a:gd name="T28" fmla="*/ 190 w 5897"/>
                  <a:gd name="T29" fmla="*/ 35 h 3294"/>
                  <a:gd name="T30" fmla="*/ 174 w 5897"/>
                  <a:gd name="T31" fmla="*/ 198 h 3294"/>
                  <a:gd name="T32" fmla="*/ 701 w 5897"/>
                  <a:gd name="T33" fmla="*/ 199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97" h="3294">
                    <a:moveTo>
                      <a:pt x="701" y="199"/>
                    </a:moveTo>
                    <a:cubicBezTo>
                      <a:pt x="974" y="218"/>
                      <a:pt x="1257" y="283"/>
                      <a:pt x="1518" y="363"/>
                    </a:cubicBezTo>
                    <a:cubicBezTo>
                      <a:pt x="1810" y="452"/>
                      <a:pt x="2068" y="618"/>
                      <a:pt x="2361" y="712"/>
                    </a:cubicBezTo>
                    <a:cubicBezTo>
                      <a:pt x="2714" y="826"/>
                      <a:pt x="3057" y="953"/>
                      <a:pt x="3394" y="1110"/>
                    </a:cubicBezTo>
                    <a:cubicBezTo>
                      <a:pt x="3856" y="1325"/>
                      <a:pt x="4304" y="1572"/>
                      <a:pt x="4678" y="1923"/>
                    </a:cubicBezTo>
                    <a:cubicBezTo>
                      <a:pt x="4906" y="2136"/>
                      <a:pt x="5141" y="2349"/>
                      <a:pt x="5341" y="2589"/>
                    </a:cubicBezTo>
                    <a:cubicBezTo>
                      <a:pt x="5405" y="2667"/>
                      <a:pt x="5464" y="2749"/>
                      <a:pt x="5516" y="2835"/>
                    </a:cubicBezTo>
                    <a:cubicBezTo>
                      <a:pt x="5555" y="2899"/>
                      <a:pt x="5620" y="3124"/>
                      <a:pt x="5693" y="3169"/>
                    </a:cubicBezTo>
                    <a:cubicBezTo>
                      <a:pt x="5897" y="3294"/>
                      <a:pt x="5788" y="2943"/>
                      <a:pt x="5762" y="2890"/>
                    </a:cubicBezTo>
                    <a:cubicBezTo>
                      <a:pt x="5695" y="2752"/>
                      <a:pt x="5611" y="2623"/>
                      <a:pt x="5516" y="2503"/>
                    </a:cubicBezTo>
                    <a:cubicBezTo>
                      <a:pt x="5328" y="2264"/>
                      <a:pt x="5099" y="2060"/>
                      <a:pt x="4880" y="1850"/>
                    </a:cubicBezTo>
                    <a:cubicBezTo>
                      <a:pt x="4380" y="1370"/>
                      <a:pt x="3765" y="1047"/>
                      <a:pt x="3129" y="782"/>
                    </a:cubicBezTo>
                    <a:cubicBezTo>
                      <a:pt x="2585" y="555"/>
                      <a:pt x="2044" y="396"/>
                      <a:pt x="1494" y="182"/>
                    </a:cubicBezTo>
                    <a:cubicBezTo>
                      <a:pt x="1229" y="78"/>
                      <a:pt x="971" y="33"/>
                      <a:pt x="689" y="11"/>
                    </a:cubicBezTo>
                    <a:cubicBezTo>
                      <a:pt x="546" y="0"/>
                      <a:pt x="333" y="3"/>
                      <a:pt x="190" y="35"/>
                    </a:cubicBezTo>
                    <a:cubicBezTo>
                      <a:pt x="0" y="77"/>
                      <a:pt x="12" y="216"/>
                      <a:pt x="174" y="198"/>
                    </a:cubicBezTo>
                    <a:cubicBezTo>
                      <a:pt x="262" y="188"/>
                      <a:pt x="427" y="179"/>
                      <a:pt x="701" y="199"/>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92" name="Freeform 50"/>
              <p:cNvSpPr>
                <a:spLocks/>
              </p:cNvSpPr>
              <p:nvPr/>
            </p:nvSpPr>
            <p:spPr bwMode="auto">
              <a:xfrm rot="19220799">
                <a:off x="9149124" y="4281438"/>
                <a:ext cx="140540" cy="92281"/>
              </a:xfrm>
              <a:custGeom>
                <a:avLst/>
                <a:gdLst>
                  <a:gd name="T0" fmla="*/ 179 w 5451"/>
                  <a:gd name="T1" fmla="*/ 953 h 3517"/>
                  <a:gd name="T2" fmla="*/ 1831 w 5451"/>
                  <a:gd name="T3" fmla="*/ 1288 h 3517"/>
                  <a:gd name="T4" fmla="*/ 3942 w 5451"/>
                  <a:gd name="T5" fmla="*/ 2153 h 3517"/>
                  <a:gd name="T6" fmla="*/ 5210 w 5451"/>
                  <a:gd name="T7" fmla="*/ 3291 h 3517"/>
                  <a:gd name="T8" fmla="*/ 5410 w 5451"/>
                  <a:gd name="T9" fmla="*/ 3380 h 3517"/>
                  <a:gd name="T10" fmla="*/ 5344 w 5451"/>
                  <a:gd name="T11" fmla="*/ 3145 h 3517"/>
                  <a:gd name="T12" fmla="*/ 4927 w 5451"/>
                  <a:gd name="T13" fmla="*/ 2481 h 3517"/>
                  <a:gd name="T14" fmla="*/ 3790 w 5451"/>
                  <a:gd name="T15" fmla="*/ 1274 h 3517"/>
                  <a:gd name="T16" fmla="*/ 2790 w 5451"/>
                  <a:gd name="T17" fmla="*/ 828 h 3517"/>
                  <a:gd name="T18" fmla="*/ 1822 w 5451"/>
                  <a:gd name="T19" fmla="*/ 386 h 3517"/>
                  <a:gd name="T20" fmla="*/ 986 w 5451"/>
                  <a:gd name="T21" fmla="*/ 272 h 3517"/>
                  <a:gd name="T22" fmla="*/ 1395 w 5451"/>
                  <a:gd name="T23" fmla="*/ 425 h 3517"/>
                  <a:gd name="T24" fmla="*/ 1809 w 5451"/>
                  <a:gd name="T25" fmla="*/ 590 h 3517"/>
                  <a:gd name="T26" fmla="*/ 3743 w 5451"/>
                  <a:gd name="T27" fmla="*/ 1469 h 3517"/>
                  <a:gd name="T28" fmla="*/ 4362 w 5451"/>
                  <a:gd name="T29" fmla="*/ 1972 h 3517"/>
                  <a:gd name="T30" fmla="*/ 4539 w 5451"/>
                  <a:gd name="T31" fmla="*/ 2252 h 3517"/>
                  <a:gd name="T32" fmla="*/ 4052 w 5451"/>
                  <a:gd name="T33" fmla="*/ 1836 h 3517"/>
                  <a:gd name="T34" fmla="*/ 2962 w 5451"/>
                  <a:gd name="T35" fmla="*/ 1241 h 3517"/>
                  <a:gd name="T36" fmla="*/ 1710 w 5451"/>
                  <a:gd name="T37" fmla="*/ 678 h 3517"/>
                  <a:gd name="T38" fmla="*/ 471 w 5451"/>
                  <a:gd name="T39" fmla="*/ 465 h 3517"/>
                  <a:gd name="T40" fmla="*/ 474 w 5451"/>
                  <a:gd name="T41" fmla="*/ 649 h 3517"/>
                  <a:gd name="T42" fmla="*/ 759 w 5451"/>
                  <a:gd name="T43" fmla="*/ 638 h 3517"/>
                  <a:gd name="T44" fmla="*/ 1748 w 5451"/>
                  <a:gd name="T45" fmla="*/ 897 h 3517"/>
                  <a:gd name="T46" fmla="*/ 3479 w 5451"/>
                  <a:gd name="T47" fmla="*/ 1681 h 3517"/>
                  <a:gd name="T48" fmla="*/ 3795 w 5451"/>
                  <a:gd name="T49" fmla="*/ 1889 h 3517"/>
                  <a:gd name="T50" fmla="*/ 3442 w 5451"/>
                  <a:gd name="T51" fmla="*/ 1764 h 3517"/>
                  <a:gd name="T52" fmla="*/ 1913 w 5451"/>
                  <a:gd name="T53" fmla="*/ 1114 h 3517"/>
                  <a:gd name="T54" fmla="*/ 796 w 5451"/>
                  <a:gd name="T55" fmla="*/ 777 h 3517"/>
                  <a:gd name="T56" fmla="*/ 225 w 5451"/>
                  <a:gd name="T57" fmla="*/ 753 h 3517"/>
                  <a:gd name="T58" fmla="*/ 179 w 5451"/>
                  <a:gd name="T59" fmla="*/ 953 h 3517"/>
                  <a:gd name="T60" fmla="*/ 179 w 5451"/>
                  <a:gd name="T61" fmla="*/ 953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51" h="3517">
                    <a:moveTo>
                      <a:pt x="179" y="953"/>
                    </a:moveTo>
                    <a:cubicBezTo>
                      <a:pt x="732" y="855"/>
                      <a:pt x="1323" y="1105"/>
                      <a:pt x="1831" y="1288"/>
                    </a:cubicBezTo>
                    <a:cubicBezTo>
                      <a:pt x="2544" y="1545"/>
                      <a:pt x="3242" y="1862"/>
                      <a:pt x="3942" y="2153"/>
                    </a:cubicBezTo>
                    <a:cubicBezTo>
                      <a:pt x="4463" y="2373"/>
                      <a:pt x="4977" y="2760"/>
                      <a:pt x="5210" y="3291"/>
                    </a:cubicBezTo>
                    <a:cubicBezTo>
                      <a:pt x="5241" y="3361"/>
                      <a:pt x="5328" y="3517"/>
                      <a:pt x="5410" y="3380"/>
                    </a:cubicBezTo>
                    <a:cubicBezTo>
                      <a:pt x="5451" y="3310"/>
                      <a:pt x="5376" y="3203"/>
                      <a:pt x="5344" y="3145"/>
                    </a:cubicBezTo>
                    <a:cubicBezTo>
                      <a:pt x="5220" y="2915"/>
                      <a:pt x="5074" y="2697"/>
                      <a:pt x="4927" y="2481"/>
                    </a:cubicBezTo>
                    <a:cubicBezTo>
                      <a:pt x="4613" y="2015"/>
                      <a:pt x="4287" y="1563"/>
                      <a:pt x="3790" y="1274"/>
                    </a:cubicBezTo>
                    <a:cubicBezTo>
                      <a:pt x="3474" y="1090"/>
                      <a:pt x="3127" y="968"/>
                      <a:pt x="2790" y="828"/>
                    </a:cubicBezTo>
                    <a:cubicBezTo>
                      <a:pt x="2462" y="693"/>
                      <a:pt x="2147" y="528"/>
                      <a:pt x="1822" y="386"/>
                    </a:cubicBezTo>
                    <a:cubicBezTo>
                      <a:pt x="1740" y="351"/>
                      <a:pt x="916" y="0"/>
                      <a:pt x="986" y="272"/>
                    </a:cubicBezTo>
                    <a:cubicBezTo>
                      <a:pt x="1015" y="384"/>
                      <a:pt x="1300" y="395"/>
                      <a:pt x="1395" y="425"/>
                    </a:cubicBezTo>
                    <a:cubicBezTo>
                      <a:pt x="1536" y="471"/>
                      <a:pt x="1674" y="528"/>
                      <a:pt x="1809" y="590"/>
                    </a:cubicBezTo>
                    <a:cubicBezTo>
                      <a:pt x="2443" y="876"/>
                      <a:pt x="3147" y="1107"/>
                      <a:pt x="3743" y="1469"/>
                    </a:cubicBezTo>
                    <a:cubicBezTo>
                      <a:pt x="3961" y="1602"/>
                      <a:pt x="4191" y="1773"/>
                      <a:pt x="4362" y="1972"/>
                    </a:cubicBezTo>
                    <a:cubicBezTo>
                      <a:pt x="4437" y="2059"/>
                      <a:pt x="4567" y="2238"/>
                      <a:pt x="4539" y="2252"/>
                    </a:cubicBezTo>
                    <a:cubicBezTo>
                      <a:pt x="4500" y="2271"/>
                      <a:pt x="4217" y="1968"/>
                      <a:pt x="4052" y="1836"/>
                    </a:cubicBezTo>
                    <a:cubicBezTo>
                      <a:pt x="3738" y="1583"/>
                      <a:pt x="3320" y="1424"/>
                      <a:pt x="2962" y="1241"/>
                    </a:cubicBezTo>
                    <a:cubicBezTo>
                      <a:pt x="2555" y="1033"/>
                      <a:pt x="2137" y="841"/>
                      <a:pt x="1710" y="678"/>
                    </a:cubicBezTo>
                    <a:cubicBezTo>
                      <a:pt x="1342" y="537"/>
                      <a:pt x="869" y="340"/>
                      <a:pt x="471" y="465"/>
                    </a:cubicBezTo>
                    <a:cubicBezTo>
                      <a:pt x="294" y="521"/>
                      <a:pt x="322" y="687"/>
                      <a:pt x="474" y="649"/>
                    </a:cubicBezTo>
                    <a:cubicBezTo>
                      <a:pt x="561" y="627"/>
                      <a:pt x="670" y="636"/>
                      <a:pt x="759" y="638"/>
                    </a:cubicBezTo>
                    <a:cubicBezTo>
                      <a:pt x="1102" y="648"/>
                      <a:pt x="1434" y="770"/>
                      <a:pt x="1748" y="897"/>
                    </a:cubicBezTo>
                    <a:cubicBezTo>
                      <a:pt x="2326" y="1131"/>
                      <a:pt x="2914" y="1393"/>
                      <a:pt x="3479" y="1681"/>
                    </a:cubicBezTo>
                    <a:cubicBezTo>
                      <a:pt x="3590" y="1738"/>
                      <a:pt x="3816" y="1856"/>
                      <a:pt x="3795" y="1889"/>
                    </a:cubicBezTo>
                    <a:cubicBezTo>
                      <a:pt x="3778" y="1918"/>
                      <a:pt x="3555" y="1811"/>
                      <a:pt x="3442" y="1764"/>
                    </a:cubicBezTo>
                    <a:cubicBezTo>
                      <a:pt x="2928" y="1551"/>
                      <a:pt x="2435" y="1305"/>
                      <a:pt x="1913" y="1114"/>
                    </a:cubicBezTo>
                    <a:cubicBezTo>
                      <a:pt x="1551" y="982"/>
                      <a:pt x="1175" y="847"/>
                      <a:pt x="796" y="777"/>
                    </a:cubicBezTo>
                    <a:cubicBezTo>
                      <a:pt x="608" y="742"/>
                      <a:pt x="415" y="731"/>
                      <a:pt x="225" y="753"/>
                    </a:cubicBezTo>
                    <a:cubicBezTo>
                      <a:pt x="59" y="772"/>
                      <a:pt x="0" y="984"/>
                      <a:pt x="179" y="953"/>
                    </a:cubicBezTo>
                    <a:cubicBezTo>
                      <a:pt x="196" y="949"/>
                      <a:pt x="127" y="962"/>
                      <a:pt x="179" y="953"/>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93" name="Freeform 51"/>
              <p:cNvSpPr>
                <a:spLocks/>
              </p:cNvSpPr>
              <p:nvPr/>
            </p:nvSpPr>
            <p:spPr bwMode="auto">
              <a:xfrm rot="19220799">
                <a:off x="9176851" y="4277083"/>
                <a:ext cx="83655" cy="54582"/>
              </a:xfrm>
              <a:custGeom>
                <a:avLst/>
                <a:gdLst>
                  <a:gd name="T0" fmla="*/ 742 w 3246"/>
                  <a:gd name="T1" fmla="*/ 435 h 2080"/>
                  <a:gd name="T2" fmla="*/ 1845 w 3246"/>
                  <a:gd name="T3" fmla="*/ 960 h 2080"/>
                  <a:gd name="T4" fmla="*/ 2574 w 3246"/>
                  <a:gd name="T5" fmla="*/ 1469 h 2080"/>
                  <a:gd name="T6" fmla="*/ 3010 w 3246"/>
                  <a:gd name="T7" fmla="*/ 1938 h 2080"/>
                  <a:gd name="T8" fmla="*/ 3136 w 3246"/>
                  <a:gd name="T9" fmla="*/ 1837 h 2080"/>
                  <a:gd name="T10" fmla="*/ 2810 w 3246"/>
                  <a:gd name="T11" fmla="*/ 1461 h 2080"/>
                  <a:gd name="T12" fmla="*/ 1980 w 3246"/>
                  <a:gd name="T13" fmla="*/ 813 h 2080"/>
                  <a:gd name="T14" fmla="*/ 886 w 3246"/>
                  <a:gd name="T15" fmla="*/ 292 h 2080"/>
                  <a:gd name="T16" fmla="*/ 331 w 3246"/>
                  <a:gd name="T17" fmla="*/ 72 h 2080"/>
                  <a:gd name="T18" fmla="*/ 63 w 3246"/>
                  <a:gd name="T19" fmla="*/ 63 h 2080"/>
                  <a:gd name="T20" fmla="*/ 122 w 3246"/>
                  <a:gd name="T21" fmla="*/ 218 h 2080"/>
                  <a:gd name="T22" fmla="*/ 742 w 3246"/>
                  <a:gd name="T23" fmla="*/ 43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6" h="2080">
                    <a:moveTo>
                      <a:pt x="742" y="435"/>
                    </a:moveTo>
                    <a:cubicBezTo>
                      <a:pt x="1110" y="610"/>
                      <a:pt x="1476" y="787"/>
                      <a:pt x="1845" y="960"/>
                    </a:cubicBezTo>
                    <a:cubicBezTo>
                      <a:pt x="2122" y="1091"/>
                      <a:pt x="2374" y="1231"/>
                      <a:pt x="2574" y="1469"/>
                    </a:cubicBezTo>
                    <a:cubicBezTo>
                      <a:pt x="2701" y="1621"/>
                      <a:pt x="2878" y="1793"/>
                      <a:pt x="3010" y="1938"/>
                    </a:cubicBezTo>
                    <a:cubicBezTo>
                      <a:pt x="3138" y="2080"/>
                      <a:pt x="3246" y="2007"/>
                      <a:pt x="3136" y="1837"/>
                    </a:cubicBezTo>
                    <a:cubicBezTo>
                      <a:pt x="3045" y="1697"/>
                      <a:pt x="2909" y="1594"/>
                      <a:pt x="2810" y="1461"/>
                    </a:cubicBezTo>
                    <a:cubicBezTo>
                      <a:pt x="2590" y="1165"/>
                      <a:pt x="2312" y="970"/>
                      <a:pt x="1980" y="813"/>
                    </a:cubicBezTo>
                    <a:cubicBezTo>
                      <a:pt x="1615" y="639"/>
                      <a:pt x="1250" y="468"/>
                      <a:pt x="886" y="292"/>
                    </a:cubicBezTo>
                    <a:cubicBezTo>
                      <a:pt x="707" y="205"/>
                      <a:pt x="525" y="120"/>
                      <a:pt x="331" y="72"/>
                    </a:cubicBezTo>
                    <a:cubicBezTo>
                      <a:pt x="264" y="55"/>
                      <a:pt x="124" y="0"/>
                      <a:pt x="63" y="63"/>
                    </a:cubicBezTo>
                    <a:cubicBezTo>
                      <a:pt x="0" y="129"/>
                      <a:pt x="18" y="189"/>
                      <a:pt x="122" y="218"/>
                    </a:cubicBezTo>
                    <a:cubicBezTo>
                      <a:pt x="195" y="239"/>
                      <a:pt x="550" y="343"/>
                      <a:pt x="742" y="435"/>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94" name="Freeform 52"/>
              <p:cNvSpPr>
                <a:spLocks/>
              </p:cNvSpPr>
              <p:nvPr/>
            </p:nvSpPr>
            <p:spPr bwMode="auto">
              <a:xfrm rot="19220799">
                <a:off x="9191831" y="4284084"/>
                <a:ext cx="30540" cy="18034"/>
              </a:xfrm>
              <a:custGeom>
                <a:avLst/>
                <a:gdLst>
                  <a:gd name="T0" fmla="*/ 216 w 1185"/>
                  <a:gd name="T1" fmla="*/ 202 h 687"/>
                  <a:gd name="T2" fmla="*/ 958 w 1185"/>
                  <a:gd name="T3" fmla="*/ 591 h 687"/>
                  <a:gd name="T4" fmla="*/ 1094 w 1185"/>
                  <a:gd name="T5" fmla="*/ 485 h 687"/>
                  <a:gd name="T6" fmla="*/ 699 w 1185"/>
                  <a:gd name="T7" fmla="*/ 162 h 687"/>
                  <a:gd name="T8" fmla="*/ 283 w 1185"/>
                  <a:gd name="T9" fmla="*/ 1 h 687"/>
                  <a:gd name="T10" fmla="*/ 216 w 1185"/>
                  <a:gd name="T11" fmla="*/ 202 h 687"/>
                </a:gdLst>
                <a:ahLst/>
                <a:cxnLst>
                  <a:cxn ang="0">
                    <a:pos x="T0" y="T1"/>
                  </a:cxn>
                  <a:cxn ang="0">
                    <a:pos x="T2" y="T3"/>
                  </a:cxn>
                  <a:cxn ang="0">
                    <a:pos x="T4" y="T5"/>
                  </a:cxn>
                  <a:cxn ang="0">
                    <a:pos x="T6" y="T7"/>
                  </a:cxn>
                  <a:cxn ang="0">
                    <a:pos x="T8" y="T9"/>
                  </a:cxn>
                  <a:cxn ang="0">
                    <a:pos x="T10" y="T11"/>
                  </a:cxn>
                </a:cxnLst>
                <a:rect l="0" t="0" r="r" b="b"/>
                <a:pathLst>
                  <a:path w="1185" h="687">
                    <a:moveTo>
                      <a:pt x="216" y="202"/>
                    </a:moveTo>
                    <a:cubicBezTo>
                      <a:pt x="459" y="298"/>
                      <a:pt x="774" y="475"/>
                      <a:pt x="958" y="591"/>
                    </a:cubicBezTo>
                    <a:cubicBezTo>
                      <a:pt x="1110" y="687"/>
                      <a:pt x="1185" y="564"/>
                      <a:pt x="1094" y="485"/>
                    </a:cubicBezTo>
                    <a:cubicBezTo>
                      <a:pt x="966" y="373"/>
                      <a:pt x="839" y="258"/>
                      <a:pt x="699" y="162"/>
                    </a:cubicBezTo>
                    <a:cubicBezTo>
                      <a:pt x="577" y="79"/>
                      <a:pt x="435" y="2"/>
                      <a:pt x="283" y="1"/>
                    </a:cubicBezTo>
                    <a:cubicBezTo>
                      <a:pt x="0" y="0"/>
                      <a:pt x="33" y="129"/>
                      <a:pt x="216" y="202"/>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800" dirty="0">
                  <a:solidFill>
                    <a:schemeClr val="tx1">
                      <a:lumMod val="65000"/>
                      <a:lumOff val="35000"/>
                    </a:schemeClr>
                  </a:solidFill>
                </a:endParaRPr>
              </a:p>
            </p:txBody>
          </p:sp>
          <p:sp>
            <p:nvSpPr>
              <p:cNvPr id="71" name="Freeform 20"/>
              <p:cNvSpPr>
                <a:spLocks noEditPoints="1"/>
              </p:cNvSpPr>
              <p:nvPr/>
            </p:nvSpPr>
            <p:spPr bwMode="auto">
              <a:xfrm>
                <a:off x="9061454" y="4249948"/>
                <a:ext cx="467825" cy="353661"/>
              </a:xfrm>
              <a:custGeom>
                <a:avLst/>
                <a:gdLst>
                  <a:gd name="T0" fmla="*/ 315 w 339"/>
                  <a:gd name="T1" fmla="*/ 0 h 252"/>
                  <a:gd name="T2" fmla="*/ 24 w 339"/>
                  <a:gd name="T3" fmla="*/ 0 h 252"/>
                  <a:gd name="T4" fmla="*/ 0 w 339"/>
                  <a:gd name="T5" fmla="*/ 25 h 252"/>
                  <a:gd name="T6" fmla="*/ 0 w 339"/>
                  <a:gd name="T7" fmla="*/ 228 h 252"/>
                  <a:gd name="T8" fmla="*/ 24 w 339"/>
                  <a:gd name="T9" fmla="*/ 252 h 252"/>
                  <a:gd name="T10" fmla="*/ 315 w 339"/>
                  <a:gd name="T11" fmla="*/ 252 h 252"/>
                  <a:gd name="T12" fmla="*/ 339 w 339"/>
                  <a:gd name="T13" fmla="*/ 228 h 252"/>
                  <a:gd name="T14" fmla="*/ 339 w 339"/>
                  <a:gd name="T15" fmla="*/ 25 h 252"/>
                  <a:gd name="T16" fmla="*/ 315 w 339"/>
                  <a:gd name="T17" fmla="*/ 0 h 252"/>
                  <a:gd name="T18" fmla="*/ 307 w 339"/>
                  <a:gd name="T19" fmla="*/ 225 h 252"/>
                  <a:gd name="T20" fmla="*/ 289 w 339"/>
                  <a:gd name="T21" fmla="*/ 244 h 252"/>
                  <a:gd name="T22" fmla="*/ 26 w 339"/>
                  <a:gd name="T23" fmla="*/ 244 h 252"/>
                  <a:gd name="T24" fmla="*/ 8 w 339"/>
                  <a:gd name="T25" fmla="*/ 225 h 252"/>
                  <a:gd name="T26" fmla="*/ 8 w 339"/>
                  <a:gd name="T27" fmla="*/ 27 h 252"/>
                  <a:gd name="T28" fmla="*/ 26 w 339"/>
                  <a:gd name="T29" fmla="*/ 9 h 252"/>
                  <a:gd name="T30" fmla="*/ 289 w 339"/>
                  <a:gd name="T31" fmla="*/ 9 h 252"/>
                  <a:gd name="T32" fmla="*/ 307 w 339"/>
                  <a:gd name="T33" fmla="*/ 27 h 252"/>
                  <a:gd name="T34" fmla="*/ 307 w 339"/>
                  <a:gd name="T35" fmla="*/ 225 h 252"/>
                  <a:gd name="T36" fmla="*/ 323 w 339"/>
                  <a:gd name="T37" fmla="*/ 138 h 252"/>
                  <a:gd name="T38" fmla="*/ 311 w 339"/>
                  <a:gd name="T39" fmla="*/ 126 h 252"/>
                  <a:gd name="T40" fmla="*/ 323 w 339"/>
                  <a:gd name="T41" fmla="*/ 114 h 252"/>
                  <a:gd name="T42" fmla="*/ 335 w 339"/>
                  <a:gd name="T43" fmla="*/ 126 h 252"/>
                  <a:gd name="T44" fmla="*/ 323 w 339"/>
                  <a:gd name="T45"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9" h="252">
                    <a:moveTo>
                      <a:pt x="315" y="0"/>
                    </a:moveTo>
                    <a:cubicBezTo>
                      <a:pt x="24" y="0"/>
                      <a:pt x="24" y="0"/>
                      <a:pt x="24" y="0"/>
                    </a:cubicBezTo>
                    <a:cubicBezTo>
                      <a:pt x="11" y="0"/>
                      <a:pt x="0" y="11"/>
                      <a:pt x="0" y="25"/>
                    </a:cubicBezTo>
                    <a:cubicBezTo>
                      <a:pt x="0" y="228"/>
                      <a:pt x="0" y="228"/>
                      <a:pt x="0" y="228"/>
                    </a:cubicBezTo>
                    <a:cubicBezTo>
                      <a:pt x="0" y="241"/>
                      <a:pt x="11" y="252"/>
                      <a:pt x="24" y="252"/>
                    </a:cubicBezTo>
                    <a:cubicBezTo>
                      <a:pt x="315" y="252"/>
                      <a:pt x="315" y="252"/>
                      <a:pt x="315" y="252"/>
                    </a:cubicBezTo>
                    <a:cubicBezTo>
                      <a:pt x="328" y="252"/>
                      <a:pt x="339" y="241"/>
                      <a:pt x="339" y="228"/>
                    </a:cubicBezTo>
                    <a:cubicBezTo>
                      <a:pt x="339" y="25"/>
                      <a:pt x="339" y="25"/>
                      <a:pt x="339" y="25"/>
                    </a:cubicBezTo>
                    <a:cubicBezTo>
                      <a:pt x="339" y="11"/>
                      <a:pt x="328" y="0"/>
                      <a:pt x="315" y="0"/>
                    </a:cubicBezTo>
                    <a:close/>
                    <a:moveTo>
                      <a:pt x="307" y="225"/>
                    </a:moveTo>
                    <a:cubicBezTo>
                      <a:pt x="307" y="235"/>
                      <a:pt x="299" y="244"/>
                      <a:pt x="289" y="244"/>
                    </a:cubicBezTo>
                    <a:cubicBezTo>
                      <a:pt x="26" y="244"/>
                      <a:pt x="26" y="244"/>
                      <a:pt x="26" y="244"/>
                    </a:cubicBezTo>
                    <a:cubicBezTo>
                      <a:pt x="16" y="244"/>
                      <a:pt x="8" y="235"/>
                      <a:pt x="8" y="225"/>
                    </a:cubicBezTo>
                    <a:cubicBezTo>
                      <a:pt x="8" y="27"/>
                      <a:pt x="8" y="27"/>
                      <a:pt x="8" y="27"/>
                    </a:cubicBezTo>
                    <a:cubicBezTo>
                      <a:pt x="8" y="17"/>
                      <a:pt x="16" y="9"/>
                      <a:pt x="26" y="9"/>
                    </a:cubicBezTo>
                    <a:cubicBezTo>
                      <a:pt x="289" y="9"/>
                      <a:pt x="289" y="9"/>
                      <a:pt x="289" y="9"/>
                    </a:cubicBezTo>
                    <a:cubicBezTo>
                      <a:pt x="299" y="9"/>
                      <a:pt x="307" y="17"/>
                      <a:pt x="307" y="27"/>
                    </a:cubicBezTo>
                    <a:lnTo>
                      <a:pt x="307" y="225"/>
                    </a:lnTo>
                    <a:close/>
                    <a:moveTo>
                      <a:pt x="323" y="138"/>
                    </a:moveTo>
                    <a:cubicBezTo>
                      <a:pt x="316" y="138"/>
                      <a:pt x="311" y="133"/>
                      <a:pt x="311" y="126"/>
                    </a:cubicBezTo>
                    <a:cubicBezTo>
                      <a:pt x="311" y="119"/>
                      <a:pt x="316" y="114"/>
                      <a:pt x="323" y="114"/>
                    </a:cubicBezTo>
                    <a:cubicBezTo>
                      <a:pt x="330" y="114"/>
                      <a:pt x="335" y="119"/>
                      <a:pt x="335" y="126"/>
                    </a:cubicBezTo>
                    <a:cubicBezTo>
                      <a:pt x="335" y="133"/>
                      <a:pt x="330" y="138"/>
                      <a:pt x="323" y="138"/>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72" name="Freeform 21"/>
              <p:cNvSpPr>
                <a:spLocks noEditPoints="1"/>
              </p:cNvSpPr>
              <p:nvPr/>
            </p:nvSpPr>
            <p:spPr bwMode="auto">
              <a:xfrm>
                <a:off x="9498908" y="4418754"/>
                <a:ext cx="16353" cy="17832"/>
              </a:xfrm>
              <a:custGeom>
                <a:avLst/>
                <a:gdLst>
                  <a:gd name="T0" fmla="*/ 0 w 28"/>
                  <a:gd name="T1" fmla="*/ 0 h 30"/>
                  <a:gd name="T2" fmla="*/ 0 w 28"/>
                  <a:gd name="T3" fmla="*/ 30 h 30"/>
                  <a:gd name="T4" fmla="*/ 28 w 28"/>
                  <a:gd name="T5" fmla="*/ 30 h 30"/>
                  <a:gd name="T6" fmla="*/ 28 w 28"/>
                  <a:gd name="T7" fmla="*/ 0 h 30"/>
                  <a:gd name="T8" fmla="*/ 0 w 28"/>
                  <a:gd name="T9" fmla="*/ 0 h 30"/>
                  <a:gd name="T10" fmla="*/ 21 w 28"/>
                  <a:gd name="T11" fmla="*/ 23 h 30"/>
                  <a:gd name="T12" fmla="*/ 7 w 28"/>
                  <a:gd name="T13" fmla="*/ 23 h 30"/>
                  <a:gd name="T14" fmla="*/ 7 w 28"/>
                  <a:gd name="T15" fmla="*/ 7 h 30"/>
                  <a:gd name="T16" fmla="*/ 21 w 28"/>
                  <a:gd name="T17" fmla="*/ 7 h 30"/>
                  <a:gd name="T18" fmla="*/ 21 w 28"/>
                  <a:gd name="T1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0" y="0"/>
                    </a:moveTo>
                    <a:lnTo>
                      <a:pt x="0" y="30"/>
                    </a:lnTo>
                    <a:lnTo>
                      <a:pt x="28" y="30"/>
                    </a:lnTo>
                    <a:lnTo>
                      <a:pt x="28" y="0"/>
                    </a:lnTo>
                    <a:lnTo>
                      <a:pt x="0" y="0"/>
                    </a:lnTo>
                    <a:close/>
                    <a:moveTo>
                      <a:pt x="21" y="23"/>
                    </a:moveTo>
                    <a:lnTo>
                      <a:pt x="7" y="23"/>
                    </a:lnTo>
                    <a:lnTo>
                      <a:pt x="7" y="7"/>
                    </a:lnTo>
                    <a:lnTo>
                      <a:pt x="21" y="7"/>
                    </a:lnTo>
                    <a:lnTo>
                      <a:pt x="21" y="23"/>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97" name="TextBox 296"/>
              <p:cNvSpPr txBox="1"/>
              <p:nvPr/>
            </p:nvSpPr>
            <p:spPr>
              <a:xfrm>
                <a:off x="8661240" y="468838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Identity Engine</a:t>
                </a:r>
              </a:p>
            </p:txBody>
          </p:sp>
        </p:grpSp>
        <p:grpSp>
          <p:nvGrpSpPr>
            <p:cNvPr id="373" name="Group 372"/>
            <p:cNvGrpSpPr/>
            <p:nvPr/>
          </p:nvGrpSpPr>
          <p:grpSpPr>
            <a:xfrm>
              <a:off x="5210640" y="4252324"/>
              <a:ext cx="1260000" cy="642815"/>
              <a:chOff x="5669280" y="4252324"/>
              <a:chExt cx="1260000" cy="642815"/>
            </a:xfrm>
          </p:grpSpPr>
          <p:sp>
            <p:nvSpPr>
              <p:cNvPr id="154" name="Freeform 208"/>
              <p:cNvSpPr>
                <a:spLocks/>
              </p:cNvSpPr>
              <p:nvPr/>
            </p:nvSpPr>
            <p:spPr bwMode="auto">
              <a:xfrm>
                <a:off x="6057131" y="4357236"/>
                <a:ext cx="53865" cy="91680"/>
              </a:xfrm>
              <a:custGeom>
                <a:avLst/>
                <a:gdLst>
                  <a:gd name="T0" fmla="*/ 231 w 458"/>
                  <a:gd name="T1" fmla="*/ 570 h 760"/>
                  <a:gd name="T2" fmla="*/ 231 w 458"/>
                  <a:gd name="T3" fmla="*/ 570 h 760"/>
                  <a:gd name="T4" fmla="*/ 458 w 458"/>
                  <a:gd name="T5" fmla="*/ 65 h 760"/>
                  <a:gd name="T6" fmla="*/ 262 w 458"/>
                  <a:gd name="T7" fmla="*/ 0 h 760"/>
                  <a:gd name="T8" fmla="*/ 0 w 458"/>
                  <a:gd name="T9" fmla="*/ 570 h 760"/>
                  <a:gd name="T10" fmla="*/ 27 w 458"/>
                  <a:gd name="T11" fmla="*/ 760 h 760"/>
                  <a:gd name="T12" fmla="*/ 254 w 458"/>
                  <a:gd name="T13" fmla="*/ 737 h 760"/>
                  <a:gd name="T14" fmla="*/ 231 w 458"/>
                  <a:gd name="T15" fmla="*/ 570 h 7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760">
                    <a:moveTo>
                      <a:pt x="231" y="570"/>
                    </a:moveTo>
                    <a:lnTo>
                      <a:pt x="231" y="570"/>
                    </a:lnTo>
                    <a:cubicBezTo>
                      <a:pt x="231" y="387"/>
                      <a:pt x="314" y="215"/>
                      <a:pt x="458" y="65"/>
                    </a:cubicBezTo>
                    <a:lnTo>
                      <a:pt x="262" y="0"/>
                    </a:lnTo>
                    <a:cubicBezTo>
                      <a:pt x="95" y="168"/>
                      <a:pt x="0" y="363"/>
                      <a:pt x="0" y="570"/>
                    </a:cubicBezTo>
                    <a:cubicBezTo>
                      <a:pt x="0" y="635"/>
                      <a:pt x="9" y="698"/>
                      <a:pt x="27" y="760"/>
                    </a:cubicBezTo>
                    <a:lnTo>
                      <a:pt x="254" y="737"/>
                    </a:lnTo>
                    <a:cubicBezTo>
                      <a:pt x="239" y="683"/>
                      <a:pt x="231" y="627"/>
                      <a:pt x="231" y="57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55" name="Freeform 209"/>
              <p:cNvSpPr>
                <a:spLocks/>
              </p:cNvSpPr>
              <p:nvPr/>
            </p:nvSpPr>
            <p:spPr bwMode="auto">
              <a:xfrm>
                <a:off x="6341988" y="4311869"/>
                <a:ext cx="115163" cy="59545"/>
              </a:xfrm>
              <a:custGeom>
                <a:avLst/>
                <a:gdLst>
                  <a:gd name="T0" fmla="*/ 778 w 975"/>
                  <a:gd name="T1" fmla="*/ 497 h 497"/>
                  <a:gd name="T2" fmla="*/ 778 w 975"/>
                  <a:gd name="T3" fmla="*/ 497 h 497"/>
                  <a:gd name="T4" fmla="*/ 975 w 975"/>
                  <a:gd name="T5" fmla="*/ 431 h 497"/>
                  <a:gd name="T6" fmla="*/ 73 w 975"/>
                  <a:gd name="T7" fmla="*/ 0 h 497"/>
                  <a:gd name="T8" fmla="*/ 0 w 975"/>
                  <a:gd name="T9" fmla="*/ 117 h 497"/>
                  <a:gd name="T10" fmla="*/ 778 w 975"/>
                  <a:gd name="T11" fmla="*/ 497 h 497"/>
                </a:gdLst>
                <a:ahLst/>
                <a:cxnLst>
                  <a:cxn ang="0">
                    <a:pos x="T0" y="T1"/>
                  </a:cxn>
                  <a:cxn ang="0">
                    <a:pos x="T2" y="T3"/>
                  </a:cxn>
                  <a:cxn ang="0">
                    <a:pos x="T4" y="T5"/>
                  </a:cxn>
                  <a:cxn ang="0">
                    <a:pos x="T6" y="T7"/>
                  </a:cxn>
                  <a:cxn ang="0">
                    <a:pos x="T8" y="T9"/>
                  </a:cxn>
                  <a:cxn ang="0">
                    <a:pos x="T10" y="T11"/>
                  </a:cxn>
                </a:cxnLst>
                <a:rect l="0" t="0" r="r" b="b"/>
                <a:pathLst>
                  <a:path w="975" h="497">
                    <a:moveTo>
                      <a:pt x="778" y="497"/>
                    </a:moveTo>
                    <a:lnTo>
                      <a:pt x="778" y="497"/>
                    </a:lnTo>
                    <a:lnTo>
                      <a:pt x="975" y="431"/>
                    </a:lnTo>
                    <a:cubicBezTo>
                      <a:pt x="770" y="235"/>
                      <a:pt x="452" y="81"/>
                      <a:pt x="73" y="0"/>
                    </a:cubicBezTo>
                    <a:lnTo>
                      <a:pt x="0" y="117"/>
                    </a:lnTo>
                    <a:cubicBezTo>
                      <a:pt x="328" y="189"/>
                      <a:pt x="602" y="324"/>
                      <a:pt x="778" y="49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56" name="Freeform 210"/>
              <p:cNvSpPr>
                <a:spLocks/>
              </p:cNvSpPr>
              <p:nvPr/>
            </p:nvSpPr>
            <p:spPr bwMode="auto">
              <a:xfrm>
                <a:off x="6320822" y="4433794"/>
                <a:ext cx="45719" cy="30245"/>
              </a:xfrm>
              <a:custGeom>
                <a:avLst/>
                <a:gdLst>
                  <a:gd name="T0" fmla="*/ 0 w 385"/>
                  <a:gd name="T1" fmla="*/ 161 h 258"/>
                  <a:gd name="T2" fmla="*/ 0 w 385"/>
                  <a:gd name="T3" fmla="*/ 161 h 258"/>
                  <a:gd name="T4" fmla="*/ 141 w 385"/>
                  <a:gd name="T5" fmla="*/ 258 h 258"/>
                  <a:gd name="T6" fmla="*/ 385 w 385"/>
                  <a:gd name="T7" fmla="*/ 23 h 258"/>
                  <a:gd name="T8" fmla="*/ 157 w 385"/>
                  <a:gd name="T9" fmla="*/ 0 h 258"/>
                  <a:gd name="T10" fmla="*/ 0 w 385"/>
                  <a:gd name="T11" fmla="*/ 161 h 258"/>
                </a:gdLst>
                <a:ahLst/>
                <a:cxnLst>
                  <a:cxn ang="0">
                    <a:pos x="T0" y="T1"/>
                  </a:cxn>
                  <a:cxn ang="0">
                    <a:pos x="T2" y="T3"/>
                  </a:cxn>
                  <a:cxn ang="0">
                    <a:pos x="T4" y="T5"/>
                  </a:cxn>
                  <a:cxn ang="0">
                    <a:pos x="T6" y="T7"/>
                  </a:cxn>
                  <a:cxn ang="0">
                    <a:pos x="T8" y="T9"/>
                  </a:cxn>
                  <a:cxn ang="0">
                    <a:pos x="T10" y="T11"/>
                  </a:cxn>
                </a:cxnLst>
                <a:rect l="0" t="0" r="r" b="b"/>
                <a:pathLst>
                  <a:path w="385" h="258">
                    <a:moveTo>
                      <a:pt x="0" y="161"/>
                    </a:moveTo>
                    <a:lnTo>
                      <a:pt x="0" y="161"/>
                    </a:lnTo>
                    <a:lnTo>
                      <a:pt x="141" y="258"/>
                    </a:lnTo>
                    <a:cubicBezTo>
                      <a:pt x="263" y="198"/>
                      <a:pt x="350" y="116"/>
                      <a:pt x="385" y="23"/>
                    </a:cubicBezTo>
                    <a:lnTo>
                      <a:pt x="157" y="0"/>
                    </a:lnTo>
                    <a:cubicBezTo>
                      <a:pt x="134" y="63"/>
                      <a:pt x="78" y="119"/>
                      <a:pt x="0" y="16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57" name="Freeform 211"/>
              <p:cNvSpPr>
                <a:spLocks/>
              </p:cNvSpPr>
              <p:nvPr/>
            </p:nvSpPr>
            <p:spPr bwMode="auto">
              <a:xfrm>
                <a:off x="6255562" y="4375194"/>
                <a:ext cx="55724" cy="16067"/>
              </a:xfrm>
              <a:custGeom>
                <a:avLst/>
                <a:gdLst>
                  <a:gd name="T0" fmla="*/ 241 w 481"/>
                  <a:gd name="T1" fmla="*/ 121 h 137"/>
                  <a:gd name="T2" fmla="*/ 241 w 481"/>
                  <a:gd name="T3" fmla="*/ 121 h 137"/>
                  <a:gd name="T4" fmla="*/ 409 w 481"/>
                  <a:gd name="T5" fmla="*/ 137 h 137"/>
                  <a:gd name="T6" fmla="*/ 481 w 481"/>
                  <a:gd name="T7" fmla="*/ 23 h 137"/>
                  <a:gd name="T8" fmla="*/ 241 w 481"/>
                  <a:gd name="T9" fmla="*/ 0 h 137"/>
                  <a:gd name="T10" fmla="*/ 0 w 481"/>
                  <a:gd name="T11" fmla="*/ 23 h 137"/>
                  <a:gd name="T12" fmla="*/ 72 w 481"/>
                  <a:gd name="T13" fmla="*/ 137 h 137"/>
                  <a:gd name="T14" fmla="*/ 241 w 481"/>
                  <a:gd name="T15" fmla="*/ 12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137">
                    <a:moveTo>
                      <a:pt x="241" y="121"/>
                    </a:moveTo>
                    <a:lnTo>
                      <a:pt x="241" y="121"/>
                    </a:lnTo>
                    <a:cubicBezTo>
                      <a:pt x="300" y="121"/>
                      <a:pt x="356" y="127"/>
                      <a:pt x="409" y="137"/>
                    </a:cubicBezTo>
                    <a:lnTo>
                      <a:pt x="481" y="23"/>
                    </a:lnTo>
                    <a:cubicBezTo>
                      <a:pt x="406" y="8"/>
                      <a:pt x="325" y="0"/>
                      <a:pt x="241" y="0"/>
                    </a:cubicBezTo>
                    <a:cubicBezTo>
                      <a:pt x="156" y="0"/>
                      <a:pt x="75" y="8"/>
                      <a:pt x="0" y="23"/>
                    </a:cubicBezTo>
                    <a:lnTo>
                      <a:pt x="72" y="137"/>
                    </a:lnTo>
                    <a:cubicBezTo>
                      <a:pt x="125" y="127"/>
                      <a:pt x="182" y="121"/>
                      <a:pt x="241" y="12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58" name="Freeform 212"/>
              <p:cNvSpPr>
                <a:spLocks/>
              </p:cNvSpPr>
              <p:nvPr/>
            </p:nvSpPr>
            <p:spPr bwMode="auto">
              <a:xfrm>
                <a:off x="6216758" y="4305252"/>
                <a:ext cx="137450" cy="20793"/>
              </a:xfrm>
              <a:custGeom>
                <a:avLst/>
                <a:gdLst>
                  <a:gd name="T0" fmla="*/ 587 w 1174"/>
                  <a:gd name="T1" fmla="*/ 122 h 174"/>
                  <a:gd name="T2" fmla="*/ 587 w 1174"/>
                  <a:gd name="T3" fmla="*/ 122 h 174"/>
                  <a:gd name="T4" fmla="*/ 1100 w 1174"/>
                  <a:gd name="T5" fmla="*/ 174 h 174"/>
                  <a:gd name="T6" fmla="*/ 1174 w 1174"/>
                  <a:gd name="T7" fmla="*/ 58 h 174"/>
                  <a:gd name="T8" fmla="*/ 587 w 1174"/>
                  <a:gd name="T9" fmla="*/ 0 h 174"/>
                  <a:gd name="T10" fmla="*/ 0 w 1174"/>
                  <a:gd name="T11" fmla="*/ 58 h 174"/>
                  <a:gd name="T12" fmla="*/ 73 w 1174"/>
                  <a:gd name="T13" fmla="*/ 174 h 174"/>
                  <a:gd name="T14" fmla="*/ 587 w 1174"/>
                  <a:gd name="T15" fmla="*/ 12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4" h="174">
                    <a:moveTo>
                      <a:pt x="587" y="122"/>
                    </a:moveTo>
                    <a:lnTo>
                      <a:pt x="587" y="122"/>
                    </a:lnTo>
                    <a:cubicBezTo>
                      <a:pt x="767" y="122"/>
                      <a:pt x="940" y="141"/>
                      <a:pt x="1100" y="174"/>
                    </a:cubicBezTo>
                    <a:lnTo>
                      <a:pt x="1174" y="58"/>
                    </a:lnTo>
                    <a:cubicBezTo>
                      <a:pt x="990" y="20"/>
                      <a:pt x="792" y="0"/>
                      <a:pt x="587" y="0"/>
                    </a:cubicBezTo>
                    <a:cubicBezTo>
                      <a:pt x="381" y="0"/>
                      <a:pt x="183" y="20"/>
                      <a:pt x="0" y="58"/>
                    </a:cubicBezTo>
                    <a:lnTo>
                      <a:pt x="73" y="174"/>
                    </a:lnTo>
                    <a:cubicBezTo>
                      <a:pt x="233" y="141"/>
                      <a:pt x="406" y="122"/>
                      <a:pt x="587" y="12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59" name="Freeform 213"/>
              <p:cNvSpPr>
                <a:spLocks/>
              </p:cNvSpPr>
              <p:nvPr/>
            </p:nvSpPr>
            <p:spPr bwMode="auto">
              <a:xfrm>
                <a:off x="6088881" y="4295801"/>
                <a:ext cx="130021" cy="67106"/>
              </a:xfrm>
              <a:custGeom>
                <a:avLst/>
                <a:gdLst>
                  <a:gd name="T0" fmla="*/ 1106 w 1106"/>
                  <a:gd name="T1" fmla="*/ 115 h 560"/>
                  <a:gd name="T2" fmla="*/ 1106 w 1106"/>
                  <a:gd name="T3" fmla="*/ 115 h 560"/>
                  <a:gd name="T4" fmla="*/ 1034 w 1106"/>
                  <a:gd name="T5" fmla="*/ 0 h 560"/>
                  <a:gd name="T6" fmla="*/ 0 w 1106"/>
                  <a:gd name="T7" fmla="*/ 495 h 560"/>
                  <a:gd name="T8" fmla="*/ 195 w 1106"/>
                  <a:gd name="T9" fmla="*/ 560 h 560"/>
                  <a:gd name="T10" fmla="*/ 1106 w 1106"/>
                  <a:gd name="T11" fmla="*/ 115 h 560"/>
                </a:gdLst>
                <a:ahLst/>
                <a:cxnLst>
                  <a:cxn ang="0">
                    <a:pos x="T0" y="T1"/>
                  </a:cxn>
                  <a:cxn ang="0">
                    <a:pos x="T2" y="T3"/>
                  </a:cxn>
                  <a:cxn ang="0">
                    <a:pos x="T4" y="T5"/>
                  </a:cxn>
                  <a:cxn ang="0">
                    <a:pos x="T6" y="T7"/>
                  </a:cxn>
                  <a:cxn ang="0">
                    <a:pos x="T8" y="T9"/>
                  </a:cxn>
                  <a:cxn ang="0">
                    <a:pos x="T10" y="T11"/>
                  </a:cxn>
                </a:cxnLst>
                <a:rect l="0" t="0" r="r" b="b"/>
                <a:pathLst>
                  <a:path w="1106" h="560">
                    <a:moveTo>
                      <a:pt x="1106" y="115"/>
                    </a:moveTo>
                    <a:lnTo>
                      <a:pt x="1106" y="115"/>
                    </a:lnTo>
                    <a:lnTo>
                      <a:pt x="1034" y="0"/>
                    </a:lnTo>
                    <a:cubicBezTo>
                      <a:pt x="599" y="92"/>
                      <a:pt x="234" y="269"/>
                      <a:pt x="0" y="495"/>
                    </a:cubicBezTo>
                    <a:lnTo>
                      <a:pt x="195" y="560"/>
                    </a:lnTo>
                    <a:cubicBezTo>
                      <a:pt x="401" y="357"/>
                      <a:pt x="722" y="199"/>
                      <a:pt x="1106" y="11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0" name="Freeform 214"/>
              <p:cNvSpPr>
                <a:spLocks/>
              </p:cNvSpPr>
              <p:nvPr/>
            </p:nvSpPr>
            <p:spPr bwMode="auto">
              <a:xfrm>
                <a:off x="6112691" y="4311869"/>
                <a:ext cx="115163" cy="59545"/>
              </a:xfrm>
              <a:custGeom>
                <a:avLst/>
                <a:gdLst>
                  <a:gd name="T0" fmla="*/ 197 w 975"/>
                  <a:gd name="T1" fmla="*/ 497 h 497"/>
                  <a:gd name="T2" fmla="*/ 197 w 975"/>
                  <a:gd name="T3" fmla="*/ 497 h 497"/>
                  <a:gd name="T4" fmla="*/ 975 w 975"/>
                  <a:gd name="T5" fmla="*/ 117 h 497"/>
                  <a:gd name="T6" fmla="*/ 902 w 975"/>
                  <a:gd name="T7" fmla="*/ 0 h 497"/>
                  <a:gd name="T8" fmla="*/ 0 w 975"/>
                  <a:gd name="T9" fmla="*/ 431 h 497"/>
                  <a:gd name="T10" fmla="*/ 197 w 975"/>
                  <a:gd name="T11" fmla="*/ 497 h 497"/>
                </a:gdLst>
                <a:ahLst/>
                <a:cxnLst>
                  <a:cxn ang="0">
                    <a:pos x="T0" y="T1"/>
                  </a:cxn>
                  <a:cxn ang="0">
                    <a:pos x="T2" y="T3"/>
                  </a:cxn>
                  <a:cxn ang="0">
                    <a:pos x="T4" y="T5"/>
                  </a:cxn>
                  <a:cxn ang="0">
                    <a:pos x="T6" y="T7"/>
                  </a:cxn>
                  <a:cxn ang="0">
                    <a:pos x="T8" y="T9"/>
                  </a:cxn>
                  <a:cxn ang="0">
                    <a:pos x="T10" y="T11"/>
                  </a:cxn>
                </a:cxnLst>
                <a:rect l="0" t="0" r="r" b="b"/>
                <a:pathLst>
                  <a:path w="975" h="497">
                    <a:moveTo>
                      <a:pt x="197" y="497"/>
                    </a:moveTo>
                    <a:lnTo>
                      <a:pt x="197" y="497"/>
                    </a:lnTo>
                    <a:cubicBezTo>
                      <a:pt x="373" y="324"/>
                      <a:pt x="647" y="189"/>
                      <a:pt x="975" y="117"/>
                    </a:cubicBezTo>
                    <a:lnTo>
                      <a:pt x="902" y="0"/>
                    </a:lnTo>
                    <a:cubicBezTo>
                      <a:pt x="523" y="81"/>
                      <a:pt x="205" y="235"/>
                      <a:pt x="0" y="431"/>
                    </a:cubicBezTo>
                    <a:lnTo>
                      <a:pt x="197" y="497"/>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1" name="Freeform 215"/>
              <p:cNvSpPr>
                <a:spLocks/>
              </p:cNvSpPr>
              <p:nvPr/>
            </p:nvSpPr>
            <p:spPr bwMode="auto">
              <a:xfrm>
                <a:off x="6431061" y="4365742"/>
                <a:ext cx="50151" cy="79393"/>
              </a:xfrm>
              <a:custGeom>
                <a:avLst/>
                <a:gdLst>
                  <a:gd name="T0" fmla="*/ 194 w 427"/>
                  <a:gd name="T1" fmla="*/ 498 h 663"/>
                  <a:gd name="T2" fmla="*/ 194 w 427"/>
                  <a:gd name="T3" fmla="*/ 498 h 663"/>
                  <a:gd name="T4" fmla="*/ 174 w 427"/>
                  <a:gd name="T5" fmla="*/ 640 h 663"/>
                  <a:gd name="T6" fmla="*/ 403 w 427"/>
                  <a:gd name="T7" fmla="*/ 663 h 663"/>
                  <a:gd name="T8" fmla="*/ 427 w 427"/>
                  <a:gd name="T9" fmla="*/ 498 h 663"/>
                  <a:gd name="T10" fmla="*/ 198 w 427"/>
                  <a:gd name="T11" fmla="*/ 0 h 663"/>
                  <a:gd name="T12" fmla="*/ 0 w 427"/>
                  <a:gd name="T13" fmla="*/ 66 h 663"/>
                  <a:gd name="T14" fmla="*/ 194 w 427"/>
                  <a:gd name="T15" fmla="*/ 498 h 6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7" h="663">
                    <a:moveTo>
                      <a:pt x="194" y="498"/>
                    </a:moveTo>
                    <a:lnTo>
                      <a:pt x="194" y="498"/>
                    </a:lnTo>
                    <a:cubicBezTo>
                      <a:pt x="194" y="546"/>
                      <a:pt x="187" y="594"/>
                      <a:pt x="174" y="640"/>
                    </a:cubicBezTo>
                    <a:lnTo>
                      <a:pt x="403" y="663"/>
                    </a:lnTo>
                    <a:cubicBezTo>
                      <a:pt x="418" y="609"/>
                      <a:pt x="427" y="554"/>
                      <a:pt x="427" y="498"/>
                    </a:cubicBezTo>
                    <a:cubicBezTo>
                      <a:pt x="427" y="317"/>
                      <a:pt x="343" y="147"/>
                      <a:pt x="198" y="0"/>
                    </a:cubicBezTo>
                    <a:lnTo>
                      <a:pt x="0" y="66"/>
                    </a:lnTo>
                    <a:cubicBezTo>
                      <a:pt x="123" y="194"/>
                      <a:pt x="194" y="342"/>
                      <a:pt x="194" y="49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2" name="Freeform 216"/>
              <p:cNvSpPr>
                <a:spLocks/>
              </p:cNvSpPr>
              <p:nvPr/>
            </p:nvSpPr>
            <p:spPr bwMode="auto">
              <a:xfrm>
                <a:off x="6303184" y="4378030"/>
                <a:ext cx="52009" cy="28355"/>
              </a:xfrm>
              <a:custGeom>
                <a:avLst/>
                <a:gdLst>
                  <a:gd name="T0" fmla="*/ 248 w 443"/>
                  <a:gd name="T1" fmla="*/ 239 h 239"/>
                  <a:gd name="T2" fmla="*/ 248 w 443"/>
                  <a:gd name="T3" fmla="*/ 239 h 239"/>
                  <a:gd name="T4" fmla="*/ 443 w 443"/>
                  <a:gd name="T5" fmla="*/ 174 h 239"/>
                  <a:gd name="T6" fmla="*/ 72 w 443"/>
                  <a:gd name="T7" fmla="*/ 0 h 239"/>
                  <a:gd name="T8" fmla="*/ 0 w 443"/>
                  <a:gd name="T9" fmla="*/ 115 h 239"/>
                  <a:gd name="T10" fmla="*/ 248 w 443"/>
                  <a:gd name="T11" fmla="*/ 239 h 239"/>
                </a:gdLst>
                <a:ahLst/>
                <a:cxnLst>
                  <a:cxn ang="0">
                    <a:pos x="T0" y="T1"/>
                  </a:cxn>
                  <a:cxn ang="0">
                    <a:pos x="T2" y="T3"/>
                  </a:cxn>
                  <a:cxn ang="0">
                    <a:pos x="T4" y="T5"/>
                  </a:cxn>
                  <a:cxn ang="0">
                    <a:pos x="T6" y="T7"/>
                  </a:cxn>
                  <a:cxn ang="0">
                    <a:pos x="T8" y="T9"/>
                  </a:cxn>
                  <a:cxn ang="0">
                    <a:pos x="T10" y="T11"/>
                  </a:cxn>
                </a:cxnLst>
                <a:rect l="0" t="0" r="r" b="b"/>
                <a:pathLst>
                  <a:path w="443" h="239">
                    <a:moveTo>
                      <a:pt x="248" y="239"/>
                    </a:moveTo>
                    <a:lnTo>
                      <a:pt x="248" y="239"/>
                    </a:lnTo>
                    <a:lnTo>
                      <a:pt x="443" y="174"/>
                    </a:lnTo>
                    <a:cubicBezTo>
                      <a:pt x="357" y="95"/>
                      <a:pt x="227" y="33"/>
                      <a:pt x="72" y="0"/>
                    </a:cubicBezTo>
                    <a:lnTo>
                      <a:pt x="0" y="115"/>
                    </a:lnTo>
                    <a:cubicBezTo>
                      <a:pt x="103" y="140"/>
                      <a:pt x="190" y="183"/>
                      <a:pt x="248" y="239"/>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3" name="Freeform 217"/>
              <p:cNvSpPr>
                <a:spLocks/>
              </p:cNvSpPr>
              <p:nvPr/>
            </p:nvSpPr>
            <p:spPr bwMode="auto">
              <a:xfrm>
                <a:off x="6085352" y="4365742"/>
                <a:ext cx="50151" cy="79393"/>
              </a:xfrm>
              <a:custGeom>
                <a:avLst/>
                <a:gdLst>
                  <a:gd name="T0" fmla="*/ 233 w 427"/>
                  <a:gd name="T1" fmla="*/ 498 h 663"/>
                  <a:gd name="T2" fmla="*/ 233 w 427"/>
                  <a:gd name="T3" fmla="*/ 498 h 663"/>
                  <a:gd name="T4" fmla="*/ 427 w 427"/>
                  <a:gd name="T5" fmla="*/ 66 h 663"/>
                  <a:gd name="T6" fmla="*/ 230 w 427"/>
                  <a:gd name="T7" fmla="*/ 0 h 663"/>
                  <a:gd name="T8" fmla="*/ 0 w 427"/>
                  <a:gd name="T9" fmla="*/ 498 h 663"/>
                  <a:gd name="T10" fmla="*/ 24 w 427"/>
                  <a:gd name="T11" fmla="*/ 663 h 663"/>
                  <a:gd name="T12" fmla="*/ 253 w 427"/>
                  <a:gd name="T13" fmla="*/ 640 h 663"/>
                  <a:gd name="T14" fmla="*/ 233 w 427"/>
                  <a:gd name="T15" fmla="*/ 498 h 6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7" h="663">
                    <a:moveTo>
                      <a:pt x="233" y="498"/>
                    </a:moveTo>
                    <a:lnTo>
                      <a:pt x="233" y="498"/>
                    </a:lnTo>
                    <a:cubicBezTo>
                      <a:pt x="233" y="342"/>
                      <a:pt x="304" y="194"/>
                      <a:pt x="427" y="66"/>
                    </a:cubicBezTo>
                    <a:lnTo>
                      <a:pt x="230" y="0"/>
                    </a:lnTo>
                    <a:cubicBezTo>
                      <a:pt x="84" y="147"/>
                      <a:pt x="0" y="317"/>
                      <a:pt x="0" y="498"/>
                    </a:cubicBezTo>
                    <a:cubicBezTo>
                      <a:pt x="0" y="554"/>
                      <a:pt x="9" y="609"/>
                      <a:pt x="24" y="663"/>
                    </a:cubicBezTo>
                    <a:lnTo>
                      <a:pt x="253" y="640"/>
                    </a:lnTo>
                    <a:cubicBezTo>
                      <a:pt x="240" y="594"/>
                      <a:pt x="233" y="546"/>
                      <a:pt x="233" y="49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4" name="Freeform 218"/>
              <p:cNvSpPr>
                <a:spLocks/>
              </p:cNvSpPr>
              <p:nvPr/>
            </p:nvSpPr>
            <p:spPr bwMode="auto">
              <a:xfrm>
                <a:off x="6393139" y="4446081"/>
                <a:ext cx="86371" cy="71832"/>
              </a:xfrm>
              <a:custGeom>
                <a:avLst/>
                <a:gdLst>
                  <a:gd name="T0" fmla="*/ 0 w 732"/>
                  <a:gd name="T1" fmla="*/ 507 h 604"/>
                  <a:gd name="T2" fmla="*/ 0 w 732"/>
                  <a:gd name="T3" fmla="*/ 507 h 604"/>
                  <a:gd name="T4" fmla="*/ 141 w 732"/>
                  <a:gd name="T5" fmla="*/ 604 h 604"/>
                  <a:gd name="T6" fmla="*/ 732 w 732"/>
                  <a:gd name="T7" fmla="*/ 23 h 604"/>
                  <a:gd name="T8" fmla="*/ 503 w 732"/>
                  <a:gd name="T9" fmla="*/ 0 h 604"/>
                  <a:gd name="T10" fmla="*/ 0 w 732"/>
                  <a:gd name="T11" fmla="*/ 507 h 604"/>
                </a:gdLst>
                <a:ahLst/>
                <a:cxnLst>
                  <a:cxn ang="0">
                    <a:pos x="T0" y="T1"/>
                  </a:cxn>
                  <a:cxn ang="0">
                    <a:pos x="T2" y="T3"/>
                  </a:cxn>
                  <a:cxn ang="0">
                    <a:pos x="T4" y="T5"/>
                  </a:cxn>
                  <a:cxn ang="0">
                    <a:pos x="T6" y="T7"/>
                  </a:cxn>
                  <a:cxn ang="0">
                    <a:pos x="T8" y="T9"/>
                  </a:cxn>
                  <a:cxn ang="0">
                    <a:pos x="T10" y="T11"/>
                  </a:cxn>
                </a:cxnLst>
                <a:rect l="0" t="0" r="r" b="b"/>
                <a:pathLst>
                  <a:path w="732" h="604">
                    <a:moveTo>
                      <a:pt x="0" y="507"/>
                    </a:moveTo>
                    <a:lnTo>
                      <a:pt x="0" y="507"/>
                    </a:lnTo>
                    <a:lnTo>
                      <a:pt x="141" y="604"/>
                    </a:lnTo>
                    <a:cubicBezTo>
                      <a:pt x="442" y="457"/>
                      <a:pt x="655" y="254"/>
                      <a:pt x="732" y="23"/>
                    </a:cubicBezTo>
                    <a:lnTo>
                      <a:pt x="503" y="0"/>
                    </a:lnTo>
                    <a:cubicBezTo>
                      <a:pt x="438" y="201"/>
                      <a:pt x="256" y="378"/>
                      <a:pt x="0" y="50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5" name="Freeform 219"/>
              <p:cNvSpPr>
                <a:spLocks/>
              </p:cNvSpPr>
              <p:nvPr/>
            </p:nvSpPr>
            <p:spPr bwMode="auto">
              <a:xfrm>
                <a:off x="6088880" y="4446081"/>
                <a:ext cx="86371" cy="71832"/>
              </a:xfrm>
              <a:custGeom>
                <a:avLst/>
                <a:gdLst>
                  <a:gd name="T0" fmla="*/ 229 w 733"/>
                  <a:gd name="T1" fmla="*/ 0 h 604"/>
                  <a:gd name="T2" fmla="*/ 229 w 733"/>
                  <a:gd name="T3" fmla="*/ 0 h 604"/>
                  <a:gd name="T4" fmla="*/ 0 w 733"/>
                  <a:gd name="T5" fmla="*/ 23 h 604"/>
                  <a:gd name="T6" fmla="*/ 591 w 733"/>
                  <a:gd name="T7" fmla="*/ 604 h 604"/>
                  <a:gd name="T8" fmla="*/ 733 w 733"/>
                  <a:gd name="T9" fmla="*/ 507 h 604"/>
                  <a:gd name="T10" fmla="*/ 229 w 733"/>
                  <a:gd name="T11" fmla="*/ 0 h 604"/>
                </a:gdLst>
                <a:ahLst/>
                <a:cxnLst>
                  <a:cxn ang="0">
                    <a:pos x="T0" y="T1"/>
                  </a:cxn>
                  <a:cxn ang="0">
                    <a:pos x="T2" y="T3"/>
                  </a:cxn>
                  <a:cxn ang="0">
                    <a:pos x="T4" y="T5"/>
                  </a:cxn>
                  <a:cxn ang="0">
                    <a:pos x="T6" y="T7"/>
                  </a:cxn>
                  <a:cxn ang="0">
                    <a:pos x="T8" y="T9"/>
                  </a:cxn>
                  <a:cxn ang="0">
                    <a:pos x="T10" y="T11"/>
                  </a:cxn>
                </a:cxnLst>
                <a:rect l="0" t="0" r="r" b="b"/>
                <a:pathLst>
                  <a:path w="733" h="604">
                    <a:moveTo>
                      <a:pt x="229" y="0"/>
                    </a:moveTo>
                    <a:lnTo>
                      <a:pt x="229" y="0"/>
                    </a:lnTo>
                    <a:lnTo>
                      <a:pt x="0" y="23"/>
                    </a:lnTo>
                    <a:cubicBezTo>
                      <a:pt x="77" y="254"/>
                      <a:pt x="290" y="457"/>
                      <a:pt x="591" y="604"/>
                    </a:cubicBezTo>
                    <a:lnTo>
                      <a:pt x="733" y="507"/>
                    </a:lnTo>
                    <a:cubicBezTo>
                      <a:pt x="476" y="378"/>
                      <a:pt x="294" y="201"/>
                      <a:pt x="229"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6" name="Freeform 220"/>
              <p:cNvSpPr>
                <a:spLocks/>
              </p:cNvSpPr>
              <p:nvPr/>
            </p:nvSpPr>
            <p:spPr bwMode="auto">
              <a:xfrm>
                <a:off x="6333170" y="4401659"/>
                <a:ext cx="45719" cy="32135"/>
              </a:xfrm>
              <a:custGeom>
                <a:avLst/>
                <a:gdLst>
                  <a:gd name="T0" fmla="*/ 58 w 289"/>
                  <a:gd name="T1" fmla="*/ 205 h 268"/>
                  <a:gd name="T2" fmla="*/ 58 w 289"/>
                  <a:gd name="T3" fmla="*/ 205 h 268"/>
                  <a:gd name="T4" fmla="*/ 53 w 289"/>
                  <a:gd name="T5" fmla="*/ 245 h 268"/>
                  <a:gd name="T6" fmla="*/ 281 w 289"/>
                  <a:gd name="T7" fmla="*/ 268 h 268"/>
                  <a:gd name="T8" fmla="*/ 289 w 289"/>
                  <a:gd name="T9" fmla="*/ 205 h 268"/>
                  <a:gd name="T10" fmla="*/ 196 w 289"/>
                  <a:gd name="T11" fmla="*/ 0 h 268"/>
                  <a:gd name="T12" fmla="*/ 0 w 289"/>
                  <a:gd name="T13" fmla="*/ 65 h 268"/>
                  <a:gd name="T14" fmla="*/ 58 w 289"/>
                  <a:gd name="T15" fmla="*/ 205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68">
                    <a:moveTo>
                      <a:pt x="58" y="205"/>
                    </a:moveTo>
                    <a:lnTo>
                      <a:pt x="58" y="205"/>
                    </a:lnTo>
                    <a:cubicBezTo>
                      <a:pt x="58" y="219"/>
                      <a:pt x="56" y="232"/>
                      <a:pt x="53" y="245"/>
                    </a:cubicBezTo>
                    <a:lnTo>
                      <a:pt x="281" y="268"/>
                    </a:lnTo>
                    <a:cubicBezTo>
                      <a:pt x="286" y="248"/>
                      <a:pt x="289" y="227"/>
                      <a:pt x="289" y="205"/>
                    </a:cubicBezTo>
                    <a:cubicBezTo>
                      <a:pt x="289" y="131"/>
                      <a:pt x="255" y="61"/>
                      <a:pt x="196" y="0"/>
                    </a:cubicBezTo>
                    <a:lnTo>
                      <a:pt x="0" y="65"/>
                    </a:lnTo>
                    <a:cubicBezTo>
                      <a:pt x="37" y="107"/>
                      <a:pt x="58" y="155"/>
                      <a:pt x="58" y="20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7" name="Freeform 221"/>
              <p:cNvSpPr>
                <a:spLocks/>
              </p:cNvSpPr>
              <p:nvPr/>
            </p:nvSpPr>
            <p:spPr bwMode="auto">
              <a:xfrm>
                <a:off x="6282901" y="4507516"/>
                <a:ext cx="130021" cy="39697"/>
              </a:xfrm>
              <a:custGeom>
                <a:avLst/>
                <a:gdLst>
                  <a:gd name="T0" fmla="*/ 0 w 1104"/>
                  <a:gd name="T1" fmla="*/ 204 h 327"/>
                  <a:gd name="T2" fmla="*/ 0 w 1104"/>
                  <a:gd name="T3" fmla="*/ 204 h 327"/>
                  <a:gd name="T4" fmla="*/ 0 w 1104"/>
                  <a:gd name="T5" fmla="*/ 327 h 327"/>
                  <a:gd name="T6" fmla="*/ 1104 w 1104"/>
                  <a:gd name="T7" fmla="*/ 98 h 327"/>
                  <a:gd name="T8" fmla="*/ 963 w 1104"/>
                  <a:gd name="T9" fmla="*/ 0 h 327"/>
                  <a:gd name="T10" fmla="*/ 0 w 1104"/>
                  <a:gd name="T11" fmla="*/ 204 h 327"/>
                </a:gdLst>
                <a:ahLst/>
                <a:cxnLst>
                  <a:cxn ang="0">
                    <a:pos x="T0" y="T1"/>
                  </a:cxn>
                  <a:cxn ang="0">
                    <a:pos x="T2" y="T3"/>
                  </a:cxn>
                  <a:cxn ang="0">
                    <a:pos x="T4" y="T5"/>
                  </a:cxn>
                  <a:cxn ang="0">
                    <a:pos x="T6" y="T7"/>
                  </a:cxn>
                  <a:cxn ang="0">
                    <a:pos x="T8" y="T9"/>
                  </a:cxn>
                  <a:cxn ang="0">
                    <a:pos x="T10" y="T11"/>
                  </a:cxn>
                </a:cxnLst>
                <a:rect l="0" t="0" r="r" b="b"/>
                <a:pathLst>
                  <a:path w="1104" h="327">
                    <a:moveTo>
                      <a:pt x="0" y="204"/>
                    </a:moveTo>
                    <a:lnTo>
                      <a:pt x="0" y="204"/>
                    </a:lnTo>
                    <a:lnTo>
                      <a:pt x="0" y="327"/>
                    </a:lnTo>
                    <a:cubicBezTo>
                      <a:pt x="418" y="325"/>
                      <a:pt x="803" y="240"/>
                      <a:pt x="1104" y="98"/>
                    </a:cubicBezTo>
                    <a:lnTo>
                      <a:pt x="963" y="0"/>
                    </a:lnTo>
                    <a:cubicBezTo>
                      <a:pt x="701" y="126"/>
                      <a:pt x="365" y="203"/>
                      <a:pt x="0" y="20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8" name="Freeform 222"/>
              <p:cNvSpPr>
                <a:spLocks/>
              </p:cNvSpPr>
              <p:nvPr/>
            </p:nvSpPr>
            <p:spPr bwMode="auto">
              <a:xfrm>
                <a:off x="6157669" y="4507516"/>
                <a:ext cx="130021" cy="39697"/>
              </a:xfrm>
              <a:custGeom>
                <a:avLst/>
                <a:gdLst>
                  <a:gd name="T0" fmla="*/ 142 w 1105"/>
                  <a:gd name="T1" fmla="*/ 0 h 327"/>
                  <a:gd name="T2" fmla="*/ 142 w 1105"/>
                  <a:gd name="T3" fmla="*/ 0 h 327"/>
                  <a:gd name="T4" fmla="*/ 0 w 1105"/>
                  <a:gd name="T5" fmla="*/ 98 h 327"/>
                  <a:gd name="T6" fmla="*/ 1105 w 1105"/>
                  <a:gd name="T7" fmla="*/ 327 h 327"/>
                  <a:gd name="T8" fmla="*/ 1105 w 1105"/>
                  <a:gd name="T9" fmla="*/ 204 h 327"/>
                  <a:gd name="T10" fmla="*/ 142 w 1105"/>
                  <a:gd name="T11" fmla="*/ 0 h 327"/>
                </a:gdLst>
                <a:ahLst/>
                <a:cxnLst>
                  <a:cxn ang="0">
                    <a:pos x="T0" y="T1"/>
                  </a:cxn>
                  <a:cxn ang="0">
                    <a:pos x="T2" y="T3"/>
                  </a:cxn>
                  <a:cxn ang="0">
                    <a:pos x="T4" y="T5"/>
                  </a:cxn>
                  <a:cxn ang="0">
                    <a:pos x="T6" y="T7"/>
                  </a:cxn>
                  <a:cxn ang="0">
                    <a:pos x="T8" y="T9"/>
                  </a:cxn>
                  <a:cxn ang="0">
                    <a:pos x="T10" y="T11"/>
                  </a:cxn>
                </a:cxnLst>
                <a:rect l="0" t="0" r="r" b="b"/>
                <a:pathLst>
                  <a:path w="1105" h="327">
                    <a:moveTo>
                      <a:pt x="142" y="0"/>
                    </a:moveTo>
                    <a:lnTo>
                      <a:pt x="142" y="0"/>
                    </a:lnTo>
                    <a:lnTo>
                      <a:pt x="0" y="98"/>
                    </a:lnTo>
                    <a:cubicBezTo>
                      <a:pt x="301" y="240"/>
                      <a:pt x="686" y="325"/>
                      <a:pt x="1105" y="327"/>
                    </a:cubicBezTo>
                    <a:lnTo>
                      <a:pt x="1105" y="204"/>
                    </a:lnTo>
                    <a:cubicBezTo>
                      <a:pt x="739" y="203"/>
                      <a:pt x="404" y="126"/>
                      <a:pt x="142"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69" name="Freeform 223"/>
              <p:cNvSpPr>
                <a:spLocks/>
              </p:cNvSpPr>
              <p:nvPr/>
            </p:nvSpPr>
            <p:spPr bwMode="auto">
              <a:xfrm>
                <a:off x="6455755" y="4357236"/>
                <a:ext cx="53865" cy="91680"/>
              </a:xfrm>
              <a:custGeom>
                <a:avLst/>
                <a:gdLst>
                  <a:gd name="T0" fmla="*/ 227 w 458"/>
                  <a:gd name="T1" fmla="*/ 570 h 760"/>
                  <a:gd name="T2" fmla="*/ 227 w 458"/>
                  <a:gd name="T3" fmla="*/ 570 h 760"/>
                  <a:gd name="T4" fmla="*/ 204 w 458"/>
                  <a:gd name="T5" fmla="*/ 737 h 760"/>
                  <a:gd name="T6" fmla="*/ 431 w 458"/>
                  <a:gd name="T7" fmla="*/ 760 h 760"/>
                  <a:gd name="T8" fmla="*/ 458 w 458"/>
                  <a:gd name="T9" fmla="*/ 570 h 760"/>
                  <a:gd name="T10" fmla="*/ 196 w 458"/>
                  <a:gd name="T11" fmla="*/ 0 h 760"/>
                  <a:gd name="T12" fmla="*/ 0 w 458"/>
                  <a:gd name="T13" fmla="*/ 65 h 760"/>
                  <a:gd name="T14" fmla="*/ 227 w 458"/>
                  <a:gd name="T15" fmla="*/ 570 h 7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760">
                    <a:moveTo>
                      <a:pt x="227" y="570"/>
                    </a:moveTo>
                    <a:lnTo>
                      <a:pt x="227" y="570"/>
                    </a:lnTo>
                    <a:cubicBezTo>
                      <a:pt x="227" y="627"/>
                      <a:pt x="219" y="683"/>
                      <a:pt x="204" y="737"/>
                    </a:cubicBezTo>
                    <a:lnTo>
                      <a:pt x="431" y="760"/>
                    </a:lnTo>
                    <a:cubicBezTo>
                      <a:pt x="449" y="698"/>
                      <a:pt x="458" y="635"/>
                      <a:pt x="458" y="570"/>
                    </a:cubicBezTo>
                    <a:cubicBezTo>
                      <a:pt x="458" y="363"/>
                      <a:pt x="363" y="168"/>
                      <a:pt x="196" y="0"/>
                    </a:cubicBezTo>
                    <a:lnTo>
                      <a:pt x="0" y="65"/>
                    </a:lnTo>
                    <a:cubicBezTo>
                      <a:pt x="144" y="215"/>
                      <a:pt x="227" y="387"/>
                      <a:pt x="227" y="57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0" name="Freeform 224"/>
              <p:cNvSpPr>
                <a:spLocks/>
              </p:cNvSpPr>
              <p:nvPr/>
            </p:nvSpPr>
            <p:spPr bwMode="auto">
              <a:xfrm>
                <a:off x="6228222" y="4430013"/>
                <a:ext cx="45719" cy="20793"/>
              </a:xfrm>
              <a:custGeom>
                <a:avLst/>
                <a:gdLst>
                  <a:gd name="T0" fmla="*/ 228 w 299"/>
                  <a:gd name="T1" fmla="*/ 0 h 172"/>
                  <a:gd name="T2" fmla="*/ 228 w 299"/>
                  <a:gd name="T3" fmla="*/ 0 h 172"/>
                  <a:gd name="T4" fmla="*/ 0 w 299"/>
                  <a:gd name="T5" fmla="*/ 23 h 172"/>
                  <a:gd name="T6" fmla="*/ 157 w 299"/>
                  <a:gd name="T7" fmla="*/ 172 h 172"/>
                  <a:gd name="T8" fmla="*/ 299 w 299"/>
                  <a:gd name="T9" fmla="*/ 74 h 172"/>
                  <a:gd name="T10" fmla="*/ 228 w 299"/>
                  <a:gd name="T11" fmla="*/ 0 h 172"/>
                </a:gdLst>
                <a:ahLst/>
                <a:cxnLst>
                  <a:cxn ang="0">
                    <a:pos x="T0" y="T1"/>
                  </a:cxn>
                  <a:cxn ang="0">
                    <a:pos x="T2" y="T3"/>
                  </a:cxn>
                  <a:cxn ang="0">
                    <a:pos x="T4" y="T5"/>
                  </a:cxn>
                  <a:cxn ang="0">
                    <a:pos x="T6" y="T7"/>
                  </a:cxn>
                  <a:cxn ang="0">
                    <a:pos x="T8" y="T9"/>
                  </a:cxn>
                  <a:cxn ang="0">
                    <a:pos x="T10" y="T11"/>
                  </a:cxn>
                </a:cxnLst>
                <a:rect l="0" t="0" r="r" b="b"/>
                <a:pathLst>
                  <a:path w="299" h="172">
                    <a:moveTo>
                      <a:pt x="228" y="0"/>
                    </a:moveTo>
                    <a:lnTo>
                      <a:pt x="228" y="0"/>
                    </a:lnTo>
                    <a:lnTo>
                      <a:pt x="0" y="23"/>
                    </a:lnTo>
                    <a:cubicBezTo>
                      <a:pt x="23" y="82"/>
                      <a:pt x="80" y="134"/>
                      <a:pt x="157" y="172"/>
                    </a:cubicBezTo>
                    <a:lnTo>
                      <a:pt x="299" y="74"/>
                    </a:lnTo>
                    <a:cubicBezTo>
                      <a:pt x="265" y="54"/>
                      <a:pt x="240" y="29"/>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1" name="Freeform 225"/>
              <p:cNvSpPr>
                <a:spLocks/>
              </p:cNvSpPr>
              <p:nvPr/>
            </p:nvSpPr>
            <p:spPr bwMode="auto">
              <a:xfrm>
                <a:off x="6207056" y="4287295"/>
                <a:ext cx="157882" cy="21738"/>
              </a:xfrm>
              <a:custGeom>
                <a:avLst/>
                <a:gdLst>
                  <a:gd name="T0" fmla="*/ 0 w 1347"/>
                  <a:gd name="T1" fmla="*/ 67 h 182"/>
                  <a:gd name="T2" fmla="*/ 0 w 1347"/>
                  <a:gd name="T3" fmla="*/ 67 h 182"/>
                  <a:gd name="T4" fmla="*/ 73 w 1347"/>
                  <a:gd name="T5" fmla="*/ 182 h 182"/>
                  <a:gd name="T6" fmla="*/ 674 w 1347"/>
                  <a:gd name="T7" fmla="*/ 121 h 182"/>
                  <a:gd name="T8" fmla="*/ 1274 w 1347"/>
                  <a:gd name="T9" fmla="*/ 182 h 182"/>
                  <a:gd name="T10" fmla="*/ 1347 w 1347"/>
                  <a:gd name="T11" fmla="*/ 67 h 182"/>
                  <a:gd name="T12" fmla="*/ 674 w 1347"/>
                  <a:gd name="T13" fmla="*/ 0 h 182"/>
                  <a:gd name="T14" fmla="*/ 0 w 1347"/>
                  <a:gd name="T15" fmla="*/ 67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7" h="182">
                    <a:moveTo>
                      <a:pt x="0" y="67"/>
                    </a:moveTo>
                    <a:lnTo>
                      <a:pt x="0" y="67"/>
                    </a:lnTo>
                    <a:lnTo>
                      <a:pt x="73" y="182"/>
                    </a:lnTo>
                    <a:cubicBezTo>
                      <a:pt x="261" y="143"/>
                      <a:pt x="463" y="121"/>
                      <a:pt x="674" y="121"/>
                    </a:cubicBezTo>
                    <a:cubicBezTo>
                      <a:pt x="884" y="121"/>
                      <a:pt x="1087" y="143"/>
                      <a:pt x="1274" y="182"/>
                    </a:cubicBezTo>
                    <a:lnTo>
                      <a:pt x="1347" y="67"/>
                    </a:lnTo>
                    <a:cubicBezTo>
                      <a:pt x="1136" y="24"/>
                      <a:pt x="910" y="0"/>
                      <a:pt x="674" y="0"/>
                    </a:cubicBezTo>
                    <a:cubicBezTo>
                      <a:pt x="438" y="0"/>
                      <a:pt x="211" y="24"/>
                      <a:pt x="0" y="6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2" name="Freeform 226"/>
              <p:cNvSpPr>
                <a:spLocks/>
              </p:cNvSpPr>
              <p:nvPr/>
            </p:nvSpPr>
            <p:spPr bwMode="auto">
              <a:xfrm>
                <a:off x="6351689" y="4295801"/>
                <a:ext cx="130021" cy="67106"/>
              </a:xfrm>
              <a:custGeom>
                <a:avLst/>
                <a:gdLst>
                  <a:gd name="T0" fmla="*/ 911 w 1106"/>
                  <a:gd name="T1" fmla="*/ 560 h 560"/>
                  <a:gd name="T2" fmla="*/ 911 w 1106"/>
                  <a:gd name="T3" fmla="*/ 560 h 560"/>
                  <a:gd name="T4" fmla="*/ 1106 w 1106"/>
                  <a:gd name="T5" fmla="*/ 495 h 560"/>
                  <a:gd name="T6" fmla="*/ 72 w 1106"/>
                  <a:gd name="T7" fmla="*/ 0 h 560"/>
                  <a:gd name="T8" fmla="*/ 0 w 1106"/>
                  <a:gd name="T9" fmla="*/ 115 h 560"/>
                  <a:gd name="T10" fmla="*/ 911 w 1106"/>
                  <a:gd name="T11" fmla="*/ 560 h 560"/>
                </a:gdLst>
                <a:ahLst/>
                <a:cxnLst>
                  <a:cxn ang="0">
                    <a:pos x="T0" y="T1"/>
                  </a:cxn>
                  <a:cxn ang="0">
                    <a:pos x="T2" y="T3"/>
                  </a:cxn>
                  <a:cxn ang="0">
                    <a:pos x="T4" y="T5"/>
                  </a:cxn>
                  <a:cxn ang="0">
                    <a:pos x="T6" y="T7"/>
                  </a:cxn>
                  <a:cxn ang="0">
                    <a:pos x="T8" y="T9"/>
                  </a:cxn>
                  <a:cxn ang="0">
                    <a:pos x="T10" y="T11"/>
                  </a:cxn>
                </a:cxnLst>
                <a:rect l="0" t="0" r="r" b="b"/>
                <a:pathLst>
                  <a:path w="1106" h="560">
                    <a:moveTo>
                      <a:pt x="911" y="560"/>
                    </a:moveTo>
                    <a:lnTo>
                      <a:pt x="911" y="560"/>
                    </a:lnTo>
                    <a:lnTo>
                      <a:pt x="1106" y="495"/>
                    </a:lnTo>
                    <a:cubicBezTo>
                      <a:pt x="872" y="269"/>
                      <a:pt x="507" y="92"/>
                      <a:pt x="72" y="0"/>
                    </a:cubicBezTo>
                    <a:lnTo>
                      <a:pt x="0" y="115"/>
                    </a:lnTo>
                    <a:cubicBezTo>
                      <a:pt x="384" y="198"/>
                      <a:pt x="705" y="357"/>
                      <a:pt x="911" y="56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3" name="Freeform 227"/>
              <p:cNvSpPr>
                <a:spLocks/>
              </p:cNvSpPr>
              <p:nvPr/>
            </p:nvSpPr>
            <p:spPr bwMode="auto">
              <a:xfrm>
                <a:off x="6248506" y="4441355"/>
                <a:ext cx="45719" cy="17958"/>
              </a:xfrm>
              <a:custGeom>
                <a:avLst/>
                <a:gdLst>
                  <a:gd name="T0" fmla="*/ 140 w 292"/>
                  <a:gd name="T1" fmla="*/ 0 h 154"/>
                  <a:gd name="T2" fmla="*/ 140 w 292"/>
                  <a:gd name="T3" fmla="*/ 0 h 154"/>
                  <a:gd name="T4" fmla="*/ 0 w 292"/>
                  <a:gd name="T5" fmla="*/ 96 h 154"/>
                  <a:gd name="T6" fmla="*/ 292 w 292"/>
                  <a:gd name="T7" fmla="*/ 154 h 154"/>
                  <a:gd name="T8" fmla="*/ 292 w 292"/>
                  <a:gd name="T9" fmla="*/ 32 h 154"/>
                  <a:gd name="T10" fmla="*/ 140 w 292"/>
                  <a:gd name="T11" fmla="*/ 0 h 154"/>
                </a:gdLst>
                <a:ahLst/>
                <a:cxnLst>
                  <a:cxn ang="0">
                    <a:pos x="T0" y="T1"/>
                  </a:cxn>
                  <a:cxn ang="0">
                    <a:pos x="T2" y="T3"/>
                  </a:cxn>
                  <a:cxn ang="0">
                    <a:pos x="T4" y="T5"/>
                  </a:cxn>
                  <a:cxn ang="0">
                    <a:pos x="T6" y="T7"/>
                  </a:cxn>
                  <a:cxn ang="0">
                    <a:pos x="T8" y="T9"/>
                  </a:cxn>
                  <a:cxn ang="0">
                    <a:pos x="T10" y="T11"/>
                  </a:cxn>
                </a:cxnLst>
                <a:rect l="0" t="0" r="r" b="b"/>
                <a:pathLst>
                  <a:path w="292" h="154">
                    <a:moveTo>
                      <a:pt x="140" y="0"/>
                    </a:moveTo>
                    <a:lnTo>
                      <a:pt x="140" y="0"/>
                    </a:lnTo>
                    <a:lnTo>
                      <a:pt x="0" y="96"/>
                    </a:lnTo>
                    <a:cubicBezTo>
                      <a:pt x="81" y="132"/>
                      <a:pt x="182" y="153"/>
                      <a:pt x="292" y="154"/>
                    </a:cubicBezTo>
                    <a:lnTo>
                      <a:pt x="292" y="32"/>
                    </a:lnTo>
                    <a:cubicBezTo>
                      <a:pt x="234" y="31"/>
                      <a:pt x="182" y="19"/>
                      <a:pt x="140"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4" name="Freeform 228"/>
              <p:cNvSpPr>
                <a:spLocks/>
              </p:cNvSpPr>
              <p:nvPr/>
            </p:nvSpPr>
            <p:spPr bwMode="auto">
              <a:xfrm>
                <a:off x="6264381" y="4392207"/>
                <a:ext cx="45719" cy="16067"/>
              </a:xfrm>
              <a:custGeom>
                <a:avLst/>
                <a:gdLst>
                  <a:gd name="T0" fmla="*/ 155 w 309"/>
                  <a:gd name="T1" fmla="*/ 123 h 130"/>
                  <a:gd name="T2" fmla="*/ 155 w 309"/>
                  <a:gd name="T3" fmla="*/ 123 h 130"/>
                  <a:gd name="T4" fmla="*/ 236 w 309"/>
                  <a:gd name="T5" fmla="*/ 130 h 130"/>
                  <a:gd name="T6" fmla="*/ 309 w 309"/>
                  <a:gd name="T7" fmla="*/ 14 h 130"/>
                  <a:gd name="T8" fmla="*/ 155 w 309"/>
                  <a:gd name="T9" fmla="*/ 0 h 130"/>
                  <a:gd name="T10" fmla="*/ 0 w 309"/>
                  <a:gd name="T11" fmla="*/ 14 h 130"/>
                  <a:gd name="T12" fmla="*/ 73 w 309"/>
                  <a:gd name="T13" fmla="*/ 130 h 130"/>
                  <a:gd name="T14" fmla="*/ 155 w 309"/>
                  <a:gd name="T15" fmla="*/ 12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130">
                    <a:moveTo>
                      <a:pt x="155" y="123"/>
                    </a:moveTo>
                    <a:lnTo>
                      <a:pt x="155" y="123"/>
                    </a:lnTo>
                    <a:cubicBezTo>
                      <a:pt x="183" y="123"/>
                      <a:pt x="211" y="125"/>
                      <a:pt x="236" y="130"/>
                    </a:cubicBezTo>
                    <a:lnTo>
                      <a:pt x="309" y="14"/>
                    </a:lnTo>
                    <a:cubicBezTo>
                      <a:pt x="261" y="5"/>
                      <a:pt x="209" y="0"/>
                      <a:pt x="155" y="0"/>
                    </a:cubicBezTo>
                    <a:cubicBezTo>
                      <a:pt x="101" y="0"/>
                      <a:pt x="49" y="5"/>
                      <a:pt x="0" y="14"/>
                    </a:cubicBezTo>
                    <a:lnTo>
                      <a:pt x="73" y="130"/>
                    </a:lnTo>
                    <a:cubicBezTo>
                      <a:pt x="98" y="125"/>
                      <a:pt x="126" y="123"/>
                      <a:pt x="155" y="12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5" name="Freeform 229"/>
              <p:cNvSpPr>
                <a:spLocks/>
              </p:cNvSpPr>
              <p:nvPr/>
            </p:nvSpPr>
            <p:spPr bwMode="auto">
              <a:xfrm>
                <a:off x="6235278" y="4394097"/>
                <a:ext cx="45719" cy="21738"/>
              </a:xfrm>
              <a:custGeom>
                <a:avLst/>
                <a:gdLst>
                  <a:gd name="T0" fmla="*/ 312 w 312"/>
                  <a:gd name="T1" fmla="*/ 116 h 175"/>
                  <a:gd name="T2" fmla="*/ 312 w 312"/>
                  <a:gd name="T3" fmla="*/ 116 h 175"/>
                  <a:gd name="T4" fmla="*/ 239 w 312"/>
                  <a:gd name="T5" fmla="*/ 0 h 175"/>
                  <a:gd name="T6" fmla="*/ 0 w 312"/>
                  <a:gd name="T7" fmla="*/ 110 h 175"/>
                  <a:gd name="T8" fmla="*/ 195 w 312"/>
                  <a:gd name="T9" fmla="*/ 175 h 175"/>
                  <a:gd name="T10" fmla="*/ 312 w 312"/>
                  <a:gd name="T11" fmla="*/ 116 h 175"/>
                </a:gdLst>
                <a:ahLst/>
                <a:cxnLst>
                  <a:cxn ang="0">
                    <a:pos x="T0" y="T1"/>
                  </a:cxn>
                  <a:cxn ang="0">
                    <a:pos x="T2" y="T3"/>
                  </a:cxn>
                  <a:cxn ang="0">
                    <a:pos x="T4" y="T5"/>
                  </a:cxn>
                  <a:cxn ang="0">
                    <a:pos x="T6" y="T7"/>
                  </a:cxn>
                  <a:cxn ang="0">
                    <a:pos x="T8" y="T9"/>
                  </a:cxn>
                  <a:cxn ang="0">
                    <a:pos x="T10" y="T11"/>
                  </a:cxn>
                </a:cxnLst>
                <a:rect l="0" t="0" r="r" b="b"/>
                <a:pathLst>
                  <a:path w="312" h="175">
                    <a:moveTo>
                      <a:pt x="312" y="116"/>
                    </a:moveTo>
                    <a:lnTo>
                      <a:pt x="312" y="116"/>
                    </a:lnTo>
                    <a:lnTo>
                      <a:pt x="239" y="0"/>
                    </a:lnTo>
                    <a:cubicBezTo>
                      <a:pt x="140" y="21"/>
                      <a:pt x="57" y="60"/>
                      <a:pt x="0" y="110"/>
                    </a:cubicBezTo>
                    <a:lnTo>
                      <a:pt x="195" y="175"/>
                    </a:lnTo>
                    <a:cubicBezTo>
                      <a:pt x="224" y="149"/>
                      <a:pt x="264" y="128"/>
                      <a:pt x="312" y="11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6" name="Freeform 230"/>
              <p:cNvSpPr>
                <a:spLocks/>
              </p:cNvSpPr>
              <p:nvPr/>
            </p:nvSpPr>
            <p:spPr bwMode="auto">
              <a:xfrm>
                <a:off x="6226457" y="4410165"/>
                <a:ext cx="45719" cy="19848"/>
              </a:xfrm>
              <a:custGeom>
                <a:avLst/>
                <a:gdLst>
                  <a:gd name="T0" fmla="*/ 232 w 257"/>
                  <a:gd name="T1" fmla="*/ 133 h 171"/>
                  <a:gd name="T2" fmla="*/ 232 w 257"/>
                  <a:gd name="T3" fmla="*/ 133 h 171"/>
                  <a:gd name="T4" fmla="*/ 257 w 257"/>
                  <a:gd name="T5" fmla="*/ 66 h 171"/>
                  <a:gd name="T6" fmla="*/ 59 w 257"/>
                  <a:gd name="T7" fmla="*/ 0 h 171"/>
                  <a:gd name="T8" fmla="*/ 0 w 257"/>
                  <a:gd name="T9" fmla="*/ 133 h 171"/>
                  <a:gd name="T10" fmla="*/ 4 w 257"/>
                  <a:gd name="T11" fmla="*/ 171 h 171"/>
                  <a:gd name="T12" fmla="*/ 234 w 257"/>
                  <a:gd name="T13" fmla="*/ 148 h 171"/>
                  <a:gd name="T14" fmla="*/ 232 w 257"/>
                  <a:gd name="T15" fmla="*/ 133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171">
                    <a:moveTo>
                      <a:pt x="232" y="133"/>
                    </a:moveTo>
                    <a:lnTo>
                      <a:pt x="232" y="133"/>
                    </a:lnTo>
                    <a:cubicBezTo>
                      <a:pt x="232" y="109"/>
                      <a:pt x="241" y="87"/>
                      <a:pt x="257" y="66"/>
                    </a:cubicBezTo>
                    <a:lnTo>
                      <a:pt x="59" y="0"/>
                    </a:lnTo>
                    <a:cubicBezTo>
                      <a:pt x="21" y="40"/>
                      <a:pt x="0" y="85"/>
                      <a:pt x="0" y="133"/>
                    </a:cubicBezTo>
                    <a:cubicBezTo>
                      <a:pt x="0" y="146"/>
                      <a:pt x="1" y="159"/>
                      <a:pt x="4" y="171"/>
                    </a:cubicBezTo>
                    <a:lnTo>
                      <a:pt x="234" y="148"/>
                    </a:lnTo>
                    <a:cubicBezTo>
                      <a:pt x="233" y="143"/>
                      <a:pt x="232" y="138"/>
                      <a:pt x="232" y="13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7" name="Freeform 231"/>
              <p:cNvSpPr>
                <a:spLocks/>
              </p:cNvSpPr>
              <p:nvPr/>
            </p:nvSpPr>
            <p:spPr bwMode="auto">
              <a:xfrm>
                <a:off x="6282901" y="4441355"/>
                <a:ext cx="45719" cy="17958"/>
              </a:xfrm>
              <a:custGeom>
                <a:avLst/>
                <a:gdLst>
                  <a:gd name="T0" fmla="*/ 0 w 292"/>
                  <a:gd name="T1" fmla="*/ 32 h 154"/>
                  <a:gd name="T2" fmla="*/ 0 w 292"/>
                  <a:gd name="T3" fmla="*/ 32 h 154"/>
                  <a:gd name="T4" fmla="*/ 0 w 292"/>
                  <a:gd name="T5" fmla="*/ 154 h 154"/>
                  <a:gd name="T6" fmla="*/ 292 w 292"/>
                  <a:gd name="T7" fmla="*/ 96 h 154"/>
                  <a:gd name="T8" fmla="*/ 151 w 292"/>
                  <a:gd name="T9" fmla="*/ 0 h 154"/>
                  <a:gd name="T10" fmla="*/ 0 w 292"/>
                  <a:gd name="T11" fmla="*/ 32 h 154"/>
                </a:gdLst>
                <a:ahLst/>
                <a:cxnLst>
                  <a:cxn ang="0">
                    <a:pos x="T0" y="T1"/>
                  </a:cxn>
                  <a:cxn ang="0">
                    <a:pos x="T2" y="T3"/>
                  </a:cxn>
                  <a:cxn ang="0">
                    <a:pos x="T4" y="T5"/>
                  </a:cxn>
                  <a:cxn ang="0">
                    <a:pos x="T6" y="T7"/>
                  </a:cxn>
                  <a:cxn ang="0">
                    <a:pos x="T8" y="T9"/>
                  </a:cxn>
                  <a:cxn ang="0">
                    <a:pos x="T10" y="T11"/>
                  </a:cxn>
                </a:cxnLst>
                <a:rect l="0" t="0" r="r" b="b"/>
                <a:pathLst>
                  <a:path w="292" h="154">
                    <a:moveTo>
                      <a:pt x="0" y="32"/>
                    </a:moveTo>
                    <a:lnTo>
                      <a:pt x="0" y="32"/>
                    </a:lnTo>
                    <a:lnTo>
                      <a:pt x="0" y="154"/>
                    </a:lnTo>
                    <a:cubicBezTo>
                      <a:pt x="109" y="153"/>
                      <a:pt x="210" y="132"/>
                      <a:pt x="292" y="96"/>
                    </a:cubicBezTo>
                    <a:lnTo>
                      <a:pt x="151" y="0"/>
                    </a:lnTo>
                    <a:cubicBezTo>
                      <a:pt x="109" y="19"/>
                      <a:pt x="57" y="31"/>
                      <a:pt x="0" y="3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8" name="Freeform 232"/>
              <p:cNvSpPr>
                <a:spLocks/>
              </p:cNvSpPr>
              <p:nvPr/>
            </p:nvSpPr>
            <p:spPr bwMode="auto">
              <a:xfrm>
                <a:off x="6211466" y="4378030"/>
                <a:ext cx="52009" cy="28355"/>
              </a:xfrm>
              <a:custGeom>
                <a:avLst/>
                <a:gdLst>
                  <a:gd name="T0" fmla="*/ 444 w 444"/>
                  <a:gd name="T1" fmla="*/ 115 h 239"/>
                  <a:gd name="T2" fmla="*/ 444 w 444"/>
                  <a:gd name="T3" fmla="*/ 115 h 239"/>
                  <a:gd name="T4" fmla="*/ 371 w 444"/>
                  <a:gd name="T5" fmla="*/ 0 h 239"/>
                  <a:gd name="T6" fmla="*/ 0 w 444"/>
                  <a:gd name="T7" fmla="*/ 174 h 239"/>
                  <a:gd name="T8" fmla="*/ 195 w 444"/>
                  <a:gd name="T9" fmla="*/ 239 h 239"/>
                  <a:gd name="T10" fmla="*/ 444 w 444"/>
                  <a:gd name="T11" fmla="*/ 115 h 239"/>
                </a:gdLst>
                <a:ahLst/>
                <a:cxnLst>
                  <a:cxn ang="0">
                    <a:pos x="T0" y="T1"/>
                  </a:cxn>
                  <a:cxn ang="0">
                    <a:pos x="T2" y="T3"/>
                  </a:cxn>
                  <a:cxn ang="0">
                    <a:pos x="T4" y="T5"/>
                  </a:cxn>
                  <a:cxn ang="0">
                    <a:pos x="T6" y="T7"/>
                  </a:cxn>
                  <a:cxn ang="0">
                    <a:pos x="T8" y="T9"/>
                  </a:cxn>
                  <a:cxn ang="0">
                    <a:pos x="T10" y="T11"/>
                  </a:cxn>
                </a:cxnLst>
                <a:rect l="0" t="0" r="r" b="b"/>
                <a:pathLst>
                  <a:path w="444" h="239">
                    <a:moveTo>
                      <a:pt x="444" y="115"/>
                    </a:moveTo>
                    <a:lnTo>
                      <a:pt x="444" y="115"/>
                    </a:lnTo>
                    <a:lnTo>
                      <a:pt x="371" y="0"/>
                    </a:lnTo>
                    <a:cubicBezTo>
                      <a:pt x="216" y="33"/>
                      <a:pt x="86" y="95"/>
                      <a:pt x="0" y="174"/>
                    </a:cubicBezTo>
                    <a:lnTo>
                      <a:pt x="195" y="239"/>
                    </a:lnTo>
                    <a:cubicBezTo>
                      <a:pt x="253" y="183"/>
                      <a:pt x="340" y="140"/>
                      <a:pt x="444" y="11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79" name="Freeform 233"/>
              <p:cNvSpPr>
                <a:spLocks/>
              </p:cNvSpPr>
              <p:nvPr/>
            </p:nvSpPr>
            <p:spPr bwMode="auto">
              <a:xfrm>
                <a:off x="6139148" y="4521694"/>
                <a:ext cx="149525" cy="42532"/>
              </a:xfrm>
              <a:custGeom>
                <a:avLst/>
                <a:gdLst>
                  <a:gd name="T0" fmla="*/ 140 w 1267"/>
                  <a:gd name="T1" fmla="*/ 0 h 359"/>
                  <a:gd name="T2" fmla="*/ 140 w 1267"/>
                  <a:gd name="T3" fmla="*/ 0 h 359"/>
                  <a:gd name="T4" fmla="*/ 0 w 1267"/>
                  <a:gd name="T5" fmla="*/ 96 h 359"/>
                  <a:gd name="T6" fmla="*/ 1267 w 1267"/>
                  <a:gd name="T7" fmla="*/ 359 h 359"/>
                  <a:gd name="T8" fmla="*/ 1267 w 1267"/>
                  <a:gd name="T9" fmla="*/ 238 h 359"/>
                  <a:gd name="T10" fmla="*/ 140 w 1267"/>
                  <a:gd name="T11" fmla="*/ 0 h 359"/>
                </a:gdLst>
                <a:ahLst/>
                <a:cxnLst>
                  <a:cxn ang="0">
                    <a:pos x="T0" y="T1"/>
                  </a:cxn>
                  <a:cxn ang="0">
                    <a:pos x="T2" y="T3"/>
                  </a:cxn>
                  <a:cxn ang="0">
                    <a:pos x="T4" y="T5"/>
                  </a:cxn>
                  <a:cxn ang="0">
                    <a:pos x="T6" y="T7"/>
                  </a:cxn>
                  <a:cxn ang="0">
                    <a:pos x="T8" y="T9"/>
                  </a:cxn>
                  <a:cxn ang="0">
                    <a:pos x="T10" y="T11"/>
                  </a:cxn>
                </a:cxnLst>
                <a:rect l="0" t="0" r="r" b="b"/>
                <a:pathLst>
                  <a:path w="1267" h="359">
                    <a:moveTo>
                      <a:pt x="140" y="0"/>
                    </a:moveTo>
                    <a:lnTo>
                      <a:pt x="140" y="0"/>
                    </a:lnTo>
                    <a:lnTo>
                      <a:pt x="0" y="96"/>
                    </a:lnTo>
                    <a:cubicBezTo>
                      <a:pt x="345" y="259"/>
                      <a:pt x="786" y="358"/>
                      <a:pt x="1267" y="359"/>
                    </a:cubicBezTo>
                    <a:lnTo>
                      <a:pt x="1267" y="238"/>
                    </a:lnTo>
                    <a:cubicBezTo>
                      <a:pt x="839" y="237"/>
                      <a:pt x="447" y="147"/>
                      <a:pt x="140"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0" name="Freeform 234"/>
              <p:cNvSpPr>
                <a:spLocks/>
              </p:cNvSpPr>
              <p:nvPr/>
            </p:nvSpPr>
            <p:spPr bwMode="auto">
              <a:xfrm>
                <a:off x="6060659" y="4448916"/>
                <a:ext cx="96586" cy="82229"/>
              </a:xfrm>
              <a:custGeom>
                <a:avLst/>
                <a:gdLst>
                  <a:gd name="T0" fmla="*/ 228 w 818"/>
                  <a:gd name="T1" fmla="*/ 0 h 690"/>
                  <a:gd name="T2" fmla="*/ 228 w 818"/>
                  <a:gd name="T3" fmla="*/ 0 h 690"/>
                  <a:gd name="T4" fmla="*/ 0 w 818"/>
                  <a:gd name="T5" fmla="*/ 23 h 690"/>
                  <a:gd name="T6" fmla="*/ 677 w 818"/>
                  <a:gd name="T7" fmla="*/ 690 h 690"/>
                  <a:gd name="T8" fmla="*/ 818 w 818"/>
                  <a:gd name="T9" fmla="*/ 594 h 690"/>
                  <a:gd name="T10" fmla="*/ 228 w 818"/>
                  <a:gd name="T11" fmla="*/ 0 h 690"/>
                </a:gdLst>
                <a:ahLst/>
                <a:cxnLst>
                  <a:cxn ang="0">
                    <a:pos x="T0" y="T1"/>
                  </a:cxn>
                  <a:cxn ang="0">
                    <a:pos x="T2" y="T3"/>
                  </a:cxn>
                  <a:cxn ang="0">
                    <a:pos x="T4" y="T5"/>
                  </a:cxn>
                  <a:cxn ang="0">
                    <a:pos x="T6" y="T7"/>
                  </a:cxn>
                  <a:cxn ang="0">
                    <a:pos x="T8" y="T9"/>
                  </a:cxn>
                  <a:cxn ang="0">
                    <a:pos x="T10" y="T11"/>
                  </a:cxn>
                </a:cxnLst>
                <a:rect l="0" t="0" r="r" b="b"/>
                <a:pathLst>
                  <a:path w="818" h="690">
                    <a:moveTo>
                      <a:pt x="228" y="0"/>
                    </a:moveTo>
                    <a:lnTo>
                      <a:pt x="228" y="0"/>
                    </a:lnTo>
                    <a:lnTo>
                      <a:pt x="0" y="23"/>
                    </a:lnTo>
                    <a:cubicBezTo>
                      <a:pt x="87" y="289"/>
                      <a:pt x="332" y="522"/>
                      <a:pt x="677" y="690"/>
                    </a:cubicBezTo>
                    <a:lnTo>
                      <a:pt x="818" y="594"/>
                    </a:lnTo>
                    <a:cubicBezTo>
                      <a:pt x="517" y="443"/>
                      <a:pt x="303" y="236"/>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1" name="Freeform 235"/>
              <p:cNvSpPr>
                <a:spLocks/>
              </p:cNvSpPr>
              <p:nvPr/>
            </p:nvSpPr>
            <p:spPr bwMode="auto">
              <a:xfrm>
                <a:off x="6282900" y="4521694"/>
                <a:ext cx="149525" cy="42532"/>
              </a:xfrm>
              <a:custGeom>
                <a:avLst/>
                <a:gdLst>
                  <a:gd name="T0" fmla="*/ 0 w 1266"/>
                  <a:gd name="T1" fmla="*/ 238 h 359"/>
                  <a:gd name="T2" fmla="*/ 0 w 1266"/>
                  <a:gd name="T3" fmla="*/ 238 h 359"/>
                  <a:gd name="T4" fmla="*/ 0 w 1266"/>
                  <a:gd name="T5" fmla="*/ 359 h 359"/>
                  <a:gd name="T6" fmla="*/ 1266 w 1266"/>
                  <a:gd name="T7" fmla="*/ 96 h 359"/>
                  <a:gd name="T8" fmla="*/ 1126 w 1266"/>
                  <a:gd name="T9" fmla="*/ 0 h 359"/>
                  <a:gd name="T10" fmla="*/ 0 w 1266"/>
                  <a:gd name="T11" fmla="*/ 238 h 359"/>
                </a:gdLst>
                <a:ahLst/>
                <a:cxnLst>
                  <a:cxn ang="0">
                    <a:pos x="T0" y="T1"/>
                  </a:cxn>
                  <a:cxn ang="0">
                    <a:pos x="T2" y="T3"/>
                  </a:cxn>
                  <a:cxn ang="0">
                    <a:pos x="T4" y="T5"/>
                  </a:cxn>
                  <a:cxn ang="0">
                    <a:pos x="T6" y="T7"/>
                  </a:cxn>
                  <a:cxn ang="0">
                    <a:pos x="T8" y="T9"/>
                  </a:cxn>
                  <a:cxn ang="0">
                    <a:pos x="T10" y="T11"/>
                  </a:cxn>
                </a:cxnLst>
                <a:rect l="0" t="0" r="r" b="b"/>
                <a:pathLst>
                  <a:path w="1266" h="359">
                    <a:moveTo>
                      <a:pt x="0" y="238"/>
                    </a:moveTo>
                    <a:lnTo>
                      <a:pt x="0" y="238"/>
                    </a:lnTo>
                    <a:lnTo>
                      <a:pt x="0" y="359"/>
                    </a:lnTo>
                    <a:cubicBezTo>
                      <a:pt x="480" y="358"/>
                      <a:pt x="921" y="259"/>
                      <a:pt x="1266" y="96"/>
                    </a:cubicBezTo>
                    <a:lnTo>
                      <a:pt x="1126" y="0"/>
                    </a:lnTo>
                    <a:cubicBezTo>
                      <a:pt x="820" y="147"/>
                      <a:pt x="427" y="237"/>
                      <a:pt x="0" y="23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2" name="Freeform 236"/>
              <p:cNvSpPr>
                <a:spLocks/>
              </p:cNvSpPr>
              <p:nvPr/>
            </p:nvSpPr>
            <p:spPr bwMode="auto">
              <a:xfrm>
                <a:off x="6411659" y="4448916"/>
                <a:ext cx="96586" cy="82229"/>
              </a:xfrm>
              <a:custGeom>
                <a:avLst/>
                <a:gdLst>
                  <a:gd name="T0" fmla="*/ 0 w 817"/>
                  <a:gd name="T1" fmla="*/ 594 h 690"/>
                  <a:gd name="T2" fmla="*/ 0 w 817"/>
                  <a:gd name="T3" fmla="*/ 594 h 690"/>
                  <a:gd name="T4" fmla="*/ 140 w 817"/>
                  <a:gd name="T5" fmla="*/ 690 h 690"/>
                  <a:gd name="T6" fmla="*/ 817 w 817"/>
                  <a:gd name="T7" fmla="*/ 23 h 690"/>
                  <a:gd name="T8" fmla="*/ 589 w 817"/>
                  <a:gd name="T9" fmla="*/ 0 h 690"/>
                  <a:gd name="T10" fmla="*/ 0 w 817"/>
                  <a:gd name="T11" fmla="*/ 594 h 690"/>
                </a:gdLst>
                <a:ahLst/>
                <a:cxnLst>
                  <a:cxn ang="0">
                    <a:pos x="T0" y="T1"/>
                  </a:cxn>
                  <a:cxn ang="0">
                    <a:pos x="T2" y="T3"/>
                  </a:cxn>
                  <a:cxn ang="0">
                    <a:pos x="T4" y="T5"/>
                  </a:cxn>
                  <a:cxn ang="0">
                    <a:pos x="T6" y="T7"/>
                  </a:cxn>
                  <a:cxn ang="0">
                    <a:pos x="T8" y="T9"/>
                  </a:cxn>
                  <a:cxn ang="0">
                    <a:pos x="T10" y="T11"/>
                  </a:cxn>
                </a:cxnLst>
                <a:rect l="0" t="0" r="r" b="b"/>
                <a:pathLst>
                  <a:path w="817" h="690">
                    <a:moveTo>
                      <a:pt x="0" y="594"/>
                    </a:moveTo>
                    <a:lnTo>
                      <a:pt x="0" y="594"/>
                    </a:lnTo>
                    <a:lnTo>
                      <a:pt x="140" y="690"/>
                    </a:lnTo>
                    <a:cubicBezTo>
                      <a:pt x="485" y="522"/>
                      <a:pt x="730" y="289"/>
                      <a:pt x="817" y="23"/>
                    </a:cubicBezTo>
                    <a:lnTo>
                      <a:pt x="589" y="0"/>
                    </a:lnTo>
                    <a:cubicBezTo>
                      <a:pt x="514" y="236"/>
                      <a:pt x="300" y="443"/>
                      <a:pt x="0" y="59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3" name="Freeform 237"/>
              <p:cNvSpPr>
                <a:spLocks/>
              </p:cNvSpPr>
              <p:nvPr/>
            </p:nvSpPr>
            <p:spPr bwMode="auto">
              <a:xfrm>
                <a:off x="6302303" y="4430013"/>
                <a:ext cx="45719" cy="20793"/>
              </a:xfrm>
              <a:custGeom>
                <a:avLst/>
                <a:gdLst>
                  <a:gd name="T0" fmla="*/ 299 w 299"/>
                  <a:gd name="T1" fmla="*/ 23 h 172"/>
                  <a:gd name="T2" fmla="*/ 299 w 299"/>
                  <a:gd name="T3" fmla="*/ 23 h 172"/>
                  <a:gd name="T4" fmla="*/ 71 w 299"/>
                  <a:gd name="T5" fmla="*/ 0 h 172"/>
                  <a:gd name="T6" fmla="*/ 0 w 299"/>
                  <a:gd name="T7" fmla="*/ 74 h 172"/>
                  <a:gd name="T8" fmla="*/ 142 w 299"/>
                  <a:gd name="T9" fmla="*/ 172 h 172"/>
                  <a:gd name="T10" fmla="*/ 299 w 299"/>
                  <a:gd name="T11" fmla="*/ 23 h 172"/>
                </a:gdLst>
                <a:ahLst/>
                <a:cxnLst>
                  <a:cxn ang="0">
                    <a:pos x="T0" y="T1"/>
                  </a:cxn>
                  <a:cxn ang="0">
                    <a:pos x="T2" y="T3"/>
                  </a:cxn>
                  <a:cxn ang="0">
                    <a:pos x="T4" y="T5"/>
                  </a:cxn>
                  <a:cxn ang="0">
                    <a:pos x="T6" y="T7"/>
                  </a:cxn>
                  <a:cxn ang="0">
                    <a:pos x="T8" y="T9"/>
                  </a:cxn>
                  <a:cxn ang="0">
                    <a:pos x="T10" y="T11"/>
                  </a:cxn>
                </a:cxnLst>
                <a:rect l="0" t="0" r="r" b="b"/>
                <a:pathLst>
                  <a:path w="299" h="172">
                    <a:moveTo>
                      <a:pt x="299" y="23"/>
                    </a:moveTo>
                    <a:lnTo>
                      <a:pt x="299" y="23"/>
                    </a:lnTo>
                    <a:lnTo>
                      <a:pt x="71" y="0"/>
                    </a:lnTo>
                    <a:cubicBezTo>
                      <a:pt x="59" y="29"/>
                      <a:pt x="35" y="54"/>
                      <a:pt x="0" y="74"/>
                    </a:cubicBezTo>
                    <a:lnTo>
                      <a:pt x="142" y="172"/>
                    </a:lnTo>
                    <a:cubicBezTo>
                      <a:pt x="220" y="133"/>
                      <a:pt x="276" y="82"/>
                      <a:pt x="299" y="2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4" name="Freeform 238"/>
              <p:cNvSpPr>
                <a:spLocks/>
              </p:cNvSpPr>
              <p:nvPr/>
            </p:nvSpPr>
            <p:spPr bwMode="auto">
              <a:xfrm>
                <a:off x="6282901" y="4494284"/>
                <a:ext cx="111446" cy="34971"/>
              </a:xfrm>
              <a:custGeom>
                <a:avLst/>
                <a:gdLst>
                  <a:gd name="T0" fmla="*/ 0 w 941"/>
                  <a:gd name="T1" fmla="*/ 170 h 291"/>
                  <a:gd name="T2" fmla="*/ 0 w 941"/>
                  <a:gd name="T3" fmla="*/ 170 h 291"/>
                  <a:gd name="T4" fmla="*/ 0 w 941"/>
                  <a:gd name="T5" fmla="*/ 291 h 291"/>
                  <a:gd name="T6" fmla="*/ 941 w 941"/>
                  <a:gd name="T7" fmla="*/ 96 h 291"/>
                  <a:gd name="T8" fmla="*/ 801 w 941"/>
                  <a:gd name="T9" fmla="*/ 0 h 291"/>
                  <a:gd name="T10" fmla="*/ 0 w 941"/>
                  <a:gd name="T11" fmla="*/ 170 h 291"/>
                </a:gdLst>
                <a:ahLst/>
                <a:cxnLst>
                  <a:cxn ang="0">
                    <a:pos x="T0" y="T1"/>
                  </a:cxn>
                  <a:cxn ang="0">
                    <a:pos x="T2" y="T3"/>
                  </a:cxn>
                  <a:cxn ang="0">
                    <a:pos x="T4" y="T5"/>
                  </a:cxn>
                  <a:cxn ang="0">
                    <a:pos x="T6" y="T7"/>
                  </a:cxn>
                  <a:cxn ang="0">
                    <a:pos x="T8" y="T9"/>
                  </a:cxn>
                  <a:cxn ang="0">
                    <a:pos x="T10" y="T11"/>
                  </a:cxn>
                </a:cxnLst>
                <a:rect l="0" t="0" r="r" b="b"/>
                <a:pathLst>
                  <a:path w="941" h="291">
                    <a:moveTo>
                      <a:pt x="0" y="170"/>
                    </a:moveTo>
                    <a:lnTo>
                      <a:pt x="0" y="170"/>
                    </a:lnTo>
                    <a:lnTo>
                      <a:pt x="0" y="291"/>
                    </a:lnTo>
                    <a:cubicBezTo>
                      <a:pt x="356" y="289"/>
                      <a:pt x="684" y="217"/>
                      <a:pt x="941" y="96"/>
                    </a:cubicBezTo>
                    <a:lnTo>
                      <a:pt x="801" y="0"/>
                    </a:lnTo>
                    <a:cubicBezTo>
                      <a:pt x="583" y="105"/>
                      <a:pt x="304" y="168"/>
                      <a:pt x="0" y="17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5" name="Freeform 239"/>
              <p:cNvSpPr>
                <a:spLocks/>
              </p:cNvSpPr>
              <p:nvPr/>
            </p:nvSpPr>
            <p:spPr bwMode="auto">
              <a:xfrm>
                <a:off x="6245860" y="4357236"/>
                <a:ext cx="76156" cy="17958"/>
              </a:xfrm>
              <a:custGeom>
                <a:avLst/>
                <a:gdLst>
                  <a:gd name="T0" fmla="*/ 328 w 655"/>
                  <a:gd name="T1" fmla="*/ 122 h 148"/>
                  <a:gd name="T2" fmla="*/ 328 w 655"/>
                  <a:gd name="T3" fmla="*/ 122 h 148"/>
                  <a:gd name="T4" fmla="*/ 582 w 655"/>
                  <a:gd name="T5" fmla="*/ 148 h 148"/>
                  <a:gd name="T6" fmla="*/ 655 w 655"/>
                  <a:gd name="T7" fmla="*/ 31 h 148"/>
                  <a:gd name="T8" fmla="*/ 328 w 655"/>
                  <a:gd name="T9" fmla="*/ 0 h 148"/>
                  <a:gd name="T10" fmla="*/ 0 w 655"/>
                  <a:gd name="T11" fmla="*/ 31 h 148"/>
                  <a:gd name="T12" fmla="*/ 73 w 655"/>
                  <a:gd name="T13" fmla="*/ 148 h 148"/>
                  <a:gd name="T14" fmla="*/ 328 w 655"/>
                  <a:gd name="T15" fmla="*/ 122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5" h="148">
                    <a:moveTo>
                      <a:pt x="328" y="122"/>
                    </a:moveTo>
                    <a:lnTo>
                      <a:pt x="328" y="122"/>
                    </a:lnTo>
                    <a:cubicBezTo>
                      <a:pt x="417" y="122"/>
                      <a:pt x="503" y="131"/>
                      <a:pt x="582" y="148"/>
                    </a:cubicBezTo>
                    <a:lnTo>
                      <a:pt x="655" y="31"/>
                    </a:lnTo>
                    <a:cubicBezTo>
                      <a:pt x="553" y="11"/>
                      <a:pt x="442" y="0"/>
                      <a:pt x="328" y="0"/>
                    </a:cubicBezTo>
                    <a:cubicBezTo>
                      <a:pt x="213" y="0"/>
                      <a:pt x="103" y="11"/>
                      <a:pt x="0" y="31"/>
                    </a:cubicBezTo>
                    <a:lnTo>
                      <a:pt x="73" y="148"/>
                    </a:lnTo>
                    <a:cubicBezTo>
                      <a:pt x="153" y="131"/>
                      <a:pt x="238" y="122"/>
                      <a:pt x="328" y="12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6" name="Freeform 240"/>
              <p:cNvSpPr>
                <a:spLocks/>
              </p:cNvSpPr>
              <p:nvPr/>
            </p:nvSpPr>
            <p:spPr bwMode="auto">
              <a:xfrm>
                <a:off x="6322586" y="4344949"/>
                <a:ext cx="83585" cy="44422"/>
              </a:xfrm>
              <a:custGeom>
                <a:avLst/>
                <a:gdLst>
                  <a:gd name="T0" fmla="*/ 513 w 709"/>
                  <a:gd name="T1" fmla="*/ 368 h 368"/>
                  <a:gd name="T2" fmla="*/ 513 w 709"/>
                  <a:gd name="T3" fmla="*/ 368 h 368"/>
                  <a:gd name="T4" fmla="*/ 709 w 709"/>
                  <a:gd name="T5" fmla="*/ 303 h 368"/>
                  <a:gd name="T6" fmla="*/ 72 w 709"/>
                  <a:gd name="T7" fmla="*/ 0 h 368"/>
                  <a:gd name="T8" fmla="*/ 0 w 709"/>
                  <a:gd name="T9" fmla="*/ 115 h 368"/>
                  <a:gd name="T10" fmla="*/ 513 w 709"/>
                  <a:gd name="T11" fmla="*/ 368 h 368"/>
                </a:gdLst>
                <a:ahLst/>
                <a:cxnLst>
                  <a:cxn ang="0">
                    <a:pos x="T0" y="T1"/>
                  </a:cxn>
                  <a:cxn ang="0">
                    <a:pos x="T2" y="T3"/>
                  </a:cxn>
                  <a:cxn ang="0">
                    <a:pos x="T4" y="T5"/>
                  </a:cxn>
                  <a:cxn ang="0">
                    <a:pos x="T6" y="T7"/>
                  </a:cxn>
                  <a:cxn ang="0">
                    <a:pos x="T8" y="T9"/>
                  </a:cxn>
                  <a:cxn ang="0">
                    <a:pos x="T10" y="T11"/>
                  </a:cxn>
                </a:cxnLst>
                <a:rect l="0" t="0" r="r" b="b"/>
                <a:pathLst>
                  <a:path w="709" h="368">
                    <a:moveTo>
                      <a:pt x="513" y="368"/>
                    </a:moveTo>
                    <a:lnTo>
                      <a:pt x="513" y="368"/>
                    </a:lnTo>
                    <a:lnTo>
                      <a:pt x="709" y="303"/>
                    </a:lnTo>
                    <a:cubicBezTo>
                      <a:pt x="563" y="165"/>
                      <a:pt x="339" y="57"/>
                      <a:pt x="72" y="0"/>
                    </a:cubicBezTo>
                    <a:lnTo>
                      <a:pt x="0" y="115"/>
                    </a:lnTo>
                    <a:cubicBezTo>
                      <a:pt x="215" y="164"/>
                      <a:pt x="396" y="253"/>
                      <a:pt x="513" y="36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7" name="Freeform 241"/>
              <p:cNvSpPr>
                <a:spLocks/>
              </p:cNvSpPr>
              <p:nvPr/>
            </p:nvSpPr>
            <p:spPr bwMode="auto">
              <a:xfrm>
                <a:off x="6186771" y="4361962"/>
                <a:ext cx="67797" cy="35916"/>
              </a:xfrm>
              <a:custGeom>
                <a:avLst/>
                <a:gdLst>
                  <a:gd name="T0" fmla="*/ 578 w 578"/>
                  <a:gd name="T1" fmla="*/ 117 h 304"/>
                  <a:gd name="T2" fmla="*/ 578 w 578"/>
                  <a:gd name="T3" fmla="*/ 117 h 304"/>
                  <a:gd name="T4" fmla="*/ 504 w 578"/>
                  <a:gd name="T5" fmla="*/ 0 h 304"/>
                  <a:gd name="T6" fmla="*/ 0 w 578"/>
                  <a:gd name="T7" fmla="*/ 239 h 304"/>
                  <a:gd name="T8" fmla="*/ 197 w 578"/>
                  <a:gd name="T9" fmla="*/ 304 h 304"/>
                  <a:gd name="T10" fmla="*/ 578 w 578"/>
                  <a:gd name="T11" fmla="*/ 117 h 304"/>
                </a:gdLst>
                <a:ahLst/>
                <a:cxnLst>
                  <a:cxn ang="0">
                    <a:pos x="T0" y="T1"/>
                  </a:cxn>
                  <a:cxn ang="0">
                    <a:pos x="T2" y="T3"/>
                  </a:cxn>
                  <a:cxn ang="0">
                    <a:pos x="T4" y="T5"/>
                  </a:cxn>
                  <a:cxn ang="0">
                    <a:pos x="T6" y="T7"/>
                  </a:cxn>
                  <a:cxn ang="0">
                    <a:pos x="T8" y="T9"/>
                  </a:cxn>
                  <a:cxn ang="0">
                    <a:pos x="T10" y="T11"/>
                  </a:cxn>
                </a:cxnLst>
                <a:rect l="0" t="0" r="r" b="b"/>
                <a:pathLst>
                  <a:path w="578" h="304">
                    <a:moveTo>
                      <a:pt x="578" y="117"/>
                    </a:moveTo>
                    <a:lnTo>
                      <a:pt x="578" y="117"/>
                    </a:lnTo>
                    <a:lnTo>
                      <a:pt x="504" y="0"/>
                    </a:lnTo>
                    <a:cubicBezTo>
                      <a:pt x="293" y="45"/>
                      <a:pt x="116" y="130"/>
                      <a:pt x="0" y="239"/>
                    </a:cubicBezTo>
                    <a:lnTo>
                      <a:pt x="197" y="304"/>
                    </a:lnTo>
                    <a:cubicBezTo>
                      <a:pt x="284" y="219"/>
                      <a:pt x="418" y="153"/>
                      <a:pt x="578" y="11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8" name="Freeform 242"/>
              <p:cNvSpPr>
                <a:spLocks/>
              </p:cNvSpPr>
              <p:nvPr/>
            </p:nvSpPr>
            <p:spPr bwMode="auto">
              <a:xfrm>
                <a:off x="6144441" y="4439465"/>
                <a:ext cx="65940" cy="51983"/>
              </a:xfrm>
              <a:custGeom>
                <a:avLst/>
                <a:gdLst>
                  <a:gd name="T0" fmla="*/ 417 w 558"/>
                  <a:gd name="T1" fmla="*/ 431 h 431"/>
                  <a:gd name="T2" fmla="*/ 417 w 558"/>
                  <a:gd name="T3" fmla="*/ 431 h 431"/>
                  <a:gd name="T4" fmla="*/ 558 w 558"/>
                  <a:gd name="T5" fmla="*/ 334 h 431"/>
                  <a:gd name="T6" fmla="*/ 229 w 558"/>
                  <a:gd name="T7" fmla="*/ 0 h 431"/>
                  <a:gd name="T8" fmla="*/ 0 w 558"/>
                  <a:gd name="T9" fmla="*/ 23 h 431"/>
                  <a:gd name="T10" fmla="*/ 417 w 558"/>
                  <a:gd name="T11" fmla="*/ 431 h 431"/>
                </a:gdLst>
                <a:ahLst/>
                <a:cxnLst>
                  <a:cxn ang="0">
                    <a:pos x="T0" y="T1"/>
                  </a:cxn>
                  <a:cxn ang="0">
                    <a:pos x="T2" y="T3"/>
                  </a:cxn>
                  <a:cxn ang="0">
                    <a:pos x="T4" y="T5"/>
                  </a:cxn>
                  <a:cxn ang="0">
                    <a:pos x="T6" y="T7"/>
                  </a:cxn>
                  <a:cxn ang="0">
                    <a:pos x="T8" y="T9"/>
                  </a:cxn>
                  <a:cxn ang="0">
                    <a:pos x="T10" y="T11"/>
                  </a:cxn>
                </a:cxnLst>
                <a:rect l="0" t="0" r="r" b="b"/>
                <a:pathLst>
                  <a:path w="558" h="431">
                    <a:moveTo>
                      <a:pt x="417" y="431"/>
                    </a:moveTo>
                    <a:lnTo>
                      <a:pt x="417" y="431"/>
                    </a:lnTo>
                    <a:lnTo>
                      <a:pt x="558" y="334"/>
                    </a:lnTo>
                    <a:cubicBezTo>
                      <a:pt x="391" y="249"/>
                      <a:pt x="273" y="132"/>
                      <a:pt x="229" y="0"/>
                    </a:cubicBezTo>
                    <a:lnTo>
                      <a:pt x="0" y="23"/>
                    </a:lnTo>
                    <a:cubicBezTo>
                      <a:pt x="55" y="185"/>
                      <a:pt x="206" y="328"/>
                      <a:pt x="417" y="43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89" name="Freeform 243"/>
              <p:cNvSpPr>
                <a:spLocks/>
              </p:cNvSpPr>
              <p:nvPr/>
            </p:nvSpPr>
            <p:spPr bwMode="auto">
              <a:xfrm>
                <a:off x="6162078" y="4344949"/>
                <a:ext cx="83585" cy="44422"/>
              </a:xfrm>
              <a:custGeom>
                <a:avLst/>
                <a:gdLst>
                  <a:gd name="T0" fmla="*/ 710 w 710"/>
                  <a:gd name="T1" fmla="*/ 115 h 368"/>
                  <a:gd name="T2" fmla="*/ 710 w 710"/>
                  <a:gd name="T3" fmla="*/ 115 h 368"/>
                  <a:gd name="T4" fmla="*/ 637 w 710"/>
                  <a:gd name="T5" fmla="*/ 0 h 368"/>
                  <a:gd name="T6" fmla="*/ 0 w 710"/>
                  <a:gd name="T7" fmla="*/ 303 h 368"/>
                  <a:gd name="T8" fmla="*/ 196 w 710"/>
                  <a:gd name="T9" fmla="*/ 368 h 368"/>
                  <a:gd name="T10" fmla="*/ 710 w 710"/>
                  <a:gd name="T11" fmla="*/ 115 h 368"/>
                </a:gdLst>
                <a:ahLst/>
                <a:cxnLst>
                  <a:cxn ang="0">
                    <a:pos x="T0" y="T1"/>
                  </a:cxn>
                  <a:cxn ang="0">
                    <a:pos x="T2" y="T3"/>
                  </a:cxn>
                  <a:cxn ang="0">
                    <a:pos x="T4" y="T5"/>
                  </a:cxn>
                  <a:cxn ang="0">
                    <a:pos x="T6" y="T7"/>
                  </a:cxn>
                  <a:cxn ang="0">
                    <a:pos x="T8" y="T9"/>
                  </a:cxn>
                  <a:cxn ang="0">
                    <a:pos x="T10" y="T11"/>
                  </a:cxn>
                </a:cxnLst>
                <a:rect l="0" t="0" r="r" b="b"/>
                <a:pathLst>
                  <a:path w="710" h="368">
                    <a:moveTo>
                      <a:pt x="710" y="115"/>
                    </a:moveTo>
                    <a:lnTo>
                      <a:pt x="710" y="115"/>
                    </a:lnTo>
                    <a:lnTo>
                      <a:pt x="637" y="0"/>
                    </a:lnTo>
                    <a:cubicBezTo>
                      <a:pt x="370" y="57"/>
                      <a:pt x="146" y="165"/>
                      <a:pt x="0" y="303"/>
                    </a:cubicBezTo>
                    <a:lnTo>
                      <a:pt x="196" y="368"/>
                    </a:lnTo>
                    <a:cubicBezTo>
                      <a:pt x="313" y="253"/>
                      <a:pt x="494" y="164"/>
                      <a:pt x="710" y="11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0" name="Freeform 244"/>
              <p:cNvSpPr>
                <a:spLocks/>
              </p:cNvSpPr>
              <p:nvPr/>
            </p:nvSpPr>
            <p:spPr bwMode="auto">
              <a:xfrm>
                <a:off x="6357864" y="4392207"/>
                <a:ext cx="45719" cy="44422"/>
              </a:xfrm>
              <a:custGeom>
                <a:avLst/>
                <a:gdLst>
                  <a:gd name="T0" fmla="*/ 92 w 324"/>
                  <a:gd name="T1" fmla="*/ 278 h 367"/>
                  <a:gd name="T2" fmla="*/ 92 w 324"/>
                  <a:gd name="T3" fmla="*/ 278 h 367"/>
                  <a:gd name="T4" fmla="*/ 83 w 324"/>
                  <a:gd name="T5" fmla="*/ 343 h 367"/>
                  <a:gd name="T6" fmla="*/ 312 w 324"/>
                  <a:gd name="T7" fmla="*/ 367 h 367"/>
                  <a:gd name="T8" fmla="*/ 324 w 324"/>
                  <a:gd name="T9" fmla="*/ 278 h 367"/>
                  <a:gd name="T10" fmla="*/ 197 w 324"/>
                  <a:gd name="T11" fmla="*/ 0 h 367"/>
                  <a:gd name="T12" fmla="*/ 0 w 324"/>
                  <a:gd name="T13" fmla="*/ 65 h 367"/>
                  <a:gd name="T14" fmla="*/ 92 w 324"/>
                  <a:gd name="T15" fmla="*/ 278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67">
                    <a:moveTo>
                      <a:pt x="92" y="278"/>
                    </a:moveTo>
                    <a:lnTo>
                      <a:pt x="92" y="278"/>
                    </a:lnTo>
                    <a:cubicBezTo>
                      <a:pt x="92" y="300"/>
                      <a:pt x="89" y="322"/>
                      <a:pt x="83" y="343"/>
                    </a:cubicBezTo>
                    <a:lnTo>
                      <a:pt x="312" y="367"/>
                    </a:lnTo>
                    <a:cubicBezTo>
                      <a:pt x="320" y="338"/>
                      <a:pt x="324" y="308"/>
                      <a:pt x="324" y="278"/>
                    </a:cubicBezTo>
                    <a:cubicBezTo>
                      <a:pt x="324" y="177"/>
                      <a:pt x="278" y="82"/>
                      <a:pt x="197" y="0"/>
                    </a:cubicBezTo>
                    <a:lnTo>
                      <a:pt x="0" y="65"/>
                    </a:lnTo>
                    <a:cubicBezTo>
                      <a:pt x="58" y="129"/>
                      <a:pt x="92" y="201"/>
                      <a:pt x="92" y="27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1" name="Freeform 245"/>
              <p:cNvSpPr>
                <a:spLocks/>
              </p:cNvSpPr>
              <p:nvPr/>
            </p:nvSpPr>
            <p:spPr bwMode="auto">
              <a:xfrm>
                <a:off x="6312885" y="4361962"/>
                <a:ext cx="67797" cy="35916"/>
              </a:xfrm>
              <a:custGeom>
                <a:avLst/>
                <a:gdLst>
                  <a:gd name="T0" fmla="*/ 380 w 577"/>
                  <a:gd name="T1" fmla="*/ 304 h 304"/>
                  <a:gd name="T2" fmla="*/ 380 w 577"/>
                  <a:gd name="T3" fmla="*/ 304 h 304"/>
                  <a:gd name="T4" fmla="*/ 577 w 577"/>
                  <a:gd name="T5" fmla="*/ 239 h 304"/>
                  <a:gd name="T6" fmla="*/ 73 w 577"/>
                  <a:gd name="T7" fmla="*/ 0 h 304"/>
                  <a:gd name="T8" fmla="*/ 0 w 577"/>
                  <a:gd name="T9" fmla="*/ 117 h 304"/>
                  <a:gd name="T10" fmla="*/ 380 w 577"/>
                  <a:gd name="T11" fmla="*/ 304 h 304"/>
                </a:gdLst>
                <a:ahLst/>
                <a:cxnLst>
                  <a:cxn ang="0">
                    <a:pos x="T0" y="T1"/>
                  </a:cxn>
                  <a:cxn ang="0">
                    <a:pos x="T2" y="T3"/>
                  </a:cxn>
                  <a:cxn ang="0">
                    <a:pos x="T4" y="T5"/>
                  </a:cxn>
                  <a:cxn ang="0">
                    <a:pos x="T6" y="T7"/>
                  </a:cxn>
                  <a:cxn ang="0">
                    <a:pos x="T8" y="T9"/>
                  </a:cxn>
                  <a:cxn ang="0">
                    <a:pos x="T10" y="T11"/>
                  </a:cxn>
                </a:cxnLst>
                <a:rect l="0" t="0" r="r" b="b"/>
                <a:pathLst>
                  <a:path w="577" h="304">
                    <a:moveTo>
                      <a:pt x="380" y="304"/>
                    </a:moveTo>
                    <a:lnTo>
                      <a:pt x="380" y="304"/>
                    </a:lnTo>
                    <a:lnTo>
                      <a:pt x="577" y="239"/>
                    </a:lnTo>
                    <a:cubicBezTo>
                      <a:pt x="461" y="130"/>
                      <a:pt x="284" y="45"/>
                      <a:pt x="73" y="0"/>
                    </a:cubicBezTo>
                    <a:lnTo>
                      <a:pt x="0" y="117"/>
                    </a:lnTo>
                    <a:cubicBezTo>
                      <a:pt x="159" y="153"/>
                      <a:pt x="293" y="219"/>
                      <a:pt x="380" y="30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2" name="Freeform 246"/>
              <p:cNvSpPr>
                <a:spLocks/>
              </p:cNvSpPr>
              <p:nvPr/>
            </p:nvSpPr>
            <p:spPr bwMode="auto">
              <a:xfrm>
                <a:off x="6236160" y="4340223"/>
                <a:ext cx="97516" cy="17958"/>
              </a:xfrm>
              <a:custGeom>
                <a:avLst/>
                <a:gdLst>
                  <a:gd name="T0" fmla="*/ 414 w 828"/>
                  <a:gd name="T1" fmla="*/ 121 h 156"/>
                  <a:gd name="T2" fmla="*/ 414 w 828"/>
                  <a:gd name="T3" fmla="*/ 121 h 156"/>
                  <a:gd name="T4" fmla="*/ 755 w 828"/>
                  <a:gd name="T5" fmla="*/ 156 h 156"/>
                  <a:gd name="T6" fmla="*/ 828 w 828"/>
                  <a:gd name="T7" fmla="*/ 40 h 156"/>
                  <a:gd name="T8" fmla="*/ 414 w 828"/>
                  <a:gd name="T9" fmla="*/ 0 h 156"/>
                  <a:gd name="T10" fmla="*/ 0 w 828"/>
                  <a:gd name="T11" fmla="*/ 40 h 156"/>
                  <a:gd name="T12" fmla="*/ 72 w 828"/>
                  <a:gd name="T13" fmla="*/ 156 h 156"/>
                  <a:gd name="T14" fmla="*/ 414 w 828"/>
                  <a:gd name="T15" fmla="*/ 12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156">
                    <a:moveTo>
                      <a:pt x="414" y="121"/>
                    </a:moveTo>
                    <a:lnTo>
                      <a:pt x="414" y="121"/>
                    </a:lnTo>
                    <a:cubicBezTo>
                      <a:pt x="533" y="121"/>
                      <a:pt x="648" y="133"/>
                      <a:pt x="755" y="156"/>
                    </a:cubicBezTo>
                    <a:lnTo>
                      <a:pt x="828" y="40"/>
                    </a:lnTo>
                    <a:cubicBezTo>
                      <a:pt x="698" y="14"/>
                      <a:pt x="559" y="0"/>
                      <a:pt x="414" y="0"/>
                    </a:cubicBezTo>
                    <a:cubicBezTo>
                      <a:pt x="269" y="0"/>
                      <a:pt x="129" y="14"/>
                      <a:pt x="0" y="40"/>
                    </a:cubicBezTo>
                    <a:lnTo>
                      <a:pt x="72" y="156"/>
                    </a:lnTo>
                    <a:cubicBezTo>
                      <a:pt x="179" y="133"/>
                      <a:pt x="294" y="121"/>
                      <a:pt x="414" y="12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3" name="Freeform 247"/>
              <p:cNvSpPr>
                <a:spLocks/>
              </p:cNvSpPr>
              <p:nvPr/>
            </p:nvSpPr>
            <p:spPr bwMode="auto">
              <a:xfrm>
                <a:off x="6198237" y="4401659"/>
                <a:ext cx="45719" cy="32135"/>
              </a:xfrm>
              <a:custGeom>
                <a:avLst/>
                <a:gdLst>
                  <a:gd name="T0" fmla="*/ 231 w 289"/>
                  <a:gd name="T1" fmla="*/ 205 h 268"/>
                  <a:gd name="T2" fmla="*/ 231 w 289"/>
                  <a:gd name="T3" fmla="*/ 205 h 268"/>
                  <a:gd name="T4" fmla="*/ 289 w 289"/>
                  <a:gd name="T5" fmla="*/ 65 h 268"/>
                  <a:gd name="T6" fmla="*/ 93 w 289"/>
                  <a:gd name="T7" fmla="*/ 0 h 268"/>
                  <a:gd name="T8" fmla="*/ 0 w 289"/>
                  <a:gd name="T9" fmla="*/ 205 h 268"/>
                  <a:gd name="T10" fmla="*/ 8 w 289"/>
                  <a:gd name="T11" fmla="*/ 268 h 268"/>
                  <a:gd name="T12" fmla="*/ 236 w 289"/>
                  <a:gd name="T13" fmla="*/ 245 h 268"/>
                  <a:gd name="T14" fmla="*/ 231 w 289"/>
                  <a:gd name="T15" fmla="*/ 205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68">
                    <a:moveTo>
                      <a:pt x="231" y="205"/>
                    </a:moveTo>
                    <a:lnTo>
                      <a:pt x="231" y="205"/>
                    </a:lnTo>
                    <a:cubicBezTo>
                      <a:pt x="231" y="155"/>
                      <a:pt x="252" y="107"/>
                      <a:pt x="289" y="65"/>
                    </a:cubicBezTo>
                    <a:lnTo>
                      <a:pt x="93" y="0"/>
                    </a:lnTo>
                    <a:cubicBezTo>
                      <a:pt x="34" y="61"/>
                      <a:pt x="0" y="131"/>
                      <a:pt x="0" y="205"/>
                    </a:cubicBezTo>
                    <a:cubicBezTo>
                      <a:pt x="0" y="227"/>
                      <a:pt x="3" y="248"/>
                      <a:pt x="8" y="268"/>
                    </a:cubicBezTo>
                    <a:lnTo>
                      <a:pt x="236" y="245"/>
                    </a:lnTo>
                    <a:cubicBezTo>
                      <a:pt x="233" y="232"/>
                      <a:pt x="231" y="219"/>
                      <a:pt x="231" y="20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4" name="Freeform 248"/>
              <p:cNvSpPr>
                <a:spLocks/>
              </p:cNvSpPr>
              <p:nvPr/>
            </p:nvSpPr>
            <p:spPr bwMode="auto">
              <a:xfrm>
                <a:off x="6193828" y="4481052"/>
                <a:ext cx="91943" cy="31190"/>
              </a:xfrm>
              <a:custGeom>
                <a:avLst/>
                <a:gdLst>
                  <a:gd name="T0" fmla="*/ 141 w 780"/>
                  <a:gd name="T1" fmla="*/ 0 h 257"/>
                  <a:gd name="T2" fmla="*/ 141 w 780"/>
                  <a:gd name="T3" fmla="*/ 0 h 257"/>
                  <a:gd name="T4" fmla="*/ 0 w 780"/>
                  <a:gd name="T5" fmla="*/ 97 h 257"/>
                  <a:gd name="T6" fmla="*/ 780 w 780"/>
                  <a:gd name="T7" fmla="*/ 257 h 257"/>
                  <a:gd name="T8" fmla="*/ 780 w 780"/>
                  <a:gd name="T9" fmla="*/ 136 h 257"/>
                  <a:gd name="T10" fmla="*/ 141 w 780"/>
                  <a:gd name="T11" fmla="*/ 0 h 257"/>
                </a:gdLst>
                <a:ahLst/>
                <a:cxnLst>
                  <a:cxn ang="0">
                    <a:pos x="T0" y="T1"/>
                  </a:cxn>
                  <a:cxn ang="0">
                    <a:pos x="T2" y="T3"/>
                  </a:cxn>
                  <a:cxn ang="0">
                    <a:pos x="T4" y="T5"/>
                  </a:cxn>
                  <a:cxn ang="0">
                    <a:pos x="T6" y="T7"/>
                  </a:cxn>
                  <a:cxn ang="0">
                    <a:pos x="T8" y="T9"/>
                  </a:cxn>
                  <a:cxn ang="0">
                    <a:pos x="T10" y="T11"/>
                  </a:cxn>
                </a:cxnLst>
                <a:rect l="0" t="0" r="r" b="b"/>
                <a:pathLst>
                  <a:path w="780" h="257">
                    <a:moveTo>
                      <a:pt x="141" y="0"/>
                    </a:moveTo>
                    <a:lnTo>
                      <a:pt x="141" y="0"/>
                    </a:lnTo>
                    <a:lnTo>
                      <a:pt x="0" y="97"/>
                    </a:lnTo>
                    <a:cubicBezTo>
                      <a:pt x="213" y="196"/>
                      <a:pt x="485" y="256"/>
                      <a:pt x="780" y="257"/>
                    </a:cubicBezTo>
                    <a:lnTo>
                      <a:pt x="780" y="136"/>
                    </a:lnTo>
                    <a:cubicBezTo>
                      <a:pt x="537" y="135"/>
                      <a:pt x="315" y="84"/>
                      <a:pt x="141"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5" name="Freeform 249"/>
              <p:cNvSpPr>
                <a:spLocks/>
              </p:cNvSpPr>
              <p:nvPr/>
            </p:nvSpPr>
            <p:spPr bwMode="auto">
              <a:xfrm>
                <a:off x="6211467" y="4467820"/>
                <a:ext cx="73370" cy="26464"/>
              </a:xfrm>
              <a:custGeom>
                <a:avLst/>
                <a:gdLst>
                  <a:gd name="T0" fmla="*/ 618 w 618"/>
                  <a:gd name="T1" fmla="*/ 100 h 223"/>
                  <a:gd name="T2" fmla="*/ 618 w 618"/>
                  <a:gd name="T3" fmla="*/ 100 h 223"/>
                  <a:gd name="T4" fmla="*/ 140 w 618"/>
                  <a:gd name="T5" fmla="*/ 0 h 223"/>
                  <a:gd name="T6" fmla="*/ 0 w 618"/>
                  <a:gd name="T7" fmla="*/ 96 h 223"/>
                  <a:gd name="T8" fmla="*/ 618 w 618"/>
                  <a:gd name="T9" fmla="*/ 223 h 223"/>
                  <a:gd name="T10" fmla="*/ 618 w 618"/>
                  <a:gd name="T11" fmla="*/ 100 h 223"/>
                </a:gdLst>
                <a:ahLst/>
                <a:cxnLst>
                  <a:cxn ang="0">
                    <a:pos x="T0" y="T1"/>
                  </a:cxn>
                  <a:cxn ang="0">
                    <a:pos x="T2" y="T3"/>
                  </a:cxn>
                  <a:cxn ang="0">
                    <a:pos x="T4" y="T5"/>
                  </a:cxn>
                  <a:cxn ang="0">
                    <a:pos x="T6" y="T7"/>
                  </a:cxn>
                  <a:cxn ang="0">
                    <a:pos x="T8" y="T9"/>
                  </a:cxn>
                  <a:cxn ang="0">
                    <a:pos x="T10" y="T11"/>
                  </a:cxn>
                </a:cxnLst>
                <a:rect l="0" t="0" r="r" b="b"/>
                <a:pathLst>
                  <a:path w="618" h="223">
                    <a:moveTo>
                      <a:pt x="618" y="100"/>
                    </a:moveTo>
                    <a:lnTo>
                      <a:pt x="618" y="100"/>
                    </a:lnTo>
                    <a:cubicBezTo>
                      <a:pt x="435" y="99"/>
                      <a:pt x="269" y="62"/>
                      <a:pt x="140" y="0"/>
                    </a:cubicBezTo>
                    <a:lnTo>
                      <a:pt x="0" y="96"/>
                    </a:lnTo>
                    <a:cubicBezTo>
                      <a:pt x="170" y="174"/>
                      <a:pt x="384" y="221"/>
                      <a:pt x="618" y="223"/>
                    </a:cubicBezTo>
                    <a:lnTo>
                      <a:pt x="618" y="10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6" name="Freeform 250"/>
              <p:cNvSpPr>
                <a:spLocks/>
              </p:cNvSpPr>
              <p:nvPr/>
            </p:nvSpPr>
            <p:spPr bwMode="auto">
              <a:xfrm>
                <a:off x="6382556" y="4383701"/>
                <a:ext cx="45719" cy="55764"/>
              </a:xfrm>
              <a:custGeom>
                <a:avLst/>
                <a:gdLst>
                  <a:gd name="T0" fmla="*/ 125 w 358"/>
                  <a:gd name="T1" fmla="*/ 351 h 465"/>
                  <a:gd name="T2" fmla="*/ 125 w 358"/>
                  <a:gd name="T3" fmla="*/ 351 h 465"/>
                  <a:gd name="T4" fmla="*/ 113 w 358"/>
                  <a:gd name="T5" fmla="*/ 442 h 465"/>
                  <a:gd name="T6" fmla="*/ 342 w 358"/>
                  <a:gd name="T7" fmla="*/ 465 h 465"/>
                  <a:gd name="T8" fmla="*/ 358 w 358"/>
                  <a:gd name="T9" fmla="*/ 351 h 465"/>
                  <a:gd name="T10" fmla="*/ 196 w 358"/>
                  <a:gd name="T11" fmla="*/ 0 h 465"/>
                  <a:gd name="T12" fmla="*/ 0 w 358"/>
                  <a:gd name="T13" fmla="*/ 65 h 465"/>
                  <a:gd name="T14" fmla="*/ 125 w 358"/>
                  <a:gd name="T15" fmla="*/ 351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465">
                    <a:moveTo>
                      <a:pt x="125" y="351"/>
                    </a:moveTo>
                    <a:lnTo>
                      <a:pt x="125" y="351"/>
                    </a:lnTo>
                    <a:cubicBezTo>
                      <a:pt x="125" y="382"/>
                      <a:pt x="121" y="412"/>
                      <a:pt x="113" y="442"/>
                    </a:cubicBezTo>
                    <a:lnTo>
                      <a:pt x="342" y="465"/>
                    </a:lnTo>
                    <a:cubicBezTo>
                      <a:pt x="352" y="428"/>
                      <a:pt x="358" y="390"/>
                      <a:pt x="358" y="351"/>
                    </a:cubicBezTo>
                    <a:cubicBezTo>
                      <a:pt x="358" y="224"/>
                      <a:pt x="299" y="104"/>
                      <a:pt x="196" y="0"/>
                    </a:cubicBezTo>
                    <a:lnTo>
                      <a:pt x="0" y="65"/>
                    </a:lnTo>
                    <a:cubicBezTo>
                      <a:pt x="79" y="150"/>
                      <a:pt x="125" y="248"/>
                      <a:pt x="125" y="35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7" name="Freeform 251"/>
              <p:cNvSpPr>
                <a:spLocks/>
              </p:cNvSpPr>
              <p:nvPr/>
            </p:nvSpPr>
            <p:spPr bwMode="auto">
              <a:xfrm>
                <a:off x="6356982" y="4439465"/>
                <a:ext cx="65940" cy="51983"/>
              </a:xfrm>
              <a:custGeom>
                <a:avLst/>
                <a:gdLst>
                  <a:gd name="T0" fmla="*/ 0 w 558"/>
                  <a:gd name="T1" fmla="*/ 334 h 431"/>
                  <a:gd name="T2" fmla="*/ 0 w 558"/>
                  <a:gd name="T3" fmla="*/ 334 h 431"/>
                  <a:gd name="T4" fmla="*/ 141 w 558"/>
                  <a:gd name="T5" fmla="*/ 431 h 431"/>
                  <a:gd name="T6" fmla="*/ 558 w 558"/>
                  <a:gd name="T7" fmla="*/ 23 h 431"/>
                  <a:gd name="T8" fmla="*/ 330 w 558"/>
                  <a:gd name="T9" fmla="*/ 0 h 431"/>
                  <a:gd name="T10" fmla="*/ 0 w 558"/>
                  <a:gd name="T11" fmla="*/ 334 h 431"/>
                </a:gdLst>
                <a:ahLst/>
                <a:cxnLst>
                  <a:cxn ang="0">
                    <a:pos x="T0" y="T1"/>
                  </a:cxn>
                  <a:cxn ang="0">
                    <a:pos x="T2" y="T3"/>
                  </a:cxn>
                  <a:cxn ang="0">
                    <a:pos x="T4" y="T5"/>
                  </a:cxn>
                  <a:cxn ang="0">
                    <a:pos x="T6" y="T7"/>
                  </a:cxn>
                  <a:cxn ang="0">
                    <a:pos x="T8" y="T9"/>
                  </a:cxn>
                  <a:cxn ang="0">
                    <a:pos x="T10" y="T11"/>
                  </a:cxn>
                </a:cxnLst>
                <a:rect l="0" t="0" r="r" b="b"/>
                <a:pathLst>
                  <a:path w="558" h="431">
                    <a:moveTo>
                      <a:pt x="0" y="334"/>
                    </a:moveTo>
                    <a:lnTo>
                      <a:pt x="0" y="334"/>
                    </a:lnTo>
                    <a:lnTo>
                      <a:pt x="141" y="431"/>
                    </a:lnTo>
                    <a:cubicBezTo>
                      <a:pt x="352" y="328"/>
                      <a:pt x="503" y="185"/>
                      <a:pt x="558" y="23"/>
                    </a:cubicBezTo>
                    <a:lnTo>
                      <a:pt x="330" y="0"/>
                    </a:lnTo>
                    <a:cubicBezTo>
                      <a:pt x="286" y="132"/>
                      <a:pt x="167" y="249"/>
                      <a:pt x="0" y="33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8" name="Freeform 252"/>
              <p:cNvSpPr>
                <a:spLocks/>
              </p:cNvSpPr>
              <p:nvPr/>
            </p:nvSpPr>
            <p:spPr bwMode="auto">
              <a:xfrm>
                <a:off x="6170017" y="4392207"/>
                <a:ext cx="45719" cy="44422"/>
              </a:xfrm>
              <a:custGeom>
                <a:avLst/>
                <a:gdLst>
                  <a:gd name="T0" fmla="*/ 232 w 324"/>
                  <a:gd name="T1" fmla="*/ 278 h 367"/>
                  <a:gd name="T2" fmla="*/ 232 w 324"/>
                  <a:gd name="T3" fmla="*/ 278 h 367"/>
                  <a:gd name="T4" fmla="*/ 324 w 324"/>
                  <a:gd name="T5" fmla="*/ 65 h 367"/>
                  <a:gd name="T6" fmla="*/ 127 w 324"/>
                  <a:gd name="T7" fmla="*/ 0 h 367"/>
                  <a:gd name="T8" fmla="*/ 0 w 324"/>
                  <a:gd name="T9" fmla="*/ 278 h 367"/>
                  <a:gd name="T10" fmla="*/ 12 w 324"/>
                  <a:gd name="T11" fmla="*/ 367 h 367"/>
                  <a:gd name="T12" fmla="*/ 240 w 324"/>
                  <a:gd name="T13" fmla="*/ 343 h 367"/>
                  <a:gd name="T14" fmla="*/ 232 w 324"/>
                  <a:gd name="T15" fmla="*/ 278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67">
                    <a:moveTo>
                      <a:pt x="232" y="278"/>
                    </a:moveTo>
                    <a:lnTo>
                      <a:pt x="232" y="278"/>
                    </a:lnTo>
                    <a:cubicBezTo>
                      <a:pt x="232" y="201"/>
                      <a:pt x="266" y="129"/>
                      <a:pt x="324" y="65"/>
                    </a:cubicBezTo>
                    <a:lnTo>
                      <a:pt x="127" y="0"/>
                    </a:lnTo>
                    <a:cubicBezTo>
                      <a:pt x="46" y="82"/>
                      <a:pt x="0" y="177"/>
                      <a:pt x="0" y="278"/>
                    </a:cubicBezTo>
                    <a:cubicBezTo>
                      <a:pt x="0" y="308"/>
                      <a:pt x="4" y="338"/>
                      <a:pt x="12" y="367"/>
                    </a:cubicBezTo>
                    <a:lnTo>
                      <a:pt x="240" y="343"/>
                    </a:lnTo>
                    <a:cubicBezTo>
                      <a:pt x="235" y="322"/>
                      <a:pt x="232" y="300"/>
                      <a:pt x="232" y="27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199" name="Freeform 253"/>
              <p:cNvSpPr>
                <a:spLocks/>
              </p:cNvSpPr>
              <p:nvPr/>
            </p:nvSpPr>
            <p:spPr bwMode="auto">
              <a:xfrm>
                <a:off x="6172662" y="4436630"/>
                <a:ext cx="54795" cy="41587"/>
              </a:xfrm>
              <a:custGeom>
                <a:avLst/>
                <a:gdLst>
                  <a:gd name="T0" fmla="*/ 228 w 470"/>
                  <a:gd name="T1" fmla="*/ 0 h 345"/>
                  <a:gd name="T2" fmla="*/ 228 w 470"/>
                  <a:gd name="T3" fmla="*/ 0 h 345"/>
                  <a:gd name="T4" fmla="*/ 0 w 470"/>
                  <a:gd name="T5" fmla="*/ 23 h 345"/>
                  <a:gd name="T6" fmla="*/ 330 w 470"/>
                  <a:gd name="T7" fmla="*/ 345 h 345"/>
                  <a:gd name="T8" fmla="*/ 470 w 470"/>
                  <a:gd name="T9" fmla="*/ 249 h 345"/>
                  <a:gd name="T10" fmla="*/ 228 w 470"/>
                  <a:gd name="T11" fmla="*/ 0 h 345"/>
                </a:gdLst>
                <a:ahLst/>
                <a:cxnLst>
                  <a:cxn ang="0">
                    <a:pos x="T0" y="T1"/>
                  </a:cxn>
                  <a:cxn ang="0">
                    <a:pos x="T2" y="T3"/>
                  </a:cxn>
                  <a:cxn ang="0">
                    <a:pos x="T4" y="T5"/>
                  </a:cxn>
                  <a:cxn ang="0">
                    <a:pos x="T6" y="T7"/>
                  </a:cxn>
                  <a:cxn ang="0">
                    <a:pos x="T8" y="T9"/>
                  </a:cxn>
                  <a:cxn ang="0">
                    <a:pos x="T10" y="T11"/>
                  </a:cxn>
                </a:cxnLst>
                <a:rect l="0" t="0" r="r" b="b"/>
                <a:pathLst>
                  <a:path w="470" h="345">
                    <a:moveTo>
                      <a:pt x="228" y="0"/>
                    </a:moveTo>
                    <a:lnTo>
                      <a:pt x="228" y="0"/>
                    </a:lnTo>
                    <a:lnTo>
                      <a:pt x="0" y="23"/>
                    </a:lnTo>
                    <a:cubicBezTo>
                      <a:pt x="45" y="150"/>
                      <a:pt x="164" y="263"/>
                      <a:pt x="330" y="345"/>
                    </a:cubicBezTo>
                    <a:lnTo>
                      <a:pt x="470" y="249"/>
                    </a:lnTo>
                    <a:cubicBezTo>
                      <a:pt x="347" y="185"/>
                      <a:pt x="261" y="99"/>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0" name="Freeform 254"/>
              <p:cNvSpPr>
                <a:spLocks/>
              </p:cNvSpPr>
              <p:nvPr/>
            </p:nvSpPr>
            <p:spPr bwMode="auto">
              <a:xfrm>
                <a:off x="6282901" y="4481052"/>
                <a:ext cx="91943" cy="31190"/>
              </a:xfrm>
              <a:custGeom>
                <a:avLst/>
                <a:gdLst>
                  <a:gd name="T0" fmla="*/ 0 w 779"/>
                  <a:gd name="T1" fmla="*/ 136 h 257"/>
                  <a:gd name="T2" fmla="*/ 0 w 779"/>
                  <a:gd name="T3" fmla="*/ 136 h 257"/>
                  <a:gd name="T4" fmla="*/ 0 w 779"/>
                  <a:gd name="T5" fmla="*/ 257 h 257"/>
                  <a:gd name="T6" fmla="*/ 779 w 779"/>
                  <a:gd name="T7" fmla="*/ 97 h 257"/>
                  <a:gd name="T8" fmla="*/ 638 w 779"/>
                  <a:gd name="T9" fmla="*/ 0 h 257"/>
                  <a:gd name="T10" fmla="*/ 0 w 779"/>
                  <a:gd name="T11" fmla="*/ 136 h 257"/>
                </a:gdLst>
                <a:ahLst/>
                <a:cxnLst>
                  <a:cxn ang="0">
                    <a:pos x="T0" y="T1"/>
                  </a:cxn>
                  <a:cxn ang="0">
                    <a:pos x="T2" y="T3"/>
                  </a:cxn>
                  <a:cxn ang="0">
                    <a:pos x="T4" y="T5"/>
                  </a:cxn>
                  <a:cxn ang="0">
                    <a:pos x="T6" y="T7"/>
                  </a:cxn>
                  <a:cxn ang="0">
                    <a:pos x="T8" y="T9"/>
                  </a:cxn>
                  <a:cxn ang="0">
                    <a:pos x="T10" y="T11"/>
                  </a:cxn>
                </a:cxnLst>
                <a:rect l="0" t="0" r="r" b="b"/>
                <a:pathLst>
                  <a:path w="779" h="257">
                    <a:moveTo>
                      <a:pt x="0" y="136"/>
                    </a:moveTo>
                    <a:lnTo>
                      <a:pt x="0" y="136"/>
                    </a:lnTo>
                    <a:lnTo>
                      <a:pt x="0" y="257"/>
                    </a:lnTo>
                    <a:cubicBezTo>
                      <a:pt x="295" y="256"/>
                      <a:pt x="566" y="196"/>
                      <a:pt x="779" y="97"/>
                    </a:cubicBezTo>
                    <a:lnTo>
                      <a:pt x="638" y="0"/>
                    </a:lnTo>
                    <a:cubicBezTo>
                      <a:pt x="464" y="84"/>
                      <a:pt x="242" y="135"/>
                      <a:pt x="0" y="13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1" name="Freeform 255"/>
              <p:cNvSpPr>
                <a:spLocks/>
              </p:cNvSpPr>
              <p:nvPr/>
            </p:nvSpPr>
            <p:spPr bwMode="auto">
              <a:xfrm>
                <a:off x="6113574" y="4375194"/>
                <a:ext cx="46436" cy="67106"/>
              </a:xfrm>
              <a:custGeom>
                <a:avLst/>
                <a:gdLst>
                  <a:gd name="T0" fmla="*/ 19 w 392"/>
                  <a:gd name="T1" fmla="*/ 564 h 564"/>
                  <a:gd name="T2" fmla="*/ 19 w 392"/>
                  <a:gd name="T3" fmla="*/ 564 h 564"/>
                  <a:gd name="T4" fmla="*/ 248 w 392"/>
                  <a:gd name="T5" fmla="*/ 540 h 564"/>
                  <a:gd name="T6" fmla="*/ 232 w 392"/>
                  <a:gd name="T7" fmla="*/ 424 h 564"/>
                  <a:gd name="T8" fmla="*/ 392 w 392"/>
                  <a:gd name="T9" fmla="*/ 65 h 564"/>
                  <a:gd name="T10" fmla="*/ 195 w 392"/>
                  <a:gd name="T11" fmla="*/ 0 h 564"/>
                  <a:gd name="T12" fmla="*/ 0 w 392"/>
                  <a:gd name="T13" fmla="*/ 424 h 564"/>
                  <a:gd name="T14" fmla="*/ 19 w 392"/>
                  <a:gd name="T15" fmla="*/ 564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564">
                    <a:moveTo>
                      <a:pt x="19" y="564"/>
                    </a:moveTo>
                    <a:lnTo>
                      <a:pt x="19" y="564"/>
                    </a:lnTo>
                    <a:lnTo>
                      <a:pt x="248" y="540"/>
                    </a:lnTo>
                    <a:cubicBezTo>
                      <a:pt x="238" y="502"/>
                      <a:pt x="232" y="464"/>
                      <a:pt x="232" y="424"/>
                    </a:cubicBezTo>
                    <a:cubicBezTo>
                      <a:pt x="232" y="294"/>
                      <a:pt x="290" y="172"/>
                      <a:pt x="392" y="65"/>
                    </a:cubicBezTo>
                    <a:lnTo>
                      <a:pt x="195" y="0"/>
                    </a:lnTo>
                    <a:cubicBezTo>
                      <a:pt x="71" y="125"/>
                      <a:pt x="0" y="270"/>
                      <a:pt x="0" y="424"/>
                    </a:cubicBezTo>
                    <a:cubicBezTo>
                      <a:pt x="0" y="472"/>
                      <a:pt x="6" y="518"/>
                      <a:pt x="19" y="56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2" name="Freeform 256"/>
              <p:cNvSpPr>
                <a:spLocks/>
              </p:cNvSpPr>
              <p:nvPr/>
            </p:nvSpPr>
            <p:spPr bwMode="auto">
              <a:xfrm>
                <a:off x="6137386" y="4328882"/>
                <a:ext cx="99374" cy="51983"/>
              </a:xfrm>
              <a:custGeom>
                <a:avLst/>
                <a:gdLst>
                  <a:gd name="T0" fmla="*/ 842 w 842"/>
                  <a:gd name="T1" fmla="*/ 116 h 432"/>
                  <a:gd name="T2" fmla="*/ 842 w 842"/>
                  <a:gd name="T3" fmla="*/ 116 h 432"/>
                  <a:gd name="T4" fmla="*/ 770 w 842"/>
                  <a:gd name="T5" fmla="*/ 0 h 432"/>
                  <a:gd name="T6" fmla="*/ 0 w 842"/>
                  <a:gd name="T7" fmla="*/ 367 h 432"/>
                  <a:gd name="T8" fmla="*/ 196 w 842"/>
                  <a:gd name="T9" fmla="*/ 432 h 432"/>
                  <a:gd name="T10" fmla="*/ 842 w 842"/>
                  <a:gd name="T11" fmla="*/ 116 h 432"/>
                </a:gdLst>
                <a:ahLst/>
                <a:cxnLst>
                  <a:cxn ang="0">
                    <a:pos x="T0" y="T1"/>
                  </a:cxn>
                  <a:cxn ang="0">
                    <a:pos x="T2" y="T3"/>
                  </a:cxn>
                  <a:cxn ang="0">
                    <a:pos x="T4" y="T5"/>
                  </a:cxn>
                  <a:cxn ang="0">
                    <a:pos x="T6" y="T7"/>
                  </a:cxn>
                  <a:cxn ang="0">
                    <a:pos x="T8" y="T9"/>
                  </a:cxn>
                  <a:cxn ang="0">
                    <a:pos x="T10" y="T11"/>
                  </a:cxn>
                </a:cxnLst>
                <a:rect l="0" t="0" r="r" b="b"/>
                <a:pathLst>
                  <a:path w="842" h="432">
                    <a:moveTo>
                      <a:pt x="842" y="116"/>
                    </a:moveTo>
                    <a:lnTo>
                      <a:pt x="842" y="116"/>
                    </a:lnTo>
                    <a:lnTo>
                      <a:pt x="770" y="0"/>
                    </a:lnTo>
                    <a:cubicBezTo>
                      <a:pt x="447" y="69"/>
                      <a:pt x="176" y="200"/>
                      <a:pt x="0" y="367"/>
                    </a:cubicBezTo>
                    <a:lnTo>
                      <a:pt x="196" y="432"/>
                    </a:lnTo>
                    <a:cubicBezTo>
                      <a:pt x="343" y="288"/>
                      <a:pt x="571" y="176"/>
                      <a:pt x="842" y="11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3" name="Freeform 257"/>
              <p:cNvSpPr>
                <a:spLocks/>
              </p:cNvSpPr>
              <p:nvPr/>
            </p:nvSpPr>
            <p:spPr bwMode="auto">
              <a:xfrm>
                <a:off x="6339343" y="4436630"/>
                <a:ext cx="54795" cy="41587"/>
              </a:xfrm>
              <a:custGeom>
                <a:avLst/>
                <a:gdLst>
                  <a:gd name="T0" fmla="*/ 0 w 472"/>
                  <a:gd name="T1" fmla="*/ 248 h 346"/>
                  <a:gd name="T2" fmla="*/ 0 w 472"/>
                  <a:gd name="T3" fmla="*/ 248 h 346"/>
                  <a:gd name="T4" fmla="*/ 142 w 472"/>
                  <a:gd name="T5" fmla="*/ 346 h 346"/>
                  <a:gd name="T6" fmla="*/ 472 w 472"/>
                  <a:gd name="T7" fmla="*/ 24 h 346"/>
                  <a:gd name="T8" fmla="*/ 243 w 472"/>
                  <a:gd name="T9" fmla="*/ 0 h 346"/>
                  <a:gd name="T10" fmla="*/ 0 w 472"/>
                  <a:gd name="T11" fmla="*/ 248 h 346"/>
                </a:gdLst>
                <a:ahLst/>
                <a:cxnLst>
                  <a:cxn ang="0">
                    <a:pos x="T0" y="T1"/>
                  </a:cxn>
                  <a:cxn ang="0">
                    <a:pos x="T2" y="T3"/>
                  </a:cxn>
                  <a:cxn ang="0">
                    <a:pos x="T4" y="T5"/>
                  </a:cxn>
                  <a:cxn ang="0">
                    <a:pos x="T6" y="T7"/>
                  </a:cxn>
                  <a:cxn ang="0">
                    <a:pos x="T8" y="T9"/>
                  </a:cxn>
                  <a:cxn ang="0">
                    <a:pos x="T10" y="T11"/>
                  </a:cxn>
                </a:cxnLst>
                <a:rect l="0" t="0" r="r" b="b"/>
                <a:pathLst>
                  <a:path w="472" h="346">
                    <a:moveTo>
                      <a:pt x="0" y="248"/>
                    </a:moveTo>
                    <a:lnTo>
                      <a:pt x="0" y="248"/>
                    </a:lnTo>
                    <a:lnTo>
                      <a:pt x="142" y="346"/>
                    </a:lnTo>
                    <a:cubicBezTo>
                      <a:pt x="308" y="264"/>
                      <a:pt x="427" y="151"/>
                      <a:pt x="472" y="24"/>
                    </a:cubicBezTo>
                    <a:lnTo>
                      <a:pt x="243" y="0"/>
                    </a:lnTo>
                    <a:cubicBezTo>
                      <a:pt x="210" y="98"/>
                      <a:pt x="122" y="184"/>
                      <a:pt x="0" y="24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4" name="Freeform 258"/>
              <p:cNvSpPr>
                <a:spLocks/>
              </p:cNvSpPr>
              <p:nvPr/>
            </p:nvSpPr>
            <p:spPr bwMode="auto">
              <a:xfrm>
                <a:off x="6226458" y="4322265"/>
                <a:ext cx="117018" cy="19848"/>
              </a:xfrm>
              <a:custGeom>
                <a:avLst/>
                <a:gdLst>
                  <a:gd name="T0" fmla="*/ 501 w 1001"/>
                  <a:gd name="T1" fmla="*/ 121 h 164"/>
                  <a:gd name="T2" fmla="*/ 501 w 1001"/>
                  <a:gd name="T3" fmla="*/ 121 h 164"/>
                  <a:gd name="T4" fmla="*/ 928 w 1001"/>
                  <a:gd name="T5" fmla="*/ 164 h 164"/>
                  <a:gd name="T6" fmla="*/ 1001 w 1001"/>
                  <a:gd name="T7" fmla="*/ 49 h 164"/>
                  <a:gd name="T8" fmla="*/ 501 w 1001"/>
                  <a:gd name="T9" fmla="*/ 0 h 164"/>
                  <a:gd name="T10" fmla="*/ 0 w 1001"/>
                  <a:gd name="T11" fmla="*/ 49 h 164"/>
                  <a:gd name="T12" fmla="*/ 73 w 1001"/>
                  <a:gd name="T13" fmla="*/ 164 h 164"/>
                  <a:gd name="T14" fmla="*/ 501 w 1001"/>
                  <a:gd name="T15" fmla="*/ 121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 h="164">
                    <a:moveTo>
                      <a:pt x="501" y="121"/>
                    </a:moveTo>
                    <a:lnTo>
                      <a:pt x="501" y="121"/>
                    </a:lnTo>
                    <a:cubicBezTo>
                      <a:pt x="651" y="121"/>
                      <a:pt x="795" y="136"/>
                      <a:pt x="928" y="164"/>
                    </a:cubicBezTo>
                    <a:lnTo>
                      <a:pt x="1001" y="49"/>
                    </a:lnTo>
                    <a:cubicBezTo>
                      <a:pt x="844" y="17"/>
                      <a:pt x="676" y="0"/>
                      <a:pt x="501" y="0"/>
                    </a:cubicBezTo>
                    <a:cubicBezTo>
                      <a:pt x="325" y="0"/>
                      <a:pt x="157" y="17"/>
                      <a:pt x="0" y="49"/>
                    </a:cubicBezTo>
                    <a:lnTo>
                      <a:pt x="73" y="164"/>
                    </a:lnTo>
                    <a:cubicBezTo>
                      <a:pt x="207" y="136"/>
                      <a:pt x="351" y="121"/>
                      <a:pt x="501" y="12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5" name="Freeform 259"/>
              <p:cNvSpPr>
                <a:spLocks/>
              </p:cNvSpPr>
              <p:nvPr/>
            </p:nvSpPr>
            <p:spPr bwMode="auto">
              <a:xfrm>
                <a:off x="6282900" y="4454587"/>
                <a:ext cx="53865" cy="22684"/>
              </a:xfrm>
              <a:custGeom>
                <a:avLst/>
                <a:gdLst>
                  <a:gd name="T0" fmla="*/ 314 w 453"/>
                  <a:gd name="T1" fmla="*/ 0 h 189"/>
                  <a:gd name="T2" fmla="*/ 314 w 453"/>
                  <a:gd name="T3" fmla="*/ 0 h 189"/>
                  <a:gd name="T4" fmla="*/ 0 w 453"/>
                  <a:gd name="T5" fmla="*/ 68 h 189"/>
                  <a:gd name="T6" fmla="*/ 0 w 453"/>
                  <a:gd name="T7" fmla="*/ 189 h 189"/>
                  <a:gd name="T8" fmla="*/ 453 w 453"/>
                  <a:gd name="T9" fmla="*/ 97 h 189"/>
                  <a:gd name="T10" fmla="*/ 314 w 453"/>
                  <a:gd name="T11" fmla="*/ 0 h 189"/>
                </a:gdLst>
                <a:ahLst/>
                <a:cxnLst>
                  <a:cxn ang="0">
                    <a:pos x="T0" y="T1"/>
                  </a:cxn>
                  <a:cxn ang="0">
                    <a:pos x="T2" y="T3"/>
                  </a:cxn>
                  <a:cxn ang="0">
                    <a:pos x="T4" y="T5"/>
                  </a:cxn>
                  <a:cxn ang="0">
                    <a:pos x="T6" y="T7"/>
                  </a:cxn>
                  <a:cxn ang="0">
                    <a:pos x="T8" y="T9"/>
                  </a:cxn>
                  <a:cxn ang="0">
                    <a:pos x="T10" y="T11"/>
                  </a:cxn>
                </a:cxnLst>
                <a:rect l="0" t="0" r="r" b="b"/>
                <a:pathLst>
                  <a:path w="453" h="189">
                    <a:moveTo>
                      <a:pt x="314" y="0"/>
                    </a:moveTo>
                    <a:lnTo>
                      <a:pt x="314" y="0"/>
                    </a:lnTo>
                    <a:cubicBezTo>
                      <a:pt x="227" y="41"/>
                      <a:pt x="118" y="66"/>
                      <a:pt x="0" y="68"/>
                    </a:cubicBezTo>
                    <a:lnTo>
                      <a:pt x="0" y="189"/>
                    </a:lnTo>
                    <a:cubicBezTo>
                      <a:pt x="171" y="187"/>
                      <a:pt x="328" y="153"/>
                      <a:pt x="453" y="97"/>
                    </a:cubicBezTo>
                    <a:lnTo>
                      <a:pt x="314"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6" name="Freeform 260"/>
              <p:cNvSpPr>
                <a:spLocks/>
              </p:cNvSpPr>
              <p:nvPr/>
            </p:nvSpPr>
            <p:spPr bwMode="auto">
              <a:xfrm>
                <a:off x="6200000" y="4433794"/>
                <a:ext cx="45719" cy="30245"/>
              </a:xfrm>
              <a:custGeom>
                <a:avLst/>
                <a:gdLst>
                  <a:gd name="T0" fmla="*/ 228 w 385"/>
                  <a:gd name="T1" fmla="*/ 0 h 258"/>
                  <a:gd name="T2" fmla="*/ 228 w 385"/>
                  <a:gd name="T3" fmla="*/ 0 h 258"/>
                  <a:gd name="T4" fmla="*/ 0 w 385"/>
                  <a:gd name="T5" fmla="*/ 23 h 258"/>
                  <a:gd name="T6" fmla="*/ 244 w 385"/>
                  <a:gd name="T7" fmla="*/ 258 h 258"/>
                  <a:gd name="T8" fmla="*/ 385 w 385"/>
                  <a:gd name="T9" fmla="*/ 161 h 258"/>
                  <a:gd name="T10" fmla="*/ 228 w 385"/>
                  <a:gd name="T11" fmla="*/ 0 h 258"/>
                </a:gdLst>
                <a:ahLst/>
                <a:cxnLst>
                  <a:cxn ang="0">
                    <a:pos x="T0" y="T1"/>
                  </a:cxn>
                  <a:cxn ang="0">
                    <a:pos x="T2" y="T3"/>
                  </a:cxn>
                  <a:cxn ang="0">
                    <a:pos x="T4" y="T5"/>
                  </a:cxn>
                  <a:cxn ang="0">
                    <a:pos x="T6" y="T7"/>
                  </a:cxn>
                  <a:cxn ang="0">
                    <a:pos x="T8" y="T9"/>
                  </a:cxn>
                  <a:cxn ang="0">
                    <a:pos x="T10" y="T11"/>
                  </a:cxn>
                </a:cxnLst>
                <a:rect l="0" t="0" r="r" b="b"/>
                <a:pathLst>
                  <a:path w="385" h="258">
                    <a:moveTo>
                      <a:pt x="228" y="0"/>
                    </a:moveTo>
                    <a:lnTo>
                      <a:pt x="228" y="0"/>
                    </a:lnTo>
                    <a:lnTo>
                      <a:pt x="0" y="23"/>
                    </a:lnTo>
                    <a:cubicBezTo>
                      <a:pt x="35" y="116"/>
                      <a:pt x="122" y="198"/>
                      <a:pt x="244" y="258"/>
                    </a:cubicBezTo>
                    <a:lnTo>
                      <a:pt x="385" y="161"/>
                    </a:lnTo>
                    <a:cubicBezTo>
                      <a:pt x="307" y="119"/>
                      <a:pt x="251" y="63"/>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7" name="Freeform 261"/>
              <p:cNvSpPr>
                <a:spLocks/>
              </p:cNvSpPr>
              <p:nvPr/>
            </p:nvSpPr>
            <p:spPr bwMode="auto">
              <a:xfrm>
                <a:off x="6229986" y="4454587"/>
                <a:ext cx="53865" cy="22684"/>
              </a:xfrm>
              <a:custGeom>
                <a:avLst/>
                <a:gdLst>
                  <a:gd name="T0" fmla="*/ 140 w 454"/>
                  <a:gd name="T1" fmla="*/ 0 h 189"/>
                  <a:gd name="T2" fmla="*/ 140 w 454"/>
                  <a:gd name="T3" fmla="*/ 0 h 189"/>
                  <a:gd name="T4" fmla="*/ 0 w 454"/>
                  <a:gd name="T5" fmla="*/ 97 h 189"/>
                  <a:gd name="T6" fmla="*/ 454 w 454"/>
                  <a:gd name="T7" fmla="*/ 189 h 189"/>
                  <a:gd name="T8" fmla="*/ 454 w 454"/>
                  <a:gd name="T9" fmla="*/ 68 h 189"/>
                  <a:gd name="T10" fmla="*/ 140 w 454"/>
                  <a:gd name="T11" fmla="*/ 0 h 189"/>
                </a:gdLst>
                <a:ahLst/>
                <a:cxnLst>
                  <a:cxn ang="0">
                    <a:pos x="T0" y="T1"/>
                  </a:cxn>
                  <a:cxn ang="0">
                    <a:pos x="T2" y="T3"/>
                  </a:cxn>
                  <a:cxn ang="0">
                    <a:pos x="T4" y="T5"/>
                  </a:cxn>
                  <a:cxn ang="0">
                    <a:pos x="T6" y="T7"/>
                  </a:cxn>
                  <a:cxn ang="0">
                    <a:pos x="T8" y="T9"/>
                  </a:cxn>
                  <a:cxn ang="0">
                    <a:pos x="T10" y="T11"/>
                  </a:cxn>
                </a:cxnLst>
                <a:rect l="0" t="0" r="r" b="b"/>
                <a:pathLst>
                  <a:path w="454" h="189">
                    <a:moveTo>
                      <a:pt x="140" y="0"/>
                    </a:moveTo>
                    <a:lnTo>
                      <a:pt x="140" y="0"/>
                    </a:lnTo>
                    <a:lnTo>
                      <a:pt x="0" y="97"/>
                    </a:lnTo>
                    <a:cubicBezTo>
                      <a:pt x="125" y="153"/>
                      <a:pt x="282" y="187"/>
                      <a:pt x="454" y="189"/>
                    </a:cubicBezTo>
                    <a:lnTo>
                      <a:pt x="454" y="68"/>
                    </a:lnTo>
                    <a:cubicBezTo>
                      <a:pt x="335" y="66"/>
                      <a:pt x="226" y="41"/>
                      <a:pt x="140"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8" name="Freeform 262"/>
              <p:cNvSpPr>
                <a:spLocks/>
              </p:cNvSpPr>
              <p:nvPr/>
            </p:nvSpPr>
            <p:spPr bwMode="auto">
              <a:xfrm>
                <a:off x="6332288" y="4328882"/>
                <a:ext cx="99374" cy="51983"/>
              </a:xfrm>
              <a:custGeom>
                <a:avLst/>
                <a:gdLst>
                  <a:gd name="T0" fmla="*/ 646 w 842"/>
                  <a:gd name="T1" fmla="*/ 432 h 432"/>
                  <a:gd name="T2" fmla="*/ 646 w 842"/>
                  <a:gd name="T3" fmla="*/ 432 h 432"/>
                  <a:gd name="T4" fmla="*/ 842 w 842"/>
                  <a:gd name="T5" fmla="*/ 367 h 432"/>
                  <a:gd name="T6" fmla="*/ 72 w 842"/>
                  <a:gd name="T7" fmla="*/ 0 h 432"/>
                  <a:gd name="T8" fmla="*/ 0 w 842"/>
                  <a:gd name="T9" fmla="*/ 116 h 432"/>
                  <a:gd name="T10" fmla="*/ 646 w 842"/>
                  <a:gd name="T11" fmla="*/ 432 h 432"/>
                </a:gdLst>
                <a:ahLst/>
                <a:cxnLst>
                  <a:cxn ang="0">
                    <a:pos x="T0" y="T1"/>
                  </a:cxn>
                  <a:cxn ang="0">
                    <a:pos x="T2" y="T3"/>
                  </a:cxn>
                  <a:cxn ang="0">
                    <a:pos x="T4" y="T5"/>
                  </a:cxn>
                  <a:cxn ang="0">
                    <a:pos x="T6" y="T7"/>
                  </a:cxn>
                  <a:cxn ang="0">
                    <a:pos x="T8" y="T9"/>
                  </a:cxn>
                  <a:cxn ang="0">
                    <a:pos x="T10" y="T11"/>
                  </a:cxn>
                </a:cxnLst>
                <a:rect l="0" t="0" r="r" b="b"/>
                <a:pathLst>
                  <a:path w="842" h="432">
                    <a:moveTo>
                      <a:pt x="646" y="432"/>
                    </a:moveTo>
                    <a:lnTo>
                      <a:pt x="646" y="432"/>
                    </a:lnTo>
                    <a:lnTo>
                      <a:pt x="842" y="367"/>
                    </a:lnTo>
                    <a:cubicBezTo>
                      <a:pt x="667" y="200"/>
                      <a:pt x="395" y="69"/>
                      <a:pt x="72" y="0"/>
                    </a:cubicBezTo>
                    <a:lnTo>
                      <a:pt x="0" y="116"/>
                    </a:lnTo>
                    <a:cubicBezTo>
                      <a:pt x="271" y="176"/>
                      <a:pt x="499" y="288"/>
                      <a:pt x="646" y="43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09" name="Freeform 263"/>
              <p:cNvSpPr>
                <a:spLocks/>
              </p:cNvSpPr>
              <p:nvPr/>
            </p:nvSpPr>
            <p:spPr bwMode="auto">
              <a:xfrm>
                <a:off x="6117102" y="4442301"/>
                <a:ext cx="75228" cy="62380"/>
              </a:xfrm>
              <a:custGeom>
                <a:avLst/>
                <a:gdLst>
                  <a:gd name="T0" fmla="*/ 228 w 645"/>
                  <a:gd name="T1" fmla="*/ 0 h 518"/>
                  <a:gd name="T2" fmla="*/ 228 w 645"/>
                  <a:gd name="T3" fmla="*/ 0 h 518"/>
                  <a:gd name="T4" fmla="*/ 0 w 645"/>
                  <a:gd name="T5" fmla="*/ 24 h 518"/>
                  <a:gd name="T6" fmla="*/ 504 w 645"/>
                  <a:gd name="T7" fmla="*/ 518 h 518"/>
                  <a:gd name="T8" fmla="*/ 645 w 645"/>
                  <a:gd name="T9" fmla="*/ 421 h 518"/>
                  <a:gd name="T10" fmla="*/ 228 w 645"/>
                  <a:gd name="T11" fmla="*/ 0 h 518"/>
                </a:gdLst>
                <a:ahLst/>
                <a:cxnLst>
                  <a:cxn ang="0">
                    <a:pos x="T0" y="T1"/>
                  </a:cxn>
                  <a:cxn ang="0">
                    <a:pos x="T2" y="T3"/>
                  </a:cxn>
                  <a:cxn ang="0">
                    <a:pos x="T4" y="T5"/>
                  </a:cxn>
                  <a:cxn ang="0">
                    <a:pos x="T6" y="T7"/>
                  </a:cxn>
                  <a:cxn ang="0">
                    <a:pos x="T8" y="T9"/>
                  </a:cxn>
                  <a:cxn ang="0">
                    <a:pos x="T10" y="T11"/>
                  </a:cxn>
                </a:cxnLst>
                <a:rect l="0" t="0" r="r" b="b"/>
                <a:pathLst>
                  <a:path w="645" h="518">
                    <a:moveTo>
                      <a:pt x="228" y="0"/>
                    </a:moveTo>
                    <a:lnTo>
                      <a:pt x="228" y="0"/>
                    </a:lnTo>
                    <a:lnTo>
                      <a:pt x="0" y="24"/>
                    </a:lnTo>
                    <a:cubicBezTo>
                      <a:pt x="66" y="220"/>
                      <a:pt x="248" y="393"/>
                      <a:pt x="504" y="518"/>
                    </a:cubicBezTo>
                    <a:lnTo>
                      <a:pt x="645" y="421"/>
                    </a:lnTo>
                    <a:cubicBezTo>
                      <a:pt x="433" y="314"/>
                      <a:pt x="283" y="167"/>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0" name="Freeform 264"/>
              <p:cNvSpPr>
                <a:spLocks/>
              </p:cNvSpPr>
              <p:nvPr/>
            </p:nvSpPr>
            <p:spPr bwMode="auto">
              <a:xfrm>
                <a:off x="6406368" y="4375194"/>
                <a:ext cx="46436" cy="67106"/>
              </a:xfrm>
              <a:custGeom>
                <a:avLst/>
                <a:gdLst>
                  <a:gd name="T0" fmla="*/ 160 w 393"/>
                  <a:gd name="T1" fmla="*/ 424 h 564"/>
                  <a:gd name="T2" fmla="*/ 160 w 393"/>
                  <a:gd name="T3" fmla="*/ 424 h 564"/>
                  <a:gd name="T4" fmla="*/ 144 w 393"/>
                  <a:gd name="T5" fmla="*/ 540 h 564"/>
                  <a:gd name="T6" fmla="*/ 373 w 393"/>
                  <a:gd name="T7" fmla="*/ 564 h 564"/>
                  <a:gd name="T8" fmla="*/ 393 w 393"/>
                  <a:gd name="T9" fmla="*/ 424 h 564"/>
                  <a:gd name="T10" fmla="*/ 197 w 393"/>
                  <a:gd name="T11" fmla="*/ 0 h 564"/>
                  <a:gd name="T12" fmla="*/ 0 w 393"/>
                  <a:gd name="T13" fmla="*/ 65 h 564"/>
                  <a:gd name="T14" fmla="*/ 160 w 393"/>
                  <a:gd name="T15" fmla="*/ 424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 h="564">
                    <a:moveTo>
                      <a:pt x="160" y="424"/>
                    </a:moveTo>
                    <a:lnTo>
                      <a:pt x="160" y="424"/>
                    </a:lnTo>
                    <a:cubicBezTo>
                      <a:pt x="160" y="464"/>
                      <a:pt x="154" y="502"/>
                      <a:pt x="144" y="540"/>
                    </a:cubicBezTo>
                    <a:lnTo>
                      <a:pt x="373" y="564"/>
                    </a:lnTo>
                    <a:cubicBezTo>
                      <a:pt x="386" y="518"/>
                      <a:pt x="393" y="472"/>
                      <a:pt x="393" y="424"/>
                    </a:cubicBezTo>
                    <a:cubicBezTo>
                      <a:pt x="393" y="270"/>
                      <a:pt x="321" y="125"/>
                      <a:pt x="197" y="0"/>
                    </a:cubicBezTo>
                    <a:lnTo>
                      <a:pt x="0" y="65"/>
                    </a:lnTo>
                    <a:cubicBezTo>
                      <a:pt x="102" y="172"/>
                      <a:pt x="160" y="294"/>
                      <a:pt x="160" y="42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1" name="Freeform 265"/>
              <p:cNvSpPr>
                <a:spLocks/>
              </p:cNvSpPr>
              <p:nvPr/>
            </p:nvSpPr>
            <p:spPr bwMode="auto">
              <a:xfrm>
                <a:off x="6282901" y="4467820"/>
                <a:ext cx="73370" cy="26464"/>
              </a:xfrm>
              <a:custGeom>
                <a:avLst/>
                <a:gdLst>
                  <a:gd name="T0" fmla="*/ 0 w 617"/>
                  <a:gd name="T1" fmla="*/ 101 h 224"/>
                  <a:gd name="T2" fmla="*/ 0 w 617"/>
                  <a:gd name="T3" fmla="*/ 101 h 224"/>
                  <a:gd name="T4" fmla="*/ 0 w 617"/>
                  <a:gd name="T5" fmla="*/ 224 h 224"/>
                  <a:gd name="T6" fmla="*/ 617 w 617"/>
                  <a:gd name="T7" fmla="*/ 97 h 224"/>
                  <a:gd name="T8" fmla="*/ 475 w 617"/>
                  <a:gd name="T9" fmla="*/ 0 h 224"/>
                  <a:gd name="T10" fmla="*/ 0 w 617"/>
                  <a:gd name="T11" fmla="*/ 101 h 224"/>
                </a:gdLst>
                <a:ahLst/>
                <a:cxnLst>
                  <a:cxn ang="0">
                    <a:pos x="T0" y="T1"/>
                  </a:cxn>
                  <a:cxn ang="0">
                    <a:pos x="T2" y="T3"/>
                  </a:cxn>
                  <a:cxn ang="0">
                    <a:pos x="T4" y="T5"/>
                  </a:cxn>
                  <a:cxn ang="0">
                    <a:pos x="T6" y="T7"/>
                  </a:cxn>
                  <a:cxn ang="0">
                    <a:pos x="T8" y="T9"/>
                  </a:cxn>
                  <a:cxn ang="0">
                    <a:pos x="T10" y="T11"/>
                  </a:cxn>
                </a:cxnLst>
                <a:rect l="0" t="0" r="r" b="b"/>
                <a:pathLst>
                  <a:path w="617" h="224">
                    <a:moveTo>
                      <a:pt x="0" y="101"/>
                    </a:moveTo>
                    <a:lnTo>
                      <a:pt x="0" y="101"/>
                    </a:lnTo>
                    <a:lnTo>
                      <a:pt x="0" y="224"/>
                    </a:lnTo>
                    <a:cubicBezTo>
                      <a:pt x="233" y="222"/>
                      <a:pt x="447" y="175"/>
                      <a:pt x="617" y="97"/>
                    </a:cubicBezTo>
                    <a:lnTo>
                      <a:pt x="475" y="0"/>
                    </a:lnTo>
                    <a:cubicBezTo>
                      <a:pt x="345" y="62"/>
                      <a:pt x="180" y="100"/>
                      <a:pt x="0" y="10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2" name="Freeform 266"/>
              <p:cNvSpPr>
                <a:spLocks/>
              </p:cNvSpPr>
              <p:nvPr/>
            </p:nvSpPr>
            <p:spPr bwMode="auto">
              <a:xfrm>
                <a:off x="6175308" y="4494284"/>
                <a:ext cx="111446" cy="34971"/>
              </a:xfrm>
              <a:custGeom>
                <a:avLst/>
                <a:gdLst>
                  <a:gd name="T0" fmla="*/ 141 w 942"/>
                  <a:gd name="T1" fmla="*/ 0 h 291"/>
                  <a:gd name="T2" fmla="*/ 141 w 942"/>
                  <a:gd name="T3" fmla="*/ 0 h 291"/>
                  <a:gd name="T4" fmla="*/ 0 w 942"/>
                  <a:gd name="T5" fmla="*/ 96 h 291"/>
                  <a:gd name="T6" fmla="*/ 942 w 942"/>
                  <a:gd name="T7" fmla="*/ 291 h 291"/>
                  <a:gd name="T8" fmla="*/ 942 w 942"/>
                  <a:gd name="T9" fmla="*/ 170 h 291"/>
                  <a:gd name="T10" fmla="*/ 141 w 942"/>
                  <a:gd name="T11" fmla="*/ 0 h 291"/>
                </a:gdLst>
                <a:ahLst/>
                <a:cxnLst>
                  <a:cxn ang="0">
                    <a:pos x="T0" y="T1"/>
                  </a:cxn>
                  <a:cxn ang="0">
                    <a:pos x="T2" y="T3"/>
                  </a:cxn>
                  <a:cxn ang="0">
                    <a:pos x="T4" y="T5"/>
                  </a:cxn>
                  <a:cxn ang="0">
                    <a:pos x="T6" y="T7"/>
                  </a:cxn>
                  <a:cxn ang="0">
                    <a:pos x="T8" y="T9"/>
                  </a:cxn>
                  <a:cxn ang="0">
                    <a:pos x="T10" y="T11"/>
                  </a:cxn>
                </a:cxnLst>
                <a:rect l="0" t="0" r="r" b="b"/>
                <a:pathLst>
                  <a:path w="942" h="291">
                    <a:moveTo>
                      <a:pt x="141" y="0"/>
                    </a:moveTo>
                    <a:lnTo>
                      <a:pt x="141" y="0"/>
                    </a:lnTo>
                    <a:lnTo>
                      <a:pt x="0" y="96"/>
                    </a:lnTo>
                    <a:cubicBezTo>
                      <a:pt x="257" y="217"/>
                      <a:pt x="585" y="289"/>
                      <a:pt x="942" y="291"/>
                    </a:cubicBezTo>
                    <a:lnTo>
                      <a:pt x="942" y="170"/>
                    </a:lnTo>
                    <a:cubicBezTo>
                      <a:pt x="638" y="168"/>
                      <a:pt x="359" y="105"/>
                      <a:pt x="141"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3" name="Freeform 267"/>
              <p:cNvSpPr>
                <a:spLocks/>
              </p:cNvSpPr>
              <p:nvPr/>
            </p:nvSpPr>
            <p:spPr bwMode="auto">
              <a:xfrm>
                <a:off x="6375502" y="4442301"/>
                <a:ext cx="75228" cy="62380"/>
              </a:xfrm>
              <a:custGeom>
                <a:avLst/>
                <a:gdLst>
                  <a:gd name="T0" fmla="*/ 0 w 645"/>
                  <a:gd name="T1" fmla="*/ 421 h 518"/>
                  <a:gd name="T2" fmla="*/ 0 w 645"/>
                  <a:gd name="T3" fmla="*/ 421 h 518"/>
                  <a:gd name="T4" fmla="*/ 141 w 645"/>
                  <a:gd name="T5" fmla="*/ 518 h 518"/>
                  <a:gd name="T6" fmla="*/ 645 w 645"/>
                  <a:gd name="T7" fmla="*/ 24 h 518"/>
                  <a:gd name="T8" fmla="*/ 417 w 645"/>
                  <a:gd name="T9" fmla="*/ 0 h 518"/>
                  <a:gd name="T10" fmla="*/ 0 w 645"/>
                  <a:gd name="T11" fmla="*/ 421 h 518"/>
                </a:gdLst>
                <a:ahLst/>
                <a:cxnLst>
                  <a:cxn ang="0">
                    <a:pos x="T0" y="T1"/>
                  </a:cxn>
                  <a:cxn ang="0">
                    <a:pos x="T2" y="T3"/>
                  </a:cxn>
                  <a:cxn ang="0">
                    <a:pos x="T4" y="T5"/>
                  </a:cxn>
                  <a:cxn ang="0">
                    <a:pos x="T6" y="T7"/>
                  </a:cxn>
                  <a:cxn ang="0">
                    <a:pos x="T8" y="T9"/>
                  </a:cxn>
                  <a:cxn ang="0">
                    <a:pos x="T10" y="T11"/>
                  </a:cxn>
                </a:cxnLst>
                <a:rect l="0" t="0" r="r" b="b"/>
                <a:pathLst>
                  <a:path w="645" h="518">
                    <a:moveTo>
                      <a:pt x="0" y="421"/>
                    </a:moveTo>
                    <a:lnTo>
                      <a:pt x="0" y="421"/>
                    </a:lnTo>
                    <a:lnTo>
                      <a:pt x="141" y="518"/>
                    </a:lnTo>
                    <a:cubicBezTo>
                      <a:pt x="397" y="393"/>
                      <a:pt x="580" y="220"/>
                      <a:pt x="645" y="24"/>
                    </a:cubicBezTo>
                    <a:lnTo>
                      <a:pt x="417" y="0"/>
                    </a:lnTo>
                    <a:cubicBezTo>
                      <a:pt x="362" y="167"/>
                      <a:pt x="212" y="314"/>
                      <a:pt x="0" y="42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4" name="Freeform 268"/>
              <p:cNvSpPr>
                <a:spLocks/>
              </p:cNvSpPr>
              <p:nvPr/>
            </p:nvSpPr>
            <p:spPr bwMode="auto">
              <a:xfrm>
                <a:off x="6293484" y="4394097"/>
                <a:ext cx="45719" cy="21738"/>
              </a:xfrm>
              <a:custGeom>
                <a:avLst/>
                <a:gdLst>
                  <a:gd name="T0" fmla="*/ 117 w 312"/>
                  <a:gd name="T1" fmla="*/ 175 h 175"/>
                  <a:gd name="T2" fmla="*/ 117 w 312"/>
                  <a:gd name="T3" fmla="*/ 175 h 175"/>
                  <a:gd name="T4" fmla="*/ 312 w 312"/>
                  <a:gd name="T5" fmla="*/ 110 h 175"/>
                  <a:gd name="T6" fmla="*/ 73 w 312"/>
                  <a:gd name="T7" fmla="*/ 0 h 175"/>
                  <a:gd name="T8" fmla="*/ 0 w 312"/>
                  <a:gd name="T9" fmla="*/ 116 h 175"/>
                  <a:gd name="T10" fmla="*/ 117 w 312"/>
                  <a:gd name="T11" fmla="*/ 175 h 175"/>
                </a:gdLst>
                <a:ahLst/>
                <a:cxnLst>
                  <a:cxn ang="0">
                    <a:pos x="T0" y="T1"/>
                  </a:cxn>
                  <a:cxn ang="0">
                    <a:pos x="T2" y="T3"/>
                  </a:cxn>
                  <a:cxn ang="0">
                    <a:pos x="T4" y="T5"/>
                  </a:cxn>
                  <a:cxn ang="0">
                    <a:pos x="T6" y="T7"/>
                  </a:cxn>
                  <a:cxn ang="0">
                    <a:pos x="T8" y="T9"/>
                  </a:cxn>
                  <a:cxn ang="0">
                    <a:pos x="T10" y="T11"/>
                  </a:cxn>
                </a:cxnLst>
                <a:rect l="0" t="0" r="r" b="b"/>
                <a:pathLst>
                  <a:path w="312" h="175">
                    <a:moveTo>
                      <a:pt x="117" y="175"/>
                    </a:moveTo>
                    <a:lnTo>
                      <a:pt x="117" y="175"/>
                    </a:lnTo>
                    <a:lnTo>
                      <a:pt x="312" y="110"/>
                    </a:lnTo>
                    <a:cubicBezTo>
                      <a:pt x="255" y="60"/>
                      <a:pt x="172" y="21"/>
                      <a:pt x="73" y="0"/>
                    </a:cubicBezTo>
                    <a:lnTo>
                      <a:pt x="0" y="116"/>
                    </a:lnTo>
                    <a:cubicBezTo>
                      <a:pt x="48" y="128"/>
                      <a:pt x="89" y="149"/>
                      <a:pt x="117" y="17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5" name="Freeform 269"/>
              <p:cNvSpPr>
                <a:spLocks/>
              </p:cNvSpPr>
              <p:nvPr/>
            </p:nvSpPr>
            <p:spPr bwMode="auto">
              <a:xfrm>
                <a:off x="6141794" y="4383701"/>
                <a:ext cx="45719" cy="55764"/>
              </a:xfrm>
              <a:custGeom>
                <a:avLst/>
                <a:gdLst>
                  <a:gd name="T0" fmla="*/ 232 w 358"/>
                  <a:gd name="T1" fmla="*/ 352 h 466"/>
                  <a:gd name="T2" fmla="*/ 232 w 358"/>
                  <a:gd name="T3" fmla="*/ 352 h 466"/>
                  <a:gd name="T4" fmla="*/ 358 w 358"/>
                  <a:gd name="T5" fmla="*/ 66 h 466"/>
                  <a:gd name="T6" fmla="*/ 161 w 358"/>
                  <a:gd name="T7" fmla="*/ 0 h 466"/>
                  <a:gd name="T8" fmla="*/ 0 w 358"/>
                  <a:gd name="T9" fmla="*/ 352 h 466"/>
                  <a:gd name="T10" fmla="*/ 15 w 358"/>
                  <a:gd name="T11" fmla="*/ 466 h 466"/>
                  <a:gd name="T12" fmla="*/ 244 w 358"/>
                  <a:gd name="T13" fmla="*/ 443 h 466"/>
                  <a:gd name="T14" fmla="*/ 232 w 358"/>
                  <a:gd name="T15" fmla="*/ 352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466">
                    <a:moveTo>
                      <a:pt x="232" y="352"/>
                    </a:moveTo>
                    <a:lnTo>
                      <a:pt x="232" y="352"/>
                    </a:lnTo>
                    <a:cubicBezTo>
                      <a:pt x="232" y="249"/>
                      <a:pt x="278" y="151"/>
                      <a:pt x="358" y="66"/>
                    </a:cubicBezTo>
                    <a:lnTo>
                      <a:pt x="161" y="0"/>
                    </a:lnTo>
                    <a:cubicBezTo>
                      <a:pt x="58" y="105"/>
                      <a:pt x="0" y="225"/>
                      <a:pt x="0" y="352"/>
                    </a:cubicBezTo>
                    <a:cubicBezTo>
                      <a:pt x="0" y="391"/>
                      <a:pt x="5" y="429"/>
                      <a:pt x="15" y="466"/>
                    </a:cubicBezTo>
                    <a:lnTo>
                      <a:pt x="244" y="443"/>
                    </a:lnTo>
                    <a:cubicBezTo>
                      <a:pt x="236" y="413"/>
                      <a:pt x="232" y="383"/>
                      <a:pt x="232" y="35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6" name="Freeform 270"/>
              <p:cNvSpPr>
                <a:spLocks/>
              </p:cNvSpPr>
              <p:nvPr/>
            </p:nvSpPr>
            <p:spPr bwMode="auto">
              <a:xfrm>
                <a:off x="6000689" y="4340223"/>
                <a:ext cx="62224" cy="114364"/>
              </a:xfrm>
              <a:custGeom>
                <a:avLst/>
                <a:gdLst>
                  <a:gd name="T0" fmla="*/ 232 w 527"/>
                  <a:gd name="T1" fmla="*/ 717 h 958"/>
                  <a:gd name="T2" fmla="*/ 232 w 527"/>
                  <a:gd name="T3" fmla="*/ 717 h 958"/>
                  <a:gd name="T4" fmla="*/ 527 w 527"/>
                  <a:gd name="T5" fmla="*/ 66 h 958"/>
                  <a:gd name="T6" fmla="*/ 330 w 527"/>
                  <a:gd name="T7" fmla="*/ 0 h 958"/>
                  <a:gd name="T8" fmla="*/ 0 w 527"/>
                  <a:gd name="T9" fmla="*/ 717 h 958"/>
                  <a:gd name="T10" fmla="*/ 34 w 527"/>
                  <a:gd name="T11" fmla="*/ 958 h 958"/>
                  <a:gd name="T12" fmla="*/ 263 w 527"/>
                  <a:gd name="T13" fmla="*/ 935 h 958"/>
                  <a:gd name="T14" fmla="*/ 232 w 527"/>
                  <a:gd name="T15" fmla="*/ 717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958">
                    <a:moveTo>
                      <a:pt x="232" y="717"/>
                    </a:moveTo>
                    <a:lnTo>
                      <a:pt x="232" y="717"/>
                    </a:lnTo>
                    <a:cubicBezTo>
                      <a:pt x="232" y="481"/>
                      <a:pt x="340" y="259"/>
                      <a:pt x="527" y="66"/>
                    </a:cubicBezTo>
                    <a:lnTo>
                      <a:pt x="330" y="0"/>
                    </a:lnTo>
                    <a:cubicBezTo>
                      <a:pt x="120" y="212"/>
                      <a:pt x="0" y="457"/>
                      <a:pt x="0" y="717"/>
                    </a:cubicBezTo>
                    <a:cubicBezTo>
                      <a:pt x="0" y="799"/>
                      <a:pt x="12" y="880"/>
                      <a:pt x="34" y="958"/>
                    </a:cubicBezTo>
                    <a:lnTo>
                      <a:pt x="263" y="935"/>
                    </a:lnTo>
                    <a:cubicBezTo>
                      <a:pt x="243" y="864"/>
                      <a:pt x="232" y="791"/>
                      <a:pt x="232" y="717"/>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7" name="Freeform 271"/>
              <p:cNvSpPr>
                <a:spLocks/>
              </p:cNvSpPr>
              <p:nvPr/>
            </p:nvSpPr>
            <p:spPr bwMode="auto">
              <a:xfrm>
                <a:off x="6284663" y="4411110"/>
                <a:ext cx="45719" cy="12287"/>
              </a:xfrm>
              <a:custGeom>
                <a:avLst/>
                <a:gdLst>
                  <a:gd name="T0" fmla="*/ 170 w 170"/>
                  <a:gd name="T1" fmla="*/ 45 h 102"/>
                  <a:gd name="T2" fmla="*/ 170 w 170"/>
                  <a:gd name="T3" fmla="*/ 45 h 102"/>
                  <a:gd name="T4" fmla="*/ 64 w 170"/>
                  <a:gd name="T5" fmla="*/ 0 h 102"/>
                  <a:gd name="T6" fmla="*/ 0 w 170"/>
                  <a:gd name="T7" fmla="*/ 102 h 102"/>
                  <a:gd name="T8" fmla="*/ 170 w 170"/>
                  <a:gd name="T9" fmla="*/ 45 h 102"/>
                </a:gdLst>
                <a:ahLst/>
                <a:cxnLst>
                  <a:cxn ang="0">
                    <a:pos x="T0" y="T1"/>
                  </a:cxn>
                  <a:cxn ang="0">
                    <a:pos x="T2" y="T3"/>
                  </a:cxn>
                  <a:cxn ang="0">
                    <a:pos x="T4" y="T5"/>
                  </a:cxn>
                  <a:cxn ang="0">
                    <a:pos x="T6" y="T7"/>
                  </a:cxn>
                  <a:cxn ang="0">
                    <a:pos x="T8" y="T9"/>
                  </a:cxn>
                </a:cxnLst>
                <a:rect l="0" t="0" r="r" b="b"/>
                <a:pathLst>
                  <a:path w="170" h="102">
                    <a:moveTo>
                      <a:pt x="170" y="45"/>
                    </a:moveTo>
                    <a:lnTo>
                      <a:pt x="170" y="45"/>
                    </a:lnTo>
                    <a:cubicBezTo>
                      <a:pt x="143" y="25"/>
                      <a:pt x="107" y="9"/>
                      <a:pt x="64" y="0"/>
                    </a:cubicBezTo>
                    <a:lnTo>
                      <a:pt x="0" y="102"/>
                    </a:lnTo>
                    <a:lnTo>
                      <a:pt x="170" y="4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8" name="Freeform 272"/>
              <p:cNvSpPr>
                <a:spLocks/>
              </p:cNvSpPr>
              <p:nvPr/>
            </p:nvSpPr>
            <p:spPr bwMode="auto">
              <a:xfrm>
                <a:off x="6429297" y="4451752"/>
                <a:ext cx="106803" cy="93570"/>
              </a:xfrm>
              <a:custGeom>
                <a:avLst/>
                <a:gdLst>
                  <a:gd name="T0" fmla="*/ 0 w 905"/>
                  <a:gd name="T1" fmla="*/ 680 h 778"/>
                  <a:gd name="T2" fmla="*/ 0 w 905"/>
                  <a:gd name="T3" fmla="*/ 680 h 778"/>
                  <a:gd name="T4" fmla="*/ 142 w 905"/>
                  <a:gd name="T5" fmla="*/ 778 h 778"/>
                  <a:gd name="T6" fmla="*/ 905 w 905"/>
                  <a:gd name="T7" fmla="*/ 24 h 778"/>
                  <a:gd name="T8" fmla="*/ 676 w 905"/>
                  <a:gd name="T9" fmla="*/ 0 h 778"/>
                  <a:gd name="T10" fmla="*/ 0 w 905"/>
                  <a:gd name="T11" fmla="*/ 680 h 778"/>
                </a:gdLst>
                <a:ahLst/>
                <a:cxnLst>
                  <a:cxn ang="0">
                    <a:pos x="T0" y="T1"/>
                  </a:cxn>
                  <a:cxn ang="0">
                    <a:pos x="T2" y="T3"/>
                  </a:cxn>
                  <a:cxn ang="0">
                    <a:pos x="T4" y="T5"/>
                  </a:cxn>
                  <a:cxn ang="0">
                    <a:pos x="T6" y="T7"/>
                  </a:cxn>
                  <a:cxn ang="0">
                    <a:pos x="T8" y="T9"/>
                  </a:cxn>
                  <a:cxn ang="0">
                    <a:pos x="T10" y="T11"/>
                  </a:cxn>
                </a:cxnLst>
                <a:rect l="0" t="0" r="r" b="b"/>
                <a:pathLst>
                  <a:path w="905" h="778">
                    <a:moveTo>
                      <a:pt x="0" y="680"/>
                    </a:moveTo>
                    <a:lnTo>
                      <a:pt x="0" y="680"/>
                    </a:lnTo>
                    <a:lnTo>
                      <a:pt x="142" y="778"/>
                    </a:lnTo>
                    <a:cubicBezTo>
                      <a:pt x="531" y="588"/>
                      <a:pt x="808" y="324"/>
                      <a:pt x="905" y="24"/>
                    </a:cubicBezTo>
                    <a:lnTo>
                      <a:pt x="676" y="0"/>
                    </a:lnTo>
                    <a:cubicBezTo>
                      <a:pt x="590" y="270"/>
                      <a:pt x="345" y="508"/>
                      <a:pt x="0" y="68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19" name="Freeform 273"/>
              <p:cNvSpPr>
                <a:spLocks/>
              </p:cNvSpPr>
              <p:nvPr/>
            </p:nvSpPr>
            <p:spPr bwMode="auto">
              <a:xfrm>
                <a:off x="6259970" y="4411110"/>
                <a:ext cx="45719" cy="12287"/>
              </a:xfrm>
              <a:custGeom>
                <a:avLst/>
                <a:gdLst>
                  <a:gd name="T0" fmla="*/ 106 w 170"/>
                  <a:gd name="T1" fmla="*/ 0 h 102"/>
                  <a:gd name="T2" fmla="*/ 106 w 170"/>
                  <a:gd name="T3" fmla="*/ 0 h 102"/>
                  <a:gd name="T4" fmla="*/ 0 w 170"/>
                  <a:gd name="T5" fmla="*/ 45 h 102"/>
                  <a:gd name="T6" fmla="*/ 170 w 170"/>
                  <a:gd name="T7" fmla="*/ 102 h 102"/>
                  <a:gd name="T8" fmla="*/ 106 w 170"/>
                  <a:gd name="T9" fmla="*/ 0 h 102"/>
                </a:gdLst>
                <a:ahLst/>
                <a:cxnLst>
                  <a:cxn ang="0">
                    <a:pos x="T0" y="T1"/>
                  </a:cxn>
                  <a:cxn ang="0">
                    <a:pos x="T2" y="T3"/>
                  </a:cxn>
                  <a:cxn ang="0">
                    <a:pos x="T4" y="T5"/>
                  </a:cxn>
                  <a:cxn ang="0">
                    <a:pos x="T6" y="T7"/>
                  </a:cxn>
                  <a:cxn ang="0">
                    <a:pos x="T8" y="T9"/>
                  </a:cxn>
                </a:cxnLst>
                <a:rect l="0" t="0" r="r" b="b"/>
                <a:pathLst>
                  <a:path w="170" h="102">
                    <a:moveTo>
                      <a:pt x="106" y="0"/>
                    </a:moveTo>
                    <a:lnTo>
                      <a:pt x="106" y="0"/>
                    </a:lnTo>
                    <a:cubicBezTo>
                      <a:pt x="63" y="9"/>
                      <a:pt x="27" y="25"/>
                      <a:pt x="0" y="45"/>
                    </a:cubicBezTo>
                    <a:lnTo>
                      <a:pt x="170" y="102"/>
                    </a:lnTo>
                    <a:lnTo>
                      <a:pt x="106"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0" name="Freeform 274"/>
              <p:cNvSpPr>
                <a:spLocks/>
              </p:cNvSpPr>
              <p:nvPr/>
            </p:nvSpPr>
            <p:spPr bwMode="auto">
              <a:xfrm>
                <a:off x="6039493" y="4262720"/>
                <a:ext cx="161598" cy="83174"/>
              </a:xfrm>
              <a:custGeom>
                <a:avLst/>
                <a:gdLst>
                  <a:gd name="T0" fmla="*/ 1371 w 1371"/>
                  <a:gd name="T1" fmla="*/ 115 h 689"/>
                  <a:gd name="T2" fmla="*/ 1371 w 1371"/>
                  <a:gd name="T3" fmla="*/ 115 h 689"/>
                  <a:gd name="T4" fmla="*/ 1299 w 1371"/>
                  <a:gd name="T5" fmla="*/ 0 h 689"/>
                  <a:gd name="T6" fmla="*/ 0 w 1371"/>
                  <a:gd name="T7" fmla="*/ 624 h 689"/>
                  <a:gd name="T8" fmla="*/ 196 w 1371"/>
                  <a:gd name="T9" fmla="*/ 689 h 689"/>
                  <a:gd name="T10" fmla="*/ 1371 w 1371"/>
                  <a:gd name="T11" fmla="*/ 115 h 689"/>
                </a:gdLst>
                <a:ahLst/>
                <a:cxnLst>
                  <a:cxn ang="0">
                    <a:pos x="T0" y="T1"/>
                  </a:cxn>
                  <a:cxn ang="0">
                    <a:pos x="T2" y="T3"/>
                  </a:cxn>
                  <a:cxn ang="0">
                    <a:pos x="T4" y="T5"/>
                  </a:cxn>
                  <a:cxn ang="0">
                    <a:pos x="T6" y="T7"/>
                  </a:cxn>
                  <a:cxn ang="0">
                    <a:pos x="T8" y="T9"/>
                  </a:cxn>
                  <a:cxn ang="0">
                    <a:pos x="T10" y="T11"/>
                  </a:cxn>
                </a:cxnLst>
                <a:rect l="0" t="0" r="r" b="b"/>
                <a:pathLst>
                  <a:path w="1371" h="689">
                    <a:moveTo>
                      <a:pt x="1371" y="115"/>
                    </a:moveTo>
                    <a:lnTo>
                      <a:pt x="1371" y="115"/>
                    </a:lnTo>
                    <a:lnTo>
                      <a:pt x="1299" y="0"/>
                    </a:lnTo>
                    <a:cubicBezTo>
                      <a:pt x="751" y="116"/>
                      <a:pt x="293" y="338"/>
                      <a:pt x="0" y="624"/>
                    </a:cubicBezTo>
                    <a:lnTo>
                      <a:pt x="196" y="689"/>
                    </a:lnTo>
                    <a:cubicBezTo>
                      <a:pt x="461" y="427"/>
                      <a:pt x="875" y="223"/>
                      <a:pt x="1371" y="115"/>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1" name="Freeform 275"/>
              <p:cNvSpPr>
                <a:spLocks/>
              </p:cNvSpPr>
              <p:nvPr/>
            </p:nvSpPr>
            <p:spPr bwMode="auto">
              <a:xfrm>
                <a:off x="6274082" y="4410165"/>
                <a:ext cx="45719" cy="13232"/>
              </a:xfrm>
              <a:custGeom>
                <a:avLst/>
                <a:gdLst>
                  <a:gd name="T0" fmla="*/ 135 w 135"/>
                  <a:gd name="T1" fmla="*/ 5 h 113"/>
                  <a:gd name="T2" fmla="*/ 135 w 135"/>
                  <a:gd name="T3" fmla="*/ 5 h 113"/>
                  <a:gd name="T4" fmla="*/ 68 w 135"/>
                  <a:gd name="T5" fmla="*/ 0 h 113"/>
                  <a:gd name="T6" fmla="*/ 0 w 135"/>
                  <a:gd name="T7" fmla="*/ 5 h 113"/>
                  <a:gd name="T8" fmla="*/ 68 w 135"/>
                  <a:gd name="T9" fmla="*/ 113 h 113"/>
                  <a:gd name="T10" fmla="*/ 135 w 135"/>
                  <a:gd name="T11" fmla="*/ 5 h 113"/>
                </a:gdLst>
                <a:ahLst/>
                <a:cxnLst>
                  <a:cxn ang="0">
                    <a:pos x="T0" y="T1"/>
                  </a:cxn>
                  <a:cxn ang="0">
                    <a:pos x="T2" y="T3"/>
                  </a:cxn>
                  <a:cxn ang="0">
                    <a:pos x="T4" y="T5"/>
                  </a:cxn>
                  <a:cxn ang="0">
                    <a:pos x="T6" y="T7"/>
                  </a:cxn>
                  <a:cxn ang="0">
                    <a:pos x="T8" y="T9"/>
                  </a:cxn>
                  <a:cxn ang="0">
                    <a:pos x="T10" y="T11"/>
                  </a:cxn>
                </a:cxnLst>
                <a:rect l="0" t="0" r="r" b="b"/>
                <a:pathLst>
                  <a:path w="135" h="113">
                    <a:moveTo>
                      <a:pt x="135" y="5"/>
                    </a:moveTo>
                    <a:lnTo>
                      <a:pt x="135" y="5"/>
                    </a:lnTo>
                    <a:cubicBezTo>
                      <a:pt x="114" y="2"/>
                      <a:pt x="91" y="0"/>
                      <a:pt x="68" y="0"/>
                    </a:cubicBezTo>
                    <a:cubicBezTo>
                      <a:pt x="44" y="0"/>
                      <a:pt x="21" y="2"/>
                      <a:pt x="0" y="5"/>
                    </a:cubicBezTo>
                    <a:lnTo>
                      <a:pt x="68" y="113"/>
                    </a:lnTo>
                    <a:lnTo>
                      <a:pt x="135" y="5"/>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2" name="Freeform 276"/>
              <p:cNvSpPr>
                <a:spLocks/>
              </p:cNvSpPr>
              <p:nvPr/>
            </p:nvSpPr>
            <p:spPr bwMode="auto">
              <a:xfrm>
                <a:off x="6121510" y="4534926"/>
                <a:ext cx="168099" cy="47258"/>
              </a:xfrm>
              <a:custGeom>
                <a:avLst/>
                <a:gdLst>
                  <a:gd name="T0" fmla="*/ 142 w 1430"/>
                  <a:gd name="T1" fmla="*/ 0 h 395"/>
                  <a:gd name="T2" fmla="*/ 142 w 1430"/>
                  <a:gd name="T3" fmla="*/ 0 h 395"/>
                  <a:gd name="T4" fmla="*/ 0 w 1430"/>
                  <a:gd name="T5" fmla="*/ 97 h 395"/>
                  <a:gd name="T6" fmla="*/ 1430 w 1430"/>
                  <a:gd name="T7" fmla="*/ 395 h 395"/>
                  <a:gd name="T8" fmla="*/ 1430 w 1430"/>
                  <a:gd name="T9" fmla="*/ 273 h 395"/>
                  <a:gd name="T10" fmla="*/ 142 w 1430"/>
                  <a:gd name="T11" fmla="*/ 0 h 395"/>
                </a:gdLst>
                <a:ahLst/>
                <a:cxnLst>
                  <a:cxn ang="0">
                    <a:pos x="T0" y="T1"/>
                  </a:cxn>
                  <a:cxn ang="0">
                    <a:pos x="T2" y="T3"/>
                  </a:cxn>
                  <a:cxn ang="0">
                    <a:pos x="T4" y="T5"/>
                  </a:cxn>
                  <a:cxn ang="0">
                    <a:pos x="T6" y="T7"/>
                  </a:cxn>
                  <a:cxn ang="0">
                    <a:pos x="T8" y="T9"/>
                  </a:cxn>
                  <a:cxn ang="0">
                    <a:pos x="T10" y="T11"/>
                  </a:cxn>
                </a:cxnLst>
                <a:rect l="0" t="0" r="r" b="b"/>
                <a:pathLst>
                  <a:path w="1430" h="395">
                    <a:moveTo>
                      <a:pt x="142" y="0"/>
                    </a:moveTo>
                    <a:lnTo>
                      <a:pt x="142" y="0"/>
                    </a:lnTo>
                    <a:lnTo>
                      <a:pt x="0" y="97"/>
                    </a:lnTo>
                    <a:cubicBezTo>
                      <a:pt x="389" y="282"/>
                      <a:pt x="887" y="394"/>
                      <a:pt x="1430" y="395"/>
                    </a:cubicBezTo>
                    <a:lnTo>
                      <a:pt x="1430" y="273"/>
                    </a:lnTo>
                    <a:cubicBezTo>
                      <a:pt x="940" y="271"/>
                      <a:pt x="492" y="169"/>
                      <a:pt x="142"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3" name="Freeform 277"/>
              <p:cNvSpPr>
                <a:spLocks/>
              </p:cNvSpPr>
              <p:nvPr/>
            </p:nvSpPr>
            <p:spPr bwMode="auto">
              <a:xfrm>
                <a:off x="6005100" y="4454587"/>
                <a:ext cx="117018" cy="103967"/>
              </a:xfrm>
              <a:custGeom>
                <a:avLst/>
                <a:gdLst>
                  <a:gd name="T0" fmla="*/ 228 w 991"/>
                  <a:gd name="T1" fmla="*/ 0 h 863"/>
                  <a:gd name="T2" fmla="*/ 228 w 991"/>
                  <a:gd name="T3" fmla="*/ 0 h 863"/>
                  <a:gd name="T4" fmla="*/ 0 w 991"/>
                  <a:gd name="T5" fmla="*/ 23 h 863"/>
                  <a:gd name="T6" fmla="*/ 850 w 991"/>
                  <a:gd name="T7" fmla="*/ 863 h 863"/>
                  <a:gd name="T8" fmla="*/ 991 w 991"/>
                  <a:gd name="T9" fmla="*/ 766 h 863"/>
                  <a:gd name="T10" fmla="*/ 228 w 991"/>
                  <a:gd name="T11" fmla="*/ 0 h 863"/>
                </a:gdLst>
                <a:ahLst/>
                <a:cxnLst>
                  <a:cxn ang="0">
                    <a:pos x="T0" y="T1"/>
                  </a:cxn>
                  <a:cxn ang="0">
                    <a:pos x="T2" y="T3"/>
                  </a:cxn>
                  <a:cxn ang="0">
                    <a:pos x="T4" y="T5"/>
                  </a:cxn>
                  <a:cxn ang="0">
                    <a:pos x="T6" y="T7"/>
                  </a:cxn>
                  <a:cxn ang="0">
                    <a:pos x="T8" y="T9"/>
                  </a:cxn>
                  <a:cxn ang="0">
                    <a:pos x="T10" y="T11"/>
                  </a:cxn>
                </a:cxnLst>
                <a:rect l="0" t="0" r="r" b="b"/>
                <a:pathLst>
                  <a:path w="991" h="863">
                    <a:moveTo>
                      <a:pt x="228" y="0"/>
                    </a:moveTo>
                    <a:lnTo>
                      <a:pt x="228" y="0"/>
                    </a:lnTo>
                    <a:lnTo>
                      <a:pt x="0" y="23"/>
                    </a:lnTo>
                    <a:cubicBezTo>
                      <a:pt x="108" y="358"/>
                      <a:pt x="416" y="652"/>
                      <a:pt x="850" y="863"/>
                    </a:cubicBezTo>
                    <a:lnTo>
                      <a:pt x="991" y="766"/>
                    </a:lnTo>
                    <a:cubicBezTo>
                      <a:pt x="601" y="573"/>
                      <a:pt x="325" y="304"/>
                      <a:pt x="228"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4" name="Freeform 278"/>
              <p:cNvSpPr>
                <a:spLocks/>
              </p:cNvSpPr>
              <p:nvPr/>
            </p:nvSpPr>
            <p:spPr bwMode="auto">
              <a:xfrm>
                <a:off x="6282901" y="4548158"/>
                <a:ext cx="187602" cy="51039"/>
              </a:xfrm>
              <a:custGeom>
                <a:avLst/>
                <a:gdLst>
                  <a:gd name="T0" fmla="*/ 0 w 1591"/>
                  <a:gd name="T1" fmla="*/ 308 h 428"/>
                  <a:gd name="T2" fmla="*/ 0 w 1591"/>
                  <a:gd name="T3" fmla="*/ 308 h 428"/>
                  <a:gd name="T4" fmla="*/ 0 w 1591"/>
                  <a:gd name="T5" fmla="*/ 428 h 428"/>
                  <a:gd name="T6" fmla="*/ 1591 w 1591"/>
                  <a:gd name="T7" fmla="*/ 97 h 428"/>
                  <a:gd name="T8" fmla="*/ 1451 w 1591"/>
                  <a:gd name="T9" fmla="*/ 0 h 428"/>
                  <a:gd name="T10" fmla="*/ 0 w 1591"/>
                  <a:gd name="T11" fmla="*/ 308 h 428"/>
                </a:gdLst>
                <a:ahLst/>
                <a:cxnLst>
                  <a:cxn ang="0">
                    <a:pos x="T0" y="T1"/>
                  </a:cxn>
                  <a:cxn ang="0">
                    <a:pos x="T2" y="T3"/>
                  </a:cxn>
                  <a:cxn ang="0">
                    <a:pos x="T4" y="T5"/>
                  </a:cxn>
                  <a:cxn ang="0">
                    <a:pos x="T6" y="T7"/>
                  </a:cxn>
                  <a:cxn ang="0">
                    <a:pos x="T8" y="T9"/>
                  </a:cxn>
                  <a:cxn ang="0">
                    <a:pos x="T10" y="T11"/>
                  </a:cxn>
                </a:cxnLst>
                <a:rect l="0" t="0" r="r" b="b"/>
                <a:pathLst>
                  <a:path w="1591" h="428">
                    <a:moveTo>
                      <a:pt x="0" y="308"/>
                    </a:moveTo>
                    <a:lnTo>
                      <a:pt x="0" y="308"/>
                    </a:lnTo>
                    <a:lnTo>
                      <a:pt x="0" y="428"/>
                    </a:lnTo>
                    <a:cubicBezTo>
                      <a:pt x="604" y="427"/>
                      <a:pt x="1158" y="303"/>
                      <a:pt x="1591" y="97"/>
                    </a:cubicBezTo>
                    <a:lnTo>
                      <a:pt x="1451" y="0"/>
                    </a:lnTo>
                    <a:cubicBezTo>
                      <a:pt x="1057" y="191"/>
                      <a:pt x="551" y="306"/>
                      <a:pt x="0" y="30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5" name="Freeform 279"/>
              <p:cNvSpPr>
                <a:spLocks/>
              </p:cNvSpPr>
              <p:nvPr/>
            </p:nvSpPr>
            <p:spPr bwMode="auto">
              <a:xfrm>
                <a:off x="6282900" y="4534926"/>
                <a:ext cx="168099" cy="47258"/>
              </a:xfrm>
              <a:custGeom>
                <a:avLst/>
                <a:gdLst>
                  <a:gd name="T0" fmla="*/ 0 w 1429"/>
                  <a:gd name="T1" fmla="*/ 273 h 395"/>
                  <a:gd name="T2" fmla="*/ 0 w 1429"/>
                  <a:gd name="T3" fmla="*/ 273 h 395"/>
                  <a:gd name="T4" fmla="*/ 0 w 1429"/>
                  <a:gd name="T5" fmla="*/ 395 h 395"/>
                  <a:gd name="T6" fmla="*/ 1429 w 1429"/>
                  <a:gd name="T7" fmla="*/ 97 h 395"/>
                  <a:gd name="T8" fmla="*/ 1288 w 1429"/>
                  <a:gd name="T9" fmla="*/ 0 h 395"/>
                  <a:gd name="T10" fmla="*/ 0 w 1429"/>
                  <a:gd name="T11" fmla="*/ 273 h 395"/>
                </a:gdLst>
                <a:ahLst/>
                <a:cxnLst>
                  <a:cxn ang="0">
                    <a:pos x="T0" y="T1"/>
                  </a:cxn>
                  <a:cxn ang="0">
                    <a:pos x="T2" y="T3"/>
                  </a:cxn>
                  <a:cxn ang="0">
                    <a:pos x="T4" y="T5"/>
                  </a:cxn>
                  <a:cxn ang="0">
                    <a:pos x="T6" y="T7"/>
                  </a:cxn>
                  <a:cxn ang="0">
                    <a:pos x="T8" y="T9"/>
                  </a:cxn>
                  <a:cxn ang="0">
                    <a:pos x="T10" y="T11"/>
                  </a:cxn>
                </a:cxnLst>
                <a:rect l="0" t="0" r="r" b="b"/>
                <a:pathLst>
                  <a:path w="1429" h="395">
                    <a:moveTo>
                      <a:pt x="0" y="273"/>
                    </a:moveTo>
                    <a:lnTo>
                      <a:pt x="0" y="273"/>
                    </a:lnTo>
                    <a:lnTo>
                      <a:pt x="0" y="395"/>
                    </a:lnTo>
                    <a:cubicBezTo>
                      <a:pt x="542" y="394"/>
                      <a:pt x="1040" y="282"/>
                      <a:pt x="1429" y="97"/>
                    </a:cubicBezTo>
                    <a:lnTo>
                      <a:pt x="1288" y="0"/>
                    </a:lnTo>
                    <a:cubicBezTo>
                      <a:pt x="938" y="169"/>
                      <a:pt x="489" y="271"/>
                      <a:pt x="0" y="27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6" name="Freeform 280"/>
              <p:cNvSpPr>
                <a:spLocks/>
              </p:cNvSpPr>
              <p:nvPr/>
            </p:nvSpPr>
            <p:spPr bwMode="auto">
              <a:xfrm>
                <a:off x="6102991" y="4548158"/>
                <a:ext cx="187602" cy="51039"/>
              </a:xfrm>
              <a:custGeom>
                <a:avLst/>
                <a:gdLst>
                  <a:gd name="T0" fmla="*/ 141 w 1592"/>
                  <a:gd name="T1" fmla="*/ 0 h 429"/>
                  <a:gd name="T2" fmla="*/ 141 w 1592"/>
                  <a:gd name="T3" fmla="*/ 0 h 429"/>
                  <a:gd name="T4" fmla="*/ 0 w 1592"/>
                  <a:gd name="T5" fmla="*/ 97 h 429"/>
                  <a:gd name="T6" fmla="*/ 1592 w 1592"/>
                  <a:gd name="T7" fmla="*/ 429 h 429"/>
                  <a:gd name="T8" fmla="*/ 1592 w 1592"/>
                  <a:gd name="T9" fmla="*/ 308 h 429"/>
                  <a:gd name="T10" fmla="*/ 141 w 1592"/>
                  <a:gd name="T11" fmla="*/ 0 h 429"/>
                </a:gdLst>
                <a:ahLst/>
                <a:cxnLst>
                  <a:cxn ang="0">
                    <a:pos x="T0" y="T1"/>
                  </a:cxn>
                  <a:cxn ang="0">
                    <a:pos x="T2" y="T3"/>
                  </a:cxn>
                  <a:cxn ang="0">
                    <a:pos x="T4" y="T5"/>
                  </a:cxn>
                  <a:cxn ang="0">
                    <a:pos x="T6" y="T7"/>
                  </a:cxn>
                  <a:cxn ang="0">
                    <a:pos x="T8" y="T9"/>
                  </a:cxn>
                  <a:cxn ang="0">
                    <a:pos x="T10" y="T11"/>
                  </a:cxn>
                </a:cxnLst>
                <a:rect l="0" t="0" r="r" b="b"/>
                <a:pathLst>
                  <a:path w="1592" h="429">
                    <a:moveTo>
                      <a:pt x="141" y="0"/>
                    </a:moveTo>
                    <a:lnTo>
                      <a:pt x="141" y="0"/>
                    </a:lnTo>
                    <a:lnTo>
                      <a:pt x="0" y="97"/>
                    </a:lnTo>
                    <a:cubicBezTo>
                      <a:pt x="433" y="303"/>
                      <a:pt x="988" y="427"/>
                      <a:pt x="1592" y="429"/>
                    </a:cubicBezTo>
                    <a:lnTo>
                      <a:pt x="1592" y="308"/>
                    </a:lnTo>
                    <a:cubicBezTo>
                      <a:pt x="1040" y="306"/>
                      <a:pt x="535" y="191"/>
                      <a:pt x="141"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7" name="Freeform 281"/>
              <p:cNvSpPr>
                <a:spLocks/>
              </p:cNvSpPr>
              <p:nvPr/>
            </p:nvSpPr>
            <p:spPr bwMode="auto">
              <a:xfrm>
                <a:off x="6288191" y="4418671"/>
                <a:ext cx="45719" cy="8506"/>
              </a:xfrm>
              <a:custGeom>
                <a:avLst/>
                <a:gdLst>
                  <a:gd name="T0" fmla="*/ 159 w 185"/>
                  <a:gd name="T1" fmla="*/ 0 h 72"/>
                  <a:gd name="T2" fmla="*/ 159 w 185"/>
                  <a:gd name="T3" fmla="*/ 0 h 72"/>
                  <a:gd name="T4" fmla="*/ 0 w 185"/>
                  <a:gd name="T5" fmla="*/ 53 h 72"/>
                  <a:gd name="T6" fmla="*/ 184 w 185"/>
                  <a:gd name="T7" fmla="*/ 72 h 72"/>
                  <a:gd name="T8" fmla="*/ 185 w 185"/>
                  <a:gd name="T9" fmla="*/ 59 h 72"/>
                  <a:gd name="T10" fmla="*/ 159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159" y="0"/>
                    </a:moveTo>
                    <a:lnTo>
                      <a:pt x="159" y="0"/>
                    </a:lnTo>
                    <a:lnTo>
                      <a:pt x="0" y="53"/>
                    </a:lnTo>
                    <a:lnTo>
                      <a:pt x="184" y="72"/>
                    </a:lnTo>
                    <a:cubicBezTo>
                      <a:pt x="185" y="68"/>
                      <a:pt x="185" y="63"/>
                      <a:pt x="185" y="59"/>
                    </a:cubicBezTo>
                    <a:cubicBezTo>
                      <a:pt x="185" y="38"/>
                      <a:pt x="176" y="18"/>
                      <a:pt x="159"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8" name="Freeform 282"/>
              <p:cNvSpPr>
                <a:spLocks/>
              </p:cNvSpPr>
              <p:nvPr/>
            </p:nvSpPr>
            <p:spPr bwMode="auto">
              <a:xfrm>
                <a:off x="6371091" y="4262720"/>
                <a:ext cx="161598" cy="83174"/>
              </a:xfrm>
              <a:custGeom>
                <a:avLst/>
                <a:gdLst>
                  <a:gd name="T0" fmla="*/ 1175 w 1372"/>
                  <a:gd name="T1" fmla="*/ 689 h 689"/>
                  <a:gd name="T2" fmla="*/ 1175 w 1372"/>
                  <a:gd name="T3" fmla="*/ 689 h 689"/>
                  <a:gd name="T4" fmla="*/ 1372 w 1372"/>
                  <a:gd name="T5" fmla="*/ 624 h 689"/>
                  <a:gd name="T6" fmla="*/ 72 w 1372"/>
                  <a:gd name="T7" fmla="*/ 0 h 689"/>
                  <a:gd name="T8" fmla="*/ 0 w 1372"/>
                  <a:gd name="T9" fmla="*/ 115 h 689"/>
                  <a:gd name="T10" fmla="*/ 1175 w 1372"/>
                  <a:gd name="T11" fmla="*/ 689 h 689"/>
                </a:gdLst>
                <a:ahLst/>
                <a:cxnLst>
                  <a:cxn ang="0">
                    <a:pos x="T0" y="T1"/>
                  </a:cxn>
                  <a:cxn ang="0">
                    <a:pos x="T2" y="T3"/>
                  </a:cxn>
                  <a:cxn ang="0">
                    <a:pos x="T4" y="T5"/>
                  </a:cxn>
                  <a:cxn ang="0">
                    <a:pos x="T6" y="T7"/>
                  </a:cxn>
                  <a:cxn ang="0">
                    <a:pos x="T8" y="T9"/>
                  </a:cxn>
                  <a:cxn ang="0">
                    <a:pos x="T10" y="T11"/>
                  </a:cxn>
                </a:cxnLst>
                <a:rect l="0" t="0" r="r" b="b"/>
                <a:pathLst>
                  <a:path w="1372" h="689">
                    <a:moveTo>
                      <a:pt x="1175" y="689"/>
                    </a:moveTo>
                    <a:lnTo>
                      <a:pt x="1175" y="689"/>
                    </a:lnTo>
                    <a:lnTo>
                      <a:pt x="1372" y="624"/>
                    </a:lnTo>
                    <a:cubicBezTo>
                      <a:pt x="1078" y="338"/>
                      <a:pt x="620" y="116"/>
                      <a:pt x="72" y="0"/>
                    </a:cubicBezTo>
                    <a:lnTo>
                      <a:pt x="0" y="115"/>
                    </a:lnTo>
                    <a:cubicBezTo>
                      <a:pt x="496" y="222"/>
                      <a:pt x="910" y="427"/>
                      <a:pt x="1175" y="689"/>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29" name="Freeform 283"/>
              <p:cNvSpPr>
                <a:spLocks/>
              </p:cNvSpPr>
              <p:nvPr/>
            </p:nvSpPr>
            <p:spPr bwMode="auto">
              <a:xfrm>
                <a:off x="6287309" y="4428123"/>
                <a:ext cx="45719" cy="9452"/>
              </a:xfrm>
              <a:custGeom>
                <a:avLst/>
                <a:gdLst>
                  <a:gd name="T0" fmla="*/ 118 w 188"/>
                  <a:gd name="T1" fmla="*/ 82 h 82"/>
                  <a:gd name="T2" fmla="*/ 118 w 188"/>
                  <a:gd name="T3" fmla="*/ 82 h 82"/>
                  <a:gd name="T4" fmla="*/ 188 w 188"/>
                  <a:gd name="T5" fmla="*/ 20 h 82"/>
                  <a:gd name="T6" fmla="*/ 0 w 188"/>
                  <a:gd name="T7" fmla="*/ 0 h 82"/>
                  <a:gd name="T8" fmla="*/ 118 w 188"/>
                  <a:gd name="T9" fmla="*/ 82 h 82"/>
                </a:gdLst>
                <a:ahLst/>
                <a:cxnLst>
                  <a:cxn ang="0">
                    <a:pos x="T0" y="T1"/>
                  </a:cxn>
                  <a:cxn ang="0">
                    <a:pos x="T2" y="T3"/>
                  </a:cxn>
                  <a:cxn ang="0">
                    <a:pos x="T4" y="T5"/>
                  </a:cxn>
                  <a:cxn ang="0">
                    <a:pos x="T6" y="T7"/>
                  </a:cxn>
                  <a:cxn ang="0">
                    <a:pos x="T8" y="T9"/>
                  </a:cxn>
                </a:cxnLst>
                <a:rect l="0" t="0" r="r" b="b"/>
                <a:pathLst>
                  <a:path w="188" h="82">
                    <a:moveTo>
                      <a:pt x="118" y="82"/>
                    </a:moveTo>
                    <a:lnTo>
                      <a:pt x="118" y="82"/>
                    </a:lnTo>
                    <a:cubicBezTo>
                      <a:pt x="151" y="65"/>
                      <a:pt x="176" y="44"/>
                      <a:pt x="188" y="20"/>
                    </a:cubicBezTo>
                    <a:lnTo>
                      <a:pt x="0" y="0"/>
                    </a:lnTo>
                    <a:lnTo>
                      <a:pt x="118" y="8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0" name="Freeform 284"/>
              <p:cNvSpPr>
                <a:spLocks/>
              </p:cNvSpPr>
              <p:nvPr/>
            </p:nvSpPr>
            <p:spPr bwMode="auto">
              <a:xfrm>
                <a:off x="6255561" y="4428123"/>
                <a:ext cx="45719" cy="9452"/>
              </a:xfrm>
              <a:custGeom>
                <a:avLst/>
                <a:gdLst>
                  <a:gd name="T0" fmla="*/ 0 w 188"/>
                  <a:gd name="T1" fmla="*/ 20 h 82"/>
                  <a:gd name="T2" fmla="*/ 0 w 188"/>
                  <a:gd name="T3" fmla="*/ 20 h 82"/>
                  <a:gd name="T4" fmla="*/ 70 w 188"/>
                  <a:gd name="T5" fmla="*/ 82 h 82"/>
                  <a:gd name="T6" fmla="*/ 188 w 188"/>
                  <a:gd name="T7" fmla="*/ 0 h 82"/>
                  <a:gd name="T8" fmla="*/ 0 w 188"/>
                  <a:gd name="T9" fmla="*/ 20 h 82"/>
                </a:gdLst>
                <a:ahLst/>
                <a:cxnLst>
                  <a:cxn ang="0">
                    <a:pos x="T0" y="T1"/>
                  </a:cxn>
                  <a:cxn ang="0">
                    <a:pos x="T2" y="T3"/>
                  </a:cxn>
                  <a:cxn ang="0">
                    <a:pos x="T4" y="T5"/>
                  </a:cxn>
                  <a:cxn ang="0">
                    <a:pos x="T6" y="T7"/>
                  </a:cxn>
                  <a:cxn ang="0">
                    <a:pos x="T8" y="T9"/>
                  </a:cxn>
                </a:cxnLst>
                <a:rect l="0" t="0" r="r" b="b"/>
                <a:pathLst>
                  <a:path w="188" h="82">
                    <a:moveTo>
                      <a:pt x="0" y="20"/>
                    </a:moveTo>
                    <a:lnTo>
                      <a:pt x="0" y="20"/>
                    </a:lnTo>
                    <a:cubicBezTo>
                      <a:pt x="12" y="44"/>
                      <a:pt x="37" y="65"/>
                      <a:pt x="70" y="82"/>
                    </a:cubicBezTo>
                    <a:lnTo>
                      <a:pt x="188" y="0"/>
                    </a:lnTo>
                    <a:lnTo>
                      <a:pt x="0" y="2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1" name="Freeform 285"/>
              <p:cNvSpPr>
                <a:spLocks/>
              </p:cNvSpPr>
              <p:nvPr/>
            </p:nvSpPr>
            <p:spPr bwMode="auto">
              <a:xfrm>
                <a:off x="6266144" y="4428123"/>
                <a:ext cx="45719" cy="13232"/>
              </a:xfrm>
              <a:custGeom>
                <a:avLst/>
                <a:gdLst>
                  <a:gd name="T0" fmla="*/ 0 w 129"/>
                  <a:gd name="T1" fmla="*/ 89 h 112"/>
                  <a:gd name="T2" fmla="*/ 0 w 129"/>
                  <a:gd name="T3" fmla="*/ 89 h 112"/>
                  <a:gd name="T4" fmla="*/ 129 w 129"/>
                  <a:gd name="T5" fmla="*/ 112 h 112"/>
                  <a:gd name="T6" fmla="*/ 129 w 129"/>
                  <a:gd name="T7" fmla="*/ 0 h 112"/>
                  <a:gd name="T8" fmla="*/ 0 w 129"/>
                  <a:gd name="T9" fmla="*/ 89 h 112"/>
                </a:gdLst>
                <a:ahLst/>
                <a:cxnLst>
                  <a:cxn ang="0">
                    <a:pos x="T0" y="T1"/>
                  </a:cxn>
                  <a:cxn ang="0">
                    <a:pos x="T2" y="T3"/>
                  </a:cxn>
                  <a:cxn ang="0">
                    <a:pos x="T4" y="T5"/>
                  </a:cxn>
                  <a:cxn ang="0">
                    <a:pos x="T6" y="T7"/>
                  </a:cxn>
                  <a:cxn ang="0">
                    <a:pos x="T8" y="T9"/>
                  </a:cxn>
                </a:cxnLst>
                <a:rect l="0" t="0" r="r" b="b"/>
                <a:pathLst>
                  <a:path w="129" h="112">
                    <a:moveTo>
                      <a:pt x="0" y="89"/>
                    </a:moveTo>
                    <a:lnTo>
                      <a:pt x="0" y="89"/>
                    </a:lnTo>
                    <a:cubicBezTo>
                      <a:pt x="37" y="103"/>
                      <a:pt x="81" y="111"/>
                      <a:pt x="129" y="112"/>
                    </a:cubicBezTo>
                    <a:lnTo>
                      <a:pt x="129" y="0"/>
                    </a:lnTo>
                    <a:lnTo>
                      <a:pt x="0" y="89"/>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2" name="Freeform 286"/>
              <p:cNvSpPr>
                <a:spLocks/>
              </p:cNvSpPr>
              <p:nvPr/>
            </p:nvSpPr>
            <p:spPr bwMode="auto">
              <a:xfrm>
                <a:off x="6282901" y="4428123"/>
                <a:ext cx="45719" cy="13232"/>
              </a:xfrm>
              <a:custGeom>
                <a:avLst/>
                <a:gdLst>
                  <a:gd name="T0" fmla="*/ 0 w 128"/>
                  <a:gd name="T1" fmla="*/ 112 h 112"/>
                  <a:gd name="T2" fmla="*/ 0 w 128"/>
                  <a:gd name="T3" fmla="*/ 112 h 112"/>
                  <a:gd name="T4" fmla="*/ 128 w 128"/>
                  <a:gd name="T5" fmla="*/ 89 h 112"/>
                  <a:gd name="T6" fmla="*/ 0 w 128"/>
                  <a:gd name="T7" fmla="*/ 0 h 112"/>
                  <a:gd name="T8" fmla="*/ 0 w 128"/>
                  <a:gd name="T9" fmla="*/ 112 h 112"/>
                </a:gdLst>
                <a:ahLst/>
                <a:cxnLst>
                  <a:cxn ang="0">
                    <a:pos x="T0" y="T1"/>
                  </a:cxn>
                  <a:cxn ang="0">
                    <a:pos x="T2" y="T3"/>
                  </a:cxn>
                  <a:cxn ang="0">
                    <a:pos x="T4" y="T5"/>
                  </a:cxn>
                  <a:cxn ang="0">
                    <a:pos x="T6" y="T7"/>
                  </a:cxn>
                  <a:cxn ang="0">
                    <a:pos x="T8" y="T9"/>
                  </a:cxn>
                </a:cxnLst>
                <a:rect l="0" t="0" r="r" b="b"/>
                <a:pathLst>
                  <a:path w="128" h="112">
                    <a:moveTo>
                      <a:pt x="0" y="112"/>
                    </a:moveTo>
                    <a:lnTo>
                      <a:pt x="0" y="112"/>
                    </a:lnTo>
                    <a:cubicBezTo>
                      <a:pt x="47" y="111"/>
                      <a:pt x="91" y="103"/>
                      <a:pt x="128" y="89"/>
                    </a:cubicBezTo>
                    <a:lnTo>
                      <a:pt x="0" y="0"/>
                    </a:lnTo>
                    <a:lnTo>
                      <a:pt x="0" y="112"/>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3" name="Freeform 287"/>
              <p:cNvSpPr>
                <a:spLocks/>
              </p:cNvSpPr>
              <p:nvPr/>
            </p:nvSpPr>
            <p:spPr bwMode="auto">
              <a:xfrm>
                <a:off x="6187654" y="4252324"/>
                <a:ext cx="198747" cy="23629"/>
              </a:xfrm>
              <a:custGeom>
                <a:avLst/>
                <a:gdLst>
                  <a:gd name="T0" fmla="*/ 847 w 1693"/>
                  <a:gd name="T1" fmla="*/ 120 h 198"/>
                  <a:gd name="T2" fmla="*/ 847 w 1693"/>
                  <a:gd name="T3" fmla="*/ 120 h 198"/>
                  <a:gd name="T4" fmla="*/ 1620 w 1693"/>
                  <a:gd name="T5" fmla="*/ 198 h 198"/>
                  <a:gd name="T6" fmla="*/ 1693 w 1693"/>
                  <a:gd name="T7" fmla="*/ 83 h 198"/>
                  <a:gd name="T8" fmla="*/ 847 w 1693"/>
                  <a:gd name="T9" fmla="*/ 0 h 198"/>
                  <a:gd name="T10" fmla="*/ 0 w 1693"/>
                  <a:gd name="T11" fmla="*/ 83 h 198"/>
                  <a:gd name="T12" fmla="*/ 73 w 1693"/>
                  <a:gd name="T13" fmla="*/ 198 h 198"/>
                  <a:gd name="T14" fmla="*/ 847 w 1693"/>
                  <a:gd name="T15" fmla="*/ 12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3" h="198">
                    <a:moveTo>
                      <a:pt x="847" y="120"/>
                    </a:moveTo>
                    <a:lnTo>
                      <a:pt x="847" y="120"/>
                    </a:lnTo>
                    <a:cubicBezTo>
                      <a:pt x="1118" y="120"/>
                      <a:pt x="1379" y="148"/>
                      <a:pt x="1620" y="198"/>
                    </a:cubicBezTo>
                    <a:lnTo>
                      <a:pt x="1693" y="83"/>
                    </a:lnTo>
                    <a:cubicBezTo>
                      <a:pt x="1428" y="29"/>
                      <a:pt x="1143" y="0"/>
                      <a:pt x="847" y="0"/>
                    </a:cubicBezTo>
                    <a:cubicBezTo>
                      <a:pt x="550" y="0"/>
                      <a:pt x="265" y="29"/>
                      <a:pt x="0" y="83"/>
                    </a:cubicBezTo>
                    <a:lnTo>
                      <a:pt x="73" y="198"/>
                    </a:lnTo>
                    <a:cubicBezTo>
                      <a:pt x="315" y="148"/>
                      <a:pt x="575" y="120"/>
                      <a:pt x="847" y="12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4" name="Freeform 288"/>
              <p:cNvSpPr>
                <a:spLocks/>
              </p:cNvSpPr>
              <p:nvPr/>
            </p:nvSpPr>
            <p:spPr bwMode="auto">
              <a:xfrm>
                <a:off x="6504261" y="4340223"/>
                <a:ext cx="62224" cy="114364"/>
              </a:xfrm>
              <a:custGeom>
                <a:avLst/>
                <a:gdLst>
                  <a:gd name="T0" fmla="*/ 197 w 528"/>
                  <a:gd name="T1" fmla="*/ 0 h 958"/>
                  <a:gd name="T2" fmla="*/ 197 w 528"/>
                  <a:gd name="T3" fmla="*/ 0 h 958"/>
                  <a:gd name="T4" fmla="*/ 0 w 528"/>
                  <a:gd name="T5" fmla="*/ 66 h 958"/>
                  <a:gd name="T6" fmla="*/ 295 w 528"/>
                  <a:gd name="T7" fmla="*/ 717 h 958"/>
                  <a:gd name="T8" fmla="*/ 264 w 528"/>
                  <a:gd name="T9" fmla="*/ 935 h 958"/>
                  <a:gd name="T10" fmla="*/ 493 w 528"/>
                  <a:gd name="T11" fmla="*/ 958 h 958"/>
                  <a:gd name="T12" fmla="*/ 528 w 528"/>
                  <a:gd name="T13" fmla="*/ 717 h 958"/>
                  <a:gd name="T14" fmla="*/ 197 w 528"/>
                  <a:gd name="T15" fmla="*/ 0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 h="958">
                    <a:moveTo>
                      <a:pt x="197" y="0"/>
                    </a:moveTo>
                    <a:lnTo>
                      <a:pt x="197" y="0"/>
                    </a:lnTo>
                    <a:lnTo>
                      <a:pt x="0" y="66"/>
                    </a:lnTo>
                    <a:cubicBezTo>
                      <a:pt x="188" y="259"/>
                      <a:pt x="295" y="481"/>
                      <a:pt x="295" y="717"/>
                    </a:cubicBezTo>
                    <a:cubicBezTo>
                      <a:pt x="295" y="791"/>
                      <a:pt x="284" y="864"/>
                      <a:pt x="264" y="935"/>
                    </a:cubicBezTo>
                    <a:lnTo>
                      <a:pt x="493" y="958"/>
                    </a:lnTo>
                    <a:cubicBezTo>
                      <a:pt x="515" y="880"/>
                      <a:pt x="528" y="799"/>
                      <a:pt x="528" y="717"/>
                    </a:cubicBezTo>
                    <a:cubicBezTo>
                      <a:pt x="528" y="457"/>
                      <a:pt x="407" y="212"/>
                      <a:pt x="197"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5" name="Freeform 289"/>
              <p:cNvSpPr>
                <a:spLocks/>
              </p:cNvSpPr>
              <p:nvPr/>
            </p:nvSpPr>
            <p:spPr bwMode="auto">
              <a:xfrm>
                <a:off x="6361390" y="4279733"/>
                <a:ext cx="145809" cy="74667"/>
              </a:xfrm>
              <a:custGeom>
                <a:avLst/>
                <a:gdLst>
                  <a:gd name="T0" fmla="*/ 0 w 1240"/>
                  <a:gd name="T1" fmla="*/ 116 h 625"/>
                  <a:gd name="T2" fmla="*/ 0 w 1240"/>
                  <a:gd name="T3" fmla="*/ 116 h 625"/>
                  <a:gd name="T4" fmla="*/ 1043 w 1240"/>
                  <a:gd name="T5" fmla="*/ 625 h 625"/>
                  <a:gd name="T6" fmla="*/ 1240 w 1240"/>
                  <a:gd name="T7" fmla="*/ 559 h 625"/>
                  <a:gd name="T8" fmla="*/ 73 w 1240"/>
                  <a:gd name="T9" fmla="*/ 0 h 625"/>
                  <a:gd name="T10" fmla="*/ 0 w 1240"/>
                  <a:gd name="T11" fmla="*/ 116 h 625"/>
                </a:gdLst>
                <a:ahLst/>
                <a:cxnLst>
                  <a:cxn ang="0">
                    <a:pos x="T0" y="T1"/>
                  </a:cxn>
                  <a:cxn ang="0">
                    <a:pos x="T2" y="T3"/>
                  </a:cxn>
                  <a:cxn ang="0">
                    <a:pos x="T4" y="T5"/>
                  </a:cxn>
                  <a:cxn ang="0">
                    <a:pos x="T6" y="T7"/>
                  </a:cxn>
                  <a:cxn ang="0">
                    <a:pos x="T8" y="T9"/>
                  </a:cxn>
                  <a:cxn ang="0">
                    <a:pos x="T10" y="T11"/>
                  </a:cxn>
                </a:cxnLst>
                <a:rect l="0" t="0" r="r" b="b"/>
                <a:pathLst>
                  <a:path w="1240" h="625">
                    <a:moveTo>
                      <a:pt x="0" y="116"/>
                    </a:moveTo>
                    <a:lnTo>
                      <a:pt x="0" y="116"/>
                    </a:lnTo>
                    <a:cubicBezTo>
                      <a:pt x="440" y="212"/>
                      <a:pt x="808" y="393"/>
                      <a:pt x="1043" y="625"/>
                    </a:cubicBezTo>
                    <a:lnTo>
                      <a:pt x="1240" y="559"/>
                    </a:lnTo>
                    <a:cubicBezTo>
                      <a:pt x="976" y="304"/>
                      <a:pt x="564" y="104"/>
                      <a:pt x="73" y="0"/>
                    </a:cubicBezTo>
                    <a:lnTo>
                      <a:pt x="0" y="116"/>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6" name="Freeform 290"/>
              <p:cNvSpPr>
                <a:spLocks/>
              </p:cNvSpPr>
              <p:nvPr/>
            </p:nvSpPr>
            <p:spPr bwMode="auto">
              <a:xfrm>
                <a:off x="6479567" y="4348730"/>
                <a:ext cx="58510" cy="103022"/>
              </a:xfrm>
              <a:custGeom>
                <a:avLst/>
                <a:gdLst>
                  <a:gd name="T0" fmla="*/ 261 w 494"/>
                  <a:gd name="T1" fmla="*/ 644 h 860"/>
                  <a:gd name="T2" fmla="*/ 261 w 494"/>
                  <a:gd name="T3" fmla="*/ 644 h 860"/>
                  <a:gd name="T4" fmla="*/ 234 w 494"/>
                  <a:gd name="T5" fmla="*/ 836 h 860"/>
                  <a:gd name="T6" fmla="*/ 462 w 494"/>
                  <a:gd name="T7" fmla="*/ 860 h 860"/>
                  <a:gd name="T8" fmla="*/ 494 w 494"/>
                  <a:gd name="T9" fmla="*/ 644 h 860"/>
                  <a:gd name="T10" fmla="*/ 197 w 494"/>
                  <a:gd name="T11" fmla="*/ 0 h 860"/>
                  <a:gd name="T12" fmla="*/ 0 w 494"/>
                  <a:gd name="T13" fmla="*/ 66 h 860"/>
                  <a:gd name="T14" fmla="*/ 261 w 494"/>
                  <a:gd name="T15" fmla="*/ 644 h 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860">
                    <a:moveTo>
                      <a:pt x="261" y="644"/>
                    </a:moveTo>
                    <a:lnTo>
                      <a:pt x="261" y="644"/>
                    </a:lnTo>
                    <a:cubicBezTo>
                      <a:pt x="261" y="710"/>
                      <a:pt x="251" y="774"/>
                      <a:pt x="234" y="836"/>
                    </a:cubicBezTo>
                    <a:lnTo>
                      <a:pt x="462" y="860"/>
                    </a:lnTo>
                    <a:cubicBezTo>
                      <a:pt x="483" y="790"/>
                      <a:pt x="494" y="718"/>
                      <a:pt x="494" y="644"/>
                    </a:cubicBezTo>
                    <a:cubicBezTo>
                      <a:pt x="494" y="410"/>
                      <a:pt x="386" y="191"/>
                      <a:pt x="197" y="0"/>
                    </a:cubicBezTo>
                    <a:lnTo>
                      <a:pt x="0" y="66"/>
                    </a:lnTo>
                    <a:cubicBezTo>
                      <a:pt x="166" y="237"/>
                      <a:pt x="261" y="434"/>
                      <a:pt x="261" y="64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7" name="Freeform 291"/>
              <p:cNvSpPr>
                <a:spLocks/>
              </p:cNvSpPr>
              <p:nvPr/>
            </p:nvSpPr>
            <p:spPr bwMode="auto">
              <a:xfrm>
                <a:off x="6254679" y="4418671"/>
                <a:ext cx="45719" cy="8506"/>
              </a:xfrm>
              <a:custGeom>
                <a:avLst/>
                <a:gdLst>
                  <a:gd name="T0" fmla="*/ 26 w 185"/>
                  <a:gd name="T1" fmla="*/ 0 h 72"/>
                  <a:gd name="T2" fmla="*/ 26 w 185"/>
                  <a:gd name="T3" fmla="*/ 0 h 72"/>
                  <a:gd name="T4" fmla="*/ 0 w 185"/>
                  <a:gd name="T5" fmla="*/ 59 h 72"/>
                  <a:gd name="T6" fmla="*/ 1 w 185"/>
                  <a:gd name="T7" fmla="*/ 72 h 72"/>
                  <a:gd name="T8" fmla="*/ 185 w 185"/>
                  <a:gd name="T9" fmla="*/ 53 h 72"/>
                  <a:gd name="T10" fmla="*/ 26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26" y="0"/>
                    </a:moveTo>
                    <a:lnTo>
                      <a:pt x="26" y="0"/>
                    </a:lnTo>
                    <a:cubicBezTo>
                      <a:pt x="9" y="18"/>
                      <a:pt x="0" y="38"/>
                      <a:pt x="0" y="59"/>
                    </a:cubicBezTo>
                    <a:cubicBezTo>
                      <a:pt x="0" y="63"/>
                      <a:pt x="0" y="68"/>
                      <a:pt x="1" y="72"/>
                    </a:cubicBezTo>
                    <a:lnTo>
                      <a:pt x="185" y="53"/>
                    </a:lnTo>
                    <a:lnTo>
                      <a:pt x="26" y="0"/>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8" name="Freeform 292"/>
              <p:cNvSpPr>
                <a:spLocks/>
              </p:cNvSpPr>
              <p:nvPr/>
            </p:nvSpPr>
            <p:spPr bwMode="auto">
              <a:xfrm>
                <a:off x="6447818" y="4454587"/>
                <a:ext cx="117018" cy="103967"/>
              </a:xfrm>
              <a:custGeom>
                <a:avLst/>
                <a:gdLst>
                  <a:gd name="T0" fmla="*/ 0 w 991"/>
                  <a:gd name="T1" fmla="*/ 766 h 863"/>
                  <a:gd name="T2" fmla="*/ 0 w 991"/>
                  <a:gd name="T3" fmla="*/ 766 h 863"/>
                  <a:gd name="T4" fmla="*/ 141 w 991"/>
                  <a:gd name="T5" fmla="*/ 863 h 863"/>
                  <a:gd name="T6" fmla="*/ 991 w 991"/>
                  <a:gd name="T7" fmla="*/ 23 h 863"/>
                  <a:gd name="T8" fmla="*/ 763 w 991"/>
                  <a:gd name="T9" fmla="*/ 0 h 863"/>
                  <a:gd name="T10" fmla="*/ 0 w 991"/>
                  <a:gd name="T11" fmla="*/ 766 h 863"/>
                </a:gdLst>
                <a:ahLst/>
                <a:cxnLst>
                  <a:cxn ang="0">
                    <a:pos x="T0" y="T1"/>
                  </a:cxn>
                  <a:cxn ang="0">
                    <a:pos x="T2" y="T3"/>
                  </a:cxn>
                  <a:cxn ang="0">
                    <a:pos x="T4" y="T5"/>
                  </a:cxn>
                  <a:cxn ang="0">
                    <a:pos x="T6" y="T7"/>
                  </a:cxn>
                  <a:cxn ang="0">
                    <a:pos x="T8" y="T9"/>
                  </a:cxn>
                  <a:cxn ang="0">
                    <a:pos x="T10" y="T11"/>
                  </a:cxn>
                </a:cxnLst>
                <a:rect l="0" t="0" r="r" b="b"/>
                <a:pathLst>
                  <a:path w="991" h="863">
                    <a:moveTo>
                      <a:pt x="0" y="766"/>
                    </a:moveTo>
                    <a:lnTo>
                      <a:pt x="0" y="766"/>
                    </a:lnTo>
                    <a:lnTo>
                      <a:pt x="141" y="863"/>
                    </a:lnTo>
                    <a:cubicBezTo>
                      <a:pt x="575" y="652"/>
                      <a:pt x="883" y="358"/>
                      <a:pt x="991" y="23"/>
                    </a:cubicBezTo>
                    <a:lnTo>
                      <a:pt x="763" y="0"/>
                    </a:lnTo>
                    <a:cubicBezTo>
                      <a:pt x="666" y="304"/>
                      <a:pt x="390" y="573"/>
                      <a:pt x="0" y="76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39" name="Freeform 293"/>
              <p:cNvSpPr>
                <a:spLocks/>
              </p:cNvSpPr>
              <p:nvPr/>
            </p:nvSpPr>
            <p:spPr bwMode="auto">
              <a:xfrm>
                <a:off x="6308475" y="4410165"/>
                <a:ext cx="45719" cy="19848"/>
              </a:xfrm>
              <a:custGeom>
                <a:avLst/>
                <a:gdLst>
                  <a:gd name="T0" fmla="*/ 25 w 257"/>
                  <a:gd name="T1" fmla="*/ 133 h 171"/>
                  <a:gd name="T2" fmla="*/ 25 w 257"/>
                  <a:gd name="T3" fmla="*/ 133 h 171"/>
                  <a:gd name="T4" fmla="*/ 23 w 257"/>
                  <a:gd name="T5" fmla="*/ 148 h 171"/>
                  <a:gd name="T6" fmla="*/ 253 w 257"/>
                  <a:gd name="T7" fmla="*/ 171 h 171"/>
                  <a:gd name="T8" fmla="*/ 257 w 257"/>
                  <a:gd name="T9" fmla="*/ 133 h 171"/>
                  <a:gd name="T10" fmla="*/ 198 w 257"/>
                  <a:gd name="T11" fmla="*/ 0 h 171"/>
                  <a:gd name="T12" fmla="*/ 0 w 257"/>
                  <a:gd name="T13" fmla="*/ 66 h 171"/>
                  <a:gd name="T14" fmla="*/ 25 w 257"/>
                  <a:gd name="T15" fmla="*/ 133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171">
                    <a:moveTo>
                      <a:pt x="25" y="133"/>
                    </a:moveTo>
                    <a:lnTo>
                      <a:pt x="25" y="133"/>
                    </a:lnTo>
                    <a:cubicBezTo>
                      <a:pt x="25" y="138"/>
                      <a:pt x="24" y="143"/>
                      <a:pt x="23" y="148"/>
                    </a:cubicBezTo>
                    <a:lnTo>
                      <a:pt x="253" y="171"/>
                    </a:lnTo>
                    <a:cubicBezTo>
                      <a:pt x="256" y="159"/>
                      <a:pt x="257" y="146"/>
                      <a:pt x="257" y="133"/>
                    </a:cubicBezTo>
                    <a:cubicBezTo>
                      <a:pt x="257" y="85"/>
                      <a:pt x="236" y="40"/>
                      <a:pt x="198" y="0"/>
                    </a:cubicBezTo>
                    <a:lnTo>
                      <a:pt x="0" y="66"/>
                    </a:lnTo>
                    <a:cubicBezTo>
                      <a:pt x="16" y="87"/>
                      <a:pt x="25" y="109"/>
                      <a:pt x="25" y="13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40" name="Freeform 294"/>
              <p:cNvSpPr>
                <a:spLocks/>
              </p:cNvSpPr>
              <p:nvPr/>
            </p:nvSpPr>
            <p:spPr bwMode="auto">
              <a:xfrm>
                <a:off x="6197356" y="4269336"/>
                <a:ext cx="178315" cy="23629"/>
              </a:xfrm>
              <a:custGeom>
                <a:avLst/>
                <a:gdLst>
                  <a:gd name="T0" fmla="*/ 761 w 1521"/>
                  <a:gd name="T1" fmla="*/ 123 h 192"/>
                  <a:gd name="T2" fmla="*/ 761 w 1521"/>
                  <a:gd name="T3" fmla="*/ 123 h 192"/>
                  <a:gd name="T4" fmla="*/ 1447 w 1521"/>
                  <a:gd name="T5" fmla="*/ 192 h 192"/>
                  <a:gd name="T6" fmla="*/ 1521 w 1521"/>
                  <a:gd name="T7" fmla="*/ 76 h 192"/>
                  <a:gd name="T8" fmla="*/ 761 w 1521"/>
                  <a:gd name="T9" fmla="*/ 0 h 192"/>
                  <a:gd name="T10" fmla="*/ 0 w 1521"/>
                  <a:gd name="T11" fmla="*/ 76 h 192"/>
                  <a:gd name="T12" fmla="*/ 74 w 1521"/>
                  <a:gd name="T13" fmla="*/ 192 h 192"/>
                  <a:gd name="T14" fmla="*/ 761 w 1521"/>
                  <a:gd name="T15" fmla="*/ 123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 h="192">
                    <a:moveTo>
                      <a:pt x="761" y="123"/>
                    </a:moveTo>
                    <a:lnTo>
                      <a:pt x="761" y="123"/>
                    </a:lnTo>
                    <a:cubicBezTo>
                      <a:pt x="1002" y="123"/>
                      <a:pt x="1233" y="147"/>
                      <a:pt x="1447" y="192"/>
                    </a:cubicBezTo>
                    <a:lnTo>
                      <a:pt x="1521" y="76"/>
                    </a:lnTo>
                    <a:cubicBezTo>
                      <a:pt x="1283" y="27"/>
                      <a:pt x="1027" y="0"/>
                      <a:pt x="761" y="0"/>
                    </a:cubicBezTo>
                    <a:cubicBezTo>
                      <a:pt x="494" y="0"/>
                      <a:pt x="238" y="27"/>
                      <a:pt x="0" y="76"/>
                    </a:cubicBezTo>
                    <a:lnTo>
                      <a:pt x="74" y="192"/>
                    </a:lnTo>
                    <a:cubicBezTo>
                      <a:pt x="288" y="147"/>
                      <a:pt x="520" y="123"/>
                      <a:pt x="761" y="123"/>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41" name="Freeform 295"/>
              <p:cNvSpPr>
                <a:spLocks/>
              </p:cNvSpPr>
              <p:nvPr/>
            </p:nvSpPr>
            <p:spPr bwMode="auto">
              <a:xfrm>
                <a:off x="6028911" y="4348730"/>
                <a:ext cx="58510" cy="103022"/>
              </a:xfrm>
              <a:custGeom>
                <a:avLst/>
                <a:gdLst>
                  <a:gd name="T0" fmla="*/ 232 w 493"/>
                  <a:gd name="T1" fmla="*/ 644 h 860"/>
                  <a:gd name="T2" fmla="*/ 232 w 493"/>
                  <a:gd name="T3" fmla="*/ 644 h 860"/>
                  <a:gd name="T4" fmla="*/ 493 w 493"/>
                  <a:gd name="T5" fmla="*/ 66 h 860"/>
                  <a:gd name="T6" fmla="*/ 296 w 493"/>
                  <a:gd name="T7" fmla="*/ 0 h 860"/>
                  <a:gd name="T8" fmla="*/ 0 w 493"/>
                  <a:gd name="T9" fmla="*/ 644 h 860"/>
                  <a:gd name="T10" fmla="*/ 31 w 493"/>
                  <a:gd name="T11" fmla="*/ 860 h 860"/>
                  <a:gd name="T12" fmla="*/ 260 w 493"/>
                  <a:gd name="T13" fmla="*/ 836 h 860"/>
                  <a:gd name="T14" fmla="*/ 232 w 493"/>
                  <a:gd name="T15" fmla="*/ 644 h 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860">
                    <a:moveTo>
                      <a:pt x="232" y="644"/>
                    </a:moveTo>
                    <a:lnTo>
                      <a:pt x="232" y="644"/>
                    </a:lnTo>
                    <a:cubicBezTo>
                      <a:pt x="232" y="434"/>
                      <a:pt x="327" y="237"/>
                      <a:pt x="493" y="66"/>
                    </a:cubicBezTo>
                    <a:lnTo>
                      <a:pt x="296" y="0"/>
                    </a:lnTo>
                    <a:cubicBezTo>
                      <a:pt x="108" y="191"/>
                      <a:pt x="0" y="410"/>
                      <a:pt x="0" y="644"/>
                    </a:cubicBezTo>
                    <a:cubicBezTo>
                      <a:pt x="0" y="718"/>
                      <a:pt x="10" y="790"/>
                      <a:pt x="31" y="860"/>
                    </a:cubicBezTo>
                    <a:lnTo>
                      <a:pt x="260" y="836"/>
                    </a:lnTo>
                    <a:cubicBezTo>
                      <a:pt x="242" y="774"/>
                      <a:pt x="232" y="710"/>
                      <a:pt x="232" y="644"/>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42" name="Freeform 296"/>
              <p:cNvSpPr>
                <a:spLocks/>
              </p:cNvSpPr>
              <p:nvPr/>
            </p:nvSpPr>
            <p:spPr bwMode="auto">
              <a:xfrm>
                <a:off x="6064185" y="4279733"/>
                <a:ext cx="145809" cy="74667"/>
              </a:xfrm>
              <a:custGeom>
                <a:avLst/>
                <a:gdLst>
                  <a:gd name="T0" fmla="*/ 1240 w 1240"/>
                  <a:gd name="T1" fmla="*/ 116 h 625"/>
                  <a:gd name="T2" fmla="*/ 1240 w 1240"/>
                  <a:gd name="T3" fmla="*/ 116 h 625"/>
                  <a:gd name="T4" fmla="*/ 1167 w 1240"/>
                  <a:gd name="T5" fmla="*/ 0 h 625"/>
                  <a:gd name="T6" fmla="*/ 0 w 1240"/>
                  <a:gd name="T7" fmla="*/ 560 h 625"/>
                  <a:gd name="T8" fmla="*/ 197 w 1240"/>
                  <a:gd name="T9" fmla="*/ 625 h 625"/>
                  <a:gd name="T10" fmla="*/ 1240 w 1240"/>
                  <a:gd name="T11" fmla="*/ 116 h 625"/>
                </a:gdLst>
                <a:ahLst/>
                <a:cxnLst>
                  <a:cxn ang="0">
                    <a:pos x="T0" y="T1"/>
                  </a:cxn>
                  <a:cxn ang="0">
                    <a:pos x="T2" y="T3"/>
                  </a:cxn>
                  <a:cxn ang="0">
                    <a:pos x="T4" y="T5"/>
                  </a:cxn>
                  <a:cxn ang="0">
                    <a:pos x="T6" y="T7"/>
                  </a:cxn>
                  <a:cxn ang="0">
                    <a:pos x="T8" y="T9"/>
                  </a:cxn>
                  <a:cxn ang="0">
                    <a:pos x="T10" y="T11"/>
                  </a:cxn>
                </a:cxnLst>
                <a:rect l="0" t="0" r="r" b="b"/>
                <a:pathLst>
                  <a:path w="1240" h="625">
                    <a:moveTo>
                      <a:pt x="1240" y="116"/>
                    </a:moveTo>
                    <a:lnTo>
                      <a:pt x="1240" y="116"/>
                    </a:lnTo>
                    <a:lnTo>
                      <a:pt x="1167" y="0"/>
                    </a:lnTo>
                    <a:cubicBezTo>
                      <a:pt x="676" y="104"/>
                      <a:pt x="264" y="304"/>
                      <a:pt x="0" y="560"/>
                    </a:cubicBezTo>
                    <a:lnTo>
                      <a:pt x="197" y="625"/>
                    </a:lnTo>
                    <a:cubicBezTo>
                      <a:pt x="433" y="393"/>
                      <a:pt x="800" y="212"/>
                      <a:pt x="1240" y="116"/>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43" name="Freeform 297"/>
              <p:cNvSpPr>
                <a:spLocks/>
              </p:cNvSpPr>
              <p:nvPr/>
            </p:nvSpPr>
            <p:spPr bwMode="auto">
              <a:xfrm>
                <a:off x="6033319" y="4451752"/>
                <a:ext cx="106803" cy="93570"/>
              </a:xfrm>
              <a:custGeom>
                <a:avLst/>
                <a:gdLst>
                  <a:gd name="T0" fmla="*/ 229 w 905"/>
                  <a:gd name="T1" fmla="*/ 0 h 778"/>
                  <a:gd name="T2" fmla="*/ 229 w 905"/>
                  <a:gd name="T3" fmla="*/ 0 h 778"/>
                  <a:gd name="T4" fmla="*/ 0 w 905"/>
                  <a:gd name="T5" fmla="*/ 24 h 778"/>
                  <a:gd name="T6" fmla="*/ 763 w 905"/>
                  <a:gd name="T7" fmla="*/ 778 h 778"/>
                  <a:gd name="T8" fmla="*/ 905 w 905"/>
                  <a:gd name="T9" fmla="*/ 680 h 778"/>
                  <a:gd name="T10" fmla="*/ 229 w 905"/>
                  <a:gd name="T11" fmla="*/ 0 h 778"/>
                </a:gdLst>
                <a:ahLst/>
                <a:cxnLst>
                  <a:cxn ang="0">
                    <a:pos x="T0" y="T1"/>
                  </a:cxn>
                  <a:cxn ang="0">
                    <a:pos x="T2" y="T3"/>
                  </a:cxn>
                  <a:cxn ang="0">
                    <a:pos x="T4" y="T5"/>
                  </a:cxn>
                  <a:cxn ang="0">
                    <a:pos x="T6" y="T7"/>
                  </a:cxn>
                  <a:cxn ang="0">
                    <a:pos x="T8" y="T9"/>
                  </a:cxn>
                  <a:cxn ang="0">
                    <a:pos x="T10" y="T11"/>
                  </a:cxn>
                </a:cxnLst>
                <a:rect l="0" t="0" r="r" b="b"/>
                <a:pathLst>
                  <a:path w="905" h="778">
                    <a:moveTo>
                      <a:pt x="229" y="0"/>
                    </a:moveTo>
                    <a:lnTo>
                      <a:pt x="229" y="0"/>
                    </a:lnTo>
                    <a:lnTo>
                      <a:pt x="0" y="24"/>
                    </a:lnTo>
                    <a:cubicBezTo>
                      <a:pt x="97" y="324"/>
                      <a:pt x="374" y="588"/>
                      <a:pt x="763" y="778"/>
                    </a:cubicBezTo>
                    <a:lnTo>
                      <a:pt x="905" y="680"/>
                    </a:lnTo>
                    <a:cubicBezTo>
                      <a:pt x="560" y="508"/>
                      <a:pt x="315" y="270"/>
                      <a:pt x="229" y="0"/>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98" name="TextBox 297"/>
              <p:cNvSpPr txBox="1"/>
              <p:nvPr/>
            </p:nvSpPr>
            <p:spPr>
              <a:xfrm>
                <a:off x="5669280" y="4688389"/>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Fabric Connect</a:t>
                </a:r>
              </a:p>
            </p:txBody>
          </p:sp>
        </p:grpSp>
        <p:cxnSp>
          <p:nvCxnSpPr>
            <p:cNvPr id="356" name="Straight Connector 355"/>
            <p:cNvCxnSpPr/>
            <p:nvPr/>
          </p:nvCxnSpPr>
          <p:spPr>
            <a:xfrm>
              <a:off x="2749679" y="4114800"/>
              <a:ext cx="6133720" cy="0"/>
            </a:xfrm>
            <a:prstGeom prst="line">
              <a:avLst/>
            </a:prstGeom>
            <a:ln w="3175">
              <a:solidFill>
                <a:schemeClr val="accent2"/>
              </a:solidFill>
              <a:prstDash val="dash"/>
              <a:miter lim="800000"/>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custDataLst>
              <p:tags r:id="rId10"/>
            </p:custDataLst>
          </p:nvPr>
        </p:nvGrpSpPr>
        <p:grpSpPr>
          <a:xfrm>
            <a:off x="2234247" y="3940196"/>
            <a:ext cx="6696000" cy="805778"/>
            <a:chOff x="2750998" y="5120640"/>
            <a:chExt cx="6133723" cy="984154"/>
          </a:xfrm>
        </p:grpSpPr>
        <p:grpSp>
          <p:nvGrpSpPr>
            <p:cNvPr id="379" name="Group 378"/>
            <p:cNvGrpSpPr/>
            <p:nvPr/>
          </p:nvGrpSpPr>
          <p:grpSpPr>
            <a:xfrm>
              <a:off x="2753280" y="5209340"/>
              <a:ext cx="1260000" cy="895454"/>
              <a:chOff x="3220560" y="5209340"/>
              <a:chExt cx="1260000" cy="895454"/>
            </a:xfrm>
          </p:grpSpPr>
          <p:sp>
            <p:nvSpPr>
              <p:cNvPr id="245" name="Freeform 33"/>
              <p:cNvSpPr>
                <a:spLocks noEditPoints="1"/>
              </p:cNvSpPr>
              <p:nvPr/>
            </p:nvSpPr>
            <p:spPr bwMode="auto">
              <a:xfrm>
                <a:off x="3728906" y="5388944"/>
                <a:ext cx="146729" cy="184686"/>
              </a:xfrm>
              <a:custGeom>
                <a:avLst/>
                <a:gdLst>
                  <a:gd name="T0" fmla="*/ 6 w 322"/>
                  <a:gd name="T1" fmla="*/ 11 h 400"/>
                  <a:gd name="T2" fmla="*/ 129 w 322"/>
                  <a:gd name="T3" fmla="*/ 372 h 400"/>
                  <a:gd name="T4" fmla="*/ 191 w 322"/>
                  <a:gd name="T5" fmla="*/ 370 h 400"/>
                  <a:gd name="T6" fmla="*/ 322 w 322"/>
                  <a:gd name="T7" fmla="*/ 15 h 400"/>
                  <a:gd name="T8" fmla="*/ 25 w 322"/>
                  <a:gd name="T9" fmla="*/ 348 h 400"/>
                  <a:gd name="T10" fmla="*/ 54 w 322"/>
                  <a:gd name="T11" fmla="*/ 348 h 400"/>
                  <a:gd name="T12" fmla="*/ 25 w 322"/>
                  <a:gd name="T13" fmla="*/ 268 h 400"/>
                  <a:gd name="T14" fmla="*/ 54 w 322"/>
                  <a:gd name="T15" fmla="*/ 230 h 400"/>
                  <a:gd name="T16" fmla="*/ 29 w 322"/>
                  <a:gd name="T17" fmla="*/ 209 h 400"/>
                  <a:gd name="T18" fmla="*/ 50 w 322"/>
                  <a:gd name="T19" fmla="*/ 170 h 400"/>
                  <a:gd name="T20" fmla="*/ 50 w 322"/>
                  <a:gd name="T21" fmla="*/ 146 h 400"/>
                  <a:gd name="T22" fmla="*/ 29 w 322"/>
                  <a:gd name="T23" fmla="*/ 116 h 400"/>
                  <a:gd name="T24" fmla="*/ 54 w 322"/>
                  <a:gd name="T25" fmla="*/ 96 h 400"/>
                  <a:gd name="T26" fmla="*/ 25 w 322"/>
                  <a:gd name="T27" fmla="*/ 48 h 400"/>
                  <a:gd name="T28" fmla="*/ 54 w 322"/>
                  <a:gd name="T29" fmla="*/ 48 h 400"/>
                  <a:gd name="T30" fmla="*/ 87 w 322"/>
                  <a:gd name="T31" fmla="*/ 332 h 400"/>
                  <a:gd name="T32" fmla="*/ 115 w 322"/>
                  <a:gd name="T33" fmla="*/ 284 h 400"/>
                  <a:gd name="T34" fmla="*/ 91 w 322"/>
                  <a:gd name="T35" fmla="*/ 264 h 400"/>
                  <a:gd name="T36" fmla="*/ 111 w 322"/>
                  <a:gd name="T37" fmla="*/ 234 h 400"/>
                  <a:gd name="T38" fmla="*/ 111 w 322"/>
                  <a:gd name="T39" fmla="*/ 209 h 400"/>
                  <a:gd name="T40" fmla="*/ 91 w 322"/>
                  <a:gd name="T41" fmla="*/ 170 h 400"/>
                  <a:gd name="T42" fmla="*/ 115 w 322"/>
                  <a:gd name="T43" fmla="*/ 150 h 400"/>
                  <a:gd name="T44" fmla="*/ 87 w 322"/>
                  <a:gd name="T45" fmla="*/ 112 h 400"/>
                  <a:gd name="T46" fmla="*/ 115 w 322"/>
                  <a:gd name="T47" fmla="*/ 112 h 400"/>
                  <a:gd name="T48" fmla="*/ 87 w 322"/>
                  <a:gd name="T49" fmla="*/ 32 h 400"/>
                  <a:gd name="T50" fmla="*/ 176 w 322"/>
                  <a:gd name="T51" fmla="*/ 348 h 400"/>
                  <a:gd name="T52" fmla="*/ 152 w 322"/>
                  <a:gd name="T53" fmla="*/ 327 h 400"/>
                  <a:gd name="T54" fmla="*/ 172 w 322"/>
                  <a:gd name="T55" fmla="*/ 288 h 400"/>
                  <a:gd name="T56" fmla="*/ 172 w 322"/>
                  <a:gd name="T57" fmla="*/ 264 h 400"/>
                  <a:gd name="T58" fmla="*/ 152 w 322"/>
                  <a:gd name="T59" fmla="*/ 234 h 400"/>
                  <a:gd name="T60" fmla="*/ 176 w 322"/>
                  <a:gd name="T61" fmla="*/ 214 h 400"/>
                  <a:gd name="T62" fmla="*/ 148 w 322"/>
                  <a:gd name="T63" fmla="*/ 166 h 400"/>
                  <a:gd name="T64" fmla="*/ 176 w 322"/>
                  <a:gd name="T65" fmla="*/ 166 h 400"/>
                  <a:gd name="T66" fmla="*/ 148 w 322"/>
                  <a:gd name="T67" fmla="*/ 96 h 400"/>
                  <a:gd name="T68" fmla="*/ 176 w 322"/>
                  <a:gd name="T69" fmla="*/ 48 h 400"/>
                  <a:gd name="T70" fmla="*/ 152 w 322"/>
                  <a:gd name="T71" fmla="*/ 28 h 400"/>
                  <a:gd name="T72" fmla="*/ 232 w 322"/>
                  <a:gd name="T73" fmla="*/ 352 h 400"/>
                  <a:gd name="T74" fmla="*/ 232 w 322"/>
                  <a:gd name="T75" fmla="*/ 327 h 400"/>
                  <a:gd name="T76" fmla="*/ 213 w 322"/>
                  <a:gd name="T77" fmla="*/ 288 h 400"/>
                  <a:gd name="T78" fmla="*/ 237 w 322"/>
                  <a:gd name="T79" fmla="*/ 268 h 400"/>
                  <a:gd name="T80" fmla="*/ 209 w 322"/>
                  <a:gd name="T81" fmla="*/ 230 h 400"/>
                  <a:gd name="T82" fmla="*/ 237 w 322"/>
                  <a:gd name="T83" fmla="*/ 230 h 400"/>
                  <a:gd name="T84" fmla="*/ 209 w 322"/>
                  <a:gd name="T85" fmla="*/ 150 h 400"/>
                  <a:gd name="T86" fmla="*/ 237 w 322"/>
                  <a:gd name="T87" fmla="*/ 112 h 400"/>
                  <a:gd name="T88" fmla="*/ 213 w 322"/>
                  <a:gd name="T89" fmla="*/ 91 h 400"/>
                  <a:gd name="T90" fmla="*/ 232 w 322"/>
                  <a:gd name="T91" fmla="*/ 52 h 400"/>
                  <a:gd name="T92" fmla="*/ 232 w 322"/>
                  <a:gd name="T93" fmla="*/ 28 h 400"/>
                  <a:gd name="T94" fmla="*/ 274 w 322"/>
                  <a:gd name="T95" fmla="*/ 352 h 400"/>
                  <a:gd name="T96" fmla="*/ 298 w 322"/>
                  <a:gd name="T97" fmla="*/ 332 h 400"/>
                  <a:gd name="T98" fmla="*/ 270 w 322"/>
                  <a:gd name="T99" fmla="*/ 284 h 400"/>
                  <a:gd name="T100" fmla="*/ 298 w 322"/>
                  <a:gd name="T101" fmla="*/ 284 h 400"/>
                  <a:gd name="T102" fmla="*/ 270 w 322"/>
                  <a:gd name="T103" fmla="*/ 214 h 400"/>
                  <a:gd name="T104" fmla="*/ 298 w 322"/>
                  <a:gd name="T105" fmla="*/ 166 h 400"/>
                  <a:gd name="T106" fmla="*/ 274 w 322"/>
                  <a:gd name="T107" fmla="*/ 146 h 400"/>
                  <a:gd name="T108" fmla="*/ 293 w 322"/>
                  <a:gd name="T109" fmla="*/ 116 h 400"/>
                  <a:gd name="T110" fmla="*/ 293 w 322"/>
                  <a:gd name="T111" fmla="*/ 91 h 400"/>
                  <a:gd name="T112" fmla="*/ 274 w 322"/>
                  <a:gd name="T113" fmla="*/ 52 h 400"/>
                  <a:gd name="T114" fmla="*/ 298 w 322"/>
                  <a:gd name="T115" fmla="*/ 3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 h="400">
                    <a:moveTo>
                      <a:pt x="317" y="11"/>
                    </a:moveTo>
                    <a:cubicBezTo>
                      <a:pt x="300" y="7"/>
                      <a:pt x="258" y="2"/>
                      <a:pt x="192" y="1"/>
                    </a:cubicBezTo>
                    <a:cubicBezTo>
                      <a:pt x="177" y="0"/>
                      <a:pt x="177" y="0"/>
                      <a:pt x="177" y="0"/>
                    </a:cubicBezTo>
                    <a:cubicBezTo>
                      <a:pt x="172" y="0"/>
                      <a:pt x="167" y="0"/>
                      <a:pt x="161" y="0"/>
                    </a:cubicBezTo>
                    <a:cubicBezTo>
                      <a:pt x="84" y="0"/>
                      <a:pt x="27" y="6"/>
                      <a:pt x="6" y="11"/>
                    </a:cubicBezTo>
                    <a:cubicBezTo>
                      <a:pt x="3" y="12"/>
                      <a:pt x="1" y="14"/>
                      <a:pt x="0" y="15"/>
                    </a:cubicBezTo>
                    <a:cubicBezTo>
                      <a:pt x="0" y="396"/>
                      <a:pt x="0" y="396"/>
                      <a:pt x="0" y="396"/>
                    </a:cubicBezTo>
                    <a:cubicBezTo>
                      <a:pt x="0" y="400"/>
                      <a:pt x="1" y="400"/>
                      <a:pt x="4" y="400"/>
                    </a:cubicBezTo>
                    <a:cubicBezTo>
                      <a:pt x="129" y="400"/>
                      <a:pt x="129" y="400"/>
                      <a:pt x="129" y="400"/>
                    </a:cubicBezTo>
                    <a:cubicBezTo>
                      <a:pt x="129" y="372"/>
                      <a:pt x="129" y="372"/>
                      <a:pt x="129" y="372"/>
                    </a:cubicBezTo>
                    <a:cubicBezTo>
                      <a:pt x="129" y="371"/>
                      <a:pt x="130" y="370"/>
                      <a:pt x="132" y="370"/>
                    </a:cubicBezTo>
                    <a:cubicBezTo>
                      <a:pt x="137" y="369"/>
                      <a:pt x="148" y="369"/>
                      <a:pt x="161" y="369"/>
                    </a:cubicBezTo>
                    <a:cubicBezTo>
                      <a:pt x="162" y="369"/>
                      <a:pt x="163" y="369"/>
                      <a:pt x="164" y="369"/>
                    </a:cubicBezTo>
                    <a:cubicBezTo>
                      <a:pt x="167" y="369"/>
                      <a:pt x="167" y="369"/>
                      <a:pt x="167" y="369"/>
                    </a:cubicBezTo>
                    <a:cubicBezTo>
                      <a:pt x="178" y="369"/>
                      <a:pt x="187" y="370"/>
                      <a:pt x="191" y="370"/>
                    </a:cubicBezTo>
                    <a:cubicBezTo>
                      <a:pt x="192" y="370"/>
                      <a:pt x="194" y="371"/>
                      <a:pt x="194" y="372"/>
                    </a:cubicBezTo>
                    <a:cubicBezTo>
                      <a:pt x="194" y="400"/>
                      <a:pt x="194" y="400"/>
                      <a:pt x="194" y="400"/>
                    </a:cubicBezTo>
                    <a:cubicBezTo>
                      <a:pt x="318" y="400"/>
                      <a:pt x="318" y="400"/>
                      <a:pt x="318" y="400"/>
                    </a:cubicBezTo>
                    <a:cubicBezTo>
                      <a:pt x="321" y="400"/>
                      <a:pt x="322" y="400"/>
                      <a:pt x="322" y="396"/>
                    </a:cubicBezTo>
                    <a:cubicBezTo>
                      <a:pt x="322" y="15"/>
                      <a:pt x="322" y="15"/>
                      <a:pt x="322" y="15"/>
                    </a:cubicBezTo>
                    <a:cubicBezTo>
                      <a:pt x="322" y="14"/>
                      <a:pt x="319" y="12"/>
                      <a:pt x="317" y="11"/>
                    </a:cubicBezTo>
                    <a:close/>
                    <a:moveTo>
                      <a:pt x="54" y="348"/>
                    </a:moveTo>
                    <a:cubicBezTo>
                      <a:pt x="54" y="350"/>
                      <a:pt x="52" y="352"/>
                      <a:pt x="50" y="352"/>
                    </a:cubicBezTo>
                    <a:cubicBezTo>
                      <a:pt x="29" y="352"/>
                      <a:pt x="29" y="352"/>
                      <a:pt x="29" y="352"/>
                    </a:cubicBezTo>
                    <a:cubicBezTo>
                      <a:pt x="27" y="352"/>
                      <a:pt x="25" y="350"/>
                      <a:pt x="25" y="348"/>
                    </a:cubicBezTo>
                    <a:cubicBezTo>
                      <a:pt x="25" y="332"/>
                      <a:pt x="25" y="332"/>
                      <a:pt x="25" y="332"/>
                    </a:cubicBezTo>
                    <a:cubicBezTo>
                      <a:pt x="25" y="329"/>
                      <a:pt x="27" y="327"/>
                      <a:pt x="29" y="327"/>
                    </a:cubicBezTo>
                    <a:cubicBezTo>
                      <a:pt x="50" y="327"/>
                      <a:pt x="50" y="327"/>
                      <a:pt x="50" y="327"/>
                    </a:cubicBezTo>
                    <a:cubicBezTo>
                      <a:pt x="52" y="327"/>
                      <a:pt x="54" y="329"/>
                      <a:pt x="54" y="332"/>
                    </a:cubicBezTo>
                    <a:lnTo>
                      <a:pt x="54" y="348"/>
                    </a:lnTo>
                    <a:close/>
                    <a:moveTo>
                      <a:pt x="54" y="284"/>
                    </a:moveTo>
                    <a:cubicBezTo>
                      <a:pt x="54" y="286"/>
                      <a:pt x="52" y="288"/>
                      <a:pt x="50" y="288"/>
                    </a:cubicBezTo>
                    <a:cubicBezTo>
                      <a:pt x="29" y="288"/>
                      <a:pt x="29" y="288"/>
                      <a:pt x="29" y="288"/>
                    </a:cubicBezTo>
                    <a:cubicBezTo>
                      <a:pt x="27" y="288"/>
                      <a:pt x="25" y="286"/>
                      <a:pt x="25" y="284"/>
                    </a:cubicBezTo>
                    <a:cubicBezTo>
                      <a:pt x="25" y="268"/>
                      <a:pt x="25" y="268"/>
                      <a:pt x="25" y="268"/>
                    </a:cubicBezTo>
                    <a:cubicBezTo>
                      <a:pt x="25" y="266"/>
                      <a:pt x="27" y="264"/>
                      <a:pt x="29" y="264"/>
                    </a:cubicBezTo>
                    <a:cubicBezTo>
                      <a:pt x="50" y="264"/>
                      <a:pt x="50" y="264"/>
                      <a:pt x="50" y="264"/>
                    </a:cubicBezTo>
                    <a:cubicBezTo>
                      <a:pt x="52" y="264"/>
                      <a:pt x="54" y="266"/>
                      <a:pt x="54" y="268"/>
                    </a:cubicBezTo>
                    <a:lnTo>
                      <a:pt x="54" y="284"/>
                    </a:lnTo>
                    <a:close/>
                    <a:moveTo>
                      <a:pt x="54" y="230"/>
                    </a:moveTo>
                    <a:cubicBezTo>
                      <a:pt x="54" y="232"/>
                      <a:pt x="52" y="234"/>
                      <a:pt x="50" y="234"/>
                    </a:cubicBezTo>
                    <a:cubicBezTo>
                      <a:pt x="29" y="234"/>
                      <a:pt x="29" y="234"/>
                      <a:pt x="29" y="234"/>
                    </a:cubicBezTo>
                    <a:cubicBezTo>
                      <a:pt x="27" y="234"/>
                      <a:pt x="25" y="232"/>
                      <a:pt x="25" y="230"/>
                    </a:cubicBezTo>
                    <a:cubicBezTo>
                      <a:pt x="25" y="214"/>
                      <a:pt x="25" y="214"/>
                      <a:pt x="25" y="214"/>
                    </a:cubicBezTo>
                    <a:cubicBezTo>
                      <a:pt x="25" y="211"/>
                      <a:pt x="27" y="209"/>
                      <a:pt x="29" y="209"/>
                    </a:cubicBezTo>
                    <a:cubicBezTo>
                      <a:pt x="50" y="209"/>
                      <a:pt x="50" y="209"/>
                      <a:pt x="50" y="209"/>
                    </a:cubicBezTo>
                    <a:cubicBezTo>
                      <a:pt x="52" y="209"/>
                      <a:pt x="54" y="211"/>
                      <a:pt x="54" y="214"/>
                    </a:cubicBezTo>
                    <a:lnTo>
                      <a:pt x="54" y="230"/>
                    </a:lnTo>
                    <a:close/>
                    <a:moveTo>
                      <a:pt x="54" y="166"/>
                    </a:moveTo>
                    <a:cubicBezTo>
                      <a:pt x="54" y="168"/>
                      <a:pt x="52" y="170"/>
                      <a:pt x="50" y="170"/>
                    </a:cubicBezTo>
                    <a:cubicBezTo>
                      <a:pt x="29" y="170"/>
                      <a:pt x="29" y="170"/>
                      <a:pt x="29" y="170"/>
                    </a:cubicBezTo>
                    <a:cubicBezTo>
                      <a:pt x="27" y="170"/>
                      <a:pt x="25" y="168"/>
                      <a:pt x="25" y="166"/>
                    </a:cubicBezTo>
                    <a:cubicBezTo>
                      <a:pt x="25" y="150"/>
                      <a:pt x="25" y="150"/>
                      <a:pt x="25" y="150"/>
                    </a:cubicBezTo>
                    <a:cubicBezTo>
                      <a:pt x="25" y="148"/>
                      <a:pt x="27" y="146"/>
                      <a:pt x="29" y="146"/>
                    </a:cubicBezTo>
                    <a:cubicBezTo>
                      <a:pt x="50" y="146"/>
                      <a:pt x="50" y="146"/>
                      <a:pt x="50" y="146"/>
                    </a:cubicBezTo>
                    <a:cubicBezTo>
                      <a:pt x="52" y="146"/>
                      <a:pt x="54" y="148"/>
                      <a:pt x="54" y="150"/>
                    </a:cubicBezTo>
                    <a:lnTo>
                      <a:pt x="54" y="166"/>
                    </a:lnTo>
                    <a:close/>
                    <a:moveTo>
                      <a:pt x="54" y="112"/>
                    </a:moveTo>
                    <a:cubicBezTo>
                      <a:pt x="54" y="114"/>
                      <a:pt x="52" y="116"/>
                      <a:pt x="50" y="116"/>
                    </a:cubicBezTo>
                    <a:cubicBezTo>
                      <a:pt x="29" y="116"/>
                      <a:pt x="29" y="116"/>
                      <a:pt x="29" y="116"/>
                    </a:cubicBezTo>
                    <a:cubicBezTo>
                      <a:pt x="27" y="116"/>
                      <a:pt x="25" y="114"/>
                      <a:pt x="25" y="112"/>
                    </a:cubicBezTo>
                    <a:cubicBezTo>
                      <a:pt x="25" y="96"/>
                      <a:pt x="25" y="96"/>
                      <a:pt x="25" y="96"/>
                    </a:cubicBezTo>
                    <a:cubicBezTo>
                      <a:pt x="25" y="93"/>
                      <a:pt x="27" y="91"/>
                      <a:pt x="29" y="91"/>
                    </a:cubicBezTo>
                    <a:cubicBezTo>
                      <a:pt x="50" y="91"/>
                      <a:pt x="50" y="91"/>
                      <a:pt x="50" y="91"/>
                    </a:cubicBezTo>
                    <a:cubicBezTo>
                      <a:pt x="52" y="91"/>
                      <a:pt x="54" y="93"/>
                      <a:pt x="54" y="96"/>
                    </a:cubicBezTo>
                    <a:lnTo>
                      <a:pt x="54" y="112"/>
                    </a:lnTo>
                    <a:close/>
                    <a:moveTo>
                      <a:pt x="54" y="48"/>
                    </a:moveTo>
                    <a:cubicBezTo>
                      <a:pt x="54" y="50"/>
                      <a:pt x="52" y="52"/>
                      <a:pt x="50" y="52"/>
                    </a:cubicBezTo>
                    <a:cubicBezTo>
                      <a:pt x="29" y="52"/>
                      <a:pt x="29" y="52"/>
                      <a:pt x="29" y="52"/>
                    </a:cubicBezTo>
                    <a:cubicBezTo>
                      <a:pt x="27" y="52"/>
                      <a:pt x="25" y="50"/>
                      <a:pt x="25" y="48"/>
                    </a:cubicBezTo>
                    <a:cubicBezTo>
                      <a:pt x="25" y="32"/>
                      <a:pt x="25" y="32"/>
                      <a:pt x="25" y="32"/>
                    </a:cubicBezTo>
                    <a:cubicBezTo>
                      <a:pt x="25" y="30"/>
                      <a:pt x="27" y="28"/>
                      <a:pt x="29" y="28"/>
                    </a:cubicBezTo>
                    <a:cubicBezTo>
                      <a:pt x="50" y="28"/>
                      <a:pt x="50" y="28"/>
                      <a:pt x="50" y="28"/>
                    </a:cubicBezTo>
                    <a:cubicBezTo>
                      <a:pt x="52" y="28"/>
                      <a:pt x="54" y="30"/>
                      <a:pt x="54" y="32"/>
                    </a:cubicBezTo>
                    <a:lnTo>
                      <a:pt x="54" y="48"/>
                    </a:lnTo>
                    <a:close/>
                    <a:moveTo>
                      <a:pt x="115" y="348"/>
                    </a:moveTo>
                    <a:cubicBezTo>
                      <a:pt x="115" y="350"/>
                      <a:pt x="113" y="352"/>
                      <a:pt x="111" y="352"/>
                    </a:cubicBezTo>
                    <a:cubicBezTo>
                      <a:pt x="91" y="352"/>
                      <a:pt x="91" y="352"/>
                      <a:pt x="91" y="352"/>
                    </a:cubicBezTo>
                    <a:cubicBezTo>
                      <a:pt x="89" y="352"/>
                      <a:pt x="87" y="350"/>
                      <a:pt x="87" y="348"/>
                    </a:cubicBezTo>
                    <a:cubicBezTo>
                      <a:pt x="87" y="332"/>
                      <a:pt x="87" y="332"/>
                      <a:pt x="87" y="332"/>
                    </a:cubicBezTo>
                    <a:cubicBezTo>
                      <a:pt x="87" y="329"/>
                      <a:pt x="89" y="327"/>
                      <a:pt x="91" y="327"/>
                    </a:cubicBezTo>
                    <a:cubicBezTo>
                      <a:pt x="111" y="327"/>
                      <a:pt x="111" y="327"/>
                      <a:pt x="111" y="327"/>
                    </a:cubicBezTo>
                    <a:cubicBezTo>
                      <a:pt x="113" y="327"/>
                      <a:pt x="115" y="329"/>
                      <a:pt x="115" y="332"/>
                    </a:cubicBezTo>
                    <a:lnTo>
                      <a:pt x="115" y="348"/>
                    </a:lnTo>
                    <a:close/>
                    <a:moveTo>
                      <a:pt x="115" y="284"/>
                    </a:moveTo>
                    <a:cubicBezTo>
                      <a:pt x="115" y="286"/>
                      <a:pt x="113" y="288"/>
                      <a:pt x="111" y="288"/>
                    </a:cubicBezTo>
                    <a:cubicBezTo>
                      <a:pt x="91" y="288"/>
                      <a:pt x="91" y="288"/>
                      <a:pt x="91" y="288"/>
                    </a:cubicBezTo>
                    <a:cubicBezTo>
                      <a:pt x="89" y="288"/>
                      <a:pt x="87" y="286"/>
                      <a:pt x="87" y="284"/>
                    </a:cubicBezTo>
                    <a:cubicBezTo>
                      <a:pt x="87" y="268"/>
                      <a:pt x="87" y="268"/>
                      <a:pt x="87" y="268"/>
                    </a:cubicBezTo>
                    <a:cubicBezTo>
                      <a:pt x="87" y="266"/>
                      <a:pt x="89" y="264"/>
                      <a:pt x="91" y="264"/>
                    </a:cubicBezTo>
                    <a:cubicBezTo>
                      <a:pt x="111" y="264"/>
                      <a:pt x="111" y="264"/>
                      <a:pt x="111" y="264"/>
                    </a:cubicBezTo>
                    <a:cubicBezTo>
                      <a:pt x="113" y="264"/>
                      <a:pt x="115" y="266"/>
                      <a:pt x="115" y="268"/>
                    </a:cubicBezTo>
                    <a:lnTo>
                      <a:pt x="115" y="284"/>
                    </a:lnTo>
                    <a:close/>
                    <a:moveTo>
                      <a:pt x="115" y="230"/>
                    </a:moveTo>
                    <a:cubicBezTo>
                      <a:pt x="115" y="232"/>
                      <a:pt x="113" y="234"/>
                      <a:pt x="111" y="234"/>
                    </a:cubicBezTo>
                    <a:cubicBezTo>
                      <a:pt x="91" y="234"/>
                      <a:pt x="91" y="234"/>
                      <a:pt x="91" y="234"/>
                    </a:cubicBezTo>
                    <a:cubicBezTo>
                      <a:pt x="89" y="234"/>
                      <a:pt x="87" y="232"/>
                      <a:pt x="87" y="230"/>
                    </a:cubicBezTo>
                    <a:cubicBezTo>
                      <a:pt x="87" y="214"/>
                      <a:pt x="87" y="214"/>
                      <a:pt x="87" y="214"/>
                    </a:cubicBezTo>
                    <a:cubicBezTo>
                      <a:pt x="87" y="211"/>
                      <a:pt x="89" y="209"/>
                      <a:pt x="91" y="209"/>
                    </a:cubicBezTo>
                    <a:cubicBezTo>
                      <a:pt x="111" y="209"/>
                      <a:pt x="111" y="209"/>
                      <a:pt x="111" y="209"/>
                    </a:cubicBezTo>
                    <a:cubicBezTo>
                      <a:pt x="113" y="209"/>
                      <a:pt x="115" y="211"/>
                      <a:pt x="115" y="214"/>
                    </a:cubicBezTo>
                    <a:lnTo>
                      <a:pt x="115" y="230"/>
                    </a:lnTo>
                    <a:close/>
                    <a:moveTo>
                      <a:pt x="115" y="166"/>
                    </a:moveTo>
                    <a:cubicBezTo>
                      <a:pt x="115" y="168"/>
                      <a:pt x="113" y="170"/>
                      <a:pt x="111" y="170"/>
                    </a:cubicBezTo>
                    <a:cubicBezTo>
                      <a:pt x="91" y="170"/>
                      <a:pt x="91" y="170"/>
                      <a:pt x="91" y="170"/>
                    </a:cubicBezTo>
                    <a:cubicBezTo>
                      <a:pt x="89" y="170"/>
                      <a:pt x="87" y="168"/>
                      <a:pt x="87" y="166"/>
                    </a:cubicBezTo>
                    <a:cubicBezTo>
                      <a:pt x="87" y="150"/>
                      <a:pt x="87" y="150"/>
                      <a:pt x="87" y="150"/>
                    </a:cubicBezTo>
                    <a:cubicBezTo>
                      <a:pt x="87" y="148"/>
                      <a:pt x="89" y="146"/>
                      <a:pt x="91" y="146"/>
                    </a:cubicBezTo>
                    <a:cubicBezTo>
                      <a:pt x="111" y="146"/>
                      <a:pt x="111" y="146"/>
                      <a:pt x="111" y="146"/>
                    </a:cubicBezTo>
                    <a:cubicBezTo>
                      <a:pt x="113" y="146"/>
                      <a:pt x="115" y="148"/>
                      <a:pt x="115" y="150"/>
                    </a:cubicBezTo>
                    <a:lnTo>
                      <a:pt x="115" y="166"/>
                    </a:lnTo>
                    <a:close/>
                    <a:moveTo>
                      <a:pt x="115" y="112"/>
                    </a:moveTo>
                    <a:cubicBezTo>
                      <a:pt x="115" y="114"/>
                      <a:pt x="113" y="116"/>
                      <a:pt x="111" y="116"/>
                    </a:cubicBezTo>
                    <a:cubicBezTo>
                      <a:pt x="91" y="116"/>
                      <a:pt x="91" y="116"/>
                      <a:pt x="91" y="116"/>
                    </a:cubicBezTo>
                    <a:cubicBezTo>
                      <a:pt x="89" y="116"/>
                      <a:pt x="87" y="114"/>
                      <a:pt x="87" y="112"/>
                    </a:cubicBezTo>
                    <a:cubicBezTo>
                      <a:pt x="87" y="96"/>
                      <a:pt x="87" y="96"/>
                      <a:pt x="87" y="96"/>
                    </a:cubicBezTo>
                    <a:cubicBezTo>
                      <a:pt x="87" y="93"/>
                      <a:pt x="89" y="91"/>
                      <a:pt x="91" y="91"/>
                    </a:cubicBezTo>
                    <a:cubicBezTo>
                      <a:pt x="111" y="91"/>
                      <a:pt x="111" y="91"/>
                      <a:pt x="111" y="91"/>
                    </a:cubicBezTo>
                    <a:cubicBezTo>
                      <a:pt x="113" y="91"/>
                      <a:pt x="115" y="93"/>
                      <a:pt x="115" y="96"/>
                    </a:cubicBezTo>
                    <a:lnTo>
                      <a:pt x="115" y="112"/>
                    </a:lnTo>
                    <a:close/>
                    <a:moveTo>
                      <a:pt x="115" y="48"/>
                    </a:moveTo>
                    <a:cubicBezTo>
                      <a:pt x="115" y="50"/>
                      <a:pt x="113" y="52"/>
                      <a:pt x="111" y="52"/>
                    </a:cubicBezTo>
                    <a:cubicBezTo>
                      <a:pt x="91" y="52"/>
                      <a:pt x="91" y="52"/>
                      <a:pt x="91" y="52"/>
                    </a:cubicBezTo>
                    <a:cubicBezTo>
                      <a:pt x="89" y="52"/>
                      <a:pt x="87" y="50"/>
                      <a:pt x="87" y="48"/>
                    </a:cubicBezTo>
                    <a:cubicBezTo>
                      <a:pt x="87" y="32"/>
                      <a:pt x="87" y="32"/>
                      <a:pt x="87" y="32"/>
                    </a:cubicBezTo>
                    <a:cubicBezTo>
                      <a:pt x="87" y="30"/>
                      <a:pt x="89" y="28"/>
                      <a:pt x="91" y="28"/>
                    </a:cubicBezTo>
                    <a:cubicBezTo>
                      <a:pt x="111" y="28"/>
                      <a:pt x="111" y="28"/>
                      <a:pt x="111" y="28"/>
                    </a:cubicBezTo>
                    <a:cubicBezTo>
                      <a:pt x="113" y="28"/>
                      <a:pt x="115" y="30"/>
                      <a:pt x="115" y="32"/>
                    </a:cubicBezTo>
                    <a:lnTo>
                      <a:pt x="115" y="48"/>
                    </a:lnTo>
                    <a:close/>
                    <a:moveTo>
                      <a:pt x="176" y="348"/>
                    </a:moveTo>
                    <a:cubicBezTo>
                      <a:pt x="176" y="350"/>
                      <a:pt x="174" y="352"/>
                      <a:pt x="172" y="352"/>
                    </a:cubicBezTo>
                    <a:cubicBezTo>
                      <a:pt x="152" y="352"/>
                      <a:pt x="152" y="352"/>
                      <a:pt x="152" y="352"/>
                    </a:cubicBezTo>
                    <a:cubicBezTo>
                      <a:pt x="150" y="352"/>
                      <a:pt x="148" y="350"/>
                      <a:pt x="148" y="348"/>
                    </a:cubicBezTo>
                    <a:cubicBezTo>
                      <a:pt x="148" y="332"/>
                      <a:pt x="148" y="332"/>
                      <a:pt x="148" y="332"/>
                    </a:cubicBezTo>
                    <a:cubicBezTo>
                      <a:pt x="148" y="329"/>
                      <a:pt x="150" y="327"/>
                      <a:pt x="152" y="327"/>
                    </a:cubicBezTo>
                    <a:cubicBezTo>
                      <a:pt x="172" y="327"/>
                      <a:pt x="172" y="327"/>
                      <a:pt x="172" y="327"/>
                    </a:cubicBezTo>
                    <a:cubicBezTo>
                      <a:pt x="174" y="327"/>
                      <a:pt x="176" y="329"/>
                      <a:pt x="176" y="332"/>
                    </a:cubicBezTo>
                    <a:lnTo>
                      <a:pt x="176" y="348"/>
                    </a:lnTo>
                    <a:close/>
                    <a:moveTo>
                      <a:pt x="176" y="284"/>
                    </a:moveTo>
                    <a:cubicBezTo>
                      <a:pt x="176" y="286"/>
                      <a:pt x="174" y="288"/>
                      <a:pt x="172" y="288"/>
                    </a:cubicBezTo>
                    <a:cubicBezTo>
                      <a:pt x="152" y="288"/>
                      <a:pt x="152" y="288"/>
                      <a:pt x="152" y="288"/>
                    </a:cubicBezTo>
                    <a:cubicBezTo>
                      <a:pt x="150" y="288"/>
                      <a:pt x="148" y="286"/>
                      <a:pt x="148" y="284"/>
                    </a:cubicBezTo>
                    <a:cubicBezTo>
                      <a:pt x="148" y="268"/>
                      <a:pt x="148" y="268"/>
                      <a:pt x="148" y="268"/>
                    </a:cubicBezTo>
                    <a:cubicBezTo>
                      <a:pt x="148" y="266"/>
                      <a:pt x="150" y="264"/>
                      <a:pt x="152" y="264"/>
                    </a:cubicBezTo>
                    <a:cubicBezTo>
                      <a:pt x="172" y="264"/>
                      <a:pt x="172" y="264"/>
                      <a:pt x="172" y="264"/>
                    </a:cubicBezTo>
                    <a:cubicBezTo>
                      <a:pt x="174" y="264"/>
                      <a:pt x="176" y="266"/>
                      <a:pt x="176" y="268"/>
                    </a:cubicBezTo>
                    <a:lnTo>
                      <a:pt x="176" y="284"/>
                    </a:lnTo>
                    <a:close/>
                    <a:moveTo>
                      <a:pt x="176" y="230"/>
                    </a:moveTo>
                    <a:cubicBezTo>
                      <a:pt x="176" y="232"/>
                      <a:pt x="174" y="234"/>
                      <a:pt x="172" y="234"/>
                    </a:cubicBezTo>
                    <a:cubicBezTo>
                      <a:pt x="152" y="234"/>
                      <a:pt x="152" y="234"/>
                      <a:pt x="152" y="234"/>
                    </a:cubicBezTo>
                    <a:cubicBezTo>
                      <a:pt x="150" y="234"/>
                      <a:pt x="148" y="232"/>
                      <a:pt x="148" y="230"/>
                    </a:cubicBezTo>
                    <a:cubicBezTo>
                      <a:pt x="148" y="214"/>
                      <a:pt x="148" y="214"/>
                      <a:pt x="148" y="214"/>
                    </a:cubicBezTo>
                    <a:cubicBezTo>
                      <a:pt x="148" y="211"/>
                      <a:pt x="150" y="209"/>
                      <a:pt x="152" y="209"/>
                    </a:cubicBezTo>
                    <a:cubicBezTo>
                      <a:pt x="172" y="209"/>
                      <a:pt x="172" y="209"/>
                      <a:pt x="172" y="209"/>
                    </a:cubicBezTo>
                    <a:cubicBezTo>
                      <a:pt x="174" y="209"/>
                      <a:pt x="176" y="211"/>
                      <a:pt x="176" y="214"/>
                    </a:cubicBezTo>
                    <a:lnTo>
                      <a:pt x="176" y="230"/>
                    </a:lnTo>
                    <a:close/>
                    <a:moveTo>
                      <a:pt x="176" y="166"/>
                    </a:moveTo>
                    <a:cubicBezTo>
                      <a:pt x="176" y="168"/>
                      <a:pt x="174" y="170"/>
                      <a:pt x="172" y="170"/>
                    </a:cubicBezTo>
                    <a:cubicBezTo>
                      <a:pt x="152" y="170"/>
                      <a:pt x="152" y="170"/>
                      <a:pt x="152" y="170"/>
                    </a:cubicBezTo>
                    <a:cubicBezTo>
                      <a:pt x="150" y="170"/>
                      <a:pt x="148" y="168"/>
                      <a:pt x="148" y="166"/>
                    </a:cubicBezTo>
                    <a:cubicBezTo>
                      <a:pt x="148" y="150"/>
                      <a:pt x="148" y="150"/>
                      <a:pt x="148" y="150"/>
                    </a:cubicBezTo>
                    <a:cubicBezTo>
                      <a:pt x="148" y="148"/>
                      <a:pt x="150" y="146"/>
                      <a:pt x="152" y="146"/>
                    </a:cubicBezTo>
                    <a:cubicBezTo>
                      <a:pt x="172" y="146"/>
                      <a:pt x="172" y="146"/>
                      <a:pt x="172" y="146"/>
                    </a:cubicBezTo>
                    <a:cubicBezTo>
                      <a:pt x="174" y="146"/>
                      <a:pt x="176" y="148"/>
                      <a:pt x="176" y="150"/>
                    </a:cubicBezTo>
                    <a:lnTo>
                      <a:pt x="176" y="166"/>
                    </a:lnTo>
                    <a:close/>
                    <a:moveTo>
                      <a:pt x="176" y="112"/>
                    </a:moveTo>
                    <a:cubicBezTo>
                      <a:pt x="176" y="114"/>
                      <a:pt x="174" y="116"/>
                      <a:pt x="172" y="116"/>
                    </a:cubicBezTo>
                    <a:cubicBezTo>
                      <a:pt x="152" y="116"/>
                      <a:pt x="152" y="116"/>
                      <a:pt x="152" y="116"/>
                    </a:cubicBezTo>
                    <a:cubicBezTo>
                      <a:pt x="150" y="116"/>
                      <a:pt x="148" y="114"/>
                      <a:pt x="148" y="112"/>
                    </a:cubicBezTo>
                    <a:cubicBezTo>
                      <a:pt x="148" y="96"/>
                      <a:pt x="148" y="96"/>
                      <a:pt x="148" y="96"/>
                    </a:cubicBezTo>
                    <a:cubicBezTo>
                      <a:pt x="148" y="93"/>
                      <a:pt x="150" y="91"/>
                      <a:pt x="152" y="91"/>
                    </a:cubicBezTo>
                    <a:cubicBezTo>
                      <a:pt x="172" y="91"/>
                      <a:pt x="172" y="91"/>
                      <a:pt x="172" y="91"/>
                    </a:cubicBezTo>
                    <a:cubicBezTo>
                      <a:pt x="174" y="91"/>
                      <a:pt x="176" y="93"/>
                      <a:pt x="176" y="96"/>
                    </a:cubicBezTo>
                    <a:lnTo>
                      <a:pt x="176" y="112"/>
                    </a:lnTo>
                    <a:close/>
                    <a:moveTo>
                      <a:pt x="176" y="48"/>
                    </a:moveTo>
                    <a:cubicBezTo>
                      <a:pt x="176" y="50"/>
                      <a:pt x="174" y="52"/>
                      <a:pt x="172" y="52"/>
                    </a:cubicBezTo>
                    <a:cubicBezTo>
                      <a:pt x="152" y="52"/>
                      <a:pt x="152" y="52"/>
                      <a:pt x="152" y="52"/>
                    </a:cubicBezTo>
                    <a:cubicBezTo>
                      <a:pt x="150" y="52"/>
                      <a:pt x="148" y="50"/>
                      <a:pt x="148" y="48"/>
                    </a:cubicBezTo>
                    <a:cubicBezTo>
                      <a:pt x="148" y="32"/>
                      <a:pt x="148" y="32"/>
                      <a:pt x="148" y="32"/>
                    </a:cubicBezTo>
                    <a:cubicBezTo>
                      <a:pt x="148" y="30"/>
                      <a:pt x="150" y="28"/>
                      <a:pt x="152" y="28"/>
                    </a:cubicBezTo>
                    <a:cubicBezTo>
                      <a:pt x="172" y="28"/>
                      <a:pt x="172" y="28"/>
                      <a:pt x="172" y="28"/>
                    </a:cubicBezTo>
                    <a:cubicBezTo>
                      <a:pt x="174" y="28"/>
                      <a:pt x="176" y="30"/>
                      <a:pt x="176" y="32"/>
                    </a:cubicBezTo>
                    <a:lnTo>
                      <a:pt x="176" y="48"/>
                    </a:lnTo>
                    <a:close/>
                    <a:moveTo>
                      <a:pt x="237" y="348"/>
                    </a:moveTo>
                    <a:cubicBezTo>
                      <a:pt x="237" y="350"/>
                      <a:pt x="235" y="352"/>
                      <a:pt x="232" y="352"/>
                    </a:cubicBezTo>
                    <a:cubicBezTo>
                      <a:pt x="213" y="352"/>
                      <a:pt x="213" y="352"/>
                      <a:pt x="213" y="352"/>
                    </a:cubicBezTo>
                    <a:cubicBezTo>
                      <a:pt x="210" y="352"/>
                      <a:pt x="209" y="350"/>
                      <a:pt x="209" y="348"/>
                    </a:cubicBezTo>
                    <a:cubicBezTo>
                      <a:pt x="209" y="332"/>
                      <a:pt x="209" y="332"/>
                      <a:pt x="209" y="332"/>
                    </a:cubicBezTo>
                    <a:cubicBezTo>
                      <a:pt x="209" y="329"/>
                      <a:pt x="210" y="327"/>
                      <a:pt x="213" y="327"/>
                    </a:cubicBezTo>
                    <a:cubicBezTo>
                      <a:pt x="232" y="327"/>
                      <a:pt x="232" y="327"/>
                      <a:pt x="232" y="327"/>
                    </a:cubicBezTo>
                    <a:cubicBezTo>
                      <a:pt x="235" y="327"/>
                      <a:pt x="237" y="329"/>
                      <a:pt x="237" y="332"/>
                    </a:cubicBezTo>
                    <a:lnTo>
                      <a:pt x="237" y="348"/>
                    </a:lnTo>
                    <a:close/>
                    <a:moveTo>
                      <a:pt x="237" y="284"/>
                    </a:moveTo>
                    <a:cubicBezTo>
                      <a:pt x="237" y="286"/>
                      <a:pt x="235" y="288"/>
                      <a:pt x="232" y="288"/>
                    </a:cubicBezTo>
                    <a:cubicBezTo>
                      <a:pt x="213" y="288"/>
                      <a:pt x="213" y="288"/>
                      <a:pt x="213" y="288"/>
                    </a:cubicBezTo>
                    <a:cubicBezTo>
                      <a:pt x="210" y="288"/>
                      <a:pt x="209" y="286"/>
                      <a:pt x="209" y="284"/>
                    </a:cubicBezTo>
                    <a:cubicBezTo>
                      <a:pt x="209" y="268"/>
                      <a:pt x="209" y="268"/>
                      <a:pt x="209" y="268"/>
                    </a:cubicBezTo>
                    <a:cubicBezTo>
                      <a:pt x="209" y="266"/>
                      <a:pt x="210" y="264"/>
                      <a:pt x="213" y="264"/>
                    </a:cubicBezTo>
                    <a:cubicBezTo>
                      <a:pt x="232" y="264"/>
                      <a:pt x="232" y="264"/>
                      <a:pt x="232" y="264"/>
                    </a:cubicBezTo>
                    <a:cubicBezTo>
                      <a:pt x="235" y="264"/>
                      <a:pt x="237" y="266"/>
                      <a:pt x="237" y="268"/>
                    </a:cubicBezTo>
                    <a:lnTo>
                      <a:pt x="237" y="284"/>
                    </a:lnTo>
                    <a:close/>
                    <a:moveTo>
                      <a:pt x="237" y="230"/>
                    </a:moveTo>
                    <a:cubicBezTo>
                      <a:pt x="237" y="232"/>
                      <a:pt x="235" y="234"/>
                      <a:pt x="232" y="234"/>
                    </a:cubicBezTo>
                    <a:cubicBezTo>
                      <a:pt x="213" y="234"/>
                      <a:pt x="213" y="234"/>
                      <a:pt x="213" y="234"/>
                    </a:cubicBezTo>
                    <a:cubicBezTo>
                      <a:pt x="210" y="234"/>
                      <a:pt x="209" y="232"/>
                      <a:pt x="209" y="230"/>
                    </a:cubicBezTo>
                    <a:cubicBezTo>
                      <a:pt x="209" y="214"/>
                      <a:pt x="209" y="214"/>
                      <a:pt x="209" y="214"/>
                    </a:cubicBezTo>
                    <a:cubicBezTo>
                      <a:pt x="209" y="211"/>
                      <a:pt x="210" y="209"/>
                      <a:pt x="213" y="209"/>
                    </a:cubicBezTo>
                    <a:cubicBezTo>
                      <a:pt x="232" y="209"/>
                      <a:pt x="232" y="209"/>
                      <a:pt x="232" y="209"/>
                    </a:cubicBezTo>
                    <a:cubicBezTo>
                      <a:pt x="235" y="209"/>
                      <a:pt x="237" y="211"/>
                      <a:pt x="237" y="214"/>
                    </a:cubicBezTo>
                    <a:lnTo>
                      <a:pt x="237" y="230"/>
                    </a:lnTo>
                    <a:close/>
                    <a:moveTo>
                      <a:pt x="237" y="166"/>
                    </a:moveTo>
                    <a:cubicBezTo>
                      <a:pt x="237" y="168"/>
                      <a:pt x="235" y="170"/>
                      <a:pt x="232" y="170"/>
                    </a:cubicBezTo>
                    <a:cubicBezTo>
                      <a:pt x="213" y="170"/>
                      <a:pt x="213" y="170"/>
                      <a:pt x="213" y="170"/>
                    </a:cubicBezTo>
                    <a:cubicBezTo>
                      <a:pt x="210" y="170"/>
                      <a:pt x="209" y="168"/>
                      <a:pt x="209" y="166"/>
                    </a:cubicBezTo>
                    <a:cubicBezTo>
                      <a:pt x="209" y="150"/>
                      <a:pt x="209" y="150"/>
                      <a:pt x="209" y="150"/>
                    </a:cubicBezTo>
                    <a:cubicBezTo>
                      <a:pt x="209" y="148"/>
                      <a:pt x="210" y="146"/>
                      <a:pt x="213" y="146"/>
                    </a:cubicBezTo>
                    <a:cubicBezTo>
                      <a:pt x="232" y="146"/>
                      <a:pt x="232" y="146"/>
                      <a:pt x="232" y="146"/>
                    </a:cubicBezTo>
                    <a:cubicBezTo>
                      <a:pt x="235" y="146"/>
                      <a:pt x="237" y="148"/>
                      <a:pt x="237" y="150"/>
                    </a:cubicBezTo>
                    <a:lnTo>
                      <a:pt x="237" y="166"/>
                    </a:lnTo>
                    <a:close/>
                    <a:moveTo>
                      <a:pt x="237" y="112"/>
                    </a:moveTo>
                    <a:cubicBezTo>
                      <a:pt x="237" y="114"/>
                      <a:pt x="235" y="116"/>
                      <a:pt x="232" y="116"/>
                    </a:cubicBezTo>
                    <a:cubicBezTo>
                      <a:pt x="213" y="116"/>
                      <a:pt x="213" y="116"/>
                      <a:pt x="213" y="116"/>
                    </a:cubicBezTo>
                    <a:cubicBezTo>
                      <a:pt x="210" y="116"/>
                      <a:pt x="209" y="114"/>
                      <a:pt x="209" y="112"/>
                    </a:cubicBezTo>
                    <a:cubicBezTo>
                      <a:pt x="209" y="96"/>
                      <a:pt x="209" y="96"/>
                      <a:pt x="209" y="96"/>
                    </a:cubicBezTo>
                    <a:cubicBezTo>
                      <a:pt x="209" y="93"/>
                      <a:pt x="210" y="91"/>
                      <a:pt x="213" y="91"/>
                    </a:cubicBezTo>
                    <a:cubicBezTo>
                      <a:pt x="232" y="91"/>
                      <a:pt x="232" y="91"/>
                      <a:pt x="232" y="91"/>
                    </a:cubicBezTo>
                    <a:cubicBezTo>
                      <a:pt x="235" y="91"/>
                      <a:pt x="237" y="93"/>
                      <a:pt x="237" y="96"/>
                    </a:cubicBezTo>
                    <a:lnTo>
                      <a:pt x="237" y="112"/>
                    </a:lnTo>
                    <a:close/>
                    <a:moveTo>
                      <a:pt x="237" y="48"/>
                    </a:moveTo>
                    <a:cubicBezTo>
                      <a:pt x="237" y="50"/>
                      <a:pt x="235" y="52"/>
                      <a:pt x="232" y="52"/>
                    </a:cubicBezTo>
                    <a:cubicBezTo>
                      <a:pt x="213" y="52"/>
                      <a:pt x="213" y="52"/>
                      <a:pt x="213" y="52"/>
                    </a:cubicBezTo>
                    <a:cubicBezTo>
                      <a:pt x="210" y="52"/>
                      <a:pt x="209" y="50"/>
                      <a:pt x="209" y="48"/>
                    </a:cubicBezTo>
                    <a:cubicBezTo>
                      <a:pt x="209" y="32"/>
                      <a:pt x="209" y="32"/>
                      <a:pt x="209" y="32"/>
                    </a:cubicBezTo>
                    <a:cubicBezTo>
                      <a:pt x="209" y="30"/>
                      <a:pt x="210" y="28"/>
                      <a:pt x="213" y="28"/>
                    </a:cubicBezTo>
                    <a:cubicBezTo>
                      <a:pt x="232" y="28"/>
                      <a:pt x="232" y="28"/>
                      <a:pt x="232" y="28"/>
                    </a:cubicBezTo>
                    <a:cubicBezTo>
                      <a:pt x="235" y="28"/>
                      <a:pt x="237" y="30"/>
                      <a:pt x="237" y="32"/>
                    </a:cubicBezTo>
                    <a:lnTo>
                      <a:pt x="237" y="48"/>
                    </a:lnTo>
                    <a:close/>
                    <a:moveTo>
                      <a:pt x="298" y="348"/>
                    </a:moveTo>
                    <a:cubicBezTo>
                      <a:pt x="298" y="350"/>
                      <a:pt x="296" y="352"/>
                      <a:pt x="293" y="352"/>
                    </a:cubicBezTo>
                    <a:cubicBezTo>
                      <a:pt x="274" y="352"/>
                      <a:pt x="274" y="352"/>
                      <a:pt x="274" y="352"/>
                    </a:cubicBezTo>
                    <a:cubicBezTo>
                      <a:pt x="271" y="352"/>
                      <a:pt x="270" y="350"/>
                      <a:pt x="270" y="348"/>
                    </a:cubicBezTo>
                    <a:cubicBezTo>
                      <a:pt x="270" y="332"/>
                      <a:pt x="270" y="332"/>
                      <a:pt x="270" y="332"/>
                    </a:cubicBezTo>
                    <a:cubicBezTo>
                      <a:pt x="270" y="329"/>
                      <a:pt x="271" y="327"/>
                      <a:pt x="274" y="327"/>
                    </a:cubicBezTo>
                    <a:cubicBezTo>
                      <a:pt x="293" y="327"/>
                      <a:pt x="293" y="327"/>
                      <a:pt x="293" y="327"/>
                    </a:cubicBezTo>
                    <a:cubicBezTo>
                      <a:pt x="296" y="327"/>
                      <a:pt x="298" y="329"/>
                      <a:pt x="298" y="332"/>
                    </a:cubicBezTo>
                    <a:lnTo>
                      <a:pt x="298" y="348"/>
                    </a:lnTo>
                    <a:close/>
                    <a:moveTo>
                      <a:pt x="298" y="284"/>
                    </a:moveTo>
                    <a:cubicBezTo>
                      <a:pt x="298" y="286"/>
                      <a:pt x="296" y="288"/>
                      <a:pt x="293" y="288"/>
                    </a:cubicBezTo>
                    <a:cubicBezTo>
                      <a:pt x="274" y="288"/>
                      <a:pt x="274" y="288"/>
                      <a:pt x="274" y="288"/>
                    </a:cubicBezTo>
                    <a:cubicBezTo>
                      <a:pt x="271" y="288"/>
                      <a:pt x="270" y="286"/>
                      <a:pt x="270" y="284"/>
                    </a:cubicBezTo>
                    <a:cubicBezTo>
                      <a:pt x="270" y="268"/>
                      <a:pt x="270" y="268"/>
                      <a:pt x="270" y="268"/>
                    </a:cubicBezTo>
                    <a:cubicBezTo>
                      <a:pt x="270" y="266"/>
                      <a:pt x="271" y="264"/>
                      <a:pt x="274" y="264"/>
                    </a:cubicBezTo>
                    <a:cubicBezTo>
                      <a:pt x="293" y="264"/>
                      <a:pt x="293" y="264"/>
                      <a:pt x="293" y="264"/>
                    </a:cubicBezTo>
                    <a:cubicBezTo>
                      <a:pt x="296" y="264"/>
                      <a:pt x="298" y="266"/>
                      <a:pt x="298" y="268"/>
                    </a:cubicBezTo>
                    <a:lnTo>
                      <a:pt x="298" y="284"/>
                    </a:lnTo>
                    <a:close/>
                    <a:moveTo>
                      <a:pt x="298" y="230"/>
                    </a:moveTo>
                    <a:cubicBezTo>
                      <a:pt x="298" y="232"/>
                      <a:pt x="296" y="234"/>
                      <a:pt x="293" y="234"/>
                    </a:cubicBezTo>
                    <a:cubicBezTo>
                      <a:pt x="274" y="234"/>
                      <a:pt x="274" y="234"/>
                      <a:pt x="274" y="234"/>
                    </a:cubicBezTo>
                    <a:cubicBezTo>
                      <a:pt x="271" y="234"/>
                      <a:pt x="270" y="232"/>
                      <a:pt x="270" y="230"/>
                    </a:cubicBezTo>
                    <a:cubicBezTo>
                      <a:pt x="270" y="214"/>
                      <a:pt x="270" y="214"/>
                      <a:pt x="270" y="214"/>
                    </a:cubicBezTo>
                    <a:cubicBezTo>
                      <a:pt x="270" y="211"/>
                      <a:pt x="271" y="209"/>
                      <a:pt x="274" y="209"/>
                    </a:cubicBezTo>
                    <a:cubicBezTo>
                      <a:pt x="293" y="209"/>
                      <a:pt x="293" y="209"/>
                      <a:pt x="293" y="209"/>
                    </a:cubicBezTo>
                    <a:cubicBezTo>
                      <a:pt x="296" y="209"/>
                      <a:pt x="298" y="211"/>
                      <a:pt x="298" y="214"/>
                    </a:cubicBezTo>
                    <a:lnTo>
                      <a:pt x="298" y="230"/>
                    </a:lnTo>
                    <a:close/>
                    <a:moveTo>
                      <a:pt x="298" y="166"/>
                    </a:moveTo>
                    <a:cubicBezTo>
                      <a:pt x="298" y="168"/>
                      <a:pt x="296" y="170"/>
                      <a:pt x="293" y="170"/>
                    </a:cubicBezTo>
                    <a:cubicBezTo>
                      <a:pt x="274" y="170"/>
                      <a:pt x="274" y="170"/>
                      <a:pt x="274" y="170"/>
                    </a:cubicBezTo>
                    <a:cubicBezTo>
                      <a:pt x="271" y="170"/>
                      <a:pt x="270" y="168"/>
                      <a:pt x="270" y="166"/>
                    </a:cubicBezTo>
                    <a:cubicBezTo>
                      <a:pt x="270" y="150"/>
                      <a:pt x="270" y="150"/>
                      <a:pt x="270" y="150"/>
                    </a:cubicBezTo>
                    <a:cubicBezTo>
                      <a:pt x="270" y="148"/>
                      <a:pt x="271" y="146"/>
                      <a:pt x="274" y="146"/>
                    </a:cubicBezTo>
                    <a:cubicBezTo>
                      <a:pt x="293" y="146"/>
                      <a:pt x="293" y="146"/>
                      <a:pt x="293" y="146"/>
                    </a:cubicBezTo>
                    <a:cubicBezTo>
                      <a:pt x="296" y="146"/>
                      <a:pt x="298" y="148"/>
                      <a:pt x="298" y="150"/>
                    </a:cubicBezTo>
                    <a:lnTo>
                      <a:pt x="298" y="166"/>
                    </a:lnTo>
                    <a:close/>
                    <a:moveTo>
                      <a:pt x="298" y="112"/>
                    </a:moveTo>
                    <a:cubicBezTo>
                      <a:pt x="298" y="114"/>
                      <a:pt x="296" y="116"/>
                      <a:pt x="293" y="116"/>
                    </a:cubicBezTo>
                    <a:cubicBezTo>
                      <a:pt x="274" y="116"/>
                      <a:pt x="274" y="116"/>
                      <a:pt x="274" y="116"/>
                    </a:cubicBezTo>
                    <a:cubicBezTo>
                      <a:pt x="271" y="116"/>
                      <a:pt x="270" y="114"/>
                      <a:pt x="270" y="112"/>
                    </a:cubicBezTo>
                    <a:cubicBezTo>
                      <a:pt x="270" y="96"/>
                      <a:pt x="270" y="96"/>
                      <a:pt x="270" y="96"/>
                    </a:cubicBezTo>
                    <a:cubicBezTo>
                      <a:pt x="270" y="93"/>
                      <a:pt x="271" y="91"/>
                      <a:pt x="274" y="91"/>
                    </a:cubicBezTo>
                    <a:cubicBezTo>
                      <a:pt x="293" y="91"/>
                      <a:pt x="293" y="91"/>
                      <a:pt x="293" y="91"/>
                    </a:cubicBezTo>
                    <a:cubicBezTo>
                      <a:pt x="296" y="91"/>
                      <a:pt x="298" y="93"/>
                      <a:pt x="298" y="96"/>
                    </a:cubicBezTo>
                    <a:lnTo>
                      <a:pt x="298" y="112"/>
                    </a:lnTo>
                    <a:close/>
                    <a:moveTo>
                      <a:pt x="298" y="48"/>
                    </a:moveTo>
                    <a:cubicBezTo>
                      <a:pt x="298" y="50"/>
                      <a:pt x="296" y="52"/>
                      <a:pt x="293" y="52"/>
                    </a:cubicBezTo>
                    <a:cubicBezTo>
                      <a:pt x="274" y="52"/>
                      <a:pt x="274" y="52"/>
                      <a:pt x="274" y="52"/>
                    </a:cubicBezTo>
                    <a:cubicBezTo>
                      <a:pt x="271" y="52"/>
                      <a:pt x="270" y="50"/>
                      <a:pt x="270" y="48"/>
                    </a:cubicBezTo>
                    <a:cubicBezTo>
                      <a:pt x="270" y="32"/>
                      <a:pt x="270" y="32"/>
                      <a:pt x="270" y="32"/>
                    </a:cubicBezTo>
                    <a:cubicBezTo>
                      <a:pt x="270" y="30"/>
                      <a:pt x="271" y="28"/>
                      <a:pt x="274" y="28"/>
                    </a:cubicBezTo>
                    <a:cubicBezTo>
                      <a:pt x="293" y="28"/>
                      <a:pt x="293" y="28"/>
                      <a:pt x="293" y="28"/>
                    </a:cubicBezTo>
                    <a:cubicBezTo>
                      <a:pt x="296" y="28"/>
                      <a:pt x="298" y="30"/>
                      <a:pt x="298" y="32"/>
                    </a:cubicBezTo>
                    <a:lnTo>
                      <a:pt x="298" y="48"/>
                    </a:ln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46" name="Freeform 34"/>
              <p:cNvSpPr>
                <a:spLocks/>
              </p:cNvSpPr>
              <p:nvPr/>
            </p:nvSpPr>
            <p:spPr bwMode="auto">
              <a:xfrm>
                <a:off x="3596531" y="5209340"/>
                <a:ext cx="538326" cy="367026"/>
              </a:xfrm>
              <a:custGeom>
                <a:avLst/>
                <a:gdLst>
                  <a:gd name="T0" fmla="*/ 928 w 1182"/>
                  <a:gd name="T1" fmla="*/ 261 h 795"/>
                  <a:gd name="T2" fmla="*/ 857 w 1182"/>
                  <a:gd name="T3" fmla="*/ 271 h 795"/>
                  <a:gd name="T4" fmla="*/ 536 w 1182"/>
                  <a:gd name="T5" fmla="*/ 0 h 795"/>
                  <a:gd name="T6" fmla="*/ 214 w 1182"/>
                  <a:gd name="T7" fmla="*/ 274 h 795"/>
                  <a:gd name="T8" fmla="*/ 0 w 1182"/>
                  <a:gd name="T9" fmla="*/ 528 h 795"/>
                  <a:gd name="T10" fmla="*/ 185 w 1182"/>
                  <a:gd name="T11" fmla="*/ 772 h 795"/>
                  <a:gd name="T12" fmla="*/ 292 w 1182"/>
                  <a:gd name="T13" fmla="*/ 795 h 795"/>
                  <a:gd name="T14" fmla="*/ 290 w 1182"/>
                  <a:gd name="T15" fmla="*/ 785 h 795"/>
                  <a:gd name="T16" fmla="*/ 290 w 1182"/>
                  <a:gd name="T17" fmla="*/ 403 h 795"/>
                  <a:gd name="T18" fmla="*/ 308 w 1182"/>
                  <a:gd name="T19" fmla="*/ 384 h 795"/>
                  <a:gd name="T20" fmla="*/ 467 w 1182"/>
                  <a:gd name="T21" fmla="*/ 373 h 795"/>
                  <a:gd name="T22" fmla="*/ 483 w 1182"/>
                  <a:gd name="T23" fmla="*/ 373 h 795"/>
                  <a:gd name="T24" fmla="*/ 499 w 1182"/>
                  <a:gd name="T25" fmla="*/ 374 h 795"/>
                  <a:gd name="T26" fmla="*/ 626 w 1182"/>
                  <a:gd name="T27" fmla="*/ 384 h 795"/>
                  <a:gd name="T28" fmla="*/ 644 w 1182"/>
                  <a:gd name="T29" fmla="*/ 403 h 795"/>
                  <a:gd name="T30" fmla="*/ 644 w 1182"/>
                  <a:gd name="T31" fmla="*/ 785 h 795"/>
                  <a:gd name="T32" fmla="*/ 642 w 1182"/>
                  <a:gd name="T33" fmla="*/ 795 h 795"/>
                  <a:gd name="T34" fmla="*/ 804 w 1182"/>
                  <a:gd name="T35" fmla="*/ 795 h 795"/>
                  <a:gd name="T36" fmla="*/ 1009 w 1182"/>
                  <a:gd name="T37" fmla="*/ 606 h 795"/>
                  <a:gd name="T38" fmla="*/ 804 w 1182"/>
                  <a:gd name="T39" fmla="*/ 418 h 795"/>
                  <a:gd name="T40" fmla="*/ 746 w 1182"/>
                  <a:gd name="T41" fmla="*/ 425 h 795"/>
                  <a:gd name="T42" fmla="*/ 487 w 1182"/>
                  <a:gd name="T43" fmla="*/ 233 h 795"/>
                  <a:gd name="T44" fmla="*/ 227 w 1182"/>
                  <a:gd name="T45" fmla="*/ 427 h 795"/>
                  <a:gd name="T46" fmla="*/ 54 w 1182"/>
                  <a:gd name="T47" fmla="*/ 606 h 795"/>
                  <a:gd name="T48" fmla="*/ 56 w 1182"/>
                  <a:gd name="T49" fmla="*/ 630 h 795"/>
                  <a:gd name="T50" fmla="*/ 42 w 1182"/>
                  <a:gd name="T51" fmla="*/ 555 h 795"/>
                  <a:gd name="T52" fmla="*/ 234 w 1182"/>
                  <a:gd name="T53" fmla="*/ 327 h 795"/>
                  <a:gd name="T54" fmla="*/ 523 w 1182"/>
                  <a:gd name="T55" fmla="*/ 81 h 795"/>
                  <a:gd name="T56" fmla="*/ 812 w 1182"/>
                  <a:gd name="T57" fmla="*/ 324 h 795"/>
                  <a:gd name="T58" fmla="*/ 876 w 1182"/>
                  <a:gd name="T59" fmla="*/ 315 h 795"/>
                  <a:gd name="T60" fmla="*/ 1104 w 1182"/>
                  <a:gd name="T61" fmla="*/ 555 h 795"/>
                  <a:gd name="T62" fmla="*/ 876 w 1182"/>
                  <a:gd name="T63" fmla="*/ 795 h 795"/>
                  <a:gd name="T64" fmla="*/ 928 w 1182"/>
                  <a:gd name="T65" fmla="*/ 795 h 795"/>
                  <a:gd name="T66" fmla="*/ 1182 w 1182"/>
                  <a:gd name="T67" fmla="*/ 528 h 795"/>
                  <a:gd name="T68" fmla="*/ 928 w 1182"/>
                  <a:gd name="T69" fmla="*/ 26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2" h="795">
                    <a:moveTo>
                      <a:pt x="928" y="261"/>
                    </a:moveTo>
                    <a:cubicBezTo>
                      <a:pt x="903" y="261"/>
                      <a:pt x="879" y="264"/>
                      <a:pt x="857" y="271"/>
                    </a:cubicBezTo>
                    <a:cubicBezTo>
                      <a:pt x="817" y="115"/>
                      <a:pt x="689" y="0"/>
                      <a:pt x="536" y="0"/>
                    </a:cubicBezTo>
                    <a:cubicBezTo>
                      <a:pt x="382" y="0"/>
                      <a:pt x="252" y="116"/>
                      <a:pt x="214" y="274"/>
                    </a:cubicBezTo>
                    <a:cubicBezTo>
                      <a:pt x="90" y="309"/>
                      <a:pt x="0" y="410"/>
                      <a:pt x="0" y="528"/>
                    </a:cubicBezTo>
                    <a:cubicBezTo>
                      <a:pt x="0" y="637"/>
                      <a:pt x="76" y="730"/>
                      <a:pt x="185" y="772"/>
                    </a:cubicBezTo>
                    <a:cubicBezTo>
                      <a:pt x="217" y="785"/>
                      <a:pt x="254" y="793"/>
                      <a:pt x="292" y="795"/>
                    </a:cubicBezTo>
                    <a:cubicBezTo>
                      <a:pt x="291" y="792"/>
                      <a:pt x="290" y="789"/>
                      <a:pt x="290" y="785"/>
                    </a:cubicBezTo>
                    <a:cubicBezTo>
                      <a:pt x="290" y="403"/>
                      <a:pt x="290" y="403"/>
                      <a:pt x="290" y="403"/>
                    </a:cubicBezTo>
                    <a:cubicBezTo>
                      <a:pt x="290" y="394"/>
                      <a:pt x="299" y="387"/>
                      <a:pt x="308" y="384"/>
                    </a:cubicBezTo>
                    <a:cubicBezTo>
                      <a:pt x="333" y="378"/>
                      <a:pt x="393" y="373"/>
                      <a:pt x="467" y="373"/>
                    </a:cubicBezTo>
                    <a:cubicBezTo>
                      <a:pt x="473" y="373"/>
                      <a:pt x="478" y="373"/>
                      <a:pt x="483" y="373"/>
                    </a:cubicBezTo>
                    <a:cubicBezTo>
                      <a:pt x="499" y="374"/>
                      <a:pt x="499" y="374"/>
                      <a:pt x="499" y="374"/>
                    </a:cubicBezTo>
                    <a:cubicBezTo>
                      <a:pt x="558" y="375"/>
                      <a:pt x="605" y="379"/>
                      <a:pt x="626" y="384"/>
                    </a:cubicBezTo>
                    <a:cubicBezTo>
                      <a:pt x="636" y="387"/>
                      <a:pt x="644" y="394"/>
                      <a:pt x="644" y="403"/>
                    </a:cubicBezTo>
                    <a:cubicBezTo>
                      <a:pt x="644" y="785"/>
                      <a:pt x="644" y="785"/>
                      <a:pt x="644" y="785"/>
                    </a:cubicBezTo>
                    <a:cubicBezTo>
                      <a:pt x="644" y="789"/>
                      <a:pt x="643" y="792"/>
                      <a:pt x="642" y="795"/>
                    </a:cubicBezTo>
                    <a:cubicBezTo>
                      <a:pt x="716" y="795"/>
                      <a:pt x="779" y="795"/>
                      <a:pt x="804" y="795"/>
                    </a:cubicBezTo>
                    <a:cubicBezTo>
                      <a:pt x="917" y="795"/>
                      <a:pt x="1009" y="711"/>
                      <a:pt x="1009" y="606"/>
                    </a:cubicBezTo>
                    <a:cubicBezTo>
                      <a:pt x="1009" y="502"/>
                      <a:pt x="917" y="418"/>
                      <a:pt x="804" y="418"/>
                    </a:cubicBezTo>
                    <a:cubicBezTo>
                      <a:pt x="784" y="418"/>
                      <a:pt x="764" y="420"/>
                      <a:pt x="746" y="425"/>
                    </a:cubicBezTo>
                    <a:cubicBezTo>
                      <a:pt x="714" y="314"/>
                      <a:pt x="610" y="233"/>
                      <a:pt x="487" y="233"/>
                    </a:cubicBezTo>
                    <a:cubicBezTo>
                      <a:pt x="362" y="233"/>
                      <a:pt x="258" y="315"/>
                      <a:pt x="227" y="427"/>
                    </a:cubicBezTo>
                    <a:cubicBezTo>
                      <a:pt x="126" y="452"/>
                      <a:pt x="54" y="523"/>
                      <a:pt x="54" y="606"/>
                    </a:cubicBezTo>
                    <a:cubicBezTo>
                      <a:pt x="54" y="614"/>
                      <a:pt x="55" y="622"/>
                      <a:pt x="56" y="630"/>
                    </a:cubicBezTo>
                    <a:cubicBezTo>
                      <a:pt x="47" y="606"/>
                      <a:pt x="42" y="581"/>
                      <a:pt x="42" y="555"/>
                    </a:cubicBezTo>
                    <a:cubicBezTo>
                      <a:pt x="42" y="449"/>
                      <a:pt x="122" y="359"/>
                      <a:pt x="234" y="327"/>
                    </a:cubicBezTo>
                    <a:cubicBezTo>
                      <a:pt x="269" y="185"/>
                      <a:pt x="385" y="81"/>
                      <a:pt x="523" y="81"/>
                    </a:cubicBezTo>
                    <a:cubicBezTo>
                      <a:pt x="661" y="81"/>
                      <a:pt x="776" y="184"/>
                      <a:pt x="812" y="324"/>
                    </a:cubicBezTo>
                    <a:cubicBezTo>
                      <a:pt x="832" y="318"/>
                      <a:pt x="854" y="315"/>
                      <a:pt x="876" y="315"/>
                    </a:cubicBezTo>
                    <a:cubicBezTo>
                      <a:pt x="1002" y="315"/>
                      <a:pt x="1104" y="422"/>
                      <a:pt x="1104" y="555"/>
                    </a:cubicBezTo>
                    <a:cubicBezTo>
                      <a:pt x="1104" y="688"/>
                      <a:pt x="1002" y="795"/>
                      <a:pt x="876" y="795"/>
                    </a:cubicBezTo>
                    <a:cubicBezTo>
                      <a:pt x="899" y="795"/>
                      <a:pt x="917" y="795"/>
                      <a:pt x="928" y="795"/>
                    </a:cubicBezTo>
                    <a:cubicBezTo>
                      <a:pt x="1068" y="795"/>
                      <a:pt x="1182" y="675"/>
                      <a:pt x="1182" y="528"/>
                    </a:cubicBezTo>
                    <a:cubicBezTo>
                      <a:pt x="1182" y="380"/>
                      <a:pt x="1068" y="261"/>
                      <a:pt x="928" y="261"/>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00" name="TextBox 299"/>
              <p:cNvSpPr txBox="1"/>
              <p:nvPr/>
            </p:nvSpPr>
            <p:spPr>
              <a:xfrm>
                <a:off x="3220560" y="5691294"/>
                <a:ext cx="1260000" cy="41350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UC &amp; CC</a:t>
                </a:r>
                <a:r>
                  <a:rPr lang="en-US" sz="1100" b="1" dirty="0">
                    <a:solidFill>
                      <a:srgbClr val="FF00FF"/>
                    </a:solidFill>
                    <a:latin typeface="Arial"/>
                  </a:rPr>
                  <a:t/>
                </a:r>
                <a:br>
                  <a:rPr lang="en-US" sz="1100" b="1" dirty="0">
                    <a:solidFill>
                      <a:srgbClr val="FF00FF"/>
                    </a:solidFill>
                    <a:latin typeface="Arial"/>
                  </a:rPr>
                </a:br>
                <a:r>
                  <a:rPr lang="en-US" sz="1100" b="1" dirty="0">
                    <a:solidFill>
                      <a:schemeClr val="tx1">
                        <a:lumMod val="65000"/>
                        <a:lumOff val="35000"/>
                      </a:schemeClr>
                    </a:solidFill>
                    <a:latin typeface="Arial"/>
                  </a:rPr>
                  <a:t>Managed Services</a:t>
                </a:r>
              </a:p>
            </p:txBody>
          </p:sp>
        </p:grpSp>
        <p:grpSp>
          <p:nvGrpSpPr>
            <p:cNvPr id="380" name="Group 379"/>
            <p:cNvGrpSpPr/>
            <p:nvPr/>
          </p:nvGrpSpPr>
          <p:grpSpPr>
            <a:xfrm>
              <a:off x="3997800" y="5188752"/>
              <a:ext cx="1260000" cy="804461"/>
              <a:chOff x="4912200" y="5188752"/>
              <a:chExt cx="1260000" cy="804461"/>
            </a:xfrm>
          </p:grpSpPr>
          <p:sp>
            <p:nvSpPr>
              <p:cNvPr id="254" name="Freeform 14"/>
              <p:cNvSpPr>
                <a:spLocks noEditPoints="1"/>
              </p:cNvSpPr>
              <p:nvPr/>
            </p:nvSpPr>
            <p:spPr bwMode="auto">
              <a:xfrm>
                <a:off x="5249941" y="5188752"/>
                <a:ext cx="517238" cy="383909"/>
              </a:xfrm>
              <a:custGeom>
                <a:avLst/>
                <a:gdLst>
                  <a:gd name="T0" fmla="*/ 810 w 889"/>
                  <a:gd name="T1" fmla="*/ 19 h 654"/>
                  <a:gd name="T2" fmla="*/ 810 w 889"/>
                  <a:gd name="T3" fmla="*/ 19 h 654"/>
                  <a:gd name="T4" fmla="*/ 861 w 889"/>
                  <a:gd name="T5" fmla="*/ 70 h 654"/>
                  <a:gd name="T6" fmla="*/ 861 w 889"/>
                  <a:gd name="T7" fmla="*/ 580 h 654"/>
                  <a:gd name="T8" fmla="*/ 810 w 889"/>
                  <a:gd name="T9" fmla="*/ 631 h 654"/>
                  <a:gd name="T10" fmla="*/ 74 w 889"/>
                  <a:gd name="T11" fmla="*/ 631 h 654"/>
                  <a:gd name="T12" fmla="*/ 23 w 889"/>
                  <a:gd name="T13" fmla="*/ 580 h 654"/>
                  <a:gd name="T14" fmla="*/ 23 w 889"/>
                  <a:gd name="T15" fmla="*/ 70 h 654"/>
                  <a:gd name="T16" fmla="*/ 74 w 889"/>
                  <a:gd name="T17" fmla="*/ 19 h 654"/>
                  <a:gd name="T18" fmla="*/ 755 w 889"/>
                  <a:gd name="T19" fmla="*/ 19 h 654"/>
                  <a:gd name="T20" fmla="*/ 810 w 889"/>
                  <a:gd name="T21" fmla="*/ 19 h 654"/>
                  <a:gd name="T22" fmla="*/ 0 w 889"/>
                  <a:gd name="T23" fmla="*/ 62 h 654"/>
                  <a:gd name="T24" fmla="*/ 0 w 889"/>
                  <a:gd name="T25" fmla="*/ 62 h 654"/>
                  <a:gd name="T26" fmla="*/ 0 w 889"/>
                  <a:gd name="T27" fmla="*/ 588 h 654"/>
                  <a:gd name="T28" fmla="*/ 66 w 889"/>
                  <a:gd name="T29" fmla="*/ 654 h 654"/>
                  <a:gd name="T30" fmla="*/ 822 w 889"/>
                  <a:gd name="T31" fmla="*/ 654 h 654"/>
                  <a:gd name="T32" fmla="*/ 889 w 889"/>
                  <a:gd name="T33" fmla="*/ 588 h 654"/>
                  <a:gd name="T34" fmla="*/ 889 w 889"/>
                  <a:gd name="T35" fmla="*/ 62 h 654"/>
                  <a:gd name="T36" fmla="*/ 822 w 889"/>
                  <a:gd name="T37" fmla="*/ 0 h 654"/>
                  <a:gd name="T38" fmla="*/ 66 w 889"/>
                  <a:gd name="T39" fmla="*/ 0 h 654"/>
                  <a:gd name="T40" fmla="*/ 0 w 889"/>
                  <a:gd name="T41" fmla="*/ 6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9" h="654">
                    <a:moveTo>
                      <a:pt x="810" y="19"/>
                    </a:moveTo>
                    <a:lnTo>
                      <a:pt x="810" y="19"/>
                    </a:lnTo>
                    <a:cubicBezTo>
                      <a:pt x="838" y="19"/>
                      <a:pt x="861" y="43"/>
                      <a:pt x="861" y="70"/>
                    </a:cubicBezTo>
                    <a:lnTo>
                      <a:pt x="861" y="580"/>
                    </a:lnTo>
                    <a:cubicBezTo>
                      <a:pt x="861" y="607"/>
                      <a:pt x="838" y="631"/>
                      <a:pt x="810" y="631"/>
                    </a:cubicBezTo>
                    <a:lnTo>
                      <a:pt x="74" y="631"/>
                    </a:lnTo>
                    <a:cubicBezTo>
                      <a:pt x="47" y="631"/>
                      <a:pt x="23" y="607"/>
                      <a:pt x="23" y="580"/>
                    </a:cubicBezTo>
                    <a:lnTo>
                      <a:pt x="23" y="70"/>
                    </a:lnTo>
                    <a:cubicBezTo>
                      <a:pt x="23" y="43"/>
                      <a:pt x="47" y="19"/>
                      <a:pt x="74" y="19"/>
                    </a:cubicBezTo>
                    <a:lnTo>
                      <a:pt x="755" y="19"/>
                    </a:lnTo>
                    <a:lnTo>
                      <a:pt x="810" y="19"/>
                    </a:lnTo>
                    <a:close/>
                    <a:moveTo>
                      <a:pt x="0" y="62"/>
                    </a:moveTo>
                    <a:lnTo>
                      <a:pt x="0" y="62"/>
                    </a:lnTo>
                    <a:lnTo>
                      <a:pt x="0" y="588"/>
                    </a:lnTo>
                    <a:cubicBezTo>
                      <a:pt x="0" y="623"/>
                      <a:pt x="31" y="654"/>
                      <a:pt x="66" y="654"/>
                    </a:cubicBezTo>
                    <a:lnTo>
                      <a:pt x="822" y="654"/>
                    </a:lnTo>
                    <a:cubicBezTo>
                      <a:pt x="858" y="654"/>
                      <a:pt x="889" y="623"/>
                      <a:pt x="889" y="588"/>
                    </a:cubicBezTo>
                    <a:lnTo>
                      <a:pt x="889" y="62"/>
                    </a:lnTo>
                    <a:cubicBezTo>
                      <a:pt x="889" y="27"/>
                      <a:pt x="858" y="0"/>
                      <a:pt x="822" y="0"/>
                    </a:cubicBezTo>
                    <a:lnTo>
                      <a:pt x="66" y="0"/>
                    </a:lnTo>
                    <a:cubicBezTo>
                      <a:pt x="31" y="0"/>
                      <a:pt x="0" y="27"/>
                      <a:pt x="0" y="62"/>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55" name="Freeform 15"/>
              <p:cNvSpPr>
                <a:spLocks noEditPoints="1"/>
              </p:cNvSpPr>
              <p:nvPr/>
            </p:nvSpPr>
            <p:spPr bwMode="auto">
              <a:xfrm>
                <a:off x="5318260" y="5238224"/>
                <a:ext cx="377234" cy="277048"/>
              </a:xfrm>
              <a:custGeom>
                <a:avLst/>
                <a:gdLst>
                  <a:gd name="T0" fmla="*/ 569 w 649"/>
                  <a:gd name="T1" fmla="*/ 330 h 473"/>
                  <a:gd name="T2" fmla="*/ 436 w 649"/>
                  <a:gd name="T3" fmla="*/ 257 h 473"/>
                  <a:gd name="T4" fmla="*/ 518 w 649"/>
                  <a:gd name="T5" fmla="*/ 347 h 473"/>
                  <a:gd name="T6" fmla="*/ 481 w 649"/>
                  <a:gd name="T7" fmla="*/ 380 h 473"/>
                  <a:gd name="T8" fmla="*/ 387 w 649"/>
                  <a:gd name="T9" fmla="*/ 321 h 473"/>
                  <a:gd name="T10" fmla="*/ 451 w 649"/>
                  <a:gd name="T11" fmla="*/ 410 h 473"/>
                  <a:gd name="T12" fmla="*/ 355 w 649"/>
                  <a:gd name="T13" fmla="*/ 354 h 473"/>
                  <a:gd name="T14" fmla="*/ 399 w 649"/>
                  <a:gd name="T15" fmla="*/ 419 h 473"/>
                  <a:gd name="T16" fmla="*/ 373 w 649"/>
                  <a:gd name="T17" fmla="*/ 443 h 473"/>
                  <a:gd name="T18" fmla="*/ 329 w 649"/>
                  <a:gd name="T19" fmla="*/ 371 h 473"/>
                  <a:gd name="T20" fmla="*/ 287 w 649"/>
                  <a:gd name="T21" fmla="*/ 321 h 473"/>
                  <a:gd name="T22" fmla="*/ 241 w 649"/>
                  <a:gd name="T23" fmla="*/ 273 h 473"/>
                  <a:gd name="T24" fmla="*/ 171 w 649"/>
                  <a:gd name="T25" fmla="*/ 242 h 473"/>
                  <a:gd name="T26" fmla="*/ 87 w 649"/>
                  <a:gd name="T27" fmla="*/ 222 h 473"/>
                  <a:gd name="T28" fmla="*/ 200 w 649"/>
                  <a:gd name="T29" fmla="*/ 88 h 473"/>
                  <a:gd name="T30" fmla="*/ 305 w 649"/>
                  <a:gd name="T31" fmla="*/ 78 h 473"/>
                  <a:gd name="T32" fmla="*/ 205 w 649"/>
                  <a:gd name="T33" fmla="*/ 191 h 473"/>
                  <a:gd name="T34" fmla="*/ 281 w 649"/>
                  <a:gd name="T35" fmla="*/ 210 h 473"/>
                  <a:gd name="T36" fmla="*/ 360 w 649"/>
                  <a:gd name="T37" fmla="*/ 161 h 473"/>
                  <a:gd name="T38" fmla="*/ 418 w 649"/>
                  <a:gd name="T39" fmla="*/ 175 h 473"/>
                  <a:gd name="T40" fmla="*/ 569 w 649"/>
                  <a:gd name="T41" fmla="*/ 330 h 473"/>
                  <a:gd name="T42" fmla="*/ 555 w 649"/>
                  <a:gd name="T43" fmla="*/ 54 h 473"/>
                  <a:gd name="T44" fmla="*/ 382 w 649"/>
                  <a:gd name="T45" fmla="*/ 54 h 473"/>
                  <a:gd name="T46" fmla="*/ 206 w 649"/>
                  <a:gd name="T47" fmla="*/ 69 h 473"/>
                  <a:gd name="T48" fmla="*/ 193 w 649"/>
                  <a:gd name="T49" fmla="*/ 23 h 473"/>
                  <a:gd name="T50" fmla="*/ 0 w 649"/>
                  <a:gd name="T51" fmla="*/ 230 h 473"/>
                  <a:gd name="T52" fmla="*/ 62 w 649"/>
                  <a:gd name="T53" fmla="*/ 257 h 473"/>
                  <a:gd name="T54" fmla="*/ 116 w 649"/>
                  <a:gd name="T55" fmla="*/ 271 h 473"/>
                  <a:gd name="T56" fmla="*/ 118 w 649"/>
                  <a:gd name="T57" fmla="*/ 315 h 473"/>
                  <a:gd name="T58" fmla="*/ 159 w 649"/>
                  <a:gd name="T59" fmla="*/ 362 h 473"/>
                  <a:gd name="T60" fmla="*/ 214 w 649"/>
                  <a:gd name="T61" fmla="*/ 404 h 473"/>
                  <a:gd name="T62" fmla="*/ 275 w 649"/>
                  <a:gd name="T63" fmla="*/ 441 h 473"/>
                  <a:gd name="T64" fmla="*/ 365 w 649"/>
                  <a:gd name="T65" fmla="*/ 460 h 473"/>
                  <a:gd name="T66" fmla="*/ 418 w 649"/>
                  <a:gd name="T67" fmla="*/ 432 h 473"/>
                  <a:gd name="T68" fmla="*/ 475 w 649"/>
                  <a:gd name="T69" fmla="*/ 396 h 473"/>
                  <a:gd name="T70" fmla="*/ 544 w 649"/>
                  <a:gd name="T71" fmla="*/ 356 h 473"/>
                  <a:gd name="T72" fmla="*/ 576 w 649"/>
                  <a:gd name="T73" fmla="*/ 283 h 473"/>
                  <a:gd name="T74" fmla="*/ 555 w 649"/>
                  <a:gd name="T75" fmla="*/ 5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9" h="473">
                    <a:moveTo>
                      <a:pt x="569" y="330"/>
                    </a:moveTo>
                    <a:lnTo>
                      <a:pt x="569" y="330"/>
                    </a:lnTo>
                    <a:cubicBezTo>
                      <a:pt x="569" y="330"/>
                      <a:pt x="554" y="354"/>
                      <a:pt x="528" y="334"/>
                    </a:cubicBezTo>
                    <a:lnTo>
                      <a:pt x="436" y="257"/>
                    </a:lnTo>
                    <a:lnTo>
                      <a:pt x="426" y="271"/>
                    </a:lnTo>
                    <a:lnTo>
                      <a:pt x="518" y="347"/>
                    </a:lnTo>
                    <a:cubicBezTo>
                      <a:pt x="518" y="347"/>
                      <a:pt x="534" y="359"/>
                      <a:pt x="517" y="375"/>
                    </a:cubicBezTo>
                    <a:cubicBezTo>
                      <a:pt x="517" y="375"/>
                      <a:pt x="500" y="393"/>
                      <a:pt x="481" y="380"/>
                    </a:cubicBezTo>
                    <a:lnTo>
                      <a:pt x="399" y="308"/>
                    </a:lnTo>
                    <a:lnTo>
                      <a:pt x="387" y="321"/>
                    </a:lnTo>
                    <a:lnTo>
                      <a:pt x="454" y="384"/>
                    </a:lnTo>
                    <a:cubicBezTo>
                      <a:pt x="454" y="384"/>
                      <a:pt x="465" y="399"/>
                      <a:pt x="451" y="410"/>
                    </a:cubicBezTo>
                    <a:cubicBezTo>
                      <a:pt x="451" y="410"/>
                      <a:pt x="432" y="421"/>
                      <a:pt x="419" y="415"/>
                    </a:cubicBezTo>
                    <a:lnTo>
                      <a:pt x="355" y="354"/>
                    </a:lnTo>
                    <a:lnTo>
                      <a:pt x="343" y="367"/>
                    </a:lnTo>
                    <a:lnTo>
                      <a:pt x="399" y="419"/>
                    </a:lnTo>
                    <a:cubicBezTo>
                      <a:pt x="399" y="419"/>
                      <a:pt x="404" y="432"/>
                      <a:pt x="395" y="441"/>
                    </a:cubicBezTo>
                    <a:cubicBezTo>
                      <a:pt x="395" y="441"/>
                      <a:pt x="385" y="452"/>
                      <a:pt x="373" y="443"/>
                    </a:cubicBezTo>
                    <a:lnTo>
                      <a:pt x="335" y="412"/>
                    </a:lnTo>
                    <a:cubicBezTo>
                      <a:pt x="335" y="412"/>
                      <a:pt x="343" y="384"/>
                      <a:pt x="329" y="371"/>
                    </a:cubicBezTo>
                    <a:cubicBezTo>
                      <a:pt x="329" y="371"/>
                      <a:pt x="316" y="358"/>
                      <a:pt x="292" y="369"/>
                    </a:cubicBezTo>
                    <a:cubicBezTo>
                      <a:pt x="292" y="369"/>
                      <a:pt x="306" y="334"/>
                      <a:pt x="287" y="321"/>
                    </a:cubicBezTo>
                    <a:cubicBezTo>
                      <a:pt x="287" y="321"/>
                      <a:pt x="265" y="310"/>
                      <a:pt x="242" y="325"/>
                    </a:cubicBezTo>
                    <a:cubicBezTo>
                      <a:pt x="242" y="325"/>
                      <a:pt x="263" y="290"/>
                      <a:pt x="241" y="273"/>
                    </a:cubicBezTo>
                    <a:cubicBezTo>
                      <a:pt x="241" y="273"/>
                      <a:pt x="219" y="260"/>
                      <a:pt x="186" y="284"/>
                    </a:cubicBezTo>
                    <a:cubicBezTo>
                      <a:pt x="186" y="284"/>
                      <a:pt x="191" y="249"/>
                      <a:pt x="171" y="242"/>
                    </a:cubicBezTo>
                    <a:cubicBezTo>
                      <a:pt x="171" y="242"/>
                      <a:pt x="152" y="240"/>
                      <a:pt x="130" y="255"/>
                    </a:cubicBezTo>
                    <a:lnTo>
                      <a:pt x="87" y="222"/>
                    </a:lnTo>
                    <a:lnTo>
                      <a:pt x="182" y="76"/>
                    </a:lnTo>
                    <a:lnTo>
                      <a:pt x="200" y="88"/>
                    </a:lnTo>
                    <a:cubicBezTo>
                      <a:pt x="200" y="88"/>
                      <a:pt x="223" y="102"/>
                      <a:pt x="260" y="88"/>
                    </a:cubicBezTo>
                    <a:cubicBezTo>
                      <a:pt x="260" y="88"/>
                      <a:pt x="296" y="78"/>
                      <a:pt x="305" y="78"/>
                    </a:cubicBezTo>
                    <a:cubicBezTo>
                      <a:pt x="305" y="78"/>
                      <a:pt x="256" y="110"/>
                      <a:pt x="240" y="137"/>
                    </a:cubicBezTo>
                    <a:cubicBezTo>
                      <a:pt x="224" y="164"/>
                      <a:pt x="209" y="186"/>
                      <a:pt x="205" y="191"/>
                    </a:cubicBezTo>
                    <a:cubicBezTo>
                      <a:pt x="205" y="191"/>
                      <a:pt x="199" y="204"/>
                      <a:pt x="208" y="212"/>
                    </a:cubicBezTo>
                    <a:cubicBezTo>
                      <a:pt x="208" y="212"/>
                      <a:pt x="246" y="239"/>
                      <a:pt x="281" y="210"/>
                    </a:cubicBezTo>
                    <a:cubicBezTo>
                      <a:pt x="281" y="210"/>
                      <a:pt x="311" y="183"/>
                      <a:pt x="318" y="171"/>
                    </a:cubicBezTo>
                    <a:cubicBezTo>
                      <a:pt x="318" y="171"/>
                      <a:pt x="338" y="156"/>
                      <a:pt x="360" y="161"/>
                    </a:cubicBezTo>
                    <a:cubicBezTo>
                      <a:pt x="381" y="165"/>
                      <a:pt x="390" y="165"/>
                      <a:pt x="401" y="165"/>
                    </a:cubicBezTo>
                    <a:cubicBezTo>
                      <a:pt x="412" y="165"/>
                      <a:pt x="415" y="166"/>
                      <a:pt x="418" y="175"/>
                    </a:cubicBezTo>
                    <a:cubicBezTo>
                      <a:pt x="422" y="184"/>
                      <a:pt x="530" y="264"/>
                      <a:pt x="554" y="286"/>
                    </a:cubicBezTo>
                    <a:cubicBezTo>
                      <a:pt x="578" y="308"/>
                      <a:pt x="578" y="316"/>
                      <a:pt x="569" y="330"/>
                    </a:cubicBezTo>
                    <a:close/>
                    <a:moveTo>
                      <a:pt x="555" y="54"/>
                    </a:moveTo>
                    <a:lnTo>
                      <a:pt x="555" y="54"/>
                    </a:lnTo>
                    <a:cubicBezTo>
                      <a:pt x="511" y="106"/>
                      <a:pt x="490" y="94"/>
                      <a:pt x="471" y="84"/>
                    </a:cubicBezTo>
                    <a:cubicBezTo>
                      <a:pt x="451" y="75"/>
                      <a:pt x="382" y="54"/>
                      <a:pt x="382" y="54"/>
                    </a:cubicBezTo>
                    <a:cubicBezTo>
                      <a:pt x="341" y="43"/>
                      <a:pt x="283" y="65"/>
                      <a:pt x="250" y="74"/>
                    </a:cubicBezTo>
                    <a:cubicBezTo>
                      <a:pt x="216" y="82"/>
                      <a:pt x="206" y="69"/>
                      <a:pt x="206" y="69"/>
                    </a:cubicBezTo>
                    <a:lnTo>
                      <a:pt x="192" y="58"/>
                    </a:lnTo>
                    <a:cubicBezTo>
                      <a:pt x="200" y="51"/>
                      <a:pt x="206" y="31"/>
                      <a:pt x="193" y="23"/>
                    </a:cubicBezTo>
                    <a:cubicBezTo>
                      <a:pt x="180" y="16"/>
                      <a:pt x="155" y="0"/>
                      <a:pt x="155" y="0"/>
                    </a:cubicBezTo>
                    <a:cubicBezTo>
                      <a:pt x="132" y="43"/>
                      <a:pt x="0" y="230"/>
                      <a:pt x="0" y="230"/>
                    </a:cubicBezTo>
                    <a:lnTo>
                      <a:pt x="33" y="258"/>
                    </a:lnTo>
                    <a:cubicBezTo>
                      <a:pt x="53" y="270"/>
                      <a:pt x="62" y="257"/>
                      <a:pt x="62" y="257"/>
                    </a:cubicBezTo>
                    <a:lnTo>
                      <a:pt x="76" y="236"/>
                    </a:lnTo>
                    <a:lnTo>
                      <a:pt x="116" y="271"/>
                    </a:lnTo>
                    <a:lnTo>
                      <a:pt x="110" y="283"/>
                    </a:lnTo>
                    <a:cubicBezTo>
                      <a:pt x="105" y="298"/>
                      <a:pt x="118" y="315"/>
                      <a:pt x="118" y="315"/>
                    </a:cubicBezTo>
                    <a:cubicBezTo>
                      <a:pt x="132" y="331"/>
                      <a:pt x="151" y="327"/>
                      <a:pt x="151" y="327"/>
                    </a:cubicBezTo>
                    <a:cubicBezTo>
                      <a:pt x="146" y="347"/>
                      <a:pt x="159" y="362"/>
                      <a:pt x="159" y="362"/>
                    </a:cubicBezTo>
                    <a:cubicBezTo>
                      <a:pt x="183" y="386"/>
                      <a:pt x="201" y="365"/>
                      <a:pt x="201" y="365"/>
                    </a:cubicBezTo>
                    <a:cubicBezTo>
                      <a:pt x="203" y="396"/>
                      <a:pt x="214" y="404"/>
                      <a:pt x="214" y="404"/>
                    </a:cubicBezTo>
                    <a:cubicBezTo>
                      <a:pt x="233" y="428"/>
                      <a:pt x="261" y="408"/>
                      <a:pt x="261" y="408"/>
                    </a:cubicBezTo>
                    <a:cubicBezTo>
                      <a:pt x="256" y="430"/>
                      <a:pt x="275" y="441"/>
                      <a:pt x="275" y="441"/>
                    </a:cubicBezTo>
                    <a:cubicBezTo>
                      <a:pt x="305" y="461"/>
                      <a:pt x="323" y="425"/>
                      <a:pt x="323" y="425"/>
                    </a:cubicBezTo>
                    <a:lnTo>
                      <a:pt x="365" y="460"/>
                    </a:lnTo>
                    <a:cubicBezTo>
                      <a:pt x="386" y="473"/>
                      <a:pt x="405" y="458"/>
                      <a:pt x="405" y="458"/>
                    </a:cubicBezTo>
                    <a:cubicBezTo>
                      <a:pt x="416" y="450"/>
                      <a:pt x="418" y="432"/>
                      <a:pt x="418" y="432"/>
                    </a:cubicBezTo>
                    <a:cubicBezTo>
                      <a:pt x="441" y="438"/>
                      <a:pt x="457" y="425"/>
                      <a:pt x="457" y="425"/>
                    </a:cubicBezTo>
                    <a:cubicBezTo>
                      <a:pt x="477" y="411"/>
                      <a:pt x="475" y="396"/>
                      <a:pt x="475" y="396"/>
                    </a:cubicBezTo>
                    <a:cubicBezTo>
                      <a:pt x="507" y="412"/>
                      <a:pt x="525" y="393"/>
                      <a:pt x="525" y="393"/>
                    </a:cubicBezTo>
                    <a:cubicBezTo>
                      <a:pt x="543" y="383"/>
                      <a:pt x="544" y="356"/>
                      <a:pt x="544" y="356"/>
                    </a:cubicBezTo>
                    <a:cubicBezTo>
                      <a:pt x="573" y="361"/>
                      <a:pt x="581" y="340"/>
                      <a:pt x="581" y="340"/>
                    </a:cubicBezTo>
                    <a:cubicBezTo>
                      <a:pt x="605" y="308"/>
                      <a:pt x="576" y="283"/>
                      <a:pt x="576" y="283"/>
                    </a:cubicBezTo>
                    <a:cubicBezTo>
                      <a:pt x="591" y="272"/>
                      <a:pt x="649" y="244"/>
                      <a:pt x="649" y="244"/>
                    </a:cubicBezTo>
                    <a:lnTo>
                      <a:pt x="555" y="54"/>
                    </a:ln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01" name="TextBox 300"/>
              <p:cNvSpPr txBox="1"/>
              <p:nvPr/>
            </p:nvSpPr>
            <p:spPr>
              <a:xfrm>
                <a:off x="4912200" y="5786463"/>
                <a:ext cx="1260000" cy="20675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SLA Mon</a:t>
                </a:r>
              </a:p>
            </p:txBody>
          </p:sp>
        </p:grpSp>
        <p:grpSp>
          <p:nvGrpSpPr>
            <p:cNvPr id="381" name="Group 380"/>
            <p:cNvGrpSpPr/>
            <p:nvPr/>
          </p:nvGrpSpPr>
          <p:grpSpPr>
            <a:xfrm>
              <a:off x="5210640" y="5313665"/>
              <a:ext cx="1260000" cy="791129"/>
              <a:chOff x="6603840" y="5313665"/>
              <a:chExt cx="1260000" cy="791129"/>
            </a:xfrm>
          </p:grpSpPr>
          <p:sp>
            <p:nvSpPr>
              <p:cNvPr id="247" name="Freeform 6"/>
              <p:cNvSpPr>
                <a:spLocks noEditPoints="1"/>
              </p:cNvSpPr>
              <p:nvPr/>
            </p:nvSpPr>
            <p:spPr bwMode="auto">
              <a:xfrm>
                <a:off x="6888342" y="5313665"/>
                <a:ext cx="675461" cy="194436"/>
              </a:xfrm>
              <a:custGeom>
                <a:avLst/>
                <a:gdLst>
                  <a:gd name="T0" fmla="*/ 195 w 2232"/>
                  <a:gd name="T1" fmla="*/ 0 h 631"/>
                  <a:gd name="T2" fmla="*/ 0 w 2232"/>
                  <a:gd name="T3" fmla="*/ 436 h 631"/>
                  <a:gd name="T4" fmla="*/ 2037 w 2232"/>
                  <a:gd name="T5" fmla="*/ 631 h 631"/>
                  <a:gd name="T6" fmla="*/ 2232 w 2232"/>
                  <a:gd name="T7" fmla="*/ 195 h 631"/>
                  <a:gd name="T8" fmla="*/ 240 w 2232"/>
                  <a:gd name="T9" fmla="*/ 70 h 631"/>
                  <a:gd name="T10" fmla="*/ 2121 w 2232"/>
                  <a:gd name="T11" fmla="*/ 200 h 631"/>
                  <a:gd name="T12" fmla="*/ 2031 w 2232"/>
                  <a:gd name="T13" fmla="*/ 350 h 631"/>
                  <a:gd name="T14" fmla="*/ 1937 w 2232"/>
                  <a:gd name="T15" fmla="*/ 389 h 631"/>
                  <a:gd name="T16" fmla="*/ 1799 w 2232"/>
                  <a:gd name="T17" fmla="*/ 350 h 631"/>
                  <a:gd name="T18" fmla="*/ 1692 w 2232"/>
                  <a:gd name="T19" fmla="*/ 350 h 631"/>
                  <a:gd name="T20" fmla="*/ 1598 w 2232"/>
                  <a:gd name="T21" fmla="*/ 389 h 631"/>
                  <a:gd name="T22" fmla="*/ 1461 w 2232"/>
                  <a:gd name="T23" fmla="*/ 350 h 631"/>
                  <a:gd name="T24" fmla="*/ 1354 w 2232"/>
                  <a:gd name="T25" fmla="*/ 350 h 631"/>
                  <a:gd name="T26" fmla="*/ 1260 w 2232"/>
                  <a:gd name="T27" fmla="*/ 389 h 631"/>
                  <a:gd name="T28" fmla="*/ 1122 w 2232"/>
                  <a:gd name="T29" fmla="*/ 350 h 631"/>
                  <a:gd name="T30" fmla="*/ 1015 w 2232"/>
                  <a:gd name="T31" fmla="*/ 350 h 631"/>
                  <a:gd name="T32" fmla="*/ 921 w 2232"/>
                  <a:gd name="T33" fmla="*/ 389 h 631"/>
                  <a:gd name="T34" fmla="*/ 783 w 2232"/>
                  <a:gd name="T35" fmla="*/ 350 h 631"/>
                  <a:gd name="T36" fmla="*/ 676 w 2232"/>
                  <a:gd name="T37" fmla="*/ 350 h 631"/>
                  <a:gd name="T38" fmla="*/ 583 w 2232"/>
                  <a:gd name="T39" fmla="*/ 389 h 631"/>
                  <a:gd name="T40" fmla="*/ 445 w 2232"/>
                  <a:gd name="T41" fmla="*/ 350 h 631"/>
                  <a:gd name="T42" fmla="*/ 338 w 2232"/>
                  <a:gd name="T43" fmla="*/ 350 h 631"/>
                  <a:gd name="T44" fmla="*/ 244 w 2232"/>
                  <a:gd name="T45" fmla="*/ 389 h 631"/>
                  <a:gd name="T46" fmla="*/ 111 w 2232"/>
                  <a:gd name="T47" fmla="*/ 337 h 631"/>
                  <a:gd name="T48" fmla="*/ 240 w 2232"/>
                  <a:gd name="T49" fmla="*/ 70 h 631"/>
                  <a:gd name="T50" fmla="*/ 240 w 2232"/>
                  <a:gd name="T51" fmla="*/ 561 h 631"/>
                  <a:gd name="T52" fmla="*/ 111 w 2232"/>
                  <a:gd name="T53" fmla="*/ 382 h 631"/>
                  <a:gd name="T54" fmla="*/ 179 w 2232"/>
                  <a:gd name="T55" fmla="*/ 233 h 631"/>
                  <a:gd name="T56" fmla="*/ 299 w 2232"/>
                  <a:gd name="T57" fmla="*/ 305 h 631"/>
                  <a:gd name="T58" fmla="*/ 392 w 2232"/>
                  <a:gd name="T59" fmla="*/ 382 h 631"/>
                  <a:gd name="T60" fmla="*/ 471 w 2232"/>
                  <a:gd name="T61" fmla="*/ 382 h 631"/>
                  <a:gd name="T62" fmla="*/ 518 w 2232"/>
                  <a:gd name="T63" fmla="*/ 233 h 631"/>
                  <a:gd name="T64" fmla="*/ 638 w 2232"/>
                  <a:gd name="T65" fmla="*/ 305 h 631"/>
                  <a:gd name="T66" fmla="*/ 730 w 2232"/>
                  <a:gd name="T67" fmla="*/ 382 h 631"/>
                  <a:gd name="T68" fmla="*/ 810 w 2232"/>
                  <a:gd name="T69" fmla="*/ 382 h 631"/>
                  <a:gd name="T70" fmla="*/ 856 w 2232"/>
                  <a:gd name="T71" fmla="*/ 233 h 631"/>
                  <a:gd name="T72" fmla="*/ 976 w 2232"/>
                  <a:gd name="T73" fmla="*/ 305 h 631"/>
                  <a:gd name="T74" fmla="*/ 1069 w 2232"/>
                  <a:gd name="T75" fmla="*/ 382 h 631"/>
                  <a:gd name="T76" fmla="*/ 1149 w 2232"/>
                  <a:gd name="T77" fmla="*/ 382 h 631"/>
                  <a:gd name="T78" fmla="*/ 1195 w 2232"/>
                  <a:gd name="T79" fmla="*/ 233 h 631"/>
                  <a:gd name="T80" fmla="*/ 1315 w 2232"/>
                  <a:gd name="T81" fmla="*/ 305 h 631"/>
                  <a:gd name="T82" fmla="*/ 1407 w 2232"/>
                  <a:gd name="T83" fmla="*/ 382 h 631"/>
                  <a:gd name="T84" fmla="*/ 1487 w 2232"/>
                  <a:gd name="T85" fmla="*/ 382 h 631"/>
                  <a:gd name="T86" fmla="*/ 1533 w 2232"/>
                  <a:gd name="T87" fmla="*/ 233 h 631"/>
                  <a:gd name="T88" fmla="*/ 1653 w 2232"/>
                  <a:gd name="T89" fmla="*/ 305 h 631"/>
                  <a:gd name="T90" fmla="*/ 1746 w 2232"/>
                  <a:gd name="T91" fmla="*/ 382 h 631"/>
                  <a:gd name="T92" fmla="*/ 1826 w 2232"/>
                  <a:gd name="T93" fmla="*/ 382 h 631"/>
                  <a:gd name="T94" fmla="*/ 1872 w 2232"/>
                  <a:gd name="T95" fmla="*/ 233 h 631"/>
                  <a:gd name="T96" fmla="*/ 1992 w 2232"/>
                  <a:gd name="T97" fmla="*/ 305 h 631"/>
                  <a:gd name="T98" fmla="*/ 2121 w 2232"/>
                  <a:gd name="T99" fmla="*/ 382 h 631"/>
                  <a:gd name="T100" fmla="*/ 1991 w 2232"/>
                  <a:gd name="T101" fmla="*/ 56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2" h="631">
                    <a:moveTo>
                      <a:pt x="2037" y="0"/>
                    </a:moveTo>
                    <a:cubicBezTo>
                      <a:pt x="195" y="0"/>
                      <a:pt x="195" y="0"/>
                      <a:pt x="195" y="0"/>
                    </a:cubicBezTo>
                    <a:cubicBezTo>
                      <a:pt x="87" y="0"/>
                      <a:pt x="0" y="88"/>
                      <a:pt x="0" y="195"/>
                    </a:cubicBezTo>
                    <a:cubicBezTo>
                      <a:pt x="0" y="436"/>
                      <a:pt x="0" y="436"/>
                      <a:pt x="0" y="436"/>
                    </a:cubicBezTo>
                    <a:cubicBezTo>
                      <a:pt x="0" y="543"/>
                      <a:pt x="87" y="631"/>
                      <a:pt x="195" y="631"/>
                    </a:cubicBezTo>
                    <a:cubicBezTo>
                      <a:pt x="2037" y="631"/>
                      <a:pt x="2037" y="631"/>
                      <a:pt x="2037" y="631"/>
                    </a:cubicBezTo>
                    <a:cubicBezTo>
                      <a:pt x="2144" y="631"/>
                      <a:pt x="2232" y="543"/>
                      <a:pt x="2232" y="436"/>
                    </a:cubicBezTo>
                    <a:cubicBezTo>
                      <a:pt x="2232" y="195"/>
                      <a:pt x="2232" y="195"/>
                      <a:pt x="2232" y="195"/>
                    </a:cubicBezTo>
                    <a:cubicBezTo>
                      <a:pt x="2232" y="88"/>
                      <a:pt x="2144" y="0"/>
                      <a:pt x="2037" y="0"/>
                    </a:cubicBezTo>
                    <a:close/>
                    <a:moveTo>
                      <a:pt x="240" y="70"/>
                    </a:moveTo>
                    <a:cubicBezTo>
                      <a:pt x="1991" y="70"/>
                      <a:pt x="1991" y="70"/>
                      <a:pt x="1991" y="70"/>
                    </a:cubicBezTo>
                    <a:cubicBezTo>
                      <a:pt x="2062" y="70"/>
                      <a:pt x="2121" y="128"/>
                      <a:pt x="2121" y="200"/>
                    </a:cubicBezTo>
                    <a:cubicBezTo>
                      <a:pt x="2121" y="350"/>
                      <a:pt x="2121" y="350"/>
                      <a:pt x="2121" y="350"/>
                    </a:cubicBezTo>
                    <a:cubicBezTo>
                      <a:pt x="2031" y="350"/>
                      <a:pt x="2031" y="350"/>
                      <a:pt x="2031" y="350"/>
                    </a:cubicBezTo>
                    <a:cubicBezTo>
                      <a:pt x="2001" y="143"/>
                      <a:pt x="2001" y="143"/>
                      <a:pt x="2001" y="143"/>
                    </a:cubicBezTo>
                    <a:cubicBezTo>
                      <a:pt x="1937" y="389"/>
                      <a:pt x="1937" y="389"/>
                      <a:pt x="1937" y="389"/>
                    </a:cubicBezTo>
                    <a:cubicBezTo>
                      <a:pt x="1879" y="109"/>
                      <a:pt x="1879" y="109"/>
                      <a:pt x="1879" y="109"/>
                    </a:cubicBezTo>
                    <a:cubicBezTo>
                      <a:pt x="1799" y="350"/>
                      <a:pt x="1799" y="350"/>
                      <a:pt x="1799" y="350"/>
                    </a:cubicBezTo>
                    <a:cubicBezTo>
                      <a:pt x="1746" y="350"/>
                      <a:pt x="1746" y="350"/>
                      <a:pt x="1746" y="350"/>
                    </a:cubicBezTo>
                    <a:cubicBezTo>
                      <a:pt x="1692" y="350"/>
                      <a:pt x="1692" y="350"/>
                      <a:pt x="1692" y="350"/>
                    </a:cubicBezTo>
                    <a:cubicBezTo>
                      <a:pt x="1662" y="143"/>
                      <a:pt x="1662" y="143"/>
                      <a:pt x="1662" y="143"/>
                    </a:cubicBezTo>
                    <a:cubicBezTo>
                      <a:pt x="1598" y="389"/>
                      <a:pt x="1598" y="389"/>
                      <a:pt x="1598" y="389"/>
                    </a:cubicBezTo>
                    <a:cubicBezTo>
                      <a:pt x="1541" y="109"/>
                      <a:pt x="1541" y="109"/>
                      <a:pt x="1541" y="109"/>
                    </a:cubicBezTo>
                    <a:cubicBezTo>
                      <a:pt x="1461" y="350"/>
                      <a:pt x="1461" y="350"/>
                      <a:pt x="1461" y="350"/>
                    </a:cubicBezTo>
                    <a:cubicBezTo>
                      <a:pt x="1407" y="350"/>
                      <a:pt x="1407" y="350"/>
                      <a:pt x="1407" y="350"/>
                    </a:cubicBezTo>
                    <a:cubicBezTo>
                      <a:pt x="1354" y="350"/>
                      <a:pt x="1354" y="350"/>
                      <a:pt x="1354" y="350"/>
                    </a:cubicBezTo>
                    <a:cubicBezTo>
                      <a:pt x="1324" y="143"/>
                      <a:pt x="1324" y="143"/>
                      <a:pt x="1324" y="143"/>
                    </a:cubicBezTo>
                    <a:cubicBezTo>
                      <a:pt x="1260" y="389"/>
                      <a:pt x="1260" y="389"/>
                      <a:pt x="1260" y="389"/>
                    </a:cubicBezTo>
                    <a:cubicBezTo>
                      <a:pt x="1202" y="109"/>
                      <a:pt x="1202" y="109"/>
                      <a:pt x="1202" y="109"/>
                    </a:cubicBezTo>
                    <a:cubicBezTo>
                      <a:pt x="1122" y="350"/>
                      <a:pt x="1122" y="350"/>
                      <a:pt x="1122" y="350"/>
                    </a:cubicBezTo>
                    <a:cubicBezTo>
                      <a:pt x="1069" y="350"/>
                      <a:pt x="1069" y="350"/>
                      <a:pt x="1069" y="350"/>
                    </a:cubicBezTo>
                    <a:cubicBezTo>
                      <a:pt x="1015" y="350"/>
                      <a:pt x="1015" y="350"/>
                      <a:pt x="1015" y="350"/>
                    </a:cubicBezTo>
                    <a:cubicBezTo>
                      <a:pt x="985" y="143"/>
                      <a:pt x="985" y="143"/>
                      <a:pt x="985" y="143"/>
                    </a:cubicBezTo>
                    <a:cubicBezTo>
                      <a:pt x="921" y="389"/>
                      <a:pt x="921" y="389"/>
                      <a:pt x="921" y="389"/>
                    </a:cubicBezTo>
                    <a:cubicBezTo>
                      <a:pt x="863" y="109"/>
                      <a:pt x="863" y="109"/>
                      <a:pt x="863" y="109"/>
                    </a:cubicBezTo>
                    <a:cubicBezTo>
                      <a:pt x="783" y="350"/>
                      <a:pt x="783" y="350"/>
                      <a:pt x="783" y="350"/>
                    </a:cubicBezTo>
                    <a:cubicBezTo>
                      <a:pt x="730" y="350"/>
                      <a:pt x="730" y="350"/>
                      <a:pt x="730" y="350"/>
                    </a:cubicBezTo>
                    <a:cubicBezTo>
                      <a:pt x="676" y="350"/>
                      <a:pt x="676" y="350"/>
                      <a:pt x="676" y="350"/>
                    </a:cubicBezTo>
                    <a:cubicBezTo>
                      <a:pt x="646" y="143"/>
                      <a:pt x="646" y="143"/>
                      <a:pt x="646" y="143"/>
                    </a:cubicBezTo>
                    <a:cubicBezTo>
                      <a:pt x="583" y="389"/>
                      <a:pt x="583" y="389"/>
                      <a:pt x="583" y="389"/>
                    </a:cubicBezTo>
                    <a:cubicBezTo>
                      <a:pt x="525" y="109"/>
                      <a:pt x="525" y="109"/>
                      <a:pt x="525" y="109"/>
                    </a:cubicBezTo>
                    <a:cubicBezTo>
                      <a:pt x="445" y="350"/>
                      <a:pt x="445" y="350"/>
                      <a:pt x="445" y="350"/>
                    </a:cubicBezTo>
                    <a:cubicBezTo>
                      <a:pt x="392" y="350"/>
                      <a:pt x="392" y="350"/>
                      <a:pt x="392" y="350"/>
                    </a:cubicBezTo>
                    <a:cubicBezTo>
                      <a:pt x="338" y="350"/>
                      <a:pt x="338" y="350"/>
                      <a:pt x="338" y="350"/>
                    </a:cubicBezTo>
                    <a:cubicBezTo>
                      <a:pt x="308" y="143"/>
                      <a:pt x="308" y="143"/>
                      <a:pt x="308" y="143"/>
                    </a:cubicBezTo>
                    <a:cubicBezTo>
                      <a:pt x="244" y="389"/>
                      <a:pt x="244" y="389"/>
                      <a:pt x="244" y="389"/>
                    </a:cubicBezTo>
                    <a:cubicBezTo>
                      <a:pt x="186" y="109"/>
                      <a:pt x="186" y="109"/>
                      <a:pt x="186" y="109"/>
                    </a:cubicBezTo>
                    <a:cubicBezTo>
                      <a:pt x="111" y="337"/>
                      <a:pt x="111" y="337"/>
                      <a:pt x="111" y="337"/>
                    </a:cubicBezTo>
                    <a:cubicBezTo>
                      <a:pt x="111" y="200"/>
                      <a:pt x="111" y="200"/>
                      <a:pt x="111" y="200"/>
                    </a:cubicBezTo>
                    <a:cubicBezTo>
                      <a:pt x="111" y="128"/>
                      <a:pt x="169" y="70"/>
                      <a:pt x="240" y="70"/>
                    </a:cubicBezTo>
                    <a:close/>
                    <a:moveTo>
                      <a:pt x="1991" y="561"/>
                    </a:moveTo>
                    <a:cubicBezTo>
                      <a:pt x="240" y="561"/>
                      <a:pt x="240" y="561"/>
                      <a:pt x="240" y="561"/>
                    </a:cubicBezTo>
                    <a:cubicBezTo>
                      <a:pt x="169" y="561"/>
                      <a:pt x="111" y="503"/>
                      <a:pt x="111" y="432"/>
                    </a:cubicBezTo>
                    <a:cubicBezTo>
                      <a:pt x="111" y="382"/>
                      <a:pt x="111" y="382"/>
                      <a:pt x="111" y="382"/>
                    </a:cubicBezTo>
                    <a:cubicBezTo>
                      <a:pt x="129" y="382"/>
                      <a:pt x="129" y="382"/>
                      <a:pt x="129" y="382"/>
                    </a:cubicBezTo>
                    <a:cubicBezTo>
                      <a:pt x="179" y="233"/>
                      <a:pt x="179" y="233"/>
                      <a:pt x="179" y="233"/>
                    </a:cubicBezTo>
                    <a:cubicBezTo>
                      <a:pt x="240" y="529"/>
                      <a:pt x="240" y="529"/>
                      <a:pt x="240" y="529"/>
                    </a:cubicBezTo>
                    <a:cubicBezTo>
                      <a:pt x="299" y="305"/>
                      <a:pt x="299" y="305"/>
                      <a:pt x="299" y="305"/>
                    </a:cubicBezTo>
                    <a:cubicBezTo>
                      <a:pt x="310" y="382"/>
                      <a:pt x="310" y="382"/>
                      <a:pt x="310" y="382"/>
                    </a:cubicBezTo>
                    <a:cubicBezTo>
                      <a:pt x="392" y="382"/>
                      <a:pt x="392" y="382"/>
                      <a:pt x="392" y="382"/>
                    </a:cubicBezTo>
                    <a:cubicBezTo>
                      <a:pt x="468" y="382"/>
                      <a:pt x="468" y="382"/>
                      <a:pt x="468" y="382"/>
                    </a:cubicBezTo>
                    <a:cubicBezTo>
                      <a:pt x="471" y="382"/>
                      <a:pt x="471" y="382"/>
                      <a:pt x="471" y="382"/>
                    </a:cubicBezTo>
                    <a:cubicBezTo>
                      <a:pt x="471" y="372"/>
                      <a:pt x="471" y="372"/>
                      <a:pt x="471" y="372"/>
                    </a:cubicBezTo>
                    <a:cubicBezTo>
                      <a:pt x="518" y="233"/>
                      <a:pt x="518" y="233"/>
                      <a:pt x="518" y="233"/>
                    </a:cubicBezTo>
                    <a:cubicBezTo>
                      <a:pt x="579" y="529"/>
                      <a:pt x="579" y="529"/>
                      <a:pt x="579" y="529"/>
                    </a:cubicBezTo>
                    <a:cubicBezTo>
                      <a:pt x="638" y="305"/>
                      <a:pt x="638" y="305"/>
                      <a:pt x="638" y="305"/>
                    </a:cubicBezTo>
                    <a:cubicBezTo>
                      <a:pt x="649" y="382"/>
                      <a:pt x="649" y="382"/>
                      <a:pt x="649" y="382"/>
                    </a:cubicBezTo>
                    <a:cubicBezTo>
                      <a:pt x="730" y="382"/>
                      <a:pt x="730" y="382"/>
                      <a:pt x="730" y="382"/>
                    </a:cubicBezTo>
                    <a:cubicBezTo>
                      <a:pt x="807" y="382"/>
                      <a:pt x="807" y="382"/>
                      <a:pt x="807" y="382"/>
                    </a:cubicBezTo>
                    <a:cubicBezTo>
                      <a:pt x="810" y="382"/>
                      <a:pt x="810" y="382"/>
                      <a:pt x="810" y="382"/>
                    </a:cubicBezTo>
                    <a:cubicBezTo>
                      <a:pt x="810" y="372"/>
                      <a:pt x="810" y="372"/>
                      <a:pt x="810" y="372"/>
                    </a:cubicBezTo>
                    <a:cubicBezTo>
                      <a:pt x="856" y="233"/>
                      <a:pt x="856" y="233"/>
                      <a:pt x="856" y="233"/>
                    </a:cubicBezTo>
                    <a:cubicBezTo>
                      <a:pt x="918" y="529"/>
                      <a:pt x="918" y="529"/>
                      <a:pt x="918" y="529"/>
                    </a:cubicBezTo>
                    <a:cubicBezTo>
                      <a:pt x="976" y="305"/>
                      <a:pt x="976" y="305"/>
                      <a:pt x="976" y="305"/>
                    </a:cubicBezTo>
                    <a:cubicBezTo>
                      <a:pt x="987" y="382"/>
                      <a:pt x="987" y="382"/>
                      <a:pt x="987" y="382"/>
                    </a:cubicBezTo>
                    <a:cubicBezTo>
                      <a:pt x="1069" y="382"/>
                      <a:pt x="1069" y="382"/>
                      <a:pt x="1069" y="382"/>
                    </a:cubicBezTo>
                    <a:cubicBezTo>
                      <a:pt x="1145" y="382"/>
                      <a:pt x="1145" y="382"/>
                      <a:pt x="1145" y="382"/>
                    </a:cubicBezTo>
                    <a:cubicBezTo>
                      <a:pt x="1149" y="382"/>
                      <a:pt x="1149" y="382"/>
                      <a:pt x="1149" y="382"/>
                    </a:cubicBezTo>
                    <a:cubicBezTo>
                      <a:pt x="1149" y="372"/>
                      <a:pt x="1149" y="372"/>
                      <a:pt x="1149" y="372"/>
                    </a:cubicBezTo>
                    <a:cubicBezTo>
                      <a:pt x="1195" y="233"/>
                      <a:pt x="1195" y="233"/>
                      <a:pt x="1195" y="233"/>
                    </a:cubicBezTo>
                    <a:cubicBezTo>
                      <a:pt x="1256" y="529"/>
                      <a:pt x="1256" y="529"/>
                      <a:pt x="1256" y="529"/>
                    </a:cubicBezTo>
                    <a:cubicBezTo>
                      <a:pt x="1315" y="305"/>
                      <a:pt x="1315" y="305"/>
                      <a:pt x="1315" y="305"/>
                    </a:cubicBezTo>
                    <a:cubicBezTo>
                      <a:pt x="1326" y="382"/>
                      <a:pt x="1326" y="382"/>
                      <a:pt x="1326" y="382"/>
                    </a:cubicBezTo>
                    <a:cubicBezTo>
                      <a:pt x="1407" y="382"/>
                      <a:pt x="1407" y="382"/>
                      <a:pt x="1407" y="382"/>
                    </a:cubicBezTo>
                    <a:cubicBezTo>
                      <a:pt x="1484" y="382"/>
                      <a:pt x="1484" y="382"/>
                      <a:pt x="1484" y="382"/>
                    </a:cubicBezTo>
                    <a:cubicBezTo>
                      <a:pt x="1487" y="382"/>
                      <a:pt x="1487" y="382"/>
                      <a:pt x="1487" y="382"/>
                    </a:cubicBezTo>
                    <a:cubicBezTo>
                      <a:pt x="1487" y="372"/>
                      <a:pt x="1487" y="372"/>
                      <a:pt x="1487" y="372"/>
                    </a:cubicBezTo>
                    <a:cubicBezTo>
                      <a:pt x="1533" y="233"/>
                      <a:pt x="1533" y="233"/>
                      <a:pt x="1533" y="233"/>
                    </a:cubicBezTo>
                    <a:cubicBezTo>
                      <a:pt x="1595" y="529"/>
                      <a:pt x="1595" y="529"/>
                      <a:pt x="1595" y="529"/>
                    </a:cubicBezTo>
                    <a:cubicBezTo>
                      <a:pt x="1653" y="305"/>
                      <a:pt x="1653" y="305"/>
                      <a:pt x="1653" y="305"/>
                    </a:cubicBezTo>
                    <a:cubicBezTo>
                      <a:pt x="1665" y="382"/>
                      <a:pt x="1665" y="382"/>
                      <a:pt x="1665" y="382"/>
                    </a:cubicBezTo>
                    <a:cubicBezTo>
                      <a:pt x="1746" y="382"/>
                      <a:pt x="1746" y="382"/>
                      <a:pt x="1746" y="382"/>
                    </a:cubicBezTo>
                    <a:cubicBezTo>
                      <a:pt x="1822" y="382"/>
                      <a:pt x="1822" y="382"/>
                      <a:pt x="1822" y="382"/>
                    </a:cubicBezTo>
                    <a:cubicBezTo>
                      <a:pt x="1826" y="382"/>
                      <a:pt x="1826" y="382"/>
                      <a:pt x="1826" y="382"/>
                    </a:cubicBezTo>
                    <a:cubicBezTo>
                      <a:pt x="1826" y="372"/>
                      <a:pt x="1826" y="372"/>
                      <a:pt x="1826" y="372"/>
                    </a:cubicBezTo>
                    <a:cubicBezTo>
                      <a:pt x="1872" y="233"/>
                      <a:pt x="1872" y="233"/>
                      <a:pt x="1872" y="233"/>
                    </a:cubicBezTo>
                    <a:cubicBezTo>
                      <a:pt x="1934" y="529"/>
                      <a:pt x="1934" y="529"/>
                      <a:pt x="1934" y="529"/>
                    </a:cubicBezTo>
                    <a:cubicBezTo>
                      <a:pt x="1992" y="305"/>
                      <a:pt x="1992" y="305"/>
                      <a:pt x="1992" y="305"/>
                    </a:cubicBezTo>
                    <a:cubicBezTo>
                      <a:pt x="2003" y="382"/>
                      <a:pt x="2003" y="382"/>
                      <a:pt x="2003" y="382"/>
                    </a:cubicBezTo>
                    <a:cubicBezTo>
                      <a:pt x="2121" y="382"/>
                      <a:pt x="2121" y="382"/>
                      <a:pt x="2121" y="382"/>
                    </a:cubicBezTo>
                    <a:cubicBezTo>
                      <a:pt x="2121" y="432"/>
                      <a:pt x="2121" y="432"/>
                      <a:pt x="2121" y="432"/>
                    </a:cubicBezTo>
                    <a:cubicBezTo>
                      <a:pt x="2121" y="503"/>
                      <a:pt x="2062" y="561"/>
                      <a:pt x="1991" y="561"/>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vert="horz" wrap="square" lIns="63999" tIns="31999" rIns="63999" bIns="31999"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302" name="TextBox 301"/>
              <p:cNvSpPr txBox="1"/>
              <p:nvPr/>
            </p:nvSpPr>
            <p:spPr>
              <a:xfrm>
                <a:off x="6603840" y="5691294"/>
                <a:ext cx="1260000" cy="41350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Avaya Diagnostic Server</a:t>
                </a:r>
              </a:p>
            </p:txBody>
          </p:sp>
        </p:grpSp>
        <p:grpSp>
          <p:nvGrpSpPr>
            <p:cNvPr id="382" name="Group 381"/>
            <p:cNvGrpSpPr/>
            <p:nvPr/>
          </p:nvGrpSpPr>
          <p:grpSpPr>
            <a:xfrm>
              <a:off x="6515100" y="5194691"/>
              <a:ext cx="1260000" cy="910103"/>
              <a:chOff x="8295480" y="5194691"/>
              <a:chExt cx="1260000" cy="910103"/>
            </a:xfrm>
          </p:grpSpPr>
          <p:sp>
            <p:nvSpPr>
              <p:cNvPr id="249" name="Freeform 6"/>
              <p:cNvSpPr>
                <a:spLocks noEditPoints="1"/>
              </p:cNvSpPr>
              <p:nvPr/>
            </p:nvSpPr>
            <p:spPr bwMode="auto">
              <a:xfrm flipH="1">
                <a:off x="8669055" y="5194691"/>
                <a:ext cx="442621" cy="410358"/>
              </a:xfrm>
              <a:custGeom>
                <a:avLst/>
                <a:gdLst>
                  <a:gd name="T0" fmla="*/ 1042 w 1056"/>
                  <a:gd name="T1" fmla="*/ 484 h 962"/>
                  <a:gd name="T2" fmla="*/ 942 w 1056"/>
                  <a:gd name="T3" fmla="*/ 322 h 962"/>
                  <a:gd name="T4" fmla="*/ 942 w 1056"/>
                  <a:gd name="T5" fmla="*/ 313 h 962"/>
                  <a:gd name="T6" fmla="*/ 488 w 1056"/>
                  <a:gd name="T7" fmla="*/ 0 h 962"/>
                  <a:gd name="T8" fmla="*/ 34 w 1056"/>
                  <a:gd name="T9" fmla="*/ 313 h 962"/>
                  <a:gd name="T10" fmla="*/ 65 w 1056"/>
                  <a:gd name="T11" fmla="*/ 426 h 962"/>
                  <a:gd name="T12" fmla="*/ 7 w 1056"/>
                  <a:gd name="T13" fmla="*/ 601 h 962"/>
                  <a:gd name="T14" fmla="*/ 561 w 1056"/>
                  <a:gd name="T15" fmla="*/ 862 h 962"/>
                  <a:gd name="T16" fmla="*/ 608 w 1056"/>
                  <a:gd name="T17" fmla="*/ 855 h 962"/>
                  <a:gd name="T18" fmla="*/ 915 w 1056"/>
                  <a:gd name="T19" fmla="*/ 925 h 962"/>
                  <a:gd name="T20" fmla="*/ 800 w 1056"/>
                  <a:gd name="T21" fmla="*/ 797 h 962"/>
                  <a:gd name="T22" fmla="*/ 1042 w 1056"/>
                  <a:gd name="T23" fmla="*/ 484 h 962"/>
                  <a:gd name="T24" fmla="*/ 488 w 1056"/>
                  <a:gd name="T25" fmla="*/ 544 h 962"/>
                  <a:gd name="T26" fmla="*/ 449 w 1056"/>
                  <a:gd name="T27" fmla="*/ 543 h 962"/>
                  <a:gd name="T28" fmla="*/ 265 w 1056"/>
                  <a:gd name="T29" fmla="*/ 626 h 962"/>
                  <a:gd name="T30" fmla="*/ 305 w 1056"/>
                  <a:gd name="T31" fmla="*/ 513 h 962"/>
                  <a:gd name="T32" fmla="*/ 116 w 1056"/>
                  <a:gd name="T33" fmla="*/ 313 h 962"/>
                  <a:gd name="T34" fmla="*/ 488 w 1056"/>
                  <a:gd name="T35" fmla="*/ 82 h 962"/>
                  <a:gd name="T36" fmla="*/ 861 w 1056"/>
                  <a:gd name="T37" fmla="*/ 313 h 962"/>
                  <a:gd name="T38" fmla="*/ 488 w 1056"/>
                  <a:gd name="T39" fmla="*/ 544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6" h="962">
                    <a:moveTo>
                      <a:pt x="1042" y="484"/>
                    </a:moveTo>
                    <a:cubicBezTo>
                      <a:pt x="1035" y="421"/>
                      <a:pt x="998" y="366"/>
                      <a:pt x="942" y="322"/>
                    </a:cubicBezTo>
                    <a:cubicBezTo>
                      <a:pt x="942" y="319"/>
                      <a:pt x="942" y="316"/>
                      <a:pt x="942" y="313"/>
                    </a:cubicBezTo>
                    <a:cubicBezTo>
                      <a:pt x="942" y="140"/>
                      <a:pt x="739" y="0"/>
                      <a:pt x="488" y="0"/>
                    </a:cubicBezTo>
                    <a:cubicBezTo>
                      <a:pt x="237" y="0"/>
                      <a:pt x="34" y="140"/>
                      <a:pt x="34" y="313"/>
                    </a:cubicBezTo>
                    <a:cubicBezTo>
                      <a:pt x="34" y="353"/>
                      <a:pt x="45" y="391"/>
                      <a:pt x="65" y="426"/>
                    </a:cubicBezTo>
                    <a:cubicBezTo>
                      <a:pt x="22" y="480"/>
                      <a:pt x="0" y="540"/>
                      <a:pt x="7" y="601"/>
                    </a:cubicBezTo>
                    <a:cubicBezTo>
                      <a:pt x="27" y="777"/>
                      <a:pt x="275" y="894"/>
                      <a:pt x="561" y="862"/>
                    </a:cubicBezTo>
                    <a:cubicBezTo>
                      <a:pt x="577" y="860"/>
                      <a:pt x="592" y="858"/>
                      <a:pt x="608" y="855"/>
                    </a:cubicBezTo>
                    <a:cubicBezTo>
                      <a:pt x="729" y="962"/>
                      <a:pt x="915" y="925"/>
                      <a:pt x="915" y="925"/>
                    </a:cubicBezTo>
                    <a:cubicBezTo>
                      <a:pt x="862" y="896"/>
                      <a:pt x="821" y="834"/>
                      <a:pt x="800" y="797"/>
                    </a:cubicBezTo>
                    <a:cubicBezTo>
                      <a:pt x="957" y="725"/>
                      <a:pt x="1056" y="606"/>
                      <a:pt x="1042" y="484"/>
                    </a:cubicBezTo>
                    <a:close/>
                    <a:moveTo>
                      <a:pt x="488" y="544"/>
                    </a:moveTo>
                    <a:cubicBezTo>
                      <a:pt x="475" y="544"/>
                      <a:pt x="462" y="543"/>
                      <a:pt x="449" y="543"/>
                    </a:cubicBezTo>
                    <a:cubicBezTo>
                      <a:pt x="368" y="629"/>
                      <a:pt x="265" y="626"/>
                      <a:pt x="265" y="626"/>
                    </a:cubicBezTo>
                    <a:cubicBezTo>
                      <a:pt x="294" y="594"/>
                      <a:pt x="303" y="549"/>
                      <a:pt x="305" y="513"/>
                    </a:cubicBezTo>
                    <a:cubicBezTo>
                      <a:pt x="193" y="472"/>
                      <a:pt x="116" y="397"/>
                      <a:pt x="116" y="313"/>
                    </a:cubicBezTo>
                    <a:cubicBezTo>
                      <a:pt x="116" y="188"/>
                      <a:pt x="286" y="82"/>
                      <a:pt x="488" y="82"/>
                    </a:cubicBezTo>
                    <a:cubicBezTo>
                      <a:pt x="690" y="82"/>
                      <a:pt x="861" y="188"/>
                      <a:pt x="861" y="313"/>
                    </a:cubicBezTo>
                    <a:cubicBezTo>
                      <a:pt x="861" y="438"/>
                      <a:pt x="690" y="544"/>
                      <a:pt x="488" y="544"/>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dirty="0">
                  <a:solidFill>
                    <a:schemeClr val="tx1">
                      <a:lumMod val="65000"/>
                      <a:lumOff val="35000"/>
                    </a:schemeClr>
                  </a:solidFill>
                </a:endParaRPr>
              </a:p>
            </p:txBody>
          </p:sp>
          <p:sp>
            <p:nvSpPr>
              <p:cNvPr id="251" name="Freeform 21"/>
              <p:cNvSpPr>
                <a:spLocks noEditPoints="1"/>
              </p:cNvSpPr>
              <p:nvPr/>
            </p:nvSpPr>
            <p:spPr bwMode="auto">
              <a:xfrm rot="1777073">
                <a:off x="8789137" y="5255859"/>
                <a:ext cx="148695" cy="151327"/>
              </a:xfrm>
              <a:custGeom>
                <a:avLst/>
                <a:gdLst/>
                <a:ahLst/>
                <a:cxnLst>
                  <a:cxn ang="0">
                    <a:pos x="2336" y="1331"/>
                  </a:cxn>
                  <a:cxn ang="0">
                    <a:pos x="2197" y="1168"/>
                  </a:cxn>
                  <a:cxn ang="0">
                    <a:pos x="2336" y="1005"/>
                  </a:cxn>
                  <a:cxn ang="0">
                    <a:pos x="2136" y="818"/>
                  </a:cxn>
                  <a:cxn ang="0">
                    <a:pos x="2184" y="570"/>
                  </a:cxn>
                  <a:cxn ang="0">
                    <a:pos x="1928" y="474"/>
                  </a:cxn>
                  <a:cxn ang="0">
                    <a:pos x="1878" y="227"/>
                  </a:cxn>
                  <a:cxn ang="0">
                    <a:pos x="1605" y="236"/>
                  </a:cxn>
                  <a:cxn ang="0">
                    <a:pos x="1464" y="26"/>
                  </a:cxn>
                  <a:cxn ang="0">
                    <a:pos x="1215" y="140"/>
                  </a:cxn>
                  <a:cxn ang="0">
                    <a:pos x="1121" y="140"/>
                  </a:cxn>
                  <a:cxn ang="0">
                    <a:pos x="872" y="26"/>
                  </a:cxn>
                  <a:cxn ang="0">
                    <a:pos x="731" y="236"/>
                  </a:cxn>
                  <a:cxn ang="0">
                    <a:pos x="458" y="227"/>
                  </a:cxn>
                  <a:cxn ang="0">
                    <a:pos x="408" y="474"/>
                  </a:cxn>
                  <a:cxn ang="0">
                    <a:pos x="152" y="570"/>
                  </a:cxn>
                  <a:cxn ang="0">
                    <a:pos x="200" y="818"/>
                  </a:cxn>
                  <a:cxn ang="0">
                    <a:pos x="0" y="1005"/>
                  </a:cxn>
                  <a:cxn ang="0">
                    <a:pos x="139" y="1168"/>
                  </a:cxn>
                  <a:cxn ang="0">
                    <a:pos x="0" y="1331"/>
                  </a:cxn>
                  <a:cxn ang="0">
                    <a:pos x="200" y="1518"/>
                  </a:cxn>
                  <a:cxn ang="0">
                    <a:pos x="152" y="1766"/>
                  </a:cxn>
                  <a:cxn ang="0">
                    <a:pos x="408" y="1862"/>
                  </a:cxn>
                  <a:cxn ang="0">
                    <a:pos x="458" y="2109"/>
                  </a:cxn>
                  <a:cxn ang="0">
                    <a:pos x="731" y="2100"/>
                  </a:cxn>
                  <a:cxn ang="0">
                    <a:pos x="872" y="2309"/>
                  </a:cxn>
                  <a:cxn ang="0">
                    <a:pos x="1121" y="2196"/>
                  </a:cxn>
                  <a:cxn ang="0">
                    <a:pos x="1215" y="2196"/>
                  </a:cxn>
                  <a:cxn ang="0">
                    <a:pos x="1464" y="2309"/>
                  </a:cxn>
                  <a:cxn ang="0">
                    <a:pos x="1605" y="2100"/>
                  </a:cxn>
                  <a:cxn ang="0">
                    <a:pos x="1878" y="2109"/>
                  </a:cxn>
                  <a:cxn ang="0">
                    <a:pos x="1928" y="1862"/>
                  </a:cxn>
                  <a:cxn ang="0">
                    <a:pos x="2184" y="1766"/>
                  </a:cxn>
                  <a:cxn ang="0">
                    <a:pos x="2136" y="1518"/>
                  </a:cxn>
                  <a:cxn ang="0">
                    <a:pos x="1168" y="2018"/>
                  </a:cxn>
                  <a:cxn ang="0">
                    <a:pos x="1168" y="318"/>
                  </a:cxn>
                  <a:cxn ang="0">
                    <a:pos x="1168" y="2018"/>
                  </a:cxn>
                </a:cxnLst>
                <a:rect l="0" t="0" r="r" b="b"/>
                <a:pathLst>
                  <a:path w="2336" h="2336">
                    <a:moveTo>
                      <a:pt x="2309" y="1464"/>
                    </a:moveTo>
                    <a:cubicBezTo>
                      <a:pt x="2321" y="1421"/>
                      <a:pt x="2329" y="1376"/>
                      <a:pt x="2336" y="1331"/>
                    </a:cubicBezTo>
                    <a:cubicBezTo>
                      <a:pt x="2196" y="1215"/>
                      <a:pt x="2196" y="1215"/>
                      <a:pt x="2196" y="1215"/>
                    </a:cubicBezTo>
                    <a:cubicBezTo>
                      <a:pt x="2197" y="1199"/>
                      <a:pt x="2197" y="1184"/>
                      <a:pt x="2197" y="1168"/>
                    </a:cubicBezTo>
                    <a:cubicBezTo>
                      <a:pt x="2197" y="1152"/>
                      <a:pt x="2197" y="1137"/>
                      <a:pt x="2196" y="1121"/>
                    </a:cubicBezTo>
                    <a:cubicBezTo>
                      <a:pt x="2336" y="1005"/>
                      <a:pt x="2336" y="1005"/>
                      <a:pt x="2336" y="1005"/>
                    </a:cubicBezTo>
                    <a:cubicBezTo>
                      <a:pt x="2329" y="960"/>
                      <a:pt x="2321" y="915"/>
                      <a:pt x="2309" y="872"/>
                    </a:cubicBezTo>
                    <a:cubicBezTo>
                      <a:pt x="2136" y="818"/>
                      <a:pt x="2136" y="818"/>
                      <a:pt x="2136" y="818"/>
                    </a:cubicBezTo>
                    <a:cubicBezTo>
                      <a:pt x="2125" y="788"/>
                      <a:pt x="2113" y="759"/>
                      <a:pt x="2100" y="731"/>
                    </a:cubicBezTo>
                    <a:cubicBezTo>
                      <a:pt x="2184" y="570"/>
                      <a:pt x="2184" y="570"/>
                      <a:pt x="2184" y="570"/>
                    </a:cubicBezTo>
                    <a:cubicBezTo>
                      <a:pt x="2161" y="531"/>
                      <a:pt x="2136" y="494"/>
                      <a:pt x="2109" y="458"/>
                    </a:cubicBezTo>
                    <a:cubicBezTo>
                      <a:pt x="1928" y="474"/>
                      <a:pt x="1928" y="474"/>
                      <a:pt x="1928" y="474"/>
                    </a:cubicBezTo>
                    <a:cubicBezTo>
                      <a:pt x="1907" y="451"/>
                      <a:pt x="1885" y="429"/>
                      <a:pt x="1862" y="408"/>
                    </a:cubicBezTo>
                    <a:cubicBezTo>
                      <a:pt x="1878" y="227"/>
                      <a:pt x="1878" y="227"/>
                      <a:pt x="1878" y="227"/>
                    </a:cubicBezTo>
                    <a:cubicBezTo>
                      <a:pt x="1842" y="200"/>
                      <a:pt x="1805" y="175"/>
                      <a:pt x="1766" y="152"/>
                    </a:cubicBezTo>
                    <a:cubicBezTo>
                      <a:pt x="1605" y="236"/>
                      <a:pt x="1605" y="236"/>
                      <a:pt x="1605" y="236"/>
                    </a:cubicBezTo>
                    <a:cubicBezTo>
                      <a:pt x="1576" y="223"/>
                      <a:pt x="1548" y="211"/>
                      <a:pt x="1518" y="200"/>
                    </a:cubicBezTo>
                    <a:cubicBezTo>
                      <a:pt x="1464" y="26"/>
                      <a:pt x="1464" y="26"/>
                      <a:pt x="1464" y="26"/>
                    </a:cubicBezTo>
                    <a:cubicBezTo>
                      <a:pt x="1421" y="15"/>
                      <a:pt x="1376" y="7"/>
                      <a:pt x="1331" y="0"/>
                    </a:cubicBezTo>
                    <a:cubicBezTo>
                      <a:pt x="1215" y="140"/>
                      <a:pt x="1215" y="140"/>
                      <a:pt x="1215" y="140"/>
                    </a:cubicBezTo>
                    <a:cubicBezTo>
                      <a:pt x="1199" y="139"/>
                      <a:pt x="1184" y="139"/>
                      <a:pt x="1168" y="139"/>
                    </a:cubicBezTo>
                    <a:cubicBezTo>
                      <a:pt x="1152" y="139"/>
                      <a:pt x="1137" y="139"/>
                      <a:pt x="1121" y="140"/>
                    </a:cubicBezTo>
                    <a:cubicBezTo>
                      <a:pt x="1005" y="0"/>
                      <a:pt x="1005" y="0"/>
                      <a:pt x="1005" y="0"/>
                    </a:cubicBezTo>
                    <a:cubicBezTo>
                      <a:pt x="960" y="7"/>
                      <a:pt x="915" y="15"/>
                      <a:pt x="872" y="26"/>
                    </a:cubicBezTo>
                    <a:cubicBezTo>
                      <a:pt x="818" y="200"/>
                      <a:pt x="818" y="200"/>
                      <a:pt x="818" y="200"/>
                    </a:cubicBezTo>
                    <a:cubicBezTo>
                      <a:pt x="788" y="211"/>
                      <a:pt x="759" y="223"/>
                      <a:pt x="731" y="236"/>
                    </a:cubicBezTo>
                    <a:cubicBezTo>
                      <a:pt x="570" y="152"/>
                      <a:pt x="570" y="152"/>
                      <a:pt x="570" y="152"/>
                    </a:cubicBezTo>
                    <a:cubicBezTo>
                      <a:pt x="531" y="175"/>
                      <a:pt x="494" y="200"/>
                      <a:pt x="458" y="227"/>
                    </a:cubicBezTo>
                    <a:cubicBezTo>
                      <a:pt x="474" y="408"/>
                      <a:pt x="474" y="408"/>
                      <a:pt x="474" y="408"/>
                    </a:cubicBezTo>
                    <a:cubicBezTo>
                      <a:pt x="451" y="429"/>
                      <a:pt x="429" y="451"/>
                      <a:pt x="408" y="474"/>
                    </a:cubicBezTo>
                    <a:cubicBezTo>
                      <a:pt x="227" y="458"/>
                      <a:pt x="227" y="458"/>
                      <a:pt x="227" y="458"/>
                    </a:cubicBezTo>
                    <a:cubicBezTo>
                      <a:pt x="200" y="494"/>
                      <a:pt x="175" y="531"/>
                      <a:pt x="152" y="570"/>
                    </a:cubicBezTo>
                    <a:cubicBezTo>
                      <a:pt x="236" y="731"/>
                      <a:pt x="236" y="731"/>
                      <a:pt x="236" y="731"/>
                    </a:cubicBezTo>
                    <a:cubicBezTo>
                      <a:pt x="223" y="759"/>
                      <a:pt x="211" y="788"/>
                      <a:pt x="200" y="818"/>
                    </a:cubicBezTo>
                    <a:cubicBezTo>
                      <a:pt x="26" y="872"/>
                      <a:pt x="26" y="872"/>
                      <a:pt x="26" y="872"/>
                    </a:cubicBezTo>
                    <a:cubicBezTo>
                      <a:pt x="15" y="915"/>
                      <a:pt x="6" y="960"/>
                      <a:pt x="0" y="1005"/>
                    </a:cubicBezTo>
                    <a:cubicBezTo>
                      <a:pt x="140" y="1121"/>
                      <a:pt x="140" y="1121"/>
                      <a:pt x="140" y="1121"/>
                    </a:cubicBezTo>
                    <a:cubicBezTo>
                      <a:pt x="139" y="1137"/>
                      <a:pt x="139" y="1152"/>
                      <a:pt x="139" y="1168"/>
                    </a:cubicBezTo>
                    <a:cubicBezTo>
                      <a:pt x="139" y="1184"/>
                      <a:pt x="139" y="1199"/>
                      <a:pt x="140" y="1215"/>
                    </a:cubicBezTo>
                    <a:cubicBezTo>
                      <a:pt x="0" y="1331"/>
                      <a:pt x="0" y="1331"/>
                      <a:pt x="0" y="1331"/>
                    </a:cubicBezTo>
                    <a:cubicBezTo>
                      <a:pt x="6" y="1376"/>
                      <a:pt x="15" y="1421"/>
                      <a:pt x="26" y="1464"/>
                    </a:cubicBezTo>
                    <a:cubicBezTo>
                      <a:pt x="200" y="1518"/>
                      <a:pt x="200" y="1518"/>
                      <a:pt x="200" y="1518"/>
                    </a:cubicBezTo>
                    <a:cubicBezTo>
                      <a:pt x="211" y="1548"/>
                      <a:pt x="223" y="1577"/>
                      <a:pt x="236" y="1605"/>
                    </a:cubicBezTo>
                    <a:cubicBezTo>
                      <a:pt x="152" y="1766"/>
                      <a:pt x="152" y="1766"/>
                      <a:pt x="152" y="1766"/>
                    </a:cubicBezTo>
                    <a:cubicBezTo>
                      <a:pt x="175" y="1805"/>
                      <a:pt x="200" y="1842"/>
                      <a:pt x="227" y="1878"/>
                    </a:cubicBezTo>
                    <a:cubicBezTo>
                      <a:pt x="408" y="1862"/>
                      <a:pt x="408" y="1862"/>
                      <a:pt x="408" y="1862"/>
                    </a:cubicBezTo>
                    <a:cubicBezTo>
                      <a:pt x="429" y="1885"/>
                      <a:pt x="451" y="1907"/>
                      <a:pt x="474" y="1928"/>
                    </a:cubicBezTo>
                    <a:cubicBezTo>
                      <a:pt x="458" y="2109"/>
                      <a:pt x="458" y="2109"/>
                      <a:pt x="458" y="2109"/>
                    </a:cubicBezTo>
                    <a:cubicBezTo>
                      <a:pt x="494" y="2136"/>
                      <a:pt x="531" y="2161"/>
                      <a:pt x="570" y="2184"/>
                    </a:cubicBezTo>
                    <a:cubicBezTo>
                      <a:pt x="731" y="2100"/>
                      <a:pt x="731" y="2100"/>
                      <a:pt x="731" y="2100"/>
                    </a:cubicBezTo>
                    <a:cubicBezTo>
                      <a:pt x="759" y="2113"/>
                      <a:pt x="788" y="2125"/>
                      <a:pt x="818" y="2136"/>
                    </a:cubicBezTo>
                    <a:cubicBezTo>
                      <a:pt x="872" y="2309"/>
                      <a:pt x="872" y="2309"/>
                      <a:pt x="872" y="2309"/>
                    </a:cubicBezTo>
                    <a:cubicBezTo>
                      <a:pt x="915" y="2321"/>
                      <a:pt x="960" y="2329"/>
                      <a:pt x="1005" y="2336"/>
                    </a:cubicBezTo>
                    <a:cubicBezTo>
                      <a:pt x="1121" y="2196"/>
                      <a:pt x="1121" y="2196"/>
                      <a:pt x="1121" y="2196"/>
                    </a:cubicBezTo>
                    <a:cubicBezTo>
                      <a:pt x="1137" y="2197"/>
                      <a:pt x="1152" y="2197"/>
                      <a:pt x="1168" y="2197"/>
                    </a:cubicBezTo>
                    <a:cubicBezTo>
                      <a:pt x="1184" y="2197"/>
                      <a:pt x="1199" y="2197"/>
                      <a:pt x="1215" y="2196"/>
                    </a:cubicBezTo>
                    <a:cubicBezTo>
                      <a:pt x="1331" y="2336"/>
                      <a:pt x="1331" y="2336"/>
                      <a:pt x="1331" y="2336"/>
                    </a:cubicBezTo>
                    <a:cubicBezTo>
                      <a:pt x="1376" y="2329"/>
                      <a:pt x="1421" y="2321"/>
                      <a:pt x="1464" y="2309"/>
                    </a:cubicBezTo>
                    <a:cubicBezTo>
                      <a:pt x="1518" y="2136"/>
                      <a:pt x="1518" y="2136"/>
                      <a:pt x="1518" y="2136"/>
                    </a:cubicBezTo>
                    <a:cubicBezTo>
                      <a:pt x="1548" y="2125"/>
                      <a:pt x="1576" y="2113"/>
                      <a:pt x="1605" y="2100"/>
                    </a:cubicBezTo>
                    <a:cubicBezTo>
                      <a:pt x="1766" y="2184"/>
                      <a:pt x="1766" y="2184"/>
                      <a:pt x="1766" y="2184"/>
                    </a:cubicBezTo>
                    <a:cubicBezTo>
                      <a:pt x="1805" y="2161"/>
                      <a:pt x="1842" y="2136"/>
                      <a:pt x="1878" y="2109"/>
                    </a:cubicBezTo>
                    <a:cubicBezTo>
                      <a:pt x="1862" y="1928"/>
                      <a:pt x="1862" y="1928"/>
                      <a:pt x="1862" y="1928"/>
                    </a:cubicBezTo>
                    <a:cubicBezTo>
                      <a:pt x="1885" y="1907"/>
                      <a:pt x="1907" y="1885"/>
                      <a:pt x="1928" y="1862"/>
                    </a:cubicBezTo>
                    <a:cubicBezTo>
                      <a:pt x="2109" y="1878"/>
                      <a:pt x="2109" y="1878"/>
                      <a:pt x="2109" y="1878"/>
                    </a:cubicBezTo>
                    <a:cubicBezTo>
                      <a:pt x="2136" y="1842"/>
                      <a:pt x="2161" y="1805"/>
                      <a:pt x="2184" y="1766"/>
                    </a:cubicBezTo>
                    <a:cubicBezTo>
                      <a:pt x="2100" y="1605"/>
                      <a:pt x="2100" y="1605"/>
                      <a:pt x="2100" y="1605"/>
                    </a:cubicBezTo>
                    <a:cubicBezTo>
                      <a:pt x="2113" y="1577"/>
                      <a:pt x="2125" y="1548"/>
                      <a:pt x="2136" y="1518"/>
                    </a:cubicBezTo>
                    <a:lnTo>
                      <a:pt x="2309" y="1464"/>
                    </a:lnTo>
                    <a:close/>
                    <a:moveTo>
                      <a:pt x="1168" y="2018"/>
                    </a:moveTo>
                    <a:cubicBezTo>
                      <a:pt x="699" y="2018"/>
                      <a:pt x="318" y="1637"/>
                      <a:pt x="318" y="1168"/>
                    </a:cubicBezTo>
                    <a:cubicBezTo>
                      <a:pt x="318" y="699"/>
                      <a:pt x="699" y="318"/>
                      <a:pt x="1168" y="318"/>
                    </a:cubicBezTo>
                    <a:cubicBezTo>
                      <a:pt x="1637" y="318"/>
                      <a:pt x="2018" y="699"/>
                      <a:pt x="2018" y="1168"/>
                    </a:cubicBezTo>
                    <a:cubicBezTo>
                      <a:pt x="2018" y="1637"/>
                      <a:pt x="1637" y="2018"/>
                      <a:pt x="1168" y="2018"/>
                    </a:cubicBezTo>
                    <a:close/>
                  </a:path>
                </a:pathLst>
              </a:custGeom>
              <a:solidFill>
                <a:srgbClr val="C00000"/>
              </a:solidFill>
              <a:ln>
                <a:noFill/>
                <a:headEnd/>
                <a:tailEnd/>
              </a:ln>
            </p:spPr>
            <p:style>
              <a:lnRef idx="1">
                <a:schemeClr val="dk1"/>
              </a:lnRef>
              <a:fillRef idx="2">
                <a:schemeClr val="dk1"/>
              </a:fillRef>
              <a:effectRef idx="1">
                <a:schemeClr val="dk1"/>
              </a:effectRef>
              <a:fontRef idx="minor">
                <a:schemeClr val="dk1"/>
              </a:fontRef>
            </p:style>
            <p:txBody>
              <a:bodyPr lIns="64008" tIns="32004" rIns="64008" bIns="32004"/>
              <a:lstStyle/>
              <a:p>
                <a:pPr defTabSz="639984" fontAlgn="auto">
                  <a:spcBef>
                    <a:spcPts val="0"/>
                  </a:spcBef>
                  <a:spcAft>
                    <a:spcPts val="0"/>
                  </a:spcAft>
                  <a:defRPr/>
                </a:pPr>
                <a:endParaRPr lang="en-US" sz="1700" kern="0" baseline="-25000" dirty="0">
                  <a:solidFill>
                    <a:schemeClr val="tx1">
                      <a:lumMod val="65000"/>
                      <a:lumOff val="35000"/>
                    </a:schemeClr>
                  </a:solidFill>
                </a:endParaRPr>
              </a:p>
            </p:txBody>
          </p:sp>
          <p:sp>
            <p:nvSpPr>
              <p:cNvPr id="252" name="Freeform 8"/>
              <p:cNvSpPr>
                <a:spLocks noEditPoints="1"/>
              </p:cNvSpPr>
              <p:nvPr/>
            </p:nvSpPr>
            <p:spPr bwMode="auto">
              <a:xfrm rot="1777073" flipH="1">
                <a:off x="8933410" y="5248756"/>
                <a:ext cx="96148" cy="97850"/>
              </a:xfrm>
              <a:custGeom>
                <a:avLst/>
                <a:gdLst>
                  <a:gd name="T0" fmla="*/ 52 w 141"/>
                  <a:gd name="T1" fmla="*/ 90 h 141"/>
                  <a:gd name="T2" fmla="*/ 88 w 141"/>
                  <a:gd name="T3" fmla="*/ 50 h 141"/>
                  <a:gd name="T4" fmla="*/ 123 w 141"/>
                  <a:gd name="T5" fmla="*/ 109 h 141"/>
                  <a:gd name="T6" fmla="*/ 114 w 141"/>
                  <a:gd name="T7" fmla="*/ 93 h 141"/>
                  <a:gd name="T8" fmla="*/ 124 w 141"/>
                  <a:gd name="T9" fmla="*/ 77 h 141"/>
                  <a:gd name="T10" fmla="*/ 141 w 141"/>
                  <a:gd name="T11" fmla="*/ 71 h 141"/>
                  <a:gd name="T12" fmla="*/ 135 w 141"/>
                  <a:gd name="T13" fmla="*/ 61 h 141"/>
                  <a:gd name="T14" fmla="*/ 118 w 141"/>
                  <a:gd name="T15" fmla="*/ 57 h 141"/>
                  <a:gd name="T16" fmla="*/ 113 w 141"/>
                  <a:gd name="T17" fmla="*/ 37 h 141"/>
                  <a:gd name="T18" fmla="*/ 121 w 141"/>
                  <a:gd name="T19" fmla="*/ 21 h 141"/>
                  <a:gd name="T20" fmla="*/ 109 w 141"/>
                  <a:gd name="T21" fmla="*/ 18 h 141"/>
                  <a:gd name="T22" fmla="*/ 94 w 141"/>
                  <a:gd name="T23" fmla="*/ 27 h 141"/>
                  <a:gd name="T24" fmla="*/ 77 w 141"/>
                  <a:gd name="T25" fmla="*/ 17 h 141"/>
                  <a:gd name="T26" fmla="*/ 71 w 141"/>
                  <a:gd name="T27" fmla="*/ 0 h 141"/>
                  <a:gd name="T28" fmla="*/ 61 w 141"/>
                  <a:gd name="T29" fmla="*/ 6 h 141"/>
                  <a:gd name="T30" fmla="*/ 55 w 141"/>
                  <a:gd name="T31" fmla="*/ 23 h 141"/>
                  <a:gd name="T32" fmla="*/ 37 w 141"/>
                  <a:gd name="T33" fmla="*/ 27 h 141"/>
                  <a:gd name="T34" fmla="*/ 21 w 141"/>
                  <a:gd name="T35" fmla="*/ 20 h 141"/>
                  <a:gd name="T36" fmla="*/ 18 w 141"/>
                  <a:gd name="T37" fmla="*/ 31 h 141"/>
                  <a:gd name="T38" fmla="*/ 26 w 141"/>
                  <a:gd name="T39" fmla="*/ 48 h 141"/>
                  <a:gd name="T40" fmla="*/ 17 w 141"/>
                  <a:gd name="T41" fmla="*/ 63 h 141"/>
                  <a:gd name="T42" fmla="*/ 0 w 141"/>
                  <a:gd name="T43" fmla="*/ 70 h 141"/>
                  <a:gd name="T44" fmla="*/ 6 w 141"/>
                  <a:gd name="T45" fmla="*/ 80 h 141"/>
                  <a:gd name="T46" fmla="*/ 23 w 141"/>
                  <a:gd name="T47" fmla="*/ 85 h 141"/>
                  <a:gd name="T48" fmla="*/ 27 w 141"/>
                  <a:gd name="T49" fmla="*/ 103 h 141"/>
                  <a:gd name="T50" fmla="*/ 20 w 141"/>
                  <a:gd name="T51" fmla="*/ 120 h 141"/>
                  <a:gd name="T52" fmla="*/ 31 w 141"/>
                  <a:gd name="T53" fmla="*/ 123 h 141"/>
                  <a:gd name="T54" fmla="*/ 48 w 141"/>
                  <a:gd name="T55" fmla="*/ 114 h 141"/>
                  <a:gd name="T56" fmla="*/ 63 w 141"/>
                  <a:gd name="T57" fmla="*/ 124 h 141"/>
                  <a:gd name="T58" fmla="*/ 70 w 141"/>
                  <a:gd name="T59" fmla="*/ 141 h 141"/>
                  <a:gd name="T60" fmla="*/ 80 w 141"/>
                  <a:gd name="T61" fmla="*/ 135 h 141"/>
                  <a:gd name="T62" fmla="*/ 86 w 141"/>
                  <a:gd name="T63" fmla="*/ 117 h 141"/>
                  <a:gd name="T64" fmla="*/ 103 w 141"/>
                  <a:gd name="T65" fmla="*/ 113 h 141"/>
                  <a:gd name="T66" fmla="*/ 120 w 141"/>
                  <a:gd name="T67" fmla="*/ 121 h 141"/>
                  <a:gd name="T68" fmla="*/ 123 w 141"/>
                  <a:gd name="T69"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1">
                    <a:moveTo>
                      <a:pt x="90" y="88"/>
                    </a:moveTo>
                    <a:cubicBezTo>
                      <a:pt x="80" y="99"/>
                      <a:pt x="63" y="100"/>
                      <a:pt x="52" y="90"/>
                    </a:cubicBezTo>
                    <a:cubicBezTo>
                      <a:pt x="41" y="80"/>
                      <a:pt x="40" y="63"/>
                      <a:pt x="50" y="52"/>
                    </a:cubicBezTo>
                    <a:cubicBezTo>
                      <a:pt x="60" y="41"/>
                      <a:pt x="77" y="40"/>
                      <a:pt x="88" y="50"/>
                    </a:cubicBezTo>
                    <a:cubicBezTo>
                      <a:pt x="99" y="60"/>
                      <a:pt x="100" y="77"/>
                      <a:pt x="90" y="88"/>
                    </a:cubicBezTo>
                    <a:close/>
                    <a:moveTo>
                      <a:pt x="123" y="109"/>
                    </a:moveTo>
                    <a:cubicBezTo>
                      <a:pt x="115" y="100"/>
                      <a:pt x="115" y="100"/>
                      <a:pt x="115" y="100"/>
                    </a:cubicBezTo>
                    <a:cubicBezTo>
                      <a:pt x="113" y="99"/>
                      <a:pt x="113" y="95"/>
                      <a:pt x="114" y="93"/>
                    </a:cubicBezTo>
                    <a:cubicBezTo>
                      <a:pt x="116" y="90"/>
                      <a:pt x="117" y="86"/>
                      <a:pt x="118" y="83"/>
                    </a:cubicBezTo>
                    <a:cubicBezTo>
                      <a:pt x="119" y="80"/>
                      <a:pt x="122" y="78"/>
                      <a:pt x="124" y="77"/>
                    </a:cubicBezTo>
                    <a:cubicBezTo>
                      <a:pt x="136" y="76"/>
                      <a:pt x="136" y="76"/>
                      <a:pt x="136" y="76"/>
                    </a:cubicBezTo>
                    <a:cubicBezTo>
                      <a:pt x="139" y="76"/>
                      <a:pt x="141" y="74"/>
                      <a:pt x="141" y="71"/>
                    </a:cubicBezTo>
                    <a:cubicBezTo>
                      <a:pt x="140" y="65"/>
                      <a:pt x="140" y="65"/>
                      <a:pt x="140" y="65"/>
                    </a:cubicBezTo>
                    <a:cubicBezTo>
                      <a:pt x="140" y="62"/>
                      <a:pt x="138" y="60"/>
                      <a:pt x="135" y="61"/>
                    </a:cubicBezTo>
                    <a:cubicBezTo>
                      <a:pt x="123" y="60"/>
                      <a:pt x="123" y="60"/>
                      <a:pt x="123" y="60"/>
                    </a:cubicBezTo>
                    <a:cubicBezTo>
                      <a:pt x="121" y="60"/>
                      <a:pt x="118" y="59"/>
                      <a:pt x="118" y="57"/>
                    </a:cubicBezTo>
                    <a:cubicBezTo>
                      <a:pt x="116" y="53"/>
                      <a:pt x="115" y="49"/>
                      <a:pt x="112" y="45"/>
                    </a:cubicBezTo>
                    <a:cubicBezTo>
                      <a:pt x="111" y="43"/>
                      <a:pt x="112" y="39"/>
                      <a:pt x="113" y="37"/>
                    </a:cubicBezTo>
                    <a:cubicBezTo>
                      <a:pt x="121" y="28"/>
                      <a:pt x="121" y="28"/>
                      <a:pt x="121" y="28"/>
                    </a:cubicBezTo>
                    <a:cubicBezTo>
                      <a:pt x="123" y="26"/>
                      <a:pt x="123" y="23"/>
                      <a:pt x="121" y="21"/>
                    </a:cubicBezTo>
                    <a:cubicBezTo>
                      <a:pt x="116" y="17"/>
                      <a:pt x="116" y="17"/>
                      <a:pt x="116" y="17"/>
                    </a:cubicBezTo>
                    <a:cubicBezTo>
                      <a:pt x="114" y="15"/>
                      <a:pt x="111" y="16"/>
                      <a:pt x="109" y="18"/>
                    </a:cubicBezTo>
                    <a:cubicBezTo>
                      <a:pt x="100" y="26"/>
                      <a:pt x="100" y="26"/>
                      <a:pt x="100" y="26"/>
                    </a:cubicBezTo>
                    <a:cubicBezTo>
                      <a:pt x="99" y="27"/>
                      <a:pt x="96" y="28"/>
                      <a:pt x="94" y="27"/>
                    </a:cubicBezTo>
                    <a:cubicBezTo>
                      <a:pt x="91" y="25"/>
                      <a:pt x="87" y="24"/>
                      <a:pt x="83" y="23"/>
                    </a:cubicBezTo>
                    <a:cubicBezTo>
                      <a:pt x="80" y="22"/>
                      <a:pt x="78" y="19"/>
                      <a:pt x="77" y="17"/>
                    </a:cubicBezTo>
                    <a:cubicBezTo>
                      <a:pt x="76" y="5"/>
                      <a:pt x="76" y="5"/>
                      <a:pt x="76" y="5"/>
                    </a:cubicBezTo>
                    <a:cubicBezTo>
                      <a:pt x="76" y="2"/>
                      <a:pt x="74" y="0"/>
                      <a:pt x="71" y="0"/>
                    </a:cubicBezTo>
                    <a:cubicBezTo>
                      <a:pt x="65" y="0"/>
                      <a:pt x="65" y="0"/>
                      <a:pt x="65" y="0"/>
                    </a:cubicBezTo>
                    <a:cubicBezTo>
                      <a:pt x="62" y="0"/>
                      <a:pt x="60" y="3"/>
                      <a:pt x="61" y="6"/>
                    </a:cubicBezTo>
                    <a:cubicBezTo>
                      <a:pt x="60" y="18"/>
                      <a:pt x="60" y="18"/>
                      <a:pt x="60" y="18"/>
                    </a:cubicBezTo>
                    <a:cubicBezTo>
                      <a:pt x="60" y="19"/>
                      <a:pt x="58" y="23"/>
                      <a:pt x="55" y="23"/>
                    </a:cubicBezTo>
                    <a:cubicBezTo>
                      <a:pt x="52" y="25"/>
                      <a:pt x="48" y="26"/>
                      <a:pt x="45" y="28"/>
                    </a:cubicBezTo>
                    <a:cubicBezTo>
                      <a:pt x="43" y="29"/>
                      <a:pt x="39" y="29"/>
                      <a:pt x="37" y="27"/>
                    </a:cubicBezTo>
                    <a:cubicBezTo>
                      <a:pt x="28" y="20"/>
                      <a:pt x="28" y="20"/>
                      <a:pt x="28" y="20"/>
                    </a:cubicBezTo>
                    <a:cubicBezTo>
                      <a:pt x="26" y="18"/>
                      <a:pt x="23" y="18"/>
                      <a:pt x="21" y="20"/>
                    </a:cubicBezTo>
                    <a:cubicBezTo>
                      <a:pt x="17" y="24"/>
                      <a:pt x="17" y="24"/>
                      <a:pt x="17" y="24"/>
                    </a:cubicBezTo>
                    <a:cubicBezTo>
                      <a:pt x="15" y="26"/>
                      <a:pt x="16" y="29"/>
                      <a:pt x="18" y="31"/>
                    </a:cubicBezTo>
                    <a:cubicBezTo>
                      <a:pt x="26" y="40"/>
                      <a:pt x="26" y="40"/>
                      <a:pt x="26" y="40"/>
                    </a:cubicBezTo>
                    <a:cubicBezTo>
                      <a:pt x="27" y="41"/>
                      <a:pt x="28" y="46"/>
                      <a:pt x="26" y="48"/>
                    </a:cubicBezTo>
                    <a:cubicBezTo>
                      <a:pt x="25" y="51"/>
                      <a:pt x="24" y="54"/>
                      <a:pt x="23" y="57"/>
                    </a:cubicBezTo>
                    <a:cubicBezTo>
                      <a:pt x="22" y="60"/>
                      <a:pt x="19" y="63"/>
                      <a:pt x="17" y="63"/>
                    </a:cubicBezTo>
                    <a:cubicBezTo>
                      <a:pt x="5" y="65"/>
                      <a:pt x="5" y="65"/>
                      <a:pt x="5" y="65"/>
                    </a:cubicBezTo>
                    <a:cubicBezTo>
                      <a:pt x="2" y="65"/>
                      <a:pt x="0" y="67"/>
                      <a:pt x="0" y="70"/>
                    </a:cubicBezTo>
                    <a:cubicBezTo>
                      <a:pt x="0" y="75"/>
                      <a:pt x="0" y="75"/>
                      <a:pt x="0" y="75"/>
                    </a:cubicBezTo>
                    <a:cubicBezTo>
                      <a:pt x="0" y="78"/>
                      <a:pt x="3" y="80"/>
                      <a:pt x="6" y="80"/>
                    </a:cubicBezTo>
                    <a:cubicBezTo>
                      <a:pt x="18" y="80"/>
                      <a:pt x="18" y="80"/>
                      <a:pt x="18" y="80"/>
                    </a:cubicBezTo>
                    <a:cubicBezTo>
                      <a:pt x="19" y="80"/>
                      <a:pt x="23" y="83"/>
                      <a:pt x="23" y="85"/>
                    </a:cubicBezTo>
                    <a:cubicBezTo>
                      <a:pt x="24" y="89"/>
                      <a:pt x="26" y="92"/>
                      <a:pt x="28" y="95"/>
                    </a:cubicBezTo>
                    <a:cubicBezTo>
                      <a:pt x="29" y="97"/>
                      <a:pt x="29" y="102"/>
                      <a:pt x="27" y="103"/>
                    </a:cubicBezTo>
                    <a:cubicBezTo>
                      <a:pt x="20" y="112"/>
                      <a:pt x="20" y="112"/>
                      <a:pt x="20" y="112"/>
                    </a:cubicBezTo>
                    <a:cubicBezTo>
                      <a:pt x="18" y="115"/>
                      <a:pt x="18" y="118"/>
                      <a:pt x="20" y="120"/>
                    </a:cubicBezTo>
                    <a:cubicBezTo>
                      <a:pt x="24" y="124"/>
                      <a:pt x="24" y="124"/>
                      <a:pt x="24" y="124"/>
                    </a:cubicBezTo>
                    <a:cubicBezTo>
                      <a:pt x="26" y="125"/>
                      <a:pt x="29" y="125"/>
                      <a:pt x="31" y="123"/>
                    </a:cubicBezTo>
                    <a:cubicBezTo>
                      <a:pt x="40" y="115"/>
                      <a:pt x="40" y="115"/>
                      <a:pt x="40" y="115"/>
                    </a:cubicBezTo>
                    <a:cubicBezTo>
                      <a:pt x="41" y="113"/>
                      <a:pt x="46" y="113"/>
                      <a:pt x="48" y="114"/>
                    </a:cubicBezTo>
                    <a:cubicBezTo>
                      <a:pt x="51" y="115"/>
                      <a:pt x="53" y="116"/>
                      <a:pt x="56" y="117"/>
                    </a:cubicBezTo>
                    <a:cubicBezTo>
                      <a:pt x="59" y="118"/>
                      <a:pt x="63" y="122"/>
                      <a:pt x="63" y="124"/>
                    </a:cubicBezTo>
                    <a:cubicBezTo>
                      <a:pt x="65" y="136"/>
                      <a:pt x="65" y="136"/>
                      <a:pt x="65" y="136"/>
                    </a:cubicBezTo>
                    <a:cubicBezTo>
                      <a:pt x="65" y="139"/>
                      <a:pt x="67" y="141"/>
                      <a:pt x="70" y="141"/>
                    </a:cubicBezTo>
                    <a:cubicBezTo>
                      <a:pt x="75" y="140"/>
                      <a:pt x="75" y="140"/>
                      <a:pt x="75" y="140"/>
                    </a:cubicBezTo>
                    <a:cubicBezTo>
                      <a:pt x="78" y="140"/>
                      <a:pt x="80" y="138"/>
                      <a:pt x="80" y="135"/>
                    </a:cubicBezTo>
                    <a:cubicBezTo>
                      <a:pt x="80" y="123"/>
                      <a:pt x="80" y="123"/>
                      <a:pt x="80" y="123"/>
                    </a:cubicBezTo>
                    <a:cubicBezTo>
                      <a:pt x="80" y="121"/>
                      <a:pt x="83" y="118"/>
                      <a:pt x="86" y="117"/>
                    </a:cubicBezTo>
                    <a:cubicBezTo>
                      <a:pt x="89" y="116"/>
                      <a:pt x="92" y="115"/>
                      <a:pt x="95" y="113"/>
                    </a:cubicBezTo>
                    <a:cubicBezTo>
                      <a:pt x="97" y="112"/>
                      <a:pt x="102" y="112"/>
                      <a:pt x="103" y="113"/>
                    </a:cubicBezTo>
                    <a:cubicBezTo>
                      <a:pt x="112" y="120"/>
                      <a:pt x="112" y="120"/>
                      <a:pt x="112" y="120"/>
                    </a:cubicBezTo>
                    <a:cubicBezTo>
                      <a:pt x="115" y="122"/>
                      <a:pt x="118" y="123"/>
                      <a:pt x="120" y="121"/>
                    </a:cubicBezTo>
                    <a:cubicBezTo>
                      <a:pt x="124" y="116"/>
                      <a:pt x="124" y="116"/>
                      <a:pt x="124" y="116"/>
                    </a:cubicBezTo>
                    <a:cubicBezTo>
                      <a:pt x="125" y="114"/>
                      <a:pt x="125" y="111"/>
                      <a:pt x="123" y="109"/>
                    </a:cubicBezTo>
                    <a:close/>
                  </a:path>
                </a:pathLst>
              </a:custGeom>
              <a:solidFill>
                <a:srgbClr val="C00000"/>
              </a:solidFill>
              <a:ln>
                <a:noFill/>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defTabSz="456652" fontAlgn="auto">
                  <a:lnSpc>
                    <a:spcPct val="100000"/>
                  </a:lnSpc>
                  <a:spcBef>
                    <a:spcPts val="0"/>
                  </a:spcBef>
                  <a:spcAft>
                    <a:spcPts val="0"/>
                  </a:spcAft>
                </a:pPr>
                <a:endParaRPr lang="en-US" sz="2200" baseline="-25000" dirty="0">
                  <a:solidFill>
                    <a:schemeClr val="tx1">
                      <a:lumMod val="65000"/>
                      <a:lumOff val="35000"/>
                    </a:schemeClr>
                  </a:solidFill>
                </a:endParaRPr>
              </a:p>
            </p:txBody>
          </p:sp>
          <p:sp>
            <p:nvSpPr>
              <p:cNvPr id="303" name="TextBox 302"/>
              <p:cNvSpPr txBox="1"/>
              <p:nvPr/>
            </p:nvSpPr>
            <p:spPr>
              <a:xfrm>
                <a:off x="8295480" y="5691294"/>
                <a:ext cx="1260000" cy="413500"/>
              </a:xfrm>
              <a:prstGeom prst="rect">
                <a:avLst/>
              </a:prstGeom>
              <a:noFill/>
              <a:ln>
                <a:noFill/>
              </a:ln>
            </p:spPr>
            <p:txBody>
              <a:bodyPr wrap="square" lIns="0" tIns="0" rIns="0" bIns="0" rtlCol="0" anchor="t">
                <a:spAutoFit/>
              </a:bodyPr>
              <a:lstStyle/>
              <a:p>
                <a:pPr algn="ctr" defTabSz="456652" fontAlgn="auto">
                  <a:lnSpc>
                    <a:spcPct val="100000"/>
                  </a:lnSpc>
                  <a:spcBef>
                    <a:spcPts val="0"/>
                  </a:spcBef>
                  <a:spcAft>
                    <a:spcPts val="0"/>
                  </a:spcAft>
                </a:pPr>
                <a:r>
                  <a:rPr lang="en-US" sz="1100" b="1" dirty="0">
                    <a:solidFill>
                      <a:schemeClr val="tx1">
                        <a:lumMod val="65000"/>
                        <a:lumOff val="35000"/>
                      </a:schemeClr>
                    </a:solidFill>
                    <a:latin typeface="Arial"/>
                  </a:rPr>
                  <a:t>Avaya</a:t>
                </a:r>
                <a:r>
                  <a:rPr lang="en-US" sz="1100" b="1" dirty="0">
                    <a:solidFill>
                      <a:srgbClr val="FF00FF"/>
                    </a:solidFill>
                    <a:latin typeface="Arial"/>
                  </a:rPr>
                  <a:t/>
                </a:r>
                <a:br>
                  <a:rPr lang="en-US" sz="1100" b="1" dirty="0">
                    <a:solidFill>
                      <a:srgbClr val="FF00FF"/>
                    </a:solidFill>
                    <a:latin typeface="Arial"/>
                  </a:rPr>
                </a:br>
                <a:r>
                  <a:rPr lang="en-US" sz="1100" b="1" dirty="0">
                    <a:solidFill>
                      <a:schemeClr val="tx1">
                        <a:lumMod val="65000"/>
                        <a:lumOff val="35000"/>
                      </a:schemeClr>
                    </a:solidFill>
                    <a:latin typeface="Arial"/>
                  </a:rPr>
                  <a:t>Automated Chat</a:t>
                </a:r>
              </a:p>
            </p:txBody>
          </p:sp>
        </p:grpSp>
        <p:cxnSp>
          <p:nvCxnSpPr>
            <p:cNvPr id="357" name="Straight Connector 356"/>
            <p:cNvCxnSpPr/>
            <p:nvPr/>
          </p:nvCxnSpPr>
          <p:spPr>
            <a:xfrm>
              <a:off x="2750998" y="5120640"/>
              <a:ext cx="6133723" cy="0"/>
            </a:xfrm>
            <a:prstGeom prst="line">
              <a:avLst/>
            </a:prstGeom>
            <a:ln w="3175">
              <a:solidFill>
                <a:schemeClr val="accent2"/>
              </a:solidFill>
              <a:prstDash val="dash"/>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8412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11" y="323891"/>
            <a:ext cx="8229600" cy="628650"/>
          </a:xfrm>
        </p:spPr>
        <p:txBody>
          <a:bodyPr/>
          <a:lstStyle/>
          <a:p>
            <a:pPr algn="l"/>
            <a:r>
              <a:rPr lang="en-US" dirty="0"/>
              <a:t>Why </a:t>
            </a:r>
            <a:r>
              <a:rPr lang="en-US" dirty="0" err="1"/>
              <a:t>CxO’s</a:t>
            </a:r>
            <a:r>
              <a:rPr lang="en-US" dirty="0"/>
              <a:t> consider Cloud / SDN?</a:t>
            </a:r>
          </a:p>
        </p:txBody>
      </p:sp>
      <p:sp>
        <p:nvSpPr>
          <p:cNvPr id="5" name="Rounded Rectangle 4"/>
          <p:cNvSpPr/>
          <p:nvPr/>
        </p:nvSpPr>
        <p:spPr>
          <a:xfrm>
            <a:off x="1565080" y="4083197"/>
            <a:ext cx="1008000" cy="540000"/>
          </a:xfrm>
          <a:prstGeom prst="roundRect">
            <a:avLst/>
          </a:prstGeom>
          <a:pattFill prst="lgConfetti">
            <a:fgClr>
              <a:schemeClr val="accent6">
                <a:lumMod val="40000"/>
                <a:lumOff val="60000"/>
              </a:schemeClr>
            </a:fgClr>
            <a:bgClr>
              <a:schemeClr val="bg1"/>
            </a:bgClr>
          </a:pattFill>
          <a:ln w="19050">
            <a:solidFill>
              <a:srgbClr val="FFFFFF"/>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prstClr val="white">
                    <a:lumMod val="50000"/>
                  </a:prstClr>
                </a:solidFill>
                <a:latin typeface="Arial"/>
              </a:rPr>
              <a:t>802.3</a:t>
            </a:r>
          </a:p>
        </p:txBody>
      </p:sp>
      <p:sp>
        <p:nvSpPr>
          <p:cNvPr id="6" name="Rounded Rectangle 5"/>
          <p:cNvSpPr/>
          <p:nvPr/>
        </p:nvSpPr>
        <p:spPr>
          <a:xfrm>
            <a:off x="1564440" y="3489852"/>
            <a:ext cx="1008000" cy="540000"/>
          </a:xfrm>
          <a:prstGeom prst="roundRect">
            <a:avLst/>
          </a:prstGeom>
          <a:pattFill prst="lgConfetti">
            <a:fgClr>
              <a:schemeClr val="accent4">
                <a:lumMod val="60000"/>
                <a:lumOff val="40000"/>
              </a:schemeClr>
            </a:fgClr>
            <a:bgClr>
              <a:schemeClr val="bg1"/>
            </a:bgClr>
          </a:pattFill>
          <a:ln w="19050">
            <a:solidFill>
              <a:srgbClr val="FFFFFF"/>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7F7F7F"/>
                </a:solidFill>
                <a:latin typeface="Arial"/>
              </a:rPr>
              <a:t>RSTP</a:t>
            </a:r>
          </a:p>
        </p:txBody>
      </p:sp>
      <p:sp>
        <p:nvSpPr>
          <p:cNvPr id="7" name="Rounded Rectangle 6"/>
          <p:cNvSpPr/>
          <p:nvPr/>
        </p:nvSpPr>
        <p:spPr>
          <a:xfrm>
            <a:off x="1563866" y="2895846"/>
            <a:ext cx="1008000" cy="540000"/>
          </a:xfrm>
          <a:prstGeom prst="roundRect">
            <a:avLst/>
          </a:prstGeom>
          <a:pattFill prst="lgConfetti">
            <a:fgClr>
              <a:schemeClr val="accent5">
                <a:lumMod val="60000"/>
                <a:lumOff val="40000"/>
              </a:schemeClr>
            </a:fgClr>
            <a:bgClr>
              <a:schemeClr val="bg1"/>
            </a:bgClr>
          </a:pattFill>
          <a:ln w="19050">
            <a:solidFill>
              <a:srgbClr val="FFFFFF"/>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7F7F7F"/>
                </a:solidFill>
                <a:latin typeface="Arial"/>
              </a:rPr>
              <a:t>MSTP</a:t>
            </a:r>
          </a:p>
        </p:txBody>
      </p:sp>
      <p:sp>
        <p:nvSpPr>
          <p:cNvPr id="8" name="Rounded Rectangle 7"/>
          <p:cNvSpPr/>
          <p:nvPr/>
        </p:nvSpPr>
        <p:spPr>
          <a:xfrm>
            <a:off x="1564440" y="2301720"/>
            <a:ext cx="1008000" cy="540000"/>
          </a:xfrm>
          <a:prstGeom prst="roundRect">
            <a:avLst/>
          </a:prstGeom>
          <a:pattFill prst="lgConfetti">
            <a:fgClr>
              <a:schemeClr val="accent1">
                <a:lumMod val="40000"/>
                <a:lumOff val="60000"/>
              </a:schemeClr>
            </a:fgClr>
            <a:bgClr>
              <a:schemeClr val="bg1"/>
            </a:bgClr>
          </a:pattFill>
          <a:ln w="19050">
            <a:solidFill>
              <a:srgbClr val="FFFFFF"/>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7F7F7F"/>
                </a:solidFill>
                <a:latin typeface="Arial"/>
              </a:rPr>
              <a:t>OSPF</a:t>
            </a:r>
          </a:p>
        </p:txBody>
      </p:sp>
      <p:sp>
        <p:nvSpPr>
          <p:cNvPr id="9" name="Rounded Rectangle 8"/>
          <p:cNvSpPr/>
          <p:nvPr/>
        </p:nvSpPr>
        <p:spPr>
          <a:xfrm>
            <a:off x="1565371" y="1707654"/>
            <a:ext cx="1008000" cy="540000"/>
          </a:xfrm>
          <a:prstGeom prst="roundRect">
            <a:avLst/>
          </a:prstGeom>
          <a:pattFill prst="lgConfetti">
            <a:fgClr>
              <a:schemeClr val="accent3">
                <a:lumMod val="75000"/>
              </a:schemeClr>
            </a:fgClr>
            <a:bgClr>
              <a:schemeClr val="bg1"/>
            </a:bgClr>
          </a:pattFill>
          <a:ln w="19050">
            <a:solidFill>
              <a:schemeClr val="bg1"/>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7F7F7F"/>
                </a:solidFill>
                <a:latin typeface="Arial"/>
              </a:rPr>
              <a:t>PIM</a:t>
            </a:r>
          </a:p>
        </p:txBody>
      </p:sp>
      <p:sp>
        <p:nvSpPr>
          <p:cNvPr id="13" name="Rounded Rectangle 12"/>
          <p:cNvSpPr/>
          <p:nvPr/>
        </p:nvSpPr>
        <p:spPr>
          <a:xfrm>
            <a:off x="1562870" y="1712293"/>
            <a:ext cx="1008000" cy="2913659"/>
          </a:xfrm>
          <a:prstGeom prst="roundRect">
            <a:avLst/>
          </a:prstGeom>
          <a:pattFill prst="horzBrick">
            <a:fgClr>
              <a:schemeClr val="accent2">
                <a:lumMod val="75000"/>
              </a:schemeClr>
            </a:fgClr>
            <a:bgClr>
              <a:schemeClr val="bg1"/>
            </a:bgClr>
          </a:pattFill>
          <a:ln w="19050">
            <a:solidFill>
              <a:schemeClr val="bg1"/>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b="1" dirty="0">
                <a:solidFill>
                  <a:srgbClr val="323232"/>
                </a:solidFill>
                <a:effectLst>
                  <a:glow rad="101600">
                    <a:schemeClr val="bg1">
                      <a:alpha val="60000"/>
                    </a:schemeClr>
                  </a:glow>
                </a:effectLst>
                <a:latin typeface="Arial"/>
              </a:rPr>
              <a:t>Network</a:t>
            </a:r>
          </a:p>
        </p:txBody>
      </p:sp>
      <p:sp>
        <p:nvSpPr>
          <p:cNvPr id="16" name="TextBox 15"/>
          <p:cNvSpPr txBox="1"/>
          <p:nvPr/>
        </p:nvSpPr>
        <p:spPr>
          <a:xfrm>
            <a:off x="2584063" y="4253808"/>
            <a:ext cx="1645604" cy="248486"/>
          </a:xfrm>
          <a:prstGeom prst="rect">
            <a:avLst/>
          </a:prstGeom>
          <a:noFill/>
        </p:spPr>
        <p:txBody>
          <a:bodyPr wrap="square" rtlCol="0" anchor="ctr" anchorCtr="0">
            <a:noAutofit/>
          </a:bodyPr>
          <a:lstStyle/>
          <a:p>
            <a:pPr>
              <a:lnSpc>
                <a:spcPct val="90000"/>
              </a:lnSpc>
            </a:pPr>
            <a:r>
              <a:rPr lang="en-US" sz="1200" dirty="0">
                <a:solidFill>
                  <a:srgbClr val="323232"/>
                </a:solidFill>
                <a:latin typeface="Arial"/>
              </a:rPr>
              <a:t>Link comes up…</a:t>
            </a:r>
          </a:p>
        </p:txBody>
      </p:sp>
      <p:sp>
        <p:nvSpPr>
          <p:cNvPr id="17" name="TextBox 16"/>
          <p:cNvSpPr txBox="1"/>
          <p:nvPr/>
        </p:nvSpPr>
        <p:spPr>
          <a:xfrm>
            <a:off x="2584064" y="3657124"/>
            <a:ext cx="1650961" cy="248486"/>
          </a:xfrm>
          <a:prstGeom prst="rect">
            <a:avLst/>
          </a:prstGeom>
          <a:noFill/>
        </p:spPr>
        <p:txBody>
          <a:bodyPr wrap="square" rtlCol="0" anchor="ctr" anchorCtr="0">
            <a:noAutofit/>
          </a:bodyPr>
          <a:lstStyle/>
          <a:p>
            <a:pPr>
              <a:lnSpc>
                <a:spcPct val="90000"/>
              </a:lnSpc>
            </a:pPr>
            <a:r>
              <a:rPr lang="en-US" sz="1200" dirty="0">
                <a:solidFill>
                  <a:srgbClr val="323232"/>
                </a:solidFill>
                <a:latin typeface="Arial"/>
              </a:rPr>
              <a:t>0.8 seconds later…</a:t>
            </a:r>
          </a:p>
        </p:txBody>
      </p:sp>
      <p:sp>
        <p:nvSpPr>
          <p:cNvPr id="18" name="TextBox 17"/>
          <p:cNvSpPr txBox="1"/>
          <p:nvPr/>
        </p:nvSpPr>
        <p:spPr>
          <a:xfrm>
            <a:off x="2584064" y="3057804"/>
            <a:ext cx="1650961" cy="248486"/>
          </a:xfrm>
          <a:prstGeom prst="rect">
            <a:avLst/>
          </a:prstGeom>
          <a:noFill/>
        </p:spPr>
        <p:txBody>
          <a:bodyPr wrap="square" rtlCol="0" anchor="ctr" anchorCtr="0">
            <a:noAutofit/>
          </a:bodyPr>
          <a:lstStyle/>
          <a:p>
            <a:pPr>
              <a:lnSpc>
                <a:spcPct val="90000"/>
              </a:lnSpc>
            </a:pPr>
            <a:r>
              <a:rPr lang="en-US" sz="1200" dirty="0">
                <a:solidFill>
                  <a:srgbClr val="323232"/>
                </a:solidFill>
                <a:latin typeface="Arial"/>
              </a:rPr>
              <a:t>0.5 seconds later…</a:t>
            </a:r>
          </a:p>
        </p:txBody>
      </p:sp>
      <p:sp>
        <p:nvSpPr>
          <p:cNvPr id="19" name="TextBox 18"/>
          <p:cNvSpPr txBox="1"/>
          <p:nvPr/>
        </p:nvSpPr>
        <p:spPr>
          <a:xfrm>
            <a:off x="2571867" y="2463738"/>
            <a:ext cx="1650961" cy="248486"/>
          </a:xfrm>
          <a:prstGeom prst="rect">
            <a:avLst/>
          </a:prstGeom>
          <a:noFill/>
        </p:spPr>
        <p:txBody>
          <a:bodyPr wrap="square" rtlCol="0" anchor="ctr" anchorCtr="0">
            <a:noAutofit/>
          </a:bodyPr>
          <a:lstStyle/>
          <a:p>
            <a:pPr>
              <a:lnSpc>
                <a:spcPct val="90000"/>
              </a:lnSpc>
            </a:pPr>
            <a:r>
              <a:rPr lang="en-US" sz="1200" dirty="0">
                <a:solidFill>
                  <a:srgbClr val="323232"/>
                </a:solidFill>
                <a:latin typeface="Arial"/>
              </a:rPr>
              <a:t>1.2 seconds later…</a:t>
            </a:r>
          </a:p>
        </p:txBody>
      </p:sp>
      <p:sp>
        <p:nvSpPr>
          <p:cNvPr id="20" name="TextBox 19"/>
          <p:cNvSpPr txBox="1"/>
          <p:nvPr/>
        </p:nvSpPr>
        <p:spPr>
          <a:xfrm>
            <a:off x="2578707" y="1866869"/>
            <a:ext cx="1650961" cy="248486"/>
          </a:xfrm>
          <a:prstGeom prst="rect">
            <a:avLst/>
          </a:prstGeom>
          <a:noFill/>
        </p:spPr>
        <p:txBody>
          <a:bodyPr wrap="square" rtlCol="0" anchor="ctr" anchorCtr="0">
            <a:noAutofit/>
          </a:bodyPr>
          <a:lstStyle/>
          <a:p>
            <a:pPr>
              <a:lnSpc>
                <a:spcPct val="90000"/>
              </a:lnSpc>
            </a:pPr>
            <a:r>
              <a:rPr lang="en-US" sz="1200" dirty="0">
                <a:solidFill>
                  <a:srgbClr val="323232"/>
                </a:solidFill>
                <a:latin typeface="Arial"/>
              </a:rPr>
              <a:t>20 seconds later…</a:t>
            </a:r>
          </a:p>
        </p:txBody>
      </p:sp>
      <p:sp>
        <p:nvSpPr>
          <p:cNvPr id="10" name="Rounded Rectangle 9"/>
          <p:cNvSpPr/>
          <p:nvPr/>
        </p:nvSpPr>
        <p:spPr>
          <a:xfrm>
            <a:off x="1565080" y="1113588"/>
            <a:ext cx="1008000" cy="540000"/>
          </a:xfrm>
          <a:prstGeom prst="roundRect">
            <a:avLst/>
          </a:prstGeom>
          <a:blipFill rotWithShape="1">
            <a:blip r:embed="rId3"/>
            <a:tile tx="0" ty="0" sx="100000" sy="100000" flip="none" algn="tl"/>
          </a:blipFill>
          <a:ln w="19050">
            <a:solidFill>
              <a:schemeClr val="accent6">
                <a:lumMod val="40000"/>
                <a:lumOff val="60000"/>
              </a:schemeClr>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1300" b="1" dirty="0">
                <a:solidFill>
                  <a:srgbClr val="323232"/>
                </a:solidFill>
                <a:latin typeface="Arial"/>
              </a:rPr>
              <a:t>Business</a:t>
            </a:r>
          </a:p>
        </p:txBody>
      </p:sp>
      <p:sp>
        <p:nvSpPr>
          <p:cNvPr id="11" name="TextBox 10"/>
          <p:cNvSpPr txBox="1"/>
          <p:nvPr/>
        </p:nvSpPr>
        <p:spPr>
          <a:xfrm>
            <a:off x="-18805" y="2409732"/>
            <a:ext cx="1512168" cy="1458162"/>
          </a:xfrm>
          <a:prstGeom prst="rect">
            <a:avLst/>
          </a:prstGeom>
          <a:noFill/>
        </p:spPr>
        <p:txBody>
          <a:bodyPr wrap="square" rtlCol="0" anchor="ctr" anchorCtr="0">
            <a:noAutofit/>
          </a:bodyPr>
          <a:lstStyle/>
          <a:p>
            <a:pPr algn="r">
              <a:lnSpc>
                <a:spcPct val="90000"/>
              </a:lnSpc>
            </a:pPr>
            <a:r>
              <a:rPr lang="en-US" dirty="0"/>
              <a:t>The</a:t>
            </a:r>
          </a:p>
          <a:p>
            <a:pPr algn="r">
              <a:lnSpc>
                <a:spcPct val="90000"/>
              </a:lnSpc>
            </a:pPr>
            <a:r>
              <a:rPr lang="en-US" dirty="0"/>
              <a:t>Protocol</a:t>
            </a:r>
          </a:p>
          <a:p>
            <a:pPr algn="r">
              <a:lnSpc>
                <a:spcPct val="90000"/>
              </a:lnSpc>
            </a:pPr>
            <a:r>
              <a:rPr lang="en-US" dirty="0"/>
              <a:t>Stack</a:t>
            </a:r>
          </a:p>
          <a:p>
            <a:pPr algn="r">
              <a:lnSpc>
                <a:spcPct val="90000"/>
              </a:lnSpc>
            </a:pPr>
            <a:endParaRPr lang="en-US" dirty="0"/>
          </a:p>
          <a:p>
            <a:pPr algn="r">
              <a:lnSpc>
                <a:spcPct val="90000"/>
              </a:lnSpc>
            </a:pPr>
            <a:r>
              <a:rPr lang="en-US" dirty="0"/>
              <a:t>(a Stack of Protocols)</a:t>
            </a:r>
          </a:p>
        </p:txBody>
      </p:sp>
      <p:sp>
        <p:nvSpPr>
          <p:cNvPr id="26" name="Content Placeholder 2"/>
          <p:cNvSpPr>
            <a:spLocks noGrp="1"/>
          </p:cNvSpPr>
          <p:nvPr>
            <p:ph sz="half" idx="1"/>
          </p:nvPr>
        </p:nvSpPr>
        <p:spPr>
          <a:xfrm>
            <a:off x="4816868" y="1575567"/>
            <a:ext cx="4105275" cy="3510390"/>
          </a:xfrm>
        </p:spPr>
        <p:txBody>
          <a:bodyPr anchor="ctr">
            <a:noAutofit/>
          </a:bodyPr>
          <a:lstStyle/>
          <a:p>
            <a:pPr marL="0" indent="0" algn="ctr">
              <a:buNone/>
            </a:pPr>
            <a:r>
              <a:rPr lang="en-US" sz="2000" b="1" dirty="0">
                <a:solidFill>
                  <a:srgbClr val="C00000"/>
                </a:solidFill>
                <a:latin typeface="Arial" pitchFamily="34" charset="0"/>
                <a:cs typeface="Arial" pitchFamily="34" charset="0"/>
              </a:rPr>
              <a:t>“Protocols are killing us…</a:t>
            </a:r>
          </a:p>
          <a:p>
            <a:pPr marL="0" indent="0" algn="ctr">
              <a:lnSpc>
                <a:spcPts val="2000"/>
              </a:lnSpc>
              <a:spcBef>
                <a:spcPts val="0"/>
              </a:spcBef>
              <a:buNone/>
            </a:pPr>
            <a:r>
              <a:rPr lang="en-US" sz="2000" b="1" dirty="0">
                <a:solidFill>
                  <a:srgbClr val="C00000"/>
                </a:solidFill>
                <a:latin typeface="Arial" pitchFamily="34" charset="0"/>
                <a:cs typeface="Arial" pitchFamily="34" charset="0"/>
              </a:rPr>
              <a:t>Protocols are like the never-ending bottle of pills, each one prescribed to remedy the problems introduced by the previous medication.” </a:t>
            </a:r>
          </a:p>
        </p:txBody>
      </p:sp>
      <p:sp>
        <p:nvSpPr>
          <p:cNvPr id="22" name="TextBox 13"/>
          <p:cNvSpPr txBox="1">
            <a:spLocks noChangeArrowheads="1"/>
          </p:cNvSpPr>
          <p:nvPr/>
        </p:nvSpPr>
        <p:spPr bwMode="auto">
          <a:xfrm>
            <a:off x="4545756" y="2056256"/>
            <a:ext cx="4647499" cy="318036"/>
          </a:xfrm>
          <a:prstGeom prst="rect">
            <a:avLst/>
          </a:prstGeom>
          <a:noFill/>
          <a:ln w="9525">
            <a:noFill/>
            <a:miter lim="800000"/>
            <a:headEnd/>
            <a:tailEnd/>
          </a:ln>
        </p:spPr>
        <p:txBody>
          <a:bodyPr wrap="none">
            <a:spAutoFit/>
          </a:bodyPr>
          <a:lstStyle/>
          <a:p>
            <a:pPr algn="ctr">
              <a:lnSpc>
                <a:spcPct val="90000"/>
              </a:lnSpc>
            </a:pPr>
            <a:r>
              <a:rPr lang="en-US" sz="1600" i="1" dirty="0">
                <a:solidFill>
                  <a:schemeClr val="accent1"/>
                </a:solidFill>
              </a:rPr>
              <a:t>Today’s protocol stacks are like a house of cards</a:t>
            </a:r>
          </a:p>
        </p:txBody>
      </p:sp>
      <p:sp>
        <p:nvSpPr>
          <p:cNvPr id="3" name="Rectangle 2"/>
          <p:cNvSpPr/>
          <p:nvPr/>
        </p:nvSpPr>
        <p:spPr>
          <a:xfrm>
            <a:off x="4759725" y="4721598"/>
            <a:ext cx="4384275" cy="200055"/>
          </a:xfrm>
          <a:prstGeom prst="rect">
            <a:avLst/>
          </a:prstGeom>
        </p:spPr>
        <p:txBody>
          <a:bodyPr wrap="square">
            <a:spAutoFit/>
          </a:bodyPr>
          <a:lstStyle/>
          <a:p>
            <a:pPr algn="ctr"/>
            <a:r>
              <a:rPr lang="en-US" sz="700" dirty="0">
                <a:hlinkClick r:id="rId4"/>
              </a:rPr>
              <a:t>http://packetpushers.net/does-trill-stand-a-chance-at-wide-adoption/#disqus_thread</a:t>
            </a:r>
            <a:endParaRPr lang="en-US" sz="700" dirty="0"/>
          </a:p>
        </p:txBody>
      </p:sp>
      <p:grpSp>
        <p:nvGrpSpPr>
          <p:cNvPr id="4" name="Group 3"/>
          <p:cNvGrpSpPr/>
          <p:nvPr/>
        </p:nvGrpSpPr>
        <p:grpSpPr>
          <a:xfrm>
            <a:off x="7632666" y="487543"/>
            <a:ext cx="597391" cy="1386700"/>
            <a:chOff x="5159999" y="442291"/>
            <a:chExt cx="597391" cy="1386700"/>
          </a:xfrm>
        </p:grpSpPr>
        <p:sp>
          <p:nvSpPr>
            <p:cNvPr id="23" name="TextBox 24"/>
            <p:cNvSpPr txBox="1">
              <a:spLocks noChangeArrowheads="1"/>
            </p:cNvSpPr>
            <p:nvPr/>
          </p:nvSpPr>
          <p:spPr bwMode="auto">
            <a:xfrm>
              <a:off x="5180811" y="1588541"/>
              <a:ext cx="541350" cy="240450"/>
            </a:xfrm>
            <a:prstGeom prst="rect">
              <a:avLst/>
            </a:prstGeom>
            <a:noFill/>
            <a:ln w="9525">
              <a:noFill/>
              <a:miter lim="800000"/>
              <a:headEnd/>
              <a:tailEnd/>
            </a:ln>
          </p:spPr>
          <p:txBody>
            <a:bodyPr wrap="none">
              <a:spAutoFit/>
            </a:bodyPr>
            <a:lstStyle/>
            <a:p>
              <a:pPr algn="ctr">
                <a:lnSpc>
                  <a:spcPct val="90000"/>
                </a:lnSpc>
              </a:pPr>
              <a:r>
                <a:rPr lang="en-US" sz="1050" dirty="0"/>
                <a:t>RSTP</a:t>
              </a:r>
            </a:p>
          </p:txBody>
        </p:sp>
        <p:sp>
          <p:nvSpPr>
            <p:cNvPr id="25" name="TextBox 26"/>
            <p:cNvSpPr txBox="1">
              <a:spLocks noChangeArrowheads="1"/>
            </p:cNvSpPr>
            <p:nvPr/>
          </p:nvSpPr>
          <p:spPr bwMode="auto">
            <a:xfrm>
              <a:off x="5188655" y="1135674"/>
              <a:ext cx="568735" cy="247504"/>
            </a:xfrm>
            <a:prstGeom prst="rect">
              <a:avLst/>
            </a:prstGeom>
            <a:noFill/>
            <a:ln w="9525">
              <a:noFill/>
              <a:miter lim="800000"/>
              <a:headEnd/>
              <a:tailEnd/>
            </a:ln>
          </p:spPr>
          <p:txBody>
            <a:bodyPr wrap="none">
              <a:spAutoFit/>
            </a:bodyPr>
            <a:lstStyle/>
            <a:p>
              <a:pPr algn="ctr">
                <a:lnSpc>
                  <a:spcPct val="90000"/>
                </a:lnSpc>
              </a:pPr>
              <a:r>
                <a:rPr lang="en-US" sz="1050" dirty="0"/>
                <a:t>OSPF</a:t>
              </a:r>
            </a:p>
          </p:txBody>
        </p:sp>
        <p:sp>
          <p:nvSpPr>
            <p:cNvPr id="28" name="TextBox 27"/>
            <p:cNvSpPr txBox="1">
              <a:spLocks noChangeArrowheads="1"/>
            </p:cNvSpPr>
            <p:nvPr/>
          </p:nvSpPr>
          <p:spPr bwMode="auto">
            <a:xfrm>
              <a:off x="5199698" y="893986"/>
              <a:ext cx="480019" cy="247504"/>
            </a:xfrm>
            <a:prstGeom prst="rect">
              <a:avLst/>
            </a:prstGeom>
            <a:noFill/>
            <a:ln w="9525">
              <a:noFill/>
              <a:miter lim="800000"/>
              <a:headEnd/>
              <a:tailEnd/>
            </a:ln>
          </p:spPr>
          <p:txBody>
            <a:bodyPr wrap="none">
              <a:spAutoFit/>
            </a:bodyPr>
            <a:lstStyle/>
            <a:p>
              <a:pPr algn="ctr">
                <a:lnSpc>
                  <a:spcPct val="90000"/>
                </a:lnSpc>
              </a:pPr>
              <a:r>
                <a:rPr lang="en-US" sz="1050" dirty="0"/>
                <a:t>BGP</a:t>
              </a:r>
            </a:p>
          </p:txBody>
        </p:sp>
        <p:sp>
          <p:nvSpPr>
            <p:cNvPr id="29" name="TextBox 28"/>
            <p:cNvSpPr txBox="1">
              <a:spLocks noChangeArrowheads="1"/>
            </p:cNvSpPr>
            <p:nvPr/>
          </p:nvSpPr>
          <p:spPr bwMode="auto">
            <a:xfrm>
              <a:off x="5210145" y="651574"/>
              <a:ext cx="435454" cy="247504"/>
            </a:xfrm>
            <a:prstGeom prst="rect">
              <a:avLst/>
            </a:prstGeom>
            <a:noFill/>
            <a:ln w="9525">
              <a:noFill/>
              <a:miter lim="800000"/>
              <a:headEnd/>
              <a:tailEnd/>
            </a:ln>
          </p:spPr>
          <p:txBody>
            <a:bodyPr wrap="none">
              <a:spAutoFit/>
            </a:bodyPr>
            <a:lstStyle/>
            <a:p>
              <a:pPr algn="ctr">
                <a:lnSpc>
                  <a:spcPct val="90000"/>
                </a:lnSpc>
              </a:pPr>
              <a:r>
                <a:rPr lang="en-US" sz="1050" dirty="0"/>
                <a:t>PIM</a:t>
              </a:r>
            </a:p>
          </p:txBody>
        </p:sp>
        <p:sp>
          <p:nvSpPr>
            <p:cNvPr id="30" name="TextBox 29"/>
            <p:cNvSpPr txBox="1">
              <a:spLocks noChangeArrowheads="1"/>
            </p:cNvSpPr>
            <p:nvPr/>
          </p:nvSpPr>
          <p:spPr bwMode="auto">
            <a:xfrm>
              <a:off x="5159999" y="442291"/>
              <a:ext cx="568804" cy="247504"/>
            </a:xfrm>
            <a:prstGeom prst="rect">
              <a:avLst/>
            </a:prstGeom>
            <a:noFill/>
            <a:ln w="9525">
              <a:noFill/>
              <a:miter lim="800000"/>
              <a:headEnd/>
              <a:tailEnd/>
            </a:ln>
          </p:spPr>
          <p:txBody>
            <a:bodyPr wrap="none">
              <a:spAutoFit/>
            </a:bodyPr>
            <a:lstStyle/>
            <a:p>
              <a:pPr algn="ctr">
                <a:lnSpc>
                  <a:spcPct val="90000"/>
                </a:lnSpc>
              </a:pPr>
              <a:r>
                <a:rPr lang="en-US" sz="1050" dirty="0"/>
                <a:t>MPLS</a:t>
              </a:r>
            </a:p>
          </p:txBody>
        </p:sp>
        <p:sp>
          <p:nvSpPr>
            <p:cNvPr id="31" name="TextBox 24"/>
            <p:cNvSpPr txBox="1">
              <a:spLocks noChangeArrowheads="1"/>
            </p:cNvSpPr>
            <p:nvPr/>
          </p:nvSpPr>
          <p:spPr bwMode="auto">
            <a:xfrm>
              <a:off x="5178262" y="1361092"/>
              <a:ext cx="556275" cy="240450"/>
            </a:xfrm>
            <a:prstGeom prst="rect">
              <a:avLst/>
            </a:prstGeom>
            <a:noFill/>
            <a:ln w="9525">
              <a:noFill/>
              <a:miter lim="800000"/>
              <a:headEnd/>
              <a:tailEnd/>
            </a:ln>
          </p:spPr>
          <p:txBody>
            <a:bodyPr wrap="none">
              <a:spAutoFit/>
            </a:bodyPr>
            <a:lstStyle/>
            <a:p>
              <a:pPr algn="ctr">
                <a:lnSpc>
                  <a:spcPct val="90000"/>
                </a:lnSpc>
              </a:pPr>
              <a:r>
                <a:rPr lang="en-US" sz="1050" dirty="0"/>
                <a:t>MSTP</a:t>
              </a:r>
            </a:p>
          </p:txBody>
        </p:sp>
      </p:grpSp>
      <p:pic>
        <p:nvPicPr>
          <p:cNvPr id="32" name="Picture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6639" y="4303696"/>
            <a:ext cx="3425733" cy="396861"/>
          </a:xfrm>
          <a:prstGeom prst="rect">
            <a:avLst/>
          </a:prstGeom>
        </p:spPr>
      </p:pic>
      <p:pic>
        <p:nvPicPr>
          <p:cNvPr id="33" name="Picture 23" descr="towerbottom.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2947" y="480169"/>
            <a:ext cx="1473117" cy="1541611"/>
          </a:xfrm>
          <a:prstGeom prst="rect">
            <a:avLst/>
          </a:prstGeom>
          <a:noFill/>
          <a:ln w="9525">
            <a:noFill/>
            <a:miter lim="800000"/>
            <a:headEnd/>
            <a:tailEnd/>
          </a:ln>
        </p:spPr>
      </p:pic>
    </p:spTree>
    <p:extLst>
      <p:ext uri="{BB962C8B-B14F-4D97-AF65-F5344CB8AC3E}">
        <p14:creationId xmlns:p14="http://schemas.microsoft.com/office/powerpoint/2010/main" val="161621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type="lt">
                                    <p:tmAbs val="0"/>
                                  </p:iterate>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2" nodeType="withEffect">
                                  <p:stCondLst>
                                    <p:cond delay="0"/>
                                  </p:stCondLst>
                                  <p:iterate type="lt">
                                    <p:tmAbs val="0"/>
                                  </p:iterate>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2" nodeType="withEffect">
                                  <p:stCondLst>
                                    <p:cond delay="0"/>
                                  </p:stCondLst>
                                  <p:iterate type="lt">
                                    <p:tmAbs val="0"/>
                                  </p:iterate>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2" nodeType="withEffect">
                                  <p:stCondLst>
                                    <p:cond delay="0"/>
                                  </p:stCondLst>
                                  <p:iterate type="lt">
                                    <p:tmAbs val="0"/>
                                  </p:iterate>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2" nodeType="withEffect">
                                  <p:stCondLst>
                                    <p:cond delay="0"/>
                                  </p:stCondLst>
                                  <p:iterate type="lt">
                                    <p:tmAbs val="0"/>
                                  </p:iterate>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9" presetClass="exit" presetSubtype="0" fill="hold" grpId="0" nodeType="afterEffect">
                                  <p:stCondLst>
                                    <p:cond delay="0"/>
                                  </p:stCondLst>
                                  <p:childTnLst>
                                    <p:animEffect transition="out" filter="dissolve">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0" nodeType="clickEffect">
                                  <p:stCondLst>
                                    <p:cond delay="0"/>
                                  </p:stCondLst>
                                  <p:iterate type="lt">
                                    <p:tmPct val="0"/>
                                  </p:iterate>
                                  <p:childTnLst>
                                    <p:animEffect transition="out" filter="fade">
                                      <p:cBhvr>
                                        <p:cTn id="40" dur="500"/>
                                        <p:tgtEl>
                                          <p:spTgt spid="5"/>
                                        </p:tgtEl>
                                      </p:cBhvr>
                                    </p:animEffect>
                                    <p:anim calcmode="lin" valueType="num">
                                      <p:cBhvr>
                                        <p:cTn id="41" dur="500"/>
                                        <p:tgtEl>
                                          <p:spTgt spid="5"/>
                                        </p:tgtEl>
                                        <p:attrNameLst>
                                          <p:attrName>ppt_x</p:attrName>
                                        </p:attrNameLst>
                                      </p:cBhvr>
                                      <p:tavLst>
                                        <p:tav tm="0">
                                          <p:val>
                                            <p:strVal val="ppt_x"/>
                                          </p:val>
                                        </p:tav>
                                        <p:tav tm="100000">
                                          <p:val>
                                            <p:strVal val="ppt_x"/>
                                          </p:val>
                                        </p:tav>
                                      </p:tavLst>
                                    </p:anim>
                                    <p:anim calcmode="lin" valueType="num">
                                      <p:cBhvr>
                                        <p:cTn id="42" dur="50" decel="100000"/>
                                        <p:tgtEl>
                                          <p:spTgt spid="5"/>
                                        </p:tgtEl>
                                        <p:attrNameLst>
                                          <p:attrName>ppt_y</p:attrName>
                                        </p:attrNameLst>
                                      </p:cBhvr>
                                      <p:tavLst>
                                        <p:tav tm="0">
                                          <p:val>
                                            <p:strVal val="ppt_y"/>
                                          </p:val>
                                        </p:tav>
                                        <p:tav tm="100000">
                                          <p:val>
                                            <p:strVal val="ppt_y-.03"/>
                                          </p:val>
                                        </p:tav>
                                      </p:tavLst>
                                    </p:anim>
                                    <p:anim calcmode="lin" valueType="num">
                                      <p:cBhvr>
                                        <p:cTn id="43" dur="450" accel="100000">
                                          <p:stCondLst>
                                            <p:cond delay="50"/>
                                          </p:stCondLst>
                                        </p:cTn>
                                        <p:tgtEl>
                                          <p:spTgt spid="5"/>
                                        </p:tgtEl>
                                        <p:attrNameLst>
                                          <p:attrName>ppt_y</p:attrName>
                                        </p:attrNameLst>
                                      </p:cBhvr>
                                      <p:tavLst>
                                        <p:tav tm="0">
                                          <p:val>
                                            <p:strVal val="ppt_y"/>
                                          </p:val>
                                        </p:tav>
                                        <p:tav tm="100000">
                                          <p:val>
                                            <p:strVal val="ppt_y+1"/>
                                          </p:val>
                                        </p:tav>
                                      </p:tavLst>
                                    </p:anim>
                                    <p:set>
                                      <p:cBhvr>
                                        <p:cTn id="44" dur="1" fill="hold">
                                          <p:stCondLst>
                                            <p:cond delay="499"/>
                                          </p:stCondLst>
                                        </p:cTn>
                                        <p:tgtEl>
                                          <p:spTgt spid="5"/>
                                        </p:tgtEl>
                                        <p:attrNameLst>
                                          <p:attrName>style.visibility</p:attrName>
                                        </p:attrNameLst>
                                      </p:cBhvr>
                                      <p:to>
                                        <p:strVal val="hidden"/>
                                      </p:to>
                                    </p:set>
                                  </p:childTnLst>
                                </p:cTn>
                              </p:par>
                              <p:par>
                                <p:cTn id="45" presetID="37" presetClass="exit" presetSubtype="0" fill="hold" grpId="0" nodeType="withEffect">
                                  <p:stCondLst>
                                    <p:cond delay="0"/>
                                  </p:stCondLst>
                                  <p:iterate type="lt">
                                    <p:tmPct val="0"/>
                                  </p:iterate>
                                  <p:childTnLst>
                                    <p:animEffect transition="out" filter="fade">
                                      <p:cBhvr>
                                        <p:cTn id="46" dur="500"/>
                                        <p:tgtEl>
                                          <p:spTgt spid="6"/>
                                        </p:tgtEl>
                                      </p:cBhvr>
                                    </p:animEffect>
                                    <p:anim calcmode="lin" valueType="num">
                                      <p:cBhvr>
                                        <p:cTn id="47" dur="500"/>
                                        <p:tgtEl>
                                          <p:spTgt spid="6"/>
                                        </p:tgtEl>
                                        <p:attrNameLst>
                                          <p:attrName>ppt_x</p:attrName>
                                        </p:attrNameLst>
                                      </p:cBhvr>
                                      <p:tavLst>
                                        <p:tav tm="0">
                                          <p:val>
                                            <p:strVal val="ppt_x"/>
                                          </p:val>
                                        </p:tav>
                                        <p:tav tm="100000">
                                          <p:val>
                                            <p:strVal val="ppt_x"/>
                                          </p:val>
                                        </p:tav>
                                      </p:tavLst>
                                    </p:anim>
                                    <p:anim calcmode="lin" valueType="num">
                                      <p:cBhvr>
                                        <p:cTn id="48" dur="50" decel="100000"/>
                                        <p:tgtEl>
                                          <p:spTgt spid="6"/>
                                        </p:tgtEl>
                                        <p:attrNameLst>
                                          <p:attrName>ppt_y</p:attrName>
                                        </p:attrNameLst>
                                      </p:cBhvr>
                                      <p:tavLst>
                                        <p:tav tm="0">
                                          <p:val>
                                            <p:strVal val="ppt_y"/>
                                          </p:val>
                                        </p:tav>
                                        <p:tav tm="100000">
                                          <p:val>
                                            <p:strVal val="ppt_y-.03"/>
                                          </p:val>
                                        </p:tav>
                                      </p:tavLst>
                                    </p:anim>
                                    <p:anim calcmode="lin" valueType="num">
                                      <p:cBhvr>
                                        <p:cTn id="49" dur="450" accel="100000">
                                          <p:stCondLst>
                                            <p:cond delay="50"/>
                                          </p:stCondLst>
                                        </p:cTn>
                                        <p:tgtEl>
                                          <p:spTgt spid="6"/>
                                        </p:tgtEl>
                                        <p:attrNameLst>
                                          <p:attrName>ppt_y</p:attrName>
                                        </p:attrNameLst>
                                      </p:cBhvr>
                                      <p:tavLst>
                                        <p:tav tm="0">
                                          <p:val>
                                            <p:strVal val="ppt_y"/>
                                          </p:val>
                                        </p:tav>
                                        <p:tav tm="100000">
                                          <p:val>
                                            <p:strVal val="ppt_y+1"/>
                                          </p:val>
                                        </p:tav>
                                      </p:tavLst>
                                    </p:anim>
                                    <p:set>
                                      <p:cBhvr>
                                        <p:cTn id="50" dur="1" fill="hold">
                                          <p:stCondLst>
                                            <p:cond delay="499"/>
                                          </p:stCondLst>
                                        </p:cTn>
                                        <p:tgtEl>
                                          <p:spTgt spid="6"/>
                                        </p:tgtEl>
                                        <p:attrNameLst>
                                          <p:attrName>style.visibility</p:attrName>
                                        </p:attrNameLst>
                                      </p:cBhvr>
                                      <p:to>
                                        <p:strVal val="hidden"/>
                                      </p:to>
                                    </p:set>
                                  </p:childTnLst>
                                </p:cTn>
                              </p:par>
                              <p:par>
                                <p:cTn id="51" presetID="37" presetClass="exit" presetSubtype="0" fill="hold" grpId="0" nodeType="withEffect">
                                  <p:stCondLst>
                                    <p:cond delay="0"/>
                                  </p:stCondLst>
                                  <p:iterate type="lt">
                                    <p:tmPct val="0"/>
                                  </p:iterate>
                                  <p:childTnLst>
                                    <p:animEffect transition="out" filter="fade">
                                      <p:cBhvr>
                                        <p:cTn id="52" dur="500"/>
                                        <p:tgtEl>
                                          <p:spTgt spid="7"/>
                                        </p:tgtEl>
                                      </p:cBhvr>
                                    </p:animEffect>
                                    <p:anim calcmode="lin" valueType="num">
                                      <p:cBhvr>
                                        <p:cTn id="53" dur="500"/>
                                        <p:tgtEl>
                                          <p:spTgt spid="7"/>
                                        </p:tgtEl>
                                        <p:attrNameLst>
                                          <p:attrName>ppt_x</p:attrName>
                                        </p:attrNameLst>
                                      </p:cBhvr>
                                      <p:tavLst>
                                        <p:tav tm="0">
                                          <p:val>
                                            <p:strVal val="ppt_x"/>
                                          </p:val>
                                        </p:tav>
                                        <p:tav tm="100000">
                                          <p:val>
                                            <p:strVal val="ppt_x"/>
                                          </p:val>
                                        </p:tav>
                                      </p:tavLst>
                                    </p:anim>
                                    <p:anim calcmode="lin" valueType="num">
                                      <p:cBhvr>
                                        <p:cTn id="54" dur="50" decel="100000"/>
                                        <p:tgtEl>
                                          <p:spTgt spid="7"/>
                                        </p:tgtEl>
                                        <p:attrNameLst>
                                          <p:attrName>ppt_y</p:attrName>
                                        </p:attrNameLst>
                                      </p:cBhvr>
                                      <p:tavLst>
                                        <p:tav tm="0">
                                          <p:val>
                                            <p:strVal val="ppt_y"/>
                                          </p:val>
                                        </p:tav>
                                        <p:tav tm="100000">
                                          <p:val>
                                            <p:strVal val="ppt_y-.03"/>
                                          </p:val>
                                        </p:tav>
                                      </p:tavLst>
                                    </p:anim>
                                    <p:anim calcmode="lin" valueType="num">
                                      <p:cBhvr>
                                        <p:cTn id="55" dur="450" accel="100000">
                                          <p:stCondLst>
                                            <p:cond delay="50"/>
                                          </p:stCondLst>
                                        </p:cTn>
                                        <p:tgtEl>
                                          <p:spTgt spid="7"/>
                                        </p:tgtEl>
                                        <p:attrNameLst>
                                          <p:attrName>ppt_y</p:attrName>
                                        </p:attrNameLst>
                                      </p:cBhvr>
                                      <p:tavLst>
                                        <p:tav tm="0">
                                          <p:val>
                                            <p:strVal val="ppt_y"/>
                                          </p:val>
                                        </p:tav>
                                        <p:tav tm="100000">
                                          <p:val>
                                            <p:strVal val="ppt_y+1"/>
                                          </p:val>
                                        </p:tav>
                                      </p:tavLst>
                                    </p:anim>
                                    <p:set>
                                      <p:cBhvr>
                                        <p:cTn id="56" dur="1" fill="hold">
                                          <p:stCondLst>
                                            <p:cond delay="499"/>
                                          </p:stCondLst>
                                        </p:cTn>
                                        <p:tgtEl>
                                          <p:spTgt spid="7"/>
                                        </p:tgtEl>
                                        <p:attrNameLst>
                                          <p:attrName>style.visibility</p:attrName>
                                        </p:attrNameLst>
                                      </p:cBhvr>
                                      <p:to>
                                        <p:strVal val="hidden"/>
                                      </p:to>
                                    </p:set>
                                  </p:childTnLst>
                                </p:cTn>
                              </p:par>
                              <p:par>
                                <p:cTn id="57" presetID="37" presetClass="exit" presetSubtype="0" fill="hold" grpId="0" nodeType="withEffect">
                                  <p:stCondLst>
                                    <p:cond delay="0"/>
                                  </p:stCondLst>
                                  <p:iterate type="lt">
                                    <p:tmPct val="0"/>
                                  </p:iterate>
                                  <p:childTnLst>
                                    <p:animEffect transition="out" filter="fade">
                                      <p:cBhvr>
                                        <p:cTn id="58" dur="500"/>
                                        <p:tgtEl>
                                          <p:spTgt spid="8"/>
                                        </p:tgtEl>
                                      </p:cBhvr>
                                    </p:animEffect>
                                    <p:anim calcmode="lin" valueType="num">
                                      <p:cBhvr>
                                        <p:cTn id="59" dur="500"/>
                                        <p:tgtEl>
                                          <p:spTgt spid="8"/>
                                        </p:tgtEl>
                                        <p:attrNameLst>
                                          <p:attrName>ppt_x</p:attrName>
                                        </p:attrNameLst>
                                      </p:cBhvr>
                                      <p:tavLst>
                                        <p:tav tm="0">
                                          <p:val>
                                            <p:strVal val="ppt_x"/>
                                          </p:val>
                                        </p:tav>
                                        <p:tav tm="100000">
                                          <p:val>
                                            <p:strVal val="ppt_x"/>
                                          </p:val>
                                        </p:tav>
                                      </p:tavLst>
                                    </p:anim>
                                    <p:anim calcmode="lin" valueType="num">
                                      <p:cBhvr>
                                        <p:cTn id="60" dur="50" decel="100000"/>
                                        <p:tgtEl>
                                          <p:spTgt spid="8"/>
                                        </p:tgtEl>
                                        <p:attrNameLst>
                                          <p:attrName>ppt_y</p:attrName>
                                        </p:attrNameLst>
                                      </p:cBhvr>
                                      <p:tavLst>
                                        <p:tav tm="0">
                                          <p:val>
                                            <p:strVal val="ppt_y"/>
                                          </p:val>
                                        </p:tav>
                                        <p:tav tm="100000">
                                          <p:val>
                                            <p:strVal val="ppt_y-.03"/>
                                          </p:val>
                                        </p:tav>
                                      </p:tavLst>
                                    </p:anim>
                                    <p:anim calcmode="lin" valueType="num">
                                      <p:cBhvr>
                                        <p:cTn id="61" dur="450" accel="100000">
                                          <p:stCondLst>
                                            <p:cond delay="50"/>
                                          </p:stCondLst>
                                        </p:cTn>
                                        <p:tgtEl>
                                          <p:spTgt spid="8"/>
                                        </p:tgtEl>
                                        <p:attrNameLst>
                                          <p:attrName>ppt_y</p:attrName>
                                        </p:attrNameLst>
                                      </p:cBhvr>
                                      <p:tavLst>
                                        <p:tav tm="0">
                                          <p:val>
                                            <p:strVal val="ppt_y"/>
                                          </p:val>
                                        </p:tav>
                                        <p:tav tm="100000">
                                          <p:val>
                                            <p:strVal val="ppt_y+1"/>
                                          </p:val>
                                        </p:tav>
                                      </p:tavLst>
                                    </p:anim>
                                    <p:set>
                                      <p:cBhvr>
                                        <p:cTn id="62" dur="1" fill="hold">
                                          <p:stCondLst>
                                            <p:cond delay="499"/>
                                          </p:stCondLst>
                                        </p:cTn>
                                        <p:tgtEl>
                                          <p:spTgt spid="8"/>
                                        </p:tgtEl>
                                        <p:attrNameLst>
                                          <p:attrName>style.visibility</p:attrName>
                                        </p:attrNameLst>
                                      </p:cBhvr>
                                      <p:to>
                                        <p:strVal val="hidden"/>
                                      </p:to>
                                    </p:set>
                                  </p:childTnLst>
                                </p:cTn>
                              </p:par>
                              <p:par>
                                <p:cTn id="63" presetID="37" presetClass="exit" presetSubtype="0" fill="hold" grpId="0" nodeType="withEffect">
                                  <p:stCondLst>
                                    <p:cond delay="0"/>
                                  </p:stCondLst>
                                  <p:iterate type="lt">
                                    <p:tmPct val="0"/>
                                  </p:iterate>
                                  <p:childTnLst>
                                    <p:animEffect transition="out" filter="fade">
                                      <p:cBhvr>
                                        <p:cTn id="64" dur="500"/>
                                        <p:tgtEl>
                                          <p:spTgt spid="9"/>
                                        </p:tgtEl>
                                      </p:cBhvr>
                                    </p:animEffect>
                                    <p:anim calcmode="lin" valueType="num">
                                      <p:cBhvr>
                                        <p:cTn id="65" dur="500"/>
                                        <p:tgtEl>
                                          <p:spTgt spid="9"/>
                                        </p:tgtEl>
                                        <p:attrNameLst>
                                          <p:attrName>ppt_x</p:attrName>
                                        </p:attrNameLst>
                                      </p:cBhvr>
                                      <p:tavLst>
                                        <p:tav tm="0">
                                          <p:val>
                                            <p:strVal val="ppt_x"/>
                                          </p:val>
                                        </p:tav>
                                        <p:tav tm="100000">
                                          <p:val>
                                            <p:strVal val="ppt_x"/>
                                          </p:val>
                                        </p:tav>
                                      </p:tavLst>
                                    </p:anim>
                                    <p:anim calcmode="lin" valueType="num">
                                      <p:cBhvr>
                                        <p:cTn id="66" dur="50" decel="100000"/>
                                        <p:tgtEl>
                                          <p:spTgt spid="9"/>
                                        </p:tgtEl>
                                        <p:attrNameLst>
                                          <p:attrName>ppt_y</p:attrName>
                                        </p:attrNameLst>
                                      </p:cBhvr>
                                      <p:tavLst>
                                        <p:tav tm="0">
                                          <p:val>
                                            <p:strVal val="ppt_y"/>
                                          </p:val>
                                        </p:tav>
                                        <p:tav tm="100000">
                                          <p:val>
                                            <p:strVal val="ppt_y-.03"/>
                                          </p:val>
                                        </p:tav>
                                      </p:tavLst>
                                    </p:anim>
                                    <p:anim calcmode="lin" valueType="num">
                                      <p:cBhvr>
                                        <p:cTn id="67" dur="450" accel="100000">
                                          <p:stCondLst>
                                            <p:cond delay="50"/>
                                          </p:stCondLst>
                                        </p:cTn>
                                        <p:tgtEl>
                                          <p:spTgt spid="9"/>
                                        </p:tgtEl>
                                        <p:attrNameLst>
                                          <p:attrName>ppt_y</p:attrName>
                                        </p:attrNameLst>
                                      </p:cBhvr>
                                      <p:tavLst>
                                        <p:tav tm="0">
                                          <p:val>
                                            <p:strVal val="ppt_y"/>
                                          </p:val>
                                        </p:tav>
                                        <p:tav tm="100000">
                                          <p:val>
                                            <p:strVal val="ppt_y+1"/>
                                          </p:val>
                                        </p:tav>
                                      </p:tavLst>
                                    </p:anim>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1" nodeType="clickEffect">
                                  <p:stCondLst>
                                    <p:cond delay="0"/>
                                  </p:stCondLst>
                                  <p:iterate type="lt">
                                    <p:tmPct val="0"/>
                                  </p:iterate>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1" nodeType="clickEffect">
                                  <p:stCondLst>
                                    <p:cond delay="0"/>
                                  </p:stCondLst>
                                  <p:iterate type="lt">
                                    <p:tmPct val="0"/>
                                  </p:iterate>
                                  <p:childTnLst>
                                    <p:set>
                                      <p:cBhvr>
                                        <p:cTn id="80" dur="1" fill="hold">
                                          <p:stCondLst>
                                            <p:cond delay="0"/>
                                          </p:stCondLst>
                                        </p:cTn>
                                        <p:tgtEl>
                                          <p:spTgt spid="6"/>
                                        </p:tgtEl>
                                        <p:attrNameLst>
                                          <p:attrName>style.visibility</p:attrName>
                                        </p:attrNameLst>
                                      </p:cBhvr>
                                      <p:to>
                                        <p:strVal val="visible"/>
                                      </p:to>
                                    </p:set>
                                    <p:animEffect transition="in" filter="wipe(down)">
                                      <p:cBhvr>
                                        <p:cTn id="81" dur="1000"/>
                                        <p:tgtEl>
                                          <p:spTgt spid="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1000"/>
                                        <p:tgtEl>
                                          <p:spTgt spid="17"/>
                                        </p:tgtEl>
                                      </p:cBhvr>
                                    </p:animEffect>
                                  </p:childTnLst>
                                </p:cTn>
                              </p:par>
                            </p:childTnLst>
                          </p:cTn>
                        </p:par>
                        <p:par>
                          <p:cTn id="85" fill="hold">
                            <p:stCondLst>
                              <p:cond delay="1000"/>
                            </p:stCondLst>
                            <p:childTnLst>
                              <p:par>
                                <p:cTn id="86" presetID="22" presetClass="entr" presetSubtype="4" fill="hold" grpId="1" nodeType="afterEffect">
                                  <p:stCondLst>
                                    <p:cond delay="0"/>
                                  </p:stCondLst>
                                  <p:iterate type="lt">
                                    <p:tmPct val="0"/>
                                  </p:iterate>
                                  <p:childTnLst>
                                    <p:set>
                                      <p:cBhvr>
                                        <p:cTn id="87" dur="1" fill="hold">
                                          <p:stCondLst>
                                            <p:cond delay="0"/>
                                          </p:stCondLst>
                                        </p:cTn>
                                        <p:tgtEl>
                                          <p:spTgt spid="7"/>
                                        </p:tgtEl>
                                        <p:attrNameLst>
                                          <p:attrName>style.visibility</p:attrName>
                                        </p:attrNameLst>
                                      </p:cBhvr>
                                      <p:to>
                                        <p:strVal val="visible"/>
                                      </p:to>
                                    </p:set>
                                    <p:animEffect transition="in" filter="wipe(down)">
                                      <p:cBhvr>
                                        <p:cTn id="88" dur="1000"/>
                                        <p:tgtEl>
                                          <p:spTgt spid="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1000"/>
                                        <p:tgtEl>
                                          <p:spTgt spid="18"/>
                                        </p:tgtEl>
                                      </p:cBhvr>
                                    </p:animEffect>
                                  </p:childTnLst>
                                </p:cTn>
                              </p:par>
                            </p:childTnLst>
                          </p:cTn>
                        </p:par>
                        <p:par>
                          <p:cTn id="92" fill="hold">
                            <p:stCondLst>
                              <p:cond delay="2000"/>
                            </p:stCondLst>
                            <p:childTnLst>
                              <p:par>
                                <p:cTn id="93" presetID="22" presetClass="entr" presetSubtype="4" fill="hold" grpId="1" nodeType="afterEffect">
                                  <p:stCondLst>
                                    <p:cond delay="0"/>
                                  </p:stCondLst>
                                  <p:iterate type="lt">
                                    <p:tmPct val="0"/>
                                  </p:iterate>
                                  <p:childTnLst>
                                    <p:set>
                                      <p:cBhvr>
                                        <p:cTn id="94" dur="1" fill="hold">
                                          <p:stCondLst>
                                            <p:cond delay="0"/>
                                          </p:stCondLst>
                                        </p:cTn>
                                        <p:tgtEl>
                                          <p:spTgt spid="8"/>
                                        </p:tgtEl>
                                        <p:attrNameLst>
                                          <p:attrName>style.visibility</p:attrName>
                                        </p:attrNameLst>
                                      </p:cBhvr>
                                      <p:to>
                                        <p:strVal val="visible"/>
                                      </p:to>
                                    </p:set>
                                    <p:animEffect transition="in" filter="wipe(down)">
                                      <p:cBhvr>
                                        <p:cTn id="95" dur="2000"/>
                                        <p:tgtEl>
                                          <p:spTgt spid="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2000"/>
                                        <p:tgtEl>
                                          <p:spTgt spid="19"/>
                                        </p:tgtEl>
                                      </p:cBhvr>
                                    </p:animEffect>
                                  </p:childTnLst>
                                </p:cTn>
                              </p:par>
                            </p:childTnLst>
                          </p:cTn>
                        </p:par>
                        <p:par>
                          <p:cTn id="99" fill="hold">
                            <p:stCondLst>
                              <p:cond delay="4000"/>
                            </p:stCondLst>
                            <p:childTnLst>
                              <p:par>
                                <p:cTn id="100" presetID="22" presetClass="entr" presetSubtype="4" fill="hold" grpId="1" nodeType="afterEffect">
                                  <p:stCondLst>
                                    <p:cond delay="0"/>
                                  </p:stCondLst>
                                  <p:iterate type="lt">
                                    <p:tmPct val="0"/>
                                  </p:iterate>
                                  <p:childTnLst>
                                    <p:set>
                                      <p:cBhvr>
                                        <p:cTn id="101" dur="1" fill="hold">
                                          <p:stCondLst>
                                            <p:cond delay="0"/>
                                          </p:stCondLst>
                                        </p:cTn>
                                        <p:tgtEl>
                                          <p:spTgt spid="9"/>
                                        </p:tgtEl>
                                        <p:attrNameLst>
                                          <p:attrName>style.visibility</p:attrName>
                                        </p:attrNameLst>
                                      </p:cBhvr>
                                      <p:to>
                                        <p:strVal val="visible"/>
                                      </p:to>
                                    </p:set>
                                    <p:animEffect transition="in" filter="wipe(down)">
                                      <p:cBhvr>
                                        <p:cTn id="102" dur="10000"/>
                                        <p:tgtEl>
                                          <p:spTgt spid="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nodeType="clickEffect">
                                  <p:stCondLst>
                                    <p:cond delay="0"/>
                                  </p:stCondLst>
                                  <p:childTnLst>
                                    <p:set>
                                      <p:cBhvr>
                                        <p:cTn id="109" dur="1" fill="hold">
                                          <p:stCondLst>
                                            <p:cond delay="0"/>
                                          </p:stCondLst>
                                        </p:cTn>
                                        <p:tgtEl>
                                          <p:spTgt spid="26">
                                            <p:txEl>
                                              <p:pRg st="0" end="0"/>
                                            </p:txEl>
                                          </p:spTgt>
                                        </p:tgtEl>
                                        <p:attrNameLst>
                                          <p:attrName>style.visibility</p:attrName>
                                        </p:attrNameLst>
                                      </p:cBhvr>
                                      <p:to>
                                        <p:strVal val="visible"/>
                                      </p:to>
                                    </p:set>
                                    <p:anim calcmode="lin" valueType="num">
                                      <p:cBhvr>
                                        <p:cTn id="110"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26">
                                            <p:txEl>
                                              <p:pRg st="0" end="0"/>
                                            </p:txEl>
                                          </p:spTgt>
                                        </p:tgtEl>
                                        <p:attrNameLst>
                                          <p:attrName>ppt_h</p:attrName>
                                        </p:attrNameLst>
                                      </p:cBhvr>
                                      <p:tavLst>
                                        <p:tav tm="0">
                                          <p:val>
                                            <p:fltVal val="0"/>
                                          </p:val>
                                        </p:tav>
                                        <p:tav tm="100000">
                                          <p:val>
                                            <p:strVal val="#ppt_h"/>
                                          </p:val>
                                        </p:tav>
                                      </p:tavLst>
                                    </p:anim>
                                  </p:childTnLst>
                                </p:cTn>
                              </p:par>
                              <p:par>
                                <p:cTn id="112" presetID="23" presetClass="entr" presetSubtype="16" fill="hold" nodeType="withEffect">
                                  <p:stCondLst>
                                    <p:cond delay="0"/>
                                  </p:stCondLst>
                                  <p:childTnLst>
                                    <p:set>
                                      <p:cBhvr>
                                        <p:cTn id="113" dur="1" fill="hold">
                                          <p:stCondLst>
                                            <p:cond delay="0"/>
                                          </p:stCondLst>
                                        </p:cTn>
                                        <p:tgtEl>
                                          <p:spTgt spid="26">
                                            <p:txEl>
                                              <p:pRg st="1" end="1"/>
                                            </p:txEl>
                                          </p:spTgt>
                                        </p:tgtEl>
                                        <p:attrNameLst>
                                          <p:attrName>style.visibility</p:attrName>
                                        </p:attrNameLst>
                                      </p:cBhvr>
                                      <p:to>
                                        <p:strVal val="visible"/>
                                      </p:to>
                                    </p:set>
                                    <p:anim calcmode="lin" valueType="num">
                                      <p:cBhvr>
                                        <p:cTn id="114"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115" dur="500" fill="hold"/>
                                        <p:tgtEl>
                                          <p:spTgt spid="26">
                                            <p:txEl>
                                              <p:pRg st="1" end="1"/>
                                            </p:txEl>
                                          </p:spTgt>
                                        </p:tgtEl>
                                        <p:attrNameLst>
                                          <p:attrName>ppt_h</p:attrName>
                                        </p:attrNameLst>
                                      </p:cBhvr>
                                      <p:tavLst>
                                        <p:tav tm="0">
                                          <p:val>
                                            <p:fltVal val="0"/>
                                          </p:val>
                                        </p:tav>
                                        <p:tav tm="100000">
                                          <p:val>
                                            <p:strVal val="#ppt_h"/>
                                          </p:val>
                                        </p:tav>
                                      </p:tavLst>
                                    </p:anim>
                                  </p:childTnLst>
                                </p:cTn>
                              </p:par>
                            </p:childTnLst>
                          </p:cTn>
                        </p:par>
                        <p:par>
                          <p:cTn id="116" fill="hold">
                            <p:stCondLst>
                              <p:cond delay="500"/>
                            </p:stCondLst>
                            <p:childTnLst>
                              <p:par>
                                <p:cTn id="117" presetID="2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3" grpId="0" animBg="1"/>
      <p:bldP spid="13" grpId="1" animBg="1"/>
      <p:bldP spid="16" grpId="0"/>
      <p:bldP spid="17" grpId="0"/>
      <p:bldP spid="18" grpId="0"/>
      <p:bldP spid="19" grpId="0"/>
      <p:bldP spid="20"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036"/>
            <a:ext cx="8229600" cy="628650"/>
          </a:xfrm>
        </p:spPr>
        <p:txBody>
          <a:bodyPr/>
          <a:lstStyle/>
          <a:p>
            <a:r>
              <a:rPr lang="en-US" dirty="0"/>
              <a:t>Why This Is A Problem</a:t>
            </a:r>
          </a:p>
        </p:txBody>
      </p:sp>
      <p:sp>
        <p:nvSpPr>
          <p:cNvPr id="3" name="Content Placeholder 2"/>
          <p:cNvSpPr>
            <a:spLocks noGrp="1"/>
          </p:cNvSpPr>
          <p:nvPr>
            <p:ph idx="1"/>
          </p:nvPr>
        </p:nvSpPr>
        <p:spPr>
          <a:xfrm>
            <a:off x="466725" y="1814052"/>
            <a:ext cx="4746830" cy="2815098"/>
          </a:xfrm>
        </p:spPr>
        <p:txBody>
          <a:bodyPr>
            <a:normAutofit/>
          </a:bodyPr>
          <a:lstStyle/>
          <a:p>
            <a:pPr>
              <a:spcBef>
                <a:spcPts val="0"/>
              </a:spcBef>
              <a:spcAft>
                <a:spcPts val="1200"/>
              </a:spcAft>
            </a:pPr>
            <a:r>
              <a:rPr lang="en-US" sz="1800" dirty="0"/>
              <a:t>Compute consolidation and virtualization mandates a different network…</a:t>
            </a:r>
          </a:p>
          <a:p>
            <a:pPr>
              <a:spcBef>
                <a:spcPts val="0"/>
              </a:spcBef>
              <a:spcAft>
                <a:spcPts val="1200"/>
              </a:spcAft>
            </a:pPr>
            <a:r>
              <a:rPr lang="en-US" sz="1800" dirty="0"/>
              <a:t>IT-driven businesses are always-on businesses…</a:t>
            </a:r>
          </a:p>
          <a:p>
            <a:pPr>
              <a:spcBef>
                <a:spcPts val="0"/>
              </a:spcBef>
              <a:spcAft>
                <a:spcPts val="1200"/>
              </a:spcAft>
            </a:pPr>
            <a:r>
              <a:rPr lang="en-US" sz="1800" dirty="0"/>
              <a:t>Doing more with less is the new normal…</a:t>
            </a:r>
          </a:p>
          <a:p>
            <a:pPr>
              <a:spcBef>
                <a:spcPts val="0"/>
              </a:spcBef>
              <a:spcAft>
                <a:spcPts val="1200"/>
              </a:spcAft>
            </a:pPr>
            <a:r>
              <a:rPr lang="en-US" sz="1800" dirty="0"/>
              <a:t>Resources are finite, demands are not…</a:t>
            </a:r>
          </a:p>
        </p:txBody>
      </p:sp>
      <p:sp>
        <p:nvSpPr>
          <p:cNvPr id="6" name="Text Placeholder 5"/>
          <p:cNvSpPr>
            <a:spLocks noGrp="1"/>
          </p:cNvSpPr>
          <p:nvPr>
            <p:ph type="body" sz="quarter" idx="13"/>
          </p:nvPr>
        </p:nvSpPr>
        <p:spPr>
          <a:xfrm>
            <a:off x="457200" y="971550"/>
            <a:ext cx="8229600" cy="342900"/>
          </a:xfrm>
        </p:spPr>
        <p:txBody>
          <a:bodyPr/>
          <a:lstStyle/>
          <a:p>
            <a:r>
              <a:rPr lang="en-US" dirty="0"/>
              <a:t>Perpetuating the status quo may not be good business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9361" y="1437083"/>
            <a:ext cx="2405883" cy="3400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3942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lvl="0"/>
            <a:r>
              <a:rPr lang="en-US" dirty="0"/>
              <a:t>What are Customers saying?</a:t>
            </a:r>
          </a:p>
        </p:txBody>
      </p:sp>
      <p:sp>
        <p:nvSpPr>
          <p:cNvPr id="5" name="Content Placeholder 2"/>
          <p:cNvSpPr txBox="1">
            <a:spLocks/>
          </p:cNvSpPr>
          <p:nvPr/>
        </p:nvSpPr>
        <p:spPr>
          <a:xfrm>
            <a:off x="4762730" y="1005330"/>
            <a:ext cx="4215897" cy="3968410"/>
          </a:xfrm>
          <a:prstGeom prst="rect">
            <a:avLst/>
          </a:prstGeom>
        </p:spPr>
        <p:txBody>
          <a:bodyPr vert="horz" lIns="91440" tIns="45720" rIns="91440" bIns="45720" rtlCol="0" anchor="ctr">
            <a:no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0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9pPr>
          </a:lstStyle>
          <a:p>
            <a:pPr marL="0" lvl="0" indent="0" algn="ctr">
              <a:buClr>
                <a:srgbClr val="CC0000"/>
              </a:buClr>
              <a:buNone/>
              <a:defRPr/>
            </a:pPr>
            <a:endParaRPr lang="en-US" sz="1800" i="1" dirty="0">
              <a:cs typeface="Arial" pitchFamily="34" charset="0"/>
            </a:endParaRPr>
          </a:p>
        </p:txBody>
      </p:sp>
      <p:grpSp>
        <p:nvGrpSpPr>
          <p:cNvPr id="11" name="Group 10"/>
          <p:cNvGrpSpPr/>
          <p:nvPr/>
        </p:nvGrpSpPr>
        <p:grpSpPr>
          <a:xfrm>
            <a:off x="228700" y="921895"/>
            <a:ext cx="4343300" cy="1849466"/>
            <a:chOff x="251331" y="2929609"/>
            <a:chExt cx="1491591" cy="975118"/>
          </a:xfrm>
        </p:grpSpPr>
        <p:sp>
          <p:nvSpPr>
            <p:cNvPr id="12" name="Rectangle 11"/>
            <p:cNvSpPr/>
            <p:nvPr/>
          </p:nvSpPr>
          <p:spPr bwMode="auto">
            <a:xfrm>
              <a:off x="251331" y="2929609"/>
              <a:ext cx="1491591" cy="929398"/>
            </a:xfrm>
            <a:prstGeom prst="rect">
              <a:avLst/>
            </a:prstGeom>
            <a:gradFill flip="none" rotWithShape="1">
              <a:gsLst>
                <a:gs pos="0">
                  <a:sysClr val="window" lastClr="FFFFFF">
                    <a:lumMod val="85000"/>
                  </a:sysClr>
                </a:gs>
                <a:gs pos="100000">
                  <a:sysClr val="window" lastClr="FFFFFF">
                    <a:lumMod val="95000"/>
                  </a:sysClr>
                </a:gs>
              </a:gsLst>
              <a:lin ang="162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40" tIns="18288" rIns="18288" bIns="18288" anchor="ctr" anchorCtr="0"/>
            <a:lstStyle/>
            <a:p>
              <a:pPr lvl="0" algn="ctr">
                <a:buClr>
                  <a:srgbClr val="CC0000"/>
                </a:buClr>
                <a:defRPr/>
              </a:pPr>
              <a:r>
                <a:rPr lang="en-US" dirty="0">
                  <a:solidFill>
                    <a:srgbClr val="BA0101"/>
                  </a:solidFill>
                </a:rPr>
                <a:t>“Previously we… needed a lead time of up to </a:t>
              </a:r>
              <a:r>
                <a:rPr lang="en-US" b="1" dirty="0">
                  <a:solidFill>
                    <a:srgbClr val="BA0101"/>
                  </a:solidFill>
                </a:rPr>
                <a:t>six weeks</a:t>
              </a:r>
              <a:r>
                <a:rPr lang="en-US" dirty="0">
                  <a:solidFill>
                    <a:srgbClr val="BA0101"/>
                  </a:solidFill>
                </a:rPr>
                <a:t>…; today we can implement similar tasks within </a:t>
              </a:r>
              <a:r>
                <a:rPr lang="en-US" b="1" dirty="0">
                  <a:solidFill>
                    <a:srgbClr val="BA0101"/>
                  </a:solidFill>
                </a:rPr>
                <a:t>days</a:t>
              </a:r>
              <a:r>
                <a:rPr lang="en-US" dirty="0">
                  <a:solidFill>
                    <a:srgbClr val="BA0101"/>
                  </a:solidFill>
                </a:rPr>
                <a:t>.”</a:t>
              </a:r>
            </a:p>
            <a:p>
              <a:pPr lvl="0" algn="ctr">
                <a:spcBef>
                  <a:spcPts val="600"/>
                </a:spcBef>
                <a:buClr>
                  <a:srgbClr val="CC0000"/>
                </a:buClr>
                <a:defRPr/>
              </a:pPr>
              <a:r>
                <a:rPr lang="en-US" i="1" dirty="0">
                  <a:cs typeface="Arial" pitchFamily="34" charset="0"/>
                </a:rPr>
                <a:t>Albert Knoll, </a:t>
              </a:r>
              <a:br>
                <a:rPr lang="en-US" i="1" dirty="0">
                  <a:cs typeface="Arial" pitchFamily="34" charset="0"/>
                </a:rPr>
              </a:br>
              <a:r>
                <a:rPr lang="en-US" i="1" dirty="0">
                  <a:cs typeface="Arial" pitchFamily="34" charset="0"/>
                </a:rPr>
                <a:t>Network Operations Manager, Fujitsu</a:t>
              </a:r>
            </a:p>
          </p:txBody>
        </p:sp>
        <p:sp>
          <p:nvSpPr>
            <p:cNvPr id="13" name="Rectangle 12"/>
            <p:cNvSpPr/>
            <p:nvPr/>
          </p:nvSpPr>
          <p:spPr>
            <a:xfrm>
              <a:off x="251331" y="3859008"/>
              <a:ext cx="1491591" cy="45719"/>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14" name="Group 13"/>
          <p:cNvGrpSpPr/>
          <p:nvPr/>
        </p:nvGrpSpPr>
        <p:grpSpPr>
          <a:xfrm>
            <a:off x="228700" y="3005530"/>
            <a:ext cx="4343300" cy="1953405"/>
            <a:chOff x="251331" y="2874808"/>
            <a:chExt cx="1491591" cy="1029919"/>
          </a:xfrm>
        </p:grpSpPr>
        <p:sp>
          <p:nvSpPr>
            <p:cNvPr id="15" name="Rectangle 14"/>
            <p:cNvSpPr/>
            <p:nvPr/>
          </p:nvSpPr>
          <p:spPr bwMode="auto">
            <a:xfrm>
              <a:off x="251331" y="2874808"/>
              <a:ext cx="1491591" cy="984199"/>
            </a:xfrm>
            <a:prstGeom prst="rect">
              <a:avLst/>
            </a:prstGeom>
            <a:gradFill flip="none" rotWithShape="1">
              <a:gsLst>
                <a:gs pos="0">
                  <a:sysClr val="window" lastClr="FFFFFF">
                    <a:lumMod val="85000"/>
                  </a:sysClr>
                </a:gs>
                <a:gs pos="100000">
                  <a:sysClr val="window" lastClr="FFFFFF">
                    <a:lumMod val="95000"/>
                  </a:sysClr>
                </a:gs>
              </a:gsLst>
              <a:lin ang="162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40" tIns="18288" rIns="18288" bIns="18288" anchor="ctr" anchorCtr="0"/>
            <a:lstStyle/>
            <a:p>
              <a:pPr lvl="0" algn="ctr" defTabSz="914400">
                <a:lnSpc>
                  <a:spcPct val="90000"/>
                </a:lnSpc>
                <a:spcBef>
                  <a:spcPts val="1200"/>
                </a:spcBef>
                <a:buClr>
                  <a:srgbClr val="CC0000"/>
                </a:buClr>
                <a:defRPr/>
              </a:pPr>
              <a:r>
                <a:rPr lang="en-US" dirty="0">
                  <a:solidFill>
                    <a:srgbClr val="BA0101"/>
                  </a:solidFill>
                </a:rPr>
                <a:t>“What Avaya has done with its networking technology at Sochi, I wish I had that in Vancouver, it would have made my life much better”</a:t>
              </a:r>
            </a:p>
            <a:p>
              <a:pPr lvl="0" algn="ctr" defTabSz="914400">
                <a:lnSpc>
                  <a:spcPct val="90000"/>
                </a:lnSpc>
                <a:spcBef>
                  <a:spcPts val="600"/>
                </a:spcBef>
                <a:buClr>
                  <a:srgbClr val="CC0000"/>
                </a:buClr>
                <a:defRPr/>
              </a:pPr>
              <a:r>
                <a:rPr lang="en-US" i="1" dirty="0">
                  <a:cs typeface="Arial" pitchFamily="34" charset="0"/>
                </a:rPr>
                <a:t>Ward Chapin, </a:t>
              </a:r>
              <a:br>
                <a:rPr lang="en-US" i="1" dirty="0">
                  <a:cs typeface="Arial" pitchFamily="34" charset="0"/>
                </a:rPr>
              </a:br>
              <a:r>
                <a:rPr lang="en-US" i="1" dirty="0">
                  <a:cs typeface="Arial" pitchFamily="34" charset="0"/>
                </a:rPr>
                <a:t>CIO 2010 Vancouver Olympics</a:t>
              </a:r>
            </a:p>
          </p:txBody>
        </p:sp>
        <p:sp>
          <p:nvSpPr>
            <p:cNvPr id="16" name="Rectangle 15"/>
            <p:cNvSpPr/>
            <p:nvPr/>
          </p:nvSpPr>
          <p:spPr>
            <a:xfrm>
              <a:off x="251331" y="3859008"/>
              <a:ext cx="1491591" cy="45719"/>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grpSp>
      <p:grpSp>
        <p:nvGrpSpPr>
          <p:cNvPr id="17" name="Group 16"/>
          <p:cNvGrpSpPr/>
          <p:nvPr/>
        </p:nvGrpSpPr>
        <p:grpSpPr>
          <a:xfrm>
            <a:off x="4714078" y="1230488"/>
            <a:ext cx="4279973" cy="3449737"/>
            <a:chOff x="251331" y="1931124"/>
            <a:chExt cx="1491591" cy="1818851"/>
          </a:xfrm>
        </p:grpSpPr>
        <p:sp>
          <p:nvSpPr>
            <p:cNvPr id="18" name="Rectangle 17"/>
            <p:cNvSpPr/>
            <p:nvPr/>
          </p:nvSpPr>
          <p:spPr bwMode="auto">
            <a:xfrm>
              <a:off x="251331" y="1931124"/>
              <a:ext cx="1491591" cy="1773691"/>
            </a:xfrm>
            <a:prstGeom prst="rect">
              <a:avLst/>
            </a:prstGeom>
            <a:gradFill flip="none" rotWithShape="1">
              <a:gsLst>
                <a:gs pos="0">
                  <a:sysClr val="window" lastClr="FFFFFF">
                    <a:lumMod val="85000"/>
                  </a:sysClr>
                </a:gs>
                <a:gs pos="100000">
                  <a:sysClr val="window" lastClr="FFFFFF">
                    <a:lumMod val="95000"/>
                  </a:sysClr>
                </a:gs>
              </a:gsLst>
              <a:lin ang="162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40" tIns="18288" rIns="18288" bIns="18288" anchor="ctr" anchorCtr="0"/>
            <a:lstStyle/>
            <a:p>
              <a:pPr lvl="0" algn="ctr">
                <a:lnSpc>
                  <a:spcPts val="2000"/>
                </a:lnSpc>
                <a:buClr>
                  <a:srgbClr val="CC0000"/>
                </a:buClr>
                <a:defRPr/>
              </a:pPr>
              <a:r>
                <a:rPr lang="en-US" sz="1600" dirty="0">
                  <a:solidFill>
                    <a:srgbClr val="BA0101"/>
                  </a:solidFill>
                </a:rPr>
                <a:t>"We needed to extend services to another data center </a:t>
              </a:r>
              <a:r>
                <a:rPr lang="en-US" sz="1600" b="1" dirty="0">
                  <a:solidFill>
                    <a:srgbClr val="BA0101"/>
                  </a:solidFill>
                </a:rPr>
                <a:t>without any business interruptions</a:t>
              </a:r>
              <a:r>
                <a:rPr lang="en-US" sz="1600" dirty="0">
                  <a:solidFill>
                    <a:srgbClr val="BA0101"/>
                  </a:solidFill>
                </a:rPr>
                <a:t>, Avaya was the vendor with the most viable solution to meet our needs”</a:t>
              </a:r>
              <a:endParaRPr lang="en-US" sz="1600" dirty="0">
                <a:solidFill>
                  <a:srgbClr val="BA0101"/>
                </a:solidFill>
                <a:cs typeface="Arial" pitchFamily="34" charset="0"/>
              </a:endParaRPr>
            </a:p>
            <a:p>
              <a:pPr algn="ctr">
                <a:lnSpc>
                  <a:spcPts val="2000"/>
                </a:lnSpc>
                <a:buClr>
                  <a:srgbClr val="CC0000"/>
                </a:buClr>
                <a:defRPr/>
              </a:pPr>
              <a:r>
                <a:rPr lang="en-US" sz="1600" dirty="0">
                  <a:solidFill>
                    <a:srgbClr val="BA0101"/>
                  </a:solidFill>
                </a:rPr>
                <a:t>"We had maintenance window to transition services associated with </a:t>
              </a:r>
              <a:r>
                <a:rPr lang="en-US" sz="1600" dirty="0" err="1">
                  <a:solidFill>
                    <a:srgbClr val="BA0101"/>
                  </a:solidFill>
                </a:rPr>
                <a:t>vlans</a:t>
              </a:r>
              <a:r>
                <a:rPr lang="en-US" sz="1600" dirty="0">
                  <a:solidFill>
                    <a:srgbClr val="BA0101"/>
                  </a:solidFill>
                </a:rPr>
                <a:t>, some were forgotten, but with Fabric Connect we were able to easily extend the one's forgotten, </a:t>
              </a:r>
              <a:r>
                <a:rPr lang="en-US" sz="1600" b="1" dirty="0">
                  <a:solidFill>
                    <a:srgbClr val="BA0101"/>
                  </a:solidFill>
                </a:rPr>
                <a:t>in the past we would have had to re-schedule the changes another weekend and revert back, not this time</a:t>
              </a:r>
              <a:r>
                <a:rPr lang="en-US" sz="1600" dirty="0">
                  <a:solidFill>
                    <a:srgbClr val="BA0101"/>
                  </a:solidFill>
                </a:rPr>
                <a:t>”</a:t>
              </a:r>
              <a:endParaRPr lang="en-US" sz="1600" dirty="0">
                <a:solidFill>
                  <a:srgbClr val="BA0101"/>
                </a:solidFill>
                <a:cs typeface="Arial" pitchFamily="34" charset="0"/>
              </a:endParaRPr>
            </a:p>
            <a:p>
              <a:pPr lvl="0" algn="ctr" defTabSz="914400">
                <a:lnSpc>
                  <a:spcPct val="90000"/>
                </a:lnSpc>
                <a:spcBef>
                  <a:spcPts val="600"/>
                </a:spcBef>
                <a:buClr>
                  <a:srgbClr val="CC0000"/>
                </a:buClr>
                <a:defRPr/>
              </a:pPr>
              <a:r>
                <a:rPr lang="en-US" sz="1600" i="1" dirty="0">
                  <a:cs typeface="Arial" pitchFamily="34" charset="0"/>
                </a:rPr>
                <a:t>Stuart Russell, Leader Networking Engineering – Westpac/St George Bank</a:t>
              </a:r>
            </a:p>
          </p:txBody>
        </p:sp>
        <p:sp>
          <p:nvSpPr>
            <p:cNvPr id="19" name="Rectangle 18"/>
            <p:cNvSpPr/>
            <p:nvPr/>
          </p:nvSpPr>
          <p:spPr>
            <a:xfrm>
              <a:off x="251331" y="3704256"/>
              <a:ext cx="1491591" cy="45719"/>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174598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965049" y="2683566"/>
            <a:ext cx="4166396" cy="1614786"/>
          </a:xfrm>
          <a:prstGeom prst="ellipse">
            <a:avLst/>
          </a:prstGeom>
          <a:solidFill>
            <a:schemeClr val="accent1">
              <a:lumMod val="20000"/>
              <a:lumOff val="80000"/>
            </a:schemeClr>
          </a:solidFill>
          <a:ln w="12700">
            <a:solidFill>
              <a:schemeClr val="tx2">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2">
                  <a:lumMod val="75000"/>
                  <a:lumOff val="25000"/>
                </a:schemeClr>
              </a:solidFill>
            </a:endParaRPr>
          </a:p>
        </p:txBody>
      </p:sp>
      <p:sp>
        <p:nvSpPr>
          <p:cNvPr id="130050" name="Rectangle 2"/>
          <p:cNvSpPr>
            <a:spLocks noGrp="1" noChangeArrowheads="1"/>
          </p:cNvSpPr>
          <p:nvPr>
            <p:ph type="title"/>
            <p:custDataLst>
              <p:tags r:id="rId1"/>
            </p:custDataLst>
          </p:nvPr>
        </p:nvSpPr>
        <p:spPr>
          <a:xfrm>
            <a:off x="168366" y="352697"/>
            <a:ext cx="8389257" cy="473181"/>
          </a:xfrm>
        </p:spPr>
        <p:txBody>
          <a:bodyPr>
            <a:normAutofit fontScale="90000"/>
          </a:bodyPr>
          <a:lstStyle/>
          <a:p>
            <a:r>
              <a:rPr lang="en-GB" dirty="0"/>
              <a:t>Data </a:t>
            </a:r>
            <a:r>
              <a:rPr lang="en-GB" dirty="0" err="1"/>
              <a:t>Center</a:t>
            </a:r>
            <a:r>
              <a:rPr lang="en-GB" dirty="0"/>
              <a:t> Architecture</a:t>
            </a:r>
            <a:endParaRPr lang="en-GB" sz="2400" b="1" i="1" dirty="0"/>
          </a:p>
        </p:txBody>
      </p:sp>
      <p:grpSp>
        <p:nvGrpSpPr>
          <p:cNvPr id="2" name="Group 229"/>
          <p:cNvGrpSpPr/>
          <p:nvPr/>
        </p:nvGrpSpPr>
        <p:grpSpPr>
          <a:xfrm>
            <a:off x="791029" y="969785"/>
            <a:ext cx="8306477" cy="3569170"/>
            <a:chOff x="266717" y="2083072"/>
            <a:chExt cx="7958539" cy="3660552"/>
          </a:xfrm>
        </p:grpSpPr>
        <p:pic>
          <p:nvPicPr>
            <p:cNvPr id="129" name="Picture 2" descr="C:\Documents and Settings\Fabio\Desktop\avaya\Avaya N+I\200544895-001.png"/>
            <p:cNvPicPr>
              <a:picLocks noChangeAspect="1" noChangeArrowheads="1"/>
            </p:cNvPicPr>
            <p:nvPr/>
          </p:nvPicPr>
          <p:blipFill>
            <a:blip r:embed="rId64" cstate="email">
              <a:extLst>
                <a:ext uri="{28A0092B-C50C-407E-A947-70E740481C1C}">
                  <a14:useLocalDpi xmlns:a14="http://schemas.microsoft.com/office/drawing/2010/main"/>
                </a:ext>
              </a:extLst>
            </a:blip>
            <a:stretch>
              <a:fillRect/>
            </a:stretch>
          </p:blipFill>
          <p:spPr bwMode="auto">
            <a:xfrm>
              <a:off x="266717" y="2928564"/>
              <a:ext cx="7539123" cy="2480996"/>
            </a:xfrm>
            <a:prstGeom prst="rect">
              <a:avLst/>
            </a:prstGeom>
            <a:noFill/>
            <a:ln w="9525">
              <a:noFill/>
              <a:miter lim="800000"/>
              <a:headEnd/>
              <a:tailEnd/>
            </a:ln>
          </p:spPr>
        </p:pic>
        <p:pic>
          <p:nvPicPr>
            <p:cNvPr id="1007"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723640" y="4160063"/>
              <a:ext cx="197722" cy="262047"/>
            </a:xfrm>
            <a:prstGeom prst="rect">
              <a:avLst/>
            </a:prstGeom>
            <a:noFill/>
            <a:ln w="9525">
              <a:noFill/>
              <a:miter lim="800000"/>
              <a:headEnd/>
              <a:tailEnd/>
            </a:ln>
          </p:spPr>
        </p:pic>
        <p:pic>
          <p:nvPicPr>
            <p:cNvPr id="1006"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964801" y="4305764"/>
              <a:ext cx="197722" cy="262047"/>
            </a:xfrm>
            <a:prstGeom prst="rect">
              <a:avLst/>
            </a:prstGeom>
            <a:noFill/>
            <a:ln w="9525">
              <a:noFill/>
              <a:miter lim="800000"/>
              <a:headEnd/>
              <a:tailEnd/>
            </a:ln>
          </p:spPr>
        </p:pic>
        <p:pic>
          <p:nvPicPr>
            <p:cNvPr id="1005"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216009" y="4297153"/>
              <a:ext cx="433859" cy="575007"/>
            </a:xfrm>
            <a:prstGeom prst="rect">
              <a:avLst/>
            </a:prstGeom>
            <a:noFill/>
            <a:ln w="9525">
              <a:noFill/>
              <a:miter lim="800000"/>
              <a:headEnd/>
              <a:tailEnd/>
            </a:ln>
          </p:spPr>
        </p:pic>
        <p:pic>
          <p:nvPicPr>
            <p:cNvPr id="100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497363" y="4084700"/>
              <a:ext cx="197722" cy="262047"/>
            </a:xfrm>
            <a:prstGeom prst="rect">
              <a:avLst/>
            </a:prstGeom>
            <a:noFill/>
            <a:ln w="9525">
              <a:noFill/>
              <a:miter lim="800000"/>
              <a:headEnd/>
              <a:tailEnd/>
            </a:ln>
          </p:spPr>
        </p:pic>
        <p:pic>
          <p:nvPicPr>
            <p:cNvPr id="1003"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366735" y="3388352"/>
              <a:ext cx="544966" cy="722259"/>
            </a:xfrm>
            <a:prstGeom prst="rect">
              <a:avLst/>
            </a:prstGeom>
            <a:noFill/>
            <a:ln w="9525">
              <a:noFill/>
              <a:miter lim="800000"/>
              <a:headEnd/>
              <a:tailEnd/>
            </a:ln>
          </p:spPr>
        </p:pic>
        <p:pic>
          <p:nvPicPr>
            <p:cNvPr id="1001"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7000299" y="3462728"/>
              <a:ext cx="396001" cy="524832"/>
            </a:xfrm>
            <a:prstGeom prst="rect">
              <a:avLst/>
            </a:prstGeom>
            <a:noFill/>
            <a:ln w="9525">
              <a:noFill/>
              <a:miter lim="800000"/>
              <a:headEnd/>
              <a:tailEnd/>
            </a:ln>
          </p:spPr>
        </p:pic>
        <p:pic>
          <p:nvPicPr>
            <p:cNvPr id="138" name="Picture 6" descr="Lbuilding"/>
            <p:cNvPicPr>
              <a:picLocks noChangeAspect="1" noChangeArrowheads="1"/>
            </p:cNvPicPr>
            <p:nvPr/>
          </p:nvPicPr>
          <p:blipFill>
            <a:blip r:embed="rId65" cstate="print">
              <a:lum bright="40000" contrast="-40000"/>
            </a:blip>
            <a:srcRect/>
            <a:stretch>
              <a:fillRect/>
            </a:stretch>
          </p:blipFill>
          <p:spPr bwMode="auto">
            <a:xfrm>
              <a:off x="3351747" y="2149666"/>
              <a:ext cx="1543836" cy="2046095"/>
            </a:xfrm>
            <a:prstGeom prst="rect">
              <a:avLst/>
            </a:prstGeom>
            <a:noFill/>
            <a:ln w="9525">
              <a:noFill/>
              <a:miter lim="800000"/>
              <a:headEnd/>
              <a:tailEnd/>
            </a:ln>
          </p:spPr>
        </p:pic>
        <p:pic>
          <p:nvPicPr>
            <p:cNvPr id="260"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3388" y="2910480"/>
              <a:ext cx="232169" cy="117560"/>
            </a:xfrm>
            <a:prstGeom prst="rect">
              <a:avLst/>
            </a:prstGeom>
            <a:noFill/>
            <a:ln w="9525">
              <a:noFill/>
              <a:miter lim="800000"/>
              <a:headEnd/>
              <a:tailEnd/>
            </a:ln>
          </p:spPr>
        </p:pic>
        <p:pic>
          <p:nvPicPr>
            <p:cNvPr id="261"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3388" y="3091350"/>
              <a:ext cx="232169" cy="117560"/>
            </a:xfrm>
            <a:prstGeom prst="rect">
              <a:avLst/>
            </a:prstGeom>
            <a:noFill/>
            <a:ln w="9525">
              <a:noFill/>
              <a:miter lim="800000"/>
              <a:headEnd/>
              <a:tailEnd/>
            </a:ln>
          </p:spPr>
        </p:pic>
        <p:pic>
          <p:nvPicPr>
            <p:cNvPr id="262"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48363" y="3297342"/>
              <a:ext cx="232169" cy="117560"/>
            </a:xfrm>
            <a:prstGeom prst="rect">
              <a:avLst/>
            </a:prstGeom>
            <a:noFill/>
            <a:ln w="9525">
              <a:noFill/>
              <a:miter lim="800000"/>
              <a:headEnd/>
              <a:tailEnd/>
            </a:ln>
          </p:spPr>
        </p:pic>
        <p:pic>
          <p:nvPicPr>
            <p:cNvPr id="263"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4158411" y="3448068"/>
              <a:ext cx="232169" cy="117560"/>
            </a:xfrm>
            <a:prstGeom prst="rect">
              <a:avLst/>
            </a:prstGeom>
            <a:noFill/>
            <a:ln w="9525">
              <a:noFill/>
              <a:miter lim="800000"/>
              <a:headEnd/>
              <a:tailEnd/>
            </a:ln>
          </p:spPr>
        </p:pic>
        <p:pic>
          <p:nvPicPr>
            <p:cNvPr id="13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4844598" y="2696377"/>
              <a:ext cx="847209" cy="1122832"/>
            </a:xfrm>
            <a:prstGeom prst="rect">
              <a:avLst/>
            </a:prstGeom>
            <a:noFill/>
            <a:ln w="9525">
              <a:noFill/>
              <a:miter lim="800000"/>
              <a:headEnd/>
              <a:tailEnd/>
            </a:ln>
          </p:spPr>
        </p:pic>
        <p:pic>
          <p:nvPicPr>
            <p:cNvPr id="268"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53199" y="2971799"/>
              <a:ext cx="180523" cy="91409"/>
            </a:xfrm>
            <a:prstGeom prst="rect">
              <a:avLst/>
            </a:prstGeom>
            <a:noFill/>
            <a:ln w="9525">
              <a:noFill/>
              <a:miter lim="800000"/>
              <a:headEnd/>
              <a:tailEnd/>
            </a:ln>
          </p:spPr>
        </p:pic>
        <p:pic>
          <p:nvPicPr>
            <p:cNvPr id="269"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107451"/>
              <a:ext cx="180523" cy="91409"/>
            </a:xfrm>
            <a:prstGeom prst="rect">
              <a:avLst/>
            </a:prstGeom>
            <a:noFill/>
            <a:ln w="9525">
              <a:noFill/>
              <a:miter lim="800000"/>
              <a:headEnd/>
              <a:tailEnd/>
            </a:ln>
          </p:spPr>
        </p:pic>
        <p:pic>
          <p:nvPicPr>
            <p:cNvPr id="270"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268224"/>
              <a:ext cx="180523" cy="91409"/>
            </a:xfrm>
            <a:prstGeom prst="rect">
              <a:avLst/>
            </a:prstGeom>
            <a:noFill/>
            <a:ln w="9525">
              <a:noFill/>
              <a:miter lim="800000"/>
              <a:headEnd/>
              <a:tailEnd/>
            </a:ln>
          </p:spPr>
        </p:pic>
        <p:pic>
          <p:nvPicPr>
            <p:cNvPr id="271" name="Picture 17" descr="small-l3-switch_corp_red"/>
            <p:cNvPicPr>
              <a:picLocks noChangeAspect="1" noChangeArrowheads="1"/>
            </p:cNvPicPr>
            <p:nvPr/>
          </p:nvPicPr>
          <p:blipFill>
            <a:blip r:embed="rId67" cstate="email">
              <a:lum bright="45000"/>
              <a:extLst>
                <a:ext uri="{28A0092B-C50C-407E-A947-70E740481C1C}">
                  <a14:useLocalDpi xmlns:a14="http://schemas.microsoft.com/office/drawing/2010/main"/>
                </a:ext>
              </a:extLst>
            </a:blip>
            <a:srcRect/>
            <a:stretch>
              <a:fillRect/>
            </a:stretch>
          </p:blipFill>
          <p:spPr bwMode="auto">
            <a:xfrm>
              <a:off x="5163248" y="3373732"/>
              <a:ext cx="180523" cy="91409"/>
            </a:xfrm>
            <a:prstGeom prst="rect">
              <a:avLst/>
            </a:prstGeom>
            <a:noFill/>
            <a:ln w="9525">
              <a:noFill/>
              <a:miter lim="800000"/>
              <a:headEnd/>
              <a:tailEnd/>
            </a:ln>
          </p:spPr>
        </p:pic>
        <p:pic>
          <p:nvPicPr>
            <p:cNvPr id="137" name="Picture 6" descr="Lbuilding"/>
            <p:cNvPicPr>
              <a:picLocks noChangeAspect="1" noChangeArrowheads="1"/>
            </p:cNvPicPr>
            <p:nvPr/>
          </p:nvPicPr>
          <p:blipFill>
            <a:blip r:embed="rId65" cstate="print">
              <a:lum bright="40000" contrast="-40000"/>
            </a:blip>
            <a:srcRect/>
            <a:stretch>
              <a:fillRect/>
            </a:stretch>
          </p:blipFill>
          <p:spPr bwMode="auto">
            <a:xfrm>
              <a:off x="5625142" y="2173876"/>
              <a:ext cx="1543836" cy="2046095"/>
            </a:xfrm>
            <a:prstGeom prst="rect">
              <a:avLst/>
            </a:prstGeom>
            <a:noFill/>
            <a:ln w="9525">
              <a:noFill/>
              <a:miter lim="800000"/>
              <a:headEnd/>
              <a:tailEnd/>
            </a:ln>
          </p:spPr>
        </p:pic>
        <p:pic>
          <p:nvPicPr>
            <p:cNvPr id="26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98225" y="3131544"/>
              <a:ext cx="232169" cy="117560"/>
            </a:xfrm>
            <a:prstGeom prst="rect">
              <a:avLst/>
            </a:prstGeom>
            <a:noFill/>
            <a:ln w="9525">
              <a:noFill/>
              <a:miter lim="800000"/>
              <a:headEnd/>
              <a:tailEnd/>
            </a:ln>
          </p:spPr>
        </p:pic>
        <p:pic>
          <p:nvPicPr>
            <p:cNvPr id="26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78128" y="3322463"/>
              <a:ext cx="232169" cy="117560"/>
            </a:xfrm>
            <a:prstGeom prst="rect">
              <a:avLst/>
            </a:prstGeom>
            <a:noFill/>
            <a:ln w="9525">
              <a:noFill/>
              <a:miter lim="800000"/>
              <a:headEnd/>
              <a:tailEnd/>
            </a:ln>
          </p:spPr>
        </p:pic>
        <p:pic>
          <p:nvPicPr>
            <p:cNvPr id="267"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213297" y="3463140"/>
              <a:ext cx="232169" cy="117560"/>
            </a:xfrm>
            <a:prstGeom prst="rect">
              <a:avLst/>
            </a:prstGeom>
            <a:noFill/>
            <a:ln w="9525">
              <a:noFill/>
              <a:miter lim="800000"/>
              <a:headEnd/>
              <a:tailEnd/>
            </a:ln>
          </p:spPr>
        </p:pic>
        <p:pic>
          <p:nvPicPr>
            <p:cNvPr id="264"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83153" y="2920529"/>
              <a:ext cx="232169" cy="117560"/>
            </a:xfrm>
            <a:prstGeom prst="rect">
              <a:avLst/>
            </a:prstGeom>
            <a:noFill/>
            <a:ln w="9525">
              <a:noFill/>
              <a:miter lim="800000"/>
              <a:headEnd/>
              <a:tailEnd/>
            </a:ln>
          </p:spPr>
        </p:pic>
        <p:sp>
          <p:nvSpPr>
            <p:cNvPr id="139" name="TextBox 138"/>
            <p:cNvSpPr txBox="1"/>
            <p:nvPr>
              <p:custDataLst>
                <p:tags r:id="rId2"/>
              </p:custDataLst>
            </p:nvPr>
          </p:nvSpPr>
          <p:spPr bwMode="auto">
            <a:xfrm>
              <a:off x="5866121" y="3820019"/>
              <a:ext cx="839013"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140" name="TextBox 139"/>
            <p:cNvSpPr txBox="1"/>
            <p:nvPr>
              <p:custDataLst>
                <p:tags r:id="rId3"/>
              </p:custDataLst>
            </p:nvPr>
          </p:nvSpPr>
          <p:spPr bwMode="auto">
            <a:xfrm>
              <a:off x="6445381" y="3533597"/>
              <a:ext cx="377931" cy="167035"/>
            </a:xfrm>
            <a:prstGeom prst="rect">
              <a:avLst/>
            </a:prstGeom>
            <a:noFill/>
          </p:spPr>
          <p:txBody>
            <a:bodyPr wrap="square">
              <a:spAutoFit/>
            </a:bodyPr>
            <a:lstStyle/>
            <a:p>
              <a:pPr algn="ctr">
                <a:lnSpc>
                  <a:spcPct val="90000"/>
                </a:lnSpc>
                <a:defRPr/>
              </a:pPr>
              <a:r>
                <a:rPr lang="en-GB" sz="500" b="1" dirty="0">
                  <a:gradFill flip="none" rotWithShape="1">
                    <a:gsLst>
                      <a:gs pos="0">
                        <a:srgbClr val="323232">
                          <a:lumMod val="75000"/>
                          <a:lumOff val="25000"/>
                        </a:srgbClr>
                      </a:gs>
                      <a:gs pos="100000">
                        <a:srgbClr val="323232"/>
                      </a:gs>
                    </a:gsLst>
                    <a:lin ang="5400000" scaled="1"/>
                    <a:tileRect/>
                  </a:gradFill>
                </a:rPr>
                <a:t>10GE</a:t>
              </a:r>
            </a:p>
          </p:txBody>
        </p:sp>
        <p:cxnSp>
          <p:nvCxnSpPr>
            <p:cNvPr id="141" name="Shape 63"/>
            <p:cNvCxnSpPr>
              <a:stCxn id="215" idx="2"/>
            </p:cNvCxnSpPr>
            <p:nvPr>
              <p:custDataLst>
                <p:tags r:id="rId4"/>
              </p:custDataLst>
            </p:nvPr>
          </p:nvCxnSpPr>
          <p:spPr bwMode="auto">
            <a:xfrm rot="16200000" flipH="1">
              <a:off x="5576736" y="3492840"/>
              <a:ext cx="182384" cy="439183"/>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42" name="Shape 63"/>
            <p:cNvCxnSpPr>
              <a:stCxn id="244" idx="2"/>
              <a:endCxn id="214" idx="2"/>
            </p:cNvCxnSpPr>
            <p:nvPr>
              <p:custDataLst>
                <p:tags r:id="rId5"/>
              </p:custDataLst>
            </p:nvPr>
          </p:nvCxnSpPr>
          <p:spPr bwMode="auto">
            <a:xfrm rot="5400000" flipH="1" flipV="1">
              <a:off x="4680051" y="3461687"/>
              <a:ext cx="212520" cy="518567"/>
            </a:xfrm>
            <a:prstGeom prst="curvedConnector3">
              <a:avLst>
                <a:gd name="adj1" fmla="val -70461"/>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grpSp>
          <p:nvGrpSpPr>
            <p:cNvPr id="3" name="Group 586"/>
            <p:cNvGrpSpPr/>
            <p:nvPr>
              <p:custDataLst>
                <p:tags r:id="rId6"/>
              </p:custDataLst>
            </p:nvPr>
          </p:nvGrpSpPr>
          <p:grpSpPr>
            <a:xfrm>
              <a:off x="3884480" y="2963840"/>
              <a:ext cx="739398" cy="863389"/>
              <a:chOff x="2147918" y="1676401"/>
              <a:chExt cx="899242" cy="1169553"/>
            </a:xfrm>
          </p:grpSpPr>
          <p:cxnSp>
            <p:nvCxnSpPr>
              <p:cNvPr id="242" name="Shape 63"/>
              <p:cNvCxnSpPr>
                <a:stCxn id="243"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43"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44"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49" name="Shape 63"/>
              <p:cNvCxnSpPr>
                <a:stCxn id="243"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0" name="Shape 63"/>
              <p:cNvCxnSpPr>
                <a:stCxn id="243"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1" name="Shape 63"/>
              <p:cNvCxnSpPr>
                <a:stCxn id="243"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2"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3"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4"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55"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4" name="Group 587"/>
            <p:cNvGrpSpPr/>
            <p:nvPr>
              <p:custDataLst>
                <p:tags r:id="rId7"/>
              </p:custDataLst>
            </p:nvPr>
          </p:nvGrpSpPr>
          <p:grpSpPr>
            <a:xfrm>
              <a:off x="5918494" y="2988178"/>
              <a:ext cx="739398" cy="863389"/>
              <a:chOff x="2147918" y="1676401"/>
              <a:chExt cx="899242" cy="1169553"/>
            </a:xfrm>
          </p:grpSpPr>
          <p:cxnSp>
            <p:nvCxnSpPr>
              <p:cNvPr id="227" name="Shape 63"/>
              <p:cNvCxnSpPr>
                <a:stCxn id="228"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28"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29" name="Picture 56" descr="pbb-pbt-plsb_ip-aware_corp_red"/>
              <p:cNvPicPr>
                <a:picLocks noChangeAspect="1" noChangeArrowheads="1"/>
              </p:cNvPicPr>
              <p:nvPr/>
            </p:nvPicPr>
            <p:blipFill>
              <a:blip r:embed="rId68"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35" name="Shape 63"/>
              <p:cNvCxnSpPr>
                <a:stCxn id="228"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6" name="Shape 63"/>
              <p:cNvCxnSpPr>
                <a:stCxn id="228"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7" name="Shape 63"/>
              <p:cNvCxnSpPr>
                <a:stCxn id="228"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8"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39"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0"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41"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grpSp>
          <p:nvGrpSpPr>
            <p:cNvPr id="5" name="Group 603"/>
            <p:cNvGrpSpPr/>
            <p:nvPr>
              <p:custDataLst>
                <p:tags r:id="rId8"/>
              </p:custDataLst>
            </p:nvPr>
          </p:nvGrpSpPr>
          <p:grpSpPr>
            <a:xfrm>
              <a:off x="4974116" y="2997614"/>
              <a:ext cx="545698" cy="623627"/>
              <a:chOff x="2147918" y="1676401"/>
              <a:chExt cx="899242" cy="1169553"/>
            </a:xfrm>
          </p:grpSpPr>
          <p:cxnSp>
            <p:nvCxnSpPr>
              <p:cNvPr id="213" name="Shape 63"/>
              <p:cNvCxnSpPr>
                <a:stCxn id="214" idx="0"/>
              </p:cNvCxnSpPr>
              <p:nvPr/>
            </p:nvCxnSpPr>
            <p:spPr bwMode="auto">
              <a:xfrm rot="5400000" flipH="1" flipV="1">
                <a:off x="2295545" y="2350649"/>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214"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2147918" y="2592837"/>
                <a:ext cx="235574" cy="240871"/>
              </a:xfrm>
              <a:prstGeom prst="rect">
                <a:avLst/>
              </a:prstGeom>
              <a:noFill/>
              <a:ln w="9525">
                <a:noFill/>
                <a:miter lim="800000"/>
                <a:headEnd/>
                <a:tailEnd/>
              </a:ln>
            </p:spPr>
          </p:pic>
          <p:pic>
            <p:nvPicPr>
              <p:cNvPr id="215" name="Picture 56" descr="pbb-pbt-plsb_ip-aware_corp_red"/>
              <p:cNvPicPr>
                <a:picLocks noChangeAspect="1" noChangeArrowheads="1"/>
              </p:cNvPicPr>
              <p:nvPr/>
            </p:nvPicPr>
            <p:blipFill>
              <a:blip r:embed="rId69" cstate="email">
                <a:lum bright="45000"/>
                <a:extLst>
                  <a:ext uri="{28A0092B-C50C-407E-A947-70E740481C1C}">
                    <a14:useLocalDpi xmlns:a14="http://schemas.microsoft.com/office/drawing/2010/main"/>
                  </a:ext>
                </a:extLst>
              </a:blip>
              <a:srcRect/>
              <a:stretch>
                <a:fillRect/>
              </a:stretch>
            </p:blipFill>
            <p:spPr bwMode="auto">
              <a:xfrm>
                <a:off x="2811586" y="2605083"/>
                <a:ext cx="235574" cy="240871"/>
              </a:xfrm>
              <a:prstGeom prst="rect">
                <a:avLst/>
              </a:prstGeom>
              <a:noFill/>
              <a:ln w="9525">
                <a:noFill/>
                <a:miter lim="800000"/>
                <a:headEnd/>
                <a:tailEnd/>
              </a:ln>
            </p:spPr>
          </p:pic>
          <p:cxnSp>
            <p:nvCxnSpPr>
              <p:cNvPr id="220" name="Shape 63"/>
              <p:cNvCxnSpPr>
                <a:stCxn id="214" idx="0"/>
              </p:cNvCxnSpPr>
              <p:nvPr/>
            </p:nvCxnSpPr>
            <p:spPr bwMode="auto">
              <a:xfrm rot="5400000" flipH="1" flipV="1">
                <a:off x="2170489" y="2281679"/>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1" name="Shape 63"/>
              <p:cNvCxnSpPr>
                <a:stCxn id="214" idx="0"/>
              </p:cNvCxnSpPr>
              <p:nvPr/>
            </p:nvCxnSpPr>
            <p:spPr bwMode="auto">
              <a:xfrm rot="5400000" flipH="1" flipV="1">
                <a:off x="2056433" y="2136245"/>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2" name="Shape 63"/>
              <p:cNvCxnSpPr>
                <a:stCxn id="214" idx="0"/>
              </p:cNvCxnSpPr>
              <p:nvPr/>
            </p:nvCxnSpPr>
            <p:spPr bwMode="auto">
              <a:xfrm rot="5400000" flipH="1" flipV="1">
                <a:off x="1922287" y="2019819"/>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3" name="Shape 63"/>
              <p:cNvCxnSpPr/>
              <p:nvPr/>
            </p:nvCxnSpPr>
            <p:spPr bwMode="auto">
              <a:xfrm rot="16200000" flipV="1">
                <a:off x="2729612" y="2355056"/>
                <a:ext cx="212348" cy="272028"/>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4" name="Shape 63"/>
              <p:cNvCxnSpPr/>
              <p:nvPr/>
            </p:nvCxnSpPr>
            <p:spPr bwMode="auto">
              <a:xfrm rot="16200000" flipV="1">
                <a:off x="2604556" y="2286086"/>
                <a:ext cx="406375" cy="215943"/>
              </a:xfrm>
              <a:prstGeom prst="curvedConnector3">
                <a:avLst>
                  <a:gd name="adj1" fmla="val 85744"/>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5" name="Shape 63"/>
              <p:cNvCxnSpPr/>
              <p:nvPr/>
            </p:nvCxnSpPr>
            <p:spPr bwMode="auto">
              <a:xfrm rot="16200000" flipV="1">
                <a:off x="2490500" y="2140652"/>
                <a:ext cx="665865" cy="247320"/>
              </a:xfrm>
              <a:prstGeom prst="curvedConnector3">
                <a:avLst>
                  <a:gd name="adj1" fmla="val 7610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226" name="Shape 63"/>
              <p:cNvCxnSpPr/>
              <p:nvPr/>
            </p:nvCxnSpPr>
            <p:spPr bwMode="auto">
              <a:xfrm rot="16200000" flipV="1">
                <a:off x="2356354" y="2024226"/>
                <a:ext cx="916437" cy="229601"/>
              </a:xfrm>
              <a:prstGeom prst="curvedConnector3">
                <a:avLst>
                  <a:gd name="adj1" fmla="val 70527"/>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grpSp>
        <p:pic>
          <p:nvPicPr>
            <p:cNvPr id="146"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5557822" y="4176958"/>
              <a:ext cx="1514717" cy="991785"/>
            </a:xfrm>
            <a:prstGeom prst="rect">
              <a:avLst/>
            </a:prstGeom>
            <a:noFill/>
            <a:ln w="9525">
              <a:noFill/>
              <a:miter lim="800000"/>
              <a:headEnd/>
              <a:tailEnd/>
            </a:ln>
          </p:spPr>
        </p:pic>
        <p:pic>
          <p:nvPicPr>
            <p:cNvPr id="147"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5918494" y="4546268"/>
              <a:ext cx="194903" cy="190228"/>
            </a:xfrm>
            <a:prstGeom prst="rect">
              <a:avLst/>
            </a:prstGeom>
            <a:noFill/>
            <a:ln w="9525">
              <a:noFill/>
              <a:miter lim="800000"/>
              <a:headEnd/>
              <a:tailEnd/>
            </a:ln>
          </p:spPr>
        </p:pic>
        <p:cxnSp>
          <p:nvCxnSpPr>
            <p:cNvPr id="148" name="Shape 63"/>
            <p:cNvCxnSpPr>
              <a:stCxn id="153" idx="3"/>
              <a:endCxn id="229" idx="2"/>
            </p:cNvCxnSpPr>
            <p:nvPr>
              <p:custDataLst>
                <p:tags r:id="rId9"/>
              </p:custDataLst>
            </p:nvPr>
          </p:nvCxnSpPr>
          <p:spPr bwMode="auto">
            <a:xfrm flipV="1">
              <a:off x="6423064" y="3851568"/>
              <a:ext cx="137978" cy="79560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49"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3753485" y="4176958"/>
              <a:ext cx="1514717" cy="991785"/>
            </a:xfrm>
            <a:prstGeom prst="rect">
              <a:avLst/>
            </a:prstGeom>
            <a:noFill/>
            <a:ln w="9525">
              <a:noFill/>
              <a:miter lim="800000"/>
              <a:headEnd/>
              <a:tailEnd/>
            </a:ln>
          </p:spPr>
        </p:pic>
        <p:pic>
          <p:nvPicPr>
            <p:cNvPr id="150"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4411367" y="4467378"/>
              <a:ext cx="194903" cy="190228"/>
            </a:xfrm>
            <a:prstGeom prst="rect">
              <a:avLst/>
            </a:prstGeom>
            <a:noFill/>
            <a:ln w="9525">
              <a:noFill/>
              <a:miter lim="800000"/>
              <a:headEnd/>
              <a:tailEnd/>
            </a:ln>
          </p:spPr>
        </p:pic>
        <p:cxnSp>
          <p:nvCxnSpPr>
            <p:cNvPr id="151" name="Shape 63"/>
            <p:cNvCxnSpPr>
              <a:stCxn id="243" idx="2"/>
              <a:endCxn id="154" idx="0"/>
            </p:cNvCxnSpPr>
            <p:nvPr>
              <p:custDataLst>
                <p:tags r:id="rId10"/>
              </p:custDataLst>
            </p:nvPr>
          </p:nvCxnSpPr>
          <p:spPr bwMode="auto">
            <a:xfrm rot="16200000" flipH="1">
              <a:off x="3787891" y="4011628"/>
              <a:ext cx="654982" cy="26810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2" name="Shape 63"/>
            <p:cNvCxnSpPr>
              <a:stCxn id="150" idx="3"/>
              <a:endCxn id="147" idx="1"/>
            </p:cNvCxnSpPr>
            <p:nvPr>
              <p:custDataLst>
                <p:tags r:id="rId11"/>
              </p:custDataLst>
            </p:nvPr>
          </p:nvCxnSpPr>
          <p:spPr bwMode="auto">
            <a:xfrm>
              <a:off x="4606269" y="4562492"/>
              <a:ext cx="1312225" cy="7889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153"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6228161" y="4552063"/>
              <a:ext cx="194903" cy="190228"/>
            </a:xfrm>
            <a:prstGeom prst="rect">
              <a:avLst/>
            </a:prstGeom>
            <a:noFill/>
            <a:ln w="9525">
              <a:noFill/>
              <a:miter lim="800000"/>
              <a:headEnd/>
              <a:tailEnd/>
            </a:ln>
          </p:spPr>
        </p:pic>
        <p:pic>
          <p:nvPicPr>
            <p:cNvPr id="154" name="Picture 56" descr="pbb-pbt-plsb_ip-aware_corp_red"/>
            <p:cNvPicPr>
              <a:picLocks noChangeAspect="1" noChangeArrowheads="1"/>
            </p:cNvPicPr>
            <p:nvPr/>
          </p:nvPicPr>
          <p:blipFill>
            <a:blip r:embed="rId70" cstate="email">
              <a:lum bright="45000"/>
              <a:extLst>
                <a:ext uri="{28A0092B-C50C-407E-A947-70E740481C1C}">
                  <a14:useLocalDpi xmlns:a14="http://schemas.microsoft.com/office/drawing/2010/main"/>
                </a:ext>
              </a:extLst>
            </a:blip>
            <a:srcRect/>
            <a:stretch>
              <a:fillRect/>
            </a:stretch>
          </p:blipFill>
          <p:spPr bwMode="auto">
            <a:xfrm>
              <a:off x="4151983" y="4473172"/>
              <a:ext cx="194903" cy="190228"/>
            </a:xfrm>
            <a:prstGeom prst="rect">
              <a:avLst/>
            </a:prstGeom>
            <a:noFill/>
            <a:ln w="9525">
              <a:noFill/>
              <a:miter lim="800000"/>
              <a:headEnd/>
              <a:tailEnd/>
            </a:ln>
          </p:spPr>
        </p:pic>
        <p:cxnSp>
          <p:nvCxnSpPr>
            <p:cNvPr id="155" name="Shape 63"/>
            <p:cNvCxnSpPr>
              <a:stCxn id="154" idx="3"/>
              <a:endCxn id="150" idx="1"/>
            </p:cNvCxnSpPr>
            <p:nvPr>
              <p:custDataLst>
                <p:tags r:id="rId12"/>
              </p:custDataLst>
            </p:nvPr>
          </p:nvCxnSpPr>
          <p:spPr bwMode="auto">
            <a:xfrm flipV="1">
              <a:off x="4346886" y="4562492"/>
              <a:ext cx="64480"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6" name="Shape 63"/>
            <p:cNvCxnSpPr>
              <a:stCxn id="147" idx="3"/>
              <a:endCxn id="153" idx="1"/>
            </p:cNvCxnSpPr>
            <p:nvPr>
              <p:custDataLst>
                <p:tags r:id="rId13"/>
              </p:custDataLst>
            </p:nvPr>
          </p:nvCxnSpPr>
          <p:spPr bwMode="auto">
            <a:xfrm>
              <a:off x="6113397" y="4641383"/>
              <a:ext cx="114764" cy="579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7" name="Shape 63"/>
            <p:cNvCxnSpPr>
              <a:stCxn id="150" idx="0"/>
              <a:endCxn id="215" idx="2"/>
            </p:cNvCxnSpPr>
            <p:nvPr>
              <p:custDataLst>
                <p:tags r:id="rId14"/>
              </p:custDataLst>
            </p:nvPr>
          </p:nvCxnSpPr>
          <p:spPr bwMode="auto">
            <a:xfrm rot="5400000" flipH="1" flipV="1">
              <a:off x="4555509" y="3574550"/>
              <a:ext cx="846137" cy="93951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8" name="Shape 63"/>
            <p:cNvCxnSpPr>
              <a:stCxn id="243" idx="3"/>
            </p:cNvCxnSpPr>
            <p:nvPr>
              <p:custDataLst>
                <p:tags r:id="rId15"/>
              </p:custDataLst>
            </p:nvPr>
          </p:nvCxnSpPr>
          <p:spPr bwMode="auto">
            <a:xfrm>
              <a:off x="4078180" y="3729282"/>
              <a:ext cx="343564" cy="247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159" name="Shape 63"/>
            <p:cNvCxnSpPr>
              <a:stCxn id="228" idx="3"/>
              <a:endCxn id="229" idx="1"/>
            </p:cNvCxnSpPr>
            <p:nvPr>
              <p:custDataLst>
                <p:tags r:id="rId16"/>
              </p:custDataLst>
            </p:nvPr>
          </p:nvCxnSpPr>
          <p:spPr bwMode="auto">
            <a:xfrm>
              <a:off x="6112194" y="3753620"/>
              <a:ext cx="351998" cy="904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160" name="TextBox 159"/>
            <p:cNvSpPr txBox="1"/>
            <p:nvPr>
              <p:custDataLst>
                <p:tags r:id="rId17"/>
              </p:custDataLst>
            </p:nvPr>
          </p:nvSpPr>
          <p:spPr bwMode="auto">
            <a:xfrm>
              <a:off x="4131713"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1</a:t>
              </a:r>
            </a:p>
          </p:txBody>
        </p:sp>
        <p:sp>
          <p:nvSpPr>
            <p:cNvPr id="161" name="TextBox 160"/>
            <p:cNvSpPr txBox="1"/>
            <p:nvPr>
              <p:custDataLst>
                <p:tags r:id="rId18"/>
              </p:custDataLst>
            </p:nvPr>
          </p:nvSpPr>
          <p:spPr bwMode="auto">
            <a:xfrm>
              <a:off x="5957410" y="4289894"/>
              <a:ext cx="479031"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DC 2</a:t>
              </a:r>
            </a:p>
          </p:txBody>
        </p:sp>
        <p:sp>
          <p:nvSpPr>
            <p:cNvPr id="162" name="TextBox 161"/>
            <p:cNvSpPr txBox="1"/>
            <p:nvPr>
              <p:custDataLst>
                <p:tags r:id="rId19"/>
              </p:custDataLst>
            </p:nvPr>
          </p:nvSpPr>
          <p:spPr bwMode="auto">
            <a:xfrm>
              <a:off x="3904162" y="2360122"/>
              <a:ext cx="537420"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Building3</a:t>
              </a:r>
            </a:p>
          </p:txBody>
        </p:sp>
        <p:sp>
          <p:nvSpPr>
            <p:cNvPr id="164" name="TextBox 163"/>
            <p:cNvSpPr txBox="1"/>
            <p:nvPr>
              <p:custDataLst>
                <p:tags r:id="rId20"/>
              </p:custDataLst>
            </p:nvPr>
          </p:nvSpPr>
          <p:spPr bwMode="auto">
            <a:xfrm>
              <a:off x="5054841" y="2775586"/>
              <a:ext cx="490146" cy="266730"/>
            </a:xfrm>
            <a:prstGeom prst="rect">
              <a:avLst/>
            </a:prstGeom>
            <a:noFill/>
          </p:spPr>
          <p:txBody>
            <a:bodyPr wrap="square">
              <a:spAutoFit/>
            </a:bodyPr>
            <a:lstStyle/>
            <a:p>
              <a:pPr algn="ctr">
                <a:lnSpc>
                  <a:spcPct val="90000"/>
                </a:lnSpc>
                <a:defRPr/>
              </a:pPr>
              <a:r>
                <a:rPr lang="en-GB" sz="600" b="1" dirty="0">
                  <a:gradFill flip="none" rotWithShape="1">
                    <a:gsLst>
                      <a:gs pos="0">
                        <a:srgbClr val="323232">
                          <a:lumMod val="75000"/>
                          <a:lumOff val="25000"/>
                        </a:srgbClr>
                      </a:gs>
                      <a:gs pos="100000">
                        <a:srgbClr val="323232"/>
                      </a:gs>
                    </a:gsLst>
                    <a:lin ang="5400000" scaled="1"/>
                    <a:tileRect/>
                  </a:gradFill>
                </a:rPr>
                <a:t>Building5</a:t>
              </a:r>
            </a:p>
          </p:txBody>
        </p:sp>
        <p:sp>
          <p:nvSpPr>
            <p:cNvPr id="165" name="TextBox 164"/>
            <p:cNvSpPr txBox="1"/>
            <p:nvPr>
              <p:custDataLst>
                <p:tags r:id="rId21"/>
              </p:custDataLst>
            </p:nvPr>
          </p:nvSpPr>
          <p:spPr bwMode="auto">
            <a:xfrm>
              <a:off x="5880378" y="4704859"/>
              <a:ext cx="585256"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6" name="TextBox 165"/>
            <p:cNvSpPr txBox="1"/>
            <p:nvPr>
              <p:custDataLst>
                <p:tags r:id="rId22"/>
              </p:custDataLst>
            </p:nvPr>
          </p:nvSpPr>
          <p:spPr bwMode="auto">
            <a:xfrm>
              <a:off x="4059757" y="4643159"/>
              <a:ext cx="631088"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9000</a:t>
              </a:r>
            </a:p>
          </p:txBody>
        </p:sp>
        <p:sp>
          <p:nvSpPr>
            <p:cNvPr id="169" name="TextBox 168"/>
            <p:cNvSpPr txBox="1"/>
            <p:nvPr>
              <p:custDataLst>
                <p:tags r:id="rId23"/>
              </p:custDataLst>
            </p:nvPr>
          </p:nvSpPr>
          <p:spPr bwMode="auto">
            <a:xfrm>
              <a:off x="5325252" y="3303543"/>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sp>
          <p:nvSpPr>
            <p:cNvPr id="170" name="TextBox 169"/>
            <p:cNvSpPr txBox="1"/>
            <p:nvPr>
              <p:custDataLst>
                <p:tags r:id="rId24"/>
              </p:custDataLst>
            </p:nvPr>
          </p:nvSpPr>
          <p:spPr bwMode="auto">
            <a:xfrm>
              <a:off x="4346107" y="3337102"/>
              <a:ext cx="40445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10GE</a:t>
              </a:r>
            </a:p>
          </p:txBody>
        </p:sp>
        <p:cxnSp>
          <p:nvCxnSpPr>
            <p:cNvPr id="171" name="Shape 63"/>
            <p:cNvCxnSpPr>
              <a:stCxn id="147" idx="0"/>
              <a:endCxn id="214" idx="2"/>
            </p:cNvCxnSpPr>
            <p:nvPr>
              <p:custDataLst>
                <p:tags r:id="rId25"/>
              </p:custDataLst>
            </p:nvPr>
          </p:nvCxnSpPr>
          <p:spPr bwMode="auto">
            <a:xfrm rot="16200000" flipV="1">
              <a:off x="5064992" y="3595314"/>
              <a:ext cx="931557" cy="97035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92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5199437" y="3235653"/>
              <a:ext cx="93882" cy="84885"/>
            </a:xfrm>
            <a:prstGeom prst="rect">
              <a:avLst/>
            </a:prstGeom>
            <a:noFill/>
          </p:spPr>
        </p:pic>
        <p:grpSp>
          <p:nvGrpSpPr>
            <p:cNvPr id="6" name="Group 108"/>
            <p:cNvGrpSpPr/>
            <p:nvPr/>
          </p:nvGrpSpPr>
          <p:grpSpPr>
            <a:xfrm>
              <a:off x="4163051" y="2874242"/>
              <a:ext cx="2234848" cy="650307"/>
              <a:chOff x="6349756" y="2794811"/>
              <a:chExt cx="2717982" cy="880906"/>
            </a:xfrm>
          </p:grpSpPr>
          <p:pic>
            <p:nvPicPr>
              <p:cNvPr id="272"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368088" y="2798494"/>
                <a:ext cx="110795" cy="111308"/>
              </a:xfrm>
              <a:prstGeom prst="rect">
                <a:avLst/>
              </a:prstGeom>
              <a:noFill/>
              <a:ln w="9525">
                <a:noFill/>
                <a:miter lim="800000"/>
                <a:headEnd/>
                <a:tailEnd/>
              </a:ln>
            </p:spPr>
          </p:pic>
          <p:pic>
            <p:nvPicPr>
              <p:cNvPr id="274"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478883" y="2794811"/>
                <a:ext cx="114178" cy="114984"/>
              </a:xfrm>
              <a:prstGeom prst="rect">
                <a:avLst/>
              </a:prstGeom>
              <a:noFill/>
            </p:spPr>
          </p:pic>
          <p:pic>
            <p:nvPicPr>
              <p:cNvPr id="27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21795" y="3091134"/>
                <a:ext cx="114178" cy="114985"/>
              </a:xfrm>
              <a:prstGeom prst="rect">
                <a:avLst/>
              </a:prstGeom>
              <a:noFill/>
            </p:spPr>
          </p:pic>
          <p:pic>
            <p:nvPicPr>
              <p:cNvPr id="279"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03463" y="3356558"/>
                <a:ext cx="114178" cy="114985"/>
              </a:xfrm>
              <a:prstGeom prst="rect">
                <a:avLst/>
              </a:prstGeom>
              <a:noFill/>
            </p:spPr>
          </p:pic>
          <p:pic>
            <p:nvPicPr>
              <p:cNvPr id="280"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460552" y="3352882"/>
                <a:ext cx="114178" cy="114984"/>
              </a:xfrm>
              <a:prstGeom prst="rect">
                <a:avLst/>
              </a:prstGeom>
              <a:noFill/>
            </p:spPr>
          </p:pic>
          <p:pic>
            <p:nvPicPr>
              <p:cNvPr id="281"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349756" y="3560738"/>
                <a:ext cx="110795" cy="111307"/>
              </a:xfrm>
              <a:prstGeom prst="rect">
                <a:avLst/>
              </a:prstGeom>
              <a:noFill/>
              <a:ln w="9525">
                <a:noFill/>
                <a:miter lim="800000"/>
                <a:headEnd/>
                <a:tailEnd/>
              </a:ln>
            </p:spPr>
          </p:pic>
          <p:pic>
            <p:nvPicPr>
              <p:cNvPr id="282"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403463" y="3560732"/>
                <a:ext cx="114178" cy="114985"/>
              </a:xfrm>
              <a:prstGeom prst="rect">
                <a:avLst/>
              </a:prstGeom>
              <a:noFill/>
            </p:spPr>
          </p:pic>
          <p:pic>
            <p:nvPicPr>
              <p:cNvPr id="28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24435" y="2839329"/>
                <a:ext cx="110795" cy="111307"/>
              </a:xfrm>
              <a:prstGeom prst="rect">
                <a:avLst/>
              </a:prstGeom>
              <a:noFill/>
              <a:ln w="9525">
                <a:noFill/>
                <a:miter lim="800000"/>
                <a:headEnd/>
                <a:tailEnd/>
              </a:ln>
            </p:spPr>
          </p:pic>
          <p:pic>
            <p:nvPicPr>
              <p:cNvPr id="285"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78139" y="2839322"/>
                <a:ext cx="114178" cy="114985"/>
              </a:xfrm>
              <a:prstGeom prst="rect">
                <a:avLst/>
              </a:prstGeom>
              <a:noFill/>
            </p:spPr>
          </p:pic>
          <p:pic>
            <p:nvPicPr>
              <p:cNvPr id="287"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42767" y="3091142"/>
                <a:ext cx="110795" cy="111307"/>
              </a:xfrm>
              <a:prstGeom prst="rect">
                <a:avLst/>
              </a:prstGeom>
              <a:noFill/>
              <a:ln w="9525">
                <a:noFill/>
                <a:miter lim="800000"/>
                <a:headEnd/>
                <a:tailEnd/>
              </a:ln>
            </p:spPr>
          </p:pic>
          <p:pic>
            <p:nvPicPr>
              <p:cNvPr id="289"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8953560" y="3087459"/>
                <a:ext cx="114178" cy="114984"/>
              </a:xfrm>
              <a:prstGeom prst="rect">
                <a:avLst/>
              </a:prstGeom>
              <a:noFill/>
            </p:spPr>
          </p:pic>
          <p:pic>
            <p:nvPicPr>
              <p:cNvPr id="29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8896470" y="3363365"/>
                <a:ext cx="114178" cy="114985"/>
              </a:xfrm>
              <a:prstGeom prst="rect">
                <a:avLst/>
              </a:prstGeom>
              <a:noFill/>
            </p:spPr>
          </p:pic>
          <p:pic>
            <p:nvPicPr>
              <p:cNvPr id="292"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8953560" y="3359689"/>
                <a:ext cx="114178" cy="114984"/>
              </a:xfrm>
              <a:prstGeom prst="rect">
                <a:avLst/>
              </a:prstGeom>
              <a:noFill/>
            </p:spPr>
          </p:pic>
          <p:pic>
            <p:nvPicPr>
              <p:cNvPr id="293"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8861098" y="3560738"/>
                <a:ext cx="110795" cy="111307"/>
              </a:xfrm>
              <a:prstGeom prst="rect">
                <a:avLst/>
              </a:prstGeom>
              <a:noFill/>
              <a:ln w="9525">
                <a:noFill/>
                <a:miter lim="800000"/>
                <a:headEnd/>
                <a:tailEnd/>
              </a:ln>
            </p:spPr>
          </p:pic>
          <p:pic>
            <p:nvPicPr>
              <p:cNvPr id="296"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53492" y="2873357"/>
                <a:ext cx="110795" cy="111307"/>
              </a:xfrm>
              <a:prstGeom prst="rect">
                <a:avLst/>
              </a:prstGeom>
              <a:noFill/>
              <a:ln w="9525">
                <a:noFill/>
                <a:miter lim="800000"/>
                <a:headEnd/>
                <a:tailEnd/>
              </a:ln>
            </p:spPr>
          </p:pic>
          <p:pic>
            <p:nvPicPr>
              <p:cNvPr id="297"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607194" y="2873351"/>
                <a:ext cx="114178" cy="114985"/>
              </a:xfrm>
              <a:prstGeom prst="rect">
                <a:avLst/>
              </a:prstGeom>
              <a:noFill/>
            </p:spPr>
          </p:pic>
          <p:pic>
            <p:nvPicPr>
              <p:cNvPr id="29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64284" y="2869674"/>
                <a:ext cx="114178" cy="114984"/>
              </a:xfrm>
              <a:prstGeom prst="rect">
                <a:avLst/>
              </a:prstGeom>
              <a:noFill/>
            </p:spPr>
          </p:pic>
          <p:pic>
            <p:nvPicPr>
              <p:cNvPr id="627"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41268" y="3091135"/>
                <a:ext cx="110795" cy="111307"/>
              </a:xfrm>
              <a:prstGeom prst="rect">
                <a:avLst/>
              </a:prstGeom>
              <a:noFill/>
              <a:ln w="9525">
                <a:noFill/>
                <a:miter lim="800000"/>
                <a:headEnd/>
                <a:tailEnd/>
              </a:ln>
            </p:spPr>
          </p:pic>
          <p:pic>
            <p:nvPicPr>
              <p:cNvPr id="62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594974" y="3091135"/>
                <a:ext cx="114178" cy="114985"/>
              </a:xfrm>
              <a:prstGeom prst="rect">
                <a:avLst/>
              </a:prstGeom>
              <a:noFill/>
            </p:spPr>
          </p:pic>
          <p:pic>
            <p:nvPicPr>
              <p:cNvPr id="629"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52063" y="3087459"/>
                <a:ext cx="114178" cy="114984"/>
              </a:xfrm>
              <a:prstGeom prst="rect">
                <a:avLst/>
              </a:prstGeom>
              <a:noFill/>
            </p:spPr>
          </p:pic>
          <p:pic>
            <p:nvPicPr>
              <p:cNvPr id="78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639843" y="3488999"/>
                <a:ext cx="114178" cy="114984"/>
              </a:xfrm>
              <a:prstGeom prst="rect">
                <a:avLst/>
              </a:prstGeom>
              <a:noFill/>
            </p:spPr>
          </p:pic>
        </p:grpSp>
        <p:grpSp>
          <p:nvGrpSpPr>
            <p:cNvPr id="7" name="Group 112"/>
            <p:cNvGrpSpPr/>
            <p:nvPr/>
          </p:nvGrpSpPr>
          <p:grpSpPr>
            <a:xfrm>
              <a:off x="4151984" y="4529980"/>
              <a:ext cx="184983" cy="87599"/>
              <a:chOff x="6019800" y="3924567"/>
              <a:chExt cx="224973" cy="118661"/>
            </a:xfrm>
          </p:grpSpPr>
          <p:pic>
            <p:nvPicPr>
              <p:cNvPr id="195"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7"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8" name="Group 116"/>
            <p:cNvGrpSpPr/>
            <p:nvPr/>
          </p:nvGrpSpPr>
          <p:grpSpPr>
            <a:xfrm>
              <a:off x="4432900" y="4535775"/>
              <a:ext cx="184983" cy="87599"/>
              <a:chOff x="6019800" y="3924567"/>
              <a:chExt cx="224973" cy="118661"/>
            </a:xfrm>
          </p:grpSpPr>
          <p:pic>
            <p:nvPicPr>
              <p:cNvPr id="192"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3"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4"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9" name="Group 120"/>
            <p:cNvGrpSpPr/>
            <p:nvPr/>
          </p:nvGrpSpPr>
          <p:grpSpPr>
            <a:xfrm>
              <a:off x="5916384" y="4611095"/>
              <a:ext cx="184983" cy="87599"/>
              <a:chOff x="6019800" y="3924567"/>
              <a:chExt cx="224973" cy="118661"/>
            </a:xfrm>
          </p:grpSpPr>
          <p:pic>
            <p:nvPicPr>
              <p:cNvPr id="189"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90"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91"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0" name="Group 124"/>
            <p:cNvGrpSpPr/>
            <p:nvPr/>
          </p:nvGrpSpPr>
          <p:grpSpPr>
            <a:xfrm>
              <a:off x="6231799" y="4614666"/>
              <a:ext cx="184983" cy="87599"/>
              <a:chOff x="6019800" y="3924567"/>
              <a:chExt cx="224973" cy="118661"/>
            </a:xfrm>
          </p:grpSpPr>
          <p:pic>
            <p:nvPicPr>
              <p:cNvPr id="186"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187"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88"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82" name="TextBox 181"/>
            <p:cNvSpPr txBox="1"/>
            <p:nvPr>
              <p:custDataLst>
                <p:tags r:id="rId26"/>
              </p:custDataLst>
            </p:nvPr>
          </p:nvSpPr>
          <p:spPr bwMode="auto">
            <a:xfrm>
              <a:off x="6153645" y="2380209"/>
              <a:ext cx="551489" cy="295402"/>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Building 4 </a:t>
              </a:r>
            </a:p>
          </p:txBody>
        </p:sp>
        <p:sp>
          <p:nvSpPr>
            <p:cNvPr id="929" name="TextBox 928"/>
            <p:cNvSpPr txBox="1"/>
            <p:nvPr>
              <p:custDataLst>
                <p:tags r:id="rId27"/>
              </p:custDataLst>
            </p:nvPr>
          </p:nvSpPr>
          <p:spPr bwMode="auto">
            <a:xfrm>
              <a:off x="4864650" y="3614969"/>
              <a:ext cx="816845"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sp>
          <p:nvSpPr>
            <p:cNvPr id="930" name="TextBox 929"/>
            <p:cNvSpPr txBox="1"/>
            <p:nvPr>
              <p:custDataLst>
                <p:tags r:id="rId28"/>
              </p:custDataLst>
            </p:nvPr>
          </p:nvSpPr>
          <p:spPr bwMode="auto">
            <a:xfrm>
              <a:off x="3853091" y="3780700"/>
              <a:ext cx="797343"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7000/8800/9000</a:t>
              </a:r>
            </a:p>
          </p:txBody>
        </p:sp>
        <p:pic>
          <p:nvPicPr>
            <p:cNvPr id="931"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117650" y="3839953"/>
              <a:ext cx="232169" cy="117560"/>
            </a:xfrm>
            <a:prstGeom prst="rect">
              <a:avLst/>
            </a:prstGeom>
            <a:noFill/>
            <a:ln w="9525">
              <a:noFill/>
              <a:miter lim="800000"/>
              <a:headEnd/>
              <a:tailEnd/>
            </a:ln>
          </p:spPr>
        </p:pic>
        <p:pic>
          <p:nvPicPr>
            <p:cNvPr id="932"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348763" y="3985654"/>
              <a:ext cx="232169" cy="117560"/>
            </a:xfrm>
            <a:prstGeom prst="rect">
              <a:avLst/>
            </a:prstGeom>
            <a:noFill/>
            <a:ln w="9525">
              <a:noFill/>
              <a:miter lim="800000"/>
              <a:headEnd/>
              <a:tailEnd/>
            </a:ln>
          </p:spPr>
        </p:pic>
        <p:pic>
          <p:nvPicPr>
            <p:cNvPr id="933"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439198" y="4186621"/>
              <a:ext cx="232169" cy="117560"/>
            </a:xfrm>
            <a:prstGeom prst="rect">
              <a:avLst/>
            </a:prstGeom>
            <a:noFill/>
            <a:ln w="9525">
              <a:noFill/>
              <a:miter lim="800000"/>
              <a:headEnd/>
              <a:tailEnd/>
            </a:ln>
          </p:spPr>
        </p:pic>
        <p:pic>
          <p:nvPicPr>
            <p:cNvPr id="934"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238231" y="4362467"/>
              <a:ext cx="232169" cy="117560"/>
            </a:xfrm>
            <a:prstGeom prst="rect">
              <a:avLst/>
            </a:prstGeom>
            <a:noFill/>
            <a:ln w="9525">
              <a:noFill/>
              <a:miter lim="800000"/>
              <a:headEnd/>
              <a:tailEnd/>
            </a:ln>
          </p:spPr>
        </p:pic>
        <p:pic>
          <p:nvPicPr>
            <p:cNvPr id="93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946829" y="4387588"/>
              <a:ext cx="232169" cy="117560"/>
            </a:xfrm>
            <a:prstGeom prst="rect">
              <a:avLst/>
            </a:prstGeom>
            <a:noFill/>
            <a:ln w="9525">
              <a:noFill/>
              <a:miter lim="800000"/>
              <a:headEnd/>
              <a:tailEnd/>
            </a:ln>
          </p:spPr>
        </p:pic>
        <p:pic>
          <p:nvPicPr>
            <p:cNvPr id="93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670500" y="4261984"/>
              <a:ext cx="232169" cy="117560"/>
            </a:xfrm>
            <a:prstGeom prst="rect">
              <a:avLst/>
            </a:prstGeom>
            <a:noFill/>
            <a:ln w="9525">
              <a:noFill/>
              <a:miter lim="800000"/>
              <a:headEnd/>
              <a:tailEnd/>
            </a:ln>
          </p:spPr>
        </p:pic>
        <p:pic>
          <p:nvPicPr>
            <p:cNvPr id="937"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6144" y="2827014"/>
              <a:ext cx="209517" cy="130948"/>
            </a:xfrm>
            <a:prstGeom prst="rect">
              <a:avLst/>
            </a:prstGeom>
            <a:noFill/>
            <a:ln w="9525">
              <a:noFill/>
              <a:miter lim="800000"/>
              <a:headEnd/>
              <a:tailEnd/>
            </a:ln>
          </p:spPr>
        </p:pic>
        <p:pic>
          <p:nvPicPr>
            <p:cNvPr id="938"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1120" y="3027982"/>
              <a:ext cx="209517" cy="130948"/>
            </a:xfrm>
            <a:prstGeom prst="rect">
              <a:avLst/>
            </a:prstGeom>
            <a:noFill/>
            <a:ln w="9525">
              <a:noFill/>
              <a:miter lim="800000"/>
              <a:headEnd/>
              <a:tailEnd/>
            </a:ln>
          </p:spPr>
        </p:pic>
        <p:pic>
          <p:nvPicPr>
            <p:cNvPr id="939"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71168" y="3218900"/>
              <a:ext cx="209517" cy="130948"/>
            </a:xfrm>
            <a:prstGeom prst="rect">
              <a:avLst/>
            </a:prstGeom>
            <a:noFill/>
            <a:ln w="9525">
              <a:noFill/>
              <a:miter lim="800000"/>
              <a:headEnd/>
              <a:tailEnd/>
            </a:ln>
          </p:spPr>
        </p:pic>
        <p:pic>
          <p:nvPicPr>
            <p:cNvPr id="940"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3138" y="2852135"/>
              <a:ext cx="209517" cy="130948"/>
            </a:xfrm>
            <a:prstGeom prst="rect">
              <a:avLst/>
            </a:prstGeom>
            <a:noFill/>
            <a:ln w="9525">
              <a:noFill/>
              <a:miter lim="800000"/>
              <a:headEnd/>
              <a:tailEnd/>
            </a:ln>
          </p:spPr>
        </p:pic>
        <p:pic>
          <p:nvPicPr>
            <p:cNvPr id="941"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3090" y="3053102"/>
              <a:ext cx="209517" cy="130948"/>
            </a:xfrm>
            <a:prstGeom prst="rect">
              <a:avLst/>
            </a:prstGeom>
            <a:noFill/>
            <a:ln w="9525">
              <a:noFill/>
              <a:miter lim="800000"/>
              <a:headEnd/>
              <a:tailEnd/>
            </a:ln>
          </p:spPr>
        </p:pic>
        <p:pic>
          <p:nvPicPr>
            <p:cNvPr id="942" name="Picture 58" descr="4500 - Stack Front [lo-res]"/>
            <p:cNvPicPr>
              <a:picLocks noChangeAspect="1" noChangeArrowheads="1"/>
            </p:cNvPicPr>
            <p:nvPr/>
          </p:nvPicPr>
          <p:blipFill>
            <a:blip r:embed="rId7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6157" y="2895408"/>
              <a:ext cx="196551" cy="122844"/>
            </a:xfrm>
            <a:prstGeom prst="rect">
              <a:avLst/>
            </a:prstGeom>
            <a:noFill/>
            <a:ln w="9525">
              <a:noFill/>
              <a:miter lim="800000"/>
              <a:headEnd/>
              <a:tailEnd/>
            </a:ln>
          </p:spPr>
        </p:pic>
        <p:sp>
          <p:nvSpPr>
            <p:cNvPr id="943" name="TextBox 942"/>
            <p:cNvSpPr txBox="1"/>
            <p:nvPr>
              <p:custDataLst>
                <p:tags r:id="rId29"/>
              </p:custDataLst>
            </p:nvPr>
          </p:nvSpPr>
          <p:spPr bwMode="auto">
            <a:xfrm>
              <a:off x="5627782" y="2894351"/>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944" name="TextBox 943"/>
            <p:cNvSpPr txBox="1"/>
            <p:nvPr>
              <p:custDataLst>
                <p:tags r:id="rId30"/>
              </p:custDataLst>
            </p:nvPr>
          </p:nvSpPr>
          <p:spPr bwMode="auto">
            <a:xfrm>
              <a:off x="6564008" y="2827164"/>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cxnSp>
          <p:nvCxnSpPr>
            <p:cNvPr id="945" name="Shape 63"/>
            <p:cNvCxnSpPr>
              <a:stCxn id="264" idx="3"/>
              <a:endCxn id="944" idx="1"/>
            </p:cNvCxnSpPr>
            <p:nvPr/>
          </p:nvCxnSpPr>
          <p:spPr bwMode="auto">
            <a:xfrm flipV="1">
              <a:off x="6415322" y="2925150"/>
              <a:ext cx="148686" cy="54160"/>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8" name="Shape 63"/>
            <p:cNvCxnSpPr/>
            <p:nvPr/>
          </p:nvCxnSpPr>
          <p:spPr bwMode="auto">
            <a:xfrm flipV="1">
              <a:off x="6420346" y="308380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49" name="Shape 63"/>
            <p:cNvCxnSpPr/>
            <p:nvPr/>
          </p:nvCxnSpPr>
          <p:spPr bwMode="auto">
            <a:xfrm flipV="1">
              <a:off x="6440443" y="3264672"/>
              <a:ext cx="148686" cy="71353"/>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0" name="Shape 63"/>
            <p:cNvCxnSpPr>
              <a:endCxn id="297" idx="0"/>
            </p:cNvCxnSpPr>
            <p:nvPr/>
          </p:nvCxnSpPr>
          <p:spPr bwMode="auto">
            <a:xfrm flipV="1">
              <a:off x="5119085" y="2932222"/>
              <a:ext cx="124832" cy="21966"/>
            </a:xfrm>
            <a:prstGeom prst="curvedConnector4">
              <a:avLst>
                <a:gd name="adj1" fmla="val 31198"/>
                <a:gd name="adj2" fmla="val 11143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3" name="Shape 63"/>
            <p:cNvCxnSpPr/>
            <p:nvPr/>
          </p:nvCxnSpPr>
          <p:spPr bwMode="auto">
            <a:xfrm flipV="1">
              <a:off x="4045586" y="2938921"/>
              <a:ext cx="124832" cy="21966"/>
            </a:xfrm>
            <a:prstGeom prst="curvedConnector4">
              <a:avLst>
                <a:gd name="adj1" fmla="val 31198"/>
                <a:gd name="adj2" fmla="val 317286"/>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57" name="Shape 63"/>
            <p:cNvCxnSpPr>
              <a:stCxn id="941" idx="3"/>
            </p:cNvCxnSpPr>
            <p:nvPr/>
          </p:nvCxnSpPr>
          <p:spPr bwMode="auto">
            <a:xfrm>
              <a:off x="4062607" y="3118576"/>
              <a:ext cx="130627" cy="12968"/>
            </a:xfrm>
            <a:prstGeom prst="curvedConnector3">
              <a:avLst>
                <a:gd name="adj1" fmla="val 50000"/>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60"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6342" y="3841898"/>
              <a:ext cx="209517" cy="130948"/>
            </a:xfrm>
            <a:prstGeom prst="rect">
              <a:avLst/>
            </a:prstGeom>
            <a:noFill/>
            <a:ln w="9525">
              <a:noFill/>
              <a:miter lim="800000"/>
              <a:headEnd/>
              <a:tailEnd/>
            </a:ln>
          </p:spPr>
        </p:pic>
        <p:pic>
          <p:nvPicPr>
            <p:cNvPr id="961" name="Picture 58" descr="4500 - Stack Front [lo-res]"/>
            <p:cNvPicPr>
              <a:picLocks noChangeAspect="1" noChangeArrowheads="1"/>
            </p:cNvPicPr>
            <p:nvPr/>
          </p:nvPicPr>
          <p:blipFill>
            <a:blip r:embed="rId7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5712" y="4500065"/>
              <a:ext cx="209517" cy="130948"/>
            </a:xfrm>
            <a:prstGeom prst="rect">
              <a:avLst/>
            </a:prstGeom>
            <a:noFill/>
            <a:ln w="9525">
              <a:noFill/>
              <a:miter lim="800000"/>
              <a:headEnd/>
              <a:tailEnd/>
            </a:ln>
          </p:spPr>
        </p:pic>
        <p:cxnSp>
          <p:nvCxnSpPr>
            <p:cNvPr id="962" name="Shape 63"/>
            <p:cNvCxnSpPr>
              <a:endCxn id="931" idx="1"/>
            </p:cNvCxnSpPr>
            <p:nvPr>
              <p:custDataLst>
                <p:tags r:id="rId31"/>
              </p:custDataLst>
            </p:nvPr>
          </p:nvCxnSpPr>
          <p:spPr bwMode="auto">
            <a:xfrm>
              <a:off x="6649780" y="3783765"/>
              <a:ext cx="467870" cy="114968"/>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4" name="Shape 63"/>
            <p:cNvCxnSpPr>
              <a:endCxn id="932" idx="0"/>
            </p:cNvCxnSpPr>
            <p:nvPr>
              <p:custDataLst>
                <p:tags r:id="rId32"/>
              </p:custDataLst>
            </p:nvPr>
          </p:nvCxnSpPr>
          <p:spPr bwMode="auto">
            <a:xfrm>
              <a:off x="7307947" y="3939515"/>
              <a:ext cx="156901" cy="46139"/>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66" name="Shape 63"/>
            <p:cNvCxnSpPr>
              <a:stCxn id="932" idx="2"/>
              <a:endCxn id="933" idx="0"/>
            </p:cNvCxnSpPr>
            <p:nvPr>
              <p:custDataLst>
                <p:tags r:id="rId33"/>
              </p:custDataLst>
            </p:nvPr>
          </p:nvCxnSpPr>
          <p:spPr bwMode="auto">
            <a:xfrm rot="16200000" flipH="1">
              <a:off x="7468362" y="4099699"/>
              <a:ext cx="83407" cy="90435"/>
            </a:xfrm>
            <a:prstGeom prst="curvedConnector3">
              <a:avLst>
                <a:gd name="adj1" fmla="val 37954"/>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1" name="Shape 63"/>
            <p:cNvCxnSpPr>
              <a:stCxn id="934" idx="3"/>
              <a:endCxn id="933" idx="2"/>
            </p:cNvCxnSpPr>
            <p:nvPr>
              <p:custDataLst>
                <p:tags r:id="rId34"/>
              </p:custDataLst>
            </p:nvPr>
          </p:nvCxnSpPr>
          <p:spPr bwMode="auto">
            <a:xfrm flipV="1">
              <a:off x="7470400" y="4304181"/>
              <a:ext cx="84883" cy="117066"/>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4" name="Shape 63"/>
            <p:cNvCxnSpPr>
              <a:endCxn id="934" idx="1"/>
            </p:cNvCxnSpPr>
            <p:nvPr>
              <p:custDataLst>
                <p:tags r:id="rId35"/>
              </p:custDataLst>
            </p:nvPr>
          </p:nvCxnSpPr>
          <p:spPr bwMode="auto">
            <a:xfrm flipV="1">
              <a:off x="7143828" y="4421247"/>
              <a:ext cx="94403" cy="3517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6" name="Shape 63"/>
            <p:cNvCxnSpPr>
              <a:endCxn id="935" idx="1"/>
            </p:cNvCxnSpPr>
            <p:nvPr>
              <p:custDataLst>
                <p:tags r:id="rId36"/>
              </p:custDataLst>
            </p:nvPr>
          </p:nvCxnSpPr>
          <p:spPr bwMode="auto">
            <a:xfrm>
              <a:off x="6842378" y="4360957"/>
              <a:ext cx="104451" cy="8541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78" name="Shape 63"/>
            <p:cNvCxnSpPr>
              <a:endCxn id="936" idx="0"/>
            </p:cNvCxnSpPr>
            <p:nvPr>
              <p:custDataLst>
                <p:tags r:id="rId37"/>
              </p:custDataLst>
            </p:nvPr>
          </p:nvCxnSpPr>
          <p:spPr bwMode="auto">
            <a:xfrm>
              <a:off x="6113872" y="3798249"/>
              <a:ext cx="672713" cy="463735"/>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981" name="Shape 63"/>
            <p:cNvCxnSpPr>
              <a:stCxn id="932" idx="0"/>
              <a:endCxn id="960" idx="1"/>
            </p:cNvCxnSpPr>
            <p:nvPr/>
          </p:nvCxnSpPr>
          <p:spPr bwMode="auto">
            <a:xfrm rot="5400000" flipH="1" flipV="1">
              <a:off x="7516454" y="3855766"/>
              <a:ext cx="78282" cy="181494"/>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83" name="Shape 63"/>
            <p:cNvCxnSpPr>
              <a:stCxn id="934" idx="2"/>
              <a:endCxn id="961" idx="1"/>
            </p:cNvCxnSpPr>
            <p:nvPr/>
          </p:nvCxnSpPr>
          <p:spPr bwMode="auto">
            <a:xfrm rot="16200000" flipH="1">
              <a:off x="7392258" y="4442085"/>
              <a:ext cx="85512" cy="161396"/>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990"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7514832" y="4217846"/>
              <a:ext cx="91101" cy="82171"/>
            </a:xfrm>
            <a:prstGeom prst="rect">
              <a:avLst/>
            </a:prstGeom>
            <a:noFill/>
            <a:ln w="9525">
              <a:noFill/>
              <a:miter lim="800000"/>
              <a:headEnd/>
              <a:tailEnd/>
            </a:ln>
          </p:spPr>
        </p:pic>
        <p:pic>
          <p:nvPicPr>
            <p:cNvPr id="99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7011357" y="4403740"/>
              <a:ext cx="93882" cy="84885"/>
            </a:xfrm>
            <a:prstGeom prst="rect">
              <a:avLst/>
            </a:prstGeom>
            <a:noFill/>
          </p:spPr>
        </p:pic>
        <p:grpSp>
          <p:nvGrpSpPr>
            <p:cNvPr id="11" name="Group 112"/>
            <p:cNvGrpSpPr/>
            <p:nvPr/>
          </p:nvGrpSpPr>
          <p:grpSpPr>
            <a:xfrm>
              <a:off x="7389228" y="3973971"/>
              <a:ext cx="184983" cy="87599"/>
              <a:chOff x="6019800" y="3924567"/>
              <a:chExt cx="224973" cy="118661"/>
            </a:xfrm>
          </p:grpSpPr>
          <p:pic>
            <p:nvPicPr>
              <p:cNvPr id="99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5"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996"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2" name="Group 112"/>
            <p:cNvGrpSpPr/>
            <p:nvPr/>
          </p:nvGrpSpPr>
          <p:grpSpPr>
            <a:xfrm>
              <a:off x="7278696" y="4380929"/>
              <a:ext cx="184983" cy="87599"/>
              <a:chOff x="6019800" y="3924567"/>
              <a:chExt cx="224973" cy="118661"/>
            </a:xfrm>
          </p:grpSpPr>
          <p:pic>
            <p:nvPicPr>
              <p:cNvPr id="998"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999"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1000"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sp>
          <p:nvSpPr>
            <p:cNvPr id="1009" name="TextBox 1008"/>
            <p:cNvSpPr txBox="1"/>
            <p:nvPr>
              <p:custDataLst>
                <p:tags r:id="rId38"/>
              </p:custDataLst>
            </p:nvPr>
          </p:nvSpPr>
          <p:spPr bwMode="auto">
            <a:xfrm>
              <a:off x="6782354" y="39932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sp>
          <p:nvSpPr>
            <p:cNvPr id="1011" name="TextBox 1010"/>
            <p:cNvSpPr txBox="1"/>
            <p:nvPr>
              <p:custDataLst>
                <p:tags r:id="rId39"/>
              </p:custDataLst>
            </p:nvPr>
          </p:nvSpPr>
          <p:spPr bwMode="auto">
            <a:xfrm>
              <a:off x="7418447" y="3717190"/>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2" name="TextBox 1011"/>
            <p:cNvSpPr txBox="1"/>
            <p:nvPr>
              <p:custDataLst>
                <p:tags r:id="rId40"/>
              </p:custDataLst>
            </p:nvPr>
          </p:nvSpPr>
          <p:spPr bwMode="auto">
            <a:xfrm>
              <a:off x="7486066" y="4486468"/>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ERS</a:t>
              </a:r>
            </a:p>
          </p:txBody>
        </p:sp>
        <p:sp>
          <p:nvSpPr>
            <p:cNvPr id="1017" name="TextBox 1016"/>
            <p:cNvSpPr txBox="1"/>
            <p:nvPr>
              <p:custDataLst>
                <p:tags r:id="rId41"/>
              </p:custDataLst>
            </p:nvPr>
          </p:nvSpPr>
          <p:spPr bwMode="auto">
            <a:xfrm>
              <a:off x="6782354" y="4173150"/>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Metro Rings</a:t>
              </a:r>
            </a:p>
          </p:txBody>
        </p:sp>
        <p:pic>
          <p:nvPicPr>
            <p:cNvPr id="299"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1093354" y="2511433"/>
              <a:ext cx="544966" cy="722259"/>
            </a:xfrm>
            <a:prstGeom prst="rect">
              <a:avLst/>
            </a:prstGeom>
            <a:noFill/>
            <a:ln w="9525">
              <a:noFill/>
              <a:miter lim="800000"/>
              <a:headEnd/>
              <a:tailEnd/>
            </a:ln>
          </p:spPr>
        </p:pic>
        <p:pic>
          <p:nvPicPr>
            <p:cNvPr id="300"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96114" y="2826227"/>
              <a:ext cx="544966" cy="722259"/>
            </a:xfrm>
            <a:prstGeom prst="rect">
              <a:avLst/>
            </a:prstGeom>
            <a:noFill/>
            <a:ln w="9525">
              <a:noFill/>
              <a:miter lim="800000"/>
              <a:headEnd/>
              <a:tailEnd/>
            </a:ln>
          </p:spPr>
        </p:pic>
        <p:pic>
          <p:nvPicPr>
            <p:cNvPr id="301"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411301" y="3193486"/>
              <a:ext cx="544966" cy="722259"/>
            </a:xfrm>
            <a:prstGeom prst="rect">
              <a:avLst/>
            </a:prstGeom>
            <a:noFill/>
            <a:ln w="9525">
              <a:noFill/>
              <a:miter lim="800000"/>
              <a:headEnd/>
              <a:tailEnd/>
            </a:ln>
          </p:spPr>
        </p:pic>
        <p:pic>
          <p:nvPicPr>
            <p:cNvPr id="302"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283885" y="3755617"/>
              <a:ext cx="544966" cy="722259"/>
            </a:xfrm>
            <a:prstGeom prst="rect">
              <a:avLst/>
            </a:prstGeom>
            <a:noFill/>
            <a:ln w="9525">
              <a:noFill/>
              <a:miter lim="800000"/>
              <a:headEnd/>
              <a:tailEnd/>
            </a:ln>
          </p:spPr>
        </p:pic>
        <p:pic>
          <p:nvPicPr>
            <p:cNvPr id="303"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306370" y="4295263"/>
              <a:ext cx="544966" cy="722259"/>
            </a:xfrm>
            <a:prstGeom prst="rect">
              <a:avLst/>
            </a:prstGeom>
            <a:noFill/>
            <a:ln w="9525">
              <a:noFill/>
              <a:miter lim="800000"/>
              <a:headEnd/>
              <a:tailEnd/>
            </a:ln>
          </p:spPr>
        </p:pic>
        <p:pic>
          <p:nvPicPr>
            <p:cNvPr id="304" name="Picture 6" descr="Lbuilding"/>
            <p:cNvPicPr>
              <a:picLocks noChangeAspect="1" noChangeArrowheads="1"/>
            </p:cNvPicPr>
            <p:nvPr/>
          </p:nvPicPr>
          <p:blipFill>
            <a:blip r:embed="rId65" cstate="email">
              <a:lum bright="40000" contrast="-40000"/>
              <a:extLst>
                <a:ext uri="{28A0092B-C50C-407E-A947-70E740481C1C}">
                  <a14:useLocalDpi xmlns:a14="http://schemas.microsoft.com/office/drawing/2010/main"/>
                </a:ext>
              </a:extLst>
            </a:blip>
            <a:srcRect/>
            <a:stretch>
              <a:fillRect/>
            </a:stretch>
          </p:blipFill>
          <p:spPr bwMode="auto">
            <a:xfrm>
              <a:off x="628659" y="4707492"/>
              <a:ext cx="544966" cy="722259"/>
            </a:xfrm>
            <a:prstGeom prst="rect">
              <a:avLst/>
            </a:prstGeom>
            <a:noFill/>
            <a:ln w="9525">
              <a:noFill/>
              <a:miter lim="800000"/>
              <a:headEnd/>
              <a:tailEnd/>
            </a:ln>
          </p:spPr>
        </p:pic>
        <p:pic>
          <p:nvPicPr>
            <p:cNvPr id="305"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1413892" y="3060464"/>
              <a:ext cx="232169" cy="117560"/>
            </a:xfrm>
            <a:prstGeom prst="rect">
              <a:avLst/>
            </a:prstGeom>
            <a:noFill/>
            <a:ln w="9525">
              <a:noFill/>
              <a:miter lim="800000"/>
              <a:headEnd/>
              <a:tailEnd/>
            </a:ln>
          </p:spPr>
        </p:pic>
        <p:pic>
          <p:nvPicPr>
            <p:cNvPr id="306"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986673" y="3315297"/>
              <a:ext cx="232169" cy="117560"/>
            </a:xfrm>
            <a:prstGeom prst="rect">
              <a:avLst/>
            </a:prstGeom>
            <a:noFill/>
            <a:ln w="9525">
              <a:noFill/>
              <a:miter lim="800000"/>
              <a:headEnd/>
              <a:tailEnd/>
            </a:ln>
          </p:spPr>
        </p:pic>
        <p:pic>
          <p:nvPicPr>
            <p:cNvPr id="307"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776811" y="3637585"/>
              <a:ext cx="232169" cy="117560"/>
            </a:xfrm>
            <a:prstGeom prst="rect">
              <a:avLst/>
            </a:prstGeom>
            <a:noFill/>
            <a:ln w="9525">
              <a:noFill/>
              <a:miter lim="800000"/>
              <a:headEnd/>
              <a:tailEnd/>
            </a:ln>
          </p:spPr>
        </p:pic>
        <p:pic>
          <p:nvPicPr>
            <p:cNvPr id="308"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589434" y="4147251"/>
              <a:ext cx="232169" cy="117560"/>
            </a:xfrm>
            <a:prstGeom prst="rect">
              <a:avLst/>
            </a:prstGeom>
            <a:noFill/>
            <a:ln w="9525">
              <a:noFill/>
              <a:miter lim="800000"/>
              <a:headEnd/>
              <a:tailEnd/>
            </a:ln>
          </p:spPr>
        </p:pic>
        <p:pic>
          <p:nvPicPr>
            <p:cNvPr id="309"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611919" y="4566976"/>
              <a:ext cx="232169" cy="117560"/>
            </a:xfrm>
            <a:prstGeom prst="rect">
              <a:avLst/>
            </a:prstGeom>
            <a:noFill/>
            <a:ln w="9525">
              <a:noFill/>
              <a:miter lim="800000"/>
              <a:headEnd/>
              <a:tailEnd/>
            </a:ln>
          </p:spPr>
        </p:pic>
        <p:pic>
          <p:nvPicPr>
            <p:cNvPr id="310" name="Picture 17" descr="small-l3-switch_corp_red"/>
            <p:cNvPicPr>
              <a:picLocks noChangeAspect="1" noChangeArrowheads="1"/>
            </p:cNvPicPr>
            <p:nvPr/>
          </p:nvPicPr>
          <p:blipFill>
            <a:blip r:embed="rId66" cstate="email">
              <a:lum bright="45000"/>
              <a:extLst>
                <a:ext uri="{28A0092B-C50C-407E-A947-70E740481C1C}">
                  <a14:useLocalDpi xmlns:a14="http://schemas.microsoft.com/office/drawing/2010/main"/>
                </a:ext>
              </a:extLst>
            </a:blip>
            <a:srcRect/>
            <a:stretch>
              <a:fillRect/>
            </a:stretch>
          </p:blipFill>
          <p:spPr bwMode="auto">
            <a:xfrm>
              <a:off x="941703" y="5039166"/>
              <a:ext cx="232169" cy="117560"/>
            </a:xfrm>
            <a:prstGeom prst="rect">
              <a:avLst/>
            </a:prstGeom>
            <a:noFill/>
            <a:ln w="9525">
              <a:noFill/>
              <a:miter lim="800000"/>
              <a:headEnd/>
              <a:tailEnd/>
            </a:ln>
          </p:spPr>
        </p:pic>
        <p:pic>
          <p:nvPicPr>
            <p:cNvPr id="311" name="Picture 56" descr="pbb-pbt-plsb_ip-aware_corp_red"/>
            <p:cNvPicPr>
              <a:picLocks noChangeAspect="1" noChangeArrowheads="1"/>
            </p:cNvPicPr>
            <p:nvPr/>
          </p:nvPicPr>
          <p:blipFill>
            <a:blip r:embed="rId76" cstate="email">
              <a:lum bright="45000"/>
              <a:extLst>
                <a:ext uri="{28A0092B-C50C-407E-A947-70E740481C1C}">
                  <a14:useLocalDpi xmlns:a14="http://schemas.microsoft.com/office/drawing/2010/main"/>
                </a:ext>
              </a:extLst>
            </a:blip>
            <a:srcRect/>
            <a:stretch>
              <a:fillRect/>
            </a:stretch>
          </p:blipFill>
          <p:spPr bwMode="auto">
            <a:xfrm>
              <a:off x="2649514" y="3811678"/>
              <a:ext cx="272646" cy="273913"/>
            </a:xfrm>
            <a:prstGeom prst="rect">
              <a:avLst/>
            </a:prstGeom>
            <a:noFill/>
            <a:ln w="9525">
              <a:noFill/>
              <a:miter lim="800000"/>
              <a:headEnd/>
              <a:tailEnd/>
            </a:ln>
          </p:spPr>
        </p:pic>
        <p:pic>
          <p:nvPicPr>
            <p:cNvPr id="312" name="Picture 56" descr="pbb-pbt-plsb_ip-aware_corp_red"/>
            <p:cNvPicPr>
              <a:picLocks noChangeAspect="1" noChangeArrowheads="1"/>
            </p:cNvPicPr>
            <p:nvPr/>
          </p:nvPicPr>
          <p:blipFill>
            <a:blip r:embed="rId76" cstate="email">
              <a:lum bright="45000"/>
              <a:extLst>
                <a:ext uri="{28A0092B-C50C-407E-A947-70E740481C1C}">
                  <a14:useLocalDpi xmlns:a14="http://schemas.microsoft.com/office/drawing/2010/main"/>
                </a:ext>
              </a:extLst>
            </a:blip>
            <a:srcRect/>
            <a:stretch>
              <a:fillRect/>
            </a:stretch>
          </p:blipFill>
          <p:spPr bwMode="auto">
            <a:xfrm>
              <a:off x="2664504" y="4298859"/>
              <a:ext cx="272646" cy="273913"/>
            </a:xfrm>
            <a:prstGeom prst="rect">
              <a:avLst/>
            </a:prstGeom>
            <a:noFill/>
            <a:ln w="9525">
              <a:noFill/>
              <a:miter lim="800000"/>
              <a:headEnd/>
              <a:tailEnd/>
            </a:ln>
          </p:spPr>
        </p:pic>
        <p:cxnSp>
          <p:nvCxnSpPr>
            <p:cNvPr id="313" name="Shape 63"/>
            <p:cNvCxnSpPr>
              <a:endCxn id="243" idx="1"/>
            </p:cNvCxnSpPr>
            <p:nvPr>
              <p:custDataLst>
                <p:tags r:id="rId42"/>
              </p:custDataLst>
            </p:nvPr>
          </p:nvCxnSpPr>
          <p:spPr bwMode="auto">
            <a:xfrm flipV="1">
              <a:off x="2870613" y="3729281"/>
              <a:ext cx="1013867" cy="20288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5" name="Shape 63"/>
            <p:cNvCxnSpPr>
              <a:endCxn id="195" idx="1"/>
            </p:cNvCxnSpPr>
            <p:nvPr>
              <p:custDataLst>
                <p:tags r:id="rId43"/>
              </p:custDataLst>
            </p:nvPr>
          </p:nvCxnSpPr>
          <p:spPr bwMode="auto">
            <a:xfrm>
              <a:off x="2840632" y="4486800"/>
              <a:ext cx="1311352" cy="8698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17" name="Shape 63"/>
            <p:cNvCxnSpPr>
              <a:endCxn id="312" idx="0"/>
            </p:cNvCxnSpPr>
            <p:nvPr>
              <p:custDataLst>
                <p:tags r:id="rId44"/>
              </p:custDataLst>
            </p:nvPr>
          </p:nvCxnSpPr>
          <p:spPr bwMode="auto">
            <a:xfrm rot="16200000" flipH="1">
              <a:off x="2656120" y="4154151"/>
              <a:ext cx="276755" cy="12660"/>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pic>
          <p:nvPicPr>
            <p:cNvPr id="319" name="Picture 81" descr="cloud3_grey_grey"/>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1181117" y="3590145"/>
              <a:ext cx="1319135" cy="1221697"/>
            </a:xfrm>
            <a:prstGeom prst="rect">
              <a:avLst/>
            </a:prstGeom>
            <a:noFill/>
            <a:ln w="9525">
              <a:noFill/>
              <a:miter lim="800000"/>
              <a:headEnd/>
              <a:tailEnd/>
            </a:ln>
          </p:spPr>
        </p:pic>
        <p:cxnSp>
          <p:nvCxnSpPr>
            <p:cNvPr id="321" name="Shape 63"/>
            <p:cNvCxnSpPr>
              <a:stCxn id="305" idx="2"/>
              <a:endCxn id="311" idx="1"/>
            </p:cNvCxnSpPr>
            <p:nvPr>
              <p:custDataLst>
                <p:tags r:id="rId45"/>
              </p:custDataLst>
            </p:nvPr>
          </p:nvCxnSpPr>
          <p:spPr bwMode="auto">
            <a:xfrm rot="16200000" flipH="1">
              <a:off x="1704440" y="3003560"/>
              <a:ext cx="770611" cy="1119537"/>
            </a:xfrm>
            <a:prstGeom prst="curvedConnector2">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4" name="Shape 63"/>
            <p:cNvCxnSpPr>
              <a:stCxn id="305" idx="2"/>
            </p:cNvCxnSpPr>
            <p:nvPr>
              <p:custDataLst>
                <p:tags r:id="rId46"/>
              </p:custDataLst>
            </p:nvPr>
          </p:nvCxnSpPr>
          <p:spPr bwMode="auto">
            <a:xfrm rot="16200000" flipH="1">
              <a:off x="1483336" y="3224665"/>
              <a:ext cx="1242800" cy="1149518"/>
            </a:xfrm>
            <a:prstGeom prst="curvedConnector3">
              <a:avLst>
                <a:gd name="adj1" fmla="val 74726"/>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7" name="Shape 63"/>
            <p:cNvCxnSpPr>
              <a:stCxn id="306" idx="3"/>
            </p:cNvCxnSpPr>
            <p:nvPr>
              <p:custDataLst>
                <p:tags r:id="rId47"/>
              </p:custDataLst>
            </p:nvPr>
          </p:nvCxnSpPr>
          <p:spPr bwMode="auto">
            <a:xfrm>
              <a:off x="1218842" y="3374077"/>
              <a:ext cx="1475643" cy="582052"/>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29" name="Shape 63"/>
            <p:cNvCxnSpPr>
              <a:stCxn id="306" idx="3"/>
              <a:endCxn id="312" idx="1"/>
            </p:cNvCxnSpPr>
            <p:nvPr>
              <p:custDataLst>
                <p:tags r:id="rId48"/>
              </p:custDataLst>
            </p:nvPr>
          </p:nvCxnSpPr>
          <p:spPr bwMode="auto">
            <a:xfrm>
              <a:off x="1218842" y="3374077"/>
              <a:ext cx="1445662" cy="1061739"/>
            </a:xfrm>
            <a:prstGeom prst="curvedConnector3">
              <a:avLst>
                <a:gd name="adj1" fmla="val 28743"/>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4" name="Shape 63"/>
            <p:cNvCxnSpPr>
              <a:endCxn id="311" idx="1"/>
            </p:cNvCxnSpPr>
            <p:nvPr>
              <p:custDataLst>
                <p:tags r:id="rId49"/>
              </p:custDataLst>
            </p:nvPr>
          </p:nvCxnSpPr>
          <p:spPr bwMode="auto">
            <a:xfrm>
              <a:off x="949020" y="3688871"/>
              <a:ext cx="1700494" cy="25976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35" name="Shape 63"/>
            <p:cNvCxnSpPr>
              <a:endCxn id="312" idx="1"/>
            </p:cNvCxnSpPr>
            <p:nvPr>
              <p:custDataLst>
                <p:tags r:id="rId50"/>
              </p:custDataLst>
            </p:nvPr>
          </p:nvCxnSpPr>
          <p:spPr bwMode="auto">
            <a:xfrm>
              <a:off x="949020" y="3688871"/>
              <a:ext cx="1715484" cy="746945"/>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0" name="Shape 63"/>
            <p:cNvCxnSpPr>
              <a:endCxn id="311" idx="1"/>
            </p:cNvCxnSpPr>
            <p:nvPr>
              <p:custDataLst>
                <p:tags r:id="rId51"/>
              </p:custDataLst>
            </p:nvPr>
          </p:nvCxnSpPr>
          <p:spPr bwMode="auto">
            <a:xfrm flipV="1">
              <a:off x="821603" y="3948635"/>
              <a:ext cx="1827911" cy="25739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1" name="Shape 63"/>
            <p:cNvCxnSpPr>
              <a:endCxn id="312" idx="1"/>
            </p:cNvCxnSpPr>
            <p:nvPr>
              <p:custDataLst>
                <p:tags r:id="rId52"/>
              </p:custDataLst>
            </p:nvPr>
          </p:nvCxnSpPr>
          <p:spPr bwMode="auto">
            <a:xfrm>
              <a:off x="821603" y="4206032"/>
              <a:ext cx="1842901" cy="229784"/>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4" name="Shape 63"/>
            <p:cNvCxnSpPr>
              <a:endCxn id="311" idx="1"/>
            </p:cNvCxnSpPr>
            <p:nvPr>
              <p:custDataLst>
                <p:tags r:id="rId53"/>
              </p:custDataLst>
            </p:nvPr>
          </p:nvCxnSpPr>
          <p:spPr bwMode="auto">
            <a:xfrm flipV="1">
              <a:off x="784127" y="3948635"/>
              <a:ext cx="1865387" cy="677123"/>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45" name="Shape 63"/>
            <p:cNvCxnSpPr>
              <a:endCxn id="312" idx="1"/>
            </p:cNvCxnSpPr>
            <p:nvPr>
              <p:custDataLst>
                <p:tags r:id="rId54"/>
              </p:custDataLst>
            </p:nvPr>
          </p:nvCxnSpPr>
          <p:spPr bwMode="auto">
            <a:xfrm flipV="1">
              <a:off x="784127" y="4435816"/>
              <a:ext cx="1880377" cy="189941"/>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3" name="Shape 63"/>
            <p:cNvCxnSpPr>
              <a:endCxn id="311" idx="1"/>
            </p:cNvCxnSpPr>
            <p:nvPr>
              <p:custDataLst>
                <p:tags r:id="rId55"/>
              </p:custDataLst>
            </p:nvPr>
          </p:nvCxnSpPr>
          <p:spPr bwMode="auto">
            <a:xfrm flipV="1">
              <a:off x="1143890" y="3948635"/>
              <a:ext cx="1505624" cy="1141819"/>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354" name="Shape 63"/>
            <p:cNvCxnSpPr>
              <a:endCxn id="312" idx="1"/>
            </p:cNvCxnSpPr>
            <p:nvPr>
              <p:custDataLst>
                <p:tags r:id="rId56"/>
              </p:custDataLst>
            </p:nvPr>
          </p:nvCxnSpPr>
          <p:spPr bwMode="auto">
            <a:xfrm flipV="1">
              <a:off x="1143890" y="4435816"/>
              <a:ext cx="1520614" cy="654637"/>
            </a:xfrm>
            <a:prstGeom prst="curvedConnector3">
              <a:avLst>
                <a:gd name="adj1" fmla="val 50000"/>
              </a:avLst>
            </a:prstGeom>
            <a:noFill/>
            <a:ln w="25400" cap="flat" cmpd="sng" algn="ctr">
              <a:solidFill>
                <a:srgbClr val="C00000">
                  <a:alpha val="30000"/>
                </a:srgbClr>
              </a:solidFill>
              <a:prstDash val="solid"/>
              <a:headEnd type="none" w="med" len="med"/>
              <a:tailEnd type="none" w="med" len="med"/>
            </a:ln>
            <a:effectLst>
              <a:outerShdw blurRad="40000" dist="20000" dir="5400000" rotWithShape="0">
                <a:srgbClr val="000000">
                  <a:alpha val="38000"/>
                </a:srgbClr>
              </a:outerShdw>
            </a:effectLst>
          </p:spPr>
        </p:cxnSp>
        <p:sp>
          <p:nvSpPr>
            <p:cNvPr id="358" name="TextBox 357"/>
            <p:cNvSpPr txBox="1"/>
            <p:nvPr>
              <p:custDataLst>
                <p:tags r:id="rId57"/>
              </p:custDataLst>
            </p:nvPr>
          </p:nvSpPr>
          <p:spPr bwMode="auto">
            <a:xfrm>
              <a:off x="733823" y="3858356"/>
              <a:ext cx="739190" cy="195970"/>
            </a:xfrm>
            <a:prstGeom prst="rect">
              <a:avLst/>
            </a:prstGeom>
            <a:noFill/>
          </p:spPr>
          <p:txBody>
            <a:bodyPr wrap="square">
              <a:spAutoFit/>
            </a:bodyPr>
            <a:lstStyle/>
            <a:p>
              <a:pPr algn="ctr">
                <a:lnSpc>
                  <a:spcPct val="90000"/>
                </a:lnSpc>
                <a:defRPr/>
              </a:pPr>
              <a:r>
                <a:rPr lang="en-GB" sz="700" b="1" dirty="0">
                  <a:gradFill flip="none" rotWithShape="1">
                    <a:gsLst>
                      <a:gs pos="0">
                        <a:srgbClr val="323232">
                          <a:lumMod val="75000"/>
                          <a:lumOff val="25000"/>
                        </a:srgbClr>
                      </a:gs>
                      <a:gs pos="100000">
                        <a:srgbClr val="323232"/>
                      </a:gs>
                    </a:gsLst>
                    <a:lin ang="5400000" scaled="1"/>
                    <a:tileRect/>
                  </a:gradFill>
                </a:rPr>
                <a:t>VSP 4000</a:t>
              </a:r>
            </a:p>
          </p:txBody>
        </p:sp>
        <p:grpSp>
          <p:nvGrpSpPr>
            <p:cNvPr id="13" name="Group 112"/>
            <p:cNvGrpSpPr/>
            <p:nvPr/>
          </p:nvGrpSpPr>
          <p:grpSpPr>
            <a:xfrm>
              <a:off x="1453123" y="3089551"/>
              <a:ext cx="184983" cy="87599"/>
              <a:chOff x="6019800" y="3924567"/>
              <a:chExt cx="224973" cy="118661"/>
            </a:xfrm>
          </p:grpSpPr>
          <p:pic>
            <p:nvPicPr>
              <p:cNvPr id="360"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1"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2"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grpSp>
          <p:nvGrpSpPr>
            <p:cNvPr id="14" name="Group 112"/>
            <p:cNvGrpSpPr/>
            <p:nvPr/>
          </p:nvGrpSpPr>
          <p:grpSpPr>
            <a:xfrm>
              <a:off x="861012" y="3651683"/>
              <a:ext cx="184983" cy="87599"/>
              <a:chOff x="6019800" y="3924567"/>
              <a:chExt cx="224973" cy="118661"/>
            </a:xfrm>
          </p:grpSpPr>
          <p:pic>
            <p:nvPicPr>
              <p:cNvPr id="364" name="Picture 14" descr="vr_corp_green"/>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6019800" y="3928243"/>
                <a:ext cx="110795" cy="111308"/>
              </a:xfrm>
              <a:prstGeom prst="rect">
                <a:avLst/>
              </a:prstGeom>
              <a:noFill/>
              <a:ln w="9525">
                <a:noFill/>
                <a:miter lim="800000"/>
                <a:headEnd/>
                <a:tailEnd/>
              </a:ln>
            </p:spPr>
          </p:pic>
          <p:pic>
            <p:nvPicPr>
              <p:cNvPr id="366"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073506" y="3928243"/>
                <a:ext cx="114178" cy="114985"/>
              </a:xfrm>
              <a:prstGeom prst="rect">
                <a:avLst/>
              </a:prstGeom>
              <a:noFill/>
            </p:spPr>
          </p:pic>
          <p:pic>
            <p:nvPicPr>
              <p:cNvPr id="367" name="Picture 95" descr="vr_corp_blue"/>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130595" y="3924567"/>
                <a:ext cx="114178" cy="114984"/>
              </a:xfrm>
              <a:prstGeom prst="rect">
                <a:avLst/>
              </a:prstGeom>
              <a:noFill/>
            </p:spPr>
          </p:pic>
        </p:grpSp>
        <p:pic>
          <p:nvPicPr>
            <p:cNvPr id="368" name="Picture 100" descr="vr_corp_red"/>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1015291" y="5063307"/>
              <a:ext cx="93882" cy="84885"/>
            </a:xfrm>
            <a:prstGeom prst="rect">
              <a:avLst/>
            </a:prstGeom>
            <a:noFill/>
          </p:spPr>
        </p:pic>
        <p:sp>
          <p:nvSpPr>
            <p:cNvPr id="369" name="TextBox 368"/>
            <p:cNvSpPr txBox="1"/>
            <p:nvPr/>
          </p:nvSpPr>
          <p:spPr>
            <a:xfrm>
              <a:off x="1510900" y="3837012"/>
              <a:ext cx="729959" cy="726010"/>
            </a:xfrm>
            <a:prstGeom prst="rect">
              <a:avLst/>
            </a:prstGeom>
            <a:noFill/>
          </p:spPr>
          <p:txBody>
            <a:bodyPr wrap="none" rtlCol="0">
              <a:spAutoFit/>
            </a:bodyPr>
            <a:lstStyle/>
            <a:p>
              <a:r>
                <a:rPr lang="de-CH" sz="1000" b="1" dirty="0">
                  <a:solidFill>
                    <a:srgbClr val="323232"/>
                  </a:solidFill>
                </a:rPr>
                <a:t>Based on</a:t>
              </a:r>
            </a:p>
            <a:p>
              <a:r>
                <a:rPr lang="de-CH" sz="1000" b="1" dirty="0">
                  <a:solidFill>
                    <a:srgbClr val="323232"/>
                  </a:solidFill>
                </a:rPr>
                <a:t>E-LINE</a:t>
              </a:r>
            </a:p>
            <a:p>
              <a:r>
                <a:rPr lang="de-CH" sz="1000" b="1" dirty="0">
                  <a:solidFill>
                    <a:srgbClr val="323232"/>
                  </a:solidFill>
                </a:rPr>
                <a:t>Provider </a:t>
              </a:r>
            </a:p>
            <a:p>
              <a:r>
                <a:rPr lang="de-CH" sz="1000" b="1" dirty="0">
                  <a:solidFill>
                    <a:srgbClr val="323232"/>
                  </a:solidFill>
                </a:rPr>
                <a:t>Service</a:t>
              </a:r>
              <a:endParaRPr lang="en-US" sz="1000" b="1" dirty="0">
                <a:solidFill>
                  <a:srgbClr val="323232"/>
                </a:solidFill>
              </a:endParaRPr>
            </a:p>
          </p:txBody>
        </p:sp>
        <p:sp>
          <p:nvSpPr>
            <p:cNvPr id="374" name="TextBox 373"/>
            <p:cNvSpPr txBox="1"/>
            <p:nvPr>
              <p:custDataLst>
                <p:tags r:id="rId58"/>
              </p:custDataLst>
            </p:nvPr>
          </p:nvSpPr>
          <p:spPr bwMode="auto">
            <a:xfrm>
              <a:off x="528506" y="5359576"/>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WAN</a:t>
              </a:r>
            </a:p>
          </p:txBody>
        </p:sp>
        <p:sp>
          <p:nvSpPr>
            <p:cNvPr id="375" name="TextBox 374"/>
            <p:cNvSpPr txBox="1"/>
            <p:nvPr>
              <p:custDataLst>
                <p:tags r:id="rId59"/>
              </p:custDataLst>
            </p:nvPr>
          </p:nvSpPr>
          <p:spPr bwMode="auto">
            <a:xfrm>
              <a:off x="6392856" y="5336016"/>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MAN</a:t>
              </a:r>
            </a:p>
          </p:txBody>
        </p:sp>
        <p:sp>
          <p:nvSpPr>
            <p:cNvPr id="376" name="TextBox 375"/>
            <p:cNvSpPr txBox="1"/>
            <p:nvPr>
              <p:custDataLst>
                <p:tags r:id="rId60"/>
              </p:custDataLst>
            </p:nvPr>
          </p:nvSpPr>
          <p:spPr bwMode="auto">
            <a:xfrm>
              <a:off x="4405932" y="2083072"/>
              <a:ext cx="146018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Campus</a:t>
              </a:r>
            </a:p>
          </p:txBody>
        </p:sp>
        <p:sp>
          <p:nvSpPr>
            <p:cNvPr id="231" name="TextBox 230"/>
            <p:cNvSpPr txBox="1"/>
            <p:nvPr>
              <p:custDataLst>
                <p:tags r:id="rId61"/>
              </p:custDataLst>
            </p:nvPr>
          </p:nvSpPr>
          <p:spPr bwMode="auto">
            <a:xfrm>
              <a:off x="4420760" y="5187074"/>
              <a:ext cx="1988518" cy="384048"/>
            </a:xfrm>
            <a:prstGeom prst="rect">
              <a:avLst/>
            </a:prstGeom>
            <a:noFill/>
          </p:spPr>
          <p:txBody>
            <a:bodyPr wrap="square">
              <a:spAutoFit/>
            </a:bodyPr>
            <a:lstStyle/>
            <a:p>
              <a:pPr algn="ctr">
                <a:lnSpc>
                  <a:spcPct val="90000"/>
                </a:lnSpc>
                <a:defRPr/>
              </a:pPr>
              <a:r>
                <a:rPr lang="en-GB" sz="2000" b="1" dirty="0">
                  <a:gradFill flip="none" rotWithShape="1">
                    <a:gsLst>
                      <a:gs pos="0">
                        <a:srgbClr val="323232">
                          <a:lumMod val="75000"/>
                          <a:lumOff val="25000"/>
                        </a:srgbClr>
                      </a:gs>
                      <a:gs pos="100000">
                        <a:srgbClr val="323232"/>
                      </a:gs>
                    </a:gsLst>
                    <a:lin ang="5400000" scaled="1"/>
                    <a:tileRect/>
                  </a:gradFill>
                </a:rPr>
                <a:t>Data </a:t>
              </a:r>
              <a:r>
                <a:rPr lang="en-GB" sz="2000" b="1" dirty="0" err="1">
                  <a:gradFill flip="none" rotWithShape="1">
                    <a:gsLst>
                      <a:gs pos="0">
                        <a:srgbClr val="323232">
                          <a:lumMod val="75000"/>
                          <a:lumOff val="25000"/>
                        </a:srgbClr>
                      </a:gs>
                      <a:gs pos="100000">
                        <a:srgbClr val="323232"/>
                      </a:gs>
                    </a:gsLst>
                    <a:lin ang="5400000" scaled="1"/>
                    <a:tileRect/>
                  </a:gradFill>
                </a:rPr>
                <a:t>Center</a:t>
              </a:r>
              <a:endParaRPr lang="en-GB" sz="2000" b="1" dirty="0">
                <a:gradFill flip="none" rotWithShape="1">
                  <a:gsLst>
                    <a:gs pos="0">
                      <a:srgbClr val="323232">
                        <a:lumMod val="75000"/>
                        <a:lumOff val="25000"/>
                      </a:srgbClr>
                    </a:gs>
                    <a:gs pos="100000">
                      <a:srgbClr val="323232"/>
                    </a:gs>
                  </a:gsLst>
                  <a:lin ang="5400000" scaled="1"/>
                  <a:tileRect/>
                </a:gradFill>
              </a:endParaRPr>
            </a:p>
          </p:txBody>
        </p:sp>
      </p:grpSp>
      <p:sp>
        <p:nvSpPr>
          <p:cNvPr id="245" name="TextBox 244"/>
          <p:cNvSpPr txBox="1"/>
          <p:nvPr/>
        </p:nvSpPr>
        <p:spPr>
          <a:xfrm>
            <a:off x="633082" y="4500106"/>
            <a:ext cx="76928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solidFill>
                  <a:srgbClr val="323232"/>
                </a:solidFill>
              </a:rPr>
              <a:t>Consistent architecture from Data Center to Campus / Metro to Branch</a:t>
            </a:r>
          </a:p>
        </p:txBody>
      </p:sp>
      <p:grpSp>
        <p:nvGrpSpPr>
          <p:cNvPr id="15" name="Group 29"/>
          <p:cNvGrpSpPr>
            <a:grpSpLocks/>
          </p:cNvGrpSpPr>
          <p:nvPr/>
        </p:nvGrpSpPr>
        <p:grpSpPr bwMode="auto">
          <a:xfrm>
            <a:off x="4570023" y="2338467"/>
            <a:ext cx="241821" cy="328635"/>
            <a:chOff x="3908" y="2160"/>
            <a:chExt cx="576" cy="1024"/>
          </a:xfrm>
        </p:grpSpPr>
        <p:sp>
          <p:nvSpPr>
            <p:cNvPr id="247"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48"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6" name="Group 29"/>
          <p:cNvGrpSpPr>
            <a:grpSpLocks/>
          </p:cNvGrpSpPr>
          <p:nvPr/>
        </p:nvGrpSpPr>
        <p:grpSpPr bwMode="auto">
          <a:xfrm>
            <a:off x="6818548" y="2344088"/>
            <a:ext cx="241821" cy="328635"/>
            <a:chOff x="3908" y="2160"/>
            <a:chExt cx="576" cy="1024"/>
          </a:xfrm>
        </p:grpSpPr>
        <p:sp>
          <p:nvSpPr>
            <p:cNvPr id="258"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59"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7" name="Group 29"/>
          <p:cNvGrpSpPr>
            <a:grpSpLocks/>
          </p:cNvGrpSpPr>
          <p:nvPr/>
        </p:nvGrpSpPr>
        <p:grpSpPr bwMode="auto">
          <a:xfrm>
            <a:off x="8062732" y="3102965"/>
            <a:ext cx="241821" cy="328635"/>
            <a:chOff x="3908" y="2160"/>
            <a:chExt cx="576" cy="1024"/>
          </a:xfrm>
        </p:grpSpPr>
        <p:sp>
          <p:nvSpPr>
            <p:cNvPr id="275"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77"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grpSp>
        <p:nvGrpSpPr>
          <p:cNvPr id="18" name="Group 29"/>
          <p:cNvGrpSpPr>
            <a:grpSpLocks/>
          </p:cNvGrpSpPr>
          <p:nvPr/>
        </p:nvGrpSpPr>
        <p:grpSpPr bwMode="auto">
          <a:xfrm>
            <a:off x="1114791" y="2248526"/>
            <a:ext cx="241821" cy="328635"/>
            <a:chOff x="3908" y="2160"/>
            <a:chExt cx="576" cy="1024"/>
          </a:xfrm>
        </p:grpSpPr>
        <p:sp>
          <p:nvSpPr>
            <p:cNvPr id="283" name="Text Box 7"/>
            <p:cNvSpPr txBox="1">
              <a:spLocks noChangeArrowheads="1"/>
            </p:cNvSpPr>
            <p:nvPr/>
          </p:nvSpPr>
          <p:spPr bwMode="auto">
            <a:xfrm>
              <a:off x="3908" y="2513"/>
              <a:ext cx="576" cy="671"/>
            </a:xfrm>
            <a:prstGeom prst="rect">
              <a:avLst/>
            </a:prstGeom>
            <a:noFill/>
            <a:ln w="9525">
              <a:noFill/>
              <a:miter lim="800000"/>
              <a:headEnd/>
              <a:tailEnd/>
            </a:ln>
            <a:effectLst/>
          </p:spPr>
          <p:txBody>
            <a:bodyPr lIns="0" rIns="0">
              <a:spAutoFit/>
            </a:bodyPr>
            <a:lstStyle/>
            <a:p>
              <a:pPr algn="ctr">
                <a:spcBef>
                  <a:spcPct val="0"/>
                </a:spcBef>
              </a:pPr>
              <a:endParaRPr lang="en-US" sz="800" dirty="0">
                <a:solidFill>
                  <a:srgbClr val="323232"/>
                </a:solidFill>
              </a:endParaRPr>
            </a:p>
          </p:txBody>
        </p:sp>
        <p:pic>
          <p:nvPicPr>
            <p:cNvPr id="286" name="Picture 15" descr="vr_corp_orange"/>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4032" y="2160"/>
              <a:ext cx="328" cy="330"/>
            </a:xfrm>
            <a:prstGeom prst="rect">
              <a:avLst/>
            </a:prstGeom>
            <a:noFill/>
          </p:spPr>
        </p:pic>
      </p:grpSp>
    </p:spTree>
    <p:extLst>
      <p:ext uri="{BB962C8B-B14F-4D97-AF65-F5344CB8AC3E}">
        <p14:creationId xmlns:p14="http://schemas.microsoft.com/office/powerpoint/2010/main" val="67457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50878101-b29d-4b33-b8b1-6d71c212f128"/>
  <p:tag name="ARTICULATE_PLAYLIST_ID" val="-1"/>
  <p:tag name="ARTICULATE_SLIDE_NAV" val="10"/>
  <p:tag name="ORIGINAL_AUDIO_FILEPATH" val="C:\Users\rg\Desktop\Fabric Connect\Development\Audio\06.mp3"/>
  <p:tag name="TIMELINE" val="3.80/15.40/39.30/65.70/85.70/116.50"/>
  <p:tag name="ELAPSEDTIME" val="146.31"/>
  <p:tag name="AUDIO_ID" val="992"/>
  <p:tag name="ARTICULATE_USED_LAYOUT" val="7"/>
  <p:tag name="ARTICULATE_NAV_LEVEL" val="1"/>
  <p:tag name="ARTICULATE_SLIDE_PRESENTER_GUID" val="8a46b4f2-000c-4ed1-904e-3e837fcd39de"/>
  <p:tag name="ARTICULATE_SLIDE_PAUSE" val="0"/>
  <p:tag name="ARTICULATE_LOCK_SLIDE" val="0"/>
  <p:tag name="ARTICULATE_HIDE_SLIDE" val="0"/>
  <p:tag name="ARTICULATE_PLAYER_CONTROL_PREVIOUS" val="True"/>
  <p:tag name="ARTICULATE_PLAYER_CONTROL_NEXT" val="True"/>
</p:tagLst>
</file>

<file path=ppt/tags/tag10.xml><?xml version="1.0" encoding="utf-8"?>
<p:tagLst xmlns:a="http://schemas.openxmlformats.org/drawingml/2006/main" xmlns:r="http://schemas.openxmlformats.org/officeDocument/2006/relationships" xmlns:p="http://schemas.openxmlformats.org/presentationml/2006/main">
  <p:tag name="DUPLICATEID" val="2ce9e6f1efc840f1805c1498900c8d83"/>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A4DA3-C989-4B38-ACEC-68AAB6D71A57}&quot;/&gt;&lt;isInvalidForFieldText val=&quot;0&quot;/&gt;&lt;Image&gt;&lt;filename val=&quot;C:\DOCUME~1\ROGERL~1\LOCALS~1\Temp\PR\data\asimages\{F8AA4DA3-C989-4B38-ACEC-68AAB6D71A57}_19.png&quot;/&gt;&lt;left val=&quot;415&quot;/&gt;&lt;top val=&quot;412&quot;/&gt;&lt;width val=&quot;22&quot;/&gt;&lt;height val=&quot;1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FFB21B-B1A0-4B32-8B56-6762FDD2F2A5}&quot;/&gt;&lt;isInvalidForFieldText val=&quot;0&quot;/&gt;&lt;Image&gt;&lt;filename val=&quot;C:\DOCUME~1\ROGERL~1\LOCALS~1\Temp\PR\data\asimages\{ECFFB21B-B1A0-4B32-8B56-6762FDD2F2A5}_19.png&quot;/&gt;&lt;left val=&quot;229&quot;/&gt;&lt;top val=&quot;291&quot;/&gt;&lt;width val=&quot;120&quot;/&gt;&lt;height val=&quot;11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3F87E9-1C62-4EED-B008-92392AA9B7BE}&quot;/&gt;&lt;isInvalidForFieldText val=&quot;0&quot;/&gt;&lt;Image&gt;&lt;filename val=&quot;C:\DOCUME~1\ROGERL~1\LOCALS~1\Temp\PR\data\asimages\{693F87E9-1C62-4EED-B008-92392AA9B7BE}_19.png&quot;/&gt;&lt;left val=&quot;181&quot;/&gt;&lt;top val=&quot;303&quot;/&gt;&lt;width val=&quot;37&quot;/&gt;&lt;height val=&quot;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57CC1D4-8234-45A5-9B98-816D2FD23C6D}&quot;/&gt;&lt;isInvalidForFieldText val=&quot;0&quot;/&gt;&lt;Image&gt;&lt;filename val=&quot;C:\DOCUME~1\ROGERL~1\LOCALS~1\Temp\PR\data\asimages\{657CC1D4-8234-45A5-9B98-816D2FD23C6D}_19.png&quot;/&gt;&lt;left val=&quot;202&quot;/&gt;&lt;top val=&quot;373&quot;/&gt;&lt;width val=&quot;46&quot;/&gt;&lt;height val=&quot;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9999A8AC-59ED-4646-9A60-C161B6313A0F}&quot;/&gt;&lt;isInvalidForFieldText val=&quot;0&quot;/&gt;&lt;Image&gt;&lt;filename val=&quot;C:\DOCUME~1\ROGERL~1\LOCALS~1\Temp\PR\data\asimages\{9999A8AC-59ED-4646-9A60-C161B6313A0F}_19.png&quot;/&gt;&lt;left val=&quot;411&quot;/&gt;&lt;top val=&quot;373&quot;/&gt;&lt;width val=&quot;46&quot;/&gt;&lt;height val=&quot;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02A3147-96CD-437F-99C1-5BB2D6A18D69}&quot;/&gt;&lt;isInvalidForFieldText val=&quot;0&quot;/&gt;&lt;Image&gt;&lt;filename val=&quot;C:\DOCUME~1\ROGERL~1\LOCALS~1\Temp\PR\data\asimages\{502A3147-96CD-437F-99C1-5BB2D6A18D69}_19.png&quot;/&gt;&lt;left val=&quot;168&quot;/&gt;&lt;top val=&quot;149&quot;/&gt;&lt;width val=&quot;46&quot;/&gt;&lt;height val=&quot;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B177AB05-C198-4683-AB11-DCF8AEBB4714}&quot;/&gt;&lt;isInvalidForFieldText val=&quot;0&quot;/&gt;&lt;Image&gt;&lt;filename val=&quot;C:\DOCUME~1\ROGERL~1\LOCALS~1\Temp\PR\data\asimages\{B177AB05-C198-4683-AB11-DCF8AEBB4714}_19.png&quot;/&gt;&lt;left val=&quot;301&quot;/&gt;&lt;top val=&quot;192&quot;/&gt;&lt;width val=&quot;46&quot;/&gt;&lt;height val=&quot;1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D16E544D-E456-41D1-9D93-5120F3C24521}&quot;/&gt;&lt;isInvalidForFieldText val=&quot;0&quot;/&gt;&lt;Image&gt;&lt;filename val=&quot;C:\DOCUME~1\ROGERL~1\LOCALS~1\Temp\PR\data\asimages\{D16E544D-E456-41D1-9D93-5120F3C24521}_19.png&quot;/&gt;&lt;left val=&quot;404&quot;/&gt;&lt;top val=&quot;414&quot;/&gt;&lt;width val=&quot;46&quot;/&gt;&lt;height val=&quot;20&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BBB47D9-9230-4A19-8850-DC000C299BC2}&quot;/&gt;&lt;isInvalidForFieldText val=&quot;0&quot;/&gt;&lt;Image&gt;&lt;filename val=&quot;C:\DOCUME~1\ROGERL~1\LOCALS~1\Temp\PR\data\asimages\{BBBB47D9-9230-4A19-8850-DC000C299BC2}_19.png&quot;/&gt;&lt;left val=&quot;197&quot;/&gt;&lt;top val=&quot;415&quot;/&gt;&lt;width val=&quot;46&quot;/&gt;&lt;height val=&quot;2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DUPLICATEID" val="ef547a3d8c4f48bab48cf835f1dfde03"/>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5F81451E-A79F-4F5E-ADF3-E764B4D089D6}&quot;/&gt;&lt;isInvalidForFieldText val=&quot;0&quot;/&gt;&lt;Image&gt;&lt;filename val=&quot;C:\DOCUME~1\ROGERL~1\LOCALS~1\Temp\PR\data\asimages\{5F81451E-A79F-4F5E-ADF3-E764B4D089D6}_19.png&quot;/&gt;&lt;left val=&quot;327&quot;/&gt;&lt;top val=&quot;255&quot;/&gt;&lt;width val=&quot;46&quot;/&gt;&lt;height val=&quot;1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0BAB1F2-6D52-4743-B87E-020113715B9D}&quot;/&gt;&lt;isInvalidForFieldText val=&quot;0&quot;/&gt;&lt;Image&gt;&lt;filename val=&quot;C:\DOCUME~1\ROGERL~1\LOCALS~1\Temp\PR\data\asimages\{60BAB1F2-6D52-4743-B87E-020113715B9D}_19.png&quot;/&gt;&lt;left val=&quot;215&quot;/&gt;&lt;top val=&quot;258&quot;/&gt;&lt;width val=&quot;46&quot;/&gt;&lt;height val=&quot;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15793-4DDF-436B-A467-3331CFA5EAF3}&quot;/&gt;&lt;isInvalidForFieldText val=&quot;0&quot;/&gt;&lt;Image&gt;&lt;filename val=&quot;C:\DOCUME~1\ROGERL~1\LOCALS~1\Temp\PR\data\asimages\{37A15793-4DDF-436B-A467-3331CFA5EAF3}_19.png&quot;/&gt;&lt;left val=&quot;291&quot;/&gt;&lt;top val=&quot;291&quot;/&gt;&lt;width val=&quot;123&quot;/&gt;&lt;height val=&quot;12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61E737AD-7EC6-4802-A094-A3539B1B74EC}&quot;/&gt;&lt;isInvalidForFieldText val=&quot;0&quot;/&gt;&lt;Image&gt;&lt;filename val=&quot;C:\DOCUME~1\ROGERL~1\LOCALS~1\Temp\PR\data\asimages\{61E737AD-7EC6-4802-A094-A3539B1B74EC}_19.png&quot;/&gt;&lt;left val=&quot;427&quot;/&gt;&lt;top val=&quot;149&quot;/&gt;&lt;width val=&quot;46&quot;/&gt;&lt;height val=&quot;1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DUPLICATEID" val="79a3ae80b1954ddaa232af4ee4060047"/>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DUPLICATEID" val="5b1ad9449a4a4b3894c5eb1ef5522a4e"/>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DUPLICATEID" val="3f810c0a7b034b119c08e16b67692a4e"/>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FDF9E-9E29-4F77-B67B-AD37221BEC79}&quot;/&gt;&lt;filename val=&quot;C:\DOCUME~1\ddebacke\LOCALS~1\Temp\PR\data\asimages\{4D6FDF9E-9E29-4F77-B67B-AD37221BEC79}.png&quot;/&gt;&lt;hasEffects val=&quot;1&quot;/&gt;&lt;left val=&quot;453&quot;/&gt;&lt;top val=&quot;318&quot;/&gt;&lt;width val=&quot;82.08&quot;/&gt;&lt;height val=&quot;39.36&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DUPLICATEID" val="12e65c7878154af9b19f3c7b32641c6a"/>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FDF9E-9E29-4F77-B67B-AD37221BEC79}&quot;/&gt;&lt;filename val=&quot;C:\DOCUME~1\ddebacke\LOCALS~1\Temp\PR\data\asimages\{4D6FDF9E-9E29-4F77-B67B-AD37221BEC79}.png&quot;/&gt;&lt;hasEffects val=&quot;1&quot;/&gt;&lt;left val=&quot;453&quot;/&gt;&lt;top val=&quot;318&quot;/&gt;&lt;width val=&quot;82.08&quot;/&gt;&lt;height val=&quot;39.36&quot;/&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FDF9E-9E29-4F77-B67B-AD37221BEC79}&quot;/&gt;&lt;filename val=&quot;C:\DOCUME~1\ddebacke\LOCALS~1\Temp\PR\data\asimages\{4D6FDF9E-9E29-4F77-B67B-AD37221BEC79}.png&quot;/&gt;&lt;hasEffects val=&quot;1&quot;/&gt;&lt;left val=&quot;453&quot;/&gt;&lt;top val=&quot;318&quot;/&gt;&lt;width val=&quot;82.08&quot;/&gt;&lt;height val=&quot;39.36&quot;/&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FDF9E-9E29-4F77-B67B-AD37221BEC79}&quot;/&gt;&lt;filename val=&quot;C:\DOCUME~1\ddebacke\LOCALS~1\Temp\PR\data\asimages\{4D6FDF9E-9E29-4F77-B67B-AD37221BEC79}.png&quot;/&gt;&lt;hasEffects val=&quot;1&quot;/&gt;&lt;left val=&quot;453&quot;/&gt;&lt;top val=&quot;318&quot;/&gt;&lt;width val=&quot;82.08&quot;/&gt;&lt;height val=&quot;39.36&quot;/&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841CCA3-036E-4E5D-8866-EFE749E0E3C0}&quot;/&gt;&lt;isInvalidForFieldText val=&quot;0&quot;/&gt;&lt;Image&gt;&lt;filename val=&quot;C:\DOCUME~1\ROGERL~1\LOCALS~1\Temp\PR\data\asimages\{C841CCA3-036E-4E5D-8866-EFE749E0E3C0}_19.png&quot;/&gt;&lt;left val=&quot;456&quot;/&gt;&lt;top val=&quot;282&quot;/&gt;&lt;width val=&quot;46&quot;/&gt;&lt;height val=&quot;1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71D618-B73E-44AC-8543-AC9F7A6533F2}&quot;/&gt;&lt;isInvalidForFieldText val=&quot;0&quot;/&gt;&lt;Image&gt;&lt;filename val=&quot;C:\DOCUME~1\ROGERL~1\LOCALS~1\Temp\PR\data\asimages\{6371D618-B73E-44AC-8543-AC9F7A6533F2}_19.png&quot;/&gt;&lt;left val=&quot;337&quot;/&gt;&lt;top val=&quot;291&quot;/&gt;&lt;width val=&quot;61&quot;/&gt;&lt;height val=&quot;3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6F6C46-BFB7-494E-A513-D1E4668638DB}&quot;/&gt;&lt;isInvalidForFieldText val=&quot;0&quot;/&gt;&lt;Image&gt;&lt;filename val=&quot;C:\DOCUME~1\ROGERL~1\LOCALS~1\Temp\PR\data\asimages\{D56F6C46-BFB7-494E-A513-D1E4668638DB}_19.png&quot;/&gt;&lt;left val=&quot;162&quot;/&gt;&lt;top val=&quot;205&quot;/&gt;&lt;width val=&quot;87&quot;/&gt;&lt;height val=&quot;11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24FEB8-867F-4525-B646-9538B921F21E}&quot;/&gt;&lt;isInvalidForFieldText val=&quot;0&quot;/&gt;&lt;Image&gt;&lt;filename val=&quot;C:\DOCUME~1\ROGERL~1\LOCALS~1\Temp\PR\data\asimages\{6B24FEB8-867F-4525-B646-9538B921F21E}_19.png&quot;/&gt;&lt;left val=&quot;396&quot;/&gt;&lt;top val=&quot;208&quot;/&gt;&lt;width val=&quot;87&quot;/&gt;&lt;height val=&quot;11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DUPLICATEID" val="eaddd86f4d4d416e9c06c55985d00ea2"/>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B7EC1D-742D-4654-B224-5F78615F1720}&quot;/&gt;&lt;isInvalidForFieldText val=&quot;0&quot;/&gt;&lt;Image&gt;&lt;filename val=&quot;C:\DOCUME~1\ROGERL~1\LOCALS~1\Temp\PR\data\asimages\{87B7EC1D-742D-4654-B224-5F78615F1720}_19.png&quot;/&gt;&lt;left val=&quot;287&quot;/&gt;&lt;top val=&quot;212&quot;/&gt;&lt;width val=&quot;65&quot;/&gt;&lt;height val=&quot;83&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9CB92C-6F7A-441A-9B77-37ABD9258A6C}&quot;/&gt;&lt;isInvalidForFieldText val=&quot;0&quot;/&gt;&lt;Image&gt;&lt;filename val=&quot;C:\DOCUME~1\ROGERL~1\LOCALS~1\Temp\PR\data\asimages\{359CB92C-6F7A-441A-9B77-37ABD9258A6C}_19.png&quot;/&gt;&lt;left val=&quot;450&quot;/&gt;&lt;top val=&quot;319&quot;/&gt;&lt;width val=&quot;26&quot;/&gt;&lt;height val=&quot;106&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7CA316-930C-4663-B8C7-D53C466F7961}&quot;/&gt;&lt;isInvalidForFieldText val=&quot;0&quot;/&gt;&lt;Image&gt;&lt;filename val=&quot;C:\DOCUME~1\ROGERL~1\LOCALS~1\Temp\PR\data\asimages\{2C7CA316-930C-4663-B8C7-D53C466F7961}_19.png&quot;/&gt;&lt;left val=&quot;168&quot;/&gt;&lt;top val=&quot;315&quot;/&gt;&lt;width val=&quot;43&quot;/&gt;&lt;height val=&quot;8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744A41-D8CE-4371-883C-2FA22C597D22}&quot;/&gt;&lt;isInvalidForFieldText val=&quot;0&quot;/&gt;&lt;Image&gt;&lt;filename val=&quot;C:\DOCUME~1\ROGERL~1\LOCALS~1\Temp\PR\data\asimages\{18744A41-D8CE-4371-883C-2FA22C597D22}_19.png&quot;/&gt;&lt;left val=&quot;242&quot;/&gt;&lt;top val=&quot;403&quot;/&gt;&lt;width val=&quot;160&quot;/&gt;&lt;height val=&quot;2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E6DEE1-D622-4386-BB41-0BE8E1994985}&quot;/&gt;&lt;isInvalidForFieldText val=&quot;0&quot;/&gt;&lt;Image&gt;&lt;filename val=&quot;C:\DOCUME~1\ROGERL~1\LOCALS~1\Temp\PR\data\asimages\{14E6DEE1-D622-4386-BB41-0BE8E1994985}_19.png&quot;/&gt;&lt;left val=&quot;212&quot;/&gt;&lt;top val=&quot;403&quot;/&gt;&lt;width val=&quot;16&quot;/&gt;&lt;height val=&quot;13&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A4DA3-C989-4B38-ACEC-68AAB6D71A57}&quot;/&gt;&lt;isInvalidForFieldText val=&quot;0&quot;/&gt;&lt;Image&gt;&lt;filename val=&quot;C:\DOCUME~1\ROGERL~1\LOCALS~1\Temp\PR\data\asimages\{F8AA4DA3-C989-4B38-ACEC-68AAB6D71A57}_19.png&quot;/&gt;&lt;left val=&quot;415&quot;/&gt;&lt;top val=&quot;412&quot;/&gt;&lt;width val=&quot;22&quot;/&gt;&lt;height val=&quot;13&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FFB21B-B1A0-4B32-8B56-6762FDD2F2A5}&quot;/&gt;&lt;isInvalidForFieldText val=&quot;0&quot;/&gt;&lt;Image&gt;&lt;filename val=&quot;C:\DOCUME~1\ROGERL~1\LOCALS~1\Temp\PR\data\asimages\{ECFFB21B-B1A0-4B32-8B56-6762FDD2F2A5}_19.png&quot;/&gt;&lt;left val=&quot;229&quot;/&gt;&lt;top val=&quot;291&quot;/&gt;&lt;width val=&quot;120&quot;/&gt;&lt;height val=&quot;111&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3F87E9-1C62-4EED-B008-92392AA9B7BE}&quot;/&gt;&lt;isInvalidForFieldText val=&quot;0&quot;/&gt;&lt;Image&gt;&lt;filename val=&quot;C:\DOCUME~1\ROGERL~1\LOCALS~1\Temp\PR\data\asimages\{693F87E9-1C62-4EED-B008-92392AA9B7BE}_19.png&quot;/&gt;&lt;left val=&quot;181&quot;/&gt;&lt;top val=&quot;303&quot;/&gt;&lt;width val=&quot;37&quot;/&gt;&lt;height val=&quot;15&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57CC1D4-8234-45A5-9B98-816D2FD23C6D}&quot;/&gt;&lt;isInvalidForFieldText val=&quot;0&quot;/&gt;&lt;Image&gt;&lt;filename val=&quot;C:\DOCUME~1\ROGERL~1\LOCALS~1\Temp\PR\data\asimages\{657CC1D4-8234-45A5-9B98-816D2FD23C6D}_19.png&quot;/&gt;&lt;left val=&quot;202&quot;/&gt;&lt;top val=&quot;373&quot;/&gt;&lt;width val=&quot;46&quot;/&gt;&lt;height val=&quot;1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DUPLICATEID" val="ba2fcd424f3b4b4da3156d284fc699eb"/>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9999A8AC-59ED-4646-9A60-C161B6313A0F}&quot;/&gt;&lt;isInvalidForFieldText val=&quot;0&quot;/&gt;&lt;Image&gt;&lt;filename val=&quot;C:\DOCUME~1\ROGERL~1\LOCALS~1\Temp\PR\data\asimages\{9999A8AC-59ED-4646-9A60-C161B6313A0F}_19.png&quot;/&gt;&lt;left val=&quot;411&quot;/&gt;&lt;top val=&quot;373&quot;/&gt;&lt;width val=&quot;46&quot;/&gt;&lt;height val=&quot;15&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02A3147-96CD-437F-99C1-5BB2D6A18D69}&quot;/&gt;&lt;isInvalidForFieldText val=&quot;0&quot;/&gt;&lt;Image&gt;&lt;filename val=&quot;C:\DOCUME~1\ROGERL~1\LOCALS~1\Temp\PR\data\asimages\{502A3147-96CD-437F-99C1-5BB2D6A18D69}_19.png&quot;/&gt;&lt;left val=&quot;168&quot;/&gt;&lt;top val=&quot;149&quot;/&gt;&lt;width val=&quot;46&quot;/&gt;&lt;height val=&quot;15&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B177AB05-C198-4683-AB11-DCF8AEBB4714}&quot;/&gt;&lt;isInvalidForFieldText val=&quot;0&quot;/&gt;&lt;Image&gt;&lt;filename val=&quot;C:\DOCUME~1\ROGERL~1\LOCALS~1\Temp\PR\data\asimages\{B177AB05-C198-4683-AB11-DCF8AEBB4714}_19.png&quot;/&gt;&lt;left val=&quot;301&quot;/&gt;&lt;top val=&quot;192&quot;/&gt;&lt;width val=&quot;46&quot;/&gt;&lt;height val=&quot;1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D16E544D-E456-41D1-9D93-5120F3C24521}&quot;/&gt;&lt;isInvalidForFieldText val=&quot;0&quot;/&gt;&lt;Image&gt;&lt;filename val=&quot;C:\DOCUME~1\ROGERL~1\LOCALS~1\Temp\PR\data\asimages\{D16E544D-E456-41D1-9D93-5120F3C24521}_19.png&quot;/&gt;&lt;left val=&quot;404&quot;/&gt;&lt;top val=&quot;414&quot;/&gt;&lt;width val=&quot;46&quot;/&gt;&lt;height val=&quot;20&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BBB47D9-9230-4A19-8850-DC000C299BC2}&quot;/&gt;&lt;isInvalidForFieldText val=&quot;0&quot;/&gt;&lt;Image&gt;&lt;filename val=&quot;C:\DOCUME~1\ROGERL~1\LOCALS~1\Temp\PR\data\asimages\{BBBB47D9-9230-4A19-8850-DC000C299BC2}_19.png&quot;/&gt;&lt;left val=&quot;197&quot;/&gt;&lt;top val=&quot;415&quot;/&gt;&lt;width val=&quot;46&quot;/&gt;&lt;height val=&quot;20&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5F81451E-A79F-4F5E-ADF3-E764B4D089D6}&quot;/&gt;&lt;isInvalidForFieldText val=&quot;0&quot;/&gt;&lt;Image&gt;&lt;filename val=&quot;C:\DOCUME~1\ROGERL~1\LOCALS~1\Temp\PR\data\asimages\{5F81451E-A79F-4F5E-ADF3-E764B4D089D6}_19.png&quot;/&gt;&lt;left val=&quot;327&quot;/&gt;&lt;top val=&quot;255&quot;/&gt;&lt;width val=&quot;46&quot;/&gt;&lt;height val=&quot;1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0BAB1F2-6D52-4743-B87E-020113715B9D}&quot;/&gt;&lt;isInvalidForFieldText val=&quot;0&quot;/&gt;&lt;Image&gt;&lt;filename val=&quot;C:\DOCUME~1\ROGERL~1\LOCALS~1\Temp\PR\data\asimages\{60BAB1F2-6D52-4743-B87E-020113715B9D}_19.png&quot;/&gt;&lt;left val=&quot;215&quot;/&gt;&lt;top val=&quot;258&quot;/&gt;&lt;width val=&quot;46&quot;/&gt;&lt;height val=&quot;1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15793-4DDF-436B-A467-3331CFA5EAF3}&quot;/&gt;&lt;isInvalidForFieldText val=&quot;0&quot;/&gt;&lt;Image&gt;&lt;filename val=&quot;C:\DOCUME~1\ROGERL~1\LOCALS~1\Temp\PR\data\asimages\{37A15793-4DDF-436B-A467-3331CFA5EAF3}_19.png&quot;/&gt;&lt;left val=&quot;291&quot;/&gt;&lt;top val=&quot;291&quot;/&gt;&lt;width val=&quot;123&quot;/&gt;&lt;height val=&quot;121&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61E737AD-7EC6-4802-A094-A3539B1B74EC}&quot;/&gt;&lt;isInvalidForFieldText val=&quot;0&quot;/&gt;&lt;Image&gt;&lt;filename val=&quot;C:\DOCUME~1\ROGERL~1\LOCALS~1\Temp\PR\data\asimages\{61E737AD-7EC6-4802-A094-A3539B1B74EC}_19.png&quot;/&gt;&lt;left val=&quot;427&quot;/&gt;&lt;top val=&quot;149&quot;/&gt;&lt;width val=&quot;46&quot;/&gt;&lt;height val=&quot;1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DUPLICATEID" val="a8e93c42db174fabb463650c4167ea41"/>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DUPLICATEID" val="af75c734d3b342ed95913cf665435e38"/>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DUPLICATEID" val="5561e404cb6e4b6e934e7a18f34007bc"/>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DUPLICATEID" val="7865821110a447c3a3da4a746e44994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9A6D6-E884-4A1E-B101-60771336AB21}&quot;/&gt;&lt;filename val=&quot;C:\DOCUME~1\ddebacke\LOCALS~1\Temp\PR\data\asimages\{6FF9A6D6-E884-4A1E-B101-60771336AB21}.png&quot;/&gt;&lt;hasEffects val=&quot;1&quot;/&gt;&lt;left val=&quot;547.56&quot;/&gt;&lt;top val=&quot;361.56&quot;/&gt;&lt;width val=&quot;55.8&quot;/&gt;&lt;height val=&quot;32.52&quot;/&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D45AFD-4D2F-478F-8B80-362609580E1C}&quot;/&gt;&lt;filename val=&quot;C:\DOCUME~1\ddebacke\LOCALS~1\Temp\PR\data\asimages\{3DD45AFD-4D2F-478F-8B80-362609580E1C}.png&quot;/&gt;&lt;hasEffects val=&quot;1&quot;/&gt;&lt;left val=&quot;456.72&quot;/&gt;&lt;top val=&quot;361.56&quot;/&gt;&lt;width val=&quot;56.64&quot;/&gt;&lt;height val=&quot;32.52&quot;/&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8D80C7-4DFF-49D4-AE84-DA07C16516C5}&quot;/&gt;&lt;filename val=&quot;C:\DOCUME~1\ddebacke\LOCALS~1\Temp\PR\data\asimages\{D18D80C7-4DFF-49D4-AE84-DA07C16516C5}.png&quot;/&gt;&lt;hasEffects val=&quot;1&quot;/&gt;&lt;left val=&quot;547.56&quot;/&gt;&lt;top val=&quot;248.28&quot;/&gt;&lt;width val=&quot;56.52&quot;/&gt;&lt;height val=&quot;31.8&quot;/&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DC7215-06E4-452F-89B9-85CBA698A3C1}&quot;/&gt;&lt;filename val=&quot;C:\DOCUME~1\ddebacke\LOCALS~1\Temp\PR\data\asimages\{F3DC7215-06E4-452F-89B9-85CBA698A3C1}.png&quot;/&gt;&lt;hasEffects val=&quot;1&quot;/&gt;&lt;left val=&quot;456.72&quot;/&gt;&lt;top val=&quot;248.28&quot;/&gt;&lt;width val=&quot;56.64&quot;/&gt;&lt;height val=&quot;31.8&quot;/&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DEEA97-EE67-4ECB-AF9A-117A678DB322}&quot;/&gt;&lt;filename val=&quot;C:\DOCUME~1\ddebacke\LOCALS~1\Temp\PR\data\asimages\{09DEEA97-EE67-4ECB-AF9A-117A678DB322}.png&quot;/&gt;&lt;hasEffects val=&quot;1&quot;/&gt;&lt;left val=&quot;337.56&quot;/&gt;&lt;top val=&quot;248.28&quot;/&gt;&lt;width val=&quot;56.52&quot;/&gt;&lt;height val=&quot;49.08&quot;/&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327C3D-0671-4E44-8084-7885219F56D5}&quot;/&gt;&lt;filename val=&quot;C:\DOCUME~1\ddebacke\LOCALS~1\Temp\PR\data\asimages\{79327C3D-0671-4E44-8084-7885219F56D5}.png&quot;/&gt;&lt;hasEffects val=&quot;1&quot;/&gt;&lt;left val=&quot;405.72&quot;/&gt;&lt;top val=&quot;248.28&quot;/&gt;&lt;width val=&quot;56.64&quot;/&gt;&lt;height val=&quot;49.08&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DUPLICATEID" val="66478c877d9a43c994c19966c8a6d450"/>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71A684-B04E-4479-B437-B67CD66B4450}&quot;/&gt;&lt;filename val=&quot;C:\DOCUME~1\ddebacke\LOCALS~1\Temp\PR\data\asimages\{F471A684-B04E-4479-B437-B67CD66B4450}.png&quot;/&gt;&lt;hasEffects val=&quot;1&quot;/&gt;&lt;left val=&quot;224.28&quot;/&gt;&lt;top val=&quot;248.28&quot;/&gt;&lt;width val=&quot;56.64&quot;/&gt;&lt;height val=&quot;49.08&quot;/&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702ED8-D0BA-42A5-9883-29EB7D4DE2A6}&quot;/&gt;&lt;filename val=&quot;C:\DOCUME~1\ddebacke\LOCALS~1\Temp\PR\data\asimages\{53702ED8-D0BA-42A5-9883-29EB7D4DE2A6}.png&quot;/&gt;&lt;hasEffects val=&quot;1&quot;/&gt;&lt;left val=&quot;292.56&quot;/&gt;&lt;top val=&quot;248.28&quot;/&gt;&lt;width val=&quot;55.8&quot;/&gt;&lt;height val=&quot;49.08&quot;/&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E0C235-B1F2-41D0-8166-D7499238F29E}&quot;/&gt;&lt;filename val=&quot;C:\DOCUME~1\ddebacke\LOCALS~1\Temp\PR\data\asimages\{BAE0C235-B1F2-41D0-8166-D7499238F29E}.png&quot;/&gt;&lt;hasEffects val=&quot;1&quot;/&gt;&lt;left val=&quot;315&quot;/&gt;&lt;top val=&quot;253.56&quot;/&gt;&lt;width val=&quot;56.64&quot;/&gt;&lt;height val=&quot;32.52&quot;/&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220C6C-26C0-462F-AC8C-04DDECC8F10D}&quot;/&gt;&lt;filename val=&quot;C:\DOCUME~1\ddebacke\LOCALS~1\Temp\PR\data\asimages\{83220C6C-26C0-462F-AC8C-04DDECC8F10D}.png&quot;/&gt;&lt;hasEffects val=&quot;1&quot;/&gt;&lt;left val=&quot;190.56&quot;/&gt;&lt;top val=&quot;253.56&quot;/&gt;&lt;width val=&quot;55.8&quot;/&gt;&lt;height val=&quot;32.52&quot;/&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D4574F-1590-43E1-BCF9-D18EB7F82E95}&quot;/&gt;&lt;filename val=&quot;C:\DOCUME~1\ddebacke\LOCALS~1\Temp\PR\data\asimages\{DBD4574F-1590-43E1-BCF9-D18EB7F82E95}.png&quot;/&gt;&lt;hasEffects val=&quot;1&quot;/&gt;&lt;left val=&quot;184.56&quot;/&gt;&lt;top val=&quot;361.56&quot;/&gt;&lt;width val=&quot;56.52&quot;/&gt;&lt;height val=&quot;32.52&quot;/&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2046D9-FD62-4D24-A28B-30A80D188DDE}&quot;/&gt;&lt;filename val=&quot;C:\DOCUME~1\ddebacke\LOCALS~1\Temp\PR\data\asimages\{B52046D9-FD62-4D24-A28B-30A80D188DDE}.png&quot;/&gt;&lt;hasEffects val=&quot;1&quot;/&gt;&lt;left val=&quot;315&quot;/&gt;&lt;top val=&quot;367.56&quot;/&gt;&lt;width val=&quot;56.64&quot;/&gt;&lt;height val=&quot;31.8&quot;/&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1DA690-FD15-4833-A933-061030664256}&quot;/&gt;&lt;filename val=&quot;C:\DOCUME~1\ddebacke\LOCALS~1\Temp\PR\data\asimages\{DC1DA690-FD15-4833-A933-061030664256}.png&quot;/&gt;&lt;hasEffects val=&quot;1&quot;/&gt;&lt;left val=&quot;122.28&quot;/&gt;&lt;top val=&quot;307.56&quot;/&gt;&lt;width val=&quot;55.8&quot;/&gt;&lt;height val=&quot;32.52&quot;/&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9A6D6-E884-4A1E-B101-60771336AB21}&quot;/&gt;&lt;filename val=&quot;C:\DOCUME~1\ddebacke\LOCALS~1\Temp\PR\data\asimages\{6FF9A6D6-E884-4A1E-B101-60771336AB21}.png&quot;/&gt;&lt;hasEffects val=&quot;1&quot;/&gt;&lt;left val=&quot;547.56&quot;/&gt;&lt;top val=&quot;361.56&quot;/&gt;&lt;width val=&quot;55.8&quot;/&gt;&lt;height val=&quot;32.52&quot;/&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9A6D6-E884-4A1E-B101-60771336AB21}&quot;/&gt;&lt;filename val=&quot;C:\DOCUME~1\ddebacke\LOCALS~1\Temp\PR\data\asimages\{6FF9A6D6-E884-4A1E-B101-60771336AB21}.png&quot;/&gt;&lt;hasEffects val=&quot;1&quot;/&gt;&lt;left val=&quot;547.56&quot;/&gt;&lt;top val=&quot;361.56&quot;/&gt;&lt;width val=&quot;55.8&quot;/&gt;&lt;height val=&quot;32.52&quot;/&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9A6D6-E884-4A1E-B101-60771336AB21}&quot;/&gt;&lt;filename val=&quot;C:\DOCUME~1\ddebacke\LOCALS~1\Temp\PR\data\asimages\{6FF9A6D6-E884-4A1E-B101-60771336AB21}.png&quot;/&gt;&lt;hasEffects val=&quot;1&quot;/&gt;&lt;left val=&quot;547.56&quot;/&gt;&lt;top val=&quot;361.56&quot;/&gt;&lt;width val=&quot;55.8&quot;/&gt;&lt;height val=&quot;32.52&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DUPLICATEID" val="4e0d357386944982bfccc52465b9ccb3"/>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0F691B-D8F7-4357-AD35-1E8875E482CE}&quot;/&gt;&lt;filename val=&quot;C:\DOCUME~1\ddebacke\LOCALS~1\Temp\PR\data\asimages\{B60F691B-D8F7-4357-AD35-1E8875E482CE}.png&quot;/&gt;&lt;hasEffects val=&quot;1&quot;/&gt;&lt;left val=&quot;115.56&quot;/&gt;&lt;top val=&quot;211.56&quot;/&gt;&lt;width val=&quot;404.28&quot;/&gt;&lt;height val=&quot;228.12&quot;/&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841CCA3-036E-4E5D-8866-EFE749E0E3C0}&quot;/&gt;&lt;isInvalidForFieldText val=&quot;0&quot;/&gt;&lt;Image&gt;&lt;filename val=&quot;C:\DOCUME~1\ROGERL~1\LOCALS~1\Temp\PR\data\asimages\{C841CCA3-036E-4E5D-8866-EFE749E0E3C0}_19.png&quot;/&gt;&lt;left val=&quot;456&quot;/&gt;&lt;top val=&quot;282&quot;/&gt;&lt;width val=&quot;46&quot;/&gt;&lt;height val=&quot;15&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71D618-B73E-44AC-8543-AC9F7A6533F2}&quot;/&gt;&lt;isInvalidForFieldText val=&quot;0&quot;/&gt;&lt;Image&gt;&lt;filename val=&quot;C:\DOCUME~1\ROGERL~1\LOCALS~1\Temp\PR\data\asimages\{6371D618-B73E-44AC-8543-AC9F7A6533F2}_19.png&quot;/&gt;&lt;left val=&quot;337&quot;/&gt;&lt;top val=&quot;291&quot;/&gt;&lt;width val=&quot;61&quot;/&gt;&lt;height val=&quot;32&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6F6C46-BFB7-494E-A513-D1E4668638DB}&quot;/&gt;&lt;isInvalidForFieldText val=&quot;0&quot;/&gt;&lt;Image&gt;&lt;filename val=&quot;C:\DOCUME~1\ROGERL~1\LOCALS~1\Temp\PR\data\asimages\{D56F6C46-BFB7-494E-A513-D1E4668638DB}_19.png&quot;/&gt;&lt;left val=&quot;162&quot;/&gt;&lt;top val=&quot;205&quot;/&gt;&lt;width val=&quot;87&quot;/&gt;&lt;height val=&quot;115&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24FEB8-867F-4525-B646-9538B921F21E}&quot;/&gt;&lt;isInvalidForFieldText val=&quot;0&quot;/&gt;&lt;Image&gt;&lt;filename val=&quot;C:\DOCUME~1\ROGERL~1\LOCALS~1\Temp\PR\data\asimages\{6B24FEB8-867F-4525-B646-9538B921F21E}_19.png&quot;/&gt;&lt;left val=&quot;396&quot;/&gt;&lt;top val=&quot;208&quot;/&gt;&lt;width val=&quot;87&quot;/&gt;&lt;height val=&quot;115&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B7EC1D-742D-4654-B224-5F78615F1720}&quot;/&gt;&lt;isInvalidForFieldText val=&quot;0&quot;/&gt;&lt;Image&gt;&lt;filename val=&quot;C:\DOCUME~1\ROGERL~1\LOCALS~1\Temp\PR\data\asimages\{87B7EC1D-742D-4654-B224-5F78615F1720}_19.png&quot;/&gt;&lt;left val=&quot;287&quot;/&gt;&lt;top val=&quot;212&quot;/&gt;&lt;width val=&quot;65&quot;/&gt;&lt;height val=&quot;83&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9CB92C-6F7A-441A-9B77-37ABD9258A6C}&quot;/&gt;&lt;isInvalidForFieldText val=&quot;0&quot;/&gt;&lt;Image&gt;&lt;filename val=&quot;C:\DOCUME~1\ROGERL~1\LOCALS~1\Temp\PR\data\asimages\{359CB92C-6F7A-441A-9B77-37ABD9258A6C}_19.png&quot;/&gt;&lt;left val=&quot;450&quot;/&gt;&lt;top val=&quot;319&quot;/&gt;&lt;width val=&quot;26&quot;/&gt;&lt;height val=&quot;10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DUPLICATEID" val="66d77d6880bc4ff2aae9ec2a6f85fb7c"/>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7CA316-930C-4663-B8C7-D53C466F7961}&quot;/&gt;&lt;isInvalidForFieldText val=&quot;0&quot;/&gt;&lt;Image&gt;&lt;filename val=&quot;C:\DOCUME~1\ROGERL~1\LOCALS~1\Temp\PR\data\asimages\{2C7CA316-930C-4663-B8C7-D53C466F7961}_19.png&quot;/&gt;&lt;left val=&quot;168&quot;/&gt;&lt;top val=&quot;315&quot;/&gt;&lt;width val=&quot;43&quot;/&gt;&lt;height val=&quot;88&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744A41-D8CE-4371-883C-2FA22C597D22}&quot;/&gt;&lt;isInvalidForFieldText val=&quot;0&quot;/&gt;&lt;Image&gt;&lt;filename val=&quot;C:\DOCUME~1\ROGERL~1\LOCALS~1\Temp\PR\data\asimages\{18744A41-D8CE-4371-883C-2FA22C597D22}_19.png&quot;/&gt;&lt;left val=&quot;242&quot;/&gt;&lt;top val=&quot;403&quot;/&gt;&lt;width val=&quot;160&quot;/&gt;&lt;height val=&quot;22&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E6DEE1-D622-4386-BB41-0BE8E1994985}&quot;/&gt;&lt;isInvalidForFieldText val=&quot;0&quot;/&gt;&lt;Image&gt;&lt;filename val=&quot;C:\DOCUME~1\ROGERL~1\LOCALS~1\Temp\PR\data\asimages\{14E6DEE1-D622-4386-BB41-0BE8E1994985}_19.png&quot;/&gt;&lt;left val=&quot;212&quot;/&gt;&lt;top val=&quot;403&quot;/&gt;&lt;width val=&quot;16&quot;/&gt;&lt;height val=&quot;1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A4DA3-C989-4B38-ACEC-68AAB6D71A57}&quot;/&gt;&lt;isInvalidForFieldText val=&quot;0&quot;/&gt;&lt;Image&gt;&lt;filename val=&quot;C:\DOCUME~1\ROGERL~1\LOCALS~1\Temp\PR\data\asimages\{F8AA4DA3-C989-4B38-ACEC-68AAB6D71A57}_19.png&quot;/&gt;&lt;left val=&quot;415&quot;/&gt;&lt;top val=&quot;412&quot;/&gt;&lt;width val=&quot;22&quot;/&gt;&lt;height val=&quot;1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FFB21B-B1A0-4B32-8B56-6762FDD2F2A5}&quot;/&gt;&lt;isInvalidForFieldText val=&quot;0&quot;/&gt;&lt;Image&gt;&lt;filename val=&quot;C:\DOCUME~1\ROGERL~1\LOCALS~1\Temp\PR\data\asimages\{ECFFB21B-B1A0-4B32-8B56-6762FDD2F2A5}_19.png&quot;/&gt;&lt;left val=&quot;229&quot;/&gt;&lt;top val=&quot;291&quot;/&gt;&lt;width val=&quot;120&quot;/&gt;&lt;height val=&quot;111&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3F87E9-1C62-4EED-B008-92392AA9B7BE}&quot;/&gt;&lt;isInvalidForFieldText val=&quot;0&quot;/&gt;&lt;Image&gt;&lt;filename val=&quot;C:\DOCUME~1\ROGERL~1\LOCALS~1\Temp\PR\data\asimages\{693F87E9-1C62-4EED-B008-92392AA9B7BE}_19.png&quot;/&gt;&lt;left val=&quot;181&quot;/&gt;&lt;top val=&quot;303&quot;/&gt;&lt;width val=&quot;37&quot;/&gt;&lt;height val=&quot;15&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57CC1D4-8234-45A5-9B98-816D2FD23C6D}&quot;/&gt;&lt;isInvalidForFieldText val=&quot;0&quot;/&gt;&lt;Image&gt;&lt;filename val=&quot;C:\DOCUME~1\ROGERL~1\LOCALS~1\Temp\PR\data\asimages\{657CC1D4-8234-45A5-9B98-816D2FD23C6D}_19.png&quot;/&gt;&lt;left val=&quot;202&quot;/&gt;&lt;top val=&quot;373&quot;/&gt;&lt;width val=&quot;46&quot;/&gt;&lt;height val=&quot;15&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9999A8AC-59ED-4646-9A60-C161B6313A0F}&quot;/&gt;&lt;isInvalidForFieldText val=&quot;0&quot;/&gt;&lt;Image&gt;&lt;filename val=&quot;C:\DOCUME~1\ROGERL~1\LOCALS~1\Temp\PR\data\asimages\{9999A8AC-59ED-4646-9A60-C161B6313A0F}_19.png&quot;/&gt;&lt;left val=&quot;411&quot;/&gt;&lt;top val=&quot;373&quot;/&gt;&lt;width val=&quot;46&quot;/&gt;&lt;height val=&quot;15&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02A3147-96CD-437F-99C1-5BB2D6A18D69}&quot;/&gt;&lt;isInvalidForFieldText val=&quot;0&quot;/&gt;&lt;Image&gt;&lt;filename val=&quot;C:\DOCUME~1\ROGERL~1\LOCALS~1\Temp\PR\data\asimages\{502A3147-96CD-437F-99C1-5BB2D6A18D69}_19.png&quot;/&gt;&lt;left val=&quot;168&quot;/&gt;&lt;top val=&quot;149&quot;/&gt;&lt;width val=&quot;46&quot;/&gt;&lt;height val=&quot;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DUPLICATEID" val="af09a03306de454a877662acdd80bd01"/>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B177AB05-C198-4683-AB11-DCF8AEBB4714}&quot;/&gt;&lt;isInvalidForFieldText val=&quot;0&quot;/&gt;&lt;Image&gt;&lt;filename val=&quot;C:\DOCUME~1\ROGERL~1\LOCALS~1\Temp\PR\data\asimages\{B177AB05-C198-4683-AB11-DCF8AEBB4714}_19.png&quot;/&gt;&lt;left val=&quot;301&quot;/&gt;&lt;top val=&quot;192&quot;/&gt;&lt;width val=&quot;46&quot;/&gt;&lt;height val=&quot;15&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D16E544D-E456-41D1-9D93-5120F3C24521}&quot;/&gt;&lt;isInvalidForFieldText val=&quot;0&quot;/&gt;&lt;Image&gt;&lt;filename val=&quot;C:\DOCUME~1\ROGERL~1\LOCALS~1\Temp\PR\data\asimages\{D16E544D-E456-41D1-9D93-5120F3C24521}_19.png&quot;/&gt;&lt;left val=&quot;404&quot;/&gt;&lt;top val=&quot;414&quot;/&gt;&lt;width val=&quot;46&quot;/&gt;&lt;height val=&quot;20&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BBB47D9-9230-4A19-8850-DC000C299BC2}&quot;/&gt;&lt;isInvalidForFieldText val=&quot;0&quot;/&gt;&lt;Image&gt;&lt;filename val=&quot;C:\DOCUME~1\ROGERL~1\LOCALS~1\Temp\PR\data\asimages\{BBBB47D9-9230-4A19-8850-DC000C299BC2}_19.png&quot;/&gt;&lt;left val=&quot;197&quot;/&gt;&lt;top val=&quot;415&quot;/&gt;&lt;width val=&quot;46&quot;/&gt;&lt;height val=&quot;20&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5F81451E-A79F-4F5E-ADF3-E764B4D089D6}&quot;/&gt;&lt;isInvalidForFieldText val=&quot;0&quot;/&gt;&lt;Image&gt;&lt;filename val=&quot;C:\DOCUME~1\ROGERL~1\LOCALS~1\Temp\PR\data\asimages\{5F81451E-A79F-4F5E-ADF3-E764B4D089D6}_19.png&quot;/&gt;&lt;left val=&quot;327&quot;/&gt;&lt;top val=&quot;255&quot;/&gt;&lt;width val=&quot;46&quot;/&gt;&lt;height val=&quot;15&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60BAB1F2-6D52-4743-B87E-020113715B9D}&quot;/&gt;&lt;isInvalidForFieldText val=&quot;0&quot;/&gt;&lt;Image&gt;&lt;filename val=&quot;C:\DOCUME~1\ROGERL~1\LOCALS~1\Temp\PR\data\asimages\{60BAB1F2-6D52-4743-B87E-020113715B9D}_19.png&quot;/&gt;&lt;left val=&quot;215&quot;/&gt;&lt;top val=&quot;258&quot;/&gt;&lt;width val=&quot;46&quot;/&gt;&lt;height val=&quot;15&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15793-4DDF-436B-A467-3331CFA5EAF3}&quot;/&gt;&lt;isInvalidForFieldText val=&quot;0&quot;/&gt;&lt;Image&gt;&lt;filename val=&quot;C:\DOCUME~1\ROGERL~1\LOCALS~1\Temp\PR\data\asimages\{37A15793-4DDF-436B-A467-3331CFA5EAF3}_19.png&quot;/&gt;&lt;left val=&quot;291&quot;/&gt;&lt;top val=&quot;291&quot;/&gt;&lt;width val=&quot;123&quot;/&gt;&lt;height val=&quot;12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61E737AD-7EC6-4802-A094-A3539B1B74EC}&quot;/&gt;&lt;isInvalidForFieldText val=&quot;0&quot;/&gt;&lt;Image&gt;&lt;filename val=&quot;C:\DOCUME~1\ROGERL~1\LOCALS~1\Temp\PR\data\asimages\{61E737AD-7EC6-4802-A094-A3539B1B74EC}_19.png&quot;/&gt;&lt;left val=&quot;427&quot;/&gt;&lt;top val=&quot;149&quot;/&gt;&lt;width val=&quot;46&quot;/&gt;&lt;height val=&quot;15&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DUPLICATEID" val="ca97d6ad920f4c3abf2ae831d585e409"/>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A3882-035E-4173-910E-45F4F6BAB5BC}&quot;/&gt;&lt;isInvalidForFieldText val=&quot;0&quot;/&gt;&lt;Image&gt;&lt;filename val=&quot;C:\DOCUME~1\ROGERL~1\LOCALS~1\Temp\PR\data\asimages\{F3CA3882-035E-4173-910E-45F4F6BAB5BC}_19.png&quot;/&gt;&lt;left val=&quot;414&quot;/&gt;&lt;top val=&quot;306&quot;/&gt;&lt;width val=&quot;49&quot;/&gt;&lt;height val=&quot;13&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DUPLICATEID" val="446cb992f02d484c84389e7a975dcdfa"/>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DUPLICATEID" val="ae997d0ffee0463087a60a194b371ce9"/>
</p:tagLst>
</file>

<file path=ppt/tags/tag2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DUPLICATEID" val="44a5cdec64404d419c9f9054bb8f041f"/>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E074EDBE-7ACF-4EE2-9556-7B4F679A8F7E}&quot;/&gt;&lt;isInvalidForFieldText val=&quot;0&quot;/&gt;&lt;Image&gt;&lt;filename val=&quot;C:\DOCUME~1\ROGERL~1\LOCALS~1\Temp\PR\data\asimages\{E074EDBE-7ACF-4EE2-9556-7B4F679A8F7E}_18.png&quot;/&gt;&lt;left val=&quot;170&quot;/&gt;&lt;top val=&quot;155&quot;/&gt;&lt;width val=&quot;44&quot;/&gt;&lt;height val=&quot;15&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896EA3-0768-49F1-A70E-F5F3E0296D78}&quot;/&gt;&lt;isInvalidForFieldText val=&quot;0&quot;/&gt;&lt;Image&gt;&lt;filename val=&quot;C:\Users\PLEATH~1\AppData\Local\Temp\PR\data\asimages\{4D896EA3-0768-49F1-A70E-F5F3E0296D78}_36.png&quot;/&gt;&lt;left val=&quot;150&quot;/&gt;&lt;top val=&quot;308&quot;/&gt;&lt;width val=&quot;426&quot;/&gt;&lt;height val=&quot;129&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896EA3-0768-49F1-A70E-F5F3E0296D78}&quot;/&gt;&lt;isInvalidForFieldText val=&quot;0&quot;/&gt;&lt;Image&gt;&lt;filename val=&quot;C:\Users\PLEATH~1\AppData\Local\Temp\PR\data\asimages\{4D896EA3-0768-49F1-A70E-F5F3E0296D78}_36.png&quot;/&gt;&lt;left val=&quot;150&quot;/&gt;&lt;top val=&quot;308&quot;/&gt;&lt;width val=&quot;426&quot;/&gt;&lt;height val=&quot;129&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5d48edc7bd7444a4963e8432a43de71a"/>
</p:tagLst>
</file>

<file path=ppt/tags/tag31.xml><?xml version="1.0" encoding="utf-8"?>
<p:tagLst xmlns:a="http://schemas.openxmlformats.org/drawingml/2006/main" xmlns:r="http://schemas.openxmlformats.org/officeDocument/2006/relationships" xmlns:p="http://schemas.openxmlformats.org/presentationml/2006/main">
  <p:tag name="DUPLICATEID" val="c87ca21ae1b647e3a5e91e25a0db64d9"/>
</p:tagLst>
</file>

<file path=ppt/tags/tag32.xml><?xml version="1.0" encoding="utf-8"?>
<p:tagLst xmlns:a="http://schemas.openxmlformats.org/drawingml/2006/main" xmlns:r="http://schemas.openxmlformats.org/officeDocument/2006/relationships" xmlns:p="http://schemas.openxmlformats.org/presentationml/2006/main">
  <p:tag name="DUPLICATEID" val="8454afb38c974fbf8dd48e23ef692501"/>
</p:tagLst>
</file>

<file path=ppt/tags/tag33.xml><?xml version="1.0" encoding="utf-8"?>
<p:tagLst xmlns:a="http://schemas.openxmlformats.org/drawingml/2006/main" xmlns:r="http://schemas.openxmlformats.org/officeDocument/2006/relationships" xmlns:p="http://schemas.openxmlformats.org/presentationml/2006/main">
  <p:tag name="DUPLICATEID" val="615021b154e34dcfb55741e1bd646505"/>
</p:tagLst>
</file>

<file path=ppt/tags/tag34.xml><?xml version="1.0" encoding="utf-8"?>
<p:tagLst xmlns:a="http://schemas.openxmlformats.org/drawingml/2006/main" xmlns:r="http://schemas.openxmlformats.org/officeDocument/2006/relationships" xmlns:p="http://schemas.openxmlformats.org/presentationml/2006/main">
  <p:tag name="DUPLICATEID" val="a880ead688ec4fa0b580d8e8462c27f4"/>
</p:tagLst>
</file>

<file path=ppt/tags/tag35.xml><?xml version="1.0" encoding="utf-8"?>
<p:tagLst xmlns:a="http://schemas.openxmlformats.org/drawingml/2006/main" xmlns:r="http://schemas.openxmlformats.org/officeDocument/2006/relationships" xmlns:p="http://schemas.openxmlformats.org/presentationml/2006/main">
  <p:tag name="DUPLICATEID" val="8a1a0f5367aa4ebe8e0f1e556e843131"/>
</p:tagLst>
</file>

<file path=ppt/tags/tag36.xml><?xml version="1.0" encoding="utf-8"?>
<p:tagLst xmlns:a="http://schemas.openxmlformats.org/drawingml/2006/main" xmlns:r="http://schemas.openxmlformats.org/officeDocument/2006/relationships" xmlns:p="http://schemas.openxmlformats.org/presentationml/2006/main">
  <p:tag name="DUPLICATEID" val="40cef2c65e3a4224990551d29e320ebc"/>
</p:tagLst>
</file>

<file path=ppt/tags/tag37.xml><?xml version="1.0" encoding="utf-8"?>
<p:tagLst xmlns:a="http://schemas.openxmlformats.org/drawingml/2006/main" xmlns:r="http://schemas.openxmlformats.org/officeDocument/2006/relationships" xmlns:p="http://schemas.openxmlformats.org/presentationml/2006/main">
  <p:tag name="DUPLICATEID" val="550ba3c28cae4a4a8cc64aa021247947"/>
</p:tagLst>
</file>

<file path=ppt/tags/tag38.xml><?xml version="1.0" encoding="utf-8"?>
<p:tagLst xmlns:a="http://schemas.openxmlformats.org/drawingml/2006/main" xmlns:r="http://schemas.openxmlformats.org/officeDocument/2006/relationships" xmlns:p="http://schemas.openxmlformats.org/presentationml/2006/main">
  <p:tag name="DUPLICATEID" val="19a60675a5644fbc894cc228ba1c5203"/>
</p:tagLst>
</file>

<file path=ppt/tags/tag39.xml><?xml version="1.0" encoding="utf-8"?>
<p:tagLst xmlns:a="http://schemas.openxmlformats.org/drawingml/2006/main" xmlns:r="http://schemas.openxmlformats.org/officeDocument/2006/relationships" xmlns:p="http://schemas.openxmlformats.org/presentationml/2006/main">
  <p:tag name="DUPLICATEID" val="45330a9b01b6463b9085259fd8401aa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DUPLICATEID" val="d327ccaf46c74b75922cc5356f44e3b6"/>
</p:tagLst>
</file>

<file path=ppt/tags/tag41.xml><?xml version="1.0" encoding="utf-8"?>
<p:tagLst xmlns:a="http://schemas.openxmlformats.org/drawingml/2006/main" xmlns:r="http://schemas.openxmlformats.org/officeDocument/2006/relationships" xmlns:p="http://schemas.openxmlformats.org/presentationml/2006/main">
  <p:tag name="DUPLICATEID" val="314eb166763c4d39ab3db3f5cccd8a9f"/>
</p:tagLst>
</file>

<file path=ppt/tags/tag42.xml><?xml version="1.0" encoding="utf-8"?>
<p:tagLst xmlns:a="http://schemas.openxmlformats.org/drawingml/2006/main" xmlns:r="http://schemas.openxmlformats.org/officeDocument/2006/relationships" xmlns:p="http://schemas.openxmlformats.org/presentationml/2006/main">
  <p:tag name="DUPLICATEID" val="22f9718eb5454634afefedcbd537fda5"/>
</p:tagLst>
</file>

<file path=ppt/tags/tag43.xml><?xml version="1.0" encoding="utf-8"?>
<p:tagLst xmlns:a="http://schemas.openxmlformats.org/drawingml/2006/main" xmlns:r="http://schemas.openxmlformats.org/officeDocument/2006/relationships" xmlns:p="http://schemas.openxmlformats.org/presentationml/2006/main">
  <p:tag name="DUPLICATEID" val="3734a25aed8d4242ae8be5fe1ebc6d8a"/>
</p:tagLst>
</file>

<file path=ppt/tags/tag44.xml><?xml version="1.0" encoding="utf-8"?>
<p:tagLst xmlns:a="http://schemas.openxmlformats.org/drawingml/2006/main" xmlns:r="http://schemas.openxmlformats.org/officeDocument/2006/relationships" xmlns:p="http://schemas.openxmlformats.org/presentationml/2006/main">
  <p:tag name="DUPLICATEID" val="52a25333743f459abd95be29ad214780"/>
</p:tagLst>
</file>

<file path=ppt/tags/tag45.xml><?xml version="1.0" encoding="utf-8"?>
<p:tagLst xmlns:a="http://schemas.openxmlformats.org/drawingml/2006/main" xmlns:r="http://schemas.openxmlformats.org/officeDocument/2006/relationships" xmlns:p="http://schemas.openxmlformats.org/presentationml/2006/main">
  <p:tag name="DUPLICATEID" val="7024dd047a244151900972a9c74bbd18"/>
</p:tagLst>
</file>

<file path=ppt/tags/tag46.xml><?xml version="1.0" encoding="utf-8"?>
<p:tagLst xmlns:a="http://schemas.openxmlformats.org/drawingml/2006/main" xmlns:r="http://schemas.openxmlformats.org/officeDocument/2006/relationships" xmlns:p="http://schemas.openxmlformats.org/presentationml/2006/main">
  <p:tag name="DUPLICATEID" val="ff31a3aa6c044be583d73a033a7026b4"/>
</p:tagLst>
</file>

<file path=ppt/tags/tag47.xml><?xml version="1.0" encoding="utf-8"?>
<p:tagLst xmlns:a="http://schemas.openxmlformats.org/drawingml/2006/main" xmlns:r="http://schemas.openxmlformats.org/officeDocument/2006/relationships" xmlns:p="http://schemas.openxmlformats.org/presentationml/2006/main">
  <p:tag name="DUPLICATEID" val="52278dd53b3a413984f5556d758ec6e0"/>
</p:tagLst>
</file>

<file path=ppt/tags/tag48.xml><?xml version="1.0" encoding="utf-8"?>
<p:tagLst xmlns:a="http://schemas.openxmlformats.org/drawingml/2006/main" xmlns:r="http://schemas.openxmlformats.org/officeDocument/2006/relationships" xmlns:p="http://schemas.openxmlformats.org/presentationml/2006/main">
  <p:tag name="DUPLICATEID" val="e72e12a87ac2406a88070d00673ca13d"/>
</p:tagLst>
</file>

<file path=ppt/tags/tag49.xml><?xml version="1.0" encoding="utf-8"?>
<p:tagLst xmlns:a="http://schemas.openxmlformats.org/drawingml/2006/main" xmlns:r="http://schemas.openxmlformats.org/officeDocument/2006/relationships" xmlns:p="http://schemas.openxmlformats.org/presentationml/2006/main">
  <p:tag name="DUPLICATEID" val="5ab46a36231b457f949a0018085ef6c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3af8068330c9456990464992b0e19820"/>
</p:tagLst>
</file>

<file path=ppt/tags/tag51.xml><?xml version="1.0" encoding="utf-8"?>
<p:tagLst xmlns:a="http://schemas.openxmlformats.org/drawingml/2006/main" xmlns:r="http://schemas.openxmlformats.org/officeDocument/2006/relationships" xmlns:p="http://schemas.openxmlformats.org/presentationml/2006/main">
  <p:tag name="DUPLICATEID" val="cb1dbdf0d8ef475ea64dbe90ca263573"/>
</p:tagLst>
</file>

<file path=ppt/tags/tag52.xml><?xml version="1.0" encoding="utf-8"?>
<p:tagLst xmlns:a="http://schemas.openxmlformats.org/drawingml/2006/main" xmlns:r="http://schemas.openxmlformats.org/officeDocument/2006/relationships" xmlns:p="http://schemas.openxmlformats.org/presentationml/2006/main">
  <p:tag name="DUPLICATEID" val="089d06679dd548df875dad18de4c1972"/>
</p:tagLst>
</file>

<file path=ppt/tags/tag53.xml><?xml version="1.0" encoding="utf-8"?>
<p:tagLst xmlns:a="http://schemas.openxmlformats.org/drawingml/2006/main" xmlns:r="http://schemas.openxmlformats.org/officeDocument/2006/relationships" xmlns:p="http://schemas.openxmlformats.org/presentationml/2006/main">
  <p:tag name="DUPLICATEID" val="0899919feec544bbb7ef097ff3e0b2ab"/>
</p:tagLst>
</file>

<file path=ppt/tags/tag54.xml><?xml version="1.0" encoding="utf-8"?>
<p:tagLst xmlns:a="http://schemas.openxmlformats.org/drawingml/2006/main" xmlns:r="http://schemas.openxmlformats.org/officeDocument/2006/relationships" xmlns:p="http://schemas.openxmlformats.org/presentationml/2006/main">
  <p:tag name="DUPLICATEID" val="d6b472839bb54c61827428f27d74e727"/>
</p:tagLst>
</file>

<file path=ppt/tags/tag55.xml><?xml version="1.0" encoding="utf-8"?>
<p:tagLst xmlns:a="http://schemas.openxmlformats.org/drawingml/2006/main" xmlns:r="http://schemas.openxmlformats.org/officeDocument/2006/relationships" xmlns:p="http://schemas.openxmlformats.org/presentationml/2006/main">
  <p:tag name="DUPLICATEID" val="d4a57c0a30684aa1a3f347cf80ee0ec5"/>
</p:tagLst>
</file>

<file path=ppt/tags/tag56.xml><?xml version="1.0" encoding="utf-8"?>
<p:tagLst xmlns:a="http://schemas.openxmlformats.org/drawingml/2006/main" xmlns:r="http://schemas.openxmlformats.org/officeDocument/2006/relationships" xmlns:p="http://schemas.openxmlformats.org/presentationml/2006/main">
  <p:tag name="DUPLICATEID" val="887e81fd11da4c4ca30dc207ae963264"/>
</p:tagLst>
</file>

<file path=ppt/tags/tag57.xml><?xml version="1.0" encoding="utf-8"?>
<p:tagLst xmlns:a="http://schemas.openxmlformats.org/drawingml/2006/main" xmlns:r="http://schemas.openxmlformats.org/officeDocument/2006/relationships" xmlns:p="http://schemas.openxmlformats.org/presentationml/2006/main">
  <p:tag name="DUPLICATEID" val="d661f3bd58d34032abcc3103d8c9adb7"/>
</p:tagLst>
</file>

<file path=ppt/tags/tag58.xml><?xml version="1.0" encoding="utf-8"?>
<p:tagLst xmlns:a="http://schemas.openxmlformats.org/drawingml/2006/main" xmlns:r="http://schemas.openxmlformats.org/officeDocument/2006/relationships" xmlns:p="http://schemas.openxmlformats.org/presentationml/2006/main">
  <p:tag name="DUPLICATEID" val="d0e818cbab3d4d7eb8b52c5be4b65153"/>
</p:tagLst>
</file>

<file path=ppt/tags/tag59.xml><?xml version="1.0" encoding="utf-8"?>
<p:tagLst xmlns:a="http://schemas.openxmlformats.org/drawingml/2006/main" xmlns:r="http://schemas.openxmlformats.org/officeDocument/2006/relationships" xmlns:p="http://schemas.openxmlformats.org/presentationml/2006/main">
  <p:tag name="DUPLICATEID" val="b3e84eecc752406ba7c8604d3aaa67f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de6d81f9b2af4ec280fd53bfa8ac76ac"/>
</p:tagLst>
</file>

<file path=ppt/tags/tag61.xml><?xml version="1.0" encoding="utf-8"?>
<p:tagLst xmlns:a="http://schemas.openxmlformats.org/drawingml/2006/main" xmlns:r="http://schemas.openxmlformats.org/officeDocument/2006/relationships" xmlns:p="http://schemas.openxmlformats.org/presentationml/2006/main">
  <p:tag name="DUPLICATEID" val="92f4af43b8f541ea867a18f41acbc40d"/>
</p:tagLst>
</file>

<file path=ppt/tags/tag62.xml><?xml version="1.0" encoding="utf-8"?>
<p:tagLst xmlns:a="http://schemas.openxmlformats.org/drawingml/2006/main" xmlns:r="http://schemas.openxmlformats.org/officeDocument/2006/relationships" xmlns:p="http://schemas.openxmlformats.org/presentationml/2006/main">
  <p:tag name="DUPLICATEID" val="2cdda8729442477f8cd60fe4602f7e4c"/>
</p:tagLst>
</file>

<file path=ppt/tags/tag63.xml><?xml version="1.0" encoding="utf-8"?>
<p:tagLst xmlns:a="http://schemas.openxmlformats.org/drawingml/2006/main" xmlns:r="http://schemas.openxmlformats.org/officeDocument/2006/relationships" xmlns:p="http://schemas.openxmlformats.org/presentationml/2006/main">
  <p:tag name="DUPLICATEID" val="bfbedc180202439682ebe3d6d4783366"/>
</p:tagLst>
</file>

<file path=ppt/tags/tag64.xml><?xml version="1.0" encoding="utf-8"?>
<p:tagLst xmlns:a="http://schemas.openxmlformats.org/drawingml/2006/main" xmlns:r="http://schemas.openxmlformats.org/officeDocument/2006/relationships" xmlns:p="http://schemas.openxmlformats.org/presentationml/2006/main">
  <p:tag name="DUPLICATEID" val="cfd4d9a70009418b8d56216f44fc9e42"/>
</p:tagLst>
</file>

<file path=ppt/tags/tag65.xml><?xml version="1.0" encoding="utf-8"?>
<p:tagLst xmlns:a="http://schemas.openxmlformats.org/drawingml/2006/main" xmlns:r="http://schemas.openxmlformats.org/officeDocument/2006/relationships" xmlns:p="http://schemas.openxmlformats.org/presentationml/2006/main">
  <p:tag name="DUPLICATEID" val="8a4951b5eaad485a9eace8e05b8f0efc"/>
</p:tagLst>
</file>

<file path=ppt/tags/tag66.xml><?xml version="1.0" encoding="utf-8"?>
<p:tagLst xmlns:a="http://schemas.openxmlformats.org/drawingml/2006/main" xmlns:r="http://schemas.openxmlformats.org/officeDocument/2006/relationships" xmlns:p="http://schemas.openxmlformats.org/presentationml/2006/main">
  <p:tag name="DUPLICATEID" val="2e532a1473404d308973ca03c5cb0c9e"/>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bb62b4ed-4044-4fdb-9954-289da40a0b11"/>
  <p:tag name="ARTICULATE_PLAYLIST_ID" val="-1"/>
  <p:tag name="ARTICULATE_SLIDE_NAV" val="8"/>
  <p:tag name="ORIGINAL_AUDIO_FILEPATH" val="C:\Users\rg\Desktop\Fabric Connect\Development\Audio\83.mp3"/>
  <p:tag name="TIMELINE" val="3.50/9.00"/>
  <p:tag name="ELAPSEDTIME" val="55.04"/>
  <p:tag name="AUDIO_ID" val="988"/>
  <p:tag name="ARTICULATE_USED_LAYOUT" val="7"/>
  <p:tag name="ARTICULATE_NAV_LEVEL" val="1"/>
  <p:tag name="ARTICULATE_SLIDE_PRESENTER_GUID" val="8a46b4f2-000c-4ed1-904e-3e837fcd39de"/>
  <p:tag name="ARTICULATE_SLIDE_PAUSE" val="0"/>
  <p:tag name="ARTICULATE_LOCK_SLIDE" val="0"/>
  <p:tag name="ARTICULATE_HIDE_SLIDE" val="0"/>
  <p:tag name="ARTICULATE_PLAYER_CONTROL_PREVIOUS" val="True"/>
  <p:tag name="ARTICULATE_PLAYER_CONTROL_NEXT" val="True"/>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DUPLICATEID" val="24adf156a496451585cd19be1804da2a"/>
</p:tagLst>
</file>

<file path=ppt/tags/tag78.xml><?xml version="1.0" encoding="utf-8"?>
<p:tagLst xmlns:a="http://schemas.openxmlformats.org/drawingml/2006/main" xmlns:r="http://schemas.openxmlformats.org/officeDocument/2006/relationships" xmlns:p="http://schemas.openxmlformats.org/presentationml/2006/main">
  <p:tag name="DUPLICATEID" val="e7083d65f70a4d27abbd7751e395e5e7"/>
</p:tagLst>
</file>

<file path=ppt/tags/tag79.xml><?xml version="1.0" encoding="utf-8"?>
<p:tagLst xmlns:a="http://schemas.openxmlformats.org/drawingml/2006/main" xmlns:r="http://schemas.openxmlformats.org/officeDocument/2006/relationships" xmlns:p="http://schemas.openxmlformats.org/presentationml/2006/main">
  <p:tag name="DUPLICATEID" val="d5624add18944e9ca34354361afe4b78"/>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0.xml><?xml version="1.0" encoding="utf-8"?>
<p:tagLst xmlns:a="http://schemas.openxmlformats.org/drawingml/2006/main" xmlns:r="http://schemas.openxmlformats.org/officeDocument/2006/relationships" xmlns:p="http://schemas.openxmlformats.org/presentationml/2006/main">
  <p:tag name="DUPLICATEID" val="70f155262e6c4c6bb19897cb8b53417e"/>
</p:tagLst>
</file>

<file path=ppt/tags/tag81.xml><?xml version="1.0" encoding="utf-8"?>
<p:tagLst xmlns:a="http://schemas.openxmlformats.org/drawingml/2006/main" xmlns:r="http://schemas.openxmlformats.org/officeDocument/2006/relationships" xmlns:p="http://schemas.openxmlformats.org/presentationml/2006/main">
  <p:tag name="DUPLICATEID" val="e6d86a57958c4c6eb67241deb74d6791"/>
</p:tagLst>
</file>

<file path=ppt/tags/tag82.xml><?xml version="1.0" encoding="utf-8"?>
<p:tagLst xmlns:a="http://schemas.openxmlformats.org/drawingml/2006/main" xmlns:r="http://schemas.openxmlformats.org/officeDocument/2006/relationships" xmlns:p="http://schemas.openxmlformats.org/presentationml/2006/main">
  <p:tag name="DUPLICATEID" val="81eae620367c4f73a10058aecfad0b1e"/>
</p:tagLst>
</file>

<file path=ppt/tags/tag83.xml><?xml version="1.0" encoding="utf-8"?>
<p:tagLst xmlns:a="http://schemas.openxmlformats.org/drawingml/2006/main" xmlns:r="http://schemas.openxmlformats.org/officeDocument/2006/relationships" xmlns:p="http://schemas.openxmlformats.org/presentationml/2006/main">
  <p:tag name="DUPLICATEID" val="c8a1a4e98d05464a82ba6af96bb26c69"/>
</p:tagLst>
</file>

<file path=ppt/tags/tag84.xml><?xml version="1.0" encoding="utf-8"?>
<p:tagLst xmlns:a="http://schemas.openxmlformats.org/drawingml/2006/main" xmlns:r="http://schemas.openxmlformats.org/officeDocument/2006/relationships" xmlns:p="http://schemas.openxmlformats.org/presentationml/2006/main">
  <p:tag name="DUPLICATEID" val="2d5d3e39b93a4800b6ad77db0d98a10b"/>
</p:tagLst>
</file>

<file path=ppt/tags/tag85.xml><?xml version="1.0" encoding="utf-8"?>
<p:tagLst xmlns:a="http://schemas.openxmlformats.org/drawingml/2006/main" xmlns:r="http://schemas.openxmlformats.org/officeDocument/2006/relationships" xmlns:p="http://schemas.openxmlformats.org/presentationml/2006/main">
  <p:tag name="DUPLICATEID" val="0885afd521924ebea902fb1790ea8485"/>
</p:tagLst>
</file>

<file path=ppt/tags/tag86.xml><?xml version="1.0" encoding="utf-8"?>
<p:tagLst xmlns:a="http://schemas.openxmlformats.org/drawingml/2006/main" xmlns:r="http://schemas.openxmlformats.org/officeDocument/2006/relationships" xmlns:p="http://schemas.openxmlformats.org/presentationml/2006/main">
  <p:tag name="DUPLICATEID" val="5506cf69b0dd4faa9adcb46dd0f00348"/>
</p:tagLst>
</file>

<file path=ppt/tags/tag87.xml><?xml version="1.0" encoding="utf-8"?>
<p:tagLst xmlns:a="http://schemas.openxmlformats.org/drawingml/2006/main" xmlns:r="http://schemas.openxmlformats.org/officeDocument/2006/relationships" xmlns:p="http://schemas.openxmlformats.org/presentationml/2006/main">
  <p:tag name="DUPLICATEID" val="c74eb490b9a64c8889b5e810d847d6e4"/>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PRESENTER_SHAPEINFO" val="&lt;ThreeDShapeInfo&gt;&lt;uuid val=&quot;{B68C202C-DDDF-4AA3-B344-DC2696FEDBDE}&quot;/&gt;&lt;isInvalidForFieldText val=&quot;0&quot;/&gt;&lt;Image&gt;&lt;filename val=&quot;C:\DOCUME~1\ROGERL~1\LOCALS~1\Temp\PR\data\asimages\{B68C202C-DDDF-4AA3-B344-DC2696FEDBDE}_19.png&quot;/&gt;&lt;left val=&quot;477&quot;/&gt;&lt;top val=&quot;301&quot;/&gt;&lt;width val=&quot;46&quot;/&gt;&lt;height val=&quot;2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3&quot;/&gt;&lt;/TableIndex&gt;&lt;/ShapeTextInfo&gt;"/>
  <p:tag name="PRESENTER_SHAPEINFO" val="&lt;ThreeDShapeInfo&gt;&lt;uuid val=&quot;{D954B611-9A0E-4DCE-BD3D-657884C5A6C7}&quot;/&gt;&lt;isInvalidForFieldText val=&quot;1&quot;/&gt;&lt;Image&gt;&lt;filename val=&quot;C:\Users\abuelito\AppData\Local\Temp\PR\data\asimages\{D954B611-9A0E-4DCE-BD3D-657884C5A6C7}_197_S.png&quot;/&gt;&lt;left val=&quot;18&quot;/&gt;&lt;top val=&quot;376&quot;/&gt;&lt;width val=&quot;679&quot;/&gt;&lt;height val=&quot;55&quot;/&gt;&lt;hasText val=&quot;0&quot;/&gt;&lt;/Image&gt;&lt;Image&gt;&lt;filename val=&quot;C:\Users\abuelito\AppData\Local\Temp\PR\data\asimages\{D954B611-9A0E-4DCE-BD3D-657884C5A6C7}_197_T.png&quot;/&gt;&lt;left val=&quot;22&quot;/&gt;&lt;top val=&quot;377&quot;/&gt;&lt;width val=&quot;671&quot;/&gt;&lt;height val=&quot;49&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C841CCA3-036E-4E5D-8866-EFE749E0E3C0}&quot;/&gt;&lt;isInvalidForFieldText val=&quot;0&quot;/&gt;&lt;Image&gt;&lt;filename val=&quot;C:\DOCUME~1\ROGERL~1\LOCALS~1\Temp\PR\data\asimages\{C841CCA3-036E-4E5D-8866-EFE749E0E3C0}_19.png&quot;/&gt;&lt;left val=&quot;456&quot;/&gt;&lt;top val=&quot;282&quot;/&gt;&lt;width val=&quot;46&quot;/&gt;&lt;height val=&quot;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71D618-B73E-44AC-8543-AC9F7A6533F2}&quot;/&gt;&lt;isInvalidForFieldText val=&quot;0&quot;/&gt;&lt;Image&gt;&lt;filename val=&quot;C:\DOCUME~1\ROGERL~1\LOCALS~1\Temp\PR\data\asimages\{6371D618-B73E-44AC-8543-AC9F7A6533F2}_19.png&quot;/&gt;&lt;left val=&quot;337&quot;/&gt;&lt;top val=&quot;291&quot;/&gt;&lt;width val=&quot;61&quot;/&gt;&lt;height val=&quot;3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9FCBB9-BBEB-4C88-BB64-F94C70F3FE20}&quot;/&gt;&lt;isInvalidForFieldText val=&quot;0&quot;/&gt;&lt;Image&gt;&lt;filename val=&quot;C:\DOCUME~1\ROGERL~1\LOCALS~1\Temp\PR\data\asimages\{929FCBB9-BBEB-4C88-BB64-F94C70F3FE20}_19.png&quot;/&gt;&lt;left val=&quot;231&quot;/&gt;&lt;top val=&quot;291&quot;/&gt;&lt;width val=&quot;71&quot;/&gt;&lt;height val=&quot;5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6F6C46-BFB7-494E-A513-D1E4668638DB}&quot;/&gt;&lt;isInvalidForFieldText val=&quot;0&quot;/&gt;&lt;Image&gt;&lt;filename val=&quot;C:\DOCUME~1\ROGERL~1\LOCALS~1\Temp\PR\data\asimages\{D56F6C46-BFB7-494E-A513-D1E4668638DB}_19.png&quot;/&gt;&lt;left val=&quot;162&quot;/&gt;&lt;top val=&quot;205&quot;/&gt;&lt;width val=&quot;87&quot;/&gt;&lt;height val=&quot;1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24FEB8-867F-4525-B646-9538B921F21E}&quot;/&gt;&lt;isInvalidForFieldText val=&quot;0&quot;/&gt;&lt;Image&gt;&lt;filename val=&quot;C:\DOCUME~1\ROGERL~1\LOCALS~1\Temp\PR\data\asimages\{6B24FEB8-867F-4525-B646-9538B921F21E}_19.png&quot;/&gt;&lt;left val=&quot;396&quot;/&gt;&lt;top val=&quot;208&quot;/&gt;&lt;width val=&quot;87&quot;/&gt;&lt;height val=&quot;1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B7EC1D-742D-4654-B224-5F78615F1720}&quot;/&gt;&lt;isInvalidForFieldText val=&quot;0&quot;/&gt;&lt;Image&gt;&lt;filename val=&quot;C:\DOCUME~1\ROGERL~1\LOCALS~1\Temp\PR\data\asimages\{87B7EC1D-742D-4654-B224-5F78615F1720}_19.png&quot;/&gt;&lt;left val=&quot;287&quot;/&gt;&lt;top val=&quot;212&quot;/&gt;&lt;width val=&quot;65&quot;/&gt;&lt;height val=&quot;83&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9CB92C-6F7A-441A-9B77-37ABD9258A6C}&quot;/&gt;&lt;isInvalidForFieldText val=&quot;0&quot;/&gt;&lt;Image&gt;&lt;filename val=&quot;C:\DOCUME~1\ROGERL~1\LOCALS~1\Temp\PR\data\asimages\{359CB92C-6F7A-441A-9B77-37ABD9258A6C}_19.png&quot;/&gt;&lt;left val=&quot;450&quot;/&gt;&lt;top val=&quot;319&quot;/&gt;&lt;width val=&quot;26&quot;/&gt;&lt;height val=&quot;10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7CA316-930C-4663-B8C7-D53C466F7961}&quot;/&gt;&lt;isInvalidForFieldText val=&quot;0&quot;/&gt;&lt;Image&gt;&lt;filename val=&quot;C:\DOCUME~1\ROGERL~1\LOCALS~1\Temp\PR\data\asimages\{2C7CA316-930C-4663-B8C7-D53C466F7961}_19.png&quot;/&gt;&lt;left val=&quot;168&quot;/&gt;&lt;top val=&quot;315&quot;/&gt;&lt;width val=&quot;43&quot;/&gt;&lt;height val=&quot;8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744A41-D8CE-4371-883C-2FA22C597D22}&quot;/&gt;&lt;isInvalidForFieldText val=&quot;0&quot;/&gt;&lt;Image&gt;&lt;filename val=&quot;C:\DOCUME~1\ROGERL~1\LOCALS~1\Temp\PR\data\asimages\{18744A41-D8CE-4371-883C-2FA22C597D22}_19.png&quot;/&gt;&lt;left val=&quot;242&quot;/&gt;&lt;top val=&quot;403&quot;/&gt;&lt;width val=&quot;160&quot;/&gt;&lt;height val=&quot;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E6DEE1-D622-4386-BB41-0BE8E1994985}&quot;/&gt;&lt;isInvalidForFieldText val=&quot;0&quot;/&gt;&lt;Image&gt;&lt;filename val=&quot;C:\DOCUME~1\ROGERL~1\LOCALS~1\Temp\PR\data\asimages\{14E6DEE1-D622-4386-BB41-0BE8E1994985}_19.png&quot;/&gt;&lt;left val=&quot;212&quot;/&gt;&lt;top val=&quot;403&quot;/&gt;&lt;width val=&quot;16&quot;/&gt;&lt;height val=&quot;13&quot;/&gt;&lt;hasText val=&quot;1&quot;/&gt;&lt;/Image&gt;&lt;/ThreeDShapeInfo&gt;"/>
</p:tagLst>
</file>

<file path=ppt/theme/theme1.xml><?xml version="1.0" encoding="utf-8"?>
<a:theme xmlns:a="http://schemas.openxmlformats.org/drawingml/2006/main" name="Office Theme">
  <a:themeElements>
    <a:clrScheme name="AVAYA">
      <a:dk1>
        <a:srgbClr val="4C4C4C"/>
      </a:dk1>
      <a:lt1>
        <a:sysClr val="window" lastClr="FFFFFF"/>
      </a:lt1>
      <a:dk2>
        <a:srgbClr val="4C4C4C"/>
      </a:dk2>
      <a:lt2>
        <a:srgbClr val="EEECE1"/>
      </a:lt2>
      <a:accent1>
        <a:srgbClr val="5A0000"/>
      </a:accent1>
      <a:accent2>
        <a:srgbClr val="7F0101"/>
      </a:accent2>
      <a:accent3>
        <a:srgbClr val="A50101"/>
      </a:accent3>
      <a:accent4>
        <a:srgbClr val="BA0101"/>
      </a:accent4>
      <a:accent5>
        <a:srgbClr val="D30202"/>
      </a:accent5>
      <a:accent6>
        <a:srgbClr val="FF0202"/>
      </a:accent6>
      <a:hlink>
        <a:srgbClr val="FF4C54"/>
      </a:hlink>
      <a:folHlink>
        <a:srgbClr val="FF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6E96D5"/>
      </a:hlink>
      <a:folHlink>
        <a:srgbClr val="6E96D5"/>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Blue 1">
      <a:srgbClr val="6E96D5"/>
    </a:custClr>
    <a:custClr name="Blue 2">
      <a:srgbClr val="00529B"/>
    </a:custClr>
    <a:custClr name="Light Green">
      <a:srgbClr val="99CC00"/>
    </a:custClr>
    <a:custClr name="Orange">
      <a:srgbClr val="FF9900"/>
    </a:custClr>
    <a:custClr name="Light Gray">
      <a:srgbClr val="CDCDCD"/>
    </a:custClr>
    <a:custClr name="Dark Gray">
      <a:srgbClr val="969696"/>
    </a:custClr>
    <a:custClr name="Dark Green">
      <a:srgbClr val="336600"/>
    </a:custClr>
    <a:custClr name="Yellow">
      <a:srgbClr val="FFFF00"/>
    </a:custClr>
    <a:custClr name="Red">
      <a:srgbClr val="FF0000"/>
    </a:custClr>
    <a:custClr name="Purple">
      <a:srgbClr val="993366"/>
    </a:custClr>
    <a:custClr name="Dark Red">
      <a:srgbClr val="AC0000"/>
    </a:custClr>
    <a:custClr name="Red 50%">
      <a:srgbClr val="FFAAAA"/>
    </a:custClr>
    <a:custClr name="Orange 50%">
      <a:srgbClr val="FFE164"/>
    </a:custClr>
    <a:custClr name="Light Green 50%">
      <a:srgbClr val="CDE678"/>
    </a:custClr>
    <a:custClr name="Blue 3">
      <a:srgbClr val="B9D0DC"/>
    </a:custClr>
    <a:custClr name="Blue 4">
      <a:srgbClr val="374B6A"/>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1380</TotalTime>
  <Words>4294</Words>
  <Application>Microsoft Office PowerPoint</Application>
  <PresentationFormat>On-screen Show (16:9)</PresentationFormat>
  <Paragraphs>623</Paragraphs>
  <Slides>26</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Arial Unicode MS</vt:lpstr>
      <vt:lpstr>ＭＳ Ｐゴシック</vt:lpstr>
      <vt:lpstr>Arial</vt:lpstr>
      <vt:lpstr>Calibri</vt:lpstr>
      <vt:lpstr>Chalkduster</vt:lpstr>
      <vt:lpstr>Courier</vt:lpstr>
      <vt:lpstr>Segoe Semibold</vt:lpstr>
      <vt:lpstr>Times</vt:lpstr>
      <vt:lpstr>Trebuchet MS</vt:lpstr>
      <vt:lpstr>Webdings</vt:lpstr>
      <vt:lpstr>Wingdings</vt:lpstr>
      <vt:lpstr>Wingdings 2</vt:lpstr>
      <vt:lpstr>Office Theme</vt:lpstr>
      <vt:lpstr>blank</vt:lpstr>
      <vt:lpstr>PowerPoint Presentation</vt:lpstr>
      <vt:lpstr>Solving Challenges for Business Agility</vt:lpstr>
      <vt:lpstr>PowerPoint Presentation</vt:lpstr>
      <vt:lpstr>PowerPoint Presentation</vt:lpstr>
      <vt:lpstr>Avaya’s Solutions – A Differentiated Stack</vt:lpstr>
      <vt:lpstr>Why CxO’s consider Cloud / SDN?</vt:lpstr>
      <vt:lpstr>Why This Is A Problem</vt:lpstr>
      <vt:lpstr>What are Customers saying?</vt:lpstr>
      <vt:lpstr>Data Center Architecture</vt:lpstr>
      <vt:lpstr>The Battle of the Ethernet Fabrics..Update! </vt:lpstr>
      <vt:lpstr>Is this Meeting your Next-Gen Data Center needs? Complexity, Higher Latency, Proprietary..!!!</vt:lpstr>
      <vt:lpstr>PowerPoint Presentation</vt:lpstr>
      <vt:lpstr>Next-Gen Campus Architecture</vt:lpstr>
      <vt:lpstr>From Complex, Rigid and Cumbersome Networks</vt:lpstr>
      <vt:lpstr>What This Means In The Real World</vt:lpstr>
      <vt:lpstr>The Virtual Enterprise – Enterprise-Wide Fabric</vt:lpstr>
      <vt:lpstr>Software-Defined Networking</vt:lpstr>
      <vt:lpstr>Fundamentally Different, Fundamentally Better</vt:lpstr>
      <vt:lpstr>A Full-Stack Solution: Avaya Collaboration Pod</vt:lpstr>
      <vt:lpstr>Aligning Communication Elements and Applications</vt:lpstr>
      <vt:lpstr>Empowering ‘Networking 2.0’ – “NaaS”</vt:lpstr>
      <vt:lpstr>With Avaya’s Fabric Connect you can…</vt:lpstr>
      <vt:lpstr>The Demo Wall</vt:lpstr>
      <vt:lpstr>What Do You Get When You…</vt:lpstr>
      <vt:lpstr>A Really Cool Demo of Business Continuity</vt:lpstr>
      <vt:lpstr>PowerPoint Presentation</vt:lpstr>
    </vt:vector>
  </TitlesOfParts>
  <Company>Avaya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Angel</dc:creator>
  <cp:lastModifiedBy>Avaya Face2Face</cp:lastModifiedBy>
  <cp:revision>184</cp:revision>
  <cp:lastPrinted>2014-01-20T21:45:38Z</cp:lastPrinted>
  <dcterms:created xsi:type="dcterms:W3CDTF">2014-01-03T18:02:14Z</dcterms:created>
  <dcterms:modified xsi:type="dcterms:W3CDTF">2014-03-25T02:01:36Z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Count">
    <vt:lpwstr>8</vt:lpwstr>
  </property>
</Properties>
</file>