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jpg" ContentType="image/jpe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54"/>
  </p:notesMasterIdLst>
  <p:handoutMasterIdLst>
    <p:handoutMasterId r:id="rId55"/>
  </p:handoutMasterIdLst>
  <p:sldIdLst>
    <p:sldId id="256" r:id="rId2"/>
    <p:sldId id="278" r:id="rId3"/>
    <p:sldId id="314" r:id="rId4"/>
    <p:sldId id="285" r:id="rId5"/>
    <p:sldId id="300" r:id="rId6"/>
    <p:sldId id="281" r:id="rId7"/>
    <p:sldId id="305" r:id="rId8"/>
    <p:sldId id="306" r:id="rId9"/>
    <p:sldId id="307" r:id="rId10"/>
    <p:sldId id="308" r:id="rId11"/>
    <p:sldId id="309" r:id="rId12"/>
    <p:sldId id="288" r:id="rId13"/>
    <p:sldId id="310" r:id="rId14"/>
    <p:sldId id="289" r:id="rId15"/>
    <p:sldId id="311" r:id="rId16"/>
    <p:sldId id="302" r:id="rId17"/>
    <p:sldId id="328" r:id="rId18"/>
    <p:sldId id="329" r:id="rId19"/>
    <p:sldId id="330" r:id="rId20"/>
    <p:sldId id="331" r:id="rId21"/>
    <p:sldId id="332" r:id="rId22"/>
    <p:sldId id="326" r:id="rId23"/>
    <p:sldId id="327" r:id="rId24"/>
    <p:sldId id="297" r:id="rId25"/>
    <p:sldId id="315" r:id="rId26"/>
    <p:sldId id="317" r:id="rId27"/>
    <p:sldId id="290" r:id="rId28"/>
    <p:sldId id="318" r:id="rId29"/>
    <p:sldId id="319" r:id="rId30"/>
    <p:sldId id="321" r:id="rId31"/>
    <p:sldId id="313" r:id="rId32"/>
    <p:sldId id="320" r:id="rId33"/>
    <p:sldId id="292" r:id="rId34"/>
    <p:sldId id="322" r:id="rId35"/>
    <p:sldId id="323" r:id="rId36"/>
    <p:sldId id="324" r:id="rId37"/>
    <p:sldId id="325" r:id="rId38"/>
    <p:sldId id="333" r:id="rId39"/>
    <p:sldId id="334" r:id="rId40"/>
    <p:sldId id="335" r:id="rId41"/>
    <p:sldId id="336" r:id="rId42"/>
    <p:sldId id="337" r:id="rId43"/>
    <p:sldId id="338" r:id="rId44"/>
    <p:sldId id="339" r:id="rId45"/>
    <p:sldId id="342" r:id="rId46"/>
    <p:sldId id="340" r:id="rId47"/>
    <p:sldId id="341" r:id="rId48"/>
    <p:sldId id="343" r:id="rId49"/>
    <p:sldId id="345" r:id="rId50"/>
    <p:sldId id="287" r:id="rId51"/>
    <p:sldId id="346" r:id="rId52"/>
    <p:sldId id="280" r:id="rId5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406175"/>
    <a:srgbClr val="345575"/>
    <a:srgbClr val="336699"/>
    <a:srgbClr val="B20000"/>
    <a:srgbClr val="C20000"/>
    <a:srgbClr val="AE0000"/>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44" autoAdjust="0"/>
  </p:normalViewPr>
  <p:slideViewPr>
    <p:cSldViewPr snapToGrid="0" snapToObjects="1">
      <p:cViewPr varScale="1">
        <p:scale>
          <a:sx n="74" d="100"/>
          <a:sy n="74" d="100"/>
        </p:scale>
        <p:origin x="-1044" y="-90"/>
      </p:cViewPr>
      <p:guideLst>
        <p:guide orient="horz" pos="2156"/>
        <p:guide pos="287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654909-3B1C-46FD-B9BB-A24E7457988E}" type="datetimeFigureOut">
              <a:rPr lang="en-US" smtClean="0"/>
              <a:pPr/>
              <a:t>3/22/2014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85F93E-3A71-47DF-AD4B-B2AAB5766F5F}" type="slidenum">
              <a:rPr lang="en-US" smtClean="0"/>
              <a:pPr/>
              <a:t>‹#›</a:t>
            </a:fld>
            <a:endParaRPr lang="en-US"/>
          </a:p>
        </p:txBody>
      </p:sp>
    </p:spTree>
    <p:extLst>
      <p:ext uri="{BB962C8B-B14F-4D97-AF65-F5344CB8AC3E}">
        <p14:creationId xmlns:p14="http://schemas.microsoft.com/office/powerpoint/2010/main" val="3839537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85AB94-3F3D-F04D-BBD4-CB2379728881}" type="datetimeFigureOut">
              <a:rPr lang="es-ES" smtClean="0"/>
              <a:pPr/>
              <a:t>22/03/2014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2A17E2-4720-1544-A917-1F8D2DBF432E}" type="slidenum">
              <a:rPr lang="es-ES" smtClean="0"/>
              <a:pPr/>
              <a:t>‹#›</a:t>
            </a:fld>
            <a:endParaRPr lang="es-ES"/>
          </a:p>
        </p:txBody>
      </p:sp>
    </p:spTree>
    <p:extLst>
      <p:ext uri="{BB962C8B-B14F-4D97-AF65-F5344CB8AC3E}">
        <p14:creationId xmlns:p14="http://schemas.microsoft.com/office/powerpoint/2010/main" val="2982626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Prod = Product</a:t>
            </a:r>
          </a:p>
          <a:p>
            <a:r>
              <a:rPr lang="en-US" dirty="0" smtClean="0"/>
              <a:t>EM = Element Manager</a:t>
            </a:r>
          </a:p>
          <a:p>
            <a:r>
              <a:rPr lang="en-US" dirty="0" smtClean="0"/>
              <a:t>ACM = Avaya Communication Manager Web Pages</a:t>
            </a:r>
          </a:p>
          <a:p>
            <a:r>
              <a:rPr lang="en-US" dirty="0" smtClean="0"/>
              <a:t>AIM = Avaya Integrated Management</a:t>
            </a:r>
          </a:p>
          <a:p>
            <a:r>
              <a:rPr lang="en-US" dirty="0" smtClean="0"/>
              <a:t>SMGR</a:t>
            </a:r>
            <a:r>
              <a:rPr lang="en-US" baseline="0" dirty="0" smtClean="0"/>
              <a:t> = System Manager</a:t>
            </a:r>
          </a:p>
          <a:p>
            <a:r>
              <a:rPr lang="en-US" baseline="0" dirty="0" smtClean="0"/>
              <a:t>VPFM = Visualization Performance Fault Manager</a:t>
            </a:r>
          </a:p>
          <a:p>
            <a:r>
              <a:rPr lang="en-US" baseline="0" dirty="0" smtClean="0"/>
              <a:t>OIS = Operational Intelligence Suite</a:t>
            </a:r>
          </a:p>
          <a:p>
            <a:r>
              <a:rPr lang="en-US" baseline="0" dirty="0" smtClean="0"/>
              <a:t>FCAPS = Fault, Configuration, Accounting, Performance and Security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A17E2-4720-1544-A917-1F8D2DBF432E}" type="slidenum">
              <a:rPr lang="es-ES" smtClean="0"/>
              <a:pPr/>
              <a:t>26</a:t>
            </a:fld>
            <a:endParaRPr lang="es-ES"/>
          </a:p>
        </p:txBody>
      </p:sp>
    </p:spTree>
    <p:extLst>
      <p:ext uri="{BB962C8B-B14F-4D97-AF65-F5344CB8AC3E}">
        <p14:creationId xmlns:p14="http://schemas.microsoft.com/office/powerpoint/2010/main" val="370545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xfrm>
            <a:off x="0" y="0"/>
            <a:ext cx="2971800" cy="457200"/>
          </a:xfrm>
          <a:prstGeom prst="rect">
            <a:avLst/>
          </a:prstGeom>
          <a:noFill/>
        </p:spPr>
        <p:txBody>
          <a:bodyPr/>
          <a:lstStyle/>
          <a:p>
            <a:r>
              <a:rPr lang="en-US" smtClean="0"/>
              <a:t>Nortel Corporate Presentation</a:t>
            </a:r>
          </a:p>
        </p:txBody>
      </p:sp>
      <p:sp>
        <p:nvSpPr>
          <p:cNvPr id="59395" name="Rectangle 6"/>
          <p:cNvSpPr>
            <a:spLocks noGrp="1" noChangeArrowheads="1"/>
          </p:cNvSpPr>
          <p:nvPr>
            <p:ph type="ftr" sz="quarter" idx="4"/>
          </p:nvPr>
        </p:nvSpPr>
        <p:spPr>
          <a:xfrm>
            <a:off x="0" y="8685213"/>
            <a:ext cx="2971800" cy="457200"/>
          </a:xfrm>
          <a:prstGeom prst="rect">
            <a:avLst/>
          </a:prstGeom>
          <a:noFill/>
        </p:spPr>
        <p:txBody>
          <a:bodyPr/>
          <a:lstStyle/>
          <a:p>
            <a:r>
              <a:rPr lang="en-US" smtClean="0"/>
              <a:t>© 2004 Nortel </a:t>
            </a:r>
          </a:p>
        </p:txBody>
      </p:sp>
      <p:sp>
        <p:nvSpPr>
          <p:cNvPr id="59396" name="Rectangle 7"/>
          <p:cNvSpPr>
            <a:spLocks noGrp="1" noChangeArrowheads="1"/>
          </p:cNvSpPr>
          <p:nvPr>
            <p:ph type="sldNum" sz="quarter" idx="5"/>
          </p:nvPr>
        </p:nvSpPr>
        <p:spPr>
          <a:xfrm>
            <a:off x="3884613" y="8685213"/>
            <a:ext cx="2971800" cy="457200"/>
          </a:xfrm>
          <a:prstGeom prst="rect">
            <a:avLst/>
          </a:prstGeom>
          <a:noFill/>
        </p:spPr>
        <p:txBody>
          <a:bodyPr/>
          <a:lstStyle/>
          <a:p>
            <a:fld id="{DAD2ED71-528A-48D0-AFD3-0005E7A67CC6}" type="slidenum">
              <a:rPr lang="en-US" smtClean="0"/>
              <a:pPr/>
              <a:t>27</a:t>
            </a:fld>
            <a:endParaRPr lang="en-US" smtClean="0"/>
          </a:p>
        </p:txBody>
      </p:sp>
      <p:sp>
        <p:nvSpPr>
          <p:cNvPr id="59397" name="Rectangle 2"/>
          <p:cNvSpPr>
            <a:spLocks noGrp="1" noRot="1" noChangeAspect="1" noChangeArrowheads="1" noTextEdit="1"/>
          </p:cNvSpPr>
          <p:nvPr>
            <p:ph type="sldImg"/>
          </p:nvPr>
        </p:nvSpPr>
        <p:spPr>
          <a:xfrm>
            <a:off x="1069975" y="900113"/>
            <a:ext cx="4725988" cy="3543300"/>
          </a:xfrm>
          <a:ln/>
        </p:spPr>
      </p:sp>
      <p:sp>
        <p:nvSpPr>
          <p:cNvPr id="593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xfrm>
            <a:off x="0" y="8685213"/>
            <a:ext cx="3886200" cy="457200"/>
          </a:xfrm>
          <a:prstGeom prst="rect">
            <a:avLst/>
          </a:prstGeom>
          <a:ln/>
        </p:spPr>
        <p:txBody>
          <a:bodyPr/>
          <a:lstStyle/>
          <a:p>
            <a:r>
              <a:rPr lang="en-GB"/>
              <a:t>2010 Avaya Inc. All rights reserved.</a:t>
            </a:r>
          </a:p>
        </p:txBody>
      </p:sp>
      <p:sp>
        <p:nvSpPr>
          <p:cNvPr id="5" name="Rectangle 7"/>
          <p:cNvSpPr>
            <a:spLocks noGrp="1" noChangeArrowheads="1"/>
          </p:cNvSpPr>
          <p:nvPr>
            <p:ph type="sldNum" sz="quarter" idx="5"/>
          </p:nvPr>
        </p:nvSpPr>
        <p:spPr>
          <a:xfrm>
            <a:off x="3886200" y="8686800"/>
            <a:ext cx="2971800" cy="457200"/>
          </a:xfrm>
          <a:prstGeom prst="rect">
            <a:avLst/>
          </a:prstGeom>
          <a:ln/>
        </p:spPr>
        <p:txBody>
          <a:bodyPr/>
          <a:lstStyle/>
          <a:p>
            <a:fld id="{2003FD78-AC40-4523-BF88-AA3DE22D35D6}" type="slidenum">
              <a:rPr lang="en-GB"/>
              <a:pPr/>
              <a:t>33</a:t>
            </a:fld>
            <a:endParaRPr lang="en-GB"/>
          </a:p>
        </p:txBody>
      </p:sp>
      <p:sp>
        <p:nvSpPr>
          <p:cNvPr id="142340" name="Rectangle 4"/>
          <p:cNvSpPr>
            <a:spLocks noGrp="1" noRot="1" noChangeAspect="1" noChangeArrowheads="1" noTextEdit="1"/>
          </p:cNvSpPr>
          <p:nvPr>
            <p:ph type="sldImg"/>
          </p:nvPr>
        </p:nvSpPr>
        <p:spPr>
          <a:ln/>
        </p:spPr>
      </p:sp>
      <p:sp>
        <p:nvSpPr>
          <p:cNvPr id="142341" name="Rectangle 5"/>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E55E81F-72E2-40F1-A677-7E1BFDA06590}" type="slidenum">
              <a:rPr lang="en-US" smtClean="0"/>
              <a:t>‹#›</a:t>
            </a:fld>
            <a:endParaRPr lang="en-US"/>
          </a:p>
        </p:txBody>
      </p:sp>
      <p:sp>
        <p:nvSpPr>
          <p:cNvPr id="7" name="Rectángulo 6"/>
          <p:cNvSpPr/>
          <p:nvPr userDrawn="1"/>
        </p:nvSpPr>
        <p:spPr>
          <a:xfrm>
            <a:off x="-10336" y="1418696"/>
            <a:ext cx="9000000" cy="108000"/>
          </a:xfrm>
          <a:prstGeom prst="rect">
            <a:avLst/>
          </a:prstGeom>
          <a:solidFill>
            <a:srgbClr val="868D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8" name="Rectángulo 7"/>
          <p:cNvSpPr/>
          <p:nvPr userDrawn="1"/>
        </p:nvSpPr>
        <p:spPr>
          <a:xfrm>
            <a:off x="3176" y="1324760"/>
            <a:ext cx="9217024" cy="93392"/>
          </a:xfrm>
          <a:prstGeom prst="rect">
            <a:avLst/>
          </a:prstGeom>
          <a:solidFill>
            <a:srgbClr val="B7C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9" name="Rectángulo 8"/>
          <p:cNvSpPr/>
          <p:nvPr userDrawn="1"/>
        </p:nvSpPr>
        <p:spPr>
          <a:xfrm>
            <a:off x="-10336" y="0"/>
            <a:ext cx="9180512" cy="1347413"/>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0" name="Imagen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540" y="197188"/>
            <a:ext cx="7546693" cy="699245"/>
          </a:xfrm>
          <a:prstGeom prst="rect">
            <a:avLst/>
          </a:prstGeom>
        </p:spPr>
      </p:pic>
      <p:sp>
        <p:nvSpPr>
          <p:cNvPr id="11" name="TextBox 10"/>
          <p:cNvSpPr txBox="1"/>
          <p:nvPr userDrawn="1"/>
        </p:nvSpPr>
        <p:spPr>
          <a:xfrm>
            <a:off x="2322674" y="864756"/>
            <a:ext cx="4381328" cy="400110"/>
          </a:xfrm>
          <a:prstGeom prst="rect">
            <a:avLst/>
          </a:prstGeom>
          <a:noFill/>
        </p:spPr>
        <p:txBody>
          <a:bodyPr wrap="none" rtlCol="0">
            <a:spAutoFit/>
          </a:bodyPr>
          <a:lstStyle/>
          <a:p>
            <a:r>
              <a:rPr lang="en-US" sz="2000" dirty="0" smtClean="0">
                <a:solidFill>
                  <a:schemeClr val="bg1"/>
                </a:solidFill>
              </a:rPr>
              <a:t>March 25 – 27</a:t>
            </a:r>
            <a:r>
              <a:rPr lang="en-US" sz="2000" baseline="30000" dirty="0" smtClean="0">
                <a:solidFill>
                  <a:schemeClr val="bg1"/>
                </a:solidFill>
              </a:rPr>
              <a:t>th</a:t>
            </a:r>
            <a:r>
              <a:rPr lang="en-US" sz="2000" dirty="0" smtClean="0">
                <a:solidFill>
                  <a:schemeClr val="bg1"/>
                </a:solidFill>
              </a:rPr>
              <a:t>, 2014  </a:t>
            </a:r>
            <a:r>
              <a:rPr lang="en-US" sz="2000" dirty="0" smtClean="0">
                <a:solidFill>
                  <a:schemeClr val="bg1"/>
                </a:solidFill>
                <a:latin typeface="Arial"/>
                <a:cs typeface="Arial"/>
              </a:rPr>
              <a:t>І</a:t>
            </a:r>
            <a:r>
              <a:rPr lang="en-US" sz="2000" dirty="0" smtClean="0">
                <a:solidFill>
                  <a:schemeClr val="bg1"/>
                </a:solidFill>
              </a:rPr>
              <a:t> Orlando, FL</a:t>
            </a:r>
            <a:endParaRPr lang="en-US" sz="2000" dirty="0">
              <a:solidFill>
                <a:schemeClr val="bg1"/>
              </a:solidFill>
            </a:endParaRPr>
          </a:p>
        </p:txBody>
      </p:sp>
      <p:pic>
        <p:nvPicPr>
          <p:cNvPr id="12" name="Picture 11" descr="tubos3.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73" y="2486758"/>
            <a:ext cx="9204298" cy="4314092"/>
          </a:xfrm>
          <a:prstGeom prst="rect">
            <a:avLst/>
          </a:prstGeom>
        </p:spPr>
      </p:pic>
      <p:sp>
        <p:nvSpPr>
          <p:cNvPr id="13" name="Rectángulo 8"/>
          <p:cNvSpPr/>
          <p:nvPr userDrawn="1"/>
        </p:nvSpPr>
        <p:spPr>
          <a:xfrm>
            <a:off x="0" y="6581789"/>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4" name="Picture 13"/>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8380354" y="6622768"/>
            <a:ext cx="710855" cy="2011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4074295" y="6595902"/>
            <a:ext cx="974395" cy="276999"/>
          </a:xfrm>
          <a:prstGeom prst="rect">
            <a:avLst/>
          </a:prstGeom>
          <a:noFill/>
        </p:spPr>
        <p:txBody>
          <a:bodyPr wrap="none" rtlCol="0">
            <a:spAutoFit/>
          </a:bodyPr>
          <a:lstStyle/>
          <a:p>
            <a:r>
              <a:rPr lang="en-US" sz="1200" dirty="0" smtClean="0">
                <a:solidFill>
                  <a:srgbClr val="FFFFFF"/>
                </a:solidFill>
              </a:rPr>
              <a:t>#AvayaATF</a:t>
            </a:r>
            <a:endParaRPr lang="en-US" sz="1200" dirty="0">
              <a:solidFill>
                <a:srgbClr val="FFFFFF"/>
              </a:solidFill>
            </a:endParaRPr>
          </a:p>
        </p:txBody>
      </p:sp>
      <p:sp>
        <p:nvSpPr>
          <p:cNvPr id="2" name="Title 1"/>
          <p:cNvSpPr>
            <a:spLocks noGrp="1"/>
          </p:cNvSpPr>
          <p:nvPr>
            <p:ph type="ctrTitle"/>
          </p:nvPr>
        </p:nvSpPr>
        <p:spPr>
          <a:xfrm>
            <a:off x="457200" y="1828801"/>
            <a:ext cx="8506288" cy="657957"/>
          </a:xfrm>
        </p:spPr>
        <p:txBody>
          <a:bodyPr>
            <a:normAutofit/>
          </a:bodyPr>
          <a:lstStyle>
            <a:lvl1pPr algn="l">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590801"/>
            <a:ext cx="7875033" cy="1066800"/>
          </a:xfrm>
        </p:spPr>
        <p:txBody>
          <a:bodyPr>
            <a:normAutofit/>
          </a:bodyPr>
          <a:lstStyle>
            <a:lvl1pPr marL="0" indent="0" algn="l">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Footer Placeholder 3"/>
          <p:cNvSpPr txBox="1">
            <a:spLocks/>
          </p:cNvSpPr>
          <p:nvPr userDrawn="1"/>
        </p:nvSpPr>
        <p:spPr>
          <a:xfrm>
            <a:off x="7345" y="6553199"/>
            <a:ext cx="3955055" cy="304801"/>
          </a:xfrm>
          <a:prstGeom prst="rect">
            <a:avLst/>
          </a:prstGeom>
        </p:spPr>
        <p:txBody>
          <a:bodyPr/>
          <a:lstStyle>
            <a:defPPr>
              <a:defRPr lang="en-US"/>
            </a:defPPr>
            <a:lvl1pPr marL="0" algn="l" defTabSz="914400" rtl="0" eaLnBrk="1" latinLnBrk="0" hangingPunct="1">
              <a:defRPr sz="9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Arial"/>
              </a:rPr>
              <a:t>© 2014 Avaya Inc. Avaya – Confidential &amp; Proprietary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a:rPr>
              <a:t>Do not duplicate, publish or distribute further without the express written permission of Avaya.</a:t>
            </a:r>
            <a:endParaRPr kumimoji="0" lang="en-US" sz="700" b="0" i="0" u="none" strike="noStrike" kern="1200" cap="none" spc="0" normalizeH="0" baseline="0" noProof="0" dirty="0">
              <a:ln>
                <a:noFill/>
              </a:ln>
              <a:solidFill>
                <a:schemeClr val="bg1"/>
              </a:solidFill>
              <a:effectLst/>
              <a:uLnTx/>
              <a:uFillTx/>
              <a:latin typeface="Arial"/>
            </a:endParaRPr>
          </a:p>
        </p:txBody>
      </p:sp>
    </p:spTree>
    <p:extLst>
      <p:ext uri="{BB962C8B-B14F-4D97-AF65-F5344CB8AC3E}">
        <p14:creationId xmlns:p14="http://schemas.microsoft.com/office/powerpoint/2010/main" val="37892799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762000"/>
          </a:xfrm>
        </p:spPr>
        <p:txBody>
          <a:bodyPr anchor="ctr">
            <a:noAutofit/>
          </a:bodyPr>
          <a:lstStyle>
            <a:lvl1pPr algn="ctr">
              <a:defRPr sz="3200" b="0"/>
            </a:lvl1pPr>
          </a:lstStyle>
          <a:p>
            <a:r>
              <a:rPr lang="en-US" smtClean="0"/>
              <a:t>Click to edit Master title style</a:t>
            </a:r>
            <a:endParaRPr lang="en-US"/>
          </a:p>
        </p:txBody>
      </p:sp>
      <p:sp>
        <p:nvSpPr>
          <p:cNvPr id="3" name="Picture Placeholder 2"/>
          <p:cNvSpPr>
            <a:spLocks noGrp="1"/>
          </p:cNvSpPr>
          <p:nvPr>
            <p:ph type="pic" idx="1"/>
          </p:nvPr>
        </p:nvSpPr>
        <p:spPr>
          <a:xfrm>
            <a:off x="609600" y="1219200"/>
            <a:ext cx="7924800"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5486400"/>
            <a:ext cx="7924800" cy="914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980529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4" name="Rectángulo 3"/>
          <p:cNvSpPr/>
          <p:nvPr userDrawn="1"/>
        </p:nvSpPr>
        <p:spPr>
          <a:xfrm>
            <a:off x="0" y="-149392"/>
            <a:ext cx="9144000" cy="7007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Slide Number Placeholder 4"/>
          <p:cNvSpPr>
            <a:spLocks noGrp="1"/>
          </p:cNvSpPr>
          <p:nvPr>
            <p:ph type="sldNum" sz="quarter" idx="4"/>
          </p:nvPr>
        </p:nvSpPr>
        <p:spPr>
          <a:xfrm>
            <a:off x="6893437" y="6611855"/>
            <a:ext cx="2133600" cy="226714"/>
          </a:xfrm>
          <a:prstGeom prst="rect">
            <a:avLst/>
          </a:prstGeom>
        </p:spPr>
        <p:txBody>
          <a:bodyPr vert="horz" lIns="91440" tIns="45720" rIns="91440" bIns="45720" rtlCol="0" anchor="ctr"/>
          <a:lstStyle>
            <a:lvl1pPr algn="r">
              <a:defRPr sz="900">
                <a:solidFill>
                  <a:schemeClr val="tx1">
                    <a:tint val="75000"/>
                  </a:schemeClr>
                </a:solidFill>
              </a:defRPr>
            </a:lvl1pPr>
          </a:lstStyle>
          <a:p>
            <a:fld id="{60BDFA6B-3FA2-114F-947D-63020821DECD}" type="slidenum">
              <a:rPr lang="en-US" smtClean="0"/>
              <a:pPr/>
              <a:t>‹#›</a:t>
            </a:fld>
            <a:endParaRPr lang="en-US"/>
          </a:p>
        </p:txBody>
      </p:sp>
      <p:sp>
        <p:nvSpPr>
          <p:cNvPr id="7" name="TextBox 24"/>
          <p:cNvSpPr txBox="1"/>
          <p:nvPr userDrawn="1"/>
        </p:nvSpPr>
        <p:spPr>
          <a:xfrm>
            <a:off x="4109955" y="6596390"/>
            <a:ext cx="923651" cy="261610"/>
          </a:xfrm>
          <a:prstGeom prst="rect">
            <a:avLst/>
          </a:prstGeom>
          <a:noFill/>
        </p:spPr>
        <p:txBody>
          <a:bodyPr wrap="none" rtlCol="0">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smtClean="0">
                <a:solidFill>
                  <a:srgbClr val="FF0000"/>
                </a:solidFill>
              </a:rPr>
              <a:t>#AvayaATF</a:t>
            </a:r>
            <a:endParaRPr lang="en-US" sz="1100" dirty="0">
              <a:solidFill>
                <a:srgbClr val="FF0000"/>
              </a:solidFill>
            </a:endParaRPr>
          </a:p>
        </p:txBody>
      </p:sp>
      <p:sp>
        <p:nvSpPr>
          <p:cNvPr id="8" name="Footer Placeholder 3"/>
          <p:cNvSpPr>
            <a:spLocks noGrp="1"/>
          </p:cNvSpPr>
          <p:nvPr userDrawn="1">
            <p:ph type="ftr" sz="quarter" idx="3"/>
          </p:nvPr>
        </p:nvSpPr>
        <p:spPr>
          <a:xfrm>
            <a:off x="76200" y="6538708"/>
            <a:ext cx="4056193" cy="24447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900"/>
            </a:lvl1pPr>
          </a:lstStyle>
          <a:p>
            <a:pPr>
              <a:defRPr/>
            </a:pPr>
            <a:endParaRPr lang="en-US" sz="800" dirty="0">
              <a:solidFill>
                <a:schemeClr val="bg1">
                  <a:lumMod val="65000"/>
                </a:schemeClr>
              </a:solidFill>
            </a:endParaRPr>
          </a:p>
        </p:txBody>
      </p:sp>
    </p:spTree>
    <p:extLst>
      <p:ext uri="{BB962C8B-B14F-4D97-AF65-F5344CB8AC3E}">
        <p14:creationId xmlns:p14="http://schemas.microsoft.com/office/powerpoint/2010/main" val="8888716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Background">
    <p:spTree>
      <p:nvGrpSpPr>
        <p:cNvPr id="1" name=""/>
        <p:cNvGrpSpPr/>
        <p:nvPr/>
      </p:nvGrpSpPr>
      <p:grpSpPr>
        <a:xfrm>
          <a:off x="0" y="0"/>
          <a:ext cx="0" cy="0"/>
          <a:chOff x="0" y="0"/>
          <a:chExt cx="0" cy="0"/>
        </a:xfrm>
      </p:grpSpPr>
      <p:sp>
        <p:nvSpPr>
          <p:cNvPr id="4" name="Rectángulo 3"/>
          <p:cNvSpPr/>
          <p:nvPr userDrawn="1"/>
        </p:nvSpPr>
        <p:spPr>
          <a:xfrm>
            <a:off x="0" y="-149392"/>
            <a:ext cx="9144000" cy="7007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389"/>
          <a:stretch/>
        </p:blipFill>
        <p:spPr>
          <a:xfrm>
            <a:off x="-17641" y="-149392"/>
            <a:ext cx="9180513" cy="7052417"/>
          </a:xfrm>
          <a:prstGeom prst="rect">
            <a:avLst/>
          </a:prstGeom>
        </p:spPr>
      </p:pic>
      <p:sp>
        <p:nvSpPr>
          <p:cNvPr id="5" name="Rectángulo 8"/>
          <p:cNvSpPr/>
          <p:nvPr userDrawn="1"/>
        </p:nvSpPr>
        <p:spPr>
          <a:xfrm>
            <a:off x="0" y="6581789"/>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6" name="Picture 5"/>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8380354" y="6622768"/>
            <a:ext cx="710855" cy="2011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4084802" y="6563692"/>
            <a:ext cx="974395" cy="276999"/>
          </a:xfrm>
          <a:prstGeom prst="rect">
            <a:avLst/>
          </a:prstGeom>
          <a:noFill/>
        </p:spPr>
        <p:txBody>
          <a:bodyPr wrap="none" rtlCol="0">
            <a:spAutoFit/>
          </a:bodyPr>
          <a:lstStyle/>
          <a:p>
            <a:r>
              <a:rPr lang="en-US" sz="1200" dirty="0" smtClean="0">
                <a:solidFill>
                  <a:srgbClr val="FFFFFF"/>
                </a:solidFill>
              </a:rPr>
              <a:t>#</a:t>
            </a:r>
            <a:r>
              <a:rPr lang="en-US" sz="1200" dirty="0" err="1" smtClean="0">
                <a:solidFill>
                  <a:srgbClr val="FFFFFF"/>
                </a:solidFill>
              </a:rPr>
              <a:t>AvayaATF</a:t>
            </a:r>
            <a:endParaRPr lang="en-US" sz="1200" dirty="0">
              <a:solidFill>
                <a:srgbClr val="FFFFFF"/>
              </a:solidFill>
            </a:endParaRPr>
          </a:p>
        </p:txBody>
      </p:sp>
      <p:sp>
        <p:nvSpPr>
          <p:cNvPr id="9" name="Footer Placeholder 3"/>
          <p:cNvSpPr>
            <a:spLocks noGrp="1"/>
          </p:cNvSpPr>
          <p:nvPr userDrawn="1">
            <p:ph type="ftr" sz="quarter" idx="3"/>
          </p:nvPr>
        </p:nvSpPr>
        <p:spPr>
          <a:xfrm>
            <a:off x="28609" y="6553200"/>
            <a:ext cx="4056193" cy="24447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endParaRPr lang="en-US" sz="700" dirty="0"/>
          </a:p>
        </p:txBody>
      </p:sp>
    </p:spTree>
    <p:extLst>
      <p:ext uri="{BB962C8B-B14F-4D97-AF65-F5344CB8AC3E}">
        <p14:creationId xmlns:p14="http://schemas.microsoft.com/office/powerpoint/2010/main" val="28677288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ower Border">
    <p:spTree>
      <p:nvGrpSpPr>
        <p:cNvPr id="1" name=""/>
        <p:cNvGrpSpPr/>
        <p:nvPr/>
      </p:nvGrpSpPr>
      <p:grpSpPr>
        <a:xfrm>
          <a:off x="0" y="0"/>
          <a:ext cx="0" cy="0"/>
          <a:chOff x="0" y="0"/>
          <a:chExt cx="0" cy="0"/>
        </a:xfrm>
      </p:grpSpPr>
      <p:sp>
        <p:nvSpPr>
          <p:cNvPr id="13" name="Rectángulo 3"/>
          <p:cNvSpPr/>
          <p:nvPr userDrawn="1"/>
        </p:nvSpPr>
        <p:spPr>
          <a:xfrm>
            <a:off x="0" y="-149392"/>
            <a:ext cx="9144000" cy="7007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Rectángulo 8"/>
          <p:cNvSpPr/>
          <p:nvPr userDrawn="1"/>
        </p:nvSpPr>
        <p:spPr>
          <a:xfrm>
            <a:off x="0" y="6553200"/>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5" name="Footer Placeholder 3"/>
          <p:cNvSpPr>
            <a:spLocks noGrp="1"/>
          </p:cNvSpPr>
          <p:nvPr>
            <p:ph type="ftr" sz="quarter" idx="3"/>
          </p:nvPr>
        </p:nvSpPr>
        <p:spPr>
          <a:xfrm>
            <a:off x="16708" y="6553200"/>
            <a:ext cx="4783892" cy="304800"/>
          </a:xfrm>
          <a:prstGeom prst="rect">
            <a:avLst/>
          </a:prstGeom>
        </p:spPr>
        <p:txBody>
          <a:bodyPr/>
          <a:lstStyle>
            <a:lvl1pPr algn="l">
              <a:defRPr sz="800">
                <a:solidFill>
                  <a:schemeClr val="bg1"/>
                </a:solidFill>
              </a:defRPr>
            </a:lvl1pPr>
          </a:lstStyle>
          <a:p>
            <a:pPr>
              <a:defRPr/>
            </a:pPr>
            <a:endParaRPr lang="en-US" sz="700" dirty="0"/>
          </a:p>
        </p:txBody>
      </p:sp>
      <p:pic>
        <p:nvPicPr>
          <p:cNvPr id="18" name="Picture 17"/>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399405" y="6641822"/>
            <a:ext cx="647591" cy="184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4084802" y="6588153"/>
            <a:ext cx="974395" cy="276999"/>
          </a:xfrm>
          <a:prstGeom prst="rect">
            <a:avLst/>
          </a:prstGeom>
          <a:noFill/>
        </p:spPr>
        <p:txBody>
          <a:bodyPr wrap="none" rtlCol="0">
            <a:spAutoFit/>
          </a:bodyPr>
          <a:lstStyle/>
          <a:p>
            <a:r>
              <a:rPr lang="en-US" sz="1200" dirty="0" smtClean="0">
                <a:solidFill>
                  <a:srgbClr val="FFFFFF"/>
                </a:solidFill>
              </a:rPr>
              <a:t>#AvayaATF</a:t>
            </a:r>
            <a:endParaRPr lang="en-US" sz="1200" dirty="0">
              <a:solidFill>
                <a:srgbClr val="FFFFFF"/>
              </a:solidFill>
            </a:endParaRPr>
          </a:p>
        </p:txBody>
      </p:sp>
    </p:spTree>
    <p:extLst>
      <p:ext uri="{BB962C8B-B14F-4D97-AF65-F5344CB8AC3E}">
        <p14:creationId xmlns:p14="http://schemas.microsoft.com/office/powerpoint/2010/main" val="18795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Graphic">
    <p:spTree>
      <p:nvGrpSpPr>
        <p:cNvPr id="1" name=""/>
        <p:cNvGrpSpPr/>
        <p:nvPr/>
      </p:nvGrpSpPr>
      <p:grpSpPr>
        <a:xfrm>
          <a:off x="0" y="0"/>
          <a:ext cx="0" cy="0"/>
          <a:chOff x="0" y="0"/>
          <a:chExt cx="0" cy="0"/>
        </a:xfrm>
      </p:grpSpPr>
      <p:pic>
        <p:nvPicPr>
          <p:cNvPr id="3" name="Imagen 3"/>
          <p:cNvPicPr>
            <a:picLocks noChangeAspect="1"/>
          </p:cNvPicPr>
          <p:nvPr userDrawn="1"/>
        </p:nvPicPr>
        <p:blipFill rotWithShape="1">
          <a:blip r:embed="rId2" cstate="screen">
            <a:extLst>
              <a:ext uri="{28A0092B-C50C-407E-A947-70E740481C1C}">
                <a14:useLocalDpi xmlns:a14="http://schemas.microsoft.com/office/drawing/2010/main"/>
              </a:ext>
            </a:extLst>
          </a:blip>
          <a:srcRect b="-914"/>
          <a:stretch/>
        </p:blipFill>
        <p:spPr>
          <a:xfrm>
            <a:off x="0" y="-93457"/>
            <a:ext cx="9239250" cy="7053360"/>
          </a:xfrm>
          <a:prstGeom prst="rect">
            <a:avLst/>
          </a:prstGeom>
        </p:spPr>
      </p:pic>
      <p:sp>
        <p:nvSpPr>
          <p:cNvPr id="5" name="TextBox 4"/>
          <p:cNvSpPr txBox="1"/>
          <p:nvPr userDrawn="1"/>
        </p:nvSpPr>
        <p:spPr>
          <a:xfrm>
            <a:off x="4084802" y="6563692"/>
            <a:ext cx="974395" cy="276999"/>
          </a:xfrm>
          <a:prstGeom prst="rect">
            <a:avLst/>
          </a:prstGeom>
          <a:noFill/>
        </p:spPr>
        <p:txBody>
          <a:bodyPr wrap="none" rtlCol="0">
            <a:spAutoFit/>
          </a:bodyPr>
          <a:lstStyle/>
          <a:p>
            <a:r>
              <a:rPr lang="en-US" sz="1200" dirty="0" smtClean="0">
                <a:solidFill>
                  <a:srgbClr val="FFFFFF"/>
                </a:solidFill>
              </a:rPr>
              <a:t>#</a:t>
            </a:r>
            <a:r>
              <a:rPr lang="en-US" sz="1200" dirty="0" err="1" smtClean="0">
                <a:solidFill>
                  <a:srgbClr val="FFFFFF"/>
                </a:solidFill>
              </a:rPr>
              <a:t>AvayaATF</a:t>
            </a:r>
            <a:endParaRPr lang="en-US" sz="1200" dirty="0">
              <a:solidFill>
                <a:srgbClr val="FFFFFF"/>
              </a:solidFill>
            </a:endParaRPr>
          </a:p>
        </p:txBody>
      </p:sp>
      <p:sp>
        <p:nvSpPr>
          <p:cNvPr id="6" name="Footer Placeholder 3"/>
          <p:cNvSpPr>
            <a:spLocks noGrp="1"/>
          </p:cNvSpPr>
          <p:nvPr userDrawn="1">
            <p:ph type="ftr" sz="quarter" idx="3"/>
          </p:nvPr>
        </p:nvSpPr>
        <p:spPr>
          <a:xfrm>
            <a:off x="184282" y="6538708"/>
            <a:ext cx="4056193" cy="24447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chemeClr val="bg1"/>
                </a:solidFill>
              </a:defRPr>
            </a:lvl1pPr>
          </a:lstStyle>
          <a:p>
            <a:endParaRPr lang="en-US" sz="700" dirty="0"/>
          </a:p>
        </p:txBody>
      </p:sp>
    </p:spTree>
    <p:extLst>
      <p:ext uri="{BB962C8B-B14F-4D97-AF65-F5344CB8AC3E}">
        <p14:creationId xmlns:p14="http://schemas.microsoft.com/office/powerpoint/2010/main" val="10023292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Picture 13" descr="PowerOfWe_reverse2.png"/>
          <p:cNvPicPr>
            <a:picLocks noChangeAspect="1"/>
          </p:cNvPicPr>
          <p:nvPr userDrawn="1"/>
        </p:nvPicPr>
        <p:blipFill>
          <a:blip r:embed="rId3" cstate="print"/>
          <a:stretch>
            <a:fillRect/>
          </a:stretch>
        </p:blipFill>
        <p:spPr bwMode="black">
          <a:xfrm>
            <a:off x="2595608" y="2645764"/>
            <a:ext cx="3952784" cy="1566472"/>
          </a:xfrm>
          <a:prstGeom prst="rect">
            <a:avLst/>
          </a:prstGeom>
        </p:spPr>
      </p:pic>
      <p:sp>
        <p:nvSpPr>
          <p:cNvPr id="4" name="TextBox 3"/>
          <p:cNvSpPr txBox="1"/>
          <p:nvPr userDrawn="1"/>
        </p:nvSpPr>
        <p:spPr>
          <a:xfrm>
            <a:off x="4084802" y="6563692"/>
            <a:ext cx="974395" cy="276999"/>
          </a:xfrm>
          <a:prstGeom prst="rect">
            <a:avLst/>
          </a:prstGeom>
          <a:noFill/>
        </p:spPr>
        <p:txBody>
          <a:bodyPr wrap="none" rtlCol="0">
            <a:spAutoFit/>
          </a:bodyPr>
          <a:lstStyle/>
          <a:p>
            <a:r>
              <a:rPr lang="en-US" sz="1200" dirty="0" smtClean="0">
                <a:solidFill>
                  <a:srgbClr val="FFFFFF"/>
                </a:solidFill>
              </a:rPr>
              <a:t>#</a:t>
            </a:r>
            <a:r>
              <a:rPr lang="en-US" sz="1200" dirty="0" err="1" smtClean="0">
                <a:solidFill>
                  <a:srgbClr val="FFFFFF"/>
                </a:solidFill>
              </a:rPr>
              <a:t>AvayaATF</a:t>
            </a:r>
            <a:endParaRPr lang="en-US" sz="1200" dirty="0">
              <a:solidFill>
                <a:srgbClr val="FFFFFF"/>
              </a:solidFill>
            </a:endParaRPr>
          </a:p>
        </p:txBody>
      </p:sp>
      <p:sp>
        <p:nvSpPr>
          <p:cNvPr id="5" name="Footer Placeholder 3"/>
          <p:cNvSpPr>
            <a:spLocks noGrp="1"/>
          </p:cNvSpPr>
          <p:nvPr userDrawn="1">
            <p:ph type="ftr" sz="quarter" idx="3"/>
          </p:nvPr>
        </p:nvSpPr>
        <p:spPr>
          <a:xfrm>
            <a:off x="184282" y="6538708"/>
            <a:ext cx="4056193" cy="24447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chemeClr val="bg1"/>
                </a:solidFill>
              </a:defRPr>
            </a:lvl1pPr>
          </a:lstStyle>
          <a:p>
            <a:endParaRPr lang="en-US" sz="700" dirty="0"/>
          </a:p>
        </p:txBody>
      </p:sp>
    </p:spTree>
    <p:extLst>
      <p:ext uri="{BB962C8B-B14F-4D97-AF65-F5344CB8AC3E}">
        <p14:creationId xmlns:p14="http://schemas.microsoft.com/office/powerpoint/2010/main" val="341929644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3" name="Picture 22" descr="tubos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6512" y="2770748"/>
            <a:ext cx="9180512" cy="3750479"/>
          </a:xfrm>
          <a:prstGeom prst="rect">
            <a:avLst/>
          </a:prstGeom>
        </p:spPr>
      </p:pic>
      <p:sp>
        <p:nvSpPr>
          <p:cNvPr id="2" name="Title 1"/>
          <p:cNvSpPr>
            <a:spLocks noGrp="1"/>
          </p:cNvSpPr>
          <p:nvPr>
            <p:ph type="title"/>
          </p:nvPr>
        </p:nvSpPr>
        <p:spPr>
          <a:xfrm>
            <a:off x="457200" y="2209800"/>
            <a:ext cx="8506288" cy="914400"/>
          </a:xfrm>
        </p:spPr>
        <p:txBody>
          <a:bodyPr>
            <a:normAutofit/>
          </a:bodyPr>
          <a:lstStyle>
            <a:lvl1pPr algn="r">
              <a:defRPr sz="4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3E55E81F-72E2-40F1-A677-7E1BFDA06590}" type="slidenum">
              <a:rPr lang="en-US" smtClean="0"/>
              <a:t>‹#›</a:t>
            </a:fld>
            <a:endParaRPr lang="en-US"/>
          </a:p>
        </p:txBody>
      </p:sp>
      <p:sp>
        <p:nvSpPr>
          <p:cNvPr id="13" name="Rectángulo 8"/>
          <p:cNvSpPr/>
          <p:nvPr userDrawn="1"/>
        </p:nvSpPr>
        <p:spPr>
          <a:xfrm>
            <a:off x="-36512" y="-194053"/>
            <a:ext cx="9203370" cy="2078212"/>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14" name="Rectángulo 6"/>
          <p:cNvSpPr/>
          <p:nvPr userDrawn="1"/>
        </p:nvSpPr>
        <p:spPr>
          <a:xfrm>
            <a:off x="-36512" y="1959045"/>
            <a:ext cx="9000000" cy="108000"/>
          </a:xfrm>
          <a:prstGeom prst="rect">
            <a:avLst/>
          </a:prstGeom>
          <a:solidFill>
            <a:srgbClr val="868D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15" name="Rectángulo 7"/>
          <p:cNvSpPr/>
          <p:nvPr userDrawn="1"/>
        </p:nvSpPr>
        <p:spPr>
          <a:xfrm>
            <a:off x="-23000" y="1884159"/>
            <a:ext cx="9217024" cy="93392"/>
          </a:xfrm>
          <a:prstGeom prst="rect">
            <a:avLst/>
          </a:prstGeom>
          <a:solidFill>
            <a:srgbClr val="B7C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6" name="Imagen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9364" y="326977"/>
            <a:ext cx="7546693" cy="699245"/>
          </a:xfrm>
          <a:prstGeom prst="rect">
            <a:avLst/>
          </a:prstGeom>
        </p:spPr>
      </p:pic>
      <p:sp>
        <p:nvSpPr>
          <p:cNvPr id="17" name="TextBox 16"/>
          <p:cNvSpPr txBox="1"/>
          <p:nvPr userDrawn="1"/>
        </p:nvSpPr>
        <p:spPr>
          <a:xfrm>
            <a:off x="2377296" y="1026733"/>
            <a:ext cx="4528804" cy="400110"/>
          </a:xfrm>
          <a:prstGeom prst="rect">
            <a:avLst/>
          </a:prstGeom>
          <a:noFill/>
        </p:spPr>
        <p:txBody>
          <a:bodyPr wrap="none" rtlCol="0">
            <a:spAutoFit/>
          </a:bodyPr>
          <a:lstStyle/>
          <a:p>
            <a:r>
              <a:rPr lang="en-US" sz="2000" dirty="0" smtClean="0">
                <a:solidFill>
                  <a:schemeClr val="bg1"/>
                </a:solidFill>
              </a:rPr>
              <a:t>March 25 – 27</a:t>
            </a:r>
            <a:r>
              <a:rPr lang="en-US" sz="2000" baseline="30000" dirty="0" smtClean="0">
                <a:solidFill>
                  <a:schemeClr val="bg1"/>
                </a:solidFill>
              </a:rPr>
              <a:t>th</a:t>
            </a:r>
            <a:r>
              <a:rPr lang="en-US" sz="2000" dirty="0" smtClean="0">
                <a:solidFill>
                  <a:schemeClr val="bg1"/>
                </a:solidFill>
              </a:rPr>
              <a:t>, 2014  </a:t>
            </a:r>
            <a:r>
              <a:rPr lang="az-Cyrl-AZ" sz="2000" dirty="0" smtClean="0">
                <a:solidFill>
                  <a:schemeClr val="bg1"/>
                </a:solidFill>
                <a:latin typeface="Arial"/>
                <a:cs typeface="Arial"/>
              </a:rPr>
              <a:t>І</a:t>
            </a:r>
            <a:r>
              <a:rPr lang="en-US" sz="2000" dirty="0" smtClean="0">
                <a:solidFill>
                  <a:schemeClr val="bg1"/>
                </a:solidFill>
              </a:rPr>
              <a:t>  Orlando, FL</a:t>
            </a:r>
            <a:endParaRPr lang="en-US" sz="2000" dirty="0">
              <a:solidFill>
                <a:schemeClr val="bg1"/>
              </a:solidFill>
            </a:endParaRPr>
          </a:p>
        </p:txBody>
      </p:sp>
      <p:sp>
        <p:nvSpPr>
          <p:cNvPr id="18" name="Rectángulo 8"/>
          <p:cNvSpPr/>
          <p:nvPr userDrawn="1"/>
        </p:nvSpPr>
        <p:spPr>
          <a:xfrm>
            <a:off x="-24064" y="6343650"/>
            <a:ext cx="9189858" cy="536475"/>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9" name="Picture 18"/>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8047183" y="6502167"/>
            <a:ext cx="969348" cy="27434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userDrawn="1"/>
        </p:nvSpPr>
        <p:spPr>
          <a:xfrm>
            <a:off x="4077975" y="6496541"/>
            <a:ext cx="974395" cy="276999"/>
          </a:xfrm>
          <a:prstGeom prst="rect">
            <a:avLst/>
          </a:prstGeom>
          <a:noFill/>
        </p:spPr>
        <p:txBody>
          <a:bodyPr wrap="none" rtlCol="0">
            <a:spAutoFit/>
          </a:bodyPr>
          <a:lstStyle/>
          <a:p>
            <a:r>
              <a:rPr lang="en-US" sz="1200" dirty="0" smtClean="0">
                <a:solidFill>
                  <a:srgbClr val="FFFFFF"/>
                </a:solidFill>
              </a:rPr>
              <a:t>#AvayaATF</a:t>
            </a:r>
            <a:endParaRPr lang="en-US" sz="1200" dirty="0">
              <a:solidFill>
                <a:srgbClr val="FFFFFF"/>
              </a:solidFill>
            </a:endParaRPr>
          </a:p>
        </p:txBody>
      </p:sp>
      <p:sp>
        <p:nvSpPr>
          <p:cNvPr id="22" name="Subtítulo 2"/>
          <p:cNvSpPr>
            <a:spLocks noGrp="1"/>
          </p:cNvSpPr>
          <p:nvPr>
            <p:ph type="subTitle" idx="1"/>
          </p:nvPr>
        </p:nvSpPr>
        <p:spPr>
          <a:xfrm>
            <a:off x="457200" y="3124200"/>
            <a:ext cx="8506288" cy="685800"/>
          </a:xfrm>
        </p:spPr>
        <p:txBody>
          <a:bodyPr>
            <a:normAutofit/>
          </a:bodyPr>
          <a:lstStyle>
            <a:lvl1pPr marL="0" indent="0" algn="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24" name="Footer Placeholder 3"/>
          <p:cNvSpPr txBox="1">
            <a:spLocks/>
          </p:cNvSpPr>
          <p:nvPr userDrawn="1"/>
        </p:nvSpPr>
        <p:spPr>
          <a:xfrm>
            <a:off x="7345" y="6553199"/>
            <a:ext cx="3955055" cy="304801"/>
          </a:xfrm>
          <a:prstGeom prst="rect">
            <a:avLst/>
          </a:prstGeom>
        </p:spPr>
        <p:txBody>
          <a:bodyPr/>
          <a:lstStyle>
            <a:defPPr>
              <a:defRPr lang="en-US"/>
            </a:defPPr>
            <a:lvl1pPr marL="0" algn="l" defTabSz="914400" rtl="0" eaLnBrk="1" latinLnBrk="0" hangingPunct="1">
              <a:defRPr sz="9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Arial"/>
              </a:rPr>
              <a:t>© 2014 Avaya Inc. Avaya – Confidential &amp; Proprietary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a:rPr>
              <a:t>Do not duplicate, publish or distribute further without the express written permission of Avaya.</a:t>
            </a:r>
            <a:endParaRPr kumimoji="0" lang="en-US" sz="700" b="0" i="0" u="none" strike="noStrike" kern="1200" cap="none" spc="0" normalizeH="0" baseline="0" noProof="0" dirty="0">
              <a:ln>
                <a:noFill/>
              </a:ln>
              <a:solidFill>
                <a:schemeClr val="bg1"/>
              </a:solidFill>
              <a:effectLst/>
              <a:uLnTx/>
              <a:uFillTx/>
              <a:latin typeface="Arial"/>
            </a:endParaRPr>
          </a:p>
        </p:txBody>
      </p:sp>
    </p:spTree>
    <p:extLst>
      <p:ext uri="{BB962C8B-B14F-4D97-AF65-F5344CB8AC3E}">
        <p14:creationId xmlns:p14="http://schemas.microsoft.com/office/powerpoint/2010/main" val="41051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404958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294723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9530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9530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11872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4040188" cy="43021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3021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1823363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193331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209142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77900"/>
          </a:xfrm>
        </p:spPr>
        <p:txBody>
          <a:bodyPr anchor="ctr">
            <a:normAutofit/>
          </a:bodyPr>
          <a:lstStyle>
            <a:lvl1pPr algn="ctr">
              <a:defRPr sz="28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47800"/>
            <a:ext cx="5111750" cy="5029200"/>
          </a:xfrm>
        </p:spPr>
        <p:txBody>
          <a:bodyPr/>
          <a:lstStyle>
            <a:lvl1pPr>
              <a:defRPr sz="24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504285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37489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09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6" name="Slide Number Placeholder 5"/>
          <p:cNvSpPr>
            <a:spLocks noGrp="1"/>
          </p:cNvSpPr>
          <p:nvPr>
            <p:ph type="sldNum" sz="quarter" idx="4"/>
          </p:nvPr>
        </p:nvSpPr>
        <p:spPr>
          <a:xfrm>
            <a:off x="6553200" y="6613524"/>
            <a:ext cx="2133600" cy="244475"/>
          </a:xfrm>
          <a:prstGeom prst="rect">
            <a:avLst/>
          </a:prstGeom>
        </p:spPr>
        <p:txBody>
          <a:bodyPr vert="horz" lIns="91440" tIns="45720" rIns="91440" bIns="45720" rtlCol="0" anchor="ctr"/>
          <a:lstStyle>
            <a:lvl1pPr algn="r">
              <a:defRPr sz="1200">
                <a:solidFill>
                  <a:schemeClr val="tx1">
                    <a:tint val="75000"/>
                  </a:schemeClr>
                </a:solidFill>
              </a:defRPr>
            </a:lvl1pPr>
          </a:lstStyle>
          <a:p>
            <a:fld id="{3E55E81F-72E2-40F1-A677-7E1BFDA06590}" type="slidenum">
              <a:rPr lang="en-US" smtClean="0"/>
              <a:t>‹#›</a:t>
            </a:fld>
            <a:endParaRPr lang="en-US"/>
          </a:p>
        </p:txBody>
      </p:sp>
      <p:grpSp>
        <p:nvGrpSpPr>
          <p:cNvPr id="7" name="Group 6"/>
          <p:cNvGrpSpPr/>
          <p:nvPr userDrawn="1"/>
        </p:nvGrpSpPr>
        <p:grpSpPr>
          <a:xfrm>
            <a:off x="0" y="0"/>
            <a:ext cx="9144000" cy="332656"/>
            <a:chOff x="15678" y="6556704"/>
            <a:chExt cx="9144000" cy="332656"/>
          </a:xfrm>
        </p:grpSpPr>
        <p:sp>
          <p:nvSpPr>
            <p:cNvPr id="8" name="Rectángulo 6"/>
            <p:cNvSpPr/>
            <p:nvPr userDrawn="1"/>
          </p:nvSpPr>
          <p:spPr>
            <a:xfrm>
              <a:off x="1611398" y="6556704"/>
              <a:ext cx="4346116" cy="324000"/>
            </a:xfrm>
            <a:prstGeom prst="rect">
              <a:avLst/>
            </a:prstGeom>
            <a:solidFill>
              <a:srgbClr val="868D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9" name="Rectángulo 7"/>
            <p:cNvSpPr/>
            <p:nvPr userDrawn="1"/>
          </p:nvSpPr>
          <p:spPr>
            <a:xfrm flipV="1">
              <a:off x="5957514" y="6556704"/>
              <a:ext cx="3202164" cy="332656"/>
            </a:xfrm>
            <a:prstGeom prst="rect">
              <a:avLst/>
            </a:prstGeom>
            <a:solidFill>
              <a:srgbClr val="B7C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10" name="Rectángulo 6"/>
            <p:cNvSpPr/>
            <p:nvPr userDrawn="1"/>
          </p:nvSpPr>
          <p:spPr>
            <a:xfrm>
              <a:off x="15678" y="6556704"/>
              <a:ext cx="3072823" cy="3240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grpSp>
      <p:pic>
        <p:nvPicPr>
          <p:cNvPr id="11" name="Picture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07783" y="74628"/>
            <a:ext cx="2445693" cy="198414"/>
          </a:xfrm>
          <a:prstGeom prst="rect">
            <a:avLst/>
          </a:prstGeom>
        </p:spPr>
      </p:pic>
      <p:pic>
        <p:nvPicPr>
          <p:cNvPr id="12" name="Picture 11"/>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128073" y="62672"/>
            <a:ext cx="749150" cy="232051"/>
          </a:xfrm>
          <a:prstGeom prst="rect">
            <a:avLst/>
          </a:prstGeom>
        </p:spPr>
      </p:pic>
      <p:sp>
        <p:nvSpPr>
          <p:cNvPr id="13" name="Footer Placeholder 3"/>
          <p:cNvSpPr txBox="1">
            <a:spLocks/>
          </p:cNvSpPr>
          <p:nvPr userDrawn="1"/>
        </p:nvSpPr>
        <p:spPr>
          <a:xfrm>
            <a:off x="83545" y="6553199"/>
            <a:ext cx="3955055" cy="304801"/>
          </a:xfrm>
          <a:prstGeom prst="rect">
            <a:avLst/>
          </a:prstGeom>
        </p:spPr>
        <p:txBody>
          <a:bodyPr/>
          <a:lstStyle>
            <a:defPPr>
              <a:defRPr lang="en-US"/>
            </a:defPPr>
            <a:lvl1pPr marL="0" algn="l" defTabSz="914400" rtl="0" eaLnBrk="1" latinLnBrk="0" hangingPunct="1">
              <a:defRPr sz="9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lumMod val="50000"/>
                    <a:lumOff val="50000"/>
                  </a:schemeClr>
                </a:solidFill>
                <a:effectLst/>
                <a:uLnTx/>
                <a:uFillTx/>
                <a:latin typeface="Arial"/>
              </a:rPr>
              <a:t>© 2014 Avaya Inc. Avaya – Confidential &amp; Proprietary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tx1">
                    <a:lumMod val="50000"/>
                    <a:lumOff val="50000"/>
                  </a:schemeClr>
                </a:solidFill>
                <a:effectLst/>
                <a:uLnTx/>
                <a:uFillTx/>
                <a:latin typeface="Arial"/>
              </a:rPr>
              <a:t>Do not duplicate, publish or distribute further without the express written permission of Avaya.</a:t>
            </a:r>
            <a:endParaRPr kumimoji="0" lang="en-US" sz="700" b="0" i="0" u="none" strike="noStrike" kern="1200" cap="none" spc="0" normalizeH="0" baseline="0" noProof="0" dirty="0">
              <a:ln>
                <a:noFill/>
              </a:ln>
              <a:solidFill>
                <a:schemeClr val="tx1">
                  <a:lumMod val="50000"/>
                  <a:lumOff val="50000"/>
                </a:schemeClr>
              </a:solidFill>
              <a:effectLst/>
              <a:uLnTx/>
              <a:uFillTx/>
              <a:latin typeface="Arial"/>
            </a:endParaRPr>
          </a:p>
        </p:txBody>
      </p:sp>
      <p:sp>
        <p:nvSpPr>
          <p:cNvPr id="14" name="TextBox 24"/>
          <p:cNvSpPr txBox="1"/>
          <p:nvPr userDrawn="1"/>
        </p:nvSpPr>
        <p:spPr>
          <a:xfrm>
            <a:off x="4109955" y="6596390"/>
            <a:ext cx="923651" cy="261610"/>
          </a:xfrm>
          <a:prstGeom prst="rect">
            <a:avLst/>
          </a:prstGeom>
          <a:noFill/>
        </p:spPr>
        <p:txBody>
          <a:bodyPr wrap="none" rtlCol="0">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smtClean="0">
                <a:solidFill>
                  <a:srgbClr val="FF0000"/>
                </a:solidFill>
              </a:rPr>
              <a:t>#AvayaATF</a:t>
            </a:r>
            <a:endParaRPr lang="en-US" sz="1100" dirty="0">
              <a:solidFill>
                <a:srgbClr val="FF0000"/>
              </a:solidFill>
            </a:endParaRPr>
          </a:p>
        </p:txBody>
      </p:sp>
    </p:spTree>
    <p:extLst>
      <p:ext uri="{BB962C8B-B14F-4D97-AF65-F5344CB8AC3E}">
        <p14:creationId xmlns:p14="http://schemas.microsoft.com/office/powerpoint/2010/main" val="299032762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iming>
    <p:tnLst>
      <p:par>
        <p:cTn id="1" dur="indefinite" restart="never" nodeType="tmRoot"/>
      </p:par>
    </p:tnLst>
  </p:timing>
  <p:hf hdr="0" ftr="0" dt="0"/>
  <p:txStyles>
    <p:titleStyle>
      <a:lvl1pPr algn="ctr" defTabSz="914400" rtl="0" eaLnBrk="1" latinLnBrk="0" hangingPunct="1">
        <a:spcBef>
          <a:spcPct val="0"/>
        </a:spcBef>
        <a:buNone/>
        <a:defRPr sz="2800" kern="1200">
          <a:solidFill>
            <a:srgbClr val="CC0000"/>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spcBef>
          <a:spcPct val="20000"/>
        </a:spcBef>
        <a:buClr>
          <a:srgbClr val="CC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40080" indent="-285750" algn="l" defTabSz="914400" rtl="0" eaLnBrk="1" latinLnBrk="0" hangingPunct="1">
        <a:spcBef>
          <a:spcPct val="20000"/>
        </a:spcBef>
        <a:buClr>
          <a:srgbClr val="CC000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spcBef>
          <a:spcPct val="20000"/>
        </a:spcBef>
        <a:buClr>
          <a:srgbClr val="CC000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88720" indent="-228600" algn="l" defTabSz="914400" rtl="0" eaLnBrk="1" latinLnBrk="0" hangingPunct="1">
        <a:spcBef>
          <a:spcPct val="20000"/>
        </a:spcBef>
        <a:buClr>
          <a:srgbClr val="CC000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463040" indent="-228600" algn="l" defTabSz="914400" rtl="0" eaLnBrk="1" latinLnBrk="0" hangingPunct="1">
        <a:spcBef>
          <a:spcPct val="20000"/>
        </a:spcBef>
        <a:buClr>
          <a:srgbClr val="CC000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1.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1.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arget="../media/image18.jpeg" Type="http://schemas.openxmlformats.org/officeDocument/2006/relationships/image"/><Relationship Id="rId1" Target="../slideLayouts/slideLayout5.xml" Type="http://schemas.openxmlformats.org/officeDocument/2006/relationships/slideLayout"/></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Managing an Avaya Fabric Connect Solution</a:t>
            </a:r>
            <a:endParaRPr lang="en-US" dirty="0"/>
          </a:p>
        </p:txBody>
      </p:sp>
      <p:sp>
        <p:nvSpPr>
          <p:cNvPr id="4" name="Subtitle 3"/>
          <p:cNvSpPr>
            <a:spLocks noGrp="1"/>
          </p:cNvSpPr>
          <p:nvPr>
            <p:ph type="subTitle" idx="1"/>
          </p:nvPr>
        </p:nvSpPr>
        <p:spPr>
          <a:xfrm>
            <a:off x="457200" y="2809744"/>
            <a:ext cx="7875033" cy="1066800"/>
          </a:xfrm>
        </p:spPr>
        <p:txBody>
          <a:bodyPr>
            <a:normAutofit fontScale="55000" lnSpcReduction="20000"/>
          </a:bodyPr>
          <a:lstStyle/>
          <a:p>
            <a:r>
              <a:rPr lang="en-US" sz="5100" dirty="0" smtClean="0"/>
              <a:t>Don Rumford</a:t>
            </a:r>
            <a:endParaRPr lang="en-US" sz="5100" dirty="0" smtClean="0"/>
          </a:p>
          <a:p>
            <a:r>
              <a:rPr lang="en-US" dirty="0" smtClean="0"/>
              <a:t>Sr. </a:t>
            </a:r>
            <a:r>
              <a:rPr lang="en-US" dirty="0" smtClean="0"/>
              <a:t>Consulting Systems Engineer</a:t>
            </a:r>
          </a:p>
          <a:p>
            <a:r>
              <a:rPr lang="en-US" dirty="0" smtClean="0"/>
              <a:t>Avaya Network Management &amp; Access Control Solutions</a:t>
            </a:r>
            <a:endParaRPr lang="en-US" dirty="0"/>
          </a:p>
        </p:txBody>
      </p:sp>
      <p:sp>
        <p:nvSpPr>
          <p:cNvPr id="5" name="TextBox 4"/>
          <p:cNvSpPr txBox="1"/>
          <p:nvPr/>
        </p:nvSpPr>
        <p:spPr>
          <a:xfrm>
            <a:off x="50127" y="6601662"/>
            <a:ext cx="908585" cy="261610"/>
          </a:xfrm>
          <a:prstGeom prst="rect">
            <a:avLst/>
          </a:prstGeom>
          <a:noFill/>
        </p:spPr>
        <p:txBody>
          <a:bodyPr wrap="none" rtlCol="0">
            <a:spAutoFit/>
          </a:bodyPr>
          <a:lstStyle/>
          <a:p>
            <a:r>
              <a:rPr lang="en-US" sz="1100" dirty="0">
                <a:solidFill>
                  <a:srgbClr val="FFFFFF"/>
                </a:solidFill>
              </a:rPr>
              <a:t>#</a:t>
            </a:r>
            <a:r>
              <a:rPr lang="en-US" sz="1100" dirty="0" err="1">
                <a:solidFill>
                  <a:srgbClr val="FFFFFF"/>
                </a:solidFill>
              </a:rPr>
              <a:t>AvayaATF</a:t>
            </a:r>
            <a:endParaRPr lang="en-US" sz="1100" dirty="0">
              <a:solidFill>
                <a:srgbClr val="FFFFFF"/>
              </a:solidFill>
            </a:endParaRPr>
          </a:p>
        </p:txBody>
      </p:sp>
    </p:spTree>
    <p:extLst>
      <p:ext uri="{BB962C8B-B14F-4D97-AF65-F5344CB8AC3E}">
        <p14:creationId xmlns:p14="http://schemas.microsoft.com/office/powerpoint/2010/main" val="1720532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SPBM Configuration</a:t>
            </a:r>
            <a:br>
              <a:rPr lang="en-US" altLang="en-US" smtClean="0"/>
            </a:br>
            <a:r>
              <a:rPr lang="en-US" altLang="en-US" smtClean="0"/>
              <a:t>IS-IS and SPBM Interface Configuration - CLI</a:t>
            </a:r>
            <a:endParaRPr lang="en-US" altLang="en-US" dirty="0" smtClean="0"/>
          </a:p>
        </p:txBody>
      </p:sp>
      <p:sp>
        <p:nvSpPr>
          <p:cNvPr id="3" name="Content Placeholder 2"/>
          <p:cNvSpPr>
            <a:spLocks noGrp="1"/>
          </p:cNvSpPr>
          <p:nvPr>
            <p:ph idx="1"/>
          </p:nvPr>
        </p:nvSpPr>
        <p:spPr/>
        <p:txBody>
          <a:bodyPr/>
          <a:lstStyle/>
          <a:p>
            <a:r>
              <a:rPr lang="en-US" smtClean="0"/>
              <a:t>CLI</a:t>
            </a:r>
          </a:p>
          <a:p>
            <a:pPr lvl="1"/>
            <a:r>
              <a:rPr lang="en-US" smtClean="0"/>
              <a:t>ERS-8800:5# config ethernet &lt;slot/port&gt; isis create</a:t>
            </a:r>
          </a:p>
          <a:p>
            <a:pPr lvl="1"/>
            <a:r>
              <a:rPr lang="en-US" smtClean="0"/>
              <a:t>ERS-8800:5# config ethernet &lt;slot/port&gt; isis spbm &lt;1..100&gt; state enable</a:t>
            </a:r>
          </a:p>
          <a:p>
            <a:pPr lvl="1"/>
            <a:r>
              <a:rPr lang="en-US" smtClean="0"/>
              <a:t>ERS-8800:5# config ethernet &lt;slot/port&gt; isis enable</a:t>
            </a:r>
          </a:p>
          <a:p>
            <a:pPr lvl="1"/>
            <a:r>
              <a:rPr lang="en-US" smtClean="0"/>
              <a:t>ERS-8800:5# config mlt &lt;mlt id&gt; isis create</a:t>
            </a:r>
          </a:p>
          <a:p>
            <a:pPr lvl="1"/>
            <a:r>
              <a:rPr lang="en-US" smtClean="0"/>
              <a:t>ERS-8800:5# config mlt &lt;mlt id&gt; isis spbm &lt;1..100&gt; state enable</a:t>
            </a:r>
          </a:p>
          <a:p>
            <a:pPr lvl="1"/>
            <a:r>
              <a:rPr lang="en-US" smtClean="0"/>
              <a:t>ERS-8800:5# config mlt &lt;mlt id&gt; isis enable</a:t>
            </a:r>
            <a:endParaRPr lang="en-US" dirty="0"/>
          </a:p>
        </p:txBody>
      </p:sp>
      <p:sp>
        <p:nvSpPr>
          <p:cNvPr id="5" name="Slide Number Placeholder 4"/>
          <p:cNvSpPr>
            <a:spLocks noGrp="1"/>
          </p:cNvSpPr>
          <p:nvPr>
            <p:ph type="sldNum" sz="quarter" idx="12"/>
          </p:nvPr>
        </p:nvSpPr>
        <p:spPr/>
        <p:txBody>
          <a:bodyPr/>
          <a:lstStyle/>
          <a:p>
            <a:fld id="{3E55E81F-72E2-40F1-A677-7E1BFDA06590}" type="slidenum">
              <a:rPr lang="en-US" smtClean="0"/>
              <a:t>10</a:t>
            </a:fld>
            <a:endParaRPr lang="en-US"/>
          </a:p>
        </p:txBody>
      </p:sp>
    </p:spTree>
    <p:extLst>
      <p:ext uri="{BB962C8B-B14F-4D97-AF65-F5344CB8AC3E}">
        <p14:creationId xmlns:p14="http://schemas.microsoft.com/office/powerpoint/2010/main" val="30957463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SPBM Configuration</a:t>
            </a:r>
            <a:br>
              <a:rPr lang="en-US" altLang="en-US" smtClean="0"/>
            </a:br>
            <a:r>
              <a:rPr lang="en-US" altLang="en-US" smtClean="0"/>
              <a:t>IS-IS and SPBM Interface Configuration - ACLI</a:t>
            </a:r>
            <a:endParaRPr lang="en-US" altLang="en-US" dirty="0" smtClean="0"/>
          </a:p>
        </p:txBody>
      </p:sp>
      <p:sp>
        <p:nvSpPr>
          <p:cNvPr id="3" name="Content Placeholder 2"/>
          <p:cNvSpPr>
            <a:spLocks noGrp="1"/>
          </p:cNvSpPr>
          <p:nvPr>
            <p:ph idx="1"/>
          </p:nvPr>
        </p:nvSpPr>
        <p:spPr/>
        <p:txBody>
          <a:bodyPr/>
          <a:lstStyle/>
          <a:p>
            <a:r>
              <a:rPr lang="en-US" smtClean="0"/>
              <a:t>ACLI</a:t>
            </a:r>
          </a:p>
          <a:p>
            <a:pPr lvl="1"/>
            <a:r>
              <a:rPr lang="en-US" smtClean="0"/>
              <a:t>ERS-8800:5(config)#interface gigabitEthernet &lt;slot/port&gt;</a:t>
            </a:r>
          </a:p>
          <a:p>
            <a:pPr lvl="1"/>
            <a:r>
              <a:rPr lang="en-US" smtClean="0"/>
              <a:t>ERS-8800:5(config-if)#isis</a:t>
            </a:r>
          </a:p>
          <a:p>
            <a:pPr lvl="1"/>
            <a:r>
              <a:rPr lang="en-US" smtClean="0"/>
              <a:t>ERS-8800:5(config-if)#isis spbm &lt;1..100&gt;</a:t>
            </a:r>
          </a:p>
          <a:p>
            <a:pPr lvl="1"/>
            <a:r>
              <a:rPr lang="en-US" smtClean="0"/>
              <a:t>ERS-8800:5(config-if)#isis enable</a:t>
            </a:r>
          </a:p>
          <a:p>
            <a:pPr lvl="1"/>
            <a:r>
              <a:rPr lang="en-US" smtClean="0"/>
              <a:t>ERS-8800:5(config-if)#exit</a:t>
            </a:r>
          </a:p>
          <a:p>
            <a:pPr lvl="1"/>
            <a:r>
              <a:rPr lang="en-US" smtClean="0"/>
              <a:t>ERS-8800:5(config)#interface mlt &lt;mlt id&gt;</a:t>
            </a:r>
          </a:p>
          <a:p>
            <a:pPr lvl="1"/>
            <a:r>
              <a:rPr lang="en-US" smtClean="0"/>
              <a:t>ERS-8800:5(config-mlt)#isis</a:t>
            </a:r>
          </a:p>
          <a:p>
            <a:pPr lvl="1"/>
            <a:r>
              <a:rPr lang="en-US" smtClean="0"/>
              <a:t>ERS-8800:5(config-mlt)#isis spbm &lt;1..100&gt;</a:t>
            </a:r>
          </a:p>
          <a:p>
            <a:pPr lvl="1"/>
            <a:r>
              <a:rPr lang="en-US" smtClean="0"/>
              <a:t>ERS-8800:5(config-mlt)#isis enable</a:t>
            </a:r>
          </a:p>
          <a:p>
            <a:pPr lvl="1"/>
            <a:r>
              <a:rPr lang="en-US" smtClean="0"/>
              <a:t>ERS-8800:5(config-mlt)#exit</a:t>
            </a:r>
            <a:endParaRPr lang="en-US" dirty="0"/>
          </a:p>
        </p:txBody>
      </p:sp>
      <p:sp>
        <p:nvSpPr>
          <p:cNvPr id="5" name="Slide Number Placeholder 4"/>
          <p:cNvSpPr>
            <a:spLocks noGrp="1"/>
          </p:cNvSpPr>
          <p:nvPr>
            <p:ph type="sldNum" sz="quarter" idx="12"/>
          </p:nvPr>
        </p:nvSpPr>
        <p:spPr/>
        <p:txBody>
          <a:bodyPr/>
          <a:lstStyle/>
          <a:p>
            <a:fld id="{3E55E81F-72E2-40F1-A677-7E1BFDA06590}" type="slidenum">
              <a:rPr lang="en-US" smtClean="0"/>
              <a:t>11</a:t>
            </a:fld>
            <a:endParaRPr lang="en-US"/>
          </a:p>
        </p:txBody>
      </p:sp>
    </p:spTree>
    <p:extLst>
      <p:ext uri="{BB962C8B-B14F-4D97-AF65-F5344CB8AC3E}">
        <p14:creationId xmlns:p14="http://schemas.microsoft.com/office/powerpoint/2010/main" val="283456853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r>
              <a:rPr lang="en-GB" smtClean="0"/>
              <a:t>L2 VSN Config - CLI</a:t>
            </a:r>
            <a:endParaRPr lang="en-GB" dirty="0"/>
          </a:p>
        </p:txBody>
      </p:sp>
      <p:sp>
        <p:nvSpPr>
          <p:cNvPr id="45060" name="AutoShape 33"/>
          <p:cNvSpPr>
            <a:spLocks/>
          </p:cNvSpPr>
          <p:nvPr/>
        </p:nvSpPr>
        <p:spPr bwMode="auto">
          <a:xfrm>
            <a:off x="1219200" y="3962400"/>
            <a:ext cx="2650332" cy="934478"/>
          </a:xfrm>
          <a:prstGeom prst="borderCallout3">
            <a:avLst>
              <a:gd name="adj1" fmla="val 19671"/>
              <a:gd name="adj2" fmla="val -3458"/>
              <a:gd name="adj3" fmla="val 19671"/>
              <a:gd name="adj4" fmla="val -11889"/>
              <a:gd name="adj5" fmla="val -23486"/>
              <a:gd name="adj6" fmla="val -11889"/>
              <a:gd name="adj7" fmla="val -60280"/>
              <a:gd name="adj8" fmla="val 23095"/>
            </a:avLst>
          </a:prstGeom>
          <a:noFill/>
          <a:ln w="12700" algn="ctr">
            <a:solidFill>
              <a:schemeClr val="bg1">
                <a:lumMod val="65000"/>
              </a:schemeClr>
            </a:solidFill>
            <a:miter lim="800000"/>
            <a:headEnd/>
            <a:tailEnd type="triangle" w="med" len="med"/>
          </a:ln>
        </p:spPr>
        <p:txBody>
          <a:bodyPr wrap="none" lIns="36000" tIns="36000" rIns="36000" bIns="36000">
            <a:spAutoFit/>
          </a:bodyPr>
          <a:lstStyle/>
          <a:p>
            <a:r>
              <a:rPr lang="en-US" sz="1400" dirty="0">
                <a:solidFill>
                  <a:srgbClr val="323232"/>
                </a:solidFill>
                <a:latin typeface="Courier New" pitchFamily="49" charset="0"/>
              </a:rPr>
              <a:t>vlan create 10 type port</a:t>
            </a:r>
          </a:p>
          <a:p>
            <a:r>
              <a:rPr lang="en-US" sz="1400" dirty="0">
                <a:solidFill>
                  <a:srgbClr val="323232"/>
                </a:solidFill>
                <a:latin typeface="Courier New" pitchFamily="49" charset="0"/>
              </a:rPr>
              <a:t>vlan members add 10 4/1</a:t>
            </a:r>
          </a:p>
          <a:p>
            <a:endParaRPr lang="en-US" sz="1400" dirty="0">
              <a:solidFill>
                <a:srgbClr val="323232"/>
              </a:solidFill>
              <a:latin typeface="Courier New" pitchFamily="49" charset="0"/>
            </a:endParaRPr>
          </a:p>
          <a:p>
            <a:r>
              <a:rPr lang="en-US" sz="1400" b="1" dirty="0">
                <a:solidFill>
                  <a:srgbClr val="323232"/>
                </a:solidFill>
                <a:latin typeface="Courier New" pitchFamily="49" charset="0"/>
              </a:rPr>
              <a:t>vlan </a:t>
            </a:r>
            <a:r>
              <a:rPr lang="en-US" sz="1400" b="1" dirty="0" err="1">
                <a:solidFill>
                  <a:srgbClr val="323232"/>
                </a:solidFill>
                <a:latin typeface="Courier New" pitchFamily="49" charset="0"/>
              </a:rPr>
              <a:t>i-sid</a:t>
            </a:r>
            <a:r>
              <a:rPr lang="en-US" sz="1400" b="1" dirty="0">
                <a:solidFill>
                  <a:srgbClr val="323232"/>
                </a:solidFill>
                <a:latin typeface="Courier New" pitchFamily="49" charset="0"/>
              </a:rPr>
              <a:t> 10 20010</a:t>
            </a:r>
          </a:p>
        </p:txBody>
      </p:sp>
      <p:sp>
        <p:nvSpPr>
          <p:cNvPr id="45061" name="AutoShape 34"/>
          <p:cNvSpPr>
            <a:spLocks/>
          </p:cNvSpPr>
          <p:nvPr/>
        </p:nvSpPr>
        <p:spPr bwMode="auto">
          <a:xfrm>
            <a:off x="5127869" y="3962400"/>
            <a:ext cx="2650332" cy="934478"/>
          </a:xfrm>
          <a:prstGeom prst="borderCallout3">
            <a:avLst>
              <a:gd name="adj1" fmla="val 19671"/>
              <a:gd name="adj2" fmla="val 103458"/>
              <a:gd name="adj3" fmla="val 19671"/>
              <a:gd name="adj4" fmla="val 113042"/>
              <a:gd name="adj5" fmla="val -21962"/>
              <a:gd name="adj6" fmla="val 113563"/>
              <a:gd name="adj7" fmla="val -54885"/>
              <a:gd name="adj8" fmla="val 69023"/>
            </a:avLst>
          </a:prstGeom>
          <a:noFill/>
          <a:ln w="12700" algn="ctr">
            <a:solidFill>
              <a:schemeClr val="bg1">
                <a:lumMod val="65000"/>
              </a:schemeClr>
            </a:solidFill>
            <a:miter lim="800000"/>
            <a:headEnd/>
            <a:tailEnd type="triangle" w="med" len="med"/>
          </a:ln>
        </p:spPr>
        <p:txBody>
          <a:bodyPr wrap="none" lIns="36000" tIns="36000" rIns="36000" bIns="36000">
            <a:spAutoFit/>
          </a:bodyPr>
          <a:lstStyle/>
          <a:p>
            <a:r>
              <a:rPr lang="en-US" sz="1400" dirty="0">
                <a:solidFill>
                  <a:srgbClr val="323232"/>
                </a:solidFill>
                <a:latin typeface="Courier New" pitchFamily="49" charset="0"/>
              </a:rPr>
              <a:t>vlan create 10 type port</a:t>
            </a:r>
          </a:p>
          <a:p>
            <a:r>
              <a:rPr lang="en-US" sz="1400" dirty="0">
                <a:solidFill>
                  <a:srgbClr val="323232"/>
                </a:solidFill>
                <a:latin typeface="Courier New" pitchFamily="49" charset="0"/>
              </a:rPr>
              <a:t>vlan members add 10 4/1</a:t>
            </a:r>
          </a:p>
          <a:p>
            <a:endParaRPr lang="en-US" sz="1400" dirty="0">
              <a:solidFill>
                <a:srgbClr val="323232"/>
              </a:solidFill>
              <a:latin typeface="Courier New" pitchFamily="49" charset="0"/>
            </a:endParaRPr>
          </a:p>
          <a:p>
            <a:r>
              <a:rPr lang="en-US" sz="1400" b="1" dirty="0">
                <a:solidFill>
                  <a:srgbClr val="323232"/>
                </a:solidFill>
                <a:latin typeface="Courier New" pitchFamily="49" charset="0"/>
              </a:rPr>
              <a:t>vlan </a:t>
            </a:r>
            <a:r>
              <a:rPr lang="en-US" sz="1400" b="1" dirty="0" err="1">
                <a:solidFill>
                  <a:srgbClr val="323232"/>
                </a:solidFill>
                <a:latin typeface="Courier New" pitchFamily="49" charset="0"/>
              </a:rPr>
              <a:t>i-sid</a:t>
            </a:r>
            <a:r>
              <a:rPr lang="en-US" sz="1400" b="1" dirty="0">
                <a:solidFill>
                  <a:srgbClr val="323232"/>
                </a:solidFill>
                <a:latin typeface="Courier New" pitchFamily="49" charset="0"/>
              </a:rPr>
              <a:t> 10 20010</a:t>
            </a:r>
          </a:p>
        </p:txBody>
      </p:sp>
      <p:sp>
        <p:nvSpPr>
          <p:cNvPr id="45064" name="Text Box 47"/>
          <p:cNvSpPr txBox="1">
            <a:spLocks noChangeArrowheads="1"/>
          </p:cNvSpPr>
          <p:nvPr/>
        </p:nvSpPr>
        <p:spPr bwMode="auto">
          <a:xfrm>
            <a:off x="1476375" y="3097376"/>
            <a:ext cx="246062"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rgbClr val="323232"/>
                </a:solidFill>
              </a:rPr>
              <a:t>4/1</a:t>
            </a:r>
          </a:p>
        </p:txBody>
      </p:sp>
      <p:sp>
        <p:nvSpPr>
          <p:cNvPr id="45065" name="Text Box 48"/>
          <p:cNvSpPr txBox="1">
            <a:spLocks noChangeArrowheads="1"/>
          </p:cNvSpPr>
          <p:nvPr/>
        </p:nvSpPr>
        <p:spPr bwMode="auto">
          <a:xfrm>
            <a:off x="7062788" y="3097376"/>
            <a:ext cx="246062"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rgbClr val="323232"/>
                </a:solidFill>
              </a:rPr>
              <a:t>4/1</a:t>
            </a:r>
          </a:p>
        </p:txBody>
      </p:sp>
      <p:cxnSp>
        <p:nvCxnSpPr>
          <p:cNvPr id="45066" name="AutoShape 50"/>
          <p:cNvCxnSpPr>
            <a:cxnSpLocks noChangeShapeType="1"/>
            <a:stCxn id="45088" idx="2"/>
            <a:endCxn id="45086" idx="2"/>
          </p:cNvCxnSpPr>
          <p:nvPr/>
        </p:nvCxnSpPr>
        <p:spPr bwMode="auto">
          <a:xfrm>
            <a:off x="4424363" y="3165639"/>
            <a:ext cx="2233612" cy="0"/>
          </a:xfrm>
          <a:prstGeom prst="straightConnector1">
            <a:avLst/>
          </a:prstGeom>
          <a:noFill/>
          <a:ln w="28575">
            <a:solidFill>
              <a:schemeClr val="tx1"/>
            </a:solidFill>
            <a:round/>
            <a:headEnd/>
            <a:tailEnd/>
          </a:ln>
        </p:spPr>
      </p:cxnSp>
      <p:cxnSp>
        <p:nvCxnSpPr>
          <p:cNvPr id="45067" name="AutoShape 51"/>
          <p:cNvCxnSpPr>
            <a:cxnSpLocks noChangeShapeType="1"/>
            <a:stCxn id="45090" idx="3"/>
            <a:endCxn id="45088" idx="1"/>
          </p:cNvCxnSpPr>
          <p:nvPr/>
        </p:nvCxnSpPr>
        <p:spPr bwMode="auto">
          <a:xfrm>
            <a:off x="2314575" y="3062451"/>
            <a:ext cx="2009775" cy="4763"/>
          </a:xfrm>
          <a:prstGeom prst="straightConnector1">
            <a:avLst/>
          </a:prstGeom>
          <a:noFill/>
          <a:ln w="28575">
            <a:solidFill>
              <a:schemeClr val="tx1"/>
            </a:solidFill>
            <a:round/>
            <a:headEnd/>
            <a:tailEnd/>
          </a:ln>
        </p:spPr>
      </p:cxnSp>
      <p:cxnSp>
        <p:nvCxnSpPr>
          <p:cNvPr id="45068" name="AutoShape 52"/>
          <p:cNvCxnSpPr>
            <a:cxnSpLocks noChangeShapeType="1"/>
            <a:stCxn id="45088" idx="0"/>
            <a:endCxn id="45086" idx="0"/>
          </p:cNvCxnSpPr>
          <p:nvPr/>
        </p:nvCxnSpPr>
        <p:spPr bwMode="auto">
          <a:xfrm>
            <a:off x="4424363" y="2967201"/>
            <a:ext cx="2233612" cy="0"/>
          </a:xfrm>
          <a:prstGeom prst="straightConnector1">
            <a:avLst/>
          </a:prstGeom>
          <a:noFill/>
          <a:ln w="28575">
            <a:solidFill>
              <a:schemeClr val="tx1"/>
            </a:solidFill>
            <a:round/>
            <a:headEnd/>
            <a:tailEnd/>
          </a:ln>
        </p:spPr>
      </p:cxnSp>
      <p:cxnSp>
        <p:nvCxnSpPr>
          <p:cNvPr id="45069" name="AutoShape 53"/>
          <p:cNvCxnSpPr>
            <a:cxnSpLocks noChangeShapeType="1"/>
            <a:stCxn id="45090" idx="1"/>
          </p:cNvCxnSpPr>
          <p:nvPr/>
        </p:nvCxnSpPr>
        <p:spPr bwMode="auto">
          <a:xfrm flipH="1">
            <a:off x="946150" y="3062451"/>
            <a:ext cx="1168400" cy="0"/>
          </a:xfrm>
          <a:prstGeom prst="straightConnector1">
            <a:avLst/>
          </a:prstGeom>
          <a:noFill/>
          <a:ln w="28575">
            <a:solidFill>
              <a:schemeClr val="tx1"/>
            </a:solidFill>
            <a:round/>
            <a:headEnd/>
            <a:tailEnd/>
          </a:ln>
        </p:spPr>
      </p:cxnSp>
      <p:cxnSp>
        <p:nvCxnSpPr>
          <p:cNvPr id="45071" name="AutoShape 59"/>
          <p:cNvCxnSpPr>
            <a:cxnSpLocks noChangeShapeType="1"/>
            <a:stCxn id="45086" idx="3"/>
          </p:cNvCxnSpPr>
          <p:nvPr/>
        </p:nvCxnSpPr>
        <p:spPr bwMode="auto">
          <a:xfrm>
            <a:off x="6756400" y="3067214"/>
            <a:ext cx="1081087" cy="7938"/>
          </a:xfrm>
          <a:prstGeom prst="straightConnector1">
            <a:avLst/>
          </a:prstGeom>
          <a:noFill/>
          <a:ln w="28575">
            <a:solidFill>
              <a:schemeClr val="tx1"/>
            </a:solidFill>
            <a:round/>
            <a:headEnd/>
            <a:tailEnd/>
          </a:ln>
        </p:spPr>
      </p:cxnSp>
      <p:grpSp>
        <p:nvGrpSpPr>
          <p:cNvPr id="3" name="Group 65"/>
          <p:cNvGrpSpPr>
            <a:grpSpLocks/>
          </p:cNvGrpSpPr>
          <p:nvPr/>
        </p:nvGrpSpPr>
        <p:grpSpPr bwMode="auto">
          <a:xfrm>
            <a:off x="1789113" y="2660814"/>
            <a:ext cx="741362" cy="808038"/>
            <a:chOff x="835" y="1162"/>
            <a:chExt cx="507" cy="552"/>
          </a:xfrm>
        </p:grpSpPr>
        <p:pic>
          <p:nvPicPr>
            <p:cNvPr id="45089" name="Picture 66"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45090" name="Rectangle 67"/>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solidFill>
                  <a:srgbClr val="F8F8F8"/>
                </a:solidFill>
              </a:endParaRPr>
            </a:p>
          </p:txBody>
        </p:sp>
      </p:grpSp>
      <p:grpSp>
        <p:nvGrpSpPr>
          <p:cNvPr id="4" name="Group 68"/>
          <p:cNvGrpSpPr>
            <a:grpSpLocks/>
          </p:cNvGrpSpPr>
          <p:nvPr/>
        </p:nvGrpSpPr>
        <p:grpSpPr bwMode="auto">
          <a:xfrm>
            <a:off x="3997325" y="2665576"/>
            <a:ext cx="742950" cy="808038"/>
            <a:chOff x="835" y="1162"/>
            <a:chExt cx="507" cy="552"/>
          </a:xfrm>
        </p:grpSpPr>
        <p:pic>
          <p:nvPicPr>
            <p:cNvPr id="45087" name="Picture 69"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45088" name="Rectangle 70"/>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solidFill>
                  <a:srgbClr val="F8F8F8"/>
                </a:solidFill>
              </a:endParaRPr>
            </a:p>
          </p:txBody>
        </p:sp>
      </p:grpSp>
      <p:grpSp>
        <p:nvGrpSpPr>
          <p:cNvPr id="5" name="Group 71"/>
          <p:cNvGrpSpPr>
            <a:grpSpLocks/>
          </p:cNvGrpSpPr>
          <p:nvPr/>
        </p:nvGrpSpPr>
        <p:grpSpPr bwMode="auto">
          <a:xfrm>
            <a:off x="6230938" y="2665576"/>
            <a:ext cx="742950" cy="808038"/>
            <a:chOff x="835" y="1162"/>
            <a:chExt cx="507" cy="552"/>
          </a:xfrm>
        </p:grpSpPr>
        <p:pic>
          <p:nvPicPr>
            <p:cNvPr id="45085" name="Picture 72"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45086" name="Rectangle 73"/>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solidFill>
                  <a:srgbClr val="F8F8F8"/>
                </a:solidFill>
              </a:endParaRPr>
            </a:p>
          </p:txBody>
        </p:sp>
      </p:grpSp>
      <p:sp>
        <p:nvSpPr>
          <p:cNvPr id="45076" name="Text Box 74"/>
          <p:cNvSpPr txBox="1">
            <a:spLocks noChangeArrowheads="1"/>
          </p:cNvSpPr>
          <p:nvPr/>
        </p:nvSpPr>
        <p:spPr bwMode="auto">
          <a:xfrm>
            <a:off x="1908175" y="2449676"/>
            <a:ext cx="522287"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solidFill>
                  <a:srgbClr val="323232"/>
                </a:solidFill>
              </a:rPr>
              <a:t>8600C</a:t>
            </a:r>
          </a:p>
        </p:txBody>
      </p:sp>
      <p:sp>
        <p:nvSpPr>
          <p:cNvPr id="45077" name="Text Box 75"/>
          <p:cNvSpPr txBox="1">
            <a:spLocks noChangeArrowheads="1"/>
          </p:cNvSpPr>
          <p:nvPr/>
        </p:nvSpPr>
        <p:spPr bwMode="auto">
          <a:xfrm>
            <a:off x="4121150" y="2449676"/>
            <a:ext cx="531812"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323232"/>
                </a:solidFill>
              </a:rPr>
              <a:t>8600G</a:t>
            </a:r>
          </a:p>
        </p:txBody>
      </p:sp>
      <p:sp>
        <p:nvSpPr>
          <p:cNvPr id="45078" name="Text Box 76"/>
          <p:cNvSpPr txBox="1">
            <a:spLocks noChangeArrowheads="1"/>
          </p:cNvSpPr>
          <p:nvPr/>
        </p:nvSpPr>
        <p:spPr bwMode="auto">
          <a:xfrm>
            <a:off x="6354763" y="2449676"/>
            <a:ext cx="522287"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323232"/>
                </a:solidFill>
              </a:rPr>
              <a:t>8600D</a:t>
            </a:r>
          </a:p>
        </p:txBody>
      </p:sp>
      <p:sp>
        <p:nvSpPr>
          <p:cNvPr id="45079" name="Oval 77"/>
          <p:cNvSpPr>
            <a:spLocks noChangeArrowheads="1"/>
          </p:cNvSpPr>
          <p:nvPr/>
        </p:nvSpPr>
        <p:spPr bwMode="auto">
          <a:xfrm>
            <a:off x="5426075" y="2881476"/>
            <a:ext cx="71437" cy="360363"/>
          </a:xfrm>
          <a:prstGeom prst="ellipse">
            <a:avLst/>
          </a:prstGeom>
          <a:noFill/>
          <a:ln w="9525" algn="ctr">
            <a:solidFill>
              <a:schemeClr val="tx1"/>
            </a:solidFill>
            <a:round/>
            <a:headEnd/>
            <a:tailEnd/>
          </a:ln>
        </p:spPr>
        <p:txBody>
          <a:bodyPr wrap="none" lIns="0" tIns="0" rIns="0" bIns="0" anchor="ctr"/>
          <a:lstStyle/>
          <a:p>
            <a:endParaRPr lang="en-GB">
              <a:solidFill>
                <a:srgbClr val="F8F8F8"/>
              </a:solidFill>
            </a:endParaRPr>
          </a:p>
        </p:txBody>
      </p:sp>
      <p:sp>
        <p:nvSpPr>
          <p:cNvPr id="45080" name="Text Box 78"/>
          <p:cNvSpPr txBox="1">
            <a:spLocks noChangeArrowheads="1"/>
          </p:cNvSpPr>
          <p:nvPr/>
        </p:nvSpPr>
        <p:spPr bwMode="auto">
          <a:xfrm>
            <a:off x="4787900" y="2975139"/>
            <a:ext cx="501650"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rgbClr val="323232"/>
                </a:solidFill>
              </a:rPr>
              <a:t>MLT 1</a:t>
            </a:r>
          </a:p>
        </p:txBody>
      </p:sp>
      <p:sp>
        <p:nvSpPr>
          <p:cNvPr id="45081" name="Text Box 79"/>
          <p:cNvSpPr txBox="1">
            <a:spLocks noChangeArrowheads="1"/>
          </p:cNvSpPr>
          <p:nvPr/>
        </p:nvSpPr>
        <p:spPr bwMode="auto">
          <a:xfrm>
            <a:off x="5751513" y="2975139"/>
            <a:ext cx="501650"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rgbClr val="323232"/>
                </a:solidFill>
              </a:rPr>
              <a:t>MLT 1</a:t>
            </a:r>
          </a:p>
        </p:txBody>
      </p:sp>
      <p:grpSp>
        <p:nvGrpSpPr>
          <p:cNvPr id="6" name="Group 80"/>
          <p:cNvGrpSpPr>
            <a:grpSpLocks/>
          </p:cNvGrpSpPr>
          <p:nvPr/>
        </p:nvGrpSpPr>
        <p:grpSpPr bwMode="auto">
          <a:xfrm>
            <a:off x="1919288" y="2886239"/>
            <a:ext cx="5040312" cy="366713"/>
            <a:chOff x="1202" y="1185"/>
            <a:chExt cx="3175" cy="231"/>
          </a:xfrm>
        </p:grpSpPr>
        <p:pic>
          <p:nvPicPr>
            <p:cNvPr id="45083" name="Picture 81" descr="cloud3_grey_grey"/>
            <p:cNvPicPr>
              <a:picLocks noChangeAspect="1" noChangeArrowheads="1"/>
            </p:cNvPicPr>
            <p:nvPr/>
          </p:nvPicPr>
          <p:blipFill>
            <a:blip r:embed="rId4" cstate="print"/>
            <a:srcRect/>
            <a:stretch>
              <a:fillRect/>
            </a:stretch>
          </p:blipFill>
          <p:spPr bwMode="auto">
            <a:xfrm>
              <a:off x="1202" y="1185"/>
              <a:ext cx="3175" cy="231"/>
            </a:xfrm>
            <a:prstGeom prst="rect">
              <a:avLst/>
            </a:prstGeom>
            <a:noFill/>
            <a:ln w="9525">
              <a:noFill/>
              <a:miter lim="800000"/>
              <a:headEnd/>
              <a:tailEnd/>
            </a:ln>
          </p:spPr>
        </p:pic>
        <p:sp>
          <p:nvSpPr>
            <p:cNvPr id="45084" name="Text Box 82"/>
            <p:cNvSpPr txBox="1">
              <a:spLocks noChangeArrowheads="1"/>
            </p:cNvSpPr>
            <p:nvPr/>
          </p:nvSpPr>
          <p:spPr bwMode="auto">
            <a:xfrm>
              <a:off x="2154" y="1235"/>
              <a:ext cx="1271" cy="122"/>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323232"/>
                  </a:solidFill>
                </a:rPr>
                <a:t>IS-IS	Area 49.0000</a:t>
              </a:r>
            </a:p>
          </p:txBody>
        </p:sp>
      </p:grpSp>
      <p:sp>
        <p:nvSpPr>
          <p:cNvPr id="48" name="AutoShape 47"/>
          <p:cNvSpPr>
            <a:spLocks noChangeArrowheads="1"/>
          </p:cNvSpPr>
          <p:nvPr/>
        </p:nvSpPr>
        <p:spPr bwMode="auto">
          <a:xfrm>
            <a:off x="533400" y="5181600"/>
            <a:ext cx="8077200" cy="1034709"/>
          </a:xfrm>
          <a:prstGeom prst="roundRect">
            <a:avLst>
              <a:gd name="adj" fmla="val 7023"/>
            </a:avLst>
          </a:prstGeom>
          <a:gradFill rotWithShape="1">
            <a:gsLst>
              <a:gs pos="0">
                <a:srgbClr val="FFFFFF">
                  <a:shade val="51000"/>
                  <a:satMod val="130000"/>
                </a:srgbClr>
              </a:gs>
              <a:gs pos="85000">
                <a:srgbClr val="FFFFFF">
                  <a:shade val="93000"/>
                  <a:satMod val="130000"/>
                </a:srgbClr>
              </a:gs>
              <a:gs pos="100000">
                <a:srgbClr val="5C5C5C"/>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1"/>
          <a:lstStyle/>
          <a:p>
            <a:pPr marL="342900" indent="-342900">
              <a:lnSpc>
                <a:spcPct val="95000"/>
              </a:lnSpc>
              <a:spcBef>
                <a:spcPct val="55000"/>
              </a:spcBef>
              <a:buClr>
                <a:srgbClr val="CC0000"/>
              </a:buClr>
            </a:pPr>
            <a:r>
              <a:rPr lang="en-US" sz="2000" kern="0" dirty="0">
                <a:solidFill>
                  <a:srgbClr val="323232"/>
                </a:solidFill>
                <a:latin typeface="Arial"/>
              </a:rPr>
              <a:t>Could not be more simple !</a:t>
            </a:r>
          </a:p>
        </p:txBody>
      </p:sp>
      <p:pic>
        <p:nvPicPr>
          <p:cNvPr id="46" name="Picture 13" descr="pc_corp_blu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29525" y="2714515"/>
            <a:ext cx="523875" cy="62071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3" descr="pc_corp_blu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5325" y="2732087"/>
            <a:ext cx="523875" cy="62071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887413" y="1873414"/>
            <a:ext cx="7069137" cy="431800"/>
            <a:chOff x="887413" y="1873414"/>
            <a:chExt cx="7069137" cy="431800"/>
          </a:xfrm>
        </p:grpSpPr>
        <p:sp>
          <p:nvSpPr>
            <p:cNvPr id="45100" name="Oval 45"/>
            <p:cNvSpPr>
              <a:spLocks noChangeArrowheads="1"/>
            </p:cNvSpPr>
            <p:nvPr/>
          </p:nvSpPr>
          <p:spPr bwMode="auto">
            <a:xfrm>
              <a:off x="887413" y="1873414"/>
              <a:ext cx="1295400" cy="431800"/>
            </a:xfrm>
            <a:prstGeom prst="ellipse">
              <a:avLst/>
            </a:prstGeom>
            <a:noFill/>
            <a:ln w="9525" algn="ctr">
              <a:solidFill>
                <a:srgbClr val="0066FF"/>
              </a:solidFill>
              <a:round/>
              <a:headEnd/>
              <a:tailEnd/>
            </a:ln>
          </p:spPr>
          <p:txBody>
            <a:bodyPr wrap="none" lIns="0" tIns="0" rIns="0" bIns="0" anchor="ctr"/>
            <a:lstStyle/>
            <a:p>
              <a:pPr algn="ctr"/>
              <a:r>
                <a:rPr lang="en-GB" sz="1400">
                  <a:solidFill>
                    <a:srgbClr val="0066FF"/>
                  </a:solidFill>
                </a:rPr>
                <a:t>vlan 10</a:t>
              </a:r>
            </a:p>
          </p:txBody>
        </p:sp>
        <p:sp>
          <p:nvSpPr>
            <p:cNvPr id="45101" name="Oval 46"/>
            <p:cNvSpPr>
              <a:spLocks noChangeArrowheads="1"/>
            </p:cNvSpPr>
            <p:nvPr/>
          </p:nvSpPr>
          <p:spPr bwMode="auto">
            <a:xfrm>
              <a:off x="6661150" y="1873414"/>
              <a:ext cx="1295400" cy="431800"/>
            </a:xfrm>
            <a:prstGeom prst="ellipse">
              <a:avLst/>
            </a:prstGeom>
            <a:noFill/>
            <a:ln w="9525" algn="ctr">
              <a:solidFill>
                <a:srgbClr val="0066FF"/>
              </a:solidFill>
              <a:round/>
              <a:headEnd/>
              <a:tailEnd/>
            </a:ln>
          </p:spPr>
          <p:txBody>
            <a:bodyPr wrap="none" lIns="0" tIns="0" rIns="0" bIns="0" anchor="ctr"/>
            <a:lstStyle/>
            <a:p>
              <a:pPr algn="ctr"/>
              <a:r>
                <a:rPr lang="en-GB" sz="1400">
                  <a:solidFill>
                    <a:srgbClr val="0066FF"/>
                  </a:solidFill>
                </a:rPr>
                <a:t>vlan 10</a:t>
              </a:r>
            </a:p>
          </p:txBody>
        </p:sp>
        <p:cxnSp>
          <p:nvCxnSpPr>
            <p:cNvPr id="38" name="Straight Connector 37"/>
            <p:cNvCxnSpPr>
              <a:cxnSpLocks noChangeShapeType="1"/>
              <a:stCxn id="45100" idx="6"/>
              <a:endCxn id="45101" idx="2"/>
            </p:cNvCxnSpPr>
            <p:nvPr/>
          </p:nvCxnSpPr>
          <p:spPr bwMode="auto">
            <a:xfrm>
              <a:off x="2182813" y="2089314"/>
              <a:ext cx="4478337" cy="0"/>
            </a:xfrm>
            <a:prstGeom prst="line">
              <a:avLst/>
            </a:prstGeom>
            <a:noFill/>
            <a:ln w="57150" algn="ctr">
              <a:solidFill>
                <a:srgbClr val="0070C0"/>
              </a:solidFill>
              <a:round/>
              <a:headEnd type="oval" w="med" len="med"/>
              <a:tailEnd type="oval" w="med" len="med"/>
            </a:ln>
          </p:spPr>
        </p:cxnSp>
        <p:sp>
          <p:nvSpPr>
            <p:cNvPr id="40" name="Flowchart: Terminator 39"/>
            <p:cNvSpPr/>
            <p:nvPr>
              <p:custDataLst>
                <p:tags r:id="rId1"/>
              </p:custDataLst>
            </p:nvPr>
          </p:nvSpPr>
          <p:spPr bwMode="auto">
            <a:xfrm>
              <a:off x="2974226" y="1925548"/>
              <a:ext cx="2879725" cy="328824"/>
            </a:xfrm>
            <a:prstGeom prst="flowChartTerminator">
              <a:avLst/>
            </a:prstGeom>
            <a:solidFill>
              <a:srgbClr val="0070C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glow rad="101600">
                      <a:srgbClr val="FFFFFF">
                        <a:satMod val="175000"/>
                        <a:alpha val="40000"/>
                      </a:srgbClr>
                    </a:glow>
                  </a:effectLst>
                  <a:uLnTx/>
                  <a:uFillTx/>
                  <a:latin typeface="Arial"/>
                  <a:ea typeface="+mn-ea"/>
                  <a:cs typeface="Arial" pitchFamily="34" charset="0"/>
                </a:rPr>
                <a:t>L2 VSN  I-SID 20010</a:t>
              </a:r>
            </a:p>
          </p:txBody>
        </p:sp>
      </p:grpSp>
      <p:sp>
        <p:nvSpPr>
          <p:cNvPr id="7" name="Slide Number Placeholder 6"/>
          <p:cNvSpPr>
            <a:spLocks noGrp="1"/>
          </p:cNvSpPr>
          <p:nvPr>
            <p:ph type="sldNum" sz="quarter" idx="12"/>
          </p:nvPr>
        </p:nvSpPr>
        <p:spPr/>
        <p:txBody>
          <a:bodyPr/>
          <a:lstStyle/>
          <a:p>
            <a:fld id="{3E55E81F-72E2-40F1-A677-7E1BFDA06590}" type="slidenum">
              <a:rPr lang="en-US" smtClean="0"/>
              <a:t>12</a:t>
            </a:fld>
            <a:endParaRPr lang="en-US"/>
          </a:p>
        </p:txBody>
      </p:sp>
    </p:spTree>
    <p:extLst>
      <p:ext uri="{BB962C8B-B14F-4D97-AF65-F5344CB8AC3E}">
        <p14:creationId xmlns:p14="http://schemas.microsoft.com/office/powerpoint/2010/main" val="91592291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SPBM Configuration</a:t>
            </a:r>
            <a:br>
              <a:rPr lang="en-US" altLang="en-US" smtClean="0"/>
            </a:br>
            <a:r>
              <a:rPr lang="en-US" altLang="en-US" smtClean="0"/>
              <a:t>Extending a VLAN (L2 VSN) </a:t>
            </a:r>
            <a:endParaRPr lang="en-US" altLang="en-US" smtClean="0"/>
          </a:p>
        </p:txBody>
      </p:sp>
      <p:sp>
        <p:nvSpPr>
          <p:cNvPr id="3" name="Content Placeholder 2"/>
          <p:cNvSpPr>
            <a:spLocks noGrp="1"/>
          </p:cNvSpPr>
          <p:nvPr>
            <p:ph idx="1"/>
          </p:nvPr>
        </p:nvSpPr>
        <p:spPr/>
        <p:txBody>
          <a:bodyPr/>
          <a:lstStyle/>
          <a:p>
            <a:r>
              <a:rPr lang="en-US" smtClean="0"/>
              <a:t>CLI</a:t>
            </a:r>
          </a:p>
          <a:p>
            <a:pPr lvl="1"/>
            <a:r>
              <a:rPr lang="en-US" smtClean="0"/>
              <a:t>ERS-8800:5# config vlan &lt;vlan-id&gt; i-sid &lt;id: 0..16777215&gt;</a:t>
            </a:r>
          </a:p>
          <a:p>
            <a:r>
              <a:rPr lang="en-US" smtClean="0"/>
              <a:t>ACLI</a:t>
            </a:r>
          </a:p>
          <a:p>
            <a:pPr lvl="1"/>
            <a:r>
              <a:rPr lang="en-US" smtClean="0"/>
              <a:t>ERS-8800:5(config)#vlan i-sid &lt;vlan-id&gt; &lt;i-sid: 0..16777215&gt;</a:t>
            </a:r>
            <a:endParaRPr lang="en-US" dirty="0"/>
          </a:p>
        </p:txBody>
      </p:sp>
      <p:sp>
        <p:nvSpPr>
          <p:cNvPr id="5" name="Slide Number Placeholder 4"/>
          <p:cNvSpPr>
            <a:spLocks noGrp="1"/>
          </p:cNvSpPr>
          <p:nvPr>
            <p:ph type="sldNum" sz="quarter" idx="12"/>
          </p:nvPr>
        </p:nvSpPr>
        <p:spPr/>
        <p:txBody>
          <a:bodyPr/>
          <a:lstStyle/>
          <a:p>
            <a:fld id="{3E55E81F-72E2-40F1-A677-7E1BFDA06590}" type="slidenum">
              <a:rPr lang="en-US" smtClean="0"/>
              <a:t>13</a:t>
            </a:fld>
            <a:endParaRPr lang="en-US"/>
          </a:p>
        </p:txBody>
      </p:sp>
    </p:spTree>
    <p:extLst>
      <p:ext uri="{BB962C8B-B14F-4D97-AF65-F5344CB8AC3E}">
        <p14:creationId xmlns:p14="http://schemas.microsoft.com/office/powerpoint/2010/main" val="24181755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mtClean="0"/>
              <a:t>L3 VSN - Config - CLI</a:t>
            </a:r>
            <a:endParaRPr lang="en-GB" dirty="0"/>
          </a:p>
        </p:txBody>
      </p:sp>
      <p:sp>
        <p:nvSpPr>
          <p:cNvPr id="63492" name="AutoShape 31"/>
          <p:cNvSpPr>
            <a:spLocks/>
          </p:cNvSpPr>
          <p:nvPr/>
        </p:nvSpPr>
        <p:spPr bwMode="auto">
          <a:xfrm>
            <a:off x="296863" y="3733800"/>
            <a:ext cx="4137025" cy="2842692"/>
          </a:xfrm>
          <a:prstGeom prst="borderCallout3">
            <a:avLst>
              <a:gd name="adj1" fmla="val 6009"/>
              <a:gd name="adj2" fmla="val -1843"/>
              <a:gd name="adj3" fmla="val 6009"/>
              <a:gd name="adj4" fmla="val -2917"/>
              <a:gd name="adj5" fmla="val -13773"/>
              <a:gd name="adj6" fmla="val -2917"/>
              <a:gd name="adj7" fmla="val -33018"/>
              <a:gd name="adj8" fmla="val 37131"/>
            </a:avLst>
          </a:prstGeom>
          <a:noFill/>
          <a:ln w="12700" algn="ctr">
            <a:solidFill>
              <a:schemeClr val="bg1">
                <a:lumMod val="65000"/>
              </a:schemeClr>
            </a:solidFill>
            <a:miter lim="800000"/>
            <a:headEnd/>
            <a:tailEnd type="triangle" w="med" len="med"/>
          </a:ln>
        </p:spPr>
        <p:txBody>
          <a:bodyPr wrap="square" lIns="36000" tIns="36000" rIns="36000" bIns="36000">
            <a:spAutoFit/>
          </a:bodyPr>
          <a:lstStyle/>
          <a:p>
            <a:r>
              <a:rPr lang="en-US" sz="1200" dirty="0">
                <a:solidFill>
                  <a:srgbClr val="323232"/>
                </a:solidFill>
                <a:latin typeface="Courier New" pitchFamily="49" charset="0"/>
              </a:rPr>
              <a:t>ip </a:t>
            </a:r>
            <a:r>
              <a:rPr lang="en-US" sz="1200" dirty="0" err="1">
                <a:solidFill>
                  <a:srgbClr val="323232"/>
                </a:solidFill>
                <a:latin typeface="Courier New" pitchFamily="49" charset="0"/>
              </a:rPr>
              <a:t>vrf</a:t>
            </a:r>
            <a:r>
              <a:rPr lang="en-US" sz="1200" dirty="0">
                <a:solidFill>
                  <a:srgbClr val="323232"/>
                </a:solidFill>
                <a:latin typeface="Courier New" pitchFamily="49" charset="0"/>
              </a:rPr>
              <a:t> green </a:t>
            </a:r>
            <a:r>
              <a:rPr lang="en-US" sz="1200" dirty="0" err="1">
                <a:solidFill>
                  <a:srgbClr val="323232"/>
                </a:solidFill>
                <a:latin typeface="Courier New" pitchFamily="49" charset="0"/>
              </a:rPr>
              <a:t>vrfid</a:t>
            </a:r>
            <a:r>
              <a:rPr lang="en-US" sz="1200" dirty="0">
                <a:solidFill>
                  <a:srgbClr val="323232"/>
                </a:solidFill>
                <a:latin typeface="Courier New" pitchFamily="49" charset="0"/>
              </a:rPr>
              <a:t> 1</a:t>
            </a:r>
          </a:p>
          <a:p>
            <a:r>
              <a:rPr lang="en-US" sz="1200" dirty="0">
                <a:solidFill>
                  <a:srgbClr val="323232"/>
                </a:solidFill>
                <a:latin typeface="Courier New" pitchFamily="49" charset="0"/>
              </a:rPr>
              <a:t>vlan create 101 type port</a:t>
            </a:r>
          </a:p>
          <a:p>
            <a:r>
              <a:rPr lang="en-US" sz="1200" dirty="0">
                <a:solidFill>
                  <a:srgbClr val="323232"/>
                </a:solidFill>
                <a:latin typeface="Courier New" pitchFamily="49" charset="0"/>
              </a:rPr>
              <a:t>vlan members add 101 4/1</a:t>
            </a:r>
          </a:p>
          <a:p>
            <a:r>
              <a:rPr lang="en-US" sz="1200" dirty="0">
                <a:solidFill>
                  <a:srgbClr val="323232"/>
                </a:solidFill>
                <a:latin typeface="Courier New" pitchFamily="49" charset="0"/>
              </a:rPr>
              <a:t>interface vlan 101</a:t>
            </a:r>
          </a:p>
          <a:p>
            <a:r>
              <a:rPr lang="en-US" sz="1200" dirty="0">
                <a:solidFill>
                  <a:srgbClr val="323232"/>
                </a:solidFill>
                <a:latin typeface="Courier New" pitchFamily="49" charset="0"/>
              </a:rPr>
              <a:t>   ip </a:t>
            </a:r>
            <a:r>
              <a:rPr lang="en-US" sz="1200" dirty="0" err="1">
                <a:solidFill>
                  <a:srgbClr val="323232"/>
                </a:solidFill>
                <a:latin typeface="Courier New" pitchFamily="49" charset="0"/>
              </a:rPr>
              <a:t>vrf</a:t>
            </a:r>
            <a:r>
              <a:rPr lang="en-US" sz="1200" dirty="0">
                <a:solidFill>
                  <a:srgbClr val="323232"/>
                </a:solidFill>
                <a:latin typeface="Courier New" pitchFamily="49" charset="0"/>
              </a:rPr>
              <a:t> green</a:t>
            </a:r>
          </a:p>
          <a:p>
            <a:r>
              <a:rPr lang="en-US" sz="1200" dirty="0">
                <a:solidFill>
                  <a:srgbClr val="323232"/>
                </a:solidFill>
                <a:latin typeface="Courier New" pitchFamily="49" charset="0"/>
              </a:rPr>
              <a:t>   ip address 10.1.101.1 255.255.255.0</a:t>
            </a:r>
          </a:p>
          <a:p>
            <a:r>
              <a:rPr lang="en-US" sz="1200" dirty="0">
                <a:solidFill>
                  <a:srgbClr val="323232"/>
                </a:solidFill>
                <a:latin typeface="Courier New" pitchFamily="49" charset="0"/>
              </a:rPr>
              <a:t>exit</a:t>
            </a:r>
          </a:p>
          <a:p>
            <a:r>
              <a:rPr lang="en-US" sz="1200" b="1" dirty="0">
                <a:solidFill>
                  <a:srgbClr val="323232"/>
                </a:solidFill>
                <a:latin typeface="Courier New" pitchFamily="49" charset="0"/>
              </a:rPr>
              <a:t>router </a:t>
            </a:r>
            <a:r>
              <a:rPr lang="en-US" sz="1200" b="1" dirty="0" err="1">
                <a:solidFill>
                  <a:srgbClr val="323232"/>
                </a:solidFill>
                <a:latin typeface="Courier New" pitchFamily="49" charset="0"/>
              </a:rPr>
              <a:t>vrf</a:t>
            </a:r>
            <a:r>
              <a:rPr lang="en-US" sz="1200" b="1" dirty="0">
                <a:solidFill>
                  <a:srgbClr val="323232"/>
                </a:solidFill>
                <a:latin typeface="Courier New" pitchFamily="49" charset="0"/>
              </a:rPr>
              <a:t> green</a:t>
            </a:r>
          </a:p>
          <a:p>
            <a:r>
              <a:rPr lang="en-US" sz="1200" b="1" dirty="0">
                <a:solidFill>
                  <a:srgbClr val="323232"/>
                </a:solidFill>
                <a:latin typeface="Courier New" pitchFamily="49" charset="0"/>
              </a:rPr>
              <a:t>   </a:t>
            </a:r>
            <a:r>
              <a:rPr lang="en-US" sz="1200" b="1" dirty="0" err="1">
                <a:solidFill>
                  <a:srgbClr val="323232"/>
                </a:solidFill>
                <a:latin typeface="Courier New" pitchFamily="49" charset="0"/>
              </a:rPr>
              <a:t>ipvpn</a:t>
            </a:r>
            <a:endParaRPr lang="en-US" sz="1200" b="1" dirty="0">
              <a:solidFill>
                <a:srgbClr val="323232"/>
              </a:solidFill>
              <a:latin typeface="Courier New" pitchFamily="49" charset="0"/>
            </a:endParaRPr>
          </a:p>
          <a:p>
            <a:r>
              <a:rPr lang="en-US" sz="1200" b="1" dirty="0">
                <a:solidFill>
                  <a:srgbClr val="323232"/>
                </a:solidFill>
                <a:latin typeface="Courier New" pitchFamily="49" charset="0"/>
              </a:rPr>
              <a:t>   </a:t>
            </a:r>
            <a:r>
              <a:rPr lang="en-US" sz="1200" b="1" u="sng" dirty="0" err="1">
                <a:solidFill>
                  <a:srgbClr val="323232"/>
                </a:solidFill>
                <a:latin typeface="Courier New" pitchFamily="49" charset="0"/>
              </a:rPr>
              <a:t>i-sid</a:t>
            </a:r>
            <a:r>
              <a:rPr lang="en-US" sz="1200" b="1" u="sng" dirty="0">
                <a:solidFill>
                  <a:srgbClr val="323232"/>
                </a:solidFill>
                <a:latin typeface="Courier New" pitchFamily="49" charset="0"/>
              </a:rPr>
              <a:t> 30001</a:t>
            </a:r>
          </a:p>
          <a:p>
            <a:r>
              <a:rPr lang="en-US" sz="1200" b="1" dirty="0">
                <a:solidFill>
                  <a:srgbClr val="323232"/>
                </a:solidFill>
                <a:latin typeface="Courier New" pitchFamily="49" charset="0"/>
              </a:rPr>
              <a:t>   </a:t>
            </a:r>
            <a:r>
              <a:rPr lang="en-US" sz="1200" b="1" dirty="0" err="1">
                <a:solidFill>
                  <a:srgbClr val="323232"/>
                </a:solidFill>
                <a:latin typeface="Courier New" pitchFamily="49" charset="0"/>
              </a:rPr>
              <a:t>ipvpn</a:t>
            </a:r>
            <a:r>
              <a:rPr lang="en-US" sz="1200" b="1" dirty="0">
                <a:solidFill>
                  <a:srgbClr val="323232"/>
                </a:solidFill>
                <a:latin typeface="Courier New" pitchFamily="49" charset="0"/>
              </a:rPr>
              <a:t> enable</a:t>
            </a:r>
          </a:p>
          <a:p>
            <a:r>
              <a:rPr lang="en-US" sz="1200" b="1" dirty="0">
                <a:solidFill>
                  <a:srgbClr val="323232"/>
                </a:solidFill>
                <a:latin typeface="Courier New" pitchFamily="49" charset="0"/>
              </a:rPr>
              <a:t>   isis redistribute direct</a:t>
            </a:r>
          </a:p>
          <a:p>
            <a:r>
              <a:rPr lang="en-US" sz="1200" b="1" dirty="0">
                <a:solidFill>
                  <a:srgbClr val="323232"/>
                </a:solidFill>
                <a:latin typeface="Courier New" pitchFamily="49" charset="0"/>
              </a:rPr>
              <a:t>   isis redistribute direct enable</a:t>
            </a:r>
          </a:p>
          <a:p>
            <a:r>
              <a:rPr lang="en-US" sz="1200" b="1" dirty="0">
                <a:solidFill>
                  <a:srgbClr val="323232"/>
                </a:solidFill>
                <a:latin typeface="Courier New" pitchFamily="49" charset="0"/>
              </a:rPr>
              <a:t>exit</a:t>
            </a:r>
          </a:p>
          <a:p>
            <a:r>
              <a:rPr lang="en-US" sz="1200" b="1" dirty="0">
                <a:solidFill>
                  <a:srgbClr val="323232"/>
                </a:solidFill>
                <a:latin typeface="Courier New" pitchFamily="49" charset="0"/>
              </a:rPr>
              <a:t>isis apply redistribute direct </a:t>
            </a:r>
            <a:r>
              <a:rPr lang="en-US" sz="1200" b="1" dirty="0" err="1">
                <a:solidFill>
                  <a:srgbClr val="323232"/>
                </a:solidFill>
                <a:latin typeface="Courier New" pitchFamily="49" charset="0"/>
              </a:rPr>
              <a:t>vrf</a:t>
            </a:r>
            <a:r>
              <a:rPr lang="en-US" sz="1200" b="1" dirty="0">
                <a:solidFill>
                  <a:srgbClr val="323232"/>
                </a:solidFill>
                <a:latin typeface="Courier New" pitchFamily="49" charset="0"/>
              </a:rPr>
              <a:t> green</a:t>
            </a:r>
          </a:p>
        </p:txBody>
      </p:sp>
      <p:sp>
        <p:nvSpPr>
          <p:cNvPr id="63493" name="AutoShape 32"/>
          <p:cNvSpPr>
            <a:spLocks/>
          </p:cNvSpPr>
          <p:nvPr/>
        </p:nvSpPr>
        <p:spPr bwMode="auto">
          <a:xfrm>
            <a:off x="4637088" y="3733800"/>
            <a:ext cx="4137025" cy="2842692"/>
          </a:xfrm>
          <a:prstGeom prst="borderCallout3">
            <a:avLst>
              <a:gd name="adj1" fmla="val 6009"/>
              <a:gd name="adj2" fmla="val 101843"/>
              <a:gd name="adj3" fmla="val 6009"/>
              <a:gd name="adj4" fmla="val 103801"/>
              <a:gd name="adj5" fmla="val -12606"/>
              <a:gd name="adj6" fmla="val 103801"/>
              <a:gd name="adj7" fmla="val -29436"/>
              <a:gd name="adj8" fmla="val 55925"/>
            </a:avLst>
          </a:prstGeom>
          <a:noFill/>
          <a:ln w="12700" algn="ctr">
            <a:solidFill>
              <a:schemeClr val="bg1">
                <a:lumMod val="65000"/>
              </a:schemeClr>
            </a:solidFill>
            <a:miter lim="800000"/>
            <a:headEnd/>
            <a:tailEnd type="triangle" w="med" len="med"/>
          </a:ln>
        </p:spPr>
        <p:txBody>
          <a:bodyPr wrap="square" lIns="36000" tIns="36000" rIns="36000" bIns="36000">
            <a:spAutoFit/>
          </a:bodyPr>
          <a:lstStyle/>
          <a:p>
            <a:r>
              <a:rPr lang="en-US" sz="1200" dirty="0">
                <a:solidFill>
                  <a:srgbClr val="323232"/>
                </a:solidFill>
                <a:latin typeface="Courier New" pitchFamily="49" charset="0"/>
              </a:rPr>
              <a:t>ip </a:t>
            </a:r>
            <a:r>
              <a:rPr lang="en-US" sz="1200" dirty="0" err="1">
                <a:solidFill>
                  <a:srgbClr val="323232"/>
                </a:solidFill>
                <a:latin typeface="Courier New" pitchFamily="49" charset="0"/>
              </a:rPr>
              <a:t>vrf</a:t>
            </a:r>
            <a:r>
              <a:rPr lang="en-US" sz="1200" dirty="0">
                <a:solidFill>
                  <a:srgbClr val="323232"/>
                </a:solidFill>
                <a:latin typeface="Courier New" pitchFamily="49" charset="0"/>
              </a:rPr>
              <a:t> green </a:t>
            </a:r>
            <a:r>
              <a:rPr lang="en-US" sz="1200" dirty="0" err="1">
                <a:solidFill>
                  <a:srgbClr val="323232"/>
                </a:solidFill>
                <a:latin typeface="Courier New" pitchFamily="49" charset="0"/>
              </a:rPr>
              <a:t>vrfid</a:t>
            </a:r>
            <a:r>
              <a:rPr lang="en-US" sz="1200" dirty="0">
                <a:solidFill>
                  <a:srgbClr val="323232"/>
                </a:solidFill>
                <a:latin typeface="Courier New" pitchFamily="49" charset="0"/>
              </a:rPr>
              <a:t> 1</a:t>
            </a:r>
          </a:p>
          <a:p>
            <a:r>
              <a:rPr lang="en-US" sz="1200" dirty="0">
                <a:solidFill>
                  <a:srgbClr val="323232"/>
                </a:solidFill>
                <a:latin typeface="Courier New" pitchFamily="49" charset="0"/>
              </a:rPr>
              <a:t>vlan create 102 type port</a:t>
            </a:r>
          </a:p>
          <a:p>
            <a:r>
              <a:rPr lang="en-US" sz="1200" dirty="0">
                <a:solidFill>
                  <a:srgbClr val="323232"/>
                </a:solidFill>
                <a:latin typeface="Courier New" pitchFamily="49" charset="0"/>
              </a:rPr>
              <a:t>vlan members add 102 4/1</a:t>
            </a:r>
          </a:p>
          <a:p>
            <a:r>
              <a:rPr lang="en-US" sz="1200" dirty="0">
                <a:solidFill>
                  <a:srgbClr val="323232"/>
                </a:solidFill>
                <a:latin typeface="Courier New" pitchFamily="49" charset="0"/>
              </a:rPr>
              <a:t>interface vlan 102</a:t>
            </a:r>
          </a:p>
          <a:p>
            <a:r>
              <a:rPr lang="en-US" sz="1200" dirty="0">
                <a:solidFill>
                  <a:srgbClr val="323232"/>
                </a:solidFill>
                <a:latin typeface="Courier New" pitchFamily="49" charset="0"/>
              </a:rPr>
              <a:t>   ip </a:t>
            </a:r>
            <a:r>
              <a:rPr lang="en-US" sz="1200" dirty="0" err="1">
                <a:solidFill>
                  <a:srgbClr val="323232"/>
                </a:solidFill>
                <a:latin typeface="Courier New" pitchFamily="49" charset="0"/>
              </a:rPr>
              <a:t>vrf</a:t>
            </a:r>
            <a:r>
              <a:rPr lang="en-US" sz="1200" dirty="0">
                <a:solidFill>
                  <a:srgbClr val="323232"/>
                </a:solidFill>
                <a:latin typeface="Courier New" pitchFamily="49" charset="0"/>
              </a:rPr>
              <a:t> green</a:t>
            </a:r>
          </a:p>
          <a:p>
            <a:r>
              <a:rPr lang="en-US" sz="1200" dirty="0">
                <a:solidFill>
                  <a:srgbClr val="323232"/>
                </a:solidFill>
                <a:latin typeface="Courier New" pitchFamily="49" charset="0"/>
              </a:rPr>
              <a:t>   ip address 10.1.102.1 255.255.255.0</a:t>
            </a:r>
          </a:p>
          <a:p>
            <a:r>
              <a:rPr lang="en-US" sz="1200" dirty="0">
                <a:solidFill>
                  <a:srgbClr val="323232"/>
                </a:solidFill>
                <a:latin typeface="Courier New" pitchFamily="49" charset="0"/>
              </a:rPr>
              <a:t>exit</a:t>
            </a:r>
          </a:p>
          <a:p>
            <a:r>
              <a:rPr lang="en-US" sz="1200" b="1" dirty="0">
                <a:solidFill>
                  <a:srgbClr val="323232"/>
                </a:solidFill>
                <a:latin typeface="Courier New" pitchFamily="49" charset="0"/>
              </a:rPr>
              <a:t>router </a:t>
            </a:r>
            <a:r>
              <a:rPr lang="en-US" sz="1200" b="1" dirty="0" err="1">
                <a:solidFill>
                  <a:srgbClr val="323232"/>
                </a:solidFill>
                <a:latin typeface="Courier New" pitchFamily="49" charset="0"/>
              </a:rPr>
              <a:t>vrf</a:t>
            </a:r>
            <a:r>
              <a:rPr lang="en-US" sz="1200" b="1" dirty="0">
                <a:solidFill>
                  <a:srgbClr val="323232"/>
                </a:solidFill>
                <a:latin typeface="Courier New" pitchFamily="49" charset="0"/>
              </a:rPr>
              <a:t> green</a:t>
            </a:r>
          </a:p>
          <a:p>
            <a:r>
              <a:rPr lang="en-US" sz="1200" b="1" dirty="0">
                <a:solidFill>
                  <a:srgbClr val="323232"/>
                </a:solidFill>
                <a:latin typeface="Courier New" pitchFamily="49" charset="0"/>
              </a:rPr>
              <a:t>   </a:t>
            </a:r>
            <a:r>
              <a:rPr lang="en-US" sz="1200" b="1" dirty="0" err="1">
                <a:solidFill>
                  <a:srgbClr val="323232"/>
                </a:solidFill>
                <a:latin typeface="Courier New" pitchFamily="49" charset="0"/>
              </a:rPr>
              <a:t>ipvpn</a:t>
            </a:r>
            <a:endParaRPr lang="en-US" sz="1200" b="1" dirty="0">
              <a:solidFill>
                <a:srgbClr val="323232"/>
              </a:solidFill>
              <a:latin typeface="Courier New" pitchFamily="49" charset="0"/>
            </a:endParaRPr>
          </a:p>
          <a:p>
            <a:r>
              <a:rPr lang="en-US" sz="1200" b="1" dirty="0">
                <a:solidFill>
                  <a:srgbClr val="323232"/>
                </a:solidFill>
                <a:latin typeface="Courier New" pitchFamily="49" charset="0"/>
              </a:rPr>
              <a:t>   </a:t>
            </a:r>
            <a:r>
              <a:rPr lang="en-US" sz="1200" b="1" u="sng" dirty="0" err="1">
                <a:solidFill>
                  <a:srgbClr val="323232"/>
                </a:solidFill>
                <a:latin typeface="Courier New" pitchFamily="49" charset="0"/>
              </a:rPr>
              <a:t>i-sid</a:t>
            </a:r>
            <a:r>
              <a:rPr lang="en-US" sz="1200" b="1" u="sng" dirty="0">
                <a:solidFill>
                  <a:srgbClr val="323232"/>
                </a:solidFill>
                <a:latin typeface="Courier New" pitchFamily="49" charset="0"/>
              </a:rPr>
              <a:t> 30001</a:t>
            </a:r>
          </a:p>
          <a:p>
            <a:r>
              <a:rPr lang="en-US" sz="1200" b="1" dirty="0">
                <a:solidFill>
                  <a:srgbClr val="323232"/>
                </a:solidFill>
                <a:latin typeface="Courier New" pitchFamily="49" charset="0"/>
              </a:rPr>
              <a:t>   </a:t>
            </a:r>
            <a:r>
              <a:rPr lang="en-US" sz="1200" b="1" dirty="0" err="1">
                <a:solidFill>
                  <a:srgbClr val="323232"/>
                </a:solidFill>
                <a:latin typeface="Courier New" pitchFamily="49" charset="0"/>
              </a:rPr>
              <a:t>ipvpn</a:t>
            </a:r>
            <a:r>
              <a:rPr lang="en-US" sz="1200" b="1" dirty="0">
                <a:solidFill>
                  <a:srgbClr val="323232"/>
                </a:solidFill>
                <a:latin typeface="Courier New" pitchFamily="49" charset="0"/>
              </a:rPr>
              <a:t> enable</a:t>
            </a:r>
          </a:p>
          <a:p>
            <a:r>
              <a:rPr lang="en-US" sz="1200" b="1" dirty="0">
                <a:solidFill>
                  <a:srgbClr val="323232"/>
                </a:solidFill>
                <a:latin typeface="Courier New" pitchFamily="49" charset="0"/>
              </a:rPr>
              <a:t>   isis redistribute direct</a:t>
            </a:r>
          </a:p>
          <a:p>
            <a:r>
              <a:rPr lang="en-US" sz="1200" b="1" dirty="0">
                <a:solidFill>
                  <a:srgbClr val="323232"/>
                </a:solidFill>
                <a:latin typeface="Courier New" pitchFamily="49" charset="0"/>
              </a:rPr>
              <a:t>   isis redistribute direct enable</a:t>
            </a:r>
          </a:p>
          <a:p>
            <a:r>
              <a:rPr lang="en-US" sz="1200" b="1" dirty="0">
                <a:solidFill>
                  <a:srgbClr val="323232"/>
                </a:solidFill>
                <a:latin typeface="Courier New" pitchFamily="49" charset="0"/>
              </a:rPr>
              <a:t>exit</a:t>
            </a:r>
          </a:p>
          <a:p>
            <a:r>
              <a:rPr lang="en-US" sz="1200" b="1" dirty="0">
                <a:solidFill>
                  <a:srgbClr val="323232"/>
                </a:solidFill>
                <a:latin typeface="Courier New" pitchFamily="49" charset="0"/>
              </a:rPr>
              <a:t>isis apply redistribute direct </a:t>
            </a:r>
            <a:r>
              <a:rPr lang="en-US" sz="1200" b="1" dirty="0" err="1">
                <a:solidFill>
                  <a:srgbClr val="323232"/>
                </a:solidFill>
                <a:latin typeface="Courier New" pitchFamily="49" charset="0"/>
              </a:rPr>
              <a:t>vrf</a:t>
            </a:r>
            <a:r>
              <a:rPr lang="en-US" sz="1200" b="1" dirty="0">
                <a:solidFill>
                  <a:srgbClr val="323232"/>
                </a:solidFill>
                <a:latin typeface="Courier New" pitchFamily="49" charset="0"/>
              </a:rPr>
              <a:t> green</a:t>
            </a:r>
          </a:p>
        </p:txBody>
      </p:sp>
      <p:sp>
        <p:nvSpPr>
          <p:cNvPr id="63496" name="Text Box 50"/>
          <p:cNvSpPr txBox="1">
            <a:spLocks noChangeArrowheads="1"/>
          </p:cNvSpPr>
          <p:nvPr/>
        </p:nvSpPr>
        <p:spPr bwMode="auto">
          <a:xfrm>
            <a:off x="1476375" y="2781300"/>
            <a:ext cx="246062"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rgbClr val="323232"/>
                </a:solidFill>
              </a:rPr>
              <a:t>4/1</a:t>
            </a:r>
          </a:p>
        </p:txBody>
      </p:sp>
      <p:sp>
        <p:nvSpPr>
          <p:cNvPr id="63497" name="Text Box 51"/>
          <p:cNvSpPr txBox="1">
            <a:spLocks noChangeArrowheads="1"/>
          </p:cNvSpPr>
          <p:nvPr/>
        </p:nvSpPr>
        <p:spPr bwMode="auto">
          <a:xfrm>
            <a:off x="7062788" y="2781300"/>
            <a:ext cx="246062"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rgbClr val="323232"/>
                </a:solidFill>
              </a:rPr>
              <a:t>4/1</a:t>
            </a:r>
          </a:p>
        </p:txBody>
      </p:sp>
      <p:cxnSp>
        <p:nvCxnSpPr>
          <p:cNvPr id="63498" name="AutoShape 53"/>
          <p:cNvCxnSpPr>
            <a:cxnSpLocks noChangeShapeType="1"/>
            <a:stCxn id="63520" idx="2"/>
            <a:endCxn id="63518" idx="2"/>
          </p:cNvCxnSpPr>
          <p:nvPr/>
        </p:nvCxnSpPr>
        <p:spPr bwMode="auto">
          <a:xfrm>
            <a:off x="4424363" y="2849563"/>
            <a:ext cx="2233612" cy="0"/>
          </a:xfrm>
          <a:prstGeom prst="straightConnector1">
            <a:avLst/>
          </a:prstGeom>
          <a:noFill/>
          <a:ln w="28575">
            <a:solidFill>
              <a:schemeClr val="tx1"/>
            </a:solidFill>
            <a:round/>
            <a:headEnd/>
            <a:tailEnd/>
          </a:ln>
        </p:spPr>
      </p:cxnSp>
      <p:cxnSp>
        <p:nvCxnSpPr>
          <p:cNvPr id="63499" name="AutoShape 54"/>
          <p:cNvCxnSpPr>
            <a:cxnSpLocks noChangeShapeType="1"/>
            <a:stCxn id="63522" idx="3"/>
            <a:endCxn id="63520" idx="1"/>
          </p:cNvCxnSpPr>
          <p:nvPr/>
        </p:nvCxnSpPr>
        <p:spPr bwMode="auto">
          <a:xfrm>
            <a:off x="2314575" y="2746375"/>
            <a:ext cx="2009775" cy="4763"/>
          </a:xfrm>
          <a:prstGeom prst="straightConnector1">
            <a:avLst/>
          </a:prstGeom>
          <a:noFill/>
          <a:ln w="28575">
            <a:solidFill>
              <a:schemeClr val="tx1"/>
            </a:solidFill>
            <a:round/>
            <a:headEnd/>
            <a:tailEnd/>
          </a:ln>
        </p:spPr>
      </p:cxnSp>
      <p:cxnSp>
        <p:nvCxnSpPr>
          <p:cNvPr id="63500" name="AutoShape 55"/>
          <p:cNvCxnSpPr>
            <a:cxnSpLocks noChangeShapeType="1"/>
            <a:stCxn id="63520" idx="0"/>
            <a:endCxn id="63518" idx="0"/>
          </p:cNvCxnSpPr>
          <p:nvPr/>
        </p:nvCxnSpPr>
        <p:spPr bwMode="auto">
          <a:xfrm>
            <a:off x="4424363" y="2651125"/>
            <a:ext cx="2233612" cy="0"/>
          </a:xfrm>
          <a:prstGeom prst="straightConnector1">
            <a:avLst/>
          </a:prstGeom>
          <a:noFill/>
          <a:ln w="28575">
            <a:solidFill>
              <a:schemeClr val="tx1"/>
            </a:solidFill>
            <a:round/>
            <a:headEnd/>
            <a:tailEnd/>
          </a:ln>
        </p:spPr>
      </p:cxnSp>
      <p:cxnSp>
        <p:nvCxnSpPr>
          <p:cNvPr id="63501" name="AutoShape 56"/>
          <p:cNvCxnSpPr>
            <a:cxnSpLocks noChangeShapeType="1"/>
            <a:stCxn id="63522" idx="1"/>
          </p:cNvCxnSpPr>
          <p:nvPr/>
        </p:nvCxnSpPr>
        <p:spPr bwMode="auto">
          <a:xfrm flipH="1">
            <a:off x="946150" y="2746375"/>
            <a:ext cx="1168400" cy="0"/>
          </a:xfrm>
          <a:prstGeom prst="straightConnector1">
            <a:avLst/>
          </a:prstGeom>
          <a:noFill/>
          <a:ln w="28575">
            <a:solidFill>
              <a:schemeClr val="tx1"/>
            </a:solidFill>
            <a:round/>
            <a:headEnd/>
            <a:tailEnd/>
          </a:ln>
        </p:spPr>
      </p:cxnSp>
      <p:cxnSp>
        <p:nvCxnSpPr>
          <p:cNvPr id="63503" name="AutoShape 62"/>
          <p:cNvCxnSpPr>
            <a:cxnSpLocks noChangeShapeType="1"/>
            <a:stCxn id="63518" idx="3"/>
          </p:cNvCxnSpPr>
          <p:nvPr/>
        </p:nvCxnSpPr>
        <p:spPr bwMode="auto">
          <a:xfrm>
            <a:off x="6756400" y="2751138"/>
            <a:ext cx="1081087" cy="7938"/>
          </a:xfrm>
          <a:prstGeom prst="straightConnector1">
            <a:avLst/>
          </a:prstGeom>
          <a:noFill/>
          <a:ln w="28575">
            <a:solidFill>
              <a:schemeClr val="tx1"/>
            </a:solidFill>
            <a:round/>
            <a:headEnd/>
            <a:tailEnd/>
          </a:ln>
        </p:spPr>
      </p:cxnSp>
      <p:grpSp>
        <p:nvGrpSpPr>
          <p:cNvPr id="2" name="Group 68"/>
          <p:cNvGrpSpPr>
            <a:grpSpLocks/>
          </p:cNvGrpSpPr>
          <p:nvPr/>
        </p:nvGrpSpPr>
        <p:grpSpPr bwMode="auto">
          <a:xfrm>
            <a:off x="1789113" y="2344738"/>
            <a:ext cx="741362" cy="808038"/>
            <a:chOff x="835" y="1162"/>
            <a:chExt cx="507" cy="552"/>
          </a:xfrm>
        </p:grpSpPr>
        <p:pic>
          <p:nvPicPr>
            <p:cNvPr id="63521" name="Picture 69"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63522" name="Rectangle 70"/>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solidFill>
                  <a:srgbClr val="F8F8F8"/>
                </a:solidFill>
              </a:endParaRPr>
            </a:p>
          </p:txBody>
        </p:sp>
      </p:grpSp>
      <p:grpSp>
        <p:nvGrpSpPr>
          <p:cNvPr id="3" name="Group 71"/>
          <p:cNvGrpSpPr>
            <a:grpSpLocks/>
          </p:cNvGrpSpPr>
          <p:nvPr/>
        </p:nvGrpSpPr>
        <p:grpSpPr bwMode="auto">
          <a:xfrm>
            <a:off x="3997325" y="2349500"/>
            <a:ext cx="742950" cy="808038"/>
            <a:chOff x="835" y="1162"/>
            <a:chExt cx="507" cy="552"/>
          </a:xfrm>
        </p:grpSpPr>
        <p:pic>
          <p:nvPicPr>
            <p:cNvPr id="63519" name="Picture 72"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63520" name="Rectangle 73"/>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solidFill>
                  <a:srgbClr val="F8F8F8"/>
                </a:solidFill>
              </a:endParaRPr>
            </a:p>
          </p:txBody>
        </p:sp>
      </p:grpSp>
      <p:grpSp>
        <p:nvGrpSpPr>
          <p:cNvPr id="4" name="Group 74"/>
          <p:cNvGrpSpPr>
            <a:grpSpLocks/>
          </p:cNvGrpSpPr>
          <p:nvPr/>
        </p:nvGrpSpPr>
        <p:grpSpPr bwMode="auto">
          <a:xfrm>
            <a:off x="6230938" y="2349500"/>
            <a:ext cx="742950" cy="808038"/>
            <a:chOff x="835" y="1162"/>
            <a:chExt cx="507" cy="552"/>
          </a:xfrm>
        </p:grpSpPr>
        <p:pic>
          <p:nvPicPr>
            <p:cNvPr id="63517" name="Picture 75" descr="l3_switch_corp_blue"/>
            <p:cNvPicPr>
              <a:picLocks noChangeAspect="1" noChangeArrowheads="1"/>
            </p:cNvPicPr>
            <p:nvPr/>
          </p:nvPicPr>
          <p:blipFill>
            <a:blip r:embed="rId3" cstate="print"/>
            <a:srcRect/>
            <a:stretch>
              <a:fillRect/>
            </a:stretch>
          </p:blipFill>
          <p:spPr bwMode="auto">
            <a:xfrm>
              <a:off x="835" y="1162"/>
              <a:ext cx="507" cy="552"/>
            </a:xfrm>
            <a:prstGeom prst="rect">
              <a:avLst/>
            </a:prstGeom>
            <a:noFill/>
            <a:ln w="9525">
              <a:noFill/>
              <a:miter lim="800000"/>
              <a:headEnd/>
              <a:tailEnd/>
            </a:ln>
          </p:spPr>
        </p:pic>
        <p:sp>
          <p:nvSpPr>
            <p:cNvPr id="63518" name="Rectangle 76"/>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solidFill>
                  <a:srgbClr val="F8F8F8"/>
                </a:solidFill>
              </a:endParaRPr>
            </a:p>
          </p:txBody>
        </p:sp>
      </p:grpSp>
      <p:sp>
        <p:nvSpPr>
          <p:cNvPr id="63508" name="Text Box 77"/>
          <p:cNvSpPr txBox="1">
            <a:spLocks noChangeArrowheads="1"/>
          </p:cNvSpPr>
          <p:nvPr/>
        </p:nvSpPr>
        <p:spPr bwMode="auto">
          <a:xfrm>
            <a:off x="1908175" y="2133600"/>
            <a:ext cx="522287"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solidFill>
                  <a:srgbClr val="323232"/>
                </a:solidFill>
              </a:rPr>
              <a:t>8600C</a:t>
            </a:r>
          </a:p>
        </p:txBody>
      </p:sp>
      <p:sp>
        <p:nvSpPr>
          <p:cNvPr id="63509" name="Text Box 78"/>
          <p:cNvSpPr txBox="1">
            <a:spLocks noChangeArrowheads="1"/>
          </p:cNvSpPr>
          <p:nvPr/>
        </p:nvSpPr>
        <p:spPr bwMode="auto">
          <a:xfrm>
            <a:off x="4121150" y="2133600"/>
            <a:ext cx="531812"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solidFill>
                  <a:srgbClr val="323232"/>
                </a:solidFill>
              </a:rPr>
              <a:t>8600G</a:t>
            </a:r>
          </a:p>
        </p:txBody>
      </p:sp>
      <p:sp>
        <p:nvSpPr>
          <p:cNvPr id="63510" name="Text Box 79"/>
          <p:cNvSpPr txBox="1">
            <a:spLocks noChangeArrowheads="1"/>
          </p:cNvSpPr>
          <p:nvPr/>
        </p:nvSpPr>
        <p:spPr bwMode="auto">
          <a:xfrm>
            <a:off x="6354763" y="2133600"/>
            <a:ext cx="522287"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323232"/>
                </a:solidFill>
              </a:rPr>
              <a:t>8600D</a:t>
            </a:r>
          </a:p>
        </p:txBody>
      </p:sp>
      <p:sp>
        <p:nvSpPr>
          <p:cNvPr id="63511" name="Oval 80"/>
          <p:cNvSpPr>
            <a:spLocks noChangeArrowheads="1"/>
          </p:cNvSpPr>
          <p:nvPr/>
        </p:nvSpPr>
        <p:spPr bwMode="auto">
          <a:xfrm>
            <a:off x="5426075" y="2565400"/>
            <a:ext cx="71437" cy="360363"/>
          </a:xfrm>
          <a:prstGeom prst="ellipse">
            <a:avLst/>
          </a:prstGeom>
          <a:noFill/>
          <a:ln w="9525" algn="ctr">
            <a:solidFill>
              <a:schemeClr val="tx1"/>
            </a:solidFill>
            <a:round/>
            <a:headEnd/>
            <a:tailEnd/>
          </a:ln>
        </p:spPr>
        <p:txBody>
          <a:bodyPr wrap="none" lIns="0" tIns="0" rIns="0" bIns="0" anchor="ctr"/>
          <a:lstStyle/>
          <a:p>
            <a:endParaRPr lang="en-GB">
              <a:solidFill>
                <a:srgbClr val="F8F8F8"/>
              </a:solidFill>
            </a:endParaRPr>
          </a:p>
        </p:txBody>
      </p:sp>
      <p:sp>
        <p:nvSpPr>
          <p:cNvPr id="63512" name="Text Box 81"/>
          <p:cNvSpPr txBox="1">
            <a:spLocks noChangeArrowheads="1"/>
          </p:cNvSpPr>
          <p:nvPr/>
        </p:nvSpPr>
        <p:spPr bwMode="auto">
          <a:xfrm>
            <a:off x="4787900" y="2659063"/>
            <a:ext cx="501650"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rgbClr val="323232"/>
                </a:solidFill>
              </a:rPr>
              <a:t>MLT 1</a:t>
            </a:r>
          </a:p>
        </p:txBody>
      </p:sp>
      <p:sp>
        <p:nvSpPr>
          <p:cNvPr id="63513" name="Text Box 82"/>
          <p:cNvSpPr txBox="1">
            <a:spLocks noChangeArrowheads="1"/>
          </p:cNvSpPr>
          <p:nvPr/>
        </p:nvSpPr>
        <p:spPr bwMode="auto">
          <a:xfrm>
            <a:off x="5751513" y="2659063"/>
            <a:ext cx="501650"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rgbClr val="323232"/>
                </a:solidFill>
              </a:rPr>
              <a:t>MLT 1</a:t>
            </a:r>
          </a:p>
        </p:txBody>
      </p:sp>
      <p:grpSp>
        <p:nvGrpSpPr>
          <p:cNvPr id="5" name="Group 83"/>
          <p:cNvGrpSpPr>
            <a:grpSpLocks/>
          </p:cNvGrpSpPr>
          <p:nvPr/>
        </p:nvGrpSpPr>
        <p:grpSpPr bwMode="auto">
          <a:xfrm>
            <a:off x="1919288" y="2570163"/>
            <a:ext cx="5040312" cy="366713"/>
            <a:chOff x="1202" y="1185"/>
            <a:chExt cx="3175" cy="231"/>
          </a:xfrm>
        </p:grpSpPr>
        <p:pic>
          <p:nvPicPr>
            <p:cNvPr id="63515" name="Picture 84" descr="cloud3_grey_grey"/>
            <p:cNvPicPr>
              <a:picLocks noChangeAspect="1" noChangeArrowheads="1"/>
            </p:cNvPicPr>
            <p:nvPr/>
          </p:nvPicPr>
          <p:blipFill>
            <a:blip r:embed="rId4" cstate="print"/>
            <a:srcRect/>
            <a:stretch>
              <a:fillRect/>
            </a:stretch>
          </p:blipFill>
          <p:spPr bwMode="auto">
            <a:xfrm>
              <a:off x="1202" y="1185"/>
              <a:ext cx="3175" cy="231"/>
            </a:xfrm>
            <a:prstGeom prst="rect">
              <a:avLst/>
            </a:prstGeom>
            <a:noFill/>
            <a:ln w="9525">
              <a:noFill/>
              <a:miter lim="800000"/>
              <a:headEnd/>
              <a:tailEnd/>
            </a:ln>
          </p:spPr>
        </p:pic>
        <p:sp>
          <p:nvSpPr>
            <p:cNvPr id="63516" name="Text Box 85"/>
            <p:cNvSpPr txBox="1">
              <a:spLocks noChangeArrowheads="1"/>
            </p:cNvSpPr>
            <p:nvPr/>
          </p:nvSpPr>
          <p:spPr bwMode="auto">
            <a:xfrm>
              <a:off x="2154" y="1235"/>
              <a:ext cx="1271" cy="122"/>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323232"/>
                  </a:solidFill>
                </a:rPr>
                <a:t>IS-IS	Area 49.0000</a:t>
              </a:r>
            </a:p>
          </p:txBody>
        </p:sp>
      </p:grpSp>
      <p:pic>
        <p:nvPicPr>
          <p:cNvPr id="47" name="Picture 13" descr="pc_corp_blu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86675" y="2362200"/>
            <a:ext cx="523875" cy="62071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3" descr="pc_corp_blu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2475" y="2379772"/>
            <a:ext cx="523875" cy="620713"/>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579438" y="1536700"/>
            <a:ext cx="7642225" cy="452438"/>
            <a:chOff x="579438" y="1536700"/>
            <a:chExt cx="7642225" cy="452438"/>
          </a:xfrm>
        </p:grpSpPr>
        <p:pic>
          <p:nvPicPr>
            <p:cNvPr id="63532" name="Picture 40" descr="vr_corp_green"/>
            <p:cNvPicPr>
              <a:picLocks noChangeAspect="1" noChangeArrowheads="1"/>
            </p:cNvPicPr>
            <p:nvPr/>
          </p:nvPicPr>
          <p:blipFill>
            <a:blip r:embed="rId6" cstate="print"/>
            <a:srcRect/>
            <a:stretch>
              <a:fillRect/>
            </a:stretch>
          </p:blipFill>
          <p:spPr bwMode="auto">
            <a:xfrm>
              <a:off x="1749425" y="1536700"/>
              <a:ext cx="449263" cy="452438"/>
            </a:xfrm>
            <a:prstGeom prst="rect">
              <a:avLst/>
            </a:prstGeom>
            <a:noFill/>
            <a:ln w="9525">
              <a:noFill/>
              <a:miter lim="800000"/>
              <a:headEnd/>
              <a:tailEnd/>
            </a:ln>
          </p:spPr>
        </p:pic>
        <p:pic>
          <p:nvPicPr>
            <p:cNvPr id="63533" name="Picture 42" descr="vr_corp_green"/>
            <p:cNvPicPr>
              <a:picLocks noChangeAspect="1" noChangeArrowheads="1"/>
            </p:cNvPicPr>
            <p:nvPr/>
          </p:nvPicPr>
          <p:blipFill>
            <a:blip r:embed="rId6" cstate="print"/>
            <a:srcRect/>
            <a:stretch>
              <a:fillRect/>
            </a:stretch>
          </p:blipFill>
          <p:spPr bwMode="auto">
            <a:xfrm>
              <a:off x="6643688" y="1536700"/>
              <a:ext cx="449263" cy="452438"/>
            </a:xfrm>
            <a:prstGeom prst="rect">
              <a:avLst/>
            </a:prstGeom>
            <a:noFill/>
            <a:ln w="9525">
              <a:noFill/>
              <a:miter lim="800000"/>
              <a:headEnd/>
              <a:tailEnd/>
            </a:ln>
          </p:spPr>
        </p:pic>
        <p:sp>
          <p:nvSpPr>
            <p:cNvPr id="63534" name="Oval 45"/>
            <p:cNvSpPr>
              <a:spLocks noChangeArrowheads="1"/>
            </p:cNvSpPr>
            <p:nvPr/>
          </p:nvSpPr>
          <p:spPr bwMode="auto">
            <a:xfrm>
              <a:off x="579438" y="1536700"/>
              <a:ext cx="1169987" cy="431800"/>
            </a:xfrm>
            <a:prstGeom prst="ellipse">
              <a:avLst/>
            </a:prstGeom>
            <a:noFill/>
            <a:ln w="9525" algn="ctr">
              <a:solidFill>
                <a:srgbClr val="00CC00"/>
              </a:solidFill>
              <a:round/>
              <a:headEnd/>
              <a:tailEnd/>
            </a:ln>
          </p:spPr>
          <p:txBody>
            <a:bodyPr wrap="none" lIns="0" tIns="0" rIns="0" bIns="0" anchor="ctr"/>
            <a:lstStyle/>
            <a:p>
              <a:pPr algn="ctr"/>
              <a:r>
                <a:rPr lang="en-GB" sz="1000" dirty="0">
                  <a:solidFill>
                    <a:srgbClr val="00CC00"/>
                  </a:solidFill>
                </a:rPr>
                <a:t>vlan 101</a:t>
              </a:r>
              <a:br>
                <a:rPr lang="en-GB" sz="1000" dirty="0">
                  <a:solidFill>
                    <a:srgbClr val="00CC00"/>
                  </a:solidFill>
                </a:rPr>
              </a:br>
              <a:r>
                <a:rPr lang="en-GB" sz="1000" dirty="0">
                  <a:solidFill>
                    <a:srgbClr val="00CC00"/>
                  </a:solidFill>
                </a:rPr>
                <a:t>10.1.101.0/24</a:t>
              </a:r>
            </a:p>
          </p:txBody>
        </p:sp>
        <p:sp>
          <p:nvSpPr>
            <p:cNvPr id="63535" name="Oval 46"/>
            <p:cNvSpPr>
              <a:spLocks noChangeArrowheads="1"/>
            </p:cNvSpPr>
            <p:nvPr/>
          </p:nvSpPr>
          <p:spPr bwMode="auto">
            <a:xfrm>
              <a:off x="7105649" y="1536700"/>
              <a:ext cx="1116014" cy="431800"/>
            </a:xfrm>
            <a:prstGeom prst="ellipse">
              <a:avLst/>
            </a:prstGeom>
            <a:noFill/>
            <a:ln w="9525" algn="ctr">
              <a:solidFill>
                <a:srgbClr val="00CC00"/>
              </a:solidFill>
              <a:round/>
              <a:headEnd/>
              <a:tailEnd/>
            </a:ln>
          </p:spPr>
          <p:txBody>
            <a:bodyPr wrap="none" lIns="0" tIns="0" rIns="0" bIns="0" anchor="ctr"/>
            <a:lstStyle/>
            <a:p>
              <a:pPr algn="ctr"/>
              <a:r>
                <a:rPr lang="en-GB" sz="1000" dirty="0">
                  <a:solidFill>
                    <a:srgbClr val="00CC00"/>
                  </a:solidFill>
                </a:rPr>
                <a:t>vlan 102</a:t>
              </a:r>
              <a:br>
                <a:rPr lang="en-GB" sz="1000" dirty="0">
                  <a:solidFill>
                    <a:srgbClr val="00CC00"/>
                  </a:solidFill>
                </a:rPr>
              </a:br>
              <a:r>
                <a:rPr lang="en-GB" sz="1000" dirty="0">
                  <a:solidFill>
                    <a:srgbClr val="00CC00"/>
                  </a:solidFill>
                </a:rPr>
                <a:t>10.1.102.0/24</a:t>
              </a:r>
            </a:p>
          </p:txBody>
        </p:sp>
        <p:cxnSp>
          <p:nvCxnSpPr>
            <p:cNvPr id="37" name="Straight Connector 36"/>
            <p:cNvCxnSpPr>
              <a:cxnSpLocks noChangeShapeType="1"/>
            </p:cNvCxnSpPr>
            <p:nvPr/>
          </p:nvCxnSpPr>
          <p:spPr bwMode="auto">
            <a:xfrm>
              <a:off x="2182813" y="1763966"/>
              <a:ext cx="4478337" cy="0"/>
            </a:xfrm>
            <a:prstGeom prst="line">
              <a:avLst/>
            </a:prstGeom>
            <a:noFill/>
            <a:ln w="57150" algn="ctr">
              <a:solidFill>
                <a:srgbClr val="00B050"/>
              </a:solidFill>
              <a:round/>
              <a:headEnd type="oval" w="med" len="med"/>
              <a:tailEnd type="oval" w="med" len="med"/>
            </a:ln>
          </p:spPr>
        </p:cxnSp>
        <p:sp>
          <p:nvSpPr>
            <p:cNvPr id="38" name="Flowchart: Terminator 37"/>
            <p:cNvSpPr/>
            <p:nvPr>
              <p:custDataLst>
                <p:tags r:id="rId1"/>
              </p:custDataLst>
            </p:nvPr>
          </p:nvSpPr>
          <p:spPr bwMode="auto">
            <a:xfrm>
              <a:off x="2974226" y="1600200"/>
              <a:ext cx="2879725" cy="328824"/>
            </a:xfrm>
            <a:prstGeom prst="flowChartTerminator">
              <a:avLst/>
            </a:prstGeom>
            <a:solidFill>
              <a:srgbClr val="00B05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glow rad="101600">
                      <a:srgbClr val="FFFFFF">
                        <a:satMod val="175000"/>
                        <a:alpha val="40000"/>
                      </a:srgbClr>
                    </a:glow>
                  </a:effectLst>
                  <a:uLnTx/>
                  <a:uFillTx/>
                  <a:latin typeface="Arial"/>
                  <a:ea typeface="+mn-ea"/>
                  <a:cs typeface="Arial" pitchFamily="34" charset="0"/>
                </a:rPr>
                <a:t>L3 VSN  I-SID </a:t>
              </a:r>
              <a:r>
                <a:rPr lang="en-GB" sz="1200" b="1" kern="0" dirty="0">
                  <a:solidFill>
                    <a:srgbClr val="000000"/>
                  </a:solidFill>
                  <a:effectLst>
                    <a:glow rad="101600">
                      <a:srgbClr val="FFFFFF">
                        <a:satMod val="175000"/>
                        <a:alpha val="40000"/>
                      </a:srgbClr>
                    </a:glow>
                  </a:effectLst>
                  <a:latin typeface="Arial"/>
                  <a:cs typeface="Arial" pitchFamily="34" charset="0"/>
                </a:rPr>
                <a:t>3</a:t>
              </a:r>
              <a:r>
                <a:rPr kumimoji="0" lang="en-GB" sz="1200" b="1" i="0" u="none" strike="noStrike" kern="0" cap="none" spc="0" normalizeH="0" baseline="0" noProof="0" dirty="0">
                  <a:ln>
                    <a:noFill/>
                  </a:ln>
                  <a:solidFill>
                    <a:srgbClr val="000000"/>
                  </a:solidFill>
                  <a:effectLst>
                    <a:glow rad="101600">
                      <a:srgbClr val="FFFFFF">
                        <a:satMod val="175000"/>
                        <a:alpha val="40000"/>
                      </a:srgbClr>
                    </a:glow>
                  </a:effectLst>
                  <a:uLnTx/>
                  <a:uFillTx/>
                  <a:latin typeface="Arial"/>
                  <a:ea typeface="+mn-ea"/>
                  <a:cs typeface="Arial" pitchFamily="34" charset="0"/>
                </a:rPr>
                <a:t>0001</a:t>
              </a:r>
            </a:p>
          </p:txBody>
        </p:sp>
      </p:grpSp>
      <p:sp>
        <p:nvSpPr>
          <p:cNvPr id="7" name="Slide Number Placeholder 6"/>
          <p:cNvSpPr>
            <a:spLocks noGrp="1"/>
          </p:cNvSpPr>
          <p:nvPr>
            <p:ph type="sldNum" sz="quarter" idx="12"/>
          </p:nvPr>
        </p:nvSpPr>
        <p:spPr/>
        <p:txBody>
          <a:bodyPr/>
          <a:lstStyle/>
          <a:p>
            <a:fld id="{3E55E81F-72E2-40F1-A677-7E1BFDA06590}" type="slidenum">
              <a:rPr lang="en-US" smtClean="0"/>
              <a:t>14</a:t>
            </a:fld>
            <a:endParaRPr lang="en-US"/>
          </a:p>
        </p:txBody>
      </p:sp>
    </p:spTree>
    <p:extLst>
      <p:ext uri="{BB962C8B-B14F-4D97-AF65-F5344CB8AC3E}">
        <p14:creationId xmlns:p14="http://schemas.microsoft.com/office/powerpoint/2010/main" val="22570610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SPBM Configuration</a:t>
            </a:r>
            <a:br>
              <a:rPr lang="en-US" altLang="en-US" smtClean="0"/>
            </a:br>
            <a:r>
              <a:rPr lang="en-US" altLang="en-US" smtClean="0"/>
              <a:t>Extending a VLAN (L3 VSN) </a:t>
            </a:r>
            <a:endParaRPr lang="en-US" altLang="en-US" dirty="0" smtClean="0"/>
          </a:p>
        </p:txBody>
      </p:sp>
      <p:sp>
        <p:nvSpPr>
          <p:cNvPr id="3" name="Content Placeholder 2"/>
          <p:cNvSpPr>
            <a:spLocks noGrp="1"/>
          </p:cNvSpPr>
          <p:nvPr>
            <p:ph idx="1"/>
          </p:nvPr>
        </p:nvSpPr>
        <p:spPr/>
        <p:txBody>
          <a:bodyPr/>
          <a:lstStyle/>
          <a:p>
            <a:r>
              <a:rPr lang="en-US" smtClean="0"/>
              <a:t>CLI</a:t>
            </a:r>
          </a:p>
          <a:p>
            <a:pPr lvl="1"/>
            <a:r>
              <a:rPr lang="en-US" smtClean="0"/>
              <a:t>ERS-8800:5# config ip vrf &lt;vrf-name&gt; create</a:t>
            </a:r>
          </a:p>
          <a:p>
            <a:pPr lvl="1"/>
            <a:r>
              <a:rPr lang="en-US" smtClean="0"/>
              <a:t>ERS-8800:5# config ip vrf &lt;vrf-name&gt; ipvpn create</a:t>
            </a:r>
          </a:p>
          <a:p>
            <a:pPr lvl="1"/>
            <a:r>
              <a:rPr lang="en-US" smtClean="0"/>
              <a:t>ERS-8800:5# config ip vrf &lt;vrf-name&gt; ipvpn i-sid &lt;id: 0..16777215&gt;</a:t>
            </a:r>
          </a:p>
          <a:p>
            <a:pPr lvl="1"/>
            <a:r>
              <a:rPr lang="en-US" smtClean="0"/>
              <a:t>ERS-8800:5# config ip vrf &lt;vrf-name&gt; ipvpn enable</a:t>
            </a:r>
          </a:p>
          <a:p>
            <a:r>
              <a:rPr lang="en-US" smtClean="0"/>
              <a:t>ACLI</a:t>
            </a:r>
          </a:p>
          <a:p>
            <a:pPr lvl="1"/>
            <a:r>
              <a:rPr lang="en-US" smtClean="0"/>
              <a:t>ERS-8800:5(config)#ip vrf &lt;vrf-name&gt; vrfid &lt;1-255&gt;</a:t>
            </a:r>
          </a:p>
          <a:p>
            <a:pPr lvl="1"/>
            <a:r>
              <a:rPr lang="en-US" smtClean="0"/>
              <a:t>ERS-8800:5(config)#router vrf &lt;vrf-name&gt;</a:t>
            </a:r>
          </a:p>
          <a:p>
            <a:pPr lvl="1"/>
            <a:r>
              <a:rPr lang="en-US" smtClean="0"/>
              <a:t>ERS-8800:5(router-vrf)#ipvpn</a:t>
            </a:r>
          </a:p>
          <a:p>
            <a:pPr lvl="1"/>
            <a:r>
              <a:rPr lang="en-US" smtClean="0"/>
              <a:t>ERS-8800:5(router-vrf)#i-sid 1000</a:t>
            </a:r>
          </a:p>
          <a:p>
            <a:pPr lvl="1"/>
            <a:r>
              <a:rPr lang="en-US" smtClean="0"/>
              <a:t>ERS-8800:5(router-vrf)#ipvpn enable</a:t>
            </a:r>
          </a:p>
          <a:p>
            <a:pPr lvl="1"/>
            <a:r>
              <a:rPr lang="en-US" smtClean="0"/>
              <a:t>ERS-8800:5(router-vrf)#exit</a:t>
            </a:r>
            <a:endParaRPr lang="en-US" dirty="0"/>
          </a:p>
        </p:txBody>
      </p:sp>
      <p:sp>
        <p:nvSpPr>
          <p:cNvPr id="5" name="Slide Number Placeholder 4"/>
          <p:cNvSpPr>
            <a:spLocks noGrp="1"/>
          </p:cNvSpPr>
          <p:nvPr>
            <p:ph type="sldNum" sz="quarter" idx="12"/>
          </p:nvPr>
        </p:nvSpPr>
        <p:spPr/>
        <p:txBody>
          <a:bodyPr/>
          <a:lstStyle/>
          <a:p>
            <a:fld id="{3E55E81F-72E2-40F1-A677-7E1BFDA06590}" type="slidenum">
              <a:rPr lang="en-US" smtClean="0"/>
              <a:t>15</a:t>
            </a:fld>
            <a:endParaRPr lang="en-US"/>
          </a:p>
        </p:txBody>
      </p:sp>
    </p:spTree>
    <p:extLst>
      <p:ext uri="{BB962C8B-B14F-4D97-AF65-F5344CB8AC3E}">
        <p14:creationId xmlns:p14="http://schemas.microsoft.com/office/powerpoint/2010/main" val="4603425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060626" y="1598461"/>
            <a:ext cx="5011231"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Show Commands for ISIS/SPB</a:t>
            </a:r>
            <a:r>
              <a:rPr kumimoji="0" lang="en-US" i="0" u="none" strike="noStrike" cap="none" normalizeH="0" dirty="0">
                <a:ln>
                  <a:noFill/>
                </a:ln>
                <a:solidFill>
                  <a:schemeClr val="tx1"/>
                </a:solidFill>
                <a:effectLst/>
                <a:latin typeface="Arial (Body)"/>
                <a:ea typeface="Calibri" pitchFamily="34" charset="0"/>
                <a:cs typeface="Courier New" pitchFamily="49" charset="0"/>
              </a:rPr>
              <a:t> Basic - ACLI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i="0" u="none" strike="noStrike" cap="none" normalizeH="0" baseline="0" dirty="0">
              <a:ln>
                <a:noFill/>
              </a:ln>
              <a:solidFill>
                <a:schemeClr val="tx1"/>
              </a:solidFill>
              <a:effectLst/>
              <a:latin typeface="Aria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show isis </a:t>
            </a:r>
            <a:r>
              <a:rPr kumimoji="0" lang="en-US" i="0" u="none" strike="noStrike" cap="none" normalizeH="0" baseline="0" dirty="0" err="1">
                <a:ln>
                  <a:noFill/>
                </a:ln>
                <a:solidFill>
                  <a:schemeClr val="tx1"/>
                </a:solidFill>
                <a:effectLst/>
                <a:latin typeface="Arial (Body)"/>
                <a:ea typeface="Calibri" pitchFamily="34" charset="0"/>
                <a:cs typeface="Courier New" pitchFamily="49" charset="0"/>
              </a:rPr>
              <a:t>spbm</a:t>
            </a: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show </a:t>
            </a:r>
            <a:r>
              <a:rPr kumimoji="0" lang="en-US" i="0" u="none" strike="noStrike" cap="none" normalizeH="0" baseline="0" dirty="0" err="1">
                <a:ln>
                  <a:noFill/>
                </a:ln>
                <a:solidFill>
                  <a:schemeClr val="tx1"/>
                </a:solidFill>
                <a:effectLst/>
                <a:latin typeface="Arial (Body)"/>
                <a:ea typeface="Calibri" pitchFamily="34" charset="0"/>
                <a:cs typeface="Courier New" pitchFamily="49" charset="0"/>
              </a:rPr>
              <a:t>isis</a:t>
            </a: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 </a:t>
            </a:r>
            <a:endParaRPr kumimoji="0" lang="en-US" i="0" u="none" strike="noStrike" cap="none" normalizeH="0" baseline="0" dirty="0">
              <a:ln>
                <a:noFill/>
              </a:ln>
              <a:solidFill>
                <a:schemeClr val="tx1"/>
              </a:solidFill>
              <a:effectLst/>
              <a:latin typeface="Aria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show isis lsdb</a:t>
            </a: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Arial (Body)"/>
                <a:ea typeface="Calibri" pitchFamily="34" charset="0"/>
                <a:cs typeface="Courier New" pitchFamily="49" charset="0"/>
              </a:rPr>
              <a:t>show isis interface</a:t>
            </a:r>
            <a:endParaRPr kumimoji="0" lang="en-US" i="0" u="none" strike="noStrike" cap="none" normalizeH="0" baseline="0" dirty="0">
              <a:ln>
                <a:noFill/>
              </a:ln>
              <a:solidFill>
                <a:schemeClr val="tx1"/>
              </a:solidFill>
              <a:effectLst/>
              <a:latin typeface="Arial (Body)"/>
              <a:ea typeface="Calibri" pitchFamily="34"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Arial (Body)"/>
                <a:cs typeface="Courier New" pitchFamily="49" charset="0"/>
              </a:rPr>
              <a:t>show </a:t>
            </a:r>
            <a:r>
              <a:rPr lang="en-US" dirty="0" err="1">
                <a:latin typeface="Arial (Body)"/>
                <a:cs typeface="Courier New" pitchFamily="49" charset="0"/>
              </a:rPr>
              <a:t>isis</a:t>
            </a:r>
            <a:r>
              <a:rPr lang="en-US" dirty="0">
                <a:latin typeface="Arial (Body)"/>
                <a:cs typeface="Courier New" pitchFamily="49" charset="0"/>
              </a:rPr>
              <a:t> adjacencies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Arial (Body)"/>
                <a:cs typeface="Courier New" pitchFamily="49" charset="0"/>
              </a:rPr>
              <a:t>show </a:t>
            </a:r>
            <a:r>
              <a:rPr kumimoji="0" lang="en-US" i="0" u="none" strike="noStrike" cap="none" normalizeH="0" baseline="0" dirty="0" err="1">
                <a:ln>
                  <a:noFill/>
                </a:ln>
                <a:solidFill>
                  <a:schemeClr val="tx1"/>
                </a:solidFill>
                <a:effectLst/>
                <a:latin typeface="Arial (Body)"/>
                <a:cs typeface="Courier New" pitchFamily="49" charset="0"/>
              </a:rPr>
              <a:t>isis</a:t>
            </a:r>
            <a:r>
              <a:rPr kumimoji="0" lang="en-US" i="0" u="none" strike="noStrike" cap="none" normalizeH="0" baseline="0" dirty="0">
                <a:ln>
                  <a:noFill/>
                </a:ln>
                <a:solidFill>
                  <a:schemeClr val="tx1"/>
                </a:solidFill>
                <a:effectLst/>
                <a:latin typeface="Arial (Body)"/>
                <a:cs typeface="Courier New" pitchFamily="49" charset="0"/>
              </a:rPr>
              <a:t> system-id</a:t>
            </a:r>
          </a:p>
          <a:p>
            <a:pPr marL="0" marR="0" lvl="0" indent="0" algn="l" defTabSz="914400" rtl="0" eaLnBrk="0" fontAlgn="base" latinLnBrk="0" hangingPunct="0">
              <a:lnSpc>
                <a:spcPct val="100000"/>
              </a:lnSpc>
              <a:spcBef>
                <a:spcPct val="0"/>
              </a:spcBef>
              <a:spcAft>
                <a:spcPct val="0"/>
              </a:spcAft>
              <a:buClrTx/>
              <a:buSzTx/>
              <a:buFontTx/>
              <a:buNone/>
              <a:tabLst/>
            </a:pPr>
            <a:r>
              <a:rPr lang="en-US" dirty="0">
                <a:latin typeface="Arial (Body)"/>
                <a:cs typeface="Courier New" pitchFamily="49" charset="0"/>
              </a:rPr>
              <a:t>show </a:t>
            </a:r>
            <a:r>
              <a:rPr lang="en-US" dirty="0" err="1">
                <a:latin typeface="Arial (Body)"/>
                <a:cs typeface="Courier New" pitchFamily="49" charset="0"/>
              </a:rPr>
              <a:t>isis</a:t>
            </a:r>
            <a:r>
              <a:rPr lang="en-US" dirty="0">
                <a:latin typeface="Arial (Body)"/>
                <a:cs typeface="Courier New" pitchFamily="49" charset="0"/>
              </a:rPr>
              <a:t> manual-area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show isis </a:t>
            </a:r>
            <a:r>
              <a:rPr kumimoji="0" lang="en-US" i="0" u="none" strike="noStrike" cap="none" normalizeH="0" baseline="0" dirty="0" err="1">
                <a:ln>
                  <a:noFill/>
                </a:ln>
                <a:solidFill>
                  <a:schemeClr val="tx1"/>
                </a:solidFill>
                <a:effectLst/>
                <a:latin typeface="Arial (Body)"/>
                <a:ea typeface="Calibri" pitchFamily="34" charset="0"/>
                <a:cs typeface="Courier New" pitchFamily="49" charset="0"/>
              </a:rPr>
              <a:t>spbm</a:t>
            </a: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 unicast-fib</a:t>
            </a:r>
          </a:p>
          <a:p>
            <a:pPr eaLnBrk="0" fontAlgn="base" hangingPunct="0">
              <a:spcBef>
                <a:spcPct val="0"/>
              </a:spcBef>
              <a:spcAft>
                <a:spcPct val="0"/>
              </a:spcAft>
            </a:pPr>
            <a:r>
              <a:rPr lang="en-US" dirty="0">
                <a:latin typeface="Arial (Body)"/>
                <a:ea typeface="Calibri" pitchFamily="34" charset="0"/>
                <a:cs typeface="Courier New" pitchFamily="49" charset="0"/>
              </a:rPr>
              <a:t>show isis spbm unicast-fib vlan &lt;xxxx&gt; (BVID)</a:t>
            </a:r>
          </a:p>
          <a:p>
            <a:pPr lvl="0" eaLnBrk="0" fontAlgn="base" hangingPunct="0">
              <a:spcBef>
                <a:spcPct val="0"/>
              </a:spcBef>
              <a:spcAft>
                <a:spcPct val="0"/>
              </a:spcAft>
            </a:pP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show isis spbm unicast-tree </a:t>
            </a:r>
            <a:r>
              <a:rPr lang="en-US" dirty="0">
                <a:latin typeface="Arial (Body)"/>
                <a:ea typeface="Calibri" pitchFamily="34" charset="0"/>
                <a:cs typeface="Courier New" pitchFamily="49" charset="0"/>
              </a:rPr>
              <a:t>&lt;xxxx&gt; (BVID)</a:t>
            </a:r>
            <a:endParaRPr kumimoji="0" lang="en-US" i="0" u="none" strike="noStrike" cap="none" normalizeH="0" baseline="0" dirty="0">
              <a:ln>
                <a:noFill/>
              </a:ln>
              <a:solidFill>
                <a:schemeClr val="tx1"/>
              </a:solidFill>
              <a:effectLst/>
              <a:latin typeface="Aria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show isis </a:t>
            </a:r>
            <a:r>
              <a:rPr kumimoji="0" lang="en-US" i="0" u="none" strike="noStrike" cap="none" normalizeH="0" baseline="0" dirty="0" err="1">
                <a:ln>
                  <a:noFill/>
                </a:ln>
                <a:solidFill>
                  <a:schemeClr val="tx1"/>
                </a:solidFill>
                <a:effectLst/>
                <a:latin typeface="Arial (Body)"/>
                <a:ea typeface="Calibri" pitchFamily="34" charset="0"/>
                <a:cs typeface="Courier New" pitchFamily="49" charset="0"/>
              </a:rPr>
              <a:t>spbm</a:t>
            </a: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 multicast-fib</a:t>
            </a:r>
            <a:endParaRPr kumimoji="0" lang="en-US" i="0" u="none" strike="noStrike" cap="none" normalizeH="0" baseline="0" dirty="0">
              <a:ln>
                <a:noFill/>
              </a:ln>
              <a:solidFill>
                <a:schemeClr val="tx1"/>
              </a:solidFill>
              <a:effectLst/>
              <a:latin typeface="Aria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show isis spbm ip-unicast-fib</a:t>
            </a:r>
            <a:endParaRPr kumimoji="0" lang="en-US" i="0" u="none" strike="noStrike" cap="none" normalizeH="0" baseline="0" dirty="0">
              <a:ln>
                <a:noFill/>
              </a:ln>
              <a:solidFill>
                <a:schemeClr val="tx1"/>
              </a:solidFill>
              <a:effectLst/>
              <a:latin typeface="Arial (Bod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Arial (Body)"/>
                <a:ea typeface="Calibri" pitchFamily="34" charset="0"/>
                <a:cs typeface="Courier New" pitchFamily="49" charset="0"/>
              </a:rPr>
              <a:t>show isis spbm ? </a:t>
            </a:r>
            <a:r>
              <a:rPr kumimoji="0" lang="en-US" i="1" u="none" strike="noStrike" cap="none" normalizeH="0" baseline="0" dirty="0">
                <a:ln>
                  <a:noFill/>
                </a:ln>
                <a:solidFill>
                  <a:schemeClr val="tx1"/>
                </a:solidFill>
                <a:effectLst/>
                <a:latin typeface="Arial (Body)"/>
                <a:ea typeface="Calibri" pitchFamily="34" charset="0"/>
                <a:cs typeface="Courier New" pitchFamily="49" charset="0"/>
              </a:rPr>
              <a:t>[For Additional Commands]</a:t>
            </a:r>
            <a:endParaRPr kumimoji="0" lang="en-US" i="0" u="none" strike="noStrike" cap="none" normalizeH="0" baseline="0" dirty="0">
              <a:ln>
                <a:noFill/>
              </a:ln>
              <a:solidFill>
                <a:schemeClr val="tx1"/>
              </a:solidFill>
              <a:effectLst/>
              <a:latin typeface="Arial (Body)"/>
            </a:endParaRPr>
          </a:p>
        </p:txBody>
      </p:sp>
      <p:sp>
        <p:nvSpPr>
          <p:cNvPr id="2" name="Title 1"/>
          <p:cNvSpPr>
            <a:spLocks noGrp="1"/>
          </p:cNvSpPr>
          <p:nvPr>
            <p:ph type="title"/>
          </p:nvPr>
        </p:nvSpPr>
        <p:spPr/>
        <p:txBody>
          <a:bodyPr/>
          <a:lstStyle/>
          <a:p>
            <a:r>
              <a:rPr lang="en-US" altLang="en-US" dirty="0" smtClean="0"/>
              <a:t>SPBM Configuration</a:t>
            </a:r>
            <a:br>
              <a:rPr lang="en-US" altLang="en-US" dirty="0" smtClean="0"/>
            </a:br>
            <a:r>
              <a:rPr lang="en-US" altLang="en-US" dirty="0" smtClean="0"/>
              <a:t>Displaying your Configuration</a:t>
            </a:r>
            <a:endParaRPr lang="en-US" dirty="0"/>
          </a:p>
        </p:txBody>
      </p:sp>
      <p:sp>
        <p:nvSpPr>
          <p:cNvPr id="6" name="Slide Number Placeholder 5"/>
          <p:cNvSpPr>
            <a:spLocks noGrp="1"/>
          </p:cNvSpPr>
          <p:nvPr>
            <p:ph type="sldNum" sz="quarter" idx="12"/>
          </p:nvPr>
        </p:nvSpPr>
        <p:spPr/>
        <p:txBody>
          <a:bodyPr/>
          <a:lstStyle/>
          <a:p>
            <a:fld id="{3E55E81F-72E2-40F1-A677-7E1BFDA06590}" type="slidenum">
              <a:rPr lang="en-US" smtClean="0"/>
              <a:t>16</a:t>
            </a:fld>
            <a:endParaRPr lang="en-US"/>
          </a:p>
        </p:txBody>
      </p:sp>
    </p:spTree>
    <p:extLst>
      <p:ext uri="{BB962C8B-B14F-4D97-AF65-F5344CB8AC3E}">
        <p14:creationId xmlns:p14="http://schemas.microsoft.com/office/powerpoint/2010/main" val="415770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Configuration Management</a:t>
            </a:r>
            <a:endParaRPr lang="en-US" dirty="0"/>
          </a:p>
        </p:txBody>
      </p:sp>
      <p:sp>
        <p:nvSpPr>
          <p:cNvPr id="4" name="Subtitle 3"/>
          <p:cNvSpPr>
            <a:spLocks noGrp="1"/>
          </p:cNvSpPr>
          <p:nvPr>
            <p:ph type="subTitle" idx="1"/>
          </p:nvPr>
        </p:nvSpPr>
        <p:spPr/>
        <p:txBody>
          <a:bodyPr/>
          <a:lstStyle/>
          <a:p>
            <a:pPr algn="r"/>
            <a:r>
              <a:rPr lang="en-US" dirty="0" smtClean="0"/>
              <a:t>Graphical Methods</a:t>
            </a:r>
            <a:endParaRPr lang="en-US" dirty="0"/>
          </a:p>
        </p:txBody>
      </p:sp>
    </p:spTree>
    <p:extLst>
      <p:ext uri="{BB962C8B-B14F-4D97-AF65-F5344CB8AC3E}">
        <p14:creationId xmlns:p14="http://schemas.microsoft.com/office/powerpoint/2010/main" val="3815929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Enterprise Device Manager IS-IS</a:t>
            </a:r>
            <a:endParaRPr lang="en-US" dirty="0"/>
          </a:p>
        </p:txBody>
      </p:sp>
      <p:sp>
        <p:nvSpPr>
          <p:cNvPr id="3" name="Slide Number Placeholder 2"/>
          <p:cNvSpPr>
            <a:spLocks noGrp="1"/>
          </p:cNvSpPr>
          <p:nvPr>
            <p:ph type="sldNum" sz="quarter" idx="12"/>
          </p:nvPr>
        </p:nvSpPr>
        <p:spPr/>
        <p:txBody>
          <a:bodyPr/>
          <a:lstStyle/>
          <a:p>
            <a:fld id="{60BDFA6B-3FA2-114F-947D-63020821DECD}" type="slidenum">
              <a:rPr lang="en-US" smtClean="0"/>
              <a:pPr/>
              <a:t>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70" y="1552231"/>
            <a:ext cx="8713616" cy="464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761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Device Manager IS-IS</a:t>
            </a:r>
            <a:endParaRPr lang="en-US" dirty="0"/>
          </a:p>
        </p:txBody>
      </p:sp>
      <p:sp>
        <p:nvSpPr>
          <p:cNvPr id="3" name="Slide Number Placeholder 2"/>
          <p:cNvSpPr>
            <a:spLocks noGrp="1"/>
          </p:cNvSpPr>
          <p:nvPr>
            <p:ph type="sldNum" sz="quarter" idx="12"/>
          </p:nvPr>
        </p:nvSpPr>
        <p:spPr/>
        <p:txBody>
          <a:bodyPr/>
          <a:lstStyle/>
          <a:p>
            <a:fld id="{60BDFA6B-3FA2-114F-947D-63020821DECD}" type="slidenum">
              <a:rPr lang="en-US" smtClean="0"/>
              <a:pPr/>
              <a:t>19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69" y="1560026"/>
            <a:ext cx="8632173" cy="460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022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7"/>
          <p:cNvSpPr txBox="1"/>
          <p:nvPr/>
        </p:nvSpPr>
        <p:spPr>
          <a:xfrm>
            <a:off x="4847793" y="3569170"/>
            <a:ext cx="3875981" cy="1421928"/>
          </a:xfrm>
          <a:prstGeom prst="rect">
            <a:avLst/>
          </a:prstGeom>
          <a:noFill/>
        </p:spPr>
        <p:txBody>
          <a:bodyPr wrap="square" rtlCol="0">
            <a:spAutoFit/>
          </a:bodyPr>
          <a:lstStyle/>
          <a:p>
            <a:pPr>
              <a:lnSpc>
                <a:spcPct val="90000"/>
              </a:lnSpc>
            </a:pPr>
            <a:r>
              <a:rPr lang="es-ES" sz="3200" b="1" dirty="0" err="1" smtClean="0">
                <a:cs typeface="Arial (Body)"/>
              </a:rPr>
              <a:t>Managing</a:t>
            </a:r>
            <a:r>
              <a:rPr lang="es-ES" sz="3200" b="1" dirty="0" smtClean="0">
                <a:cs typeface="Arial (Body)"/>
              </a:rPr>
              <a:t> </a:t>
            </a:r>
            <a:r>
              <a:rPr lang="es-ES" sz="3200" b="1" dirty="0" err="1" smtClean="0">
                <a:cs typeface="Arial (Body)"/>
              </a:rPr>
              <a:t>an</a:t>
            </a:r>
            <a:r>
              <a:rPr lang="es-ES" sz="3200" b="1" dirty="0" smtClean="0">
                <a:cs typeface="Arial (Body)"/>
              </a:rPr>
              <a:t> </a:t>
            </a:r>
            <a:r>
              <a:rPr lang="es-ES" sz="3200" b="1" dirty="0" err="1" smtClean="0">
                <a:cs typeface="Arial (Body)"/>
              </a:rPr>
              <a:t>Avaya</a:t>
            </a:r>
            <a:r>
              <a:rPr lang="es-ES" sz="3200" b="1" dirty="0" smtClean="0">
                <a:cs typeface="Arial (Body)"/>
              </a:rPr>
              <a:t> </a:t>
            </a:r>
            <a:r>
              <a:rPr lang="es-ES" sz="3200" b="1" dirty="0" err="1" smtClean="0">
                <a:cs typeface="Arial (Body)"/>
              </a:rPr>
              <a:t>Fabric</a:t>
            </a:r>
            <a:r>
              <a:rPr lang="es-ES" sz="3200" b="1" dirty="0" smtClean="0">
                <a:cs typeface="Arial (Body)"/>
              </a:rPr>
              <a:t> </a:t>
            </a:r>
            <a:r>
              <a:rPr lang="es-ES" sz="3200" b="1" dirty="0" err="1" smtClean="0">
                <a:cs typeface="Arial (Body)"/>
              </a:rPr>
              <a:t>Connect</a:t>
            </a:r>
            <a:r>
              <a:rPr lang="es-ES" sz="3200" b="1" dirty="0" smtClean="0">
                <a:cs typeface="Arial (Body)"/>
              </a:rPr>
              <a:t> </a:t>
            </a:r>
            <a:r>
              <a:rPr lang="es-ES" sz="3200" b="1" dirty="0" err="1" smtClean="0">
                <a:cs typeface="Arial (Body)"/>
              </a:rPr>
              <a:t>Solution</a:t>
            </a:r>
            <a:endParaRPr lang="es-ES" sz="4400" b="1" dirty="0">
              <a:cs typeface="Arial (Body)"/>
            </a:endParaRPr>
          </a:p>
        </p:txBody>
      </p:sp>
      <p:sp>
        <p:nvSpPr>
          <p:cNvPr id="16" name="Rectangle 15"/>
          <p:cNvSpPr/>
          <p:nvPr/>
        </p:nvSpPr>
        <p:spPr>
          <a:xfrm>
            <a:off x="318710" y="3212451"/>
            <a:ext cx="3268983" cy="2635030"/>
          </a:xfrm>
          <a:prstGeom prst="rect">
            <a:avLst/>
          </a:prstGeom>
          <a:solidFill>
            <a:srgbClr val="40617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203048" y="579414"/>
            <a:ext cx="3321327" cy="2677223"/>
          </a:xfrm>
          <a:prstGeom prst="rect">
            <a:avLst/>
          </a:prstGeom>
          <a:solidFill>
            <a:srgbClr val="B2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4859491" y="903825"/>
            <a:ext cx="4407096" cy="2317535"/>
            <a:chOff x="4935691" y="751425"/>
            <a:chExt cx="3065366" cy="1611967"/>
          </a:xfrm>
        </p:grpSpPr>
        <p:pic>
          <p:nvPicPr>
            <p:cNvPr id="19"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35691" y="751425"/>
              <a:ext cx="1627053" cy="489601"/>
            </a:xfrm>
            <a:prstGeom prst="rect">
              <a:avLst/>
            </a:prstGeom>
          </p:spPr>
        </p:pic>
        <p:grpSp>
          <p:nvGrpSpPr>
            <p:cNvPr id="23" name="Group 22"/>
            <p:cNvGrpSpPr/>
            <p:nvPr/>
          </p:nvGrpSpPr>
          <p:grpSpPr>
            <a:xfrm>
              <a:off x="4961091" y="1772080"/>
              <a:ext cx="3039966" cy="591312"/>
              <a:chOff x="5011218" y="1772080"/>
              <a:chExt cx="3039966" cy="591312"/>
            </a:xfrm>
          </p:grpSpPr>
          <p:pic>
            <p:nvPicPr>
              <p:cNvPr id="20" name="Imagen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1218" y="1857078"/>
                <a:ext cx="1576926" cy="489601"/>
              </a:xfrm>
              <a:prstGeom prst="rect">
                <a:avLst/>
              </a:prstGeom>
            </p:spPr>
          </p:pic>
          <p:pic>
            <p:nvPicPr>
              <p:cNvPr id="21" name="Picture 20" descr="201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8144" y="1772080"/>
                <a:ext cx="1463040" cy="591312"/>
              </a:xfrm>
              <a:prstGeom prst="rect">
                <a:avLst/>
              </a:prstGeom>
            </p:spPr>
          </p:pic>
        </p:grpSp>
        <p:pic>
          <p:nvPicPr>
            <p:cNvPr id="22" name="Imagen 2"/>
            <p:cNvPicPr>
              <a:picLocks noChangeAspect="1"/>
            </p:cNvPicPr>
            <p:nvPr/>
          </p:nvPicPr>
          <p:blipFill rotWithShape="1">
            <a:blip r:embed="rId5" cstate="screen">
              <a:extLst>
                <a:ext uri="{28A0092B-C50C-407E-A947-70E740481C1C}">
                  <a14:useLocalDpi xmlns:a14="http://schemas.microsoft.com/office/drawing/2010/main"/>
                </a:ext>
              </a:extLst>
            </a:blip>
            <a:srcRect t="-2802"/>
            <a:stretch/>
          </p:blipFill>
          <p:spPr>
            <a:xfrm>
              <a:off x="4961091" y="1305693"/>
              <a:ext cx="2830924" cy="503320"/>
            </a:xfrm>
            <a:prstGeom prst="rect">
              <a:avLst/>
            </a:prstGeom>
          </p:spPr>
        </p:pic>
      </p:gr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210" y="1539128"/>
            <a:ext cx="4421875" cy="3316406"/>
          </a:xfrm>
          <a:prstGeom prst="rect">
            <a:avLst/>
          </a:prstGeom>
        </p:spPr>
      </p:pic>
      <p:sp>
        <p:nvSpPr>
          <p:cNvPr id="3" name="TextBox 2"/>
          <p:cNvSpPr txBox="1"/>
          <p:nvPr/>
        </p:nvSpPr>
        <p:spPr>
          <a:xfrm>
            <a:off x="462155" y="4969700"/>
            <a:ext cx="3099912" cy="738664"/>
          </a:xfrm>
          <a:prstGeom prst="rect">
            <a:avLst/>
          </a:prstGeom>
          <a:noFill/>
        </p:spPr>
        <p:txBody>
          <a:bodyPr wrap="square" rtlCol="0">
            <a:spAutoFit/>
          </a:bodyPr>
          <a:lstStyle/>
          <a:p>
            <a:r>
              <a:rPr lang="en-US" sz="1400" i="1" dirty="0" smtClean="0">
                <a:solidFill>
                  <a:schemeClr val="bg1"/>
                </a:solidFill>
              </a:rPr>
              <a:t>If you aren’t managing your network you could find yourself in between a rock and a hard place!</a:t>
            </a:r>
            <a:endParaRPr lang="en-US" sz="1400" i="1" dirty="0">
              <a:solidFill>
                <a:schemeClr val="bg1"/>
              </a:solidFill>
            </a:endParaRPr>
          </a:p>
        </p:txBody>
      </p:sp>
    </p:spTree>
    <p:extLst>
      <p:ext uri="{BB962C8B-B14F-4D97-AF65-F5344CB8AC3E}">
        <p14:creationId xmlns:p14="http://schemas.microsoft.com/office/powerpoint/2010/main" val="255446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Left)">
                                      <p:cBhvr>
                                        <p:cTn id="11" dur="500"/>
                                        <p:tgtEl>
                                          <p:spTgt spid="17"/>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strips(upRight)">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autoUpdateAnimBg="0"/>
      <p:bldP spid="1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Enterprise Device Manager SPBM</a:t>
            </a:r>
            <a:endParaRPr lang="en-US" dirty="0"/>
          </a:p>
        </p:txBody>
      </p:sp>
      <p:sp>
        <p:nvSpPr>
          <p:cNvPr id="3" name="Slide Number Placeholder 2"/>
          <p:cNvSpPr>
            <a:spLocks noGrp="1"/>
          </p:cNvSpPr>
          <p:nvPr>
            <p:ph type="sldNum" sz="quarter" idx="12"/>
          </p:nvPr>
        </p:nvSpPr>
        <p:spPr/>
        <p:txBody>
          <a:bodyPr/>
          <a:lstStyle/>
          <a:p>
            <a:fld id="{60BDFA6B-3FA2-114F-947D-63020821DECD}" type="slidenum">
              <a:rPr lang="en-US" smtClean="0"/>
              <a:pPr/>
              <a:t>20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01" y="1620685"/>
            <a:ext cx="8536637" cy="4549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21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Enterprise Device Manager SPBM</a:t>
            </a:r>
            <a:endParaRPr lang="en-US" dirty="0"/>
          </a:p>
        </p:txBody>
      </p:sp>
      <p:sp>
        <p:nvSpPr>
          <p:cNvPr id="3" name="Slide Number Placeholder 2"/>
          <p:cNvSpPr>
            <a:spLocks noGrp="1"/>
          </p:cNvSpPr>
          <p:nvPr>
            <p:ph type="sldNum" sz="quarter" idx="12"/>
          </p:nvPr>
        </p:nvSpPr>
        <p:spPr/>
        <p:txBody>
          <a:bodyPr/>
          <a:lstStyle/>
          <a:p>
            <a:fld id="{60BDFA6B-3FA2-114F-947D-63020821DECD}" type="slidenum">
              <a:rPr lang="en-US" smtClean="0"/>
              <a:pPr/>
              <a:t>21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22" y="1607971"/>
            <a:ext cx="8634638" cy="460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30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4248" y="1204199"/>
            <a:ext cx="7557752" cy="53597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normAutofit/>
          </a:bodyPr>
          <a:lstStyle/>
          <a:p>
            <a:r>
              <a:rPr lang="en-GB" dirty="0"/>
              <a:t>L2 VSN Config – COM VSN </a:t>
            </a:r>
            <a:r>
              <a:rPr lang="en-GB" dirty="0" smtClean="0"/>
              <a:t>Manager</a:t>
            </a:r>
            <a:endParaRPr lang="en-GB" dirty="0"/>
          </a:p>
        </p:txBody>
      </p:sp>
      <p:pic>
        <p:nvPicPr>
          <p:cNvPr id="7" name="Picture 3"/>
          <p:cNvPicPr>
            <a:picLocks noChangeAspect="1" noChangeArrowheads="1"/>
          </p:cNvPicPr>
          <p:nvPr/>
        </p:nvPicPr>
        <p:blipFill>
          <a:blip r:embed="rId2" cstate="print"/>
          <a:srcRect/>
          <a:stretch>
            <a:fillRect/>
          </a:stretch>
        </p:blipFill>
        <p:spPr bwMode="auto">
          <a:xfrm>
            <a:off x="888906" y="1287886"/>
            <a:ext cx="7401735" cy="523019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3E55E81F-72E2-40F1-A677-7E1BFDA06590}" type="slidenum">
              <a:rPr lang="en-US" smtClean="0"/>
              <a:t>22</a:t>
            </a:fld>
            <a:endParaRPr lang="en-US"/>
          </a:p>
        </p:txBody>
      </p:sp>
    </p:spTree>
    <p:extLst>
      <p:ext uri="{BB962C8B-B14F-4D97-AF65-F5344CB8AC3E}">
        <p14:creationId xmlns:p14="http://schemas.microsoft.com/office/powerpoint/2010/main" val="15340585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8869" y="1219200"/>
            <a:ext cx="7924800" cy="52673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p:txBody>
          <a:bodyPr/>
          <a:lstStyle/>
          <a:p>
            <a:r>
              <a:rPr lang="en-GB" dirty="0" smtClean="0"/>
              <a:t>L3 VSN </a:t>
            </a:r>
            <a:r>
              <a:rPr lang="en-GB" dirty="0" err="1" smtClean="0"/>
              <a:t>Config</a:t>
            </a:r>
            <a:r>
              <a:rPr lang="en-GB" dirty="0" smtClean="0"/>
              <a:t> – COM VSN Manager</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808419" y="1358348"/>
            <a:ext cx="7486650" cy="50196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3E55E81F-72E2-40F1-A677-7E1BFDA06590}" type="slidenum">
              <a:rPr lang="en-US" smtClean="0"/>
              <a:t>23</a:t>
            </a:fld>
            <a:endParaRPr lang="en-US"/>
          </a:p>
        </p:txBody>
      </p:sp>
    </p:spTree>
    <p:extLst>
      <p:ext uri="{BB962C8B-B14F-4D97-AF65-F5344CB8AC3E}">
        <p14:creationId xmlns:p14="http://schemas.microsoft.com/office/powerpoint/2010/main" val="344057628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COM VSN Manager</a:t>
            </a:r>
            <a:endParaRPr lang="en-US" dirty="0"/>
          </a:p>
        </p:txBody>
      </p:sp>
      <p:sp>
        <p:nvSpPr>
          <p:cNvPr id="3" name="Content Placeholder 2"/>
          <p:cNvSpPr>
            <a:spLocks noGrp="1"/>
          </p:cNvSpPr>
          <p:nvPr>
            <p:ph idx="1"/>
          </p:nvPr>
        </p:nvSpPr>
        <p:spPr/>
        <p:txBody>
          <a:bodyPr/>
          <a:lstStyle/>
          <a:p>
            <a:r>
              <a:rPr lang="de-DE" smtClean="0"/>
              <a:t>Graphical Visualisation of unicast and multicast trees</a:t>
            </a:r>
            <a:endParaRPr lang="de-DE" dirty="0"/>
          </a:p>
        </p:txBody>
      </p:sp>
      <p:pic>
        <p:nvPicPr>
          <p:cNvPr id="4099" name="Picture 3"/>
          <p:cNvPicPr>
            <a:picLocks noChangeAspect="1" noChangeArrowheads="1"/>
          </p:cNvPicPr>
          <p:nvPr/>
        </p:nvPicPr>
        <p:blipFill>
          <a:blip r:embed="rId2" cstate="print"/>
          <a:srcRect/>
          <a:stretch>
            <a:fillRect/>
          </a:stretch>
        </p:blipFill>
        <p:spPr bwMode="auto">
          <a:xfrm>
            <a:off x="5087045" y="1905000"/>
            <a:ext cx="3237312" cy="1939259"/>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553005" y="4469493"/>
            <a:ext cx="3902038" cy="1702707"/>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838200" y="1906227"/>
            <a:ext cx="2924772" cy="1949847"/>
          </a:xfrm>
          <a:prstGeom prst="rect">
            <a:avLst/>
          </a:prstGeom>
          <a:noFill/>
          <a:ln w="9525">
            <a:noFill/>
            <a:miter lim="800000"/>
            <a:headEnd/>
            <a:tailEnd/>
          </a:ln>
        </p:spPr>
      </p:pic>
      <p:pic>
        <p:nvPicPr>
          <p:cNvPr id="4102" name="Picture 6"/>
          <p:cNvPicPr>
            <a:picLocks noChangeAspect="1" noChangeArrowheads="1"/>
          </p:cNvPicPr>
          <p:nvPr/>
        </p:nvPicPr>
        <p:blipFill>
          <a:blip r:embed="rId5" cstate="print"/>
          <a:srcRect/>
          <a:stretch>
            <a:fillRect/>
          </a:stretch>
        </p:blipFill>
        <p:spPr bwMode="auto">
          <a:xfrm>
            <a:off x="4848461" y="4560484"/>
            <a:ext cx="3753294" cy="1509946"/>
          </a:xfrm>
          <a:prstGeom prst="rect">
            <a:avLst/>
          </a:prstGeom>
          <a:noFill/>
          <a:ln w="9525">
            <a:noFill/>
            <a:miter lim="800000"/>
            <a:headEnd/>
            <a:tailEnd/>
          </a:ln>
        </p:spPr>
      </p:pic>
      <p:sp>
        <p:nvSpPr>
          <p:cNvPr id="9" name="Down Arrow 8"/>
          <p:cNvSpPr/>
          <p:nvPr/>
        </p:nvSpPr>
        <p:spPr>
          <a:xfrm>
            <a:off x="1828800" y="4008474"/>
            <a:ext cx="1295400" cy="487326"/>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6096000" y="4008474"/>
            <a:ext cx="1295400" cy="487326"/>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p:cNvSpPr>
            <a:spLocks noGrp="1"/>
          </p:cNvSpPr>
          <p:nvPr>
            <p:ph type="sldNum" sz="quarter" idx="12"/>
          </p:nvPr>
        </p:nvSpPr>
        <p:spPr/>
        <p:txBody>
          <a:bodyPr/>
          <a:lstStyle/>
          <a:p>
            <a:fld id="{3E55E81F-72E2-40F1-A677-7E1BFDA06590}" type="slidenum">
              <a:rPr lang="en-US" smtClean="0"/>
              <a:t>24</a:t>
            </a:fld>
            <a:endParaRPr lang="en-US"/>
          </a:p>
        </p:txBody>
      </p:sp>
    </p:spTree>
    <p:extLst>
      <p:ext uri="{BB962C8B-B14F-4D97-AF65-F5344CB8AC3E}">
        <p14:creationId xmlns:p14="http://schemas.microsoft.com/office/powerpoint/2010/main" val="302599816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Fault Management</a:t>
            </a:r>
            <a:endParaRPr lang="en-US" dirty="0"/>
          </a:p>
        </p:txBody>
      </p:sp>
      <p:sp>
        <p:nvSpPr>
          <p:cNvPr id="4" name="Subtitle 3"/>
          <p:cNvSpPr>
            <a:spLocks noGrp="1"/>
          </p:cNvSpPr>
          <p:nvPr>
            <p:ph type="subTitle" idx="1"/>
          </p:nvPr>
        </p:nvSpPr>
        <p:spPr/>
        <p:txBody>
          <a:bodyPr/>
          <a:lstStyle/>
          <a:p>
            <a:pPr algn="r"/>
            <a:r>
              <a:rPr lang="en-US" dirty="0" smtClean="0"/>
              <a:t>CLI Methods</a:t>
            </a:r>
            <a:endParaRPr lang="en-US" dirty="0"/>
          </a:p>
        </p:txBody>
      </p:sp>
    </p:spTree>
    <p:extLst>
      <p:ext uri="{BB962C8B-B14F-4D97-AF65-F5344CB8AC3E}">
        <p14:creationId xmlns:p14="http://schemas.microsoft.com/office/powerpoint/2010/main" val="4201407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IEEE 802.1ag </a:t>
            </a:r>
            <a:br>
              <a:rPr lang="en-US" altLang="en-US" smtClean="0"/>
            </a:br>
            <a:r>
              <a:rPr lang="en-US" altLang="en-US" smtClean="0"/>
              <a:t>Connectivity Fault Management (CFM) 802.1ag</a:t>
            </a:r>
            <a:endParaRPr lang="en-US" altLang="en-US" dirty="0" smtClean="0"/>
          </a:p>
        </p:txBody>
      </p:sp>
      <p:sp>
        <p:nvSpPr>
          <p:cNvPr id="43011" name="Content Placeholder 2"/>
          <p:cNvSpPr>
            <a:spLocks noGrp="1"/>
          </p:cNvSpPr>
          <p:nvPr>
            <p:ph idx="1"/>
          </p:nvPr>
        </p:nvSpPr>
        <p:spPr/>
        <p:txBody>
          <a:bodyPr>
            <a:normAutofit/>
          </a:bodyPr>
          <a:lstStyle/>
          <a:p>
            <a:r>
              <a:rPr lang="en-US" altLang="en-US" sz="2000" dirty="0" smtClean="0"/>
              <a:t>Connectivity Fault Management (CFM) offers loopbacks and link trace for troubleshooting, and continuity checks for fast fault detection.</a:t>
            </a:r>
          </a:p>
          <a:p>
            <a:r>
              <a:rPr lang="en-US" altLang="en-US" sz="2000" dirty="0" smtClean="0"/>
              <a:t>CFM allows operators, service providers and customers to verify the connectivity that they provide or utilize and the connectivity that is provided to them. This is accomplished through:</a:t>
            </a:r>
          </a:p>
          <a:p>
            <a:pPr lvl="1"/>
            <a:r>
              <a:rPr lang="en-US" altLang="en-US" sz="1800" dirty="0" smtClean="0"/>
              <a:t>Periodic messaging between endpoints within a domain for the purpose of fault identification. (CCM)</a:t>
            </a:r>
          </a:p>
          <a:p>
            <a:pPr lvl="1"/>
            <a:r>
              <a:rPr lang="en-US" altLang="en-US" sz="1800" dirty="0" smtClean="0"/>
              <a:t>Loopback  (aka L2 ping) messaging to an intermediate or endpoint within a domain for the purpose of fault verification. (LBM)</a:t>
            </a:r>
          </a:p>
          <a:p>
            <a:pPr lvl="1"/>
            <a:r>
              <a:rPr lang="en-US" altLang="en-US" sz="1800" dirty="0" err="1" smtClean="0"/>
              <a:t>Linktrace</a:t>
            </a:r>
            <a:r>
              <a:rPr lang="en-US" altLang="en-US" sz="1800" dirty="0" smtClean="0"/>
              <a:t> (aka L2 trace) messaging to a maintenance endpoint with intermediate points responding to indicate the path of the traffic within a domain for the purpose of fault isolation. (LTM)</a:t>
            </a:r>
            <a:endParaRPr lang="en-US" altLang="en-US" sz="1800" dirty="0" smtClean="0"/>
          </a:p>
        </p:txBody>
      </p:sp>
      <p:sp>
        <p:nvSpPr>
          <p:cNvPr id="4" name="Slide Number Placeholder 3"/>
          <p:cNvSpPr>
            <a:spLocks noGrp="1"/>
          </p:cNvSpPr>
          <p:nvPr>
            <p:ph type="sldNum" sz="quarter" idx="12"/>
          </p:nvPr>
        </p:nvSpPr>
        <p:spPr/>
        <p:txBody>
          <a:bodyPr/>
          <a:lstStyle/>
          <a:p>
            <a:fld id="{3E55E81F-72E2-40F1-A677-7E1BFDA06590}" type="slidenum">
              <a:rPr lang="en-US" smtClean="0"/>
              <a:t>26</a:t>
            </a:fld>
            <a:endParaRPr lang="en-US"/>
          </a:p>
        </p:txBody>
      </p:sp>
    </p:spTree>
    <p:extLst>
      <p:ext uri="{BB962C8B-B14F-4D97-AF65-F5344CB8AC3E}">
        <p14:creationId xmlns:p14="http://schemas.microsoft.com/office/powerpoint/2010/main" val="202778093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8" name="Title 19"/>
          <p:cNvSpPr>
            <a:spLocks noGrp="1"/>
          </p:cNvSpPr>
          <p:nvPr>
            <p:ph type="title"/>
          </p:nvPr>
        </p:nvSpPr>
        <p:spPr/>
        <p:txBody>
          <a:bodyPr>
            <a:noAutofit/>
          </a:bodyPr>
          <a:lstStyle/>
          <a:p>
            <a:r>
              <a:rPr lang="en-US" sz="2400" dirty="0" smtClean="0"/>
              <a:t>IEEE 802.1ag CFM – Connectivity Fault Management </a:t>
            </a:r>
            <a:br>
              <a:rPr lang="en-US" sz="2400" dirty="0" smtClean="0"/>
            </a:br>
            <a:r>
              <a:rPr lang="en-US" sz="2400" dirty="0" smtClean="0"/>
              <a:t>and ITU Y.1731 Performance Management</a:t>
            </a:r>
            <a:endParaRPr lang="en-US" sz="2400" dirty="0"/>
          </a:p>
        </p:txBody>
      </p:sp>
      <p:sp>
        <p:nvSpPr>
          <p:cNvPr id="939011" name="Rectangle 3"/>
          <p:cNvSpPr>
            <a:spLocks noGrp="1" noChangeArrowheads="1"/>
          </p:cNvSpPr>
          <p:nvPr>
            <p:ph sz="half" idx="1"/>
          </p:nvPr>
        </p:nvSpPr>
        <p:spPr/>
        <p:txBody>
          <a:bodyPr>
            <a:noAutofit/>
          </a:bodyPr>
          <a:lstStyle/>
          <a:p>
            <a:r>
              <a:rPr lang="en-US" sz="1600" dirty="0" smtClean="0"/>
              <a:t>802.1ag CFM</a:t>
            </a:r>
          </a:p>
          <a:p>
            <a:pPr lvl="1"/>
            <a:r>
              <a:rPr lang="en-US" sz="1400" dirty="0" smtClean="0"/>
              <a:t>Maintenance hierarchies</a:t>
            </a:r>
          </a:p>
          <a:p>
            <a:pPr lvl="1"/>
            <a:r>
              <a:rPr lang="en-US" sz="1400" dirty="0" smtClean="0"/>
              <a:t>Layer 2 Ping</a:t>
            </a:r>
          </a:p>
          <a:p>
            <a:pPr lvl="1"/>
            <a:r>
              <a:rPr lang="en-US" sz="1400" dirty="0" smtClean="0"/>
              <a:t>Layer 2 </a:t>
            </a:r>
            <a:r>
              <a:rPr lang="en-US" sz="1400" dirty="0" err="1" smtClean="0"/>
              <a:t>Traceroute</a:t>
            </a:r>
            <a:endParaRPr lang="en-US" sz="1400" dirty="0" smtClean="0"/>
          </a:p>
          <a:p>
            <a:pPr lvl="1"/>
            <a:r>
              <a:rPr lang="en-US" sz="1400" dirty="0" smtClean="0"/>
              <a:t>Layer 2 </a:t>
            </a:r>
            <a:r>
              <a:rPr lang="en-US" sz="1400" dirty="0" err="1" smtClean="0"/>
              <a:t>Tracetree</a:t>
            </a:r>
            <a:endParaRPr lang="en-US" sz="1400" dirty="0" smtClean="0"/>
          </a:p>
          <a:p>
            <a:pPr lvl="1"/>
            <a:r>
              <a:rPr lang="en-US" sz="1400" dirty="0" smtClean="0"/>
              <a:t>Layer 2 </a:t>
            </a:r>
            <a:r>
              <a:rPr lang="en-US" sz="1400" dirty="0" err="1" smtClean="0"/>
              <a:t>Tracemroute</a:t>
            </a:r>
            <a:endParaRPr lang="en-US" sz="1400" dirty="0" smtClean="0"/>
          </a:p>
          <a:p>
            <a:r>
              <a:rPr lang="en-US" sz="1600" dirty="0" smtClean="0"/>
              <a:t>CFM Level Hierarchies</a:t>
            </a:r>
          </a:p>
          <a:p>
            <a:pPr lvl="1"/>
            <a:r>
              <a:rPr lang="en-US" sz="1400" dirty="0" smtClean="0"/>
              <a:t>Service (e.g., all BEBs supporting common service instance)</a:t>
            </a:r>
          </a:p>
          <a:p>
            <a:pPr lvl="2"/>
            <a:r>
              <a:rPr lang="en-US" sz="1400" dirty="0" smtClean="0"/>
              <a:t>CMAC CFM (use level 6 or 7)</a:t>
            </a:r>
          </a:p>
          <a:p>
            <a:pPr lvl="1"/>
            <a:r>
              <a:rPr lang="en-US" sz="1400" dirty="0" smtClean="0"/>
              <a:t>Network (e.g. all devices common to a domain) </a:t>
            </a:r>
          </a:p>
          <a:p>
            <a:pPr lvl="2"/>
            <a:r>
              <a:rPr lang="en-US" sz="1400" dirty="0" smtClean="0"/>
              <a:t>SPBM CFM (use level 4 or 5)</a:t>
            </a:r>
            <a:br>
              <a:rPr lang="en-US" sz="1400" dirty="0" smtClean="0"/>
            </a:br>
            <a:endParaRPr lang="en-US" sz="1400" dirty="0" smtClean="0"/>
          </a:p>
          <a:p>
            <a:r>
              <a:rPr lang="en-US" sz="1600" dirty="0" smtClean="0"/>
              <a:t>Y.1731 Performance Monitoring</a:t>
            </a:r>
          </a:p>
          <a:p>
            <a:pPr lvl="1"/>
            <a:r>
              <a:rPr lang="en-US" sz="1400" dirty="0" smtClean="0"/>
              <a:t>Frame Delay</a:t>
            </a:r>
          </a:p>
          <a:p>
            <a:pPr lvl="1"/>
            <a:r>
              <a:rPr lang="en-US" sz="1400" dirty="0" smtClean="0"/>
              <a:t>Frame Delay Variation</a:t>
            </a:r>
          </a:p>
          <a:p>
            <a:pPr lvl="1"/>
            <a:r>
              <a:rPr lang="en-US" sz="1400" dirty="0" smtClean="0"/>
              <a:t>Frame Loss</a:t>
            </a:r>
            <a:endParaRPr lang="en-US" sz="1400"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159876" y="1554239"/>
            <a:ext cx="4526924" cy="455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3E55E81F-72E2-40F1-A677-7E1BFDA06590}" type="slidenum">
              <a:rPr lang="en-US" smtClean="0"/>
              <a:t>27</a:t>
            </a:fld>
            <a:endParaRPr lang="en-US"/>
          </a:p>
        </p:txBody>
      </p:sp>
    </p:spTree>
    <p:extLst>
      <p:ext uri="{BB962C8B-B14F-4D97-AF65-F5344CB8AC3E}">
        <p14:creationId xmlns:p14="http://schemas.microsoft.com/office/powerpoint/2010/main" val="3937910085"/>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IEEE 802.1ag </a:t>
            </a:r>
            <a:br>
              <a:rPr lang="en-US" altLang="en-US" smtClean="0"/>
            </a:br>
            <a:r>
              <a:rPr lang="en-US" altLang="en-US" smtClean="0"/>
              <a:t>Connectivity Fault Management</a:t>
            </a:r>
            <a:endParaRPr lang="en-US" altLang="en-US" smtClean="0"/>
          </a:p>
        </p:txBody>
      </p:sp>
      <p:sp>
        <p:nvSpPr>
          <p:cNvPr id="44035" name="Content Placeholder 2"/>
          <p:cNvSpPr>
            <a:spLocks noGrp="1"/>
          </p:cNvSpPr>
          <p:nvPr>
            <p:ph idx="1"/>
          </p:nvPr>
        </p:nvSpPr>
        <p:spPr/>
        <p:txBody>
          <a:bodyPr/>
          <a:lstStyle/>
          <a:p>
            <a:r>
              <a:rPr lang="en-US" altLang="en-US" smtClean="0"/>
              <a:t>Maintenance Domain – MD</a:t>
            </a:r>
          </a:p>
          <a:p>
            <a:pPr lvl="1"/>
            <a:r>
              <a:rPr lang="en-US" altLang="en-US" smtClean="0"/>
              <a:t>MD  are management space on a network, typically owned and operated by a single entity MD are configured with Names and Levels, where the eight levels range from 0 to 7.</a:t>
            </a:r>
          </a:p>
          <a:p>
            <a:pPr lvl="1"/>
            <a:r>
              <a:rPr lang="en-US" altLang="en-US" smtClean="0"/>
              <a:t>Hierarchal relationship exists between domains based on levels.</a:t>
            </a:r>
          </a:p>
          <a:p>
            <a:endParaRPr lang="en-US" altLang="en-US" smtClean="0"/>
          </a:p>
        </p:txBody>
      </p:sp>
      <p:grpSp>
        <p:nvGrpSpPr>
          <p:cNvPr id="44036" name="Group 33"/>
          <p:cNvGrpSpPr>
            <a:grpSpLocks/>
          </p:cNvGrpSpPr>
          <p:nvPr/>
        </p:nvGrpSpPr>
        <p:grpSpPr bwMode="auto">
          <a:xfrm>
            <a:off x="635693" y="3403374"/>
            <a:ext cx="7878762" cy="2181225"/>
            <a:chOff x="609" y="1938"/>
            <a:chExt cx="4963" cy="1374"/>
          </a:xfrm>
        </p:grpSpPr>
        <p:grpSp>
          <p:nvGrpSpPr>
            <p:cNvPr id="44037" name="Group 24"/>
            <p:cNvGrpSpPr>
              <a:grpSpLocks/>
            </p:cNvGrpSpPr>
            <p:nvPr/>
          </p:nvGrpSpPr>
          <p:grpSpPr bwMode="auto">
            <a:xfrm>
              <a:off x="609" y="1938"/>
              <a:ext cx="4963" cy="526"/>
              <a:chOff x="609" y="1754"/>
              <a:chExt cx="4963" cy="526"/>
            </a:xfrm>
          </p:grpSpPr>
          <p:sp>
            <p:nvSpPr>
              <p:cNvPr id="44046" name="Line 23"/>
              <p:cNvSpPr>
                <a:spLocks noChangeShapeType="1"/>
              </p:cNvSpPr>
              <p:nvPr/>
            </p:nvSpPr>
            <p:spPr bwMode="auto">
              <a:xfrm>
                <a:off x="864" y="2016"/>
                <a:ext cx="45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grpSp>
            <p:nvGrpSpPr>
              <p:cNvPr id="44047" name="Group 9"/>
              <p:cNvGrpSpPr>
                <a:grpSpLocks/>
              </p:cNvGrpSpPr>
              <p:nvPr/>
            </p:nvGrpSpPr>
            <p:grpSpPr bwMode="auto">
              <a:xfrm>
                <a:off x="609" y="1754"/>
                <a:ext cx="915" cy="510"/>
                <a:chOff x="609" y="1754"/>
                <a:chExt cx="915" cy="510"/>
              </a:xfrm>
            </p:grpSpPr>
            <p:pic>
              <p:nvPicPr>
                <p:cNvPr id="44060" name="Picture 5" descr="cloud3_grey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 y="1754"/>
                  <a:ext cx="915"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1" name="Text Box 6"/>
                <p:cNvSpPr txBox="1">
                  <a:spLocks noChangeArrowheads="1"/>
                </p:cNvSpPr>
                <p:nvPr/>
              </p:nvSpPr>
              <p:spPr bwMode="auto">
                <a:xfrm>
                  <a:off x="728" y="1952"/>
                  <a:ext cx="64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200" b="1" dirty="0"/>
                    <a:t>CUSTOMER</a:t>
                  </a:r>
                </a:p>
              </p:txBody>
            </p:sp>
          </p:grpSp>
          <p:grpSp>
            <p:nvGrpSpPr>
              <p:cNvPr id="44048" name="Group 15"/>
              <p:cNvGrpSpPr>
                <a:grpSpLocks/>
              </p:cNvGrpSpPr>
              <p:nvPr/>
            </p:nvGrpSpPr>
            <p:grpSpPr bwMode="auto">
              <a:xfrm>
                <a:off x="1609" y="1762"/>
                <a:ext cx="915" cy="510"/>
                <a:chOff x="1649" y="1762"/>
                <a:chExt cx="915" cy="510"/>
              </a:xfrm>
            </p:grpSpPr>
            <p:pic>
              <p:nvPicPr>
                <p:cNvPr id="44058" name="Picture 11" descr="cloud3_grey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 y="1762"/>
                  <a:ext cx="915"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9" name="Text Box 12"/>
                <p:cNvSpPr txBox="1">
                  <a:spLocks noChangeArrowheads="1"/>
                </p:cNvSpPr>
                <p:nvPr/>
              </p:nvSpPr>
              <p:spPr bwMode="auto">
                <a:xfrm>
                  <a:off x="1792" y="1904"/>
                  <a:ext cx="6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200" b="1" dirty="0"/>
                    <a:t>ETHERNET ACCESS</a:t>
                  </a:r>
                </a:p>
              </p:txBody>
            </p:sp>
          </p:grpSp>
          <p:grpSp>
            <p:nvGrpSpPr>
              <p:cNvPr id="44049" name="Group 16"/>
              <p:cNvGrpSpPr>
                <a:grpSpLocks/>
              </p:cNvGrpSpPr>
              <p:nvPr/>
            </p:nvGrpSpPr>
            <p:grpSpPr bwMode="auto">
              <a:xfrm>
                <a:off x="2609" y="1762"/>
                <a:ext cx="915" cy="510"/>
                <a:chOff x="609" y="1754"/>
                <a:chExt cx="915" cy="510"/>
              </a:xfrm>
            </p:grpSpPr>
            <p:pic>
              <p:nvPicPr>
                <p:cNvPr id="44056" name="Picture 15" descr="cloud3_grey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 y="1754"/>
                  <a:ext cx="915"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7" name="Text Box 16"/>
                <p:cNvSpPr txBox="1">
                  <a:spLocks noChangeArrowheads="1"/>
                </p:cNvSpPr>
                <p:nvPr/>
              </p:nvSpPr>
              <p:spPr bwMode="auto">
                <a:xfrm>
                  <a:off x="728" y="1944"/>
                  <a:ext cx="64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200" b="1" dirty="0"/>
                    <a:t>CORE</a:t>
                  </a:r>
                </a:p>
              </p:txBody>
            </p:sp>
          </p:grpSp>
          <p:grpSp>
            <p:nvGrpSpPr>
              <p:cNvPr id="44050" name="Group 17"/>
              <p:cNvGrpSpPr>
                <a:grpSpLocks/>
              </p:cNvGrpSpPr>
              <p:nvPr/>
            </p:nvGrpSpPr>
            <p:grpSpPr bwMode="auto">
              <a:xfrm>
                <a:off x="4657" y="1762"/>
                <a:ext cx="915" cy="510"/>
                <a:chOff x="609" y="1754"/>
                <a:chExt cx="915" cy="510"/>
              </a:xfrm>
            </p:grpSpPr>
            <p:pic>
              <p:nvPicPr>
                <p:cNvPr id="44054" name="Picture 18" descr="cloud3_grey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 y="1754"/>
                  <a:ext cx="915"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5" name="Text Box 19"/>
                <p:cNvSpPr txBox="1">
                  <a:spLocks noChangeArrowheads="1"/>
                </p:cNvSpPr>
                <p:nvPr/>
              </p:nvSpPr>
              <p:spPr bwMode="auto">
                <a:xfrm>
                  <a:off x="736" y="1944"/>
                  <a:ext cx="64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200" b="1" dirty="0"/>
                    <a:t>CUSTOMER</a:t>
                  </a:r>
                </a:p>
              </p:txBody>
            </p:sp>
          </p:grpSp>
          <p:grpSp>
            <p:nvGrpSpPr>
              <p:cNvPr id="44051" name="Group 20"/>
              <p:cNvGrpSpPr>
                <a:grpSpLocks/>
              </p:cNvGrpSpPr>
              <p:nvPr/>
            </p:nvGrpSpPr>
            <p:grpSpPr bwMode="auto">
              <a:xfrm>
                <a:off x="3617" y="1770"/>
                <a:ext cx="915" cy="510"/>
                <a:chOff x="1649" y="1762"/>
                <a:chExt cx="915" cy="510"/>
              </a:xfrm>
            </p:grpSpPr>
            <p:pic>
              <p:nvPicPr>
                <p:cNvPr id="44052" name="Picture 21" descr="cloud3_grey_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 y="1762"/>
                  <a:ext cx="915"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3" name="Text Box 22"/>
                <p:cNvSpPr txBox="1">
                  <a:spLocks noChangeArrowheads="1"/>
                </p:cNvSpPr>
                <p:nvPr/>
              </p:nvSpPr>
              <p:spPr bwMode="auto">
                <a:xfrm>
                  <a:off x="1784" y="1888"/>
                  <a:ext cx="6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200" b="1" dirty="0"/>
                    <a:t>ETHERNET ACCESS</a:t>
                  </a:r>
                </a:p>
              </p:txBody>
            </p:sp>
          </p:grpSp>
        </p:grpSp>
        <p:sp>
          <p:nvSpPr>
            <p:cNvPr id="44038" name="Line 25"/>
            <p:cNvSpPr>
              <a:spLocks noChangeShapeType="1"/>
            </p:cNvSpPr>
            <p:nvPr/>
          </p:nvSpPr>
          <p:spPr bwMode="auto">
            <a:xfrm>
              <a:off x="888" y="2704"/>
              <a:ext cx="4352" cy="0"/>
            </a:xfrm>
            <a:prstGeom prst="line">
              <a:avLst/>
            </a:prstGeom>
            <a:noFill/>
            <a:ln w="28575">
              <a:solidFill>
                <a:schemeClr val="tx2"/>
              </a:solidFill>
              <a:round/>
              <a:headEnd type="arrow" w="lg" len="med"/>
              <a:tailEnd type="arrow" w="lg"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44039" name="Text Box 26"/>
            <p:cNvSpPr txBox="1">
              <a:spLocks noChangeArrowheads="1"/>
            </p:cNvSpPr>
            <p:nvPr/>
          </p:nvSpPr>
          <p:spPr bwMode="auto">
            <a:xfrm>
              <a:off x="2096" y="2512"/>
              <a:ext cx="19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t>Customer level (7)</a:t>
              </a:r>
            </a:p>
          </p:txBody>
        </p:sp>
        <p:sp>
          <p:nvSpPr>
            <p:cNvPr id="44040" name="Line 27"/>
            <p:cNvSpPr>
              <a:spLocks noChangeShapeType="1"/>
            </p:cNvSpPr>
            <p:nvPr/>
          </p:nvSpPr>
          <p:spPr bwMode="auto">
            <a:xfrm flipV="1">
              <a:off x="1824" y="2976"/>
              <a:ext cx="2568" cy="0"/>
            </a:xfrm>
            <a:prstGeom prst="line">
              <a:avLst/>
            </a:prstGeom>
            <a:noFill/>
            <a:ln w="28575">
              <a:solidFill>
                <a:schemeClr val="tx2"/>
              </a:solidFill>
              <a:round/>
              <a:headEnd type="arrow" w="lg" len="med"/>
              <a:tailEnd type="arrow" w="lg"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44041" name="Text Box 28"/>
            <p:cNvSpPr txBox="1">
              <a:spLocks noChangeArrowheads="1"/>
            </p:cNvSpPr>
            <p:nvPr/>
          </p:nvSpPr>
          <p:spPr bwMode="auto">
            <a:xfrm>
              <a:off x="2096" y="2784"/>
              <a:ext cx="190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a:t>Provider level (3)</a:t>
              </a:r>
            </a:p>
          </p:txBody>
        </p:sp>
        <p:sp>
          <p:nvSpPr>
            <p:cNvPr id="44042" name="Line 29"/>
            <p:cNvSpPr>
              <a:spLocks noChangeShapeType="1"/>
            </p:cNvSpPr>
            <p:nvPr/>
          </p:nvSpPr>
          <p:spPr bwMode="auto">
            <a:xfrm>
              <a:off x="1848" y="3312"/>
              <a:ext cx="1128" cy="0"/>
            </a:xfrm>
            <a:prstGeom prst="line">
              <a:avLst/>
            </a:prstGeom>
            <a:noFill/>
            <a:ln w="28575">
              <a:solidFill>
                <a:schemeClr val="tx2"/>
              </a:solidFill>
              <a:round/>
              <a:headEnd type="arrow" w="lg" len="med"/>
              <a:tailEnd type="arrow" w="lg"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44043" name="Text Box 30"/>
            <p:cNvSpPr txBox="1">
              <a:spLocks noChangeArrowheads="1"/>
            </p:cNvSpPr>
            <p:nvPr/>
          </p:nvSpPr>
          <p:spPr bwMode="auto">
            <a:xfrm>
              <a:off x="1896" y="3112"/>
              <a:ext cx="121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dirty="0"/>
                <a:t>Provider level (1)</a:t>
              </a:r>
            </a:p>
          </p:txBody>
        </p:sp>
        <p:sp>
          <p:nvSpPr>
            <p:cNvPr id="44044" name="Line 31"/>
            <p:cNvSpPr>
              <a:spLocks noChangeShapeType="1"/>
            </p:cNvSpPr>
            <p:nvPr/>
          </p:nvSpPr>
          <p:spPr bwMode="auto">
            <a:xfrm>
              <a:off x="3264" y="3312"/>
              <a:ext cx="1128" cy="0"/>
            </a:xfrm>
            <a:prstGeom prst="line">
              <a:avLst/>
            </a:prstGeom>
            <a:noFill/>
            <a:ln w="28575">
              <a:solidFill>
                <a:schemeClr val="tx2"/>
              </a:solidFill>
              <a:round/>
              <a:headEnd type="arrow" w="lg" len="med"/>
              <a:tailEnd type="arrow" w="lg" len="me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44045" name="Text Box 32"/>
            <p:cNvSpPr txBox="1">
              <a:spLocks noChangeArrowheads="1"/>
            </p:cNvSpPr>
            <p:nvPr/>
          </p:nvSpPr>
          <p:spPr bwMode="auto">
            <a:xfrm>
              <a:off x="3152" y="3107"/>
              <a:ext cx="13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dirty="0"/>
                <a:t>Provider level</a:t>
              </a:r>
            </a:p>
          </p:txBody>
        </p:sp>
      </p:grpSp>
      <p:sp>
        <p:nvSpPr>
          <p:cNvPr id="4" name="Slide Number Placeholder 3"/>
          <p:cNvSpPr>
            <a:spLocks noGrp="1"/>
          </p:cNvSpPr>
          <p:nvPr>
            <p:ph type="sldNum" sz="quarter" idx="12"/>
          </p:nvPr>
        </p:nvSpPr>
        <p:spPr/>
        <p:txBody>
          <a:bodyPr/>
          <a:lstStyle/>
          <a:p>
            <a:fld id="{3E55E81F-72E2-40F1-A677-7E1BFDA06590}" type="slidenum">
              <a:rPr lang="en-US" smtClean="0"/>
              <a:t>28</a:t>
            </a:fld>
            <a:endParaRPr lang="en-US"/>
          </a:p>
        </p:txBody>
      </p:sp>
    </p:spTree>
    <p:extLst>
      <p:ext uri="{BB962C8B-B14F-4D97-AF65-F5344CB8AC3E}">
        <p14:creationId xmlns:p14="http://schemas.microsoft.com/office/powerpoint/2010/main" val="318321197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IEEE 802.1ag </a:t>
            </a:r>
            <a:br>
              <a:rPr lang="en-US" altLang="en-US" smtClean="0"/>
            </a:br>
            <a:r>
              <a:rPr lang="en-US" altLang="en-US" smtClean="0"/>
              <a:t>Connectivity Fault Management</a:t>
            </a:r>
            <a:endParaRPr lang="en-US" altLang="en-US" smtClean="0"/>
          </a:p>
        </p:txBody>
      </p:sp>
      <p:sp>
        <p:nvSpPr>
          <p:cNvPr id="45059" name="Content Placeholder 2"/>
          <p:cNvSpPr>
            <a:spLocks noGrp="1"/>
          </p:cNvSpPr>
          <p:nvPr>
            <p:ph idx="1"/>
          </p:nvPr>
        </p:nvSpPr>
        <p:spPr/>
        <p:txBody>
          <a:bodyPr/>
          <a:lstStyle/>
          <a:p>
            <a:r>
              <a:rPr lang="en-US" altLang="en-US" smtClean="0"/>
              <a:t>Maintenance Association</a:t>
            </a:r>
          </a:p>
          <a:p>
            <a:pPr lvl="1"/>
            <a:r>
              <a:rPr lang="en-US" altLang="en-US" smtClean="0"/>
              <a:t>Maintenance Association (MA) is “A set of MEPs, all of which are configured with the same MAID (Maintenance Association Identifier) and MD Level, each of which is configured with a MEPID unique within that MAID and MD Level, and all of which are configured with the complete list of MEPIDs”</a:t>
            </a:r>
          </a:p>
          <a:p>
            <a:r>
              <a:rPr lang="en-US" altLang="en-US" smtClean="0"/>
              <a:t>Maintenance End Point</a:t>
            </a:r>
          </a:p>
          <a:p>
            <a:pPr lvl="1"/>
            <a:r>
              <a:rPr lang="en-US" altLang="en-US" smtClean="0"/>
              <a:t>Maintenance End Point (MEP), are Points at the edge of the domain, define the boundary for the domain A MEP sends and receives CFM frames through the relay function, drops all CFM frames of its level or lower that come from the wire side</a:t>
            </a:r>
          </a:p>
          <a:p>
            <a:r>
              <a:rPr lang="en-US" altLang="en-US" smtClean="0"/>
              <a:t>Maintenance Intermediate Point</a:t>
            </a:r>
          </a:p>
          <a:p>
            <a:pPr lvl="1"/>
            <a:r>
              <a:rPr lang="en-US" altLang="en-US" smtClean="0"/>
              <a:t>Maintenance Intermediate Point (MIP), are Points internal to a domain, not at the boundary. CFM frames received from MEPs and other MIPs are cataloged and forwarded, All CFM frames at a lower level are stopped and dropped. MIPs are Passive points, respond only when triggered by CFM trace route and loop-back messages</a:t>
            </a:r>
          </a:p>
          <a:p>
            <a:r>
              <a:rPr lang="en-US" altLang="en-US" smtClean="0"/>
              <a:t>Example: Maintenance Domain = Ottawa, Maintenance Association = 40 (selected 40 to coincide with B-VLAN 40, MEP = 1 (1 associated with switch ERS-1; can be same or unique per switch)</a:t>
            </a:r>
          </a:p>
          <a:p>
            <a:endParaRPr lang="en-US" altLang="en-US" smtClean="0"/>
          </a:p>
        </p:txBody>
      </p:sp>
      <p:sp>
        <p:nvSpPr>
          <p:cNvPr id="4" name="Slide Number Placeholder 3"/>
          <p:cNvSpPr>
            <a:spLocks noGrp="1"/>
          </p:cNvSpPr>
          <p:nvPr>
            <p:ph type="sldNum" sz="quarter" idx="12"/>
          </p:nvPr>
        </p:nvSpPr>
        <p:spPr/>
        <p:txBody>
          <a:bodyPr/>
          <a:lstStyle/>
          <a:p>
            <a:fld id="{3E55E81F-72E2-40F1-A677-7E1BFDA06590}" type="slidenum">
              <a:rPr lang="en-US" smtClean="0"/>
              <a:t>29</a:t>
            </a:fld>
            <a:endParaRPr lang="en-US"/>
          </a:p>
        </p:txBody>
      </p:sp>
    </p:spTree>
    <p:extLst>
      <p:ext uri="{BB962C8B-B14F-4D97-AF65-F5344CB8AC3E}">
        <p14:creationId xmlns:p14="http://schemas.microsoft.com/office/powerpoint/2010/main" val="11282989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93680"/>
            <a:ext cx="8229600" cy="479425"/>
          </a:xfrm>
        </p:spPr>
        <p:txBody>
          <a:bodyPr anchor="t" anchorCtr="0">
            <a:normAutofit fontScale="90000"/>
          </a:bodyPr>
          <a:lstStyle/>
          <a:p>
            <a:r>
              <a:rPr lang="en-US" dirty="0" smtClean="0"/>
              <a:t>What kind of management are we talking about?</a:t>
            </a:r>
            <a:endParaRPr lang="en-US" dirty="0"/>
          </a:p>
        </p:txBody>
      </p:sp>
      <p:sp>
        <p:nvSpPr>
          <p:cNvPr id="5" name="Content Placeholder 4"/>
          <p:cNvSpPr>
            <a:spLocks noGrp="1"/>
          </p:cNvSpPr>
          <p:nvPr>
            <p:ph idx="1"/>
          </p:nvPr>
        </p:nvSpPr>
        <p:spPr>
          <a:xfrm>
            <a:off x="457200" y="1323976"/>
            <a:ext cx="8229600" cy="1095840"/>
          </a:xfrm>
        </p:spPr>
        <p:txBody>
          <a:bodyPr>
            <a:normAutofit lnSpcReduction="10000"/>
          </a:bodyPr>
          <a:lstStyle/>
          <a:p>
            <a:r>
              <a:rPr lang="en-US" dirty="0" smtClean="0"/>
              <a:t>It is important to understand that there are different types of network management.  The ITU developed the FCAPS model for discussing management generically.  The ISO adopted this model as well.  An Avaya best practice is to know where each of the available tools fit into this model.</a:t>
            </a:r>
          </a:p>
        </p:txBody>
      </p:sp>
      <p:grpSp>
        <p:nvGrpSpPr>
          <p:cNvPr id="2" name="Group 25"/>
          <p:cNvGrpSpPr/>
          <p:nvPr/>
        </p:nvGrpSpPr>
        <p:grpSpPr>
          <a:xfrm>
            <a:off x="1930170" y="2575932"/>
            <a:ext cx="6712024" cy="3703883"/>
            <a:chOff x="1600200" y="1600200"/>
            <a:chExt cx="7300164" cy="4751387"/>
          </a:xfrm>
        </p:grpSpPr>
        <p:grpSp>
          <p:nvGrpSpPr>
            <p:cNvPr id="3" name="Group 28"/>
            <p:cNvGrpSpPr/>
            <p:nvPr/>
          </p:nvGrpSpPr>
          <p:grpSpPr>
            <a:xfrm>
              <a:off x="1600200" y="1600200"/>
              <a:ext cx="7300164" cy="4751387"/>
              <a:chOff x="1600200" y="1600200"/>
              <a:chExt cx="7300164" cy="4751387"/>
            </a:xfrm>
          </p:grpSpPr>
          <p:sp>
            <p:nvSpPr>
              <p:cNvPr id="47" name="Freeform 46"/>
              <p:cNvSpPr/>
              <p:nvPr/>
            </p:nvSpPr>
            <p:spPr>
              <a:xfrm>
                <a:off x="1600200" y="1600200"/>
                <a:ext cx="1376649" cy="4751387"/>
              </a:xfrm>
              <a:custGeom>
                <a:avLst/>
                <a:gdLst>
                  <a:gd name="connsiteX0" fmla="*/ 0 w 1376649"/>
                  <a:gd name="connsiteY0" fmla="*/ 137665 h 4751387"/>
                  <a:gd name="connsiteX1" fmla="*/ 40321 w 1376649"/>
                  <a:gd name="connsiteY1" fmla="*/ 40321 h 4751387"/>
                  <a:gd name="connsiteX2" fmla="*/ 137665 w 1376649"/>
                  <a:gd name="connsiteY2" fmla="*/ 0 h 4751387"/>
                  <a:gd name="connsiteX3" fmla="*/ 1238984 w 1376649"/>
                  <a:gd name="connsiteY3" fmla="*/ 0 h 4751387"/>
                  <a:gd name="connsiteX4" fmla="*/ 1336328 w 1376649"/>
                  <a:gd name="connsiteY4" fmla="*/ 40321 h 4751387"/>
                  <a:gd name="connsiteX5" fmla="*/ 1376649 w 1376649"/>
                  <a:gd name="connsiteY5" fmla="*/ 137665 h 4751387"/>
                  <a:gd name="connsiteX6" fmla="*/ 1376649 w 1376649"/>
                  <a:gd name="connsiteY6" fmla="*/ 4613722 h 4751387"/>
                  <a:gd name="connsiteX7" fmla="*/ 1336328 w 1376649"/>
                  <a:gd name="connsiteY7" fmla="*/ 4711066 h 4751387"/>
                  <a:gd name="connsiteX8" fmla="*/ 1238984 w 1376649"/>
                  <a:gd name="connsiteY8" fmla="*/ 4751387 h 4751387"/>
                  <a:gd name="connsiteX9" fmla="*/ 137665 w 1376649"/>
                  <a:gd name="connsiteY9" fmla="*/ 4751387 h 4751387"/>
                  <a:gd name="connsiteX10" fmla="*/ 40321 w 1376649"/>
                  <a:gd name="connsiteY10" fmla="*/ 4711066 h 4751387"/>
                  <a:gd name="connsiteX11" fmla="*/ 0 w 1376649"/>
                  <a:gd name="connsiteY11" fmla="*/ 4613722 h 4751387"/>
                  <a:gd name="connsiteX12" fmla="*/ 0 w 1376649"/>
                  <a:gd name="connsiteY12" fmla="*/ 137665 h 475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649" h="4751387">
                    <a:moveTo>
                      <a:pt x="0" y="137665"/>
                    </a:moveTo>
                    <a:cubicBezTo>
                      <a:pt x="0" y="101154"/>
                      <a:pt x="14504" y="66138"/>
                      <a:pt x="40321" y="40321"/>
                    </a:cubicBezTo>
                    <a:cubicBezTo>
                      <a:pt x="66138" y="14504"/>
                      <a:pt x="101154" y="0"/>
                      <a:pt x="137665" y="0"/>
                    </a:cubicBezTo>
                    <a:lnTo>
                      <a:pt x="1238984" y="0"/>
                    </a:lnTo>
                    <a:cubicBezTo>
                      <a:pt x="1275495" y="0"/>
                      <a:pt x="1310511" y="14504"/>
                      <a:pt x="1336328" y="40321"/>
                    </a:cubicBezTo>
                    <a:cubicBezTo>
                      <a:pt x="1362145" y="66138"/>
                      <a:pt x="1376649" y="101154"/>
                      <a:pt x="1376649" y="137665"/>
                    </a:cubicBezTo>
                    <a:lnTo>
                      <a:pt x="1376649" y="4613722"/>
                    </a:lnTo>
                    <a:cubicBezTo>
                      <a:pt x="1376649" y="4650233"/>
                      <a:pt x="1362145" y="4685249"/>
                      <a:pt x="1336328" y="4711066"/>
                    </a:cubicBezTo>
                    <a:cubicBezTo>
                      <a:pt x="1310511" y="4736883"/>
                      <a:pt x="1275495" y="4751387"/>
                      <a:pt x="1238984" y="4751387"/>
                    </a:cubicBezTo>
                    <a:lnTo>
                      <a:pt x="137665" y="4751387"/>
                    </a:lnTo>
                    <a:cubicBezTo>
                      <a:pt x="101154" y="4751387"/>
                      <a:pt x="66138" y="4736883"/>
                      <a:pt x="40321" y="4711066"/>
                    </a:cubicBezTo>
                    <a:cubicBezTo>
                      <a:pt x="14504" y="4685249"/>
                      <a:pt x="0" y="4650233"/>
                      <a:pt x="0" y="4613722"/>
                    </a:cubicBezTo>
                    <a:lnTo>
                      <a:pt x="0" y="137665"/>
                    </a:lnTo>
                    <a:close/>
                  </a:path>
                </a:pathLst>
              </a:custGeom>
              <a:solidFill>
                <a:srgbClr val="646464"/>
              </a:solidFill>
              <a:ln>
                <a:solidFill>
                  <a:srgbClr val="323232"/>
                </a:solidFill>
              </a:ln>
              <a:scene3d>
                <a:camera prst="orthographicFront">
                  <a:rot lat="0" lon="0" rev="0"/>
                </a:camera>
                <a:lightRig rig="contrasting" dir="t">
                  <a:rot lat="0" lon="0" rev="1200000"/>
                </a:lightRig>
              </a:scene3d>
              <a:sp3d z="-300000" prstMaterial="plastic"/>
            </p:spPr>
            <p:style>
              <a:lnRef idx="1">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394551" numCol="1" spcCol="1270" anchor="ctr" anchorCtr="0">
                <a:noAutofit/>
              </a:bodyPr>
              <a:lstStyle/>
              <a:p>
                <a:pPr lvl="0" algn="ctr" defTabSz="800100">
                  <a:lnSpc>
                    <a:spcPct val="90000"/>
                  </a:lnSpc>
                  <a:spcBef>
                    <a:spcPct val="0"/>
                  </a:spcBef>
                  <a:spcAft>
                    <a:spcPct val="35000"/>
                  </a:spcAft>
                </a:pPr>
                <a:r>
                  <a:rPr lang="en-US" sz="1500" b="1" i="0" u="sng" kern="1200" dirty="0" smtClean="0">
                    <a:solidFill>
                      <a:schemeClr val="bg1"/>
                    </a:solidFill>
                  </a:rPr>
                  <a:t>F</a:t>
                </a:r>
                <a:r>
                  <a:rPr lang="en-US" sz="1500" kern="1200" dirty="0" smtClean="0">
                    <a:solidFill>
                      <a:schemeClr val="bg1"/>
                    </a:solidFill>
                  </a:rPr>
                  <a:t>ault</a:t>
                </a:r>
              </a:p>
            </p:txBody>
          </p:sp>
          <p:sp>
            <p:nvSpPr>
              <p:cNvPr id="48" name="Freeform 47"/>
              <p:cNvSpPr/>
              <p:nvPr/>
            </p:nvSpPr>
            <p:spPr>
              <a:xfrm>
                <a:off x="3084021" y="1600200"/>
                <a:ext cx="1376649" cy="4751387"/>
              </a:xfrm>
              <a:custGeom>
                <a:avLst/>
                <a:gdLst>
                  <a:gd name="connsiteX0" fmla="*/ 0 w 1376649"/>
                  <a:gd name="connsiteY0" fmla="*/ 137665 h 4751387"/>
                  <a:gd name="connsiteX1" fmla="*/ 40321 w 1376649"/>
                  <a:gd name="connsiteY1" fmla="*/ 40321 h 4751387"/>
                  <a:gd name="connsiteX2" fmla="*/ 137665 w 1376649"/>
                  <a:gd name="connsiteY2" fmla="*/ 0 h 4751387"/>
                  <a:gd name="connsiteX3" fmla="*/ 1238984 w 1376649"/>
                  <a:gd name="connsiteY3" fmla="*/ 0 h 4751387"/>
                  <a:gd name="connsiteX4" fmla="*/ 1336328 w 1376649"/>
                  <a:gd name="connsiteY4" fmla="*/ 40321 h 4751387"/>
                  <a:gd name="connsiteX5" fmla="*/ 1376649 w 1376649"/>
                  <a:gd name="connsiteY5" fmla="*/ 137665 h 4751387"/>
                  <a:gd name="connsiteX6" fmla="*/ 1376649 w 1376649"/>
                  <a:gd name="connsiteY6" fmla="*/ 4613722 h 4751387"/>
                  <a:gd name="connsiteX7" fmla="*/ 1336328 w 1376649"/>
                  <a:gd name="connsiteY7" fmla="*/ 4711066 h 4751387"/>
                  <a:gd name="connsiteX8" fmla="*/ 1238984 w 1376649"/>
                  <a:gd name="connsiteY8" fmla="*/ 4751387 h 4751387"/>
                  <a:gd name="connsiteX9" fmla="*/ 137665 w 1376649"/>
                  <a:gd name="connsiteY9" fmla="*/ 4751387 h 4751387"/>
                  <a:gd name="connsiteX10" fmla="*/ 40321 w 1376649"/>
                  <a:gd name="connsiteY10" fmla="*/ 4711066 h 4751387"/>
                  <a:gd name="connsiteX11" fmla="*/ 0 w 1376649"/>
                  <a:gd name="connsiteY11" fmla="*/ 4613722 h 4751387"/>
                  <a:gd name="connsiteX12" fmla="*/ 0 w 1376649"/>
                  <a:gd name="connsiteY12" fmla="*/ 137665 h 475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649" h="4751387">
                    <a:moveTo>
                      <a:pt x="0" y="137665"/>
                    </a:moveTo>
                    <a:cubicBezTo>
                      <a:pt x="0" y="101154"/>
                      <a:pt x="14504" y="66138"/>
                      <a:pt x="40321" y="40321"/>
                    </a:cubicBezTo>
                    <a:cubicBezTo>
                      <a:pt x="66138" y="14504"/>
                      <a:pt x="101154" y="0"/>
                      <a:pt x="137665" y="0"/>
                    </a:cubicBezTo>
                    <a:lnTo>
                      <a:pt x="1238984" y="0"/>
                    </a:lnTo>
                    <a:cubicBezTo>
                      <a:pt x="1275495" y="0"/>
                      <a:pt x="1310511" y="14504"/>
                      <a:pt x="1336328" y="40321"/>
                    </a:cubicBezTo>
                    <a:cubicBezTo>
                      <a:pt x="1362145" y="66138"/>
                      <a:pt x="1376649" y="101154"/>
                      <a:pt x="1376649" y="137665"/>
                    </a:cubicBezTo>
                    <a:lnTo>
                      <a:pt x="1376649" y="4613722"/>
                    </a:lnTo>
                    <a:cubicBezTo>
                      <a:pt x="1376649" y="4650233"/>
                      <a:pt x="1362145" y="4685249"/>
                      <a:pt x="1336328" y="4711066"/>
                    </a:cubicBezTo>
                    <a:cubicBezTo>
                      <a:pt x="1310511" y="4736883"/>
                      <a:pt x="1275495" y="4751387"/>
                      <a:pt x="1238984" y="4751387"/>
                    </a:cubicBezTo>
                    <a:lnTo>
                      <a:pt x="137665" y="4751387"/>
                    </a:lnTo>
                    <a:cubicBezTo>
                      <a:pt x="101154" y="4751387"/>
                      <a:pt x="66138" y="4736883"/>
                      <a:pt x="40321" y="4711066"/>
                    </a:cubicBezTo>
                    <a:cubicBezTo>
                      <a:pt x="14504" y="4685249"/>
                      <a:pt x="0" y="4650233"/>
                      <a:pt x="0" y="4613722"/>
                    </a:cubicBezTo>
                    <a:lnTo>
                      <a:pt x="0" y="137665"/>
                    </a:lnTo>
                    <a:close/>
                  </a:path>
                </a:pathLst>
              </a:custGeom>
              <a:solidFill>
                <a:srgbClr val="646464"/>
              </a:solidFill>
              <a:ln>
                <a:solidFill>
                  <a:srgbClr val="323232"/>
                </a:solidFill>
              </a:ln>
              <a:scene3d>
                <a:camera prst="orthographicFront">
                  <a:rot lat="0" lon="0" rev="0"/>
                </a:camera>
                <a:lightRig rig="contrasting" dir="t">
                  <a:rot lat="0" lon="0" rev="1200000"/>
                </a:lightRig>
              </a:scene3d>
              <a:sp3d z="-300000" prstMaterial="plastic"/>
            </p:spPr>
            <p:style>
              <a:lnRef idx="1">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386931" numCol="1" spcCol="1270" anchor="ctr" anchorCtr="0">
                <a:noAutofit/>
              </a:bodyPr>
              <a:lstStyle/>
              <a:p>
                <a:pPr lvl="0" algn="ctr" defTabSz="711200">
                  <a:lnSpc>
                    <a:spcPct val="90000"/>
                  </a:lnSpc>
                  <a:spcBef>
                    <a:spcPct val="0"/>
                  </a:spcBef>
                  <a:spcAft>
                    <a:spcPct val="35000"/>
                  </a:spcAft>
                </a:pPr>
                <a:r>
                  <a:rPr lang="en-US" sz="1500" b="1" u="sng" kern="1200" dirty="0" smtClean="0">
                    <a:solidFill>
                      <a:schemeClr val="bg1"/>
                    </a:solidFill>
                  </a:rPr>
                  <a:t>C</a:t>
                </a:r>
                <a:r>
                  <a:rPr lang="en-US" sz="1500" kern="1200" dirty="0" smtClean="0">
                    <a:solidFill>
                      <a:schemeClr val="bg1"/>
                    </a:solidFill>
                  </a:rPr>
                  <a:t>onfiguration</a:t>
                </a:r>
              </a:p>
            </p:txBody>
          </p:sp>
          <p:sp>
            <p:nvSpPr>
              <p:cNvPr id="49" name="Freeform 48"/>
              <p:cNvSpPr/>
              <p:nvPr/>
            </p:nvSpPr>
            <p:spPr>
              <a:xfrm>
                <a:off x="4563919" y="1600200"/>
                <a:ext cx="1376649" cy="4751387"/>
              </a:xfrm>
              <a:custGeom>
                <a:avLst/>
                <a:gdLst>
                  <a:gd name="connsiteX0" fmla="*/ 0 w 1376649"/>
                  <a:gd name="connsiteY0" fmla="*/ 137665 h 4751387"/>
                  <a:gd name="connsiteX1" fmla="*/ 40321 w 1376649"/>
                  <a:gd name="connsiteY1" fmla="*/ 40321 h 4751387"/>
                  <a:gd name="connsiteX2" fmla="*/ 137665 w 1376649"/>
                  <a:gd name="connsiteY2" fmla="*/ 0 h 4751387"/>
                  <a:gd name="connsiteX3" fmla="*/ 1238984 w 1376649"/>
                  <a:gd name="connsiteY3" fmla="*/ 0 h 4751387"/>
                  <a:gd name="connsiteX4" fmla="*/ 1336328 w 1376649"/>
                  <a:gd name="connsiteY4" fmla="*/ 40321 h 4751387"/>
                  <a:gd name="connsiteX5" fmla="*/ 1376649 w 1376649"/>
                  <a:gd name="connsiteY5" fmla="*/ 137665 h 4751387"/>
                  <a:gd name="connsiteX6" fmla="*/ 1376649 w 1376649"/>
                  <a:gd name="connsiteY6" fmla="*/ 4613722 h 4751387"/>
                  <a:gd name="connsiteX7" fmla="*/ 1336328 w 1376649"/>
                  <a:gd name="connsiteY7" fmla="*/ 4711066 h 4751387"/>
                  <a:gd name="connsiteX8" fmla="*/ 1238984 w 1376649"/>
                  <a:gd name="connsiteY8" fmla="*/ 4751387 h 4751387"/>
                  <a:gd name="connsiteX9" fmla="*/ 137665 w 1376649"/>
                  <a:gd name="connsiteY9" fmla="*/ 4751387 h 4751387"/>
                  <a:gd name="connsiteX10" fmla="*/ 40321 w 1376649"/>
                  <a:gd name="connsiteY10" fmla="*/ 4711066 h 4751387"/>
                  <a:gd name="connsiteX11" fmla="*/ 0 w 1376649"/>
                  <a:gd name="connsiteY11" fmla="*/ 4613722 h 4751387"/>
                  <a:gd name="connsiteX12" fmla="*/ 0 w 1376649"/>
                  <a:gd name="connsiteY12" fmla="*/ 137665 h 475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649" h="4751387">
                    <a:moveTo>
                      <a:pt x="0" y="137665"/>
                    </a:moveTo>
                    <a:cubicBezTo>
                      <a:pt x="0" y="101154"/>
                      <a:pt x="14504" y="66138"/>
                      <a:pt x="40321" y="40321"/>
                    </a:cubicBezTo>
                    <a:cubicBezTo>
                      <a:pt x="66138" y="14504"/>
                      <a:pt x="101154" y="0"/>
                      <a:pt x="137665" y="0"/>
                    </a:cubicBezTo>
                    <a:lnTo>
                      <a:pt x="1238984" y="0"/>
                    </a:lnTo>
                    <a:cubicBezTo>
                      <a:pt x="1275495" y="0"/>
                      <a:pt x="1310511" y="14504"/>
                      <a:pt x="1336328" y="40321"/>
                    </a:cubicBezTo>
                    <a:cubicBezTo>
                      <a:pt x="1362145" y="66138"/>
                      <a:pt x="1376649" y="101154"/>
                      <a:pt x="1376649" y="137665"/>
                    </a:cubicBezTo>
                    <a:lnTo>
                      <a:pt x="1376649" y="4613722"/>
                    </a:lnTo>
                    <a:cubicBezTo>
                      <a:pt x="1376649" y="4650233"/>
                      <a:pt x="1362145" y="4685249"/>
                      <a:pt x="1336328" y="4711066"/>
                    </a:cubicBezTo>
                    <a:cubicBezTo>
                      <a:pt x="1310511" y="4736883"/>
                      <a:pt x="1275495" y="4751387"/>
                      <a:pt x="1238984" y="4751387"/>
                    </a:cubicBezTo>
                    <a:lnTo>
                      <a:pt x="137665" y="4751387"/>
                    </a:lnTo>
                    <a:cubicBezTo>
                      <a:pt x="101154" y="4751387"/>
                      <a:pt x="66138" y="4736883"/>
                      <a:pt x="40321" y="4711066"/>
                    </a:cubicBezTo>
                    <a:cubicBezTo>
                      <a:pt x="14504" y="4685249"/>
                      <a:pt x="0" y="4650233"/>
                      <a:pt x="0" y="4613722"/>
                    </a:cubicBezTo>
                    <a:lnTo>
                      <a:pt x="0" y="137665"/>
                    </a:lnTo>
                    <a:close/>
                  </a:path>
                </a:pathLst>
              </a:custGeom>
              <a:solidFill>
                <a:srgbClr val="646464"/>
              </a:solidFill>
              <a:ln>
                <a:solidFill>
                  <a:srgbClr val="323232"/>
                </a:solidFill>
              </a:ln>
              <a:scene3d>
                <a:camera prst="orthographicFront">
                  <a:rot lat="0" lon="0" rev="0"/>
                </a:camera>
                <a:lightRig rig="contrasting" dir="t">
                  <a:rot lat="0" lon="0" rev="1200000"/>
                </a:lightRig>
              </a:scene3d>
              <a:sp3d z="-300000" prstMaterial="plastic"/>
            </p:spPr>
            <p:style>
              <a:lnRef idx="1">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386931" numCol="1" spcCol="1270" anchor="ctr" anchorCtr="0">
                <a:noAutofit/>
              </a:bodyPr>
              <a:lstStyle/>
              <a:p>
                <a:pPr lvl="0" algn="ctr" defTabSz="711200">
                  <a:lnSpc>
                    <a:spcPct val="90000"/>
                  </a:lnSpc>
                  <a:spcBef>
                    <a:spcPct val="0"/>
                  </a:spcBef>
                  <a:spcAft>
                    <a:spcPct val="35000"/>
                  </a:spcAft>
                </a:pPr>
                <a:r>
                  <a:rPr lang="en-US" sz="1500" b="1" u="sng" kern="1200" dirty="0" smtClean="0">
                    <a:solidFill>
                      <a:schemeClr val="bg1"/>
                    </a:solidFill>
                  </a:rPr>
                  <a:t>A</a:t>
                </a:r>
                <a:r>
                  <a:rPr lang="en-US" sz="1500" kern="1200" dirty="0" smtClean="0">
                    <a:solidFill>
                      <a:schemeClr val="bg1"/>
                    </a:solidFill>
                  </a:rPr>
                  <a:t>ccounting</a:t>
                </a:r>
              </a:p>
            </p:txBody>
          </p:sp>
          <p:sp>
            <p:nvSpPr>
              <p:cNvPr id="50" name="Freeform 49"/>
              <p:cNvSpPr/>
              <p:nvPr/>
            </p:nvSpPr>
            <p:spPr>
              <a:xfrm>
                <a:off x="6043817" y="1600200"/>
                <a:ext cx="1376649" cy="4751387"/>
              </a:xfrm>
              <a:custGeom>
                <a:avLst/>
                <a:gdLst>
                  <a:gd name="connsiteX0" fmla="*/ 0 w 1376649"/>
                  <a:gd name="connsiteY0" fmla="*/ 137665 h 4751387"/>
                  <a:gd name="connsiteX1" fmla="*/ 40321 w 1376649"/>
                  <a:gd name="connsiteY1" fmla="*/ 40321 h 4751387"/>
                  <a:gd name="connsiteX2" fmla="*/ 137665 w 1376649"/>
                  <a:gd name="connsiteY2" fmla="*/ 0 h 4751387"/>
                  <a:gd name="connsiteX3" fmla="*/ 1238984 w 1376649"/>
                  <a:gd name="connsiteY3" fmla="*/ 0 h 4751387"/>
                  <a:gd name="connsiteX4" fmla="*/ 1336328 w 1376649"/>
                  <a:gd name="connsiteY4" fmla="*/ 40321 h 4751387"/>
                  <a:gd name="connsiteX5" fmla="*/ 1376649 w 1376649"/>
                  <a:gd name="connsiteY5" fmla="*/ 137665 h 4751387"/>
                  <a:gd name="connsiteX6" fmla="*/ 1376649 w 1376649"/>
                  <a:gd name="connsiteY6" fmla="*/ 4613722 h 4751387"/>
                  <a:gd name="connsiteX7" fmla="*/ 1336328 w 1376649"/>
                  <a:gd name="connsiteY7" fmla="*/ 4711066 h 4751387"/>
                  <a:gd name="connsiteX8" fmla="*/ 1238984 w 1376649"/>
                  <a:gd name="connsiteY8" fmla="*/ 4751387 h 4751387"/>
                  <a:gd name="connsiteX9" fmla="*/ 137665 w 1376649"/>
                  <a:gd name="connsiteY9" fmla="*/ 4751387 h 4751387"/>
                  <a:gd name="connsiteX10" fmla="*/ 40321 w 1376649"/>
                  <a:gd name="connsiteY10" fmla="*/ 4711066 h 4751387"/>
                  <a:gd name="connsiteX11" fmla="*/ 0 w 1376649"/>
                  <a:gd name="connsiteY11" fmla="*/ 4613722 h 4751387"/>
                  <a:gd name="connsiteX12" fmla="*/ 0 w 1376649"/>
                  <a:gd name="connsiteY12" fmla="*/ 137665 h 475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649" h="4751387">
                    <a:moveTo>
                      <a:pt x="0" y="137665"/>
                    </a:moveTo>
                    <a:cubicBezTo>
                      <a:pt x="0" y="101154"/>
                      <a:pt x="14504" y="66138"/>
                      <a:pt x="40321" y="40321"/>
                    </a:cubicBezTo>
                    <a:cubicBezTo>
                      <a:pt x="66138" y="14504"/>
                      <a:pt x="101154" y="0"/>
                      <a:pt x="137665" y="0"/>
                    </a:cubicBezTo>
                    <a:lnTo>
                      <a:pt x="1238984" y="0"/>
                    </a:lnTo>
                    <a:cubicBezTo>
                      <a:pt x="1275495" y="0"/>
                      <a:pt x="1310511" y="14504"/>
                      <a:pt x="1336328" y="40321"/>
                    </a:cubicBezTo>
                    <a:cubicBezTo>
                      <a:pt x="1362145" y="66138"/>
                      <a:pt x="1376649" y="101154"/>
                      <a:pt x="1376649" y="137665"/>
                    </a:cubicBezTo>
                    <a:lnTo>
                      <a:pt x="1376649" y="4613722"/>
                    </a:lnTo>
                    <a:cubicBezTo>
                      <a:pt x="1376649" y="4650233"/>
                      <a:pt x="1362145" y="4685249"/>
                      <a:pt x="1336328" y="4711066"/>
                    </a:cubicBezTo>
                    <a:cubicBezTo>
                      <a:pt x="1310511" y="4736883"/>
                      <a:pt x="1275495" y="4751387"/>
                      <a:pt x="1238984" y="4751387"/>
                    </a:cubicBezTo>
                    <a:lnTo>
                      <a:pt x="137665" y="4751387"/>
                    </a:lnTo>
                    <a:cubicBezTo>
                      <a:pt x="101154" y="4751387"/>
                      <a:pt x="66138" y="4736883"/>
                      <a:pt x="40321" y="4711066"/>
                    </a:cubicBezTo>
                    <a:cubicBezTo>
                      <a:pt x="14504" y="4685249"/>
                      <a:pt x="0" y="4650233"/>
                      <a:pt x="0" y="4613722"/>
                    </a:cubicBezTo>
                    <a:lnTo>
                      <a:pt x="0" y="137665"/>
                    </a:lnTo>
                    <a:close/>
                  </a:path>
                </a:pathLst>
              </a:custGeom>
              <a:solidFill>
                <a:srgbClr val="646464"/>
              </a:solidFill>
              <a:ln>
                <a:solidFill>
                  <a:srgbClr val="323232"/>
                </a:solidFill>
              </a:ln>
              <a:scene3d>
                <a:camera prst="orthographicFront">
                  <a:rot lat="0" lon="0" rev="0"/>
                </a:camera>
                <a:lightRig rig="contrasting" dir="t">
                  <a:rot lat="0" lon="0" rev="1200000"/>
                </a:lightRig>
              </a:scene3d>
              <a:sp3d z="-300000" prstMaterial="plastic"/>
            </p:spPr>
            <p:style>
              <a:lnRef idx="1">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3386931" numCol="1" spcCol="1270" anchor="ctr" anchorCtr="0">
                <a:noAutofit/>
              </a:bodyPr>
              <a:lstStyle/>
              <a:p>
                <a:pPr lvl="0" algn="ctr" defTabSz="711200">
                  <a:lnSpc>
                    <a:spcPct val="90000"/>
                  </a:lnSpc>
                  <a:spcBef>
                    <a:spcPct val="0"/>
                  </a:spcBef>
                  <a:spcAft>
                    <a:spcPct val="35000"/>
                  </a:spcAft>
                </a:pPr>
                <a:r>
                  <a:rPr lang="en-US" sz="1500" b="1" u="sng" kern="1200" dirty="0" smtClean="0">
                    <a:solidFill>
                      <a:schemeClr val="bg1"/>
                    </a:solidFill>
                  </a:rPr>
                  <a:t>P</a:t>
                </a:r>
                <a:r>
                  <a:rPr lang="en-US" sz="1500" kern="1200" dirty="0" smtClean="0">
                    <a:solidFill>
                      <a:schemeClr val="bg1"/>
                    </a:solidFill>
                  </a:rPr>
                  <a:t>erformance</a:t>
                </a:r>
              </a:p>
            </p:txBody>
          </p:sp>
          <p:sp>
            <p:nvSpPr>
              <p:cNvPr id="51" name="Freeform 50"/>
              <p:cNvSpPr/>
              <p:nvPr/>
            </p:nvSpPr>
            <p:spPr>
              <a:xfrm>
                <a:off x="7523715" y="1600200"/>
                <a:ext cx="1376649" cy="4751387"/>
              </a:xfrm>
              <a:custGeom>
                <a:avLst/>
                <a:gdLst>
                  <a:gd name="connsiteX0" fmla="*/ 0 w 1376649"/>
                  <a:gd name="connsiteY0" fmla="*/ 137665 h 4751387"/>
                  <a:gd name="connsiteX1" fmla="*/ 40321 w 1376649"/>
                  <a:gd name="connsiteY1" fmla="*/ 40321 h 4751387"/>
                  <a:gd name="connsiteX2" fmla="*/ 137665 w 1376649"/>
                  <a:gd name="connsiteY2" fmla="*/ 0 h 4751387"/>
                  <a:gd name="connsiteX3" fmla="*/ 1238984 w 1376649"/>
                  <a:gd name="connsiteY3" fmla="*/ 0 h 4751387"/>
                  <a:gd name="connsiteX4" fmla="*/ 1336328 w 1376649"/>
                  <a:gd name="connsiteY4" fmla="*/ 40321 h 4751387"/>
                  <a:gd name="connsiteX5" fmla="*/ 1376649 w 1376649"/>
                  <a:gd name="connsiteY5" fmla="*/ 137665 h 4751387"/>
                  <a:gd name="connsiteX6" fmla="*/ 1376649 w 1376649"/>
                  <a:gd name="connsiteY6" fmla="*/ 4613722 h 4751387"/>
                  <a:gd name="connsiteX7" fmla="*/ 1336328 w 1376649"/>
                  <a:gd name="connsiteY7" fmla="*/ 4711066 h 4751387"/>
                  <a:gd name="connsiteX8" fmla="*/ 1238984 w 1376649"/>
                  <a:gd name="connsiteY8" fmla="*/ 4751387 h 4751387"/>
                  <a:gd name="connsiteX9" fmla="*/ 137665 w 1376649"/>
                  <a:gd name="connsiteY9" fmla="*/ 4751387 h 4751387"/>
                  <a:gd name="connsiteX10" fmla="*/ 40321 w 1376649"/>
                  <a:gd name="connsiteY10" fmla="*/ 4711066 h 4751387"/>
                  <a:gd name="connsiteX11" fmla="*/ 0 w 1376649"/>
                  <a:gd name="connsiteY11" fmla="*/ 4613722 h 4751387"/>
                  <a:gd name="connsiteX12" fmla="*/ 0 w 1376649"/>
                  <a:gd name="connsiteY12" fmla="*/ 137665 h 475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649" h="4751387">
                    <a:moveTo>
                      <a:pt x="0" y="137665"/>
                    </a:moveTo>
                    <a:cubicBezTo>
                      <a:pt x="0" y="101154"/>
                      <a:pt x="14504" y="66138"/>
                      <a:pt x="40321" y="40321"/>
                    </a:cubicBezTo>
                    <a:cubicBezTo>
                      <a:pt x="66138" y="14504"/>
                      <a:pt x="101154" y="0"/>
                      <a:pt x="137665" y="0"/>
                    </a:cubicBezTo>
                    <a:lnTo>
                      <a:pt x="1238984" y="0"/>
                    </a:lnTo>
                    <a:cubicBezTo>
                      <a:pt x="1275495" y="0"/>
                      <a:pt x="1310511" y="14504"/>
                      <a:pt x="1336328" y="40321"/>
                    </a:cubicBezTo>
                    <a:cubicBezTo>
                      <a:pt x="1362145" y="66138"/>
                      <a:pt x="1376649" y="101154"/>
                      <a:pt x="1376649" y="137665"/>
                    </a:cubicBezTo>
                    <a:lnTo>
                      <a:pt x="1376649" y="4613722"/>
                    </a:lnTo>
                    <a:cubicBezTo>
                      <a:pt x="1376649" y="4650233"/>
                      <a:pt x="1362145" y="4685249"/>
                      <a:pt x="1336328" y="4711066"/>
                    </a:cubicBezTo>
                    <a:cubicBezTo>
                      <a:pt x="1310511" y="4736883"/>
                      <a:pt x="1275495" y="4751387"/>
                      <a:pt x="1238984" y="4751387"/>
                    </a:cubicBezTo>
                    <a:lnTo>
                      <a:pt x="137665" y="4751387"/>
                    </a:lnTo>
                    <a:cubicBezTo>
                      <a:pt x="101154" y="4751387"/>
                      <a:pt x="66138" y="4736883"/>
                      <a:pt x="40321" y="4711066"/>
                    </a:cubicBezTo>
                    <a:cubicBezTo>
                      <a:pt x="14504" y="4685249"/>
                      <a:pt x="0" y="4650233"/>
                      <a:pt x="0" y="4613722"/>
                    </a:cubicBezTo>
                    <a:lnTo>
                      <a:pt x="0" y="137665"/>
                    </a:lnTo>
                    <a:close/>
                  </a:path>
                </a:pathLst>
              </a:custGeom>
              <a:solidFill>
                <a:srgbClr val="646464"/>
              </a:solidFill>
              <a:ln>
                <a:solidFill>
                  <a:srgbClr val="323232"/>
                </a:solidFill>
              </a:ln>
              <a:scene3d>
                <a:camera prst="orthographicFront">
                  <a:rot lat="0" lon="0" rev="0"/>
                </a:camera>
                <a:lightRig rig="contrasting" dir="t">
                  <a:rot lat="0" lon="0" rev="1200000"/>
                </a:lightRig>
              </a:scene3d>
              <a:sp3d z="-300000" prstMaterial="plastic"/>
            </p:spPr>
            <p:style>
              <a:lnRef idx="1">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3394551" numCol="1" spcCol="1270" anchor="ctr" anchorCtr="0">
                <a:noAutofit/>
              </a:bodyPr>
              <a:lstStyle/>
              <a:p>
                <a:pPr lvl="0" algn="ctr" defTabSz="800100">
                  <a:lnSpc>
                    <a:spcPct val="90000"/>
                  </a:lnSpc>
                  <a:spcBef>
                    <a:spcPct val="0"/>
                  </a:spcBef>
                  <a:spcAft>
                    <a:spcPct val="35000"/>
                  </a:spcAft>
                </a:pPr>
                <a:r>
                  <a:rPr lang="en-US" sz="1500" b="1" u="sng" kern="1200" dirty="0" smtClean="0">
                    <a:solidFill>
                      <a:schemeClr val="bg1"/>
                    </a:solidFill>
                  </a:rPr>
                  <a:t>S</a:t>
                </a:r>
                <a:r>
                  <a:rPr lang="en-US" sz="1500" kern="1200" dirty="0" smtClean="0">
                    <a:solidFill>
                      <a:schemeClr val="bg1"/>
                    </a:solidFill>
                  </a:rPr>
                  <a:t>ecurity</a:t>
                </a:r>
                <a:endParaRPr lang="en-US" sz="1500" kern="1200" dirty="0">
                  <a:solidFill>
                    <a:schemeClr val="bg1"/>
                  </a:solidFill>
                </a:endParaRPr>
              </a:p>
            </p:txBody>
          </p:sp>
        </p:grpSp>
        <p:sp>
          <p:nvSpPr>
            <p:cNvPr id="34" name="Rectangle 33"/>
            <p:cNvSpPr/>
            <p:nvPr/>
          </p:nvSpPr>
          <p:spPr bwMode="auto">
            <a:xfrm>
              <a:off x="3467544" y="3246650"/>
              <a:ext cx="609600" cy="514149"/>
            </a:xfrm>
            <a:prstGeom prst="rect">
              <a:avLst/>
            </a:prstGeom>
            <a:solidFill>
              <a:srgbClr val="61020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EDM</a:t>
              </a:r>
            </a:p>
          </p:txBody>
        </p:sp>
        <p:sp>
          <p:nvSpPr>
            <p:cNvPr id="37" name="Oval 36"/>
            <p:cNvSpPr/>
            <p:nvPr/>
          </p:nvSpPr>
          <p:spPr bwMode="auto">
            <a:xfrm>
              <a:off x="3353245" y="2232442"/>
              <a:ext cx="838200" cy="661049"/>
            </a:xfrm>
            <a:prstGeom prst="ellipse">
              <a:avLst/>
            </a:prstGeom>
            <a:solidFill>
              <a:srgbClr val="98050E"/>
            </a:solidFill>
            <a:ln w="9525" cap="flat" cmpd="sng" algn="ctr">
              <a:solidFill>
                <a:srgbClr val="32323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COM</a:t>
              </a:r>
            </a:p>
            <a:p>
              <a:pPr marL="0" marR="0" indent="0" algn="ctr" defTabSz="914400" rtl="0" eaLnBrk="1" fontAlgn="base" latinLnBrk="0" hangingPunct="1">
                <a:lnSpc>
                  <a:spcPct val="90000"/>
                </a:lnSpc>
                <a:spcBef>
                  <a:spcPct val="0"/>
                </a:spcBef>
                <a:spcAft>
                  <a:spcPct val="0"/>
                </a:spcAft>
                <a:buClrTx/>
                <a:buSzTx/>
                <a:buFontTx/>
                <a:buNone/>
                <a:tabLst/>
              </a:pPr>
              <a:r>
                <a:rPr lang="en-US" sz="1400" dirty="0" smtClean="0">
                  <a:solidFill>
                    <a:schemeClr val="bg1"/>
                  </a:solidFill>
                  <a:latin typeface="Arial" charset="0"/>
                </a:rPr>
                <a:t>VPS</a:t>
              </a:r>
              <a:endParaRPr kumimoji="0" lang="en-US" sz="1400" b="0" i="0" u="none" strike="noStrike" cap="none" normalizeH="0" baseline="0" dirty="0" smtClean="0">
                <a:ln>
                  <a:noFill/>
                </a:ln>
                <a:solidFill>
                  <a:schemeClr val="bg1"/>
                </a:solidFill>
                <a:effectLst/>
                <a:latin typeface="Arial" charset="0"/>
              </a:endParaRPr>
            </a:p>
          </p:txBody>
        </p:sp>
        <p:sp>
          <p:nvSpPr>
            <p:cNvPr id="40" name="Oval 39"/>
            <p:cNvSpPr/>
            <p:nvPr/>
          </p:nvSpPr>
          <p:spPr bwMode="auto">
            <a:xfrm>
              <a:off x="1807447" y="2234551"/>
              <a:ext cx="838200" cy="661049"/>
            </a:xfrm>
            <a:prstGeom prst="ellipse">
              <a:avLst/>
            </a:prstGeom>
            <a:solidFill>
              <a:srgbClr val="98050E"/>
            </a:solidFill>
            <a:ln w="9525" cap="flat" cmpd="sng" algn="ctr">
              <a:solidFill>
                <a:srgbClr val="32323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VPFM</a:t>
              </a:r>
            </a:p>
          </p:txBody>
        </p:sp>
      </p:grpSp>
      <p:sp>
        <p:nvSpPr>
          <p:cNvPr id="52" name="Oval 51"/>
          <p:cNvSpPr/>
          <p:nvPr/>
        </p:nvSpPr>
        <p:spPr bwMode="auto">
          <a:xfrm>
            <a:off x="6263320" y="3089969"/>
            <a:ext cx="770670" cy="515312"/>
          </a:xfrm>
          <a:prstGeom prst="ellipse">
            <a:avLst/>
          </a:prstGeom>
          <a:solidFill>
            <a:srgbClr val="98050E"/>
          </a:solidFill>
          <a:ln w="9525" cap="flat" cmpd="sng" algn="ctr">
            <a:solidFill>
              <a:srgbClr val="32323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VPFM</a:t>
            </a:r>
          </a:p>
        </p:txBody>
      </p:sp>
      <p:sp>
        <p:nvSpPr>
          <p:cNvPr id="53" name="Oval 52"/>
          <p:cNvSpPr/>
          <p:nvPr/>
        </p:nvSpPr>
        <p:spPr bwMode="auto">
          <a:xfrm>
            <a:off x="6263320" y="3788820"/>
            <a:ext cx="770670" cy="515312"/>
          </a:xfrm>
          <a:prstGeom prst="ellipse">
            <a:avLst/>
          </a:prstGeom>
          <a:solidFill>
            <a:srgbClr val="98050E"/>
          </a:solidFill>
          <a:ln w="9525" cap="flat" cmpd="sng" algn="ctr">
            <a:solidFill>
              <a:srgbClr val="32323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dirty="0">
                <a:solidFill>
                  <a:schemeClr val="bg1"/>
                </a:solidFill>
                <a:latin typeface="Arial" charset="0"/>
              </a:rPr>
              <a:t>I</a:t>
            </a:r>
            <a:r>
              <a:rPr kumimoji="0" lang="en-US" sz="1400" b="0" i="0" u="none" strike="noStrike" cap="none" normalizeH="0" baseline="0" dirty="0" smtClean="0">
                <a:ln>
                  <a:noFill/>
                </a:ln>
                <a:solidFill>
                  <a:schemeClr val="bg1"/>
                </a:solidFill>
                <a:effectLst/>
                <a:latin typeface="Arial" charset="0"/>
              </a:rPr>
              <a:t>PFM</a:t>
            </a:r>
          </a:p>
        </p:txBody>
      </p:sp>
      <p:sp>
        <p:nvSpPr>
          <p:cNvPr id="54" name="Oval 53"/>
          <p:cNvSpPr/>
          <p:nvPr/>
        </p:nvSpPr>
        <p:spPr bwMode="auto">
          <a:xfrm>
            <a:off x="6127845" y="4478567"/>
            <a:ext cx="1037230" cy="515312"/>
          </a:xfrm>
          <a:prstGeom prst="ellipse">
            <a:avLst/>
          </a:prstGeom>
          <a:solidFill>
            <a:srgbClr val="98050E"/>
          </a:solidFill>
          <a:ln w="9525" cap="flat" cmpd="sng" algn="ctr">
            <a:solidFill>
              <a:srgbClr val="32323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err="1" smtClean="0">
                <a:ln>
                  <a:noFill/>
                </a:ln>
                <a:solidFill>
                  <a:schemeClr val="bg1"/>
                </a:solidFill>
                <a:effectLst/>
                <a:latin typeface="Arial" charset="0"/>
              </a:rPr>
              <a:t>SLAMon</a:t>
            </a:r>
            <a:endParaRPr kumimoji="0" lang="en-US" sz="1400" b="0" i="0" u="none" strike="noStrike" cap="none" normalizeH="0" baseline="0" dirty="0" smtClean="0">
              <a:ln>
                <a:noFill/>
              </a:ln>
              <a:solidFill>
                <a:schemeClr val="bg1"/>
              </a:solidFill>
              <a:effectLst/>
              <a:latin typeface="Arial" charset="0"/>
            </a:endParaRPr>
          </a:p>
        </p:txBody>
      </p:sp>
      <p:sp>
        <p:nvSpPr>
          <p:cNvPr id="55" name="Rectangle 54"/>
          <p:cNvSpPr/>
          <p:nvPr/>
        </p:nvSpPr>
        <p:spPr bwMode="auto">
          <a:xfrm>
            <a:off x="3649343" y="4503129"/>
            <a:ext cx="560487" cy="400798"/>
          </a:xfrm>
          <a:prstGeom prst="rect">
            <a:avLst/>
          </a:prstGeom>
          <a:solidFill>
            <a:srgbClr val="61020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chemeClr val="bg1"/>
                </a:solidFill>
                <a:latin typeface="Arial" charset="0"/>
              </a:rPr>
              <a:t>CLI</a:t>
            </a:r>
            <a:endParaRPr kumimoji="0" lang="en-US" sz="1800" b="0" i="0" u="none" strike="noStrike" cap="none" normalizeH="0" baseline="0" dirty="0" smtClean="0">
              <a:ln>
                <a:noFill/>
              </a:ln>
              <a:solidFill>
                <a:schemeClr val="bg1"/>
              </a:solidFill>
              <a:effectLst/>
              <a:latin typeface="Arial" charset="0"/>
            </a:endParaRPr>
          </a:p>
        </p:txBody>
      </p:sp>
      <p:sp>
        <p:nvSpPr>
          <p:cNvPr id="56" name="Rectangle 55"/>
          <p:cNvSpPr/>
          <p:nvPr/>
        </p:nvSpPr>
        <p:spPr bwMode="auto">
          <a:xfrm>
            <a:off x="2225811" y="3841756"/>
            <a:ext cx="560487" cy="400798"/>
          </a:xfrm>
          <a:prstGeom prst="rect">
            <a:avLst/>
          </a:prstGeom>
          <a:solidFill>
            <a:srgbClr val="61020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chemeClr val="bg1"/>
                </a:solidFill>
                <a:latin typeface="Arial" charset="0"/>
              </a:rPr>
              <a:t>CLI</a:t>
            </a:r>
            <a:endParaRPr kumimoji="0" lang="en-US" sz="1800" b="0" i="0" u="none" strike="noStrike" cap="none" normalizeH="0" baseline="0" dirty="0" smtClean="0">
              <a:ln>
                <a:noFill/>
              </a:ln>
              <a:solidFill>
                <a:schemeClr val="bg1"/>
              </a:solidFill>
              <a:effectLst/>
              <a:latin typeface="Arial" charset="0"/>
            </a:endParaRPr>
          </a:p>
        </p:txBody>
      </p:sp>
      <p:sp>
        <p:nvSpPr>
          <p:cNvPr id="57" name="Rectangle 56"/>
          <p:cNvSpPr/>
          <p:nvPr/>
        </p:nvSpPr>
        <p:spPr bwMode="auto">
          <a:xfrm>
            <a:off x="6366215" y="5792677"/>
            <a:ext cx="560487" cy="400798"/>
          </a:xfrm>
          <a:prstGeom prst="rect">
            <a:avLst/>
          </a:prstGeom>
          <a:solidFill>
            <a:srgbClr val="61020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chemeClr val="bg1"/>
                </a:solidFill>
                <a:latin typeface="Arial" charset="0"/>
              </a:rPr>
              <a:t>CLI</a:t>
            </a:r>
            <a:endParaRPr kumimoji="0" lang="en-US" sz="1800" b="0" i="0" u="none" strike="noStrike" cap="none" normalizeH="0" baseline="0" dirty="0" smtClean="0">
              <a:ln>
                <a:noFill/>
              </a:ln>
              <a:solidFill>
                <a:schemeClr val="bg1"/>
              </a:solidFill>
              <a:effectLst/>
              <a:latin typeface="Arial" charset="0"/>
            </a:endParaRPr>
          </a:p>
        </p:txBody>
      </p:sp>
      <p:sp>
        <p:nvSpPr>
          <p:cNvPr id="58" name="Rectangle 57"/>
          <p:cNvSpPr/>
          <p:nvPr/>
        </p:nvSpPr>
        <p:spPr bwMode="auto">
          <a:xfrm>
            <a:off x="6358887" y="5217831"/>
            <a:ext cx="560487" cy="400798"/>
          </a:xfrm>
          <a:prstGeom prst="rect">
            <a:avLst/>
          </a:prstGeom>
          <a:solidFill>
            <a:srgbClr val="61020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chemeClr val="bg1"/>
                </a:solidFill>
                <a:latin typeface="Arial" charset="0"/>
              </a:rPr>
              <a:t>EDM</a:t>
            </a:r>
            <a:endParaRPr kumimoji="0" lang="en-US" sz="1800" b="0" i="0" u="none" strike="noStrike" cap="none" normalizeH="0" baseline="0" dirty="0" smtClean="0">
              <a:ln>
                <a:noFill/>
              </a:ln>
              <a:solidFill>
                <a:schemeClr val="bg1"/>
              </a:solidFill>
              <a:effectLst/>
              <a:latin typeface="Arial" charset="0"/>
            </a:endParaRPr>
          </a:p>
        </p:txBody>
      </p:sp>
      <p:sp>
        <p:nvSpPr>
          <p:cNvPr id="59" name="Oval 58"/>
          <p:cNvSpPr/>
          <p:nvPr/>
        </p:nvSpPr>
        <p:spPr bwMode="auto">
          <a:xfrm>
            <a:off x="7623989" y="3068788"/>
            <a:ext cx="770670" cy="515312"/>
          </a:xfrm>
          <a:prstGeom prst="ellipse">
            <a:avLst/>
          </a:prstGeom>
          <a:solidFill>
            <a:srgbClr val="98050E"/>
          </a:solidFill>
          <a:ln w="9525" cap="flat" cmpd="sng" algn="ctr">
            <a:solidFill>
              <a:srgbClr val="32323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dirty="0" smtClean="0">
                <a:solidFill>
                  <a:schemeClr val="bg1"/>
                </a:solidFill>
                <a:latin typeface="Arial" charset="0"/>
              </a:rPr>
              <a:t>IDE</a:t>
            </a:r>
            <a:endParaRPr kumimoji="0" lang="en-US" sz="1400" b="0" i="0" u="none" strike="noStrike" cap="none" normalizeH="0" baseline="0" dirty="0" smtClean="0">
              <a:ln>
                <a:noFill/>
              </a:ln>
              <a:solidFill>
                <a:schemeClr val="bg1"/>
              </a:solidFill>
              <a:effectLst/>
              <a:latin typeface="Arial" charset="0"/>
            </a:endParaRPr>
          </a:p>
        </p:txBody>
      </p:sp>
      <p:sp>
        <p:nvSpPr>
          <p:cNvPr id="60" name="Oval 59"/>
          <p:cNvSpPr/>
          <p:nvPr/>
        </p:nvSpPr>
        <p:spPr bwMode="auto">
          <a:xfrm>
            <a:off x="4769370" y="3088452"/>
            <a:ext cx="1037230" cy="515312"/>
          </a:xfrm>
          <a:prstGeom prst="ellipse">
            <a:avLst/>
          </a:prstGeom>
          <a:solidFill>
            <a:srgbClr val="98050E"/>
          </a:solidFill>
          <a:ln w="9525" cap="flat" cmpd="sng" algn="ctr">
            <a:solidFill>
              <a:srgbClr val="32323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dirty="0" smtClean="0">
                <a:solidFill>
                  <a:schemeClr val="bg1"/>
                </a:solidFill>
                <a:latin typeface="Arial" charset="0"/>
              </a:rPr>
              <a:t>CDR</a:t>
            </a:r>
          </a:p>
          <a:p>
            <a:pPr marL="0" marR="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Apps.</a:t>
            </a:r>
          </a:p>
        </p:txBody>
      </p:sp>
      <p:sp>
        <p:nvSpPr>
          <p:cNvPr id="61" name="Title 3"/>
          <p:cNvSpPr txBox="1">
            <a:spLocks/>
          </p:cNvSpPr>
          <p:nvPr/>
        </p:nvSpPr>
        <p:spPr>
          <a:xfrm>
            <a:off x="160998" y="3183760"/>
            <a:ext cx="1599564" cy="2170551"/>
          </a:xfrm>
          <a:prstGeom prst="rect">
            <a:avLst/>
          </a:prstGeom>
        </p:spPr>
        <p:txBody>
          <a:bodyPr vert="horz" lIns="91440" tIns="45720" rIns="91440" bIns="45720" rtlCol="0" anchor="t" anchorCtr="0">
            <a:normAutofit fontScale="97500"/>
          </a:bodyPr>
          <a:lstStyle>
            <a:lvl1pPr algn="ctr" defTabSz="457200" rtl="0" eaLnBrk="1" latinLnBrk="0" hangingPunct="1">
              <a:spcBef>
                <a:spcPct val="0"/>
              </a:spcBef>
              <a:buNone/>
              <a:defRPr sz="2800" kern="1200">
                <a:solidFill>
                  <a:srgbClr val="CC0000"/>
                </a:solidFill>
                <a:latin typeface="+mj-lt"/>
                <a:ea typeface="+mj-ea"/>
                <a:cs typeface="+mj-cs"/>
              </a:defRPr>
            </a:lvl1pPr>
          </a:lstStyle>
          <a:p>
            <a:r>
              <a:rPr lang="en-US" dirty="0" smtClean="0"/>
              <a:t>Where do Avaya products fit?</a:t>
            </a:r>
            <a:endParaRPr lang="en-US" dirty="0"/>
          </a:p>
        </p:txBody>
      </p:sp>
      <p:sp>
        <p:nvSpPr>
          <p:cNvPr id="62" name="Rectangle 61"/>
          <p:cNvSpPr/>
          <p:nvPr/>
        </p:nvSpPr>
        <p:spPr bwMode="auto">
          <a:xfrm>
            <a:off x="7729080" y="3911635"/>
            <a:ext cx="560487" cy="400798"/>
          </a:xfrm>
          <a:prstGeom prst="rect">
            <a:avLst/>
          </a:prstGeom>
          <a:solidFill>
            <a:srgbClr val="61020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chemeClr val="bg1"/>
                </a:solidFill>
                <a:latin typeface="Arial" charset="0"/>
              </a:rPr>
              <a:t>CLI</a:t>
            </a:r>
            <a:endParaRPr kumimoji="0" lang="en-US" sz="1800" b="0" i="0" u="none" strike="noStrike" cap="none" normalizeH="0" baseline="0" dirty="0" smtClean="0">
              <a:ln>
                <a:noFill/>
              </a:ln>
              <a:solidFill>
                <a:schemeClr val="bg1"/>
              </a:solidFill>
              <a:effectLst/>
              <a:latin typeface="Arial" charset="0"/>
            </a:endParaRPr>
          </a:p>
        </p:txBody>
      </p:sp>
      <p:sp>
        <p:nvSpPr>
          <p:cNvPr id="63" name="Rectangle 62"/>
          <p:cNvSpPr/>
          <p:nvPr/>
        </p:nvSpPr>
        <p:spPr bwMode="auto">
          <a:xfrm>
            <a:off x="5007741" y="3868237"/>
            <a:ext cx="560487" cy="400798"/>
          </a:xfrm>
          <a:prstGeom prst="rect">
            <a:avLst/>
          </a:prstGeom>
          <a:solidFill>
            <a:srgbClr val="61020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dirty="0" smtClean="0">
                <a:solidFill>
                  <a:schemeClr val="bg1"/>
                </a:solidFill>
                <a:latin typeface="Arial" charset="0"/>
              </a:rPr>
              <a:t>CLI</a:t>
            </a:r>
            <a:endParaRPr kumimoji="0" lang="en-US" sz="1800" b="0" i="0" u="none" strike="noStrike" cap="none" normalizeH="0" baseline="0" dirty="0" smtClean="0">
              <a:ln>
                <a:noFill/>
              </a:ln>
              <a:solidFill>
                <a:schemeClr val="bg1"/>
              </a:solidFill>
              <a:effectLst/>
              <a:latin typeface="Arial" charset="0"/>
            </a:endParaRPr>
          </a:p>
        </p:txBody>
      </p:sp>
      <p:sp>
        <p:nvSpPr>
          <p:cNvPr id="6" name="Slide Number Placeholder 5"/>
          <p:cNvSpPr>
            <a:spLocks noGrp="1"/>
          </p:cNvSpPr>
          <p:nvPr>
            <p:ph type="sldNum" sz="quarter" idx="12"/>
          </p:nvPr>
        </p:nvSpPr>
        <p:spPr/>
        <p:txBody>
          <a:bodyPr/>
          <a:lstStyle/>
          <a:p>
            <a:fld id="{3E55E81F-72E2-40F1-A677-7E1BFDA06590}" type="slidenum">
              <a:rPr lang="en-US" smtClean="0"/>
              <a:t>3</a:t>
            </a:fld>
            <a:endParaRPr lang="en-US"/>
          </a:p>
        </p:txBody>
      </p:sp>
    </p:spTree>
    <p:extLst>
      <p:ext uri="{BB962C8B-B14F-4D97-AF65-F5344CB8AC3E}">
        <p14:creationId xmlns:p14="http://schemas.microsoft.com/office/powerpoint/2010/main" val="309036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IEEE 802.1ag </a:t>
            </a:r>
            <a:br>
              <a:rPr lang="en-US" altLang="en-US" smtClean="0"/>
            </a:br>
            <a:r>
              <a:rPr lang="en-US" altLang="en-US" smtClean="0"/>
              <a:t>Connectivity Fault Management</a:t>
            </a:r>
            <a:endParaRPr lang="en-US" altLang="en-US" smtClean="0"/>
          </a:p>
        </p:txBody>
      </p:sp>
      <p:sp>
        <p:nvSpPr>
          <p:cNvPr id="47107" name="TextBox 3"/>
          <p:cNvSpPr txBox="1">
            <a:spLocks noChangeArrowheads="1"/>
          </p:cNvSpPr>
          <p:nvPr/>
        </p:nvSpPr>
        <p:spPr bwMode="auto">
          <a:xfrm>
            <a:off x="684213" y="1412875"/>
            <a:ext cx="33115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a:latin typeface="Courier New" pitchFamily="49" charset="0"/>
                <a:cs typeface="Courier New" pitchFamily="49" charset="0"/>
              </a:rPr>
              <a:t>ERS-1# </a:t>
            </a:r>
            <a:r>
              <a:rPr lang="en-US" altLang="en-US" sz="1000" b="1" i="1">
                <a:latin typeface="Courier New" pitchFamily="49" charset="0"/>
                <a:cs typeface="Courier New" pitchFamily="49" charset="0"/>
              </a:rPr>
              <a:t>show config module cfm</a:t>
            </a:r>
          </a:p>
          <a:p>
            <a:pPr eaLnBrk="1" hangingPunct="1"/>
            <a:r>
              <a:rPr lang="en-US" altLang="en-US" sz="1000">
                <a:latin typeface="Courier New" pitchFamily="49" charset="0"/>
                <a:cs typeface="Courier New" pitchFamily="49" charset="0"/>
              </a:rPr>
              <a:t>#</a:t>
            </a:r>
          </a:p>
          <a:p>
            <a:pPr eaLnBrk="1" hangingPunct="1"/>
            <a:r>
              <a:rPr lang="en-US" altLang="en-US" sz="1000">
                <a:latin typeface="Courier New" pitchFamily="49" charset="0"/>
                <a:cs typeface="Courier New" pitchFamily="49" charset="0"/>
              </a:rPr>
              <a:t># MAINTENANCE-DOMAIN CONFIGURATION</a:t>
            </a:r>
          </a:p>
          <a:p>
            <a:pPr eaLnBrk="1" hangingPunct="1"/>
            <a:r>
              <a:rPr lang="en-US" altLang="en-US" sz="1000">
                <a:latin typeface="Courier New" pitchFamily="49" charset="0"/>
                <a:cs typeface="Courier New" pitchFamily="49" charset="0"/>
              </a:rPr>
              <a:t>#</a:t>
            </a:r>
          </a:p>
          <a:p>
            <a:pPr eaLnBrk="1" hangingPunct="1"/>
            <a:endParaRPr lang="en-US" altLang="en-US" sz="1000">
              <a:latin typeface="Courier New" pitchFamily="49" charset="0"/>
              <a:cs typeface="Courier New" pitchFamily="49" charset="0"/>
            </a:endParaRPr>
          </a:p>
          <a:p>
            <a:pPr eaLnBrk="1" hangingPunct="1"/>
            <a:r>
              <a:rPr lang="en-US" altLang="en-US" sz="1000">
                <a:latin typeface="Courier New" pitchFamily="49" charset="0"/>
                <a:cs typeface="Courier New" pitchFamily="49" charset="0"/>
              </a:rPr>
              <a:t>cfm md "Ottawa" create index 1</a:t>
            </a:r>
          </a:p>
          <a:p>
            <a:pPr eaLnBrk="1" hangingPunct="1"/>
            <a:endParaRPr lang="en-US" altLang="en-US" sz="1000">
              <a:latin typeface="Courier New" pitchFamily="49" charset="0"/>
              <a:cs typeface="Courier New" pitchFamily="49" charset="0"/>
            </a:endParaRPr>
          </a:p>
          <a:p>
            <a:pPr eaLnBrk="1" hangingPunct="1"/>
            <a:r>
              <a:rPr lang="en-US" altLang="en-US" sz="1000">
                <a:latin typeface="Courier New" pitchFamily="49" charset="0"/>
                <a:cs typeface="Courier New" pitchFamily="49" charset="0"/>
              </a:rPr>
              <a:t>#</a:t>
            </a:r>
          </a:p>
          <a:p>
            <a:pPr eaLnBrk="1" hangingPunct="1"/>
            <a:r>
              <a:rPr lang="en-US" altLang="en-US" sz="1000">
                <a:latin typeface="Courier New" pitchFamily="49" charset="0"/>
                <a:cs typeface="Courier New" pitchFamily="49" charset="0"/>
              </a:rPr>
              <a:t># MAINTENANCE-ASSOCIATION CONFIGURATION</a:t>
            </a:r>
          </a:p>
          <a:p>
            <a:pPr eaLnBrk="1" hangingPunct="1"/>
            <a:r>
              <a:rPr lang="en-US" altLang="en-US" sz="1000">
                <a:latin typeface="Courier New" pitchFamily="49" charset="0"/>
                <a:cs typeface="Courier New" pitchFamily="49" charset="0"/>
              </a:rPr>
              <a:t>#</a:t>
            </a:r>
          </a:p>
          <a:p>
            <a:pPr eaLnBrk="1" hangingPunct="1"/>
            <a:endParaRPr lang="en-US" altLang="en-US" sz="1000">
              <a:latin typeface="Courier New" pitchFamily="49" charset="0"/>
              <a:cs typeface="Courier New" pitchFamily="49" charset="0"/>
            </a:endParaRPr>
          </a:p>
          <a:p>
            <a:pPr eaLnBrk="1" hangingPunct="1"/>
            <a:r>
              <a:rPr lang="en-US" altLang="en-US" sz="1000">
                <a:latin typeface="Courier New" pitchFamily="49" charset="0"/>
                <a:cs typeface="Courier New" pitchFamily="49" charset="0"/>
              </a:rPr>
              <a:t>cfm md "Ottawa" ma "40" create index 1</a:t>
            </a:r>
          </a:p>
          <a:p>
            <a:pPr eaLnBrk="1" hangingPunct="1"/>
            <a:r>
              <a:rPr lang="en-US" altLang="en-US" sz="1000">
                <a:latin typeface="Courier New" pitchFamily="49" charset="0"/>
                <a:cs typeface="Courier New" pitchFamily="49" charset="0"/>
              </a:rPr>
              <a:t>cfm md "Ottawa" ma "41" create index 2</a:t>
            </a:r>
          </a:p>
          <a:p>
            <a:pPr eaLnBrk="1" hangingPunct="1"/>
            <a:endParaRPr lang="en-US" altLang="en-US" sz="1000">
              <a:latin typeface="Courier New" pitchFamily="49" charset="0"/>
              <a:cs typeface="Courier New" pitchFamily="49" charset="0"/>
            </a:endParaRPr>
          </a:p>
          <a:p>
            <a:pPr eaLnBrk="1" hangingPunct="1"/>
            <a:endParaRPr lang="en-US" altLang="en-US" sz="1000">
              <a:latin typeface="Courier New" pitchFamily="49" charset="0"/>
              <a:cs typeface="Courier New" pitchFamily="49" charset="0"/>
            </a:endParaRPr>
          </a:p>
        </p:txBody>
      </p:sp>
      <p:sp>
        <p:nvSpPr>
          <p:cNvPr id="47108" name="TextBox 4"/>
          <p:cNvSpPr txBox="1">
            <a:spLocks noChangeArrowheads="1"/>
          </p:cNvSpPr>
          <p:nvPr/>
        </p:nvSpPr>
        <p:spPr bwMode="auto">
          <a:xfrm>
            <a:off x="716514" y="3580505"/>
            <a:ext cx="6443663"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dirty="0">
                <a:latin typeface="Courier New" pitchFamily="49" charset="0"/>
                <a:cs typeface="Courier New" pitchFamily="49" charset="0"/>
              </a:rPr>
              <a:t>ERS-1# </a:t>
            </a:r>
            <a:r>
              <a:rPr lang="en-US" altLang="en-US" sz="1000" b="1" i="1" dirty="0">
                <a:latin typeface="Courier New" pitchFamily="49" charset="0"/>
                <a:cs typeface="Courier New" pitchFamily="49" charset="0"/>
              </a:rPr>
              <a:t>show </a:t>
            </a:r>
            <a:r>
              <a:rPr lang="en-US" altLang="en-US" sz="1000" b="1" i="1" dirty="0" err="1">
                <a:latin typeface="Courier New" pitchFamily="49" charset="0"/>
                <a:cs typeface="Courier New" pitchFamily="49" charset="0"/>
              </a:rPr>
              <a:t>cfm</a:t>
            </a:r>
            <a:r>
              <a:rPr lang="en-US" altLang="en-US" sz="1000" b="1" i="1" dirty="0">
                <a:latin typeface="Courier New" pitchFamily="49" charset="0"/>
                <a:cs typeface="Courier New" pitchFamily="49" charset="0"/>
              </a:rPr>
              <a:t> </a:t>
            </a:r>
            <a:r>
              <a:rPr lang="en-US" altLang="en-US" sz="1000" b="1" i="1" dirty="0" err="1">
                <a:latin typeface="Courier New" pitchFamily="49" charset="0"/>
                <a:cs typeface="Courier New" pitchFamily="49" charset="0"/>
              </a:rPr>
              <a:t>mep</a:t>
            </a:r>
            <a:r>
              <a:rPr lang="en-US" altLang="en-US" sz="1000" b="1" i="1" dirty="0">
                <a:latin typeface="Courier New" pitchFamily="49" charset="0"/>
                <a:cs typeface="Courier New" pitchFamily="49" charset="0"/>
              </a:rPr>
              <a:t> info</a:t>
            </a:r>
          </a:p>
          <a:p>
            <a:pPr eaLnBrk="1" hangingPunct="1"/>
            <a:r>
              <a:rPr lang="en-US" altLang="en-US" sz="1000" dirty="0">
                <a:latin typeface="Courier New" pitchFamily="49" charset="0"/>
                <a:cs typeface="Courier New" pitchFamily="49" charset="0"/>
              </a:rPr>
              <a:t>================================================================================</a:t>
            </a:r>
          </a:p>
          <a:p>
            <a:pPr eaLnBrk="1" hangingPunct="1"/>
            <a:r>
              <a:rPr lang="en-US" altLang="en-US" sz="1000" dirty="0">
                <a:latin typeface="Courier New" pitchFamily="49" charset="0"/>
                <a:cs typeface="Courier New" pitchFamily="49" charset="0"/>
              </a:rPr>
              <a:t>                         Maintenance Endpoint </a:t>
            </a:r>
            <a:r>
              <a:rPr lang="en-US" altLang="en-US" sz="1000" dirty="0" err="1">
                <a:latin typeface="Courier New" pitchFamily="49" charset="0"/>
                <a:cs typeface="Courier New" pitchFamily="49" charset="0"/>
              </a:rPr>
              <a:t>Config</a:t>
            </a:r>
            <a:r>
              <a:rPr lang="en-US" altLang="en-US" sz="1000" dirty="0">
                <a:latin typeface="Courier New" pitchFamily="49" charset="0"/>
                <a:cs typeface="Courier New" pitchFamily="49" charset="0"/>
              </a:rPr>
              <a:t>           </a:t>
            </a:r>
          </a:p>
          <a:p>
            <a:pPr eaLnBrk="1" hangingPunct="1"/>
            <a:r>
              <a:rPr lang="en-US" altLang="en-US" sz="1000" dirty="0">
                <a:latin typeface="Courier New" pitchFamily="49" charset="0"/>
                <a:cs typeface="Courier New" pitchFamily="49" charset="0"/>
              </a:rPr>
              <a:t>================================================================================</a:t>
            </a:r>
          </a:p>
          <a:p>
            <a:pPr eaLnBrk="1" hangingPunct="1"/>
            <a:r>
              <a:rPr lang="en-US" altLang="en-US" sz="1000" dirty="0">
                <a:latin typeface="Courier New" pitchFamily="49" charset="0"/>
                <a:cs typeface="Courier New" pitchFamily="49" charset="0"/>
              </a:rPr>
              <a:t>DOMAIN                 ASSOCIATION            MEP  ADMIN  </a:t>
            </a:r>
          </a:p>
          <a:p>
            <a:pPr eaLnBrk="1" hangingPunct="1"/>
            <a:r>
              <a:rPr lang="en-US" altLang="en-US" sz="1000" dirty="0">
                <a:latin typeface="Courier New" pitchFamily="49" charset="0"/>
                <a:cs typeface="Courier New" pitchFamily="49" charset="0"/>
              </a:rPr>
              <a:t>NAME                   </a:t>
            </a:r>
            <a:r>
              <a:rPr lang="en-US" altLang="en-US" sz="1000" dirty="0" err="1">
                <a:latin typeface="Courier New" pitchFamily="49" charset="0"/>
                <a:cs typeface="Courier New" pitchFamily="49" charset="0"/>
              </a:rPr>
              <a:t>NAME</a:t>
            </a:r>
            <a:r>
              <a:rPr lang="en-US" altLang="en-US" sz="1000" dirty="0">
                <a:latin typeface="Courier New" pitchFamily="49" charset="0"/>
                <a:cs typeface="Courier New" pitchFamily="49" charset="0"/>
              </a:rPr>
              <a:t>                   ID  </a:t>
            </a:r>
          </a:p>
          <a:p>
            <a:pPr eaLnBrk="1" hangingPunct="1"/>
            <a:r>
              <a:rPr lang="en-US" altLang="en-US" sz="1000" dirty="0">
                <a:latin typeface="Courier New" pitchFamily="49" charset="0"/>
                <a:cs typeface="Courier New" pitchFamily="49" charset="0"/>
              </a:rPr>
              <a:t>--------------------------------------------------------------------------------</a:t>
            </a:r>
          </a:p>
          <a:p>
            <a:pPr eaLnBrk="1" hangingPunct="1"/>
            <a:r>
              <a:rPr lang="en-US" altLang="en-US" sz="1000" dirty="0">
                <a:latin typeface="Courier New" pitchFamily="49" charset="0"/>
                <a:cs typeface="Courier New" pitchFamily="49" charset="0"/>
              </a:rPr>
              <a:t>Ottawa                 40                     1    enable  </a:t>
            </a:r>
          </a:p>
          <a:p>
            <a:pPr eaLnBrk="1" hangingPunct="1"/>
            <a:r>
              <a:rPr lang="en-US" altLang="en-US" sz="1000" dirty="0">
                <a:latin typeface="Courier New" pitchFamily="49" charset="0"/>
                <a:cs typeface="Courier New" pitchFamily="49" charset="0"/>
              </a:rPr>
              <a:t>Ottawa                 41                     1    enable  </a:t>
            </a:r>
          </a:p>
          <a:p>
            <a:pPr eaLnBrk="1" hangingPunct="1"/>
            <a:endParaRPr lang="en-US" altLang="en-US" sz="1000" dirty="0">
              <a:latin typeface="Courier New" pitchFamily="49" charset="0"/>
              <a:cs typeface="Courier New" pitchFamily="49" charset="0"/>
            </a:endParaRPr>
          </a:p>
          <a:p>
            <a:pPr eaLnBrk="1" hangingPunct="1"/>
            <a:r>
              <a:rPr lang="en-US" altLang="en-US" sz="1000" dirty="0">
                <a:latin typeface="Courier New" pitchFamily="49" charset="0"/>
                <a:cs typeface="Courier New" pitchFamily="49" charset="0"/>
              </a:rPr>
              <a:t> Total number of MEP entries: 2.</a:t>
            </a:r>
          </a:p>
          <a:p>
            <a:pPr eaLnBrk="1" hangingPunct="1"/>
            <a:endParaRPr lang="en-US" altLang="en-US" sz="1000" dirty="0">
              <a:latin typeface="Courier New" pitchFamily="49" charset="0"/>
              <a:cs typeface="Courier New" pitchFamily="49" charset="0"/>
            </a:endParaRPr>
          </a:p>
          <a:p>
            <a:pPr eaLnBrk="1" hangingPunct="1"/>
            <a:r>
              <a:rPr lang="en-US" altLang="en-US" sz="1000" dirty="0">
                <a:latin typeface="Courier New" pitchFamily="49" charset="0"/>
                <a:cs typeface="Courier New" pitchFamily="49" charset="0"/>
              </a:rPr>
              <a:t>================================================================================</a:t>
            </a:r>
          </a:p>
          <a:p>
            <a:pPr eaLnBrk="1" hangingPunct="1"/>
            <a:r>
              <a:rPr lang="en-US" altLang="en-US" sz="1000" dirty="0">
                <a:latin typeface="Courier New" pitchFamily="49" charset="0"/>
                <a:cs typeface="Courier New" pitchFamily="49" charset="0"/>
              </a:rPr>
              <a:t>                         Maintenance Endpoint Service                         </a:t>
            </a:r>
          </a:p>
          <a:p>
            <a:pPr eaLnBrk="1" hangingPunct="1"/>
            <a:r>
              <a:rPr lang="en-US" altLang="en-US" sz="1000" dirty="0">
                <a:latin typeface="Courier New" pitchFamily="49" charset="0"/>
                <a:cs typeface="Courier New" pitchFamily="49" charset="0"/>
              </a:rPr>
              <a:t>================================================================================</a:t>
            </a:r>
          </a:p>
          <a:p>
            <a:pPr eaLnBrk="1" hangingPunct="1"/>
            <a:r>
              <a:rPr lang="en-US" altLang="en-US" sz="1000" dirty="0">
                <a:latin typeface="Courier New" pitchFamily="49" charset="0"/>
                <a:cs typeface="Courier New" pitchFamily="49" charset="0"/>
              </a:rPr>
              <a:t>DOMAIN_NAME            ASSN_NAME              MEP_ID TYPE    SERVICE_DESCRIPTION</a:t>
            </a:r>
          </a:p>
          <a:p>
            <a:pPr eaLnBrk="1" hangingPunct="1"/>
            <a:r>
              <a:rPr lang="en-US" altLang="en-US" sz="1000" dirty="0">
                <a:latin typeface="Courier New" pitchFamily="49" charset="0"/>
                <a:cs typeface="Courier New" pitchFamily="49" charset="0"/>
              </a:rPr>
              <a:t>--------------------------------------------------------------------------------</a:t>
            </a:r>
          </a:p>
          <a:p>
            <a:pPr eaLnBrk="1" hangingPunct="1"/>
            <a:r>
              <a:rPr lang="en-US" altLang="en-US" sz="1000" dirty="0">
                <a:latin typeface="Courier New" pitchFamily="49" charset="0"/>
                <a:cs typeface="Courier New" pitchFamily="49" charset="0"/>
              </a:rPr>
              <a:t>Ottawa                 40                     1      nodal   </a:t>
            </a:r>
            <a:r>
              <a:rPr lang="en-US" altLang="en-US" sz="1000" dirty="0" err="1">
                <a:latin typeface="Courier New" pitchFamily="49" charset="0"/>
                <a:cs typeface="Courier New" pitchFamily="49" charset="0"/>
              </a:rPr>
              <a:t>Vlan</a:t>
            </a:r>
            <a:r>
              <a:rPr lang="en-US" altLang="en-US" sz="1000" dirty="0">
                <a:latin typeface="Courier New" pitchFamily="49" charset="0"/>
                <a:cs typeface="Courier New" pitchFamily="49" charset="0"/>
              </a:rPr>
              <a:t> 40, Level 4   </a:t>
            </a:r>
          </a:p>
          <a:p>
            <a:pPr eaLnBrk="1" hangingPunct="1"/>
            <a:r>
              <a:rPr lang="en-US" altLang="en-US" sz="1000" dirty="0">
                <a:latin typeface="Courier New" pitchFamily="49" charset="0"/>
                <a:cs typeface="Courier New" pitchFamily="49" charset="0"/>
              </a:rPr>
              <a:t>Ottawa                 41                     1      nodal   </a:t>
            </a:r>
            <a:r>
              <a:rPr lang="en-US" altLang="en-US" sz="1000" dirty="0" err="1">
                <a:latin typeface="Courier New" pitchFamily="49" charset="0"/>
                <a:cs typeface="Courier New" pitchFamily="49" charset="0"/>
              </a:rPr>
              <a:t>Vlan</a:t>
            </a:r>
            <a:r>
              <a:rPr lang="en-US" altLang="en-US" sz="1000" dirty="0">
                <a:latin typeface="Courier New" pitchFamily="49" charset="0"/>
                <a:cs typeface="Courier New" pitchFamily="49" charset="0"/>
              </a:rPr>
              <a:t> 41, Level 4</a:t>
            </a:r>
          </a:p>
        </p:txBody>
      </p:sp>
      <p:sp>
        <p:nvSpPr>
          <p:cNvPr id="47109" name="TextBox 5"/>
          <p:cNvSpPr txBox="1">
            <a:spLocks noChangeArrowheads="1"/>
          </p:cNvSpPr>
          <p:nvPr/>
        </p:nvSpPr>
        <p:spPr bwMode="auto">
          <a:xfrm>
            <a:off x="4067175" y="1412875"/>
            <a:ext cx="417671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a:latin typeface="Courier New" pitchFamily="49" charset="0"/>
                <a:cs typeface="Courier New" pitchFamily="49" charset="0"/>
              </a:rPr>
              <a:t>#</a:t>
            </a:r>
          </a:p>
          <a:p>
            <a:pPr eaLnBrk="1" hangingPunct="1"/>
            <a:r>
              <a:rPr lang="en-US" altLang="en-US" sz="1000">
                <a:latin typeface="Courier New" pitchFamily="49" charset="0"/>
                <a:cs typeface="Courier New" pitchFamily="49" charset="0"/>
              </a:rPr>
              <a:t># MAINTENANCE-ENDPOINT CONFIGURATION</a:t>
            </a:r>
          </a:p>
          <a:p>
            <a:pPr eaLnBrk="1" hangingPunct="1"/>
            <a:r>
              <a:rPr lang="en-US" altLang="en-US" sz="1000">
                <a:latin typeface="Courier New" pitchFamily="49" charset="0"/>
                <a:cs typeface="Courier New" pitchFamily="49" charset="0"/>
              </a:rPr>
              <a:t>#</a:t>
            </a:r>
          </a:p>
          <a:p>
            <a:pPr eaLnBrk="1" hangingPunct="1"/>
            <a:endParaRPr lang="en-US" altLang="en-US" sz="1000">
              <a:latin typeface="Courier New" pitchFamily="49" charset="0"/>
              <a:cs typeface="Courier New" pitchFamily="49" charset="0"/>
            </a:endParaRPr>
          </a:p>
          <a:p>
            <a:pPr eaLnBrk="1" hangingPunct="1"/>
            <a:r>
              <a:rPr lang="en-US" altLang="en-US" sz="1000">
                <a:latin typeface="Courier New" pitchFamily="49" charset="0"/>
                <a:cs typeface="Courier New" pitchFamily="49" charset="0"/>
              </a:rPr>
              <a:t>cfm md "Ottawa" ma "40" mep </a:t>
            </a:r>
            <a:r>
              <a:rPr lang="en-US" altLang="en-US" sz="1000" b="1">
                <a:latin typeface="Courier New" pitchFamily="49" charset="0"/>
                <a:cs typeface="Courier New" pitchFamily="49" charset="0"/>
              </a:rPr>
              <a:t>1</a:t>
            </a:r>
            <a:r>
              <a:rPr lang="en-US" altLang="en-US" sz="1000">
                <a:latin typeface="Courier New" pitchFamily="49" charset="0"/>
                <a:cs typeface="Courier New" pitchFamily="49" charset="0"/>
              </a:rPr>
              <a:t> create state enable</a:t>
            </a:r>
          </a:p>
          <a:p>
            <a:pPr eaLnBrk="1" hangingPunct="1"/>
            <a:r>
              <a:rPr lang="en-US" altLang="en-US" sz="1000">
                <a:latin typeface="Courier New" pitchFamily="49" charset="0"/>
                <a:cs typeface="Courier New" pitchFamily="49" charset="0"/>
              </a:rPr>
              <a:t>cfm md "Ottawa" ma "41" mep </a:t>
            </a:r>
            <a:r>
              <a:rPr lang="en-US" altLang="en-US" sz="1000" b="1">
                <a:latin typeface="Courier New" pitchFamily="49" charset="0"/>
                <a:cs typeface="Courier New" pitchFamily="49" charset="0"/>
              </a:rPr>
              <a:t>1</a:t>
            </a:r>
            <a:r>
              <a:rPr lang="en-US" altLang="en-US" sz="1000">
                <a:latin typeface="Courier New" pitchFamily="49" charset="0"/>
                <a:cs typeface="Courier New" pitchFamily="49" charset="0"/>
              </a:rPr>
              <a:t> create state enable</a:t>
            </a:r>
          </a:p>
          <a:p>
            <a:pPr eaLnBrk="1" hangingPunct="1"/>
            <a:endParaRPr lang="en-US" altLang="en-US" sz="1000">
              <a:latin typeface="Courier New" pitchFamily="49" charset="0"/>
              <a:cs typeface="Courier New" pitchFamily="49" charset="0"/>
            </a:endParaRPr>
          </a:p>
          <a:p>
            <a:pPr eaLnBrk="1" hangingPunct="1"/>
            <a:r>
              <a:rPr lang="en-US" altLang="en-US" sz="1000">
                <a:latin typeface="Courier New" pitchFamily="49" charset="0"/>
                <a:cs typeface="Courier New" pitchFamily="49" charset="0"/>
              </a:rPr>
              <a:t>#</a:t>
            </a:r>
          </a:p>
          <a:p>
            <a:pPr eaLnBrk="1" hangingPunct="1"/>
            <a:r>
              <a:rPr lang="en-US" altLang="en-US" sz="1000">
                <a:latin typeface="Courier New" pitchFamily="49" charset="0"/>
                <a:cs typeface="Courier New" pitchFamily="49" charset="0"/>
              </a:rPr>
              <a:t># VLAN NODAL MEP/MIP CONFIGURATION</a:t>
            </a:r>
          </a:p>
          <a:p>
            <a:pPr eaLnBrk="1" hangingPunct="1"/>
            <a:r>
              <a:rPr lang="en-US" altLang="en-US" sz="1000">
                <a:latin typeface="Courier New" pitchFamily="49" charset="0"/>
                <a:cs typeface="Courier New" pitchFamily="49" charset="0"/>
              </a:rPr>
              <a:t>#</a:t>
            </a:r>
          </a:p>
          <a:p>
            <a:pPr eaLnBrk="1" hangingPunct="1"/>
            <a:endParaRPr lang="en-US" altLang="en-US" sz="1000">
              <a:latin typeface="Courier New" pitchFamily="49" charset="0"/>
              <a:cs typeface="Courier New" pitchFamily="49" charset="0"/>
            </a:endParaRPr>
          </a:p>
          <a:p>
            <a:pPr eaLnBrk="1" hangingPunct="1"/>
            <a:r>
              <a:rPr lang="en-US" altLang="en-US" sz="1000">
                <a:latin typeface="Courier New" pitchFamily="49" charset="0"/>
                <a:cs typeface="Courier New" pitchFamily="49" charset="0"/>
              </a:rPr>
              <a:t>vlan 40 add-nodal-mep Ottawa.40.</a:t>
            </a:r>
            <a:r>
              <a:rPr lang="en-US" altLang="en-US" sz="1000" b="1">
                <a:latin typeface="Courier New" pitchFamily="49" charset="0"/>
                <a:cs typeface="Courier New" pitchFamily="49" charset="0"/>
              </a:rPr>
              <a:t>1</a:t>
            </a:r>
          </a:p>
          <a:p>
            <a:pPr eaLnBrk="1" hangingPunct="1"/>
            <a:r>
              <a:rPr lang="en-US" altLang="en-US" sz="1000">
                <a:latin typeface="Courier New" pitchFamily="49" charset="0"/>
                <a:cs typeface="Courier New" pitchFamily="49" charset="0"/>
              </a:rPr>
              <a:t>vlan 41 add-nodal-mep Ottawa.41.</a:t>
            </a:r>
            <a:r>
              <a:rPr lang="en-US" altLang="en-US" sz="1000" b="1">
                <a:latin typeface="Courier New" pitchFamily="49" charset="0"/>
                <a:cs typeface="Courier New" pitchFamily="49" charset="0"/>
              </a:rPr>
              <a:t>1</a:t>
            </a:r>
          </a:p>
        </p:txBody>
      </p:sp>
      <p:sp>
        <p:nvSpPr>
          <p:cNvPr id="3" name="Slide Number Placeholder 2"/>
          <p:cNvSpPr>
            <a:spLocks noGrp="1"/>
          </p:cNvSpPr>
          <p:nvPr>
            <p:ph type="sldNum" sz="quarter" idx="12"/>
          </p:nvPr>
        </p:nvSpPr>
        <p:spPr/>
        <p:txBody>
          <a:bodyPr/>
          <a:lstStyle/>
          <a:p>
            <a:fld id="{3E55E81F-72E2-40F1-A677-7E1BFDA06590}" type="slidenum">
              <a:rPr lang="en-US" smtClean="0"/>
              <a:t>30</a:t>
            </a:fld>
            <a:endParaRPr lang="en-US"/>
          </a:p>
        </p:txBody>
      </p:sp>
    </p:spTree>
    <p:extLst>
      <p:ext uri="{BB962C8B-B14F-4D97-AF65-F5344CB8AC3E}">
        <p14:creationId xmlns:p14="http://schemas.microsoft.com/office/powerpoint/2010/main" val="306442531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SPBM Configuration</a:t>
            </a:r>
            <a:br>
              <a:rPr lang="en-US" altLang="en-US" smtClean="0"/>
            </a:br>
            <a:r>
              <a:rPr lang="en-US" altLang="en-US" smtClean="0"/>
              <a:t>Connectivity Fault Management (CFM) </a:t>
            </a:r>
            <a:endParaRPr lang="en-US" altLang="en-US" dirty="0" smtClean="0"/>
          </a:p>
        </p:txBody>
      </p:sp>
      <p:sp>
        <p:nvSpPr>
          <p:cNvPr id="3" name="Content Placeholder 2"/>
          <p:cNvSpPr>
            <a:spLocks noGrp="1"/>
          </p:cNvSpPr>
          <p:nvPr>
            <p:ph idx="1"/>
          </p:nvPr>
        </p:nvSpPr>
        <p:spPr/>
        <p:txBody>
          <a:bodyPr>
            <a:normAutofit fontScale="85000" lnSpcReduction="10000"/>
          </a:bodyPr>
          <a:lstStyle/>
          <a:p>
            <a:r>
              <a:rPr lang="en-US" dirty="0" smtClean="0"/>
              <a:t>CLI</a:t>
            </a:r>
          </a:p>
          <a:p>
            <a:pPr lvl="1"/>
            <a:r>
              <a:rPr lang="en-US" dirty="0" smtClean="0"/>
              <a:t>ERS-8800:5# </a:t>
            </a:r>
            <a:r>
              <a:rPr lang="en-US" dirty="0" err="1" smtClean="0"/>
              <a:t>config</a:t>
            </a:r>
            <a:r>
              <a:rPr lang="en-US" dirty="0" smtClean="0"/>
              <a:t> </a:t>
            </a:r>
            <a:r>
              <a:rPr lang="en-US" dirty="0" err="1" smtClean="0"/>
              <a:t>cfm</a:t>
            </a:r>
            <a:r>
              <a:rPr lang="en-US" dirty="0" smtClean="0"/>
              <a:t> md &lt;md string&gt; create</a:t>
            </a:r>
          </a:p>
          <a:p>
            <a:pPr lvl="1"/>
            <a:r>
              <a:rPr lang="en-US" dirty="0" smtClean="0"/>
              <a:t>ERS-8800:5# </a:t>
            </a:r>
            <a:r>
              <a:rPr lang="en-US" dirty="0" err="1" smtClean="0"/>
              <a:t>config</a:t>
            </a:r>
            <a:r>
              <a:rPr lang="en-US" dirty="0" smtClean="0"/>
              <a:t> </a:t>
            </a:r>
            <a:r>
              <a:rPr lang="en-US" dirty="0" err="1" smtClean="0"/>
              <a:t>cfm</a:t>
            </a:r>
            <a:r>
              <a:rPr lang="en-US" dirty="0" smtClean="0"/>
              <a:t> md &lt;md string&gt; ma &lt;ma string&gt; create</a:t>
            </a:r>
          </a:p>
          <a:p>
            <a:pPr lvl="1"/>
            <a:r>
              <a:rPr lang="en-US" dirty="0" smtClean="0"/>
              <a:t>ERS-8800:5# </a:t>
            </a:r>
            <a:r>
              <a:rPr lang="en-US" dirty="0" err="1" smtClean="0"/>
              <a:t>config</a:t>
            </a:r>
            <a:r>
              <a:rPr lang="en-US" dirty="0" smtClean="0"/>
              <a:t> </a:t>
            </a:r>
            <a:r>
              <a:rPr lang="en-US" dirty="0" err="1" smtClean="0"/>
              <a:t>cfm</a:t>
            </a:r>
            <a:r>
              <a:rPr lang="en-US" dirty="0" smtClean="0"/>
              <a:t> md &lt;md string&gt; ma &lt;ma string&gt; </a:t>
            </a:r>
            <a:r>
              <a:rPr lang="en-US" dirty="0" err="1" smtClean="0"/>
              <a:t>mep</a:t>
            </a:r>
            <a:r>
              <a:rPr lang="en-US" dirty="0" smtClean="0"/>
              <a:t> &lt;</a:t>
            </a:r>
            <a:r>
              <a:rPr lang="en-US" dirty="0" err="1" smtClean="0"/>
              <a:t>mep</a:t>
            </a:r>
            <a:r>
              <a:rPr lang="en-US" dirty="0" smtClean="0"/>
              <a:t> id&gt; create state enable</a:t>
            </a:r>
          </a:p>
          <a:p>
            <a:pPr lvl="1"/>
            <a:r>
              <a:rPr lang="en-US" dirty="0" smtClean="0"/>
              <a:t>ERS-1:6# </a:t>
            </a:r>
            <a:r>
              <a:rPr lang="en-US" dirty="0" err="1" smtClean="0"/>
              <a:t>config</a:t>
            </a:r>
            <a:r>
              <a:rPr lang="en-US" dirty="0" smtClean="0"/>
              <a:t> </a:t>
            </a:r>
            <a:r>
              <a:rPr lang="en-US" dirty="0" err="1" smtClean="0"/>
              <a:t>vlan</a:t>
            </a:r>
            <a:r>
              <a:rPr lang="en-US" dirty="0" smtClean="0"/>
              <a:t> &lt;b-</a:t>
            </a:r>
            <a:r>
              <a:rPr lang="en-US" dirty="0" err="1" smtClean="0"/>
              <a:t>vlan</a:t>
            </a:r>
            <a:r>
              <a:rPr lang="en-US" dirty="0" smtClean="0"/>
              <a:t>-id&gt; add-nodal-</a:t>
            </a:r>
            <a:r>
              <a:rPr lang="en-US" dirty="0" err="1" smtClean="0"/>
              <a:t>mep</a:t>
            </a:r>
            <a:r>
              <a:rPr lang="en-US" dirty="0" smtClean="0"/>
              <a:t> &lt;</a:t>
            </a:r>
            <a:r>
              <a:rPr lang="en-US" dirty="0" err="1" smtClean="0"/>
              <a:t>mdName.maName.MEPId</a:t>
            </a:r>
            <a:r>
              <a:rPr lang="en-US" dirty="0" smtClean="0"/>
              <a:t>,…&gt;</a:t>
            </a:r>
          </a:p>
          <a:p>
            <a:pPr lvl="1"/>
            <a:r>
              <a:rPr lang="en-US" dirty="0" smtClean="0"/>
              <a:t>ERS-1:6# </a:t>
            </a:r>
            <a:r>
              <a:rPr lang="en-US" dirty="0" err="1" smtClean="0"/>
              <a:t>config</a:t>
            </a:r>
            <a:r>
              <a:rPr lang="en-US" dirty="0" smtClean="0"/>
              <a:t> </a:t>
            </a:r>
            <a:r>
              <a:rPr lang="en-US" dirty="0" err="1" smtClean="0"/>
              <a:t>vlan</a:t>
            </a:r>
            <a:r>
              <a:rPr lang="en-US" dirty="0" smtClean="0"/>
              <a:t> &lt;b-</a:t>
            </a:r>
            <a:r>
              <a:rPr lang="en-US" dirty="0" err="1" smtClean="0"/>
              <a:t>vlan</a:t>
            </a:r>
            <a:r>
              <a:rPr lang="en-US" dirty="0" smtClean="0"/>
              <a:t>-id&gt; add-nodal-</a:t>
            </a:r>
            <a:r>
              <a:rPr lang="en-US" dirty="0" err="1" smtClean="0"/>
              <a:t>mip</a:t>
            </a:r>
            <a:r>
              <a:rPr lang="en-US" dirty="0" smtClean="0"/>
              <a:t>-level &lt;0..7,…&gt;</a:t>
            </a:r>
          </a:p>
          <a:p>
            <a:r>
              <a:rPr lang="en-US" dirty="0" smtClean="0"/>
              <a:t>ACLI</a:t>
            </a:r>
          </a:p>
          <a:p>
            <a:pPr lvl="1"/>
            <a:r>
              <a:rPr lang="en-US" dirty="0" smtClean="0"/>
              <a:t>ERS-8800:5(</a:t>
            </a:r>
            <a:r>
              <a:rPr lang="en-US" dirty="0" err="1" smtClean="0"/>
              <a:t>config</a:t>
            </a:r>
            <a:r>
              <a:rPr lang="en-US" dirty="0" smtClean="0"/>
              <a:t>)#</a:t>
            </a:r>
            <a:r>
              <a:rPr lang="en-US" dirty="0" err="1" smtClean="0"/>
              <a:t>cfm</a:t>
            </a:r>
            <a:r>
              <a:rPr lang="en-US" dirty="0" smtClean="0"/>
              <a:t> maintenance-domain &lt;md string&gt;</a:t>
            </a:r>
          </a:p>
          <a:p>
            <a:pPr lvl="1"/>
            <a:r>
              <a:rPr lang="en-US" dirty="0" smtClean="0"/>
              <a:t>ERS-8800:5(</a:t>
            </a:r>
            <a:r>
              <a:rPr lang="en-US" dirty="0" err="1" smtClean="0"/>
              <a:t>config</a:t>
            </a:r>
            <a:r>
              <a:rPr lang="en-US" dirty="0" smtClean="0"/>
              <a:t>)#</a:t>
            </a:r>
            <a:r>
              <a:rPr lang="en-US" dirty="0" err="1" smtClean="0"/>
              <a:t>cfm</a:t>
            </a:r>
            <a:r>
              <a:rPr lang="en-US" dirty="0" smtClean="0"/>
              <a:t> maintenance-association &lt;md string&gt; &lt;ma string&gt;</a:t>
            </a:r>
          </a:p>
          <a:p>
            <a:pPr lvl="1"/>
            <a:r>
              <a:rPr lang="en-US" dirty="0" smtClean="0"/>
              <a:t>ERS-8800:5(</a:t>
            </a:r>
            <a:r>
              <a:rPr lang="en-US" dirty="0" err="1" smtClean="0"/>
              <a:t>config</a:t>
            </a:r>
            <a:r>
              <a:rPr lang="en-US" dirty="0" smtClean="0"/>
              <a:t>)#</a:t>
            </a:r>
            <a:r>
              <a:rPr lang="en-US" dirty="0" err="1" smtClean="0"/>
              <a:t>cfm</a:t>
            </a:r>
            <a:r>
              <a:rPr lang="en-US" dirty="0" smtClean="0"/>
              <a:t> maintenance-endpoint &lt;md string&gt; &lt;ma string&gt; &lt;</a:t>
            </a:r>
            <a:r>
              <a:rPr lang="en-US" dirty="0" err="1" smtClean="0"/>
              <a:t>mep</a:t>
            </a:r>
            <a:r>
              <a:rPr lang="en-US" dirty="0" smtClean="0"/>
              <a:t> id&gt;  state enable</a:t>
            </a:r>
          </a:p>
          <a:p>
            <a:pPr lvl="1"/>
            <a:r>
              <a:rPr lang="en-US" dirty="0" smtClean="0"/>
              <a:t>ERS-8800:5(</a:t>
            </a:r>
            <a:r>
              <a:rPr lang="en-US" dirty="0" err="1" smtClean="0"/>
              <a:t>config</a:t>
            </a:r>
            <a:r>
              <a:rPr lang="en-US" dirty="0" smtClean="0"/>
              <a:t>)#</a:t>
            </a:r>
            <a:r>
              <a:rPr lang="en-US" dirty="0" err="1" smtClean="0"/>
              <a:t>vlan</a:t>
            </a:r>
            <a:r>
              <a:rPr lang="en-US" dirty="0" smtClean="0"/>
              <a:t> nodal-</a:t>
            </a:r>
            <a:r>
              <a:rPr lang="en-US" dirty="0" err="1" smtClean="0"/>
              <a:t>mep</a:t>
            </a:r>
            <a:r>
              <a:rPr lang="en-US" dirty="0" smtClean="0"/>
              <a:t> &lt;b-</a:t>
            </a:r>
            <a:r>
              <a:rPr lang="en-US" dirty="0" err="1" smtClean="0"/>
              <a:t>vlan</a:t>
            </a:r>
            <a:r>
              <a:rPr lang="en-US" dirty="0" smtClean="0"/>
              <a:t>-id&gt; &lt;</a:t>
            </a:r>
            <a:r>
              <a:rPr lang="en-US" dirty="0" err="1" smtClean="0"/>
              <a:t>mdName</a:t>
            </a:r>
            <a:r>
              <a:rPr lang="en-US" dirty="0" smtClean="0"/>
              <a:t> </a:t>
            </a:r>
            <a:r>
              <a:rPr lang="en-US" dirty="0" err="1" smtClean="0"/>
              <a:t>maName</a:t>
            </a:r>
            <a:r>
              <a:rPr lang="en-US" dirty="0" smtClean="0"/>
              <a:t> </a:t>
            </a:r>
            <a:r>
              <a:rPr lang="en-US" dirty="0" err="1" smtClean="0"/>
              <a:t>MEPId</a:t>
            </a:r>
            <a:r>
              <a:rPr lang="en-US" dirty="0" smtClean="0"/>
              <a:t>,…&gt;</a:t>
            </a:r>
          </a:p>
          <a:p>
            <a:pPr lvl="1"/>
            <a:r>
              <a:rPr lang="en-US" dirty="0" smtClean="0"/>
              <a:t>ERS-8800:5(</a:t>
            </a:r>
            <a:r>
              <a:rPr lang="en-US" dirty="0" err="1" smtClean="0"/>
              <a:t>config</a:t>
            </a:r>
            <a:r>
              <a:rPr lang="en-US" dirty="0" smtClean="0"/>
              <a:t>)#</a:t>
            </a:r>
            <a:r>
              <a:rPr lang="en-US" dirty="0" err="1" smtClean="0"/>
              <a:t>vlan</a:t>
            </a:r>
            <a:r>
              <a:rPr lang="en-US" dirty="0" smtClean="0"/>
              <a:t> nodal-</a:t>
            </a:r>
            <a:r>
              <a:rPr lang="en-US" dirty="0" err="1" smtClean="0"/>
              <a:t>mip</a:t>
            </a:r>
            <a:r>
              <a:rPr lang="en-US" dirty="0" smtClean="0"/>
              <a:t>-level &lt;b-</a:t>
            </a:r>
            <a:r>
              <a:rPr lang="en-US" dirty="0" err="1" smtClean="0"/>
              <a:t>vlan</a:t>
            </a:r>
            <a:r>
              <a:rPr lang="en-US" dirty="0" smtClean="0"/>
              <a:t>-id&gt; &lt;0..7,…&gt;</a:t>
            </a:r>
          </a:p>
          <a:p>
            <a:r>
              <a:rPr lang="en-US" sz="1400" dirty="0" smtClean="0"/>
              <a:t>Notes</a:t>
            </a:r>
          </a:p>
          <a:p>
            <a:pPr lvl="1"/>
            <a:r>
              <a:rPr lang="en-US" sz="1400" dirty="0" smtClean="0"/>
              <a:t>Maintenance Domain (string up to 22 characters)</a:t>
            </a:r>
          </a:p>
          <a:p>
            <a:pPr lvl="1"/>
            <a:r>
              <a:rPr lang="en-US" sz="1400" dirty="0" smtClean="0"/>
              <a:t>Maintenance Association (string up to 22 characters)</a:t>
            </a:r>
          </a:p>
          <a:p>
            <a:pPr lvl="1"/>
            <a:r>
              <a:rPr lang="en-US" sz="1400" dirty="0" smtClean="0"/>
              <a:t>Maintenance end point (id from 1 to 8191)</a:t>
            </a:r>
          </a:p>
          <a:p>
            <a:pPr lvl="1"/>
            <a:r>
              <a:rPr lang="en-US" sz="1400" dirty="0" smtClean="0"/>
              <a:t>There may only be one MEP per SPBM VLAN in the 7.1 release </a:t>
            </a:r>
          </a:p>
          <a:p>
            <a:pPr lvl="1"/>
            <a:r>
              <a:rPr lang="en-US" sz="1400" dirty="0" smtClean="0"/>
              <a:t>CFM is only supported on SPBM VLANs.  </a:t>
            </a:r>
          </a:p>
          <a:p>
            <a:pPr lvl="1"/>
            <a:r>
              <a:rPr lang="en-US" sz="1400" dirty="0" smtClean="0"/>
              <a:t>When assigning a Maintenance Intermediate Point (MIP) level to an SPBM VLAN the value may be 0 to 7</a:t>
            </a:r>
          </a:p>
          <a:p>
            <a:pPr lvl="1"/>
            <a:r>
              <a:rPr lang="en-US" sz="1400" dirty="0" smtClean="0"/>
              <a:t>There is only one MIP supported per SPBM VLAN in the 7.1 release. </a:t>
            </a:r>
          </a:p>
          <a:p>
            <a:pPr lvl="1"/>
            <a:r>
              <a:rPr lang="en-US" sz="1400" dirty="0" smtClean="0"/>
              <a:t>It is recommended that MEP and MIP use the same level. </a:t>
            </a:r>
          </a:p>
          <a:p>
            <a:pPr lvl="1"/>
            <a:r>
              <a:rPr lang="en-US" sz="1400" dirty="0" smtClean="0"/>
              <a:t>The MEP level is configured under the Maintenance Domain of a given MEP</a:t>
            </a:r>
          </a:p>
          <a:p>
            <a:pPr lvl="1"/>
            <a:endParaRPr lang="en-US" dirty="0"/>
          </a:p>
        </p:txBody>
      </p:sp>
      <p:sp>
        <p:nvSpPr>
          <p:cNvPr id="7" name="Slide Number Placeholder 6"/>
          <p:cNvSpPr>
            <a:spLocks noGrp="1"/>
          </p:cNvSpPr>
          <p:nvPr>
            <p:ph type="sldNum" sz="quarter" idx="12"/>
          </p:nvPr>
        </p:nvSpPr>
        <p:spPr/>
        <p:txBody>
          <a:bodyPr/>
          <a:lstStyle/>
          <a:p>
            <a:fld id="{3E55E81F-72E2-40F1-A677-7E1BFDA06590}" type="slidenum">
              <a:rPr lang="en-US" smtClean="0"/>
              <a:t>31</a:t>
            </a:fld>
            <a:endParaRPr lang="en-US"/>
          </a:p>
        </p:txBody>
      </p:sp>
    </p:spTree>
    <p:extLst>
      <p:ext uri="{BB962C8B-B14F-4D97-AF65-F5344CB8AC3E}">
        <p14:creationId xmlns:p14="http://schemas.microsoft.com/office/powerpoint/2010/main" val="230872031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IEEE 802.1ag </a:t>
            </a:r>
            <a:br>
              <a:rPr lang="en-US" altLang="en-US" smtClean="0"/>
            </a:br>
            <a:r>
              <a:rPr lang="en-US" altLang="en-US" smtClean="0"/>
              <a:t>Connectivity Fault Management</a:t>
            </a:r>
            <a:endParaRPr lang="en-US" altLang="en-US" smtClean="0"/>
          </a:p>
        </p:txBody>
      </p:sp>
      <p:sp>
        <p:nvSpPr>
          <p:cNvPr id="46083" name="Content Placeholder 2"/>
          <p:cNvSpPr>
            <a:spLocks noGrp="1"/>
          </p:cNvSpPr>
          <p:nvPr>
            <p:ph idx="1"/>
          </p:nvPr>
        </p:nvSpPr>
        <p:spPr/>
        <p:txBody>
          <a:bodyPr>
            <a:normAutofit/>
          </a:bodyPr>
          <a:lstStyle/>
          <a:p>
            <a:r>
              <a:rPr lang="en-US" altLang="en-US" sz="2000" dirty="0" smtClean="0"/>
              <a:t>There are 5 message types for CFM</a:t>
            </a:r>
          </a:p>
          <a:p>
            <a:pPr lvl="1"/>
            <a:r>
              <a:rPr lang="en-US" altLang="en-US" sz="1800" dirty="0" smtClean="0"/>
              <a:t>Continuity Check Message (CCM) – Not implemented.</a:t>
            </a:r>
          </a:p>
          <a:p>
            <a:pPr lvl="1"/>
            <a:r>
              <a:rPr lang="en-US" altLang="en-US" sz="1800" dirty="0" smtClean="0"/>
              <a:t>Loopback Message (LBM)</a:t>
            </a:r>
          </a:p>
          <a:p>
            <a:pPr lvl="1"/>
            <a:r>
              <a:rPr lang="en-US" altLang="en-US" sz="1800" dirty="0" smtClean="0"/>
              <a:t>Loopback Reply (LBR)</a:t>
            </a:r>
          </a:p>
          <a:p>
            <a:pPr lvl="1"/>
            <a:r>
              <a:rPr lang="en-US" altLang="en-US" sz="1800" dirty="0" err="1" smtClean="0"/>
              <a:t>Linktrace</a:t>
            </a:r>
            <a:r>
              <a:rPr lang="en-US" altLang="en-US" sz="1800" dirty="0" smtClean="0"/>
              <a:t> Message (LTM)</a:t>
            </a:r>
          </a:p>
          <a:p>
            <a:pPr lvl="1"/>
            <a:r>
              <a:rPr lang="en-US" altLang="en-US" sz="1800" dirty="0" err="1" smtClean="0"/>
              <a:t>Linktrace</a:t>
            </a:r>
            <a:r>
              <a:rPr lang="en-US" altLang="en-US" sz="1800" dirty="0" smtClean="0"/>
              <a:t> Reply (LTR)</a:t>
            </a:r>
          </a:p>
          <a:p>
            <a:endParaRPr lang="en-US" altLang="en-US" sz="2000" dirty="0" smtClean="0"/>
          </a:p>
        </p:txBody>
      </p:sp>
      <p:sp>
        <p:nvSpPr>
          <p:cNvPr id="4" name="Slide Number Placeholder 3"/>
          <p:cNvSpPr>
            <a:spLocks noGrp="1"/>
          </p:cNvSpPr>
          <p:nvPr>
            <p:ph type="sldNum" sz="quarter" idx="12"/>
          </p:nvPr>
        </p:nvSpPr>
        <p:spPr/>
        <p:txBody>
          <a:bodyPr/>
          <a:lstStyle/>
          <a:p>
            <a:fld id="{3E55E81F-72E2-40F1-A677-7E1BFDA06590}" type="slidenum">
              <a:rPr lang="en-US" smtClean="0"/>
              <a:t>32</a:t>
            </a:fld>
            <a:endParaRPr lang="en-US"/>
          </a:p>
        </p:txBody>
      </p:sp>
    </p:spTree>
    <p:extLst>
      <p:ext uri="{BB962C8B-B14F-4D97-AF65-F5344CB8AC3E}">
        <p14:creationId xmlns:p14="http://schemas.microsoft.com/office/powerpoint/2010/main" val="346622111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IEEE 802.1ag Message Types</a:t>
            </a:r>
            <a:endParaRPr lang="en-GB" dirty="0"/>
          </a:p>
        </p:txBody>
      </p:sp>
      <p:sp>
        <p:nvSpPr>
          <p:cNvPr id="130051" name="Rectangle 3"/>
          <p:cNvSpPr>
            <a:spLocks noGrp="1" noChangeArrowheads="1"/>
          </p:cNvSpPr>
          <p:nvPr>
            <p:ph idx="1"/>
          </p:nvPr>
        </p:nvSpPr>
        <p:spPr>
          <a:xfrm>
            <a:off x="457200" y="1661375"/>
            <a:ext cx="3818586" cy="4815624"/>
          </a:xfrm>
        </p:spPr>
        <p:txBody>
          <a:bodyPr>
            <a:normAutofit fontScale="92500" lnSpcReduction="10000"/>
          </a:bodyPr>
          <a:lstStyle/>
          <a:p>
            <a:r>
              <a:rPr lang="en-US" sz="2400" dirty="0" smtClean="0"/>
              <a:t>Loopback Message (LBM) &amp; Loopback Reply (LBR)</a:t>
            </a:r>
          </a:p>
          <a:p>
            <a:pPr lvl="1"/>
            <a:r>
              <a:rPr lang="en-US" sz="2000" dirty="0" smtClean="0"/>
              <a:t>Ping-like functionality</a:t>
            </a:r>
          </a:p>
          <a:p>
            <a:pPr lvl="1"/>
            <a:endParaRPr lang="en-US" sz="2000" dirty="0" smtClean="0"/>
          </a:p>
          <a:p>
            <a:r>
              <a:rPr lang="en-US" sz="2400" dirty="0" err="1" smtClean="0"/>
              <a:t>Linktrace</a:t>
            </a:r>
            <a:r>
              <a:rPr lang="en-US" sz="2400" dirty="0" smtClean="0"/>
              <a:t> Message (LTM) &amp; </a:t>
            </a:r>
            <a:r>
              <a:rPr lang="en-US" sz="2400" dirty="0" err="1" smtClean="0"/>
              <a:t>Linktrace</a:t>
            </a:r>
            <a:r>
              <a:rPr lang="en-US" sz="2400" dirty="0" smtClean="0"/>
              <a:t> Reply (LTR)</a:t>
            </a:r>
          </a:p>
          <a:p>
            <a:pPr lvl="1"/>
            <a:r>
              <a:rPr lang="en-US" sz="2000" dirty="0" err="1" smtClean="0"/>
              <a:t>Traceroute</a:t>
            </a:r>
            <a:r>
              <a:rPr lang="en-US" sz="2000" dirty="0" smtClean="0"/>
              <a:t> &amp; </a:t>
            </a:r>
            <a:r>
              <a:rPr lang="en-US" sz="2000" dirty="0" err="1" smtClean="0"/>
              <a:t>Tracetree</a:t>
            </a:r>
            <a:r>
              <a:rPr lang="en-US" sz="2000" dirty="0" smtClean="0"/>
              <a:t> &amp; </a:t>
            </a:r>
            <a:r>
              <a:rPr lang="en-US" sz="2000" dirty="0" err="1" smtClean="0"/>
              <a:t>Tracemroute</a:t>
            </a:r>
            <a:r>
              <a:rPr lang="en-US" sz="2000" dirty="0" smtClean="0"/>
              <a:t>  functionality</a:t>
            </a:r>
          </a:p>
          <a:p>
            <a:pPr lvl="1"/>
            <a:endParaRPr lang="en-US" sz="2000" dirty="0" smtClean="0"/>
          </a:p>
          <a:p>
            <a:r>
              <a:rPr lang="en-US" sz="2400" dirty="0" smtClean="0"/>
              <a:t>Continuity Check Message (CCM)</a:t>
            </a:r>
          </a:p>
          <a:p>
            <a:pPr lvl="1"/>
            <a:r>
              <a:rPr lang="en-US" sz="2000" dirty="0" smtClean="0"/>
              <a:t>Data plane fast detection of connectivity failures </a:t>
            </a:r>
          </a:p>
          <a:p>
            <a:pPr lvl="1"/>
            <a:r>
              <a:rPr lang="en-US" sz="2000" dirty="0" smtClean="0"/>
              <a:t>* Future software release</a:t>
            </a:r>
            <a:endParaRPr lang="en-US" sz="2000" dirty="0"/>
          </a:p>
        </p:txBody>
      </p:sp>
      <p:grpSp>
        <p:nvGrpSpPr>
          <p:cNvPr id="2" name="Group 215"/>
          <p:cNvGrpSpPr/>
          <p:nvPr/>
        </p:nvGrpSpPr>
        <p:grpSpPr>
          <a:xfrm>
            <a:off x="4495801" y="1752600"/>
            <a:ext cx="4343399" cy="1066800"/>
            <a:chOff x="-1905000" y="2251993"/>
            <a:chExt cx="5291775" cy="2257955"/>
          </a:xfrm>
        </p:grpSpPr>
        <p:pic>
          <p:nvPicPr>
            <p:cNvPr id="105" name="Picture 9" descr="cloud3_grey_grey"/>
            <p:cNvPicPr>
              <a:picLocks noChangeAspect="1" noChangeArrowheads="1"/>
            </p:cNvPicPr>
            <p:nvPr/>
          </p:nvPicPr>
          <p:blipFill>
            <a:blip r:embed="rId3" cstate="print"/>
            <a:srcRect/>
            <a:stretch>
              <a:fillRect/>
            </a:stretch>
          </p:blipFill>
          <p:spPr bwMode="auto">
            <a:xfrm>
              <a:off x="-1905000" y="2251993"/>
              <a:ext cx="5291775" cy="2257955"/>
            </a:xfrm>
            <a:prstGeom prst="rect">
              <a:avLst/>
            </a:prstGeom>
            <a:noFill/>
            <a:ln w="9525">
              <a:noFill/>
              <a:miter lim="800000"/>
              <a:headEnd/>
              <a:tailEnd/>
            </a:ln>
          </p:spPr>
        </p:pic>
        <p:pic>
          <p:nvPicPr>
            <p:cNvPr id="106" name="Picture 2" descr="C:\Documents and Settings\Fabio\Desktop\avaya\Avaya N+I\200544895-001.png"/>
            <p:cNvPicPr>
              <a:picLocks noChangeAspect="1" noChangeArrowheads="1"/>
            </p:cNvPicPr>
            <p:nvPr/>
          </p:nvPicPr>
          <p:blipFill>
            <a:blip r:embed="rId4" cstate="print"/>
            <a:stretch>
              <a:fillRect/>
            </a:stretch>
          </p:blipFill>
          <p:spPr bwMode="auto">
            <a:xfrm>
              <a:off x="-1869517" y="2260870"/>
              <a:ext cx="5141087" cy="2100633"/>
            </a:xfrm>
            <a:prstGeom prst="rect">
              <a:avLst/>
            </a:prstGeom>
            <a:noFill/>
            <a:ln w="9525">
              <a:noFill/>
              <a:miter lim="800000"/>
              <a:headEnd/>
              <a:tailEnd/>
            </a:ln>
          </p:spPr>
        </p:pic>
      </p:grpSp>
      <p:cxnSp>
        <p:nvCxnSpPr>
          <p:cNvPr id="7" name="AutoShape 15"/>
          <p:cNvCxnSpPr>
            <a:cxnSpLocks noChangeShapeType="1"/>
            <a:stCxn id="10" idx="3"/>
            <a:endCxn id="13" idx="1"/>
          </p:cNvCxnSpPr>
          <p:nvPr/>
        </p:nvCxnSpPr>
        <p:spPr bwMode="auto">
          <a:xfrm flipV="1">
            <a:off x="5021262" y="2239962"/>
            <a:ext cx="846138" cy="14288"/>
          </a:xfrm>
          <a:prstGeom prst="straightConnector1">
            <a:avLst/>
          </a:prstGeom>
          <a:noFill/>
          <a:ln w="6350">
            <a:solidFill>
              <a:srgbClr val="050505"/>
            </a:solidFill>
            <a:round/>
            <a:headEnd/>
            <a:tailEnd/>
          </a:ln>
        </p:spPr>
      </p:cxnSp>
      <p:cxnSp>
        <p:nvCxnSpPr>
          <p:cNvPr id="8" name="AutoShape 25"/>
          <p:cNvCxnSpPr>
            <a:cxnSpLocks noChangeShapeType="1"/>
            <a:stCxn id="13" idx="3"/>
            <a:endCxn id="11" idx="1"/>
          </p:cNvCxnSpPr>
          <p:nvPr/>
        </p:nvCxnSpPr>
        <p:spPr bwMode="auto">
          <a:xfrm flipV="1">
            <a:off x="6249987" y="2230437"/>
            <a:ext cx="758826" cy="9525"/>
          </a:xfrm>
          <a:prstGeom prst="straightConnector1">
            <a:avLst/>
          </a:prstGeom>
          <a:noFill/>
          <a:ln w="6350">
            <a:solidFill>
              <a:srgbClr val="050505"/>
            </a:solidFill>
            <a:round/>
            <a:headEnd/>
            <a:tailEnd/>
          </a:ln>
        </p:spPr>
      </p:cxnSp>
      <p:pic>
        <p:nvPicPr>
          <p:cNvPr id="10" name="Picture 4" descr="l3_switch_corp_blue"/>
          <p:cNvPicPr>
            <a:picLocks noChangeAspect="1" noChangeArrowheads="1"/>
          </p:cNvPicPr>
          <p:nvPr/>
        </p:nvPicPr>
        <p:blipFill>
          <a:blip r:embed="rId5" cstate="email"/>
          <a:srcRect/>
          <a:stretch>
            <a:fillRect/>
          </a:stretch>
        </p:blipFill>
        <p:spPr bwMode="auto">
          <a:xfrm>
            <a:off x="4638675" y="2065337"/>
            <a:ext cx="382587" cy="377825"/>
          </a:xfrm>
          <a:prstGeom prst="rect">
            <a:avLst/>
          </a:prstGeom>
          <a:noFill/>
          <a:ln w="9525">
            <a:noFill/>
            <a:miter lim="800000"/>
            <a:headEnd/>
            <a:tailEnd/>
          </a:ln>
        </p:spPr>
      </p:pic>
      <p:pic>
        <p:nvPicPr>
          <p:cNvPr id="11" name="Picture 5" descr="l3_switch_corp_blue"/>
          <p:cNvPicPr>
            <a:picLocks noChangeAspect="1" noChangeArrowheads="1"/>
          </p:cNvPicPr>
          <p:nvPr/>
        </p:nvPicPr>
        <p:blipFill>
          <a:blip r:embed="rId5" cstate="email"/>
          <a:srcRect/>
          <a:stretch>
            <a:fillRect/>
          </a:stretch>
        </p:blipFill>
        <p:spPr bwMode="auto">
          <a:xfrm>
            <a:off x="7008813" y="2041524"/>
            <a:ext cx="382587" cy="377825"/>
          </a:xfrm>
          <a:prstGeom prst="rect">
            <a:avLst/>
          </a:prstGeom>
          <a:noFill/>
          <a:ln w="9525">
            <a:noFill/>
            <a:miter lim="800000"/>
            <a:headEnd/>
            <a:tailEnd/>
          </a:ln>
        </p:spPr>
      </p:pic>
      <p:pic>
        <p:nvPicPr>
          <p:cNvPr id="13" name="Picture 7" descr="l3_switch_corp_blue"/>
          <p:cNvPicPr>
            <a:picLocks noChangeAspect="1" noChangeArrowheads="1"/>
          </p:cNvPicPr>
          <p:nvPr/>
        </p:nvPicPr>
        <p:blipFill>
          <a:blip r:embed="rId5" cstate="email"/>
          <a:srcRect/>
          <a:stretch>
            <a:fillRect/>
          </a:stretch>
        </p:blipFill>
        <p:spPr bwMode="auto">
          <a:xfrm>
            <a:off x="5867400" y="2051049"/>
            <a:ext cx="382587" cy="377825"/>
          </a:xfrm>
          <a:prstGeom prst="rect">
            <a:avLst/>
          </a:prstGeom>
          <a:noFill/>
          <a:ln w="9525">
            <a:noFill/>
            <a:miter lim="800000"/>
            <a:headEnd/>
            <a:tailEnd/>
          </a:ln>
        </p:spPr>
      </p:pic>
      <p:pic>
        <p:nvPicPr>
          <p:cNvPr id="19" name="Picture 13" descr="l3_switch_corp_blue"/>
          <p:cNvPicPr>
            <a:picLocks noChangeAspect="1" noChangeArrowheads="1"/>
          </p:cNvPicPr>
          <p:nvPr/>
        </p:nvPicPr>
        <p:blipFill>
          <a:blip r:embed="rId5" cstate="email"/>
          <a:srcRect/>
          <a:stretch>
            <a:fillRect/>
          </a:stretch>
        </p:blipFill>
        <p:spPr bwMode="auto">
          <a:xfrm>
            <a:off x="8261350" y="2051049"/>
            <a:ext cx="382587" cy="377825"/>
          </a:xfrm>
          <a:prstGeom prst="rect">
            <a:avLst/>
          </a:prstGeom>
          <a:noFill/>
          <a:ln w="9525">
            <a:noFill/>
            <a:miter lim="800000"/>
            <a:headEnd/>
            <a:tailEnd/>
          </a:ln>
        </p:spPr>
      </p:pic>
      <p:cxnSp>
        <p:nvCxnSpPr>
          <p:cNvPr id="31" name="AutoShape 29"/>
          <p:cNvCxnSpPr>
            <a:cxnSpLocks noChangeShapeType="1"/>
            <a:stCxn id="11" idx="3"/>
            <a:endCxn id="19" idx="1"/>
          </p:cNvCxnSpPr>
          <p:nvPr/>
        </p:nvCxnSpPr>
        <p:spPr bwMode="auto">
          <a:xfrm>
            <a:off x="7391400" y="2230437"/>
            <a:ext cx="869950" cy="9525"/>
          </a:xfrm>
          <a:prstGeom prst="straightConnector1">
            <a:avLst/>
          </a:prstGeom>
          <a:noFill/>
          <a:ln w="6350">
            <a:solidFill>
              <a:srgbClr val="050505"/>
            </a:solidFill>
            <a:round/>
            <a:headEnd/>
            <a:tailEnd/>
          </a:ln>
        </p:spPr>
      </p:cxnSp>
      <p:cxnSp>
        <p:nvCxnSpPr>
          <p:cNvPr id="81" name="Straight Arrow Connector 80"/>
          <p:cNvCxnSpPr/>
          <p:nvPr/>
        </p:nvCxnSpPr>
        <p:spPr>
          <a:xfrm>
            <a:off x="4800600" y="1900806"/>
            <a:ext cx="3641035" cy="0"/>
          </a:xfrm>
          <a:prstGeom prst="straightConnector1">
            <a:avLst/>
          </a:prstGeom>
          <a:ln w="38100">
            <a:solidFill>
              <a:srgbClr val="FF00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419600" y="1752600"/>
            <a:ext cx="685800" cy="266602"/>
          </a:xfrm>
          <a:prstGeom prst="rect">
            <a:avLst/>
          </a:prstGeom>
          <a:solidFill>
            <a:srgbClr val="FF0000"/>
          </a:solidFill>
        </p:spPr>
        <p:txBody>
          <a:bodyPr wrap="square" lIns="36000" tIns="36000" rIns="36000" bIns="36000" rtlCol="0" anchor="ctr" anchorCtr="0">
            <a:spAutoFit/>
          </a:bodyPr>
          <a:lstStyle/>
          <a:p>
            <a:pPr algn="ctr">
              <a:lnSpc>
                <a:spcPct val="90000"/>
              </a:lnSpc>
            </a:pPr>
            <a:r>
              <a:rPr lang="en-GB" sz="1400" b="1" dirty="0">
                <a:solidFill>
                  <a:schemeClr val="bg1"/>
                </a:solidFill>
              </a:rPr>
              <a:t>LBM</a:t>
            </a:r>
          </a:p>
        </p:txBody>
      </p:sp>
      <p:cxnSp>
        <p:nvCxnSpPr>
          <p:cNvPr id="83" name="Straight Arrow Connector 82"/>
          <p:cNvCxnSpPr/>
          <p:nvPr/>
        </p:nvCxnSpPr>
        <p:spPr>
          <a:xfrm flipH="1">
            <a:off x="4817165" y="2514600"/>
            <a:ext cx="3641035" cy="0"/>
          </a:xfrm>
          <a:prstGeom prst="straightConnector1">
            <a:avLst/>
          </a:prstGeom>
          <a:ln w="38100">
            <a:solidFill>
              <a:srgbClr val="C000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001000" y="2400398"/>
            <a:ext cx="685800" cy="266602"/>
          </a:xfrm>
          <a:prstGeom prst="rect">
            <a:avLst/>
          </a:prstGeom>
          <a:solidFill>
            <a:srgbClr val="C00000"/>
          </a:solidFill>
        </p:spPr>
        <p:txBody>
          <a:bodyPr wrap="square" lIns="36000" tIns="36000" rIns="36000" bIns="36000" rtlCol="0" anchor="ctr" anchorCtr="0">
            <a:spAutoFit/>
          </a:bodyPr>
          <a:lstStyle/>
          <a:p>
            <a:pPr algn="ctr">
              <a:lnSpc>
                <a:spcPct val="90000"/>
              </a:lnSpc>
            </a:pPr>
            <a:r>
              <a:rPr lang="en-GB" sz="1400" b="1" dirty="0">
                <a:solidFill>
                  <a:schemeClr val="bg1"/>
                </a:solidFill>
              </a:rPr>
              <a:t>LBR</a:t>
            </a:r>
          </a:p>
        </p:txBody>
      </p:sp>
      <p:sp>
        <p:nvSpPr>
          <p:cNvPr id="103" name="Oval 39"/>
          <p:cNvSpPr>
            <a:spLocks noChangeArrowheads="1"/>
          </p:cNvSpPr>
          <p:nvPr/>
        </p:nvSpPr>
        <p:spPr bwMode="auto">
          <a:xfrm>
            <a:off x="4674704" y="2120348"/>
            <a:ext cx="304800" cy="228600"/>
          </a:xfrm>
          <a:prstGeom prst="ellipse">
            <a:avLst/>
          </a:prstGeom>
          <a:solidFill>
            <a:srgbClr val="FF0000"/>
          </a:solidFill>
          <a:ln w="6350" algn="ctr">
            <a:solidFill>
              <a:srgbClr val="050505"/>
            </a:solidFill>
            <a:round/>
            <a:headEnd/>
            <a:tailEnd/>
          </a:ln>
        </p:spPr>
        <p:txBody>
          <a:bodyPr wrap="none" tIns="90000" bIns="90000" anchor="ctr"/>
          <a:lstStyle/>
          <a:p>
            <a:pPr algn="ctr"/>
            <a:r>
              <a:rPr lang="en-US" sz="1100" b="1" dirty="0">
                <a:solidFill>
                  <a:schemeClr val="bg1"/>
                </a:solidFill>
              </a:rPr>
              <a:t>MEP</a:t>
            </a:r>
          </a:p>
        </p:txBody>
      </p:sp>
      <p:sp>
        <p:nvSpPr>
          <p:cNvPr id="104" name="Oval 39"/>
          <p:cNvSpPr>
            <a:spLocks noChangeArrowheads="1"/>
          </p:cNvSpPr>
          <p:nvPr/>
        </p:nvSpPr>
        <p:spPr bwMode="auto">
          <a:xfrm>
            <a:off x="8292548" y="2120348"/>
            <a:ext cx="304800" cy="228600"/>
          </a:xfrm>
          <a:prstGeom prst="ellipse">
            <a:avLst/>
          </a:prstGeom>
          <a:solidFill>
            <a:srgbClr val="FF0000"/>
          </a:solidFill>
          <a:ln w="6350" algn="ctr">
            <a:solidFill>
              <a:srgbClr val="050505"/>
            </a:solidFill>
            <a:round/>
            <a:headEnd/>
            <a:tailEnd/>
          </a:ln>
        </p:spPr>
        <p:txBody>
          <a:bodyPr wrap="none" tIns="90000" bIns="90000" anchor="ctr"/>
          <a:lstStyle/>
          <a:p>
            <a:pPr algn="ctr"/>
            <a:r>
              <a:rPr lang="en-US" sz="1100" b="1" dirty="0">
                <a:solidFill>
                  <a:schemeClr val="bg1"/>
                </a:solidFill>
              </a:rPr>
              <a:t>MEP</a:t>
            </a:r>
          </a:p>
        </p:txBody>
      </p:sp>
      <p:grpSp>
        <p:nvGrpSpPr>
          <p:cNvPr id="108" name="Group 215"/>
          <p:cNvGrpSpPr/>
          <p:nvPr/>
        </p:nvGrpSpPr>
        <p:grpSpPr>
          <a:xfrm>
            <a:off x="4495801" y="3429000"/>
            <a:ext cx="4343399" cy="1066800"/>
            <a:chOff x="-1905000" y="2251993"/>
            <a:chExt cx="5291775" cy="2257955"/>
          </a:xfrm>
        </p:grpSpPr>
        <p:pic>
          <p:nvPicPr>
            <p:cNvPr id="109" name="Picture 9" descr="cloud3_grey_grey"/>
            <p:cNvPicPr>
              <a:picLocks noChangeAspect="1" noChangeArrowheads="1"/>
            </p:cNvPicPr>
            <p:nvPr/>
          </p:nvPicPr>
          <p:blipFill>
            <a:blip r:embed="rId3" cstate="print"/>
            <a:srcRect/>
            <a:stretch>
              <a:fillRect/>
            </a:stretch>
          </p:blipFill>
          <p:spPr bwMode="auto">
            <a:xfrm>
              <a:off x="-1905000" y="2251993"/>
              <a:ext cx="5291775" cy="2257955"/>
            </a:xfrm>
            <a:prstGeom prst="rect">
              <a:avLst/>
            </a:prstGeom>
            <a:noFill/>
            <a:ln w="9525">
              <a:noFill/>
              <a:miter lim="800000"/>
              <a:headEnd/>
              <a:tailEnd/>
            </a:ln>
          </p:spPr>
        </p:pic>
        <p:pic>
          <p:nvPicPr>
            <p:cNvPr id="110" name="Picture 2" descr="C:\Documents and Settings\Fabio\Desktop\avaya\Avaya N+I\200544895-001.png"/>
            <p:cNvPicPr>
              <a:picLocks noChangeAspect="1" noChangeArrowheads="1"/>
            </p:cNvPicPr>
            <p:nvPr/>
          </p:nvPicPr>
          <p:blipFill>
            <a:blip r:embed="rId4" cstate="print"/>
            <a:stretch>
              <a:fillRect/>
            </a:stretch>
          </p:blipFill>
          <p:spPr bwMode="auto">
            <a:xfrm>
              <a:off x="-1869517" y="2260870"/>
              <a:ext cx="5141087" cy="2100633"/>
            </a:xfrm>
            <a:prstGeom prst="rect">
              <a:avLst/>
            </a:prstGeom>
            <a:noFill/>
            <a:ln w="9525">
              <a:noFill/>
              <a:miter lim="800000"/>
              <a:headEnd/>
              <a:tailEnd/>
            </a:ln>
          </p:spPr>
        </p:pic>
      </p:grpSp>
      <p:cxnSp>
        <p:nvCxnSpPr>
          <p:cNvPr id="111" name="AutoShape 15"/>
          <p:cNvCxnSpPr>
            <a:cxnSpLocks noChangeShapeType="1"/>
            <a:stCxn id="113" idx="3"/>
            <a:endCxn id="115" idx="1"/>
          </p:cNvCxnSpPr>
          <p:nvPr/>
        </p:nvCxnSpPr>
        <p:spPr bwMode="auto">
          <a:xfrm flipV="1">
            <a:off x="5021262" y="3916362"/>
            <a:ext cx="846138" cy="14288"/>
          </a:xfrm>
          <a:prstGeom prst="straightConnector1">
            <a:avLst/>
          </a:prstGeom>
          <a:noFill/>
          <a:ln w="6350">
            <a:solidFill>
              <a:srgbClr val="050505"/>
            </a:solidFill>
            <a:round/>
            <a:headEnd/>
            <a:tailEnd/>
          </a:ln>
        </p:spPr>
      </p:cxnSp>
      <p:cxnSp>
        <p:nvCxnSpPr>
          <p:cNvPr id="112" name="AutoShape 25"/>
          <p:cNvCxnSpPr>
            <a:cxnSpLocks noChangeShapeType="1"/>
            <a:stCxn id="115" idx="3"/>
            <a:endCxn id="114" idx="1"/>
          </p:cNvCxnSpPr>
          <p:nvPr/>
        </p:nvCxnSpPr>
        <p:spPr bwMode="auto">
          <a:xfrm flipV="1">
            <a:off x="6249987" y="3906837"/>
            <a:ext cx="758826" cy="9525"/>
          </a:xfrm>
          <a:prstGeom prst="straightConnector1">
            <a:avLst/>
          </a:prstGeom>
          <a:noFill/>
          <a:ln w="6350">
            <a:solidFill>
              <a:srgbClr val="050505"/>
            </a:solidFill>
            <a:round/>
            <a:headEnd/>
            <a:tailEnd/>
          </a:ln>
        </p:spPr>
      </p:cxnSp>
      <p:pic>
        <p:nvPicPr>
          <p:cNvPr id="113" name="Picture 4" descr="l3_switch_corp_blue"/>
          <p:cNvPicPr>
            <a:picLocks noChangeAspect="1" noChangeArrowheads="1"/>
          </p:cNvPicPr>
          <p:nvPr/>
        </p:nvPicPr>
        <p:blipFill>
          <a:blip r:embed="rId5" cstate="email"/>
          <a:srcRect/>
          <a:stretch>
            <a:fillRect/>
          </a:stretch>
        </p:blipFill>
        <p:spPr bwMode="auto">
          <a:xfrm>
            <a:off x="4638675" y="3741737"/>
            <a:ext cx="382587" cy="377825"/>
          </a:xfrm>
          <a:prstGeom prst="rect">
            <a:avLst/>
          </a:prstGeom>
          <a:noFill/>
          <a:ln w="9525">
            <a:noFill/>
            <a:miter lim="800000"/>
            <a:headEnd/>
            <a:tailEnd/>
          </a:ln>
        </p:spPr>
      </p:pic>
      <p:pic>
        <p:nvPicPr>
          <p:cNvPr id="114" name="Picture 5" descr="l3_switch_corp_blue"/>
          <p:cNvPicPr>
            <a:picLocks noChangeAspect="1" noChangeArrowheads="1"/>
          </p:cNvPicPr>
          <p:nvPr/>
        </p:nvPicPr>
        <p:blipFill>
          <a:blip r:embed="rId5" cstate="email"/>
          <a:srcRect/>
          <a:stretch>
            <a:fillRect/>
          </a:stretch>
        </p:blipFill>
        <p:spPr bwMode="auto">
          <a:xfrm>
            <a:off x="7008813" y="3717924"/>
            <a:ext cx="382587" cy="377825"/>
          </a:xfrm>
          <a:prstGeom prst="rect">
            <a:avLst/>
          </a:prstGeom>
          <a:noFill/>
          <a:ln w="9525">
            <a:noFill/>
            <a:miter lim="800000"/>
            <a:headEnd/>
            <a:tailEnd/>
          </a:ln>
        </p:spPr>
      </p:pic>
      <p:pic>
        <p:nvPicPr>
          <p:cNvPr id="115" name="Picture 7" descr="l3_switch_corp_blue"/>
          <p:cNvPicPr>
            <a:picLocks noChangeAspect="1" noChangeArrowheads="1"/>
          </p:cNvPicPr>
          <p:nvPr/>
        </p:nvPicPr>
        <p:blipFill>
          <a:blip r:embed="rId5" cstate="email"/>
          <a:srcRect/>
          <a:stretch>
            <a:fillRect/>
          </a:stretch>
        </p:blipFill>
        <p:spPr bwMode="auto">
          <a:xfrm>
            <a:off x="5867400" y="3727449"/>
            <a:ext cx="382587" cy="377825"/>
          </a:xfrm>
          <a:prstGeom prst="rect">
            <a:avLst/>
          </a:prstGeom>
          <a:noFill/>
          <a:ln w="9525">
            <a:noFill/>
            <a:miter lim="800000"/>
            <a:headEnd/>
            <a:tailEnd/>
          </a:ln>
        </p:spPr>
      </p:pic>
      <p:pic>
        <p:nvPicPr>
          <p:cNvPr id="116" name="Picture 13" descr="l3_switch_corp_blue"/>
          <p:cNvPicPr>
            <a:picLocks noChangeAspect="1" noChangeArrowheads="1"/>
          </p:cNvPicPr>
          <p:nvPr/>
        </p:nvPicPr>
        <p:blipFill>
          <a:blip r:embed="rId5" cstate="email"/>
          <a:srcRect/>
          <a:stretch>
            <a:fillRect/>
          </a:stretch>
        </p:blipFill>
        <p:spPr bwMode="auto">
          <a:xfrm>
            <a:off x="8261350" y="3727449"/>
            <a:ext cx="382587" cy="377825"/>
          </a:xfrm>
          <a:prstGeom prst="rect">
            <a:avLst/>
          </a:prstGeom>
          <a:noFill/>
          <a:ln w="9525">
            <a:noFill/>
            <a:miter lim="800000"/>
            <a:headEnd/>
            <a:tailEnd/>
          </a:ln>
        </p:spPr>
      </p:pic>
      <p:cxnSp>
        <p:nvCxnSpPr>
          <p:cNvPr id="117" name="AutoShape 29"/>
          <p:cNvCxnSpPr>
            <a:cxnSpLocks noChangeShapeType="1"/>
            <a:stCxn id="114" idx="3"/>
            <a:endCxn id="116" idx="1"/>
          </p:cNvCxnSpPr>
          <p:nvPr/>
        </p:nvCxnSpPr>
        <p:spPr bwMode="auto">
          <a:xfrm>
            <a:off x="7391400" y="3906837"/>
            <a:ext cx="869950" cy="9525"/>
          </a:xfrm>
          <a:prstGeom prst="straightConnector1">
            <a:avLst/>
          </a:prstGeom>
          <a:noFill/>
          <a:ln w="6350">
            <a:solidFill>
              <a:srgbClr val="050505"/>
            </a:solidFill>
            <a:round/>
            <a:headEnd/>
            <a:tailEnd/>
          </a:ln>
        </p:spPr>
      </p:cxnSp>
      <p:cxnSp>
        <p:nvCxnSpPr>
          <p:cNvPr id="118" name="Straight Arrow Connector 117"/>
          <p:cNvCxnSpPr/>
          <p:nvPr/>
        </p:nvCxnSpPr>
        <p:spPr>
          <a:xfrm>
            <a:off x="4800600" y="3577206"/>
            <a:ext cx="3641035" cy="0"/>
          </a:xfrm>
          <a:prstGeom prst="straightConnector1">
            <a:avLst/>
          </a:prstGeom>
          <a:ln w="38100">
            <a:solidFill>
              <a:srgbClr val="92D05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419600" y="3429000"/>
            <a:ext cx="685800" cy="266602"/>
          </a:xfrm>
          <a:prstGeom prst="rect">
            <a:avLst/>
          </a:prstGeom>
          <a:solidFill>
            <a:srgbClr val="92D050"/>
          </a:solidFill>
        </p:spPr>
        <p:txBody>
          <a:bodyPr wrap="square" lIns="36000" tIns="36000" rIns="36000" bIns="36000" rtlCol="0" anchor="ctr" anchorCtr="0">
            <a:spAutoFit/>
          </a:bodyPr>
          <a:lstStyle/>
          <a:p>
            <a:pPr algn="ctr">
              <a:lnSpc>
                <a:spcPct val="90000"/>
              </a:lnSpc>
            </a:pPr>
            <a:r>
              <a:rPr lang="en-GB" sz="1400" b="1" dirty="0">
                <a:solidFill>
                  <a:schemeClr val="bg1"/>
                </a:solidFill>
              </a:rPr>
              <a:t>LTM</a:t>
            </a:r>
          </a:p>
        </p:txBody>
      </p:sp>
      <p:cxnSp>
        <p:nvCxnSpPr>
          <p:cNvPr id="120" name="Straight Arrow Connector 119"/>
          <p:cNvCxnSpPr/>
          <p:nvPr/>
        </p:nvCxnSpPr>
        <p:spPr>
          <a:xfrm flipH="1">
            <a:off x="4817165" y="4449416"/>
            <a:ext cx="3641035" cy="0"/>
          </a:xfrm>
          <a:prstGeom prst="straightConnector1">
            <a:avLst/>
          </a:prstGeom>
          <a:ln w="38100">
            <a:solidFill>
              <a:srgbClr val="00B05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Oval 39"/>
          <p:cNvSpPr>
            <a:spLocks noChangeArrowheads="1"/>
          </p:cNvSpPr>
          <p:nvPr/>
        </p:nvSpPr>
        <p:spPr bwMode="auto">
          <a:xfrm>
            <a:off x="4674704" y="3796748"/>
            <a:ext cx="304800" cy="228600"/>
          </a:xfrm>
          <a:prstGeom prst="ellipse">
            <a:avLst/>
          </a:prstGeom>
          <a:solidFill>
            <a:srgbClr val="FF0000"/>
          </a:solidFill>
          <a:ln w="6350" algn="ctr">
            <a:solidFill>
              <a:srgbClr val="050505"/>
            </a:solidFill>
            <a:round/>
            <a:headEnd/>
            <a:tailEnd/>
          </a:ln>
        </p:spPr>
        <p:txBody>
          <a:bodyPr wrap="none" tIns="90000" bIns="90000" anchor="ctr"/>
          <a:lstStyle/>
          <a:p>
            <a:pPr algn="ctr"/>
            <a:r>
              <a:rPr lang="en-US" sz="1100" b="1" dirty="0">
                <a:solidFill>
                  <a:schemeClr val="bg1"/>
                </a:solidFill>
              </a:rPr>
              <a:t>MEP</a:t>
            </a:r>
          </a:p>
        </p:txBody>
      </p:sp>
      <p:sp>
        <p:nvSpPr>
          <p:cNvPr id="123" name="Oval 39"/>
          <p:cNvSpPr>
            <a:spLocks noChangeArrowheads="1"/>
          </p:cNvSpPr>
          <p:nvPr/>
        </p:nvSpPr>
        <p:spPr bwMode="auto">
          <a:xfrm>
            <a:off x="8292548" y="3796748"/>
            <a:ext cx="304800" cy="228600"/>
          </a:xfrm>
          <a:prstGeom prst="ellipse">
            <a:avLst/>
          </a:prstGeom>
          <a:solidFill>
            <a:srgbClr val="FF0000"/>
          </a:solidFill>
          <a:ln w="6350" algn="ctr">
            <a:solidFill>
              <a:srgbClr val="050505"/>
            </a:solidFill>
            <a:round/>
            <a:headEnd/>
            <a:tailEnd/>
          </a:ln>
        </p:spPr>
        <p:txBody>
          <a:bodyPr wrap="none" tIns="90000" bIns="90000" anchor="ctr"/>
          <a:lstStyle/>
          <a:p>
            <a:pPr algn="ctr"/>
            <a:r>
              <a:rPr lang="en-US" sz="1100" b="1" dirty="0">
                <a:solidFill>
                  <a:schemeClr val="bg1"/>
                </a:solidFill>
              </a:rPr>
              <a:t>MEP</a:t>
            </a:r>
          </a:p>
        </p:txBody>
      </p:sp>
      <p:sp>
        <p:nvSpPr>
          <p:cNvPr id="124" name="Oval 39"/>
          <p:cNvSpPr>
            <a:spLocks noChangeArrowheads="1"/>
          </p:cNvSpPr>
          <p:nvPr/>
        </p:nvSpPr>
        <p:spPr bwMode="auto">
          <a:xfrm>
            <a:off x="5907156" y="3783496"/>
            <a:ext cx="304800" cy="228600"/>
          </a:xfrm>
          <a:prstGeom prst="ellipse">
            <a:avLst/>
          </a:prstGeom>
          <a:solidFill>
            <a:srgbClr val="00B050"/>
          </a:solidFill>
          <a:ln w="6350" algn="ctr">
            <a:solidFill>
              <a:srgbClr val="050505"/>
            </a:solidFill>
            <a:round/>
            <a:headEnd/>
            <a:tailEnd/>
          </a:ln>
        </p:spPr>
        <p:txBody>
          <a:bodyPr wrap="none" tIns="90000" bIns="90000" anchor="ctr"/>
          <a:lstStyle/>
          <a:p>
            <a:pPr algn="ctr"/>
            <a:r>
              <a:rPr lang="en-US" sz="1100" b="1" dirty="0">
                <a:solidFill>
                  <a:schemeClr val="bg1"/>
                </a:solidFill>
              </a:rPr>
              <a:t>MIP</a:t>
            </a:r>
          </a:p>
        </p:txBody>
      </p:sp>
      <p:sp>
        <p:nvSpPr>
          <p:cNvPr id="125" name="Oval 39"/>
          <p:cNvSpPr>
            <a:spLocks noChangeArrowheads="1"/>
          </p:cNvSpPr>
          <p:nvPr/>
        </p:nvSpPr>
        <p:spPr bwMode="auto">
          <a:xfrm>
            <a:off x="7046844" y="3783496"/>
            <a:ext cx="304800" cy="228600"/>
          </a:xfrm>
          <a:prstGeom prst="ellipse">
            <a:avLst/>
          </a:prstGeom>
          <a:solidFill>
            <a:srgbClr val="00B050"/>
          </a:solidFill>
          <a:ln w="6350" algn="ctr">
            <a:solidFill>
              <a:srgbClr val="050505"/>
            </a:solidFill>
            <a:round/>
            <a:headEnd/>
            <a:tailEnd/>
          </a:ln>
        </p:spPr>
        <p:txBody>
          <a:bodyPr wrap="none" tIns="90000" bIns="90000" anchor="ctr"/>
          <a:lstStyle/>
          <a:p>
            <a:pPr algn="ctr"/>
            <a:r>
              <a:rPr lang="en-US" sz="1100" b="1" dirty="0">
                <a:solidFill>
                  <a:schemeClr val="bg1"/>
                </a:solidFill>
              </a:rPr>
              <a:t>MIP</a:t>
            </a:r>
          </a:p>
        </p:txBody>
      </p:sp>
      <p:cxnSp>
        <p:nvCxnSpPr>
          <p:cNvPr id="127" name="Straight Arrow Connector 126"/>
          <p:cNvCxnSpPr/>
          <p:nvPr/>
        </p:nvCxnSpPr>
        <p:spPr>
          <a:xfrm flipH="1">
            <a:off x="4817165" y="4293704"/>
            <a:ext cx="2376000" cy="0"/>
          </a:xfrm>
          <a:prstGeom prst="straightConnector1">
            <a:avLst/>
          </a:prstGeom>
          <a:ln w="38100">
            <a:solidFill>
              <a:srgbClr val="00B05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4813852" y="4141304"/>
            <a:ext cx="1244842" cy="0"/>
          </a:xfrm>
          <a:prstGeom prst="straightConnector1">
            <a:avLst/>
          </a:prstGeom>
          <a:ln w="38100">
            <a:solidFill>
              <a:srgbClr val="00B05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5715794" y="3986261"/>
            <a:ext cx="685800" cy="266602"/>
          </a:xfrm>
          <a:prstGeom prst="rect">
            <a:avLst/>
          </a:prstGeom>
          <a:solidFill>
            <a:srgbClr val="00B050"/>
          </a:solidFill>
        </p:spPr>
        <p:txBody>
          <a:bodyPr wrap="square" lIns="36000" tIns="36000" rIns="36000" bIns="36000" rtlCol="0" anchor="ctr" anchorCtr="0">
            <a:spAutoFit/>
          </a:bodyPr>
          <a:lstStyle/>
          <a:p>
            <a:pPr algn="ctr">
              <a:lnSpc>
                <a:spcPct val="90000"/>
              </a:lnSpc>
            </a:pPr>
            <a:r>
              <a:rPr lang="en-GB" sz="1400" b="1" dirty="0">
                <a:solidFill>
                  <a:schemeClr val="bg1"/>
                </a:solidFill>
              </a:rPr>
              <a:t>LTR</a:t>
            </a:r>
          </a:p>
        </p:txBody>
      </p:sp>
      <p:sp>
        <p:nvSpPr>
          <p:cNvPr id="137" name="TextBox 136"/>
          <p:cNvSpPr txBox="1"/>
          <p:nvPr/>
        </p:nvSpPr>
        <p:spPr>
          <a:xfrm>
            <a:off x="6858000" y="4152998"/>
            <a:ext cx="685800" cy="266602"/>
          </a:xfrm>
          <a:prstGeom prst="rect">
            <a:avLst/>
          </a:prstGeom>
          <a:solidFill>
            <a:srgbClr val="00B050"/>
          </a:solidFill>
        </p:spPr>
        <p:txBody>
          <a:bodyPr wrap="square" lIns="36000" tIns="36000" rIns="36000" bIns="36000" rtlCol="0" anchor="ctr" anchorCtr="0">
            <a:spAutoFit/>
          </a:bodyPr>
          <a:lstStyle/>
          <a:p>
            <a:pPr algn="ctr">
              <a:lnSpc>
                <a:spcPct val="90000"/>
              </a:lnSpc>
            </a:pPr>
            <a:r>
              <a:rPr lang="en-GB" sz="1400" b="1" dirty="0">
                <a:solidFill>
                  <a:schemeClr val="bg1"/>
                </a:solidFill>
              </a:rPr>
              <a:t>LTR</a:t>
            </a:r>
          </a:p>
        </p:txBody>
      </p:sp>
      <p:sp>
        <p:nvSpPr>
          <p:cNvPr id="138" name="TextBox 137"/>
          <p:cNvSpPr txBox="1"/>
          <p:nvPr/>
        </p:nvSpPr>
        <p:spPr>
          <a:xfrm>
            <a:off x="8001000" y="4305398"/>
            <a:ext cx="685800" cy="266602"/>
          </a:xfrm>
          <a:prstGeom prst="rect">
            <a:avLst/>
          </a:prstGeom>
          <a:solidFill>
            <a:srgbClr val="00B050"/>
          </a:solidFill>
        </p:spPr>
        <p:txBody>
          <a:bodyPr wrap="square" lIns="36000" tIns="36000" rIns="36000" bIns="36000" rtlCol="0" anchor="ctr" anchorCtr="0">
            <a:spAutoFit/>
          </a:bodyPr>
          <a:lstStyle/>
          <a:p>
            <a:pPr algn="ctr">
              <a:lnSpc>
                <a:spcPct val="90000"/>
              </a:lnSpc>
            </a:pPr>
            <a:r>
              <a:rPr lang="en-GB" sz="1400" b="1" dirty="0">
                <a:solidFill>
                  <a:schemeClr val="bg1"/>
                </a:solidFill>
              </a:rPr>
              <a:t>LTR</a:t>
            </a:r>
          </a:p>
        </p:txBody>
      </p:sp>
      <p:grpSp>
        <p:nvGrpSpPr>
          <p:cNvPr id="139" name="Group 215"/>
          <p:cNvGrpSpPr/>
          <p:nvPr/>
        </p:nvGrpSpPr>
        <p:grpSpPr>
          <a:xfrm>
            <a:off x="4495801" y="5257800"/>
            <a:ext cx="4343399" cy="1066800"/>
            <a:chOff x="-1905000" y="2251993"/>
            <a:chExt cx="5291775" cy="2257955"/>
          </a:xfrm>
        </p:grpSpPr>
        <p:pic>
          <p:nvPicPr>
            <p:cNvPr id="140" name="Picture 9" descr="cloud3_grey_grey"/>
            <p:cNvPicPr>
              <a:picLocks noChangeAspect="1" noChangeArrowheads="1"/>
            </p:cNvPicPr>
            <p:nvPr/>
          </p:nvPicPr>
          <p:blipFill>
            <a:blip r:embed="rId3" cstate="print"/>
            <a:srcRect/>
            <a:stretch>
              <a:fillRect/>
            </a:stretch>
          </p:blipFill>
          <p:spPr bwMode="auto">
            <a:xfrm>
              <a:off x="-1905000" y="2251993"/>
              <a:ext cx="5291775" cy="2257955"/>
            </a:xfrm>
            <a:prstGeom prst="rect">
              <a:avLst/>
            </a:prstGeom>
            <a:noFill/>
            <a:ln w="9525">
              <a:noFill/>
              <a:miter lim="800000"/>
              <a:headEnd/>
              <a:tailEnd/>
            </a:ln>
          </p:spPr>
        </p:pic>
        <p:pic>
          <p:nvPicPr>
            <p:cNvPr id="141" name="Picture 2" descr="C:\Documents and Settings\Fabio\Desktop\avaya\Avaya N+I\200544895-001.png"/>
            <p:cNvPicPr>
              <a:picLocks noChangeAspect="1" noChangeArrowheads="1"/>
            </p:cNvPicPr>
            <p:nvPr/>
          </p:nvPicPr>
          <p:blipFill>
            <a:blip r:embed="rId4" cstate="print"/>
            <a:stretch>
              <a:fillRect/>
            </a:stretch>
          </p:blipFill>
          <p:spPr bwMode="auto">
            <a:xfrm>
              <a:off x="-1869517" y="2260870"/>
              <a:ext cx="5141087" cy="2100633"/>
            </a:xfrm>
            <a:prstGeom prst="rect">
              <a:avLst/>
            </a:prstGeom>
            <a:noFill/>
            <a:ln w="9525">
              <a:noFill/>
              <a:miter lim="800000"/>
              <a:headEnd/>
              <a:tailEnd/>
            </a:ln>
          </p:spPr>
        </p:pic>
      </p:grpSp>
      <p:cxnSp>
        <p:nvCxnSpPr>
          <p:cNvPr id="142" name="AutoShape 15"/>
          <p:cNvCxnSpPr>
            <a:cxnSpLocks noChangeShapeType="1"/>
            <a:stCxn id="144" idx="3"/>
            <a:endCxn id="146" idx="1"/>
          </p:cNvCxnSpPr>
          <p:nvPr/>
        </p:nvCxnSpPr>
        <p:spPr bwMode="auto">
          <a:xfrm flipV="1">
            <a:off x="5021262" y="5745162"/>
            <a:ext cx="846138" cy="14288"/>
          </a:xfrm>
          <a:prstGeom prst="straightConnector1">
            <a:avLst/>
          </a:prstGeom>
          <a:noFill/>
          <a:ln w="6350">
            <a:solidFill>
              <a:srgbClr val="050505"/>
            </a:solidFill>
            <a:round/>
            <a:headEnd/>
            <a:tailEnd/>
          </a:ln>
        </p:spPr>
      </p:cxnSp>
      <p:cxnSp>
        <p:nvCxnSpPr>
          <p:cNvPr id="143" name="AutoShape 25"/>
          <p:cNvCxnSpPr>
            <a:cxnSpLocks noChangeShapeType="1"/>
            <a:stCxn id="146" idx="3"/>
            <a:endCxn id="145" idx="1"/>
          </p:cNvCxnSpPr>
          <p:nvPr/>
        </p:nvCxnSpPr>
        <p:spPr bwMode="auto">
          <a:xfrm flipV="1">
            <a:off x="6249987" y="5735637"/>
            <a:ext cx="758826" cy="9525"/>
          </a:xfrm>
          <a:prstGeom prst="straightConnector1">
            <a:avLst/>
          </a:prstGeom>
          <a:noFill/>
          <a:ln w="6350">
            <a:solidFill>
              <a:srgbClr val="050505"/>
            </a:solidFill>
            <a:round/>
            <a:headEnd/>
            <a:tailEnd/>
          </a:ln>
        </p:spPr>
      </p:cxnSp>
      <p:pic>
        <p:nvPicPr>
          <p:cNvPr id="144" name="Picture 4" descr="l3_switch_corp_blue"/>
          <p:cNvPicPr>
            <a:picLocks noChangeAspect="1" noChangeArrowheads="1"/>
          </p:cNvPicPr>
          <p:nvPr/>
        </p:nvPicPr>
        <p:blipFill>
          <a:blip r:embed="rId5" cstate="email"/>
          <a:srcRect/>
          <a:stretch>
            <a:fillRect/>
          </a:stretch>
        </p:blipFill>
        <p:spPr bwMode="auto">
          <a:xfrm>
            <a:off x="4638675" y="5570537"/>
            <a:ext cx="382587" cy="377825"/>
          </a:xfrm>
          <a:prstGeom prst="rect">
            <a:avLst/>
          </a:prstGeom>
          <a:noFill/>
          <a:ln w="9525">
            <a:noFill/>
            <a:miter lim="800000"/>
            <a:headEnd/>
            <a:tailEnd/>
          </a:ln>
        </p:spPr>
      </p:pic>
      <p:pic>
        <p:nvPicPr>
          <p:cNvPr id="145" name="Picture 5" descr="l3_switch_corp_blue"/>
          <p:cNvPicPr>
            <a:picLocks noChangeAspect="1" noChangeArrowheads="1"/>
          </p:cNvPicPr>
          <p:nvPr/>
        </p:nvPicPr>
        <p:blipFill>
          <a:blip r:embed="rId5" cstate="email"/>
          <a:srcRect/>
          <a:stretch>
            <a:fillRect/>
          </a:stretch>
        </p:blipFill>
        <p:spPr bwMode="auto">
          <a:xfrm>
            <a:off x="7008813" y="5546724"/>
            <a:ext cx="382587" cy="377825"/>
          </a:xfrm>
          <a:prstGeom prst="rect">
            <a:avLst/>
          </a:prstGeom>
          <a:noFill/>
          <a:ln w="9525">
            <a:noFill/>
            <a:miter lim="800000"/>
            <a:headEnd/>
            <a:tailEnd/>
          </a:ln>
        </p:spPr>
      </p:pic>
      <p:pic>
        <p:nvPicPr>
          <p:cNvPr id="146" name="Picture 7" descr="l3_switch_corp_blue"/>
          <p:cNvPicPr>
            <a:picLocks noChangeAspect="1" noChangeArrowheads="1"/>
          </p:cNvPicPr>
          <p:nvPr/>
        </p:nvPicPr>
        <p:blipFill>
          <a:blip r:embed="rId5" cstate="email"/>
          <a:srcRect/>
          <a:stretch>
            <a:fillRect/>
          </a:stretch>
        </p:blipFill>
        <p:spPr bwMode="auto">
          <a:xfrm>
            <a:off x="5867400" y="5556249"/>
            <a:ext cx="382587" cy="377825"/>
          </a:xfrm>
          <a:prstGeom prst="rect">
            <a:avLst/>
          </a:prstGeom>
          <a:noFill/>
          <a:ln w="9525">
            <a:noFill/>
            <a:miter lim="800000"/>
            <a:headEnd/>
            <a:tailEnd/>
          </a:ln>
        </p:spPr>
      </p:pic>
      <p:pic>
        <p:nvPicPr>
          <p:cNvPr id="147" name="Picture 13" descr="l3_switch_corp_blue"/>
          <p:cNvPicPr>
            <a:picLocks noChangeAspect="1" noChangeArrowheads="1"/>
          </p:cNvPicPr>
          <p:nvPr/>
        </p:nvPicPr>
        <p:blipFill>
          <a:blip r:embed="rId5" cstate="email"/>
          <a:srcRect/>
          <a:stretch>
            <a:fillRect/>
          </a:stretch>
        </p:blipFill>
        <p:spPr bwMode="auto">
          <a:xfrm>
            <a:off x="8261350" y="5556249"/>
            <a:ext cx="382587" cy="377825"/>
          </a:xfrm>
          <a:prstGeom prst="rect">
            <a:avLst/>
          </a:prstGeom>
          <a:noFill/>
          <a:ln w="9525">
            <a:noFill/>
            <a:miter lim="800000"/>
            <a:headEnd/>
            <a:tailEnd/>
          </a:ln>
        </p:spPr>
      </p:pic>
      <p:cxnSp>
        <p:nvCxnSpPr>
          <p:cNvPr id="148" name="AutoShape 29"/>
          <p:cNvCxnSpPr>
            <a:cxnSpLocks noChangeShapeType="1"/>
            <a:stCxn id="145" idx="3"/>
            <a:endCxn id="147" idx="1"/>
          </p:cNvCxnSpPr>
          <p:nvPr/>
        </p:nvCxnSpPr>
        <p:spPr bwMode="auto">
          <a:xfrm>
            <a:off x="7391400" y="5735637"/>
            <a:ext cx="869950" cy="9525"/>
          </a:xfrm>
          <a:prstGeom prst="straightConnector1">
            <a:avLst/>
          </a:prstGeom>
          <a:noFill/>
          <a:ln w="6350">
            <a:solidFill>
              <a:srgbClr val="050505"/>
            </a:solidFill>
            <a:round/>
            <a:headEnd/>
            <a:tailEnd/>
          </a:ln>
        </p:spPr>
      </p:cxnSp>
      <p:cxnSp>
        <p:nvCxnSpPr>
          <p:cNvPr id="149" name="Straight Arrow Connector 148"/>
          <p:cNvCxnSpPr/>
          <p:nvPr/>
        </p:nvCxnSpPr>
        <p:spPr>
          <a:xfrm>
            <a:off x="4800600" y="5406006"/>
            <a:ext cx="3641035" cy="0"/>
          </a:xfrm>
          <a:prstGeom prst="straightConnector1">
            <a:avLst/>
          </a:prstGeom>
          <a:ln w="38100">
            <a:solidFill>
              <a:srgbClr val="0070C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4419600" y="5257800"/>
            <a:ext cx="685800" cy="266602"/>
          </a:xfrm>
          <a:prstGeom prst="rect">
            <a:avLst/>
          </a:prstGeom>
          <a:solidFill>
            <a:srgbClr val="0070C0"/>
          </a:solidFill>
        </p:spPr>
        <p:txBody>
          <a:bodyPr wrap="square" lIns="36000" tIns="36000" rIns="36000" bIns="36000" rtlCol="0" anchor="ctr" anchorCtr="0">
            <a:spAutoFit/>
          </a:bodyPr>
          <a:lstStyle/>
          <a:p>
            <a:pPr algn="ctr">
              <a:lnSpc>
                <a:spcPct val="90000"/>
              </a:lnSpc>
            </a:pPr>
            <a:r>
              <a:rPr lang="en-GB" sz="1400" b="1" dirty="0">
                <a:solidFill>
                  <a:schemeClr val="bg1"/>
                </a:solidFill>
              </a:rPr>
              <a:t>CCM</a:t>
            </a:r>
          </a:p>
        </p:txBody>
      </p:sp>
      <p:cxnSp>
        <p:nvCxnSpPr>
          <p:cNvPr id="151" name="Straight Arrow Connector 150"/>
          <p:cNvCxnSpPr/>
          <p:nvPr/>
        </p:nvCxnSpPr>
        <p:spPr>
          <a:xfrm flipH="1">
            <a:off x="4817165" y="6019800"/>
            <a:ext cx="3641035" cy="0"/>
          </a:xfrm>
          <a:prstGeom prst="straightConnector1">
            <a:avLst/>
          </a:prstGeom>
          <a:ln w="38100">
            <a:solidFill>
              <a:srgbClr val="0070C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8001000" y="5905598"/>
            <a:ext cx="685800" cy="266602"/>
          </a:xfrm>
          <a:prstGeom prst="rect">
            <a:avLst/>
          </a:prstGeom>
          <a:solidFill>
            <a:srgbClr val="0070C0"/>
          </a:solidFill>
        </p:spPr>
        <p:txBody>
          <a:bodyPr wrap="square" lIns="36000" tIns="36000" rIns="36000" bIns="36000" rtlCol="0" anchor="ctr" anchorCtr="0">
            <a:spAutoFit/>
          </a:bodyPr>
          <a:lstStyle/>
          <a:p>
            <a:pPr algn="ctr">
              <a:lnSpc>
                <a:spcPct val="90000"/>
              </a:lnSpc>
            </a:pPr>
            <a:r>
              <a:rPr lang="en-GB" sz="1400" b="1" dirty="0">
                <a:solidFill>
                  <a:schemeClr val="bg1"/>
                </a:solidFill>
              </a:rPr>
              <a:t>CCM</a:t>
            </a:r>
          </a:p>
        </p:txBody>
      </p:sp>
      <p:sp>
        <p:nvSpPr>
          <p:cNvPr id="153" name="Oval 39"/>
          <p:cNvSpPr>
            <a:spLocks noChangeArrowheads="1"/>
          </p:cNvSpPr>
          <p:nvPr/>
        </p:nvSpPr>
        <p:spPr bwMode="auto">
          <a:xfrm>
            <a:off x="4674704" y="5625548"/>
            <a:ext cx="304800" cy="228600"/>
          </a:xfrm>
          <a:prstGeom prst="ellipse">
            <a:avLst/>
          </a:prstGeom>
          <a:solidFill>
            <a:srgbClr val="FF0000"/>
          </a:solidFill>
          <a:ln w="6350" algn="ctr">
            <a:solidFill>
              <a:srgbClr val="050505"/>
            </a:solidFill>
            <a:round/>
            <a:headEnd/>
            <a:tailEnd/>
          </a:ln>
        </p:spPr>
        <p:txBody>
          <a:bodyPr wrap="none" tIns="90000" bIns="90000" anchor="ctr"/>
          <a:lstStyle/>
          <a:p>
            <a:pPr algn="ctr"/>
            <a:r>
              <a:rPr lang="en-US" sz="1100" b="1" dirty="0">
                <a:solidFill>
                  <a:schemeClr val="bg1"/>
                </a:solidFill>
              </a:rPr>
              <a:t>MEP</a:t>
            </a:r>
          </a:p>
        </p:txBody>
      </p:sp>
      <p:sp>
        <p:nvSpPr>
          <p:cNvPr id="154" name="Oval 39"/>
          <p:cNvSpPr>
            <a:spLocks noChangeArrowheads="1"/>
          </p:cNvSpPr>
          <p:nvPr/>
        </p:nvSpPr>
        <p:spPr bwMode="auto">
          <a:xfrm>
            <a:off x="8292548" y="5625548"/>
            <a:ext cx="304800" cy="228600"/>
          </a:xfrm>
          <a:prstGeom prst="ellipse">
            <a:avLst/>
          </a:prstGeom>
          <a:solidFill>
            <a:srgbClr val="FF0000"/>
          </a:solidFill>
          <a:ln w="6350" algn="ctr">
            <a:solidFill>
              <a:srgbClr val="050505"/>
            </a:solidFill>
            <a:round/>
            <a:headEnd/>
            <a:tailEnd/>
          </a:ln>
        </p:spPr>
        <p:txBody>
          <a:bodyPr wrap="none" tIns="90000" bIns="90000" anchor="ctr"/>
          <a:lstStyle/>
          <a:p>
            <a:pPr algn="ctr"/>
            <a:r>
              <a:rPr lang="en-US" sz="1100" b="1" dirty="0">
                <a:solidFill>
                  <a:schemeClr val="bg1"/>
                </a:solidFill>
              </a:rPr>
              <a:t>MEP</a:t>
            </a:r>
          </a:p>
        </p:txBody>
      </p:sp>
      <p:sp>
        <p:nvSpPr>
          <p:cNvPr id="5" name="Slide Number Placeholder 4"/>
          <p:cNvSpPr>
            <a:spLocks noGrp="1"/>
          </p:cNvSpPr>
          <p:nvPr>
            <p:ph type="sldNum" sz="quarter" idx="12"/>
          </p:nvPr>
        </p:nvSpPr>
        <p:spPr/>
        <p:txBody>
          <a:bodyPr/>
          <a:lstStyle/>
          <a:p>
            <a:fld id="{3E55E81F-72E2-40F1-A677-7E1BFDA06590}" type="slidenum">
              <a:rPr lang="en-US" smtClean="0"/>
              <a:t>33</a:t>
            </a:fld>
            <a:endParaRPr lang="en-US"/>
          </a:p>
        </p:txBody>
      </p:sp>
    </p:spTree>
    <p:extLst>
      <p:ext uri="{BB962C8B-B14F-4D97-AF65-F5344CB8AC3E}">
        <p14:creationId xmlns:p14="http://schemas.microsoft.com/office/powerpoint/2010/main" val="217165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63" presetClass="path" presetSubtype="0" accel="50000" decel="50000" fill="hold" grpId="0" nodeType="withEffect">
                                  <p:stCondLst>
                                    <p:cond delay="0"/>
                                  </p:stCondLst>
                                  <p:childTnLst>
                                    <p:animMotion origin="layout" path="M -3.33333E-6 4.39408E-6 L 0.39584 4.39408E-6 " pathEditMode="relative" rAng="0" ptsTypes="AA">
                                      <p:cBhvr>
                                        <p:cTn id="10" dur="2000" fill="hold"/>
                                        <p:tgtEl>
                                          <p:spTgt spid="72"/>
                                        </p:tgtEl>
                                        <p:attrNameLst>
                                          <p:attrName>ppt_x</p:attrName>
                                          <p:attrName>ppt_y</p:attrName>
                                        </p:attrNameLst>
                                      </p:cBhvr>
                                      <p:rCtr x="198" y="0"/>
                                    </p:animMotion>
                                  </p:childTnLst>
                                </p:cTn>
                              </p:par>
                            </p:childTnLst>
                          </p:cTn>
                        </p:par>
                        <p:par>
                          <p:cTn id="11" fill="hold">
                            <p:stCondLst>
                              <p:cond delay="2000"/>
                            </p:stCondLst>
                            <p:childTnLst>
                              <p:par>
                                <p:cTn id="12" presetID="9" presetClass="exit" presetSubtype="0" fill="hold" grpId="1" nodeType="afterEffect">
                                  <p:stCondLst>
                                    <p:cond delay="0"/>
                                  </p:stCondLst>
                                  <p:childTnLst>
                                    <p:animEffect transition="out" filter="dissolve">
                                      <p:cBhvr>
                                        <p:cTn id="13" dur="500"/>
                                        <p:tgtEl>
                                          <p:spTgt spid="72"/>
                                        </p:tgtEl>
                                      </p:cBhvr>
                                    </p:animEffect>
                                    <p:set>
                                      <p:cBhvr>
                                        <p:cTn id="14" dur="1" fill="hold">
                                          <p:stCondLst>
                                            <p:cond delay="499"/>
                                          </p:stCondLst>
                                        </p:cTn>
                                        <p:tgtEl>
                                          <p:spTgt spid="72"/>
                                        </p:tgtEl>
                                        <p:attrNameLst>
                                          <p:attrName>style.visibility</p:attrName>
                                        </p:attrNameLst>
                                      </p:cBhvr>
                                      <p:to>
                                        <p:strVal val="hidden"/>
                                      </p:to>
                                    </p:set>
                                  </p:childTnLst>
                                </p:cTn>
                              </p:par>
                              <p:par>
                                <p:cTn id="15" presetID="1" presetClass="entr" presetSubtype="0" fill="hold" grpId="2"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35" presetClass="path" presetSubtype="0" accel="50000" decel="50000" fill="hold" grpId="0" nodeType="withEffect">
                                  <p:stCondLst>
                                    <p:cond delay="0"/>
                                  </p:stCondLst>
                                  <p:childTnLst>
                                    <p:animMotion origin="layout" path="M -1.11022E-16 -2.6827E-6 L -0.39167 -2.6827E-6 " pathEditMode="relative" rAng="0" ptsTypes="AA">
                                      <p:cBhvr>
                                        <p:cTn id="20" dur="2000" fill="hold"/>
                                        <p:tgtEl>
                                          <p:spTgt spid="84"/>
                                        </p:tgtEl>
                                        <p:attrNameLst>
                                          <p:attrName>ppt_x</p:attrName>
                                          <p:attrName>ppt_y</p:attrName>
                                        </p:attrNameLst>
                                      </p:cBhvr>
                                      <p:rCtr x="-196" y="0"/>
                                    </p:animMotion>
                                  </p:childTnLst>
                                </p:cTn>
                              </p:par>
                            </p:childTnLst>
                          </p:cTn>
                        </p:par>
                        <p:par>
                          <p:cTn id="21" fill="hold">
                            <p:stCondLst>
                              <p:cond delay="4000"/>
                            </p:stCondLst>
                            <p:childTnLst>
                              <p:par>
                                <p:cTn id="22" presetID="9" presetClass="exit" presetSubtype="0" fill="hold" grpId="1" nodeType="afterEffect">
                                  <p:stCondLst>
                                    <p:cond delay="0"/>
                                  </p:stCondLst>
                                  <p:childTnLst>
                                    <p:animEffect transition="out" filter="dissolve">
                                      <p:cBhvr>
                                        <p:cTn id="23" dur="500"/>
                                        <p:tgtEl>
                                          <p:spTgt spid="84"/>
                                        </p:tgtEl>
                                      </p:cBhvr>
                                    </p:animEffect>
                                    <p:set>
                                      <p:cBhvr>
                                        <p:cTn id="24" dur="1" fill="hold">
                                          <p:stCondLst>
                                            <p:cond delay="499"/>
                                          </p:stCondLst>
                                        </p:cTn>
                                        <p:tgtEl>
                                          <p:spTgt spid="8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
                                        </p:tgtEl>
                                        <p:attrNameLst>
                                          <p:attrName>style.visibility</p:attrName>
                                        </p:attrNameLst>
                                      </p:cBhvr>
                                      <p:to>
                                        <p:strVal val="visible"/>
                                      </p:to>
                                    </p:set>
                                  </p:childTnLst>
                                </p:cTn>
                              </p:par>
                              <p:par>
                                <p:cTn id="31" presetID="63" presetClass="path" presetSubtype="0" accel="50000" decel="50000" fill="hold" grpId="1" nodeType="withEffect">
                                  <p:stCondLst>
                                    <p:cond delay="0"/>
                                  </p:stCondLst>
                                  <p:childTnLst>
                                    <p:animMotion origin="layout" path="M -3.33333E-6 -3.92229E-6 L 0.39584 -3.92229E-6 " pathEditMode="relative" rAng="0" ptsTypes="AA">
                                      <p:cBhvr>
                                        <p:cTn id="32" dur="2000" fill="hold"/>
                                        <p:tgtEl>
                                          <p:spTgt spid="119"/>
                                        </p:tgtEl>
                                        <p:attrNameLst>
                                          <p:attrName>ppt_x</p:attrName>
                                          <p:attrName>ppt_y</p:attrName>
                                        </p:attrNameLst>
                                      </p:cBhvr>
                                      <p:rCtr x="198" y="0"/>
                                    </p:animMotion>
                                  </p:childTnLst>
                                </p:cTn>
                              </p:par>
                              <p:par>
                                <p:cTn id="33" presetID="1" presetClass="entr" presetSubtype="0" fill="hold" grpId="0" nodeType="withEffect">
                                  <p:stCondLst>
                                    <p:cond delay="70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nodeType="withEffect">
                                  <p:stCondLst>
                                    <p:cond delay="700"/>
                                  </p:stCondLst>
                                  <p:childTnLst>
                                    <p:set>
                                      <p:cBhvr>
                                        <p:cTn id="36" dur="1" fill="hold">
                                          <p:stCondLst>
                                            <p:cond delay="0"/>
                                          </p:stCondLst>
                                        </p:cTn>
                                        <p:tgtEl>
                                          <p:spTgt spid="134"/>
                                        </p:tgtEl>
                                        <p:attrNameLst>
                                          <p:attrName>style.visibility</p:attrName>
                                        </p:attrNameLst>
                                      </p:cBhvr>
                                      <p:to>
                                        <p:strVal val="visible"/>
                                      </p:to>
                                    </p:set>
                                  </p:childTnLst>
                                </p:cTn>
                              </p:par>
                              <p:par>
                                <p:cTn id="37" presetID="35" presetClass="path" presetSubtype="0" accel="50000" decel="50000" fill="hold" grpId="1" nodeType="withEffect">
                                  <p:stCondLst>
                                    <p:cond delay="700"/>
                                  </p:stCondLst>
                                  <p:childTnLst>
                                    <p:animMotion origin="layout" path="M -3.61111E-6 1.23959E-6 L -0.14184 1.23959E-6 " pathEditMode="relative" rAng="0" ptsTypes="AA">
                                      <p:cBhvr>
                                        <p:cTn id="38" dur="2000" fill="hold"/>
                                        <p:tgtEl>
                                          <p:spTgt spid="121"/>
                                        </p:tgtEl>
                                        <p:attrNameLst>
                                          <p:attrName>ppt_x</p:attrName>
                                          <p:attrName>ppt_y</p:attrName>
                                        </p:attrNameLst>
                                      </p:cBhvr>
                                      <p:rCtr x="-71" y="0"/>
                                    </p:animMotion>
                                  </p:childTnLst>
                                </p:cTn>
                              </p:par>
                              <p:par>
                                <p:cTn id="39" presetID="1" presetClass="entr" presetSubtype="0" fill="hold" grpId="0" nodeType="withEffect">
                                  <p:stCondLst>
                                    <p:cond delay="100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nodeType="withEffect">
                                  <p:stCondLst>
                                    <p:cond delay="1000"/>
                                  </p:stCondLst>
                                  <p:childTnLst>
                                    <p:set>
                                      <p:cBhvr>
                                        <p:cTn id="42" dur="1" fill="hold">
                                          <p:stCondLst>
                                            <p:cond delay="0"/>
                                          </p:stCondLst>
                                        </p:cTn>
                                        <p:tgtEl>
                                          <p:spTgt spid="127"/>
                                        </p:tgtEl>
                                        <p:attrNameLst>
                                          <p:attrName>style.visibility</p:attrName>
                                        </p:attrNameLst>
                                      </p:cBhvr>
                                      <p:to>
                                        <p:strVal val="visible"/>
                                      </p:to>
                                    </p:set>
                                  </p:childTnLst>
                                </p:cTn>
                              </p:par>
                              <p:par>
                                <p:cTn id="43" presetID="35" presetClass="path" presetSubtype="0" accel="50000" decel="50000" fill="hold" grpId="1" nodeType="withEffect">
                                  <p:stCondLst>
                                    <p:cond delay="1000"/>
                                  </p:stCondLst>
                                  <p:childTnLst>
                                    <p:animMotion origin="layout" path="M 0 -4.25532E-7 L -0.26667 -4.25532E-7 " pathEditMode="relative" rAng="0" ptsTypes="AA">
                                      <p:cBhvr>
                                        <p:cTn id="44" dur="2000" fill="hold"/>
                                        <p:tgtEl>
                                          <p:spTgt spid="137"/>
                                        </p:tgtEl>
                                        <p:attrNameLst>
                                          <p:attrName>ppt_x</p:attrName>
                                          <p:attrName>ppt_y</p:attrName>
                                        </p:attrNameLst>
                                      </p:cBhvr>
                                      <p:rCtr x="-133" y="0"/>
                                    </p:animMotion>
                                  </p:childTnLst>
                                </p:cTn>
                              </p:par>
                              <p:par>
                                <p:cTn id="45" presetID="1" presetClass="entr" presetSubtype="0" fill="hold" grpId="0" nodeType="withEffect">
                                  <p:stCondLst>
                                    <p:cond delay="1500"/>
                                  </p:stCondLst>
                                  <p:childTnLst>
                                    <p:set>
                                      <p:cBhvr>
                                        <p:cTn id="46" dur="1" fill="hold">
                                          <p:stCondLst>
                                            <p:cond delay="0"/>
                                          </p:stCondLst>
                                        </p:cTn>
                                        <p:tgtEl>
                                          <p:spTgt spid="138"/>
                                        </p:tgtEl>
                                        <p:attrNameLst>
                                          <p:attrName>style.visibility</p:attrName>
                                        </p:attrNameLst>
                                      </p:cBhvr>
                                      <p:to>
                                        <p:strVal val="visible"/>
                                      </p:to>
                                    </p:set>
                                  </p:childTnLst>
                                </p:cTn>
                              </p:par>
                              <p:par>
                                <p:cTn id="47" presetID="1" presetClass="entr" presetSubtype="0" fill="hold" nodeType="withEffect">
                                  <p:stCondLst>
                                    <p:cond delay="1500"/>
                                  </p:stCondLst>
                                  <p:childTnLst>
                                    <p:set>
                                      <p:cBhvr>
                                        <p:cTn id="48" dur="1" fill="hold">
                                          <p:stCondLst>
                                            <p:cond delay="0"/>
                                          </p:stCondLst>
                                        </p:cTn>
                                        <p:tgtEl>
                                          <p:spTgt spid="120"/>
                                        </p:tgtEl>
                                        <p:attrNameLst>
                                          <p:attrName>style.visibility</p:attrName>
                                        </p:attrNameLst>
                                      </p:cBhvr>
                                      <p:to>
                                        <p:strVal val="visible"/>
                                      </p:to>
                                    </p:set>
                                  </p:childTnLst>
                                </p:cTn>
                              </p:par>
                              <p:par>
                                <p:cTn id="49" presetID="35" presetClass="path" presetSubtype="0" accel="50000" decel="50000" fill="hold" grpId="1" nodeType="withEffect">
                                  <p:stCondLst>
                                    <p:cond delay="1400"/>
                                  </p:stCondLst>
                                  <p:childTnLst>
                                    <p:animMotion origin="layout" path="M -1.11022E-16 -3.49676E-6 L -0.39167 -3.49676E-6 " pathEditMode="relative" rAng="0" ptsTypes="AA">
                                      <p:cBhvr>
                                        <p:cTn id="50" dur="2000" fill="hold"/>
                                        <p:tgtEl>
                                          <p:spTgt spid="138"/>
                                        </p:tgtEl>
                                        <p:attrNameLst>
                                          <p:attrName>ppt_x</p:attrName>
                                          <p:attrName>ppt_y</p:attrName>
                                        </p:attrNameLst>
                                      </p:cBhvr>
                                      <p:rCtr x="-196" y="0"/>
                                    </p:animMotion>
                                  </p:childTnLst>
                                </p:cTn>
                              </p:par>
                            </p:childTnLst>
                          </p:cTn>
                        </p:par>
                        <p:par>
                          <p:cTn id="51" fill="hold">
                            <p:stCondLst>
                              <p:cond delay="3400"/>
                            </p:stCondLst>
                            <p:childTnLst>
                              <p:par>
                                <p:cTn id="52" presetID="9" presetClass="exit" presetSubtype="0" fill="hold" grpId="2" nodeType="afterEffect">
                                  <p:stCondLst>
                                    <p:cond delay="0"/>
                                  </p:stCondLst>
                                  <p:childTnLst>
                                    <p:animEffect transition="out" filter="dissolve">
                                      <p:cBhvr>
                                        <p:cTn id="53" dur="300"/>
                                        <p:tgtEl>
                                          <p:spTgt spid="119"/>
                                        </p:tgtEl>
                                      </p:cBhvr>
                                    </p:animEffect>
                                    <p:set>
                                      <p:cBhvr>
                                        <p:cTn id="54" dur="1" fill="hold">
                                          <p:stCondLst>
                                            <p:cond delay="299"/>
                                          </p:stCondLst>
                                        </p:cTn>
                                        <p:tgtEl>
                                          <p:spTgt spid="119"/>
                                        </p:tgtEl>
                                        <p:attrNameLst>
                                          <p:attrName>style.visibility</p:attrName>
                                        </p:attrNameLst>
                                      </p:cBhvr>
                                      <p:to>
                                        <p:strVal val="hidden"/>
                                      </p:to>
                                    </p:set>
                                  </p:childTnLst>
                                </p:cTn>
                              </p:par>
                            </p:childTnLst>
                          </p:cTn>
                        </p:par>
                        <p:par>
                          <p:cTn id="55" fill="hold">
                            <p:stCondLst>
                              <p:cond delay="3700"/>
                            </p:stCondLst>
                            <p:childTnLst>
                              <p:par>
                                <p:cTn id="56" presetID="9" presetClass="exit" presetSubtype="0" fill="hold" grpId="2" nodeType="afterEffect">
                                  <p:stCondLst>
                                    <p:cond delay="0"/>
                                  </p:stCondLst>
                                  <p:childTnLst>
                                    <p:animEffect transition="out" filter="dissolve">
                                      <p:cBhvr>
                                        <p:cTn id="57" dur="300"/>
                                        <p:tgtEl>
                                          <p:spTgt spid="121"/>
                                        </p:tgtEl>
                                      </p:cBhvr>
                                    </p:animEffect>
                                    <p:set>
                                      <p:cBhvr>
                                        <p:cTn id="58" dur="1" fill="hold">
                                          <p:stCondLst>
                                            <p:cond delay="299"/>
                                          </p:stCondLst>
                                        </p:cTn>
                                        <p:tgtEl>
                                          <p:spTgt spid="121"/>
                                        </p:tgtEl>
                                        <p:attrNameLst>
                                          <p:attrName>style.visibility</p:attrName>
                                        </p:attrNameLst>
                                      </p:cBhvr>
                                      <p:to>
                                        <p:strVal val="hidden"/>
                                      </p:to>
                                    </p:set>
                                  </p:childTnLst>
                                </p:cTn>
                              </p:par>
                            </p:childTnLst>
                          </p:cTn>
                        </p:par>
                        <p:par>
                          <p:cTn id="59" fill="hold">
                            <p:stCondLst>
                              <p:cond delay="4000"/>
                            </p:stCondLst>
                            <p:childTnLst>
                              <p:par>
                                <p:cTn id="60" presetID="9" presetClass="exit" presetSubtype="0" fill="hold" grpId="2" nodeType="afterEffect">
                                  <p:stCondLst>
                                    <p:cond delay="0"/>
                                  </p:stCondLst>
                                  <p:childTnLst>
                                    <p:animEffect transition="out" filter="dissolve">
                                      <p:cBhvr>
                                        <p:cTn id="61" dur="300"/>
                                        <p:tgtEl>
                                          <p:spTgt spid="137"/>
                                        </p:tgtEl>
                                      </p:cBhvr>
                                    </p:animEffect>
                                    <p:set>
                                      <p:cBhvr>
                                        <p:cTn id="62" dur="1" fill="hold">
                                          <p:stCondLst>
                                            <p:cond delay="299"/>
                                          </p:stCondLst>
                                        </p:cTn>
                                        <p:tgtEl>
                                          <p:spTgt spid="137"/>
                                        </p:tgtEl>
                                        <p:attrNameLst>
                                          <p:attrName>style.visibility</p:attrName>
                                        </p:attrNameLst>
                                      </p:cBhvr>
                                      <p:to>
                                        <p:strVal val="hidden"/>
                                      </p:to>
                                    </p:set>
                                  </p:childTnLst>
                                </p:cTn>
                              </p:par>
                            </p:childTnLst>
                          </p:cTn>
                        </p:par>
                        <p:par>
                          <p:cTn id="63" fill="hold">
                            <p:stCondLst>
                              <p:cond delay="4300"/>
                            </p:stCondLst>
                            <p:childTnLst>
                              <p:par>
                                <p:cTn id="64" presetID="9" presetClass="exit" presetSubtype="0" fill="hold" grpId="2" nodeType="afterEffect">
                                  <p:stCondLst>
                                    <p:cond delay="0"/>
                                  </p:stCondLst>
                                  <p:childTnLst>
                                    <p:animEffect transition="out" filter="dissolve">
                                      <p:cBhvr>
                                        <p:cTn id="65" dur="300"/>
                                        <p:tgtEl>
                                          <p:spTgt spid="138"/>
                                        </p:tgtEl>
                                      </p:cBhvr>
                                    </p:animEffect>
                                    <p:set>
                                      <p:cBhvr>
                                        <p:cTn id="66" dur="1" fill="hold">
                                          <p:stCondLst>
                                            <p:cond delay="299"/>
                                          </p:stCondLst>
                                        </p:cTn>
                                        <p:tgtEl>
                                          <p:spTgt spid="13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9"/>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152"/>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51"/>
                                        </p:tgtEl>
                                        <p:attrNameLst>
                                          <p:attrName>style.visibility</p:attrName>
                                        </p:attrNameLst>
                                      </p:cBhvr>
                                      <p:to>
                                        <p:strVal val="visible"/>
                                      </p:to>
                                    </p:set>
                                  </p:childTnLst>
                                </p:cTn>
                              </p:par>
                            </p:childTnLst>
                          </p:cTn>
                        </p:par>
                        <p:par>
                          <p:cTn id="78" fill="hold">
                            <p:stCondLst>
                              <p:cond delay="0"/>
                            </p:stCondLst>
                            <p:childTnLst>
                              <p:par>
                                <p:cTn id="79" presetID="63" presetClass="path" presetSubtype="0" repeatCount="indefinite" accel="50000" decel="50000" fill="hold" grpId="1" nodeType="afterEffect">
                                  <p:stCondLst>
                                    <p:cond delay="1000"/>
                                  </p:stCondLst>
                                  <p:childTnLst>
                                    <p:animMotion origin="layout" path="M -3.33333E-6 -3.90379E-6 L 0.39584 -3.90379E-6 " pathEditMode="relative" rAng="0" ptsTypes="AA">
                                      <p:cBhvr>
                                        <p:cTn id="80" dur="1000" fill="hold"/>
                                        <p:tgtEl>
                                          <p:spTgt spid="150"/>
                                        </p:tgtEl>
                                        <p:attrNameLst>
                                          <p:attrName>ppt_x</p:attrName>
                                          <p:attrName>ppt_y</p:attrName>
                                        </p:attrNameLst>
                                      </p:cBhvr>
                                      <p:rCtr x="198" y="0"/>
                                    </p:animMotion>
                                  </p:childTnLst>
                                </p:cTn>
                              </p:par>
                            </p:childTnLst>
                          </p:cTn>
                        </p:par>
                        <p:par>
                          <p:cTn id="81" fill="hold">
                            <p:stCondLst>
                              <p:cond delay="2000"/>
                            </p:stCondLst>
                            <p:childTnLst>
                              <p:par>
                                <p:cTn id="82" presetID="35" presetClass="path" presetSubtype="0" repeatCount="indefinite" accel="50000" decel="50000" fill="hold" grpId="1" nodeType="afterEffect">
                                  <p:stCondLst>
                                    <p:cond delay="500"/>
                                  </p:stCondLst>
                                  <p:childTnLst>
                                    <p:animMotion origin="layout" path="M -1.11022E-16 -9.80574E-7 L -0.39167 -9.80574E-7 " pathEditMode="relative" rAng="0" ptsTypes="AA">
                                      <p:cBhvr>
                                        <p:cTn id="83" dur="1000" fill="hold"/>
                                        <p:tgtEl>
                                          <p:spTgt spid="152"/>
                                        </p:tgtEl>
                                        <p:attrNameLst>
                                          <p:attrName>ppt_x</p:attrName>
                                          <p:attrName>ppt_y</p:attrName>
                                        </p:attrNameLst>
                                      </p:cBhvr>
                                      <p:rCtr x="-1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72" grpId="2" animBg="1"/>
      <p:bldP spid="84" grpId="0" animBg="1"/>
      <p:bldP spid="84" grpId="1" animBg="1"/>
      <p:bldP spid="84" grpId="2" animBg="1"/>
      <p:bldP spid="119" grpId="0" animBg="1"/>
      <p:bldP spid="119" grpId="1" animBg="1"/>
      <p:bldP spid="119" grpId="2" animBg="1"/>
      <p:bldP spid="121" grpId="0" animBg="1"/>
      <p:bldP spid="121" grpId="1" animBg="1"/>
      <p:bldP spid="121" grpId="2" animBg="1"/>
      <p:bldP spid="137" grpId="0" animBg="1"/>
      <p:bldP spid="137" grpId="1" animBg="1"/>
      <p:bldP spid="137" grpId="2" animBg="1"/>
      <p:bldP spid="138" grpId="0" animBg="1"/>
      <p:bldP spid="138" grpId="1" animBg="1"/>
      <p:bldP spid="138" grpId="2" animBg="1"/>
      <p:bldP spid="150" grpId="0" animBg="1"/>
      <p:bldP spid="150" grpId="1" animBg="1"/>
      <p:bldP spid="152" grpId="0" animBg="1"/>
      <p:bldP spid="15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IEEE 802.1ag </a:t>
            </a:r>
            <a:br>
              <a:rPr lang="en-US" altLang="en-US" smtClean="0"/>
            </a:br>
            <a:r>
              <a:rPr lang="en-US" altLang="en-US" smtClean="0"/>
              <a:t>Connectivity Fault Management</a:t>
            </a:r>
            <a:endParaRPr lang="en-US" altLang="en-US" smtClean="0"/>
          </a:p>
        </p:txBody>
      </p:sp>
      <p:sp>
        <p:nvSpPr>
          <p:cNvPr id="44035" name="TextBox 3"/>
          <p:cNvSpPr txBox="1">
            <a:spLocks noChangeArrowheads="1"/>
          </p:cNvSpPr>
          <p:nvPr/>
        </p:nvSpPr>
        <p:spPr bwMode="auto">
          <a:xfrm>
            <a:off x="611188" y="1412875"/>
            <a:ext cx="7777162" cy="5094288"/>
          </a:xfrm>
          <a:prstGeom prst="rect">
            <a:avLst/>
          </a:prstGeom>
          <a:noFill/>
          <a:ln w="9525">
            <a:noFill/>
            <a:miter lim="800000"/>
            <a:headEnd/>
            <a:tailEnd/>
          </a:ln>
        </p:spPr>
        <p:txBody>
          <a:bodyPr>
            <a:spAutoFit/>
          </a:bodyPr>
          <a:lstStyle/>
          <a:p>
            <a:pPr>
              <a:defRPr/>
            </a:pPr>
            <a:r>
              <a:rPr lang="en-US" sz="1300" dirty="0">
                <a:latin typeface="Courier New" pitchFamily="49" charset="0"/>
                <a:cs typeface="Courier New" pitchFamily="49" charset="0"/>
              </a:rPr>
              <a:t>ERS-1# </a:t>
            </a:r>
            <a:r>
              <a:rPr lang="en-US" sz="1300" b="1" i="1" dirty="0">
                <a:latin typeface="Courier New" pitchFamily="49" charset="0"/>
                <a:cs typeface="Courier New" pitchFamily="49" charset="0"/>
              </a:rPr>
              <a:t>l2ping 40.ERS-3 (B-</a:t>
            </a:r>
            <a:r>
              <a:rPr lang="en-US" sz="1300" b="1" i="1" dirty="0" err="1">
                <a:latin typeface="Courier New" pitchFamily="49" charset="0"/>
                <a:cs typeface="Courier New" pitchFamily="49" charset="0"/>
              </a:rPr>
              <a:t>VLAN.Remote</a:t>
            </a:r>
            <a:r>
              <a:rPr lang="en-US" sz="1300" b="1" i="1" dirty="0">
                <a:latin typeface="Courier New" pitchFamily="49" charset="0"/>
                <a:cs typeface="Courier New" pitchFamily="49" charset="0"/>
              </a:rPr>
              <a:t> Switch Name)</a:t>
            </a:r>
          </a:p>
          <a:p>
            <a:pPr>
              <a:defRPr/>
            </a:pPr>
            <a:endParaRPr lang="en-US" sz="1300" dirty="0">
              <a:latin typeface="Courier New" pitchFamily="49" charset="0"/>
              <a:cs typeface="Courier New" pitchFamily="49" charset="0"/>
            </a:endParaRPr>
          </a:p>
          <a:p>
            <a:pPr>
              <a:defRPr/>
            </a:pPr>
            <a:r>
              <a:rPr lang="en-US" sz="1300" dirty="0">
                <a:latin typeface="Courier New" pitchFamily="49" charset="0"/>
                <a:cs typeface="Courier New" pitchFamily="49" charset="0"/>
              </a:rPr>
              <a:t> Please wait for l2ping to complete or press any key to abort </a:t>
            </a:r>
          </a:p>
          <a:p>
            <a:pPr>
              <a:defRPr/>
            </a:pPr>
            <a:endParaRPr lang="en-US" sz="1300" dirty="0">
              <a:latin typeface="Courier New" pitchFamily="49" charset="0"/>
              <a:cs typeface="Courier New" pitchFamily="49" charset="0"/>
            </a:endParaRPr>
          </a:p>
          <a:p>
            <a:pPr>
              <a:defRPr/>
            </a:pPr>
            <a:r>
              <a:rPr lang="en-US" sz="1300" dirty="0">
                <a:latin typeface="Courier New" pitchFamily="49" charset="0"/>
                <a:cs typeface="Courier New" pitchFamily="49" charset="0"/>
              </a:rPr>
              <a:t>----00:be:b0:00:00:03    L2 PING Statistics----  0(68) bytes of data</a:t>
            </a:r>
          </a:p>
          <a:p>
            <a:pPr>
              <a:defRPr/>
            </a:pPr>
            <a:r>
              <a:rPr lang="en-US" sz="1300" dirty="0">
                <a:latin typeface="Courier New" pitchFamily="49" charset="0"/>
                <a:cs typeface="Courier New" pitchFamily="49" charset="0"/>
              </a:rPr>
              <a:t>1 packets transmitted, 1 packets received,   0.00% packet loss</a:t>
            </a:r>
          </a:p>
          <a:p>
            <a:pPr>
              <a:defRPr/>
            </a:pPr>
            <a:r>
              <a:rPr lang="en-US" sz="1300" dirty="0">
                <a:latin typeface="Courier New" pitchFamily="49" charset="0"/>
                <a:cs typeface="Courier New" pitchFamily="49" charset="0"/>
              </a:rPr>
              <a:t>  round-trip (us)        min/max/</a:t>
            </a:r>
            <a:r>
              <a:rPr lang="en-US" sz="1300" dirty="0" err="1">
                <a:latin typeface="Courier New" pitchFamily="49" charset="0"/>
                <a:cs typeface="Courier New" pitchFamily="49" charset="0"/>
              </a:rPr>
              <a:t>ave</a:t>
            </a:r>
            <a:r>
              <a:rPr lang="en-US" sz="1300" dirty="0">
                <a:latin typeface="Courier New" pitchFamily="49" charset="0"/>
                <a:cs typeface="Courier New" pitchFamily="49" charset="0"/>
              </a:rPr>
              <a:t>/</a:t>
            </a:r>
            <a:r>
              <a:rPr lang="en-US" sz="1300" dirty="0" err="1">
                <a:latin typeface="Courier New" pitchFamily="49" charset="0"/>
                <a:cs typeface="Courier New" pitchFamily="49" charset="0"/>
              </a:rPr>
              <a:t>stdv</a:t>
            </a:r>
            <a:r>
              <a:rPr lang="en-US" sz="1300" dirty="0">
                <a:latin typeface="Courier New" pitchFamily="49" charset="0"/>
                <a:cs typeface="Courier New" pitchFamily="49" charset="0"/>
              </a:rPr>
              <a:t> =  490/490/490.00/ 0.00</a:t>
            </a:r>
          </a:p>
          <a:p>
            <a:pPr>
              <a:defRPr/>
            </a:pPr>
            <a:endParaRPr lang="en-US" sz="1300" dirty="0">
              <a:latin typeface="Courier New" pitchFamily="49" charset="0"/>
              <a:cs typeface="Courier New" pitchFamily="49" charset="0"/>
            </a:endParaRPr>
          </a:p>
          <a:p>
            <a:pPr>
              <a:defRPr/>
            </a:pPr>
            <a:r>
              <a:rPr lang="en-US" sz="1300" dirty="0">
                <a:latin typeface="Courier New" pitchFamily="49" charset="0"/>
                <a:cs typeface="Courier New" pitchFamily="49" charset="0"/>
              </a:rPr>
              <a:t>ERS-1# </a:t>
            </a:r>
            <a:r>
              <a:rPr lang="en-US" sz="1300" b="1" i="1" dirty="0">
                <a:latin typeface="Courier New" pitchFamily="49" charset="0"/>
                <a:cs typeface="Courier New" pitchFamily="49" charset="0"/>
              </a:rPr>
              <a:t>l2traceroute 40.ERS-3 (B-</a:t>
            </a:r>
            <a:r>
              <a:rPr lang="en-US" sz="1300" b="1" i="1" dirty="0" err="1">
                <a:latin typeface="Courier New" pitchFamily="49" charset="0"/>
                <a:cs typeface="Courier New" pitchFamily="49" charset="0"/>
              </a:rPr>
              <a:t>VLAN.Remote</a:t>
            </a:r>
            <a:r>
              <a:rPr lang="en-US" sz="1300" b="1" i="1" dirty="0">
                <a:latin typeface="Courier New" pitchFamily="49" charset="0"/>
                <a:cs typeface="Courier New" pitchFamily="49" charset="0"/>
              </a:rPr>
              <a:t> Switch Name)</a:t>
            </a:r>
          </a:p>
          <a:p>
            <a:pPr>
              <a:defRPr/>
            </a:pPr>
            <a:endParaRPr lang="en-US" sz="1300" dirty="0">
              <a:latin typeface="Courier New" pitchFamily="49" charset="0"/>
              <a:cs typeface="Courier New" pitchFamily="49" charset="0"/>
            </a:endParaRPr>
          </a:p>
          <a:p>
            <a:pPr>
              <a:defRPr/>
            </a:pPr>
            <a:r>
              <a:rPr lang="en-US" sz="1300" dirty="0">
                <a:latin typeface="Courier New" pitchFamily="49" charset="0"/>
                <a:cs typeface="Courier New" pitchFamily="49" charset="0"/>
              </a:rPr>
              <a:t> Please wait for l2traceroute to complete or press any key to abort </a:t>
            </a:r>
          </a:p>
          <a:p>
            <a:pPr>
              <a:defRPr/>
            </a:pPr>
            <a:endParaRPr lang="en-US" sz="1300" dirty="0">
              <a:latin typeface="Courier New" pitchFamily="49" charset="0"/>
              <a:cs typeface="Courier New" pitchFamily="49" charset="0"/>
            </a:endParaRPr>
          </a:p>
          <a:p>
            <a:pPr>
              <a:defRPr/>
            </a:pPr>
            <a:r>
              <a:rPr lang="en-US" sz="1300" dirty="0">
                <a:latin typeface="Courier New" pitchFamily="49" charset="0"/>
                <a:cs typeface="Courier New" pitchFamily="49" charset="0"/>
              </a:rPr>
              <a:t>l2traceroute to ERS-3  (00:be:b0:00:00:03),  </a:t>
            </a:r>
            <a:r>
              <a:rPr lang="en-US" sz="1300" dirty="0" err="1">
                <a:latin typeface="Courier New" pitchFamily="49" charset="0"/>
                <a:cs typeface="Courier New" pitchFamily="49" charset="0"/>
              </a:rPr>
              <a:t>vlan</a:t>
            </a:r>
            <a:r>
              <a:rPr lang="en-US" sz="1300" dirty="0">
                <a:latin typeface="Courier New" pitchFamily="49" charset="0"/>
                <a:cs typeface="Courier New" pitchFamily="49" charset="0"/>
              </a:rPr>
              <a:t> 40</a:t>
            </a:r>
          </a:p>
          <a:p>
            <a:pPr>
              <a:defRPr/>
            </a:pPr>
            <a:r>
              <a:rPr lang="en-US" sz="1300" dirty="0">
                <a:latin typeface="Courier New" pitchFamily="49" charset="0"/>
                <a:cs typeface="Courier New" pitchFamily="49" charset="0"/>
              </a:rPr>
              <a:t>0    ERS-1               (00:be:b0:00:00:01)</a:t>
            </a:r>
          </a:p>
          <a:p>
            <a:pPr marL="342900" indent="-342900">
              <a:defRPr/>
            </a:pPr>
            <a:r>
              <a:rPr lang="en-US" sz="1300" dirty="0">
                <a:latin typeface="Courier New" pitchFamily="49" charset="0"/>
                <a:cs typeface="Courier New" pitchFamily="49" charset="0"/>
              </a:rPr>
              <a:t>1    ERS-3               (00:be:b0:00:00:03)</a:t>
            </a:r>
          </a:p>
          <a:p>
            <a:pPr marL="342900" indent="-342900">
              <a:buFontTx/>
              <a:buAutoNum type="arabicPlain"/>
              <a:defRPr/>
            </a:pPr>
            <a:endParaRPr lang="en-US" sz="1300" dirty="0">
              <a:latin typeface="Courier New" pitchFamily="49" charset="0"/>
              <a:cs typeface="Courier New" pitchFamily="49" charset="0"/>
            </a:endParaRPr>
          </a:p>
          <a:p>
            <a:pPr marL="342900" indent="-342900">
              <a:defRPr/>
            </a:pPr>
            <a:r>
              <a:rPr lang="en-US" sz="1300" dirty="0">
                <a:latin typeface="Courier New" pitchFamily="49" charset="0"/>
                <a:cs typeface="Courier New" pitchFamily="49" charset="0"/>
              </a:rPr>
              <a:t>ERS-1:5# </a:t>
            </a:r>
            <a:r>
              <a:rPr lang="en-US" sz="1300" b="1" i="1" dirty="0">
                <a:latin typeface="Courier New" pitchFamily="49" charset="0"/>
                <a:cs typeface="Courier New" pitchFamily="49" charset="0"/>
              </a:rPr>
              <a:t>l2tracetree 40.1000 (B-VLAN.I-SID; CFM must be configured on all BEB/PBB switches, make sure MIP level configured, </a:t>
            </a:r>
            <a:r>
              <a:rPr lang="en-US" sz="1300" b="1" i="1" dirty="0" err="1">
                <a:latin typeface="Courier New" pitchFamily="49" charset="0"/>
                <a:cs typeface="Courier New" pitchFamily="49" charset="0"/>
              </a:rPr>
              <a:t>vlan</a:t>
            </a:r>
            <a:r>
              <a:rPr lang="en-US" sz="1300" b="1" i="1" dirty="0">
                <a:latin typeface="Courier New" pitchFamily="49" charset="0"/>
                <a:cs typeface="Courier New" pitchFamily="49" charset="0"/>
              </a:rPr>
              <a:t> &lt;b-</a:t>
            </a:r>
            <a:r>
              <a:rPr lang="en-US" sz="1300" b="1" i="1" dirty="0" err="1">
                <a:latin typeface="Courier New" pitchFamily="49" charset="0"/>
                <a:cs typeface="Courier New" pitchFamily="49" charset="0"/>
              </a:rPr>
              <a:t>vlan</a:t>
            </a:r>
            <a:r>
              <a:rPr lang="en-US" sz="1300" b="1" i="1" dirty="0">
                <a:latin typeface="Courier New" pitchFamily="49" charset="0"/>
                <a:cs typeface="Courier New" pitchFamily="49" charset="0"/>
              </a:rPr>
              <a:t>&gt; add-nodal-</a:t>
            </a:r>
            <a:r>
              <a:rPr lang="en-US" sz="1300" b="1" i="1" dirty="0" err="1">
                <a:latin typeface="Courier New" pitchFamily="49" charset="0"/>
                <a:cs typeface="Courier New" pitchFamily="49" charset="0"/>
              </a:rPr>
              <a:t>mip</a:t>
            </a:r>
            <a:r>
              <a:rPr lang="en-US" sz="1300" b="1" i="1" dirty="0">
                <a:latin typeface="Courier New" pitchFamily="49" charset="0"/>
                <a:cs typeface="Courier New" pitchFamily="49" charset="0"/>
              </a:rPr>
              <a:t>-level &lt;0-7&gt;)</a:t>
            </a:r>
          </a:p>
          <a:p>
            <a:pPr marL="342900" indent="-342900">
              <a:defRPr/>
            </a:pPr>
            <a:endParaRPr lang="en-US" sz="1300" dirty="0">
              <a:latin typeface="Courier New" pitchFamily="49" charset="0"/>
              <a:cs typeface="Courier New" pitchFamily="49" charset="0"/>
            </a:endParaRPr>
          </a:p>
          <a:p>
            <a:pPr marL="342900" indent="-342900">
              <a:defRPr/>
            </a:pPr>
            <a:r>
              <a:rPr lang="en-US" sz="1300" dirty="0">
                <a:latin typeface="Courier New" pitchFamily="49" charset="0"/>
                <a:cs typeface="Courier New" pitchFamily="49" charset="0"/>
              </a:rPr>
              <a:t> Please wait for l2tracetree to complete or press any key to abort</a:t>
            </a:r>
          </a:p>
          <a:p>
            <a:pPr marL="342900" indent="-342900">
              <a:defRPr/>
            </a:pPr>
            <a:endParaRPr lang="en-US" sz="1300" dirty="0">
              <a:latin typeface="Courier New" pitchFamily="49" charset="0"/>
              <a:cs typeface="Courier New" pitchFamily="49" charset="0"/>
            </a:endParaRPr>
          </a:p>
          <a:p>
            <a:pPr marL="342900" indent="-342900">
              <a:defRPr/>
            </a:pPr>
            <a:r>
              <a:rPr lang="en-US" sz="1300" dirty="0">
                <a:latin typeface="Courier New" pitchFamily="49" charset="0"/>
                <a:cs typeface="Courier New" pitchFamily="49" charset="0"/>
              </a:rPr>
              <a:t>l2tracetree to 03:00:01:00:03:e8, </a:t>
            </a:r>
            <a:r>
              <a:rPr lang="en-US" sz="1300" dirty="0" err="1">
                <a:latin typeface="Courier New" pitchFamily="49" charset="0"/>
                <a:cs typeface="Courier New" pitchFamily="49" charset="0"/>
              </a:rPr>
              <a:t>vlan</a:t>
            </a:r>
            <a:r>
              <a:rPr lang="en-US" sz="1300" dirty="0">
                <a:latin typeface="Courier New" pitchFamily="49" charset="0"/>
                <a:cs typeface="Courier New" pitchFamily="49" charset="0"/>
              </a:rPr>
              <a:t> 40 </a:t>
            </a:r>
            <a:r>
              <a:rPr lang="en-US" sz="1300" dirty="0" err="1">
                <a:latin typeface="Courier New" pitchFamily="49" charset="0"/>
                <a:cs typeface="Courier New" pitchFamily="49" charset="0"/>
              </a:rPr>
              <a:t>i-sid</a:t>
            </a:r>
            <a:r>
              <a:rPr lang="en-US" sz="1300" dirty="0">
                <a:latin typeface="Courier New" pitchFamily="49" charset="0"/>
                <a:cs typeface="Courier New" pitchFamily="49" charset="0"/>
              </a:rPr>
              <a:t> 1000 nickname 0.00.01 hops 64</a:t>
            </a:r>
          </a:p>
          <a:p>
            <a:pPr marL="342900" indent="-342900">
              <a:defRPr/>
            </a:pPr>
            <a:r>
              <a:rPr lang="en-US" sz="1300" dirty="0">
                <a:latin typeface="Courier New" pitchFamily="49" charset="0"/>
                <a:cs typeface="Courier New" pitchFamily="49" charset="0"/>
              </a:rPr>
              <a:t>1   ERS-1             00:be:b0:00:00:01 -&gt; ERS-2             00:be:b0:00:00:02</a:t>
            </a:r>
          </a:p>
        </p:txBody>
      </p:sp>
      <p:sp>
        <p:nvSpPr>
          <p:cNvPr id="5" name="Slide Number Placeholder 4"/>
          <p:cNvSpPr>
            <a:spLocks noGrp="1"/>
          </p:cNvSpPr>
          <p:nvPr>
            <p:ph type="sldNum" sz="quarter" idx="12"/>
          </p:nvPr>
        </p:nvSpPr>
        <p:spPr/>
        <p:txBody>
          <a:bodyPr/>
          <a:lstStyle/>
          <a:p>
            <a:fld id="{3E55E81F-72E2-40F1-A677-7E1BFDA06590}" type="slidenum">
              <a:rPr lang="en-US" smtClean="0"/>
              <a:t>34</a:t>
            </a:fld>
            <a:endParaRPr lang="en-US"/>
          </a:p>
        </p:txBody>
      </p:sp>
    </p:spTree>
    <p:extLst>
      <p:ext uri="{BB962C8B-B14F-4D97-AF65-F5344CB8AC3E}">
        <p14:creationId xmlns:p14="http://schemas.microsoft.com/office/powerpoint/2010/main" val="429232816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215"/>
          <p:cNvGrpSpPr/>
          <p:nvPr/>
        </p:nvGrpSpPr>
        <p:grpSpPr>
          <a:xfrm>
            <a:off x="1701051" y="2325689"/>
            <a:ext cx="5488252" cy="887412"/>
            <a:chOff x="-1905000" y="2251993"/>
            <a:chExt cx="5291775" cy="2257955"/>
          </a:xfrm>
        </p:grpSpPr>
        <p:pic>
          <p:nvPicPr>
            <p:cNvPr id="49" name="Picture 9" descr="cloud3_grey_grey"/>
            <p:cNvPicPr>
              <a:picLocks noChangeAspect="1" noChangeArrowheads="1"/>
            </p:cNvPicPr>
            <p:nvPr/>
          </p:nvPicPr>
          <p:blipFill>
            <a:blip r:embed="rId2" cstate="print"/>
            <a:srcRect/>
            <a:stretch>
              <a:fillRect/>
            </a:stretch>
          </p:blipFill>
          <p:spPr bwMode="auto">
            <a:xfrm>
              <a:off x="-1905000" y="2251993"/>
              <a:ext cx="5291775" cy="2257955"/>
            </a:xfrm>
            <a:prstGeom prst="rect">
              <a:avLst/>
            </a:prstGeom>
            <a:noFill/>
            <a:ln w="9525">
              <a:noFill/>
              <a:miter lim="800000"/>
              <a:headEnd/>
              <a:tailEnd/>
            </a:ln>
          </p:spPr>
        </p:pic>
        <p:pic>
          <p:nvPicPr>
            <p:cNvPr id="50" name="Picture 2" descr="C:\Documents and Settings\Fabio\Desktop\avaya\Avaya N+I\200544895-001.png"/>
            <p:cNvPicPr>
              <a:picLocks noChangeAspect="1" noChangeArrowheads="1"/>
            </p:cNvPicPr>
            <p:nvPr/>
          </p:nvPicPr>
          <p:blipFill>
            <a:blip r:embed="rId3" cstate="print"/>
            <a:stretch>
              <a:fillRect/>
            </a:stretch>
          </p:blipFill>
          <p:spPr bwMode="auto">
            <a:xfrm>
              <a:off x="-1869517" y="2260870"/>
              <a:ext cx="5141087" cy="2100633"/>
            </a:xfrm>
            <a:prstGeom prst="rect">
              <a:avLst/>
            </a:prstGeom>
            <a:noFill/>
            <a:ln w="9525">
              <a:noFill/>
              <a:miter lim="800000"/>
              <a:headEnd/>
              <a:tailEnd/>
            </a:ln>
          </p:spPr>
        </p:pic>
      </p:grpSp>
      <p:sp>
        <p:nvSpPr>
          <p:cNvPr id="54274" name="Rectangle 2"/>
          <p:cNvSpPr>
            <a:spLocks noGrp="1" noChangeArrowheads="1"/>
          </p:cNvSpPr>
          <p:nvPr>
            <p:ph type="title"/>
          </p:nvPr>
        </p:nvSpPr>
        <p:spPr/>
        <p:txBody>
          <a:bodyPr/>
          <a:lstStyle/>
          <a:p>
            <a:r>
              <a:rPr lang="en-GB" smtClean="0"/>
              <a:t>CFM CMAC – L2ping &amp; L2traceroute</a:t>
            </a:r>
            <a:endParaRPr lang="en-GB" dirty="0"/>
          </a:p>
        </p:txBody>
      </p:sp>
      <p:sp>
        <p:nvSpPr>
          <p:cNvPr id="54278" name="Rectangle 72"/>
          <p:cNvSpPr>
            <a:spLocks noGrp="1" noChangeArrowheads="1"/>
          </p:cNvSpPr>
          <p:nvPr>
            <p:ph type="body" sz="half" idx="4294967295"/>
          </p:nvPr>
        </p:nvSpPr>
        <p:spPr>
          <a:xfrm>
            <a:off x="6629400" y="5002750"/>
            <a:ext cx="2514600" cy="1512887"/>
          </a:xfrm>
          <a:solidFill>
            <a:schemeClr val="bg1"/>
          </a:solidFill>
        </p:spPr>
        <p:txBody>
          <a:bodyPr>
            <a:normAutofit/>
          </a:bodyPr>
          <a:lstStyle/>
          <a:p>
            <a:pPr marL="0" indent="0">
              <a:buNone/>
            </a:pPr>
            <a:r>
              <a:rPr lang="en-GB" dirty="0"/>
              <a:t>On a VLAN with no IP address, the chassis MAC (with ‘de’ as last byte) is used</a:t>
            </a:r>
            <a:endParaRPr lang="en-US" dirty="0"/>
          </a:p>
        </p:txBody>
      </p:sp>
      <p:sp>
        <p:nvSpPr>
          <p:cNvPr id="54275" name="AutoShape 35"/>
          <p:cNvSpPr>
            <a:spLocks/>
          </p:cNvSpPr>
          <p:nvPr/>
        </p:nvSpPr>
        <p:spPr bwMode="auto">
          <a:xfrm>
            <a:off x="179388" y="4851735"/>
            <a:ext cx="6394947" cy="1734697"/>
          </a:xfrm>
          <a:prstGeom prst="borderCallout3">
            <a:avLst>
              <a:gd name="adj1" fmla="val 3954"/>
              <a:gd name="adj2" fmla="val -870"/>
              <a:gd name="adj3" fmla="val 3954"/>
              <a:gd name="adj4" fmla="val -1472"/>
              <a:gd name="adj5" fmla="val -115255"/>
              <a:gd name="adj6" fmla="val -1472"/>
              <a:gd name="adj7" fmla="val -155977"/>
              <a:gd name="adj8" fmla="val 25278"/>
            </a:avLst>
          </a:prstGeom>
          <a:solidFill>
            <a:schemeClr val="bg1"/>
          </a:solidFill>
          <a:ln w="12700" algn="ctr">
            <a:solidFill>
              <a:schemeClr val="accent2"/>
            </a:solidFill>
            <a:miter lim="800000"/>
            <a:headEnd/>
            <a:tailEnd type="triangle" w="med" len="med"/>
          </a:ln>
        </p:spPr>
        <p:txBody>
          <a:bodyPr wrap="none" lIns="36000" tIns="36000" rIns="36000" bIns="36000">
            <a:spAutoFit/>
          </a:bodyPr>
          <a:lstStyle/>
          <a:p>
            <a:r>
              <a:rPr lang="en-US" sz="1200" dirty="0">
                <a:solidFill>
                  <a:schemeClr val="tx1"/>
                </a:solidFill>
                <a:latin typeface="Courier New" pitchFamily="49" charset="0"/>
              </a:rPr>
              <a:t>8600C:5# </a:t>
            </a:r>
            <a:r>
              <a:rPr lang="en-US" sz="1200" b="1" dirty="0">
                <a:solidFill>
                  <a:schemeClr val="tx1"/>
                </a:solidFill>
                <a:latin typeface="Courier New" pitchFamily="49" charset="0"/>
              </a:rPr>
              <a:t>l2ping </a:t>
            </a:r>
            <a:r>
              <a:rPr lang="en-US" sz="1200" b="1" dirty="0">
                <a:solidFill>
                  <a:srgbClr val="0066FF"/>
                </a:solidFill>
                <a:latin typeface="Courier New" pitchFamily="49" charset="0"/>
              </a:rPr>
              <a:t>10</a:t>
            </a:r>
            <a:r>
              <a:rPr lang="en-US" sz="1200" b="1" dirty="0">
                <a:solidFill>
                  <a:schemeClr val="tx1"/>
                </a:solidFill>
                <a:latin typeface="Courier New" pitchFamily="49" charset="0"/>
              </a:rPr>
              <a:t>.</a:t>
            </a:r>
            <a:r>
              <a:rPr lang="en-US" sz="1200" b="1" dirty="0">
                <a:solidFill>
                  <a:srgbClr val="FF9900"/>
                </a:solidFill>
                <a:latin typeface="Courier New" pitchFamily="49" charset="0"/>
              </a:rPr>
              <a:t>00:14:0d:a0:13:de</a:t>
            </a:r>
          </a:p>
          <a:p>
            <a:r>
              <a:rPr lang="en-US" sz="1200" dirty="0">
                <a:solidFill>
                  <a:schemeClr val="tx1"/>
                </a:solidFill>
                <a:latin typeface="Courier New" pitchFamily="49" charset="0"/>
              </a:rPr>
              <a:t>----00:14:0d:a0:13:de    L2 PING Statistics----  0(64) bytes of data</a:t>
            </a:r>
          </a:p>
          <a:p>
            <a:r>
              <a:rPr lang="en-US" sz="1200" dirty="0">
                <a:solidFill>
                  <a:schemeClr val="tx1"/>
                </a:solidFill>
                <a:latin typeface="Courier New" pitchFamily="49" charset="0"/>
              </a:rPr>
              <a:t>1 packets transmitted, 1 packets received,   0.00% packet loss</a:t>
            </a:r>
          </a:p>
          <a:p>
            <a:r>
              <a:rPr lang="en-US" sz="1200" dirty="0">
                <a:solidFill>
                  <a:schemeClr val="tx1"/>
                </a:solidFill>
                <a:latin typeface="Courier New" pitchFamily="49" charset="0"/>
              </a:rPr>
              <a:t>  round-trip (us)        min/max/</a:t>
            </a:r>
            <a:r>
              <a:rPr lang="en-US" sz="1200" dirty="0" err="1">
                <a:solidFill>
                  <a:schemeClr val="tx1"/>
                </a:solidFill>
                <a:latin typeface="Courier New" pitchFamily="49" charset="0"/>
              </a:rPr>
              <a:t>ave</a:t>
            </a:r>
            <a:r>
              <a:rPr lang="en-US" sz="1200" dirty="0">
                <a:solidFill>
                  <a:schemeClr val="tx1"/>
                </a:solidFill>
                <a:latin typeface="Courier New" pitchFamily="49" charset="0"/>
              </a:rPr>
              <a:t>/</a:t>
            </a:r>
            <a:r>
              <a:rPr lang="en-US" sz="1200" dirty="0" err="1">
                <a:solidFill>
                  <a:schemeClr val="tx1"/>
                </a:solidFill>
                <a:latin typeface="Courier New" pitchFamily="49" charset="0"/>
              </a:rPr>
              <a:t>stdv</a:t>
            </a:r>
            <a:r>
              <a:rPr lang="en-US" sz="1200" dirty="0">
                <a:solidFill>
                  <a:schemeClr val="tx1"/>
                </a:solidFill>
                <a:latin typeface="Courier New" pitchFamily="49" charset="0"/>
              </a:rPr>
              <a:t> =  5446/5446/5446.00/ 0.00</a:t>
            </a:r>
          </a:p>
          <a:p>
            <a:endParaRPr lang="en-US" sz="1200" dirty="0">
              <a:solidFill>
                <a:schemeClr val="tx1"/>
              </a:solidFill>
              <a:latin typeface="Courier New" pitchFamily="49" charset="0"/>
            </a:endParaRPr>
          </a:p>
          <a:p>
            <a:r>
              <a:rPr lang="en-US" sz="1200" dirty="0">
                <a:solidFill>
                  <a:schemeClr val="tx1"/>
                </a:solidFill>
                <a:latin typeface="Courier New" pitchFamily="49" charset="0"/>
              </a:rPr>
              <a:t>8600C:5# </a:t>
            </a:r>
            <a:r>
              <a:rPr lang="en-US" sz="1200" b="1" dirty="0">
                <a:solidFill>
                  <a:schemeClr val="tx1"/>
                </a:solidFill>
                <a:latin typeface="Courier New" pitchFamily="49" charset="0"/>
              </a:rPr>
              <a:t>l2traceroute </a:t>
            </a:r>
            <a:r>
              <a:rPr lang="en-US" sz="1200" b="1" dirty="0">
                <a:solidFill>
                  <a:srgbClr val="0066FF"/>
                </a:solidFill>
                <a:latin typeface="Courier New" pitchFamily="49" charset="0"/>
              </a:rPr>
              <a:t>10</a:t>
            </a:r>
            <a:r>
              <a:rPr lang="en-US" sz="1200" b="1" dirty="0">
                <a:solidFill>
                  <a:schemeClr val="tx1"/>
                </a:solidFill>
                <a:latin typeface="Courier New" pitchFamily="49" charset="0"/>
              </a:rPr>
              <a:t>.</a:t>
            </a:r>
            <a:r>
              <a:rPr lang="en-US" sz="1200" b="1" dirty="0">
                <a:solidFill>
                  <a:srgbClr val="FF9900"/>
                </a:solidFill>
                <a:latin typeface="Courier New" pitchFamily="49" charset="0"/>
              </a:rPr>
              <a:t>00:14:0d:a0:13:de</a:t>
            </a:r>
            <a:endParaRPr lang="en-US" sz="1200" b="1" dirty="0">
              <a:solidFill>
                <a:schemeClr val="tx1"/>
              </a:solidFill>
              <a:latin typeface="Courier New" pitchFamily="49" charset="0"/>
            </a:endParaRPr>
          </a:p>
          <a:p>
            <a:r>
              <a:rPr lang="pt-BR" sz="1200" dirty="0">
                <a:solidFill>
                  <a:schemeClr val="tx1"/>
                </a:solidFill>
                <a:latin typeface="Courier New" pitchFamily="49" charset="0"/>
              </a:rPr>
              <a:t>l2traceroute to   (00:14:0d:a0:13:de),  vlan 10</a:t>
            </a:r>
          </a:p>
          <a:p>
            <a:r>
              <a:rPr lang="pt-BR" sz="1200" dirty="0">
                <a:solidFill>
                  <a:schemeClr val="tx1"/>
                </a:solidFill>
                <a:latin typeface="Courier New" pitchFamily="49" charset="0"/>
              </a:rPr>
              <a:t>0    </a:t>
            </a:r>
            <a:r>
              <a:rPr lang="pt-BR" sz="1200" b="1" dirty="0">
                <a:solidFill>
                  <a:srgbClr val="D5C81D"/>
                </a:solidFill>
                <a:latin typeface="Courier New" pitchFamily="49" charset="0"/>
              </a:rPr>
              <a:t>00:15:e8:9f:e3:de</a:t>
            </a:r>
            <a:r>
              <a:rPr lang="pt-BR" sz="1200" dirty="0">
                <a:solidFill>
                  <a:schemeClr val="tx1"/>
                </a:solidFill>
                <a:latin typeface="Courier New" pitchFamily="49" charset="0"/>
              </a:rPr>
              <a:t>   (00:15:e8:9f:e3:de)</a:t>
            </a:r>
          </a:p>
          <a:p>
            <a:r>
              <a:rPr lang="pt-BR" sz="1200" dirty="0">
                <a:solidFill>
                  <a:schemeClr val="tx1"/>
                </a:solidFill>
                <a:latin typeface="Courier New" pitchFamily="49" charset="0"/>
              </a:rPr>
              <a:t>1    </a:t>
            </a:r>
            <a:r>
              <a:rPr lang="pt-BR" sz="1200" b="1" dirty="0">
                <a:solidFill>
                  <a:srgbClr val="FF9900"/>
                </a:solidFill>
                <a:latin typeface="Courier New" pitchFamily="49" charset="0"/>
              </a:rPr>
              <a:t>00:14:0d:a0:13:de</a:t>
            </a:r>
            <a:r>
              <a:rPr lang="pt-BR" sz="1200" dirty="0">
                <a:solidFill>
                  <a:schemeClr val="tx1"/>
                </a:solidFill>
                <a:latin typeface="Courier New" pitchFamily="49" charset="0"/>
              </a:rPr>
              <a:t>   (00:14:0d:a0:13:de)</a:t>
            </a:r>
          </a:p>
        </p:txBody>
      </p:sp>
      <p:grpSp>
        <p:nvGrpSpPr>
          <p:cNvPr id="2" name="Group 43"/>
          <p:cNvGrpSpPr>
            <a:grpSpLocks/>
          </p:cNvGrpSpPr>
          <p:nvPr/>
        </p:nvGrpSpPr>
        <p:grpSpPr bwMode="auto">
          <a:xfrm>
            <a:off x="887413" y="1557338"/>
            <a:ext cx="7069137" cy="431800"/>
            <a:chOff x="559" y="1967"/>
            <a:chExt cx="4453" cy="272"/>
          </a:xfrm>
        </p:grpSpPr>
        <p:sp>
          <p:nvSpPr>
            <p:cNvPr id="54316" name="AutoShape 44"/>
            <p:cNvSpPr>
              <a:spLocks noChangeArrowheads="1"/>
            </p:cNvSpPr>
            <p:nvPr/>
          </p:nvSpPr>
          <p:spPr bwMode="auto">
            <a:xfrm rot="-5400000">
              <a:off x="2698" y="697"/>
              <a:ext cx="181" cy="2812"/>
            </a:xfrm>
            <a:prstGeom prst="can">
              <a:avLst>
                <a:gd name="adj" fmla="val 87821"/>
              </a:avLst>
            </a:prstGeom>
            <a:solidFill>
              <a:srgbClr val="3366FF"/>
            </a:solidFill>
            <a:ln w="9525">
              <a:solidFill>
                <a:srgbClr val="333399"/>
              </a:solidFill>
              <a:round/>
              <a:headEnd/>
              <a:tailEnd/>
            </a:ln>
          </p:spPr>
          <p:txBody>
            <a:bodyPr vert="eaVert" wrap="none" lIns="0" tIns="0" rIns="0" bIns="0" anchor="ctr"/>
            <a:lstStyle/>
            <a:p>
              <a:pPr algn="ctr"/>
              <a:r>
                <a:rPr lang="en-GB">
                  <a:solidFill>
                    <a:schemeClr val="tx1"/>
                  </a:solidFill>
                </a:rPr>
                <a:t>I-SID 20010</a:t>
              </a:r>
            </a:p>
          </p:txBody>
        </p:sp>
        <p:sp>
          <p:nvSpPr>
            <p:cNvPr id="54317" name="Oval 45"/>
            <p:cNvSpPr>
              <a:spLocks noChangeArrowheads="1"/>
            </p:cNvSpPr>
            <p:nvPr/>
          </p:nvSpPr>
          <p:spPr bwMode="auto">
            <a:xfrm>
              <a:off x="559" y="1967"/>
              <a:ext cx="816" cy="272"/>
            </a:xfrm>
            <a:prstGeom prst="ellipse">
              <a:avLst/>
            </a:prstGeom>
            <a:noFill/>
            <a:ln w="9525" algn="ctr">
              <a:solidFill>
                <a:srgbClr val="0066FF"/>
              </a:solidFill>
              <a:round/>
              <a:headEnd/>
              <a:tailEnd/>
            </a:ln>
          </p:spPr>
          <p:txBody>
            <a:bodyPr wrap="none" lIns="0" tIns="0" rIns="0" bIns="0" anchor="ctr"/>
            <a:lstStyle/>
            <a:p>
              <a:pPr algn="ctr"/>
              <a:r>
                <a:rPr lang="en-GB" sz="1400">
                  <a:solidFill>
                    <a:srgbClr val="0066FF"/>
                  </a:solidFill>
                </a:rPr>
                <a:t>vlan 10</a:t>
              </a:r>
            </a:p>
          </p:txBody>
        </p:sp>
        <p:sp>
          <p:nvSpPr>
            <p:cNvPr id="54318" name="Oval 46"/>
            <p:cNvSpPr>
              <a:spLocks noChangeArrowheads="1"/>
            </p:cNvSpPr>
            <p:nvPr/>
          </p:nvSpPr>
          <p:spPr bwMode="auto">
            <a:xfrm>
              <a:off x="4196" y="1967"/>
              <a:ext cx="816" cy="272"/>
            </a:xfrm>
            <a:prstGeom prst="ellipse">
              <a:avLst/>
            </a:prstGeom>
            <a:noFill/>
            <a:ln w="9525" algn="ctr">
              <a:solidFill>
                <a:srgbClr val="0066FF"/>
              </a:solidFill>
              <a:round/>
              <a:headEnd/>
              <a:tailEnd/>
            </a:ln>
          </p:spPr>
          <p:txBody>
            <a:bodyPr wrap="none" lIns="0" tIns="0" rIns="0" bIns="0" anchor="ctr"/>
            <a:lstStyle/>
            <a:p>
              <a:pPr algn="ctr"/>
              <a:r>
                <a:rPr lang="en-GB" sz="1400">
                  <a:solidFill>
                    <a:srgbClr val="0066FF"/>
                  </a:solidFill>
                </a:rPr>
                <a:t>vlan 10</a:t>
              </a:r>
            </a:p>
          </p:txBody>
        </p:sp>
      </p:grpSp>
      <p:sp>
        <p:nvSpPr>
          <p:cNvPr id="54277" name="AutoShape 5"/>
          <p:cNvSpPr>
            <a:spLocks/>
          </p:cNvSpPr>
          <p:nvPr/>
        </p:nvSpPr>
        <p:spPr bwMode="auto">
          <a:xfrm>
            <a:off x="4859338" y="3716338"/>
            <a:ext cx="4075112" cy="1152525"/>
          </a:xfrm>
          <a:prstGeom prst="borderCallout3">
            <a:avLst>
              <a:gd name="adj1" fmla="val 20889"/>
              <a:gd name="adj2" fmla="val 100653"/>
              <a:gd name="adj3" fmla="val 19671"/>
              <a:gd name="adj4" fmla="val 103287"/>
              <a:gd name="adj5" fmla="val -22486"/>
              <a:gd name="adj6" fmla="val 103287"/>
              <a:gd name="adj7" fmla="val -65824"/>
              <a:gd name="adj8" fmla="val 51264"/>
            </a:avLst>
          </a:prstGeom>
          <a:solidFill>
            <a:schemeClr val="bg1"/>
          </a:solidFill>
          <a:ln w="12700" algn="ctr">
            <a:solidFill>
              <a:schemeClr val="accent2"/>
            </a:solidFill>
            <a:miter lim="800000"/>
            <a:headEnd/>
            <a:tailEnd type="triangle" w="med" len="med"/>
          </a:ln>
        </p:spPr>
        <p:txBody>
          <a:bodyPr wrap="square" lIns="36000" tIns="36000" rIns="36000" bIns="36000">
            <a:spAutoFit/>
          </a:bodyPr>
          <a:lstStyle/>
          <a:p>
            <a:r>
              <a:rPr lang="en-US" sz="1000">
                <a:solidFill>
                  <a:schemeClr val="tx1"/>
                </a:solidFill>
                <a:latin typeface="Courier New" pitchFamily="49" charset="0"/>
              </a:rPr>
              <a:t>8600D:5# show cfm cmac info</a:t>
            </a:r>
          </a:p>
          <a:p>
            <a:r>
              <a:rPr lang="en-US" sz="1000">
                <a:solidFill>
                  <a:schemeClr val="tx1"/>
                </a:solidFill>
                <a:latin typeface="Courier New" pitchFamily="49" charset="0"/>
              </a:rPr>
              <a:t>====================================================</a:t>
            </a:r>
          </a:p>
          <a:p>
            <a:r>
              <a:rPr lang="en-US" sz="1000">
                <a:solidFill>
                  <a:schemeClr val="tx1"/>
                </a:solidFill>
                <a:latin typeface="Courier New" pitchFamily="49" charset="0"/>
              </a:rPr>
              <a:t>                     Cfm Cmac</a:t>
            </a:r>
          </a:p>
          <a:p>
            <a:r>
              <a:rPr lang="en-US" sz="1000">
                <a:solidFill>
                  <a:schemeClr val="tx1"/>
                </a:solidFill>
                <a:latin typeface="Courier New" pitchFamily="49" charset="0"/>
              </a:rPr>
              <a:t>====================================================</a:t>
            </a:r>
          </a:p>
          <a:p>
            <a:r>
              <a:rPr lang="en-US" sz="1000">
                <a:solidFill>
                  <a:schemeClr val="tx1"/>
                </a:solidFill>
                <a:latin typeface="Courier New" pitchFamily="49" charset="0"/>
              </a:rPr>
              <a:t>LEVEL      ADMIN      MEP ID     MAC</a:t>
            </a:r>
          </a:p>
          <a:p>
            <a:r>
              <a:rPr lang="en-US" sz="1000">
                <a:solidFill>
                  <a:schemeClr val="tx1"/>
                </a:solidFill>
                <a:latin typeface="Courier New" pitchFamily="49" charset="0"/>
              </a:rPr>
              <a:t>----------------------------------------------------</a:t>
            </a:r>
          </a:p>
          <a:p>
            <a:r>
              <a:rPr lang="en-US" sz="1000">
                <a:solidFill>
                  <a:schemeClr val="tx1"/>
                </a:solidFill>
                <a:latin typeface="Courier New" pitchFamily="49" charset="0"/>
              </a:rPr>
              <a:t>6          enable     14         </a:t>
            </a:r>
            <a:r>
              <a:rPr lang="en-US" sz="1000" b="1">
                <a:solidFill>
                  <a:srgbClr val="FF9900"/>
                </a:solidFill>
                <a:latin typeface="Courier New" pitchFamily="49" charset="0"/>
              </a:rPr>
              <a:t>00:14:0d:a0:13:de</a:t>
            </a:r>
          </a:p>
        </p:txBody>
      </p:sp>
      <p:sp>
        <p:nvSpPr>
          <p:cNvPr id="54279" name="AutoShape 38"/>
          <p:cNvSpPr>
            <a:spLocks/>
          </p:cNvSpPr>
          <p:nvPr/>
        </p:nvSpPr>
        <p:spPr bwMode="auto">
          <a:xfrm>
            <a:off x="6804025" y="1268413"/>
            <a:ext cx="1652588" cy="242887"/>
          </a:xfrm>
          <a:prstGeom prst="borderCallout3">
            <a:avLst>
              <a:gd name="adj1" fmla="val 46204"/>
              <a:gd name="adj2" fmla="val 101301"/>
              <a:gd name="adj3" fmla="val 46204"/>
              <a:gd name="adj4" fmla="val 121278"/>
              <a:gd name="adj5" fmla="val 266514"/>
              <a:gd name="adj6" fmla="val 121278"/>
              <a:gd name="adj7" fmla="val 561009"/>
              <a:gd name="adj8" fmla="val 9486"/>
            </a:avLst>
          </a:prstGeom>
          <a:solidFill>
            <a:schemeClr val="bg1"/>
          </a:solidFill>
          <a:ln w="12700" algn="ctr">
            <a:solidFill>
              <a:schemeClr val="accent2"/>
            </a:solidFill>
            <a:miter lim="800000"/>
            <a:headEnd/>
            <a:tailEnd/>
          </a:ln>
        </p:spPr>
        <p:txBody>
          <a:bodyPr wrap="none" lIns="36000" tIns="36000" rIns="36000" bIns="36000">
            <a:spAutoFit/>
          </a:bodyPr>
          <a:lstStyle/>
          <a:p>
            <a:r>
              <a:rPr lang="en-US" sz="1200">
                <a:solidFill>
                  <a:srgbClr val="FF9900"/>
                </a:solidFill>
                <a:latin typeface="Courier New" pitchFamily="49" charset="0"/>
              </a:rPr>
              <a:t>00:14:0d:a0:13:de</a:t>
            </a:r>
          </a:p>
        </p:txBody>
      </p:sp>
      <p:sp>
        <p:nvSpPr>
          <p:cNvPr id="54280" name="AutoShape 38"/>
          <p:cNvSpPr>
            <a:spLocks/>
          </p:cNvSpPr>
          <p:nvPr/>
        </p:nvSpPr>
        <p:spPr bwMode="auto">
          <a:xfrm>
            <a:off x="539750" y="1268413"/>
            <a:ext cx="1652588" cy="244475"/>
          </a:xfrm>
          <a:prstGeom prst="borderCallout3">
            <a:avLst>
              <a:gd name="adj1" fmla="val 46204"/>
              <a:gd name="adj2" fmla="val -139"/>
              <a:gd name="adj3" fmla="val 46204"/>
              <a:gd name="adj4" fmla="val -15514"/>
              <a:gd name="adj5" fmla="val 355403"/>
              <a:gd name="adj6" fmla="val -15514"/>
              <a:gd name="adj7" fmla="val 498264"/>
              <a:gd name="adj8" fmla="val 76347"/>
            </a:avLst>
          </a:prstGeom>
          <a:solidFill>
            <a:schemeClr val="bg1"/>
          </a:solidFill>
          <a:ln w="12700" algn="ctr">
            <a:solidFill>
              <a:schemeClr val="accent2"/>
            </a:solidFill>
            <a:miter lim="800000"/>
            <a:headEnd/>
            <a:tailEnd/>
          </a:ln>
        </p:spPr>
        <p:txBody>
          <a:bodyPr wrap="none" lIns="36000" tIns="36000" rIns="36000" bIns="36000">
            <a:spAutoFit/>
          </a:bodyPr>
          <a:lstStyle/>
          <a:p>
            <a:r>
              <a:rPr lang="en-US" sz="1200" dirty="0">
                <a:solidFill>
                  <a:srgbClr val="D5C81D"/>
                </a:solidFill>
                <a:latin typeface="Courier New" pitchFamily="49" charset="0"/>
              </a:rPr>
              <a:t>00:15:e8:9f:e3:de</a:t>
            </a:r>
          </a:p>
        </p:txBody>
      </p:sp>
      <p:sp>
        <p:nvSpPr>
          <p:cNvPr id="54281" name="AutoShape 5"/>
          <p:cNvSpPr>
            <a:spLocks/>
          </p:cNvSpPr>
          <p:nvPr/>
        </p:nvSpPr>
        <p:spPr bwMode="auto">
          <a:xfrm>
            <a:off x="1979613" y="3213099"/>
            <a:ext cx="4073525" cy="1150771"/>
          </a:xfrm>
          <a:prstGeom prst="borderCallout3">
            <a:avLst>
              <a:gd name="adj1" fmla="val 31856"/>
              <a:gd name="adj2" fmla="val -667"/>
              <a:gd name="adj3" fmla="val 31856"/>
              <a:gd name="adj4" fmla="val -14866"/>
              <a:gd name="adj5" fmla="val 15292"/>
              <a:gd name="adj6" fmla="val -14866"/>
              <a:gd name="adj7" fmla="val -12204"/>
              <a:gd name="adj8" fmla="val -3292"/>
            </a:avLst>
          </a:prstGeom>
          <a:solidFill>
            <a:schemeClr val="bg1"/>
          </a:solidFill>
          <a:ln w="12700" algn="ctr">
            <a:solidFill>
              <a:schemeClr val="accent2"/>
            </a:solidFill>
            <a:miter lim="800000"/>
            <a:headEnd/>
            <a:tailEnd type="triangle" w="med" len="med"/>
          </a:ln>
        </p:spPr>
        <p:txBody>
          <a:bodyPr wrap="square" lIns="36000" tIns="36000" rIns="36000" bIns="36000">
            <a:spAutoFit/>
          </a:bodyPr>
          <a:lstStyle/>
          <a:p>
            <a:r>
              <a:rPr lang="en-US" sz="1000" dirty="0">
                <a:solidFill>
                  <a:schemeClr val="tx1"/>
                </a:solidFill>
                <a:latin typeface="Courier New" pitchFamily="49" charset="0"/>
              </a:rPr>
              <a:t>8600C:5# show </a:t>
            </a:r>
            <a:r>
              <a:rPr lang="en-US" sz="1000" dirty="0" err="1">
                <a:solidFill>
                  <a:schemeClr val="tx1"/>
                </a:solidFill>
                <a:latin typeface="Courier New" pitchFamily="49" charset="0"/>
              </a:rPr>
              <a:t>cfm</a:t>
            </a:r>
            <a:r>
              <a:rPr lang="en-US" sz="1000" dirty="0">
                <a:solidFill>
                  <a:schemeClr val="tx1"/>
                </a:solidFill>
                <a:latin typeface="Courier New" pitchFamily="49" charset="0"/>
              </a:rPr>
              <a:t> </a:t>
            </a:r>
            <a:r>
              <a:rPr lang="en-US" sz="1000" dirty="0" err="1">
                <a:solidFill>
                  <a:schemeClr val="tx1"/>
                </a:solidFill>
                <a:latin typeface="Courier New" pitchFamily="49" charset="0"/>
              </a:rPr>
              <a:t>cmac</a:t>
            </a:r>
            <a:r>
              <a:rPr lang="en-US" sz="1000" dirty="0">
                <a:solidFill>
                  <a:schemeClr val="tx1"/>
                </a:solidFill>
                <a:latin typeface="Courier New" pitchFamily="49" charset="0"/>
              </a:rPr>
              <a:t> info</a:t>
            </a:r>
          </a:p>
          <a:p>
            <a:r>
              <a:rPr lang="en-US" sz="1000" dirty="0">
                <a:solidFill>
                  <a:schemeClr val="tx1"/>
                </a:solidFill>
                <a:latin typeface="Courier New" pitchFamily="49" charset="0"/>
              </a:rPr>
              <a:t>====================================================</a:t>
            </a:r>
          </a:p>
          <a:p>
            <a:r>
              <a:rPr lang="en-US" sz="1000" dirty="0">
                <a:solidFill>
                  <a:schemeClr val="tx1"/>
                </a:solidFill>
                <a:latin typeface="Courier New" pitchFamily="49" charset="0"/>
              </a:rPr>
              <a:t>                     </a:t>
            </a:r>
            <a:r>
              <a:rPr lang="en-US" sz="1000" dirty="0" err="1">
                <a:solidFill>
                  <a:schemeClr val="tx1"/>
                </a:solidFill>
                <a:latin typeface="Courier New" pitchFamily="49" charset="0"/>
              </a:rPr>
              <a:t>Cfm</a:t>
            </a:r>
            <a:r>
              <a:rPr lang="en-US" sz="1000" dirty="0">
                <a:solidFill>
                  <a:schemeClr val="tx1"/>
                </a:solidFill>
                <a:latin typeface="Courier New" pitchFamily="49" charset="0"/>
              </a:rPr>
              <a:t> </a:t>
            </a:r>
            <a:r>
              <a:rPr lang="en-US" sz="1000" dirty="0" err="1">
                <a:solidFill>
                  <a:schemeClr val="tx1"/>
                </a:solidFill>
                <a:latin typeface="Courier New" pitchFamily="49" charset="0"/>
              </a:rPr>
              <a:t>Cmac</a:t>
            </a:r>
            <a:endParaRPr lang="en-US" sz="1000" dirty="0">
              <a:solidFill>
                <a:schemeClr val="tx1"/>
              </a:solidFill>
              <a:latin typeface="Courier New" pitchFamily="49" charset="0"/>
            </a:endParaRPr>
          </a:p>
          <a:p>
            <a:r>
              <a:rPr lang="en-US" sz="1000" dirty="0">
                <a:solidFill>
                  <a:schemeClr val="tx1"/>
                </a:solidFill>
                <a:latin typeface="Courier New" pitchFamily="49" charset="0"/>
              </a:rPr>
              <a:t>====================================================</a:t>
            </a:r>
          </a:p>
          <a:p>
            <a:r>
              <a:rPr lang="en-US" sz="1000" dirty="0">
                <a:solidFill>
                  <a:schemeClr val="tx1"/>
                </a:solidFill>
                <a:latin typeface="Courier New" pitchFamily="49" charset="0"/>
              </a:rPr>
              <a:t>LEVEL      ADMIN      MEP ID     MAC</a:t>
            </a:r>
          </a:p>
          <a:p>
            <a:r>
              <a:rPr lang="en-US" sz="1000" dirty="0">
                <a:solidFill>
                  <a:schemeClr val="tx1"/>
                </a:solidFill>
                <a:latin typeface="Courier New" pitchFamily="49" charset="0"/>
              </a:rPr>
              <a:t>----------------------------------------------------</a:t>
            </a:r>
          </a:p>
          <a:p>
            <a:r>
              <a:rPr lang="en-US" sz="1000" dirty="0">
                <a:solidFill>
                  <a:schemeClr val="tx1"/>
                </a:solidFill>
                <a:latin typeface="Courier New" pitchFamily="49" charset="0"/>
              </a:rPr>
              <a:t>6          enable     13         </a:t>
            </a:r>
            <a:r>
              <a:rPr lang="en-US" sz="1000" b="1" dirty="0">
                <a:solidFill>
                  <a:srgbClr val="D5C81D"/>
                </a:solidFill>
                <a:latin typeface="Courier New" pitchFamily="49" charset="0"/>
              </a:rPr>
              <a:t>00:15:e8:9f:e3:de</a:t>
            </a:r>
          </a:p>
        </p:txBody>
      </p:sp>
      <p:grpSp>
        <p:nvGrpSpPr>
          <p:cNvPr id="3" name="Group 9"/>
          <p:cNvGrpSpPr>
            <a:grpSpLocks/>
          </p:cNvGrpSpPr>
          <p:nvPr/>
        </p:nvGrpSpPr>
        <p:grpSpPr bwMode="auto">
          <a:xfrm>
            <a:off x="395288" y="2133600"/>
            <a:ext cx="8005762" cy="1079500"/>
            <a:chOff x="249" y="928"/>
            <a:chExt cx="5043" cy="680"/>
          </a:xfrm>
        </p:grpSpPr>
        <p:cxnSp>
          <p:nvCxnSpPr>
            <p:cNvPr id="54283" name="AutoShape 10"/>
            <p:cNvCxnSpPr>
              <a:cxnSpLocks noChangeShapeType="1"/>
              <a:stCxn id="54305" idx="2"/>
              <a:endCxn id="54303" idx="2"/>
            </p:cNvCxnSpPr>
            <p:nvPr/>
          </p:nvCxnSpPr>
          <p:spPr bwMode="auto">
            <a:xfrm>
              <a:off x="2787" y="1379"/>
              <a:ext cx="1407" cy="0"/>
            </a:xfrm>
            <a:prstGeom prst="straightConnector1">
              <a:avLst/>
            </a:prstGeom>
            <a:noFill/>
            <a:ln w="28575">
              <a:solidFill>
                <a:schemeClr val="tx1"/>
              </a:solidFill>
              <a:round/>
              <a:headEnd/>
              <a:tailEnd/>
            </a:ln>
          </p:spPr>
        </p:cxnSp>
        <p:cxnSp>
          <p:nvCxnSpPr>
            <p:cNvPr id="54284" name="AutoShape 11"/>
            <p:cNvCxnSpPr>
              <a:cxnSpLocks noChangeShapeType="1"/>
              <a:stCxn id="54307" idx="3"/>
              <a:endCxn id="54305" idx="1"/>
            </p:cNvCxnSpPr>
            <p:nvPr/>
          </p:nvCxnSpPr>
          <p:spPr bwMode="auto">
            <a:xfrm>
              <a:off x="1458" y="1314"/>
              <a:ext cx="1266" cy="3"/>
            </a:xfrm>
            <a:prstGeom prst="straightConnector1">
              <a:avLst/>
            </a:prstGeom>
            <a:noFill/>
            <a:ln w="28575">
              <a:solidFill>
                <a:schemeClr val="tx1"/>
              </a:solidFill>
              <a:round/>
              <a:headEnd/>
              <a:tailEnd/>
            </a:ln>
          </p:spPr>
        </p:cxnSp>
        <p:cxnSp>
          <p:nvCxnSpPr>
            <p:cNvPr id="54285" name="AutoShape 12"/>
            <p:cNvCxnSpPr>
              <a:cxnSpLocks noChangeShapeType="1"/>
              <a:stCxn id="54305" idx="0"/>
              <a:endCxn id="54303" idx="0"/>
            </p:cNvCxnSpPr>
            <p:nvPr/>
          </p:nvCxnSpPr>
          <p:spPr bwMode="auto">
            <a:xfrm>
              <a:off x="2787" y="1254"/>
              <a:ext cx="1407" cy="0"/>
            </a:xfrm>
            <a:prstGeom prst="straightConnector1">
              <a:avLst/>
            </a:prstGeom>
            <a:noFill/>
            <a:ln w="28575">
              <a:solidFill>
                <a:schemeClr val="tx1"/>
              </a:solidFill>
              <a:round/>
              <a:headEnd/>
              <a:tailEnd/>
            </a:ln>
          </p:spPr>
        </p:cxnSp>
        <p:cxnSp>
          <p:nvCxnSpPr>
            <p:cNvPr id="54286" name="AutoShape 13"/>
            <p:cNvCxnSpPr>
              <a:cxnSpLocks noChangeShapeType="1"/>
              <a:stCxn id="54307" idx="1"/>
              <a:endCxn id="54315" idx="3"/>
            </p:cNvCxnSpPr>
            <p:nvPr/>
          </p:nvCxnSpPr>
          <p:spPr bwMode="auto">
            <a:xfrm flipH="1">
              <a:off x="596" y="1314"/>
              <a:ext cx="736" cy="0"/>
            </a:xfrm>
            <a:prstGeom prst="straightConnector1">
              <a:avLst/>
            </a:prstGeom>
            <a:noFill/>
            <a:ln w="28575">
              <a:solidFill>
                <a:schemeClr val="tx1"/>
              </a:solidFill>
              <a:round/>
              <a:headEnd/>
              <a:tailEnd/>
            </a:ln>
          </p:spPr>
        </p:cxnSp>
        <p:grpSp>
          <p:nvGrpSpPr>
            <p:cNvPr id="4" name="Group 14"/>
            <p:cNvGrpSpPr>
              <a:grpSpLocks/>
            </p:cNvGrpSpPr>
            <p:nvPr/>
          </p:nvGrpSpPr>
          <p:grpSpPr bwMode="auto">
            <a:xfrm>
              <a:off x="249" y="1195"/>
              <a:ext cx="576" cy="405"/>
              <a:chOff x="249" y="1480"/>
              <a:chExt cx="576" cy="405"/>
            </a:xfrm>
          </p:grpSpPr>
          <p:sp>
            <p:nvSpPr>
              <p:cNvPr id="54312" name="Text Box 15"/>
              <p:cNvSpPr txBox="1">
                <a:spLocks noChangeArrowheads="1"/>
              </p:cNvSpPr>
              <p:nvPr/>
            </p:nvSpPr>
            <p:spPr bwMode="auto">
              <a:xfrm>
                <a:off x="249" y="1750"/>
                <a:ext cx="576" cy="135"/>
              </a:xfrm>
              <a:prstGeom prst="rect">
                <a:avLst/>
              </a:prstGeom>
              <a:noFill/>
              <a:ln w="9525">
                <a:noFill/>
                <a:miter lim="800000"/>
                <a:headEnd/>
                <a:tailEnd/>
              </a:ln>
            </p:spPr>
            <p:txBody>
              <a:bodyPr lIns="0" rIns="0">
                <a:spAutoFit/>
              </a:bodyPr>
              <a:lstStyle/>
              <a:p>
                <a:pPr algn="ctr">
                  <a:lnSpc>
                    <a:spcPct val="100000"/>
                  </a:lnSpc>
                </a:pPr>
                <a:r>
                  <a:rPr lang="en-CA" sz="800">
                    <a:solidFill>
                      <a:schemeClr val="tx1"/>
                    </a:solidFill>
                  </a:rPr>
                  <a:t>Tester</a:t>
                </a:r>
                <a:endParaRPr lang="en-US" sz="800">
                  <a:solidFill>
                    <a:schemeClr val="tx1"/>
                  </a:solidFill>
                </a:endParaRPr>
              </a:p>
            </p:txBody>
          </p:sp>
          <p:grpSp>
            <p:nvGrpSpPr>
              <p:cNvPr id="5" name="Group 16"/>
              <p:cNvGrpSpPr>
                <a:grpSpLocks/>
              </p:cNvGrpSpPr>
              <p:nvPr/>
            </p:nvGrpSpPr>
            <p:grpSpPr bwMode="auto">
              <a:xfrm>
                <a:off x="365" y="1480"/>
                <a:ext cx="347" cy="244"/>
                <a:chOff x="365" y="1480"/>
                <a:chExt cx="347" cy="244"/>
              </a:xfrm>
            </p:grpSpPr>
            <p:pic>
              <p:nvPicPr>
                <p:cNvPr id="54314" name="Picture 17" descr="tester_corp_purple"/>
                <p:cNvPicPr>
                  <a:picLocks noChangeAspect="1" noChangeArrowheads="1"/>
                </p:cNvPicPr>
                <p:nvPr/>
              </p:nvPicPr>
              <p:blipFill>
                <a:blip r:embed="rId4" cstate="print"/>
                <a:srcRect/>
                <a:stretch>
                  <a:fillRect/>
                </a:stretch>
              </p:blipFill>
              <p:spPr bwMode="auto">
                <a:xfrm>
                  <a:off x="365" y="1480"/>
                  <a:ext cx="347" cy="244"/>
                </a:xfrm>
                <a:prstGeom prst="rect">
                  <a:avLst/>
                </a:prstGeom>
                <a:noFill/>
                <a:ln w="9525">
                  <a:noFill/>
                  <a:miter lim="800000"/>
                  <a:headEnd/>
                  <a:tailEnd/>
                </a:ln>
              </p:spPr>
            </p:pic>
            <p:sp>
              <p:nvSpPr>
                <p:cNvPr id="54315" name="Rectangle 18"/>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GB"/>
                </a:p>
              </p:txBody>
            </p:sp>
          </p:grpSp>
        </p:grpSp>
        <p:cxnSp>
          <p:nvCxnSpPr>
            <p:cNvPr id="54288" name="AutoShape 19"/>
            <p:cNvCxnSpPr>
              <a:cxnSpLocks noChangeShapeType="1"/>
              <a:stCxn id="54303" idx="3"/>
              <a:endCxn id="54311" idx="1"/>
            </p:cNvCxnSpPr>
            <p:nvPr/>
          </p:nvCxnSpPr>
          <p:spPr bwMode="auto">
            <a:xfrm>
              <a:off x="4256" y="1317"/>
              <a:ext cx="681" cy="5"/>
            </a:xfrm>
            <a:prstGeom prst="straightConnector1">
              <a:avLst/>
            </a:prstGeom>
            <a:noFill/>
            <a:ln w="28575">
              <a:solidFill>
                <a:schemeClr val="tx1"/>
              </a:solidFill>
              <a:round/>
              <a:headEnd/>
              <a:tailEnd/>
            </a:ln>
          </p:spPr>
        </p:cxnSp>
        <p:grpSp>
          <p:nvGrpSpPr>
            <p:cNvPr id="6" name="Group 20"/>
            <p:cNvGrpSpPr>
              <a:grpSpLocks/>
            </p:cNvGrpSpPr>
            <p:nvPr/>
          </p:nvGrpSpPr>
          <p:grpSpPr bwMode="auto">
            <a:xfrm>
              <a:off x="4716" y="1203"/>
              <a:ext cx="576" cy="405"/>
              <a:chOff x="4716" y="1480"/>
              <a:chExt cx="576" cy="405"/>
            </a:xfrm>
          </p:grpSpPr>
          <p:sp>
            <p:nvSpPr>
              <p:cNvPr id="54308" name="Text Box 21"/>
              <p:cNvSpPr txBox="1">
                <a:spLocks noChangeArrowheads="1"/>
              </p:cNvSpPr>
              <p:nvPr/>
            </p:nvSpPr>
            <p:spPr bwMode="auto">
              <a:xfrm>
                <a:off x="4716" y="1750"/>
                <a:ext cx="576" cy="135"/>
              </a:xfrm>
              <a:prstGeom prst="rect">
                <a:avLst/>
              </a:prstGeom>
              <a:noFill/>
              <a:ln w="9525">
                <a:noFill/>
                <a:miter lim="800000"/>
                <a:headEnd/>
                <a:tailEnd/>
              </a:ln>
            </p:spPr>
            <p:txBody>
              <a:bodyPr lIns="0" rIns="0">
                <a:spAutoFit/>
              </a:bodyPr>
              <a:lstStyle/>
              <a:p>
                <a:pPr algn="ctr">
                  <a:lnSpc>
                    <a:spcPct val="100000"/>
                  </a:lnSpc>
                </a:pPr>
                <a:r>
                  <a:rPr lang="en-CA" sz="800">
                    <a:solidFill>
                      <a:schemeClr val="tx1"/>
                    </a:solidFill>
                  </a:rPr>
                  <a:t>Tester</a:t>
                </a:r>
                <a:endParaRPr lang="en-US" sz="800">
                  <a:solidFill>
                    <a:schemeClr val="tx1"/>
                  </a:solidFill>
                </a:endParaRPr>
              </a:p>
            </p:txBody>
          </p:sp>
          <p:grpSp>
            <p:nvGrpSpPr>
              <p:cNvPr id="7" name="Group 22"/>
              <p:cNvGrpSpPr>
                <a:grpSpLocks/>
              </p:cNvGrpSpPr>
              <p:nvPr/>
            </p:nvGrpSpPr>
            <p:grpSpPr bwMode="auto">
              <a:xfrm>
                <a:off x="4832" y="1480"/>
                <a:ext cx="347" cy="244"/>
                <a:chOff x="365" y="1480"/>
                <a:chExt cx="347" cy="244"/>
              </a:xfrm>
            </p:grpSpPr>
            <p:pic>
              <p:nvPicPr>
                <p:cNvPr id="54310" name="Picture 23" descr="tester_corp_purple"/>
                <p:cNvPicPr>
                  <a:picLocks noChangeAspect="1" noChangeArrowheads="1"/>
                </p:cNvPicPr>
                <p:nvPr/>
              </p:nvPicPr>
              <p:blipFill>
                <a:blip r:embed="rId4" cstate="print"/>
                <a:srcRect/>
                <a:stretch>
                  <a:fillRect/>
                </a:stretch>
              </p:blipFill>
              <p:spPr bwMode="auto">
                <a:xfrm>
                  <a:off x="365" y="1480"/>
                  <a:ext cx="347" cy="244"/>
                </a:xfrm>
                <a:prstGeom prst="rect">
                  <a:avLst/>
                </a:prstGeom>
                <a:noFill/>
                <a:ln w="9525">
                  <a:noFill/>
                  <a:miter lim="800000"/>
                  <a:headEnd/>
                  <a:tailEnd/>
                </a:ln>
              </p:spPr>
            </p:pic>
            <p:sp>
              <p:nvSpPr>
                <p:cNvPr id="54311" name="Rectangle 24"/>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GB"/>
                </a:p>
              </p:txBody>
            </p:sp>
          </p:grpSp>
        </p:grpSp>
        <p:grpSp>
          <p:nvGrpSpPr>
            <p:cNvPr id="8" name="Group 25"/>
            <p:cNvGrpSpPr>
              <a:grpSpLocks/>
            </p:cNvGrpSpPr>
            <p:nvPr/>
          </p:nvGrpSpPr>
          <p:grpSpPr bwMode="auto">
            <a:xfrm>
              <a:off x="1127" y="1061"/>
              <a:ext cx="467" cy="509"/>
              <a:chOff x="835" y="1162"/>
              <a:chExt cx="507" cy="552"/>
            </a:xfrm>
          </p:grpSpPr>
          <p:pic>
            <p:nvPicPr>
              <p:cNvPr id="54306" name="Picture 26"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54307" name="Rectangle 27"/>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9" name="Group 28"/>
            <p:cNvGrpSpPr>
              <a:grpSpLocks/>
            </p:cNvGrpSpPr>
            <p:nvPr/>
          </p:nvGrpSpPr>
          <p:grpSpPr bwMode="auto">
            <a:xfrm>
              <a:off x="2518" y="1064"/>
              <a:ext cx="468" cy="509"/>
              <a:chOff x="835" y="1162"/>
              <a:chExt cx="507" cy="552"/>
            </a:xfrm>
          </p:grpSpPr>
          <p:pic>
            <p:nvPicPr>
              <p:cNvPr id="54304" name="Picture 29"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54305" name="Rectangle 30"/>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10" name="Group 31"/>
            <p:cNvGrpSpPr>
              <a:grpSpLocks/>
            </p:cNvGrpSpPr>
            <p:nvPr/>
          </p:nvGrpSpPr>
          <p:grpSpPr bwMode="auto">
            <a:xfrm>
              <a:off x="3925" y="1064"/>
              <a:ext cx="468" cy="509"/>
              <a:chOff x="835" y="1162"/>
              <a:chExt cx="507" cy="552"/>
            </a:xfrm>
          </p:grpSpPr>
          <p:pic>
            <p:nvPicPr>
              <p:cNvPr id="54302" name="Picture 32"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54303" name="Rectangle 33"/>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sp>
          <p:nvSpPr>
            <p:cNvPr id="54293" name="Text Box 34"/>
            <p:cNvSpPr txBox="1">
              <a:spLocks noChangeArrowheads="1"/>
            </p:cNvSpPr>
            <p:nvPr/>
          </p:nvSpPr>
          <p:spPr bwMode="auto">
            <a:xfrm>
              <a:off x="1202" y="928"/>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8600C</a:t>
              </a:r>
            </a:p>
          </p:txBody>
        </p:sp>
        <p:sp>
          <p:nvSpPr>
            <p:cNvPr id="54294" name="Text Box 35"/>
            <p:cNvSpPr txBox="1">
              <a:spLocks noChangeArrowheads="1"/>
            </p:cNvSpPr>
            <p:nvPr/>
          </p:nvSpPr>
          <p:spPr bwMode="auto">
            <a:xfrm>
              <a:off x="2596" y="928"/>
              <a:ext cx="335" cy="121"/>
            </a:xfrm>
            <a:prstGeom prst="rect">
              <a:avLst/>
            </a:prstGeom>
            <a:noFill/>
            <a:ln w="9525" algn="ctr">
              <a:noFill/>
              <a:miter lim="800000"/>
              <a:headEnd/>
              <a:tailEnd/>
            </a:ln>
          </p:spPr>
          <p:txBody>
            <a:bodyPr wrap="none" lIns="0" tIns="0" rIns="0" bIns="0">
              <a:spAutoFit/>
            </a:bodyPr>
            <a:lstStyle/>
            <a:p>
              <a:pPr>
                <a:spcBef>
                  <a:spcPct val="50000"/>
                </a:spcBef>
              </a:pPr>
              <a:r>
                <a:rPr lang="en-GB" sz="1400" b="1" dirty="0">
                  <a:solidFill>
                    <a:schemeClr val="tx1"/>
                  </a:solidFill>
                </a:rPr>
                <a:t>8600G</a:t>
              </a:r>
            </a:p>
          </p:txBody>
        </p:sp>
        <p:sp>
          <p:nvSpPr>
            <p:cNvPr id="54295" name="Text Box 36"/>
            <p:cNvSpPr txBox="1">
              <a:spLocks noChangeArrowheads="1"/>
            </p:cNvSpPr>
            <p:nvPr/>
          </p:nvSpPr>
          <p:spPr bwMode="auto">
            <a:xfrm>
              <a:off x="4003" y="928"/>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8600D</a:t>
              </a:r>
            </a:p>
          </p:txBody>
        </p:sp>
        <p:sp>
          <p:nvSpPr>
            <p:cNvPr id="54296" name="Oval 37"/>
            <p:cNvSpPr>
              <a:spLocks noChangeArrowheads="1"/>
            </p:cNvSpPr>
            <p:nvPr/>
          </p:nvSpPr>
          <p:spPr bwMode="auto">
            <a:xfrm>
              <a:off x="3418" y="1200"/>
              <a:ext cx="45" cy="227"/>
            </a:xfrm>
            <a:prstGeom prst="ellipse">
              <a:avLst/>
            </a:prstGeom>
            <a:noFill/>
            <a:ln w="9525" algn="ctr">
              <a:solidFill>
                <a:schemeClr val="tx1"/>
              </a:solidFill>
              <a:round/>
              <a:headEnd/>
              <a:tailEnd/>
            </a:ln>
          </p:spPr>
          <p:txBody>
            <a:bodyPr wrap="none" lIns="0" tIns="0" rIns="0" bIns="0" anchor="ctr"/>
            <a:lstStyle/>
            <a:p>
              <a:endParaRPr lang="en-GB"/>
            </a:p>
          </p:txBody>
        </p:sp>
      </p:grpSp>
      <p:sp>
        <p:nvSpPr>
          <p:cNvPr id="47" name="Freeform 95"/>
          <p:cNvSpPr>
            <a:spLocks/>
          </p:cNvSpPr>
          <p:nvPr/>
        </p:nvSpPr>
        <p:spPr bwMode="auto">
          <a:xfrm>
            <a:off x="2313958" y="1411356"/>
            <a:ext cx="4489789" cy="172486"/>
          </a:xfrm>
          <a:custGeom>
            <a:avLst/>
            <a:gdLst>
              <a:gd name="T0" fmla="*/ 2230 w 2230"/>
              <a:gd name="T1" fmla="*/ 32 h 422"/>
              <a:gd name="T2" fmla="*/ 997 w 2230"/>
              <a:gd name="T3" fmla="*/ 65 h 422"/>
              <a:gd name="T4" fmla="*/ 0 w 2230"/>
              <a:gd name="T5" fmla="*/ 422 h 422"/>
              <a:gd name="T6" fmla="*/ 0 60000 65536"/>
              <a:gd name="T7" fmla="*/ 0 60000 65536"/>
              <a:gd name="T8" fmla="*/ 0 60000 65536"/>
              <a:gd name="T9" fmla="*/ 0 w 2230"/>
              <a:gd name="T10" fmla="*/ 0 h 422"/>
              <a:gd name="T11" fmla="*/ 2230 w 2230"/>
              <a:gd name="T12" fmla="*/ 422 h 422"/>
              <a:gd name="connsiteX0" fmla="*/ 5692 w 7603"/>
              <a:gd name="connsiteY0" fmla="*/ 6872 h 8507"/>
              <a:gd name="connsiteX1" fmla="*/ 163 w 7603"/>
              <a:gd name="connsiteY1" fmla="*/ 7654 h 8507"/>
              <a:gd name="connsiteX2" fmla="*/ 6670 w 7603"/>
              <a:gd name="connsiteY2" fmla="*/ 1754 h 8507"/>
              <a:gd name="connsiteX0" fmla="*/ 0 w 1286"/>
              <a:gd name="connsiteY0" fmla="*/ 6016 h 6016"/>
              <a:gd name="connsiteX1" fmla="*/ 1286 w 1286"/>
              <a:gd name="connsiteY1" fmla="*/ 0 h 6016"/>
              <a:gd name="connsiteX0" fmla="*/ 0 w 118912"/>
              <a:gd name="connsiteY0" fmla="*/ 3449 h 3449"/>
              <a:gd name="connsiteX1" fmla="*/ 118912 w 118912"/>
              <a:gd name="connsiteY1" fmla="*/ 0 h 3449"/>
              <a:gd name="connsiteX0" fmla="*/ 0 w 11392"/>
              <a:gd name="connsiteY0" fmla="*/ 0 h 0"/>
              <a:gd name="connsiteX1" fmla="*/ 11392 w 11392"/>
              <a:gd name="connsiteY1" fmla="*/ 0 h 0"/>
            </a:gdLst>
            <a:ahLst/>
            <a:cxnLst>
              <a:cxn ang="0">
                <a:pos x="connsiteX0" y="connsiteY0"/>
              </a:cxn>
              <a:cxn ang="0">
                <a:pos x="connsiteX1" y="connsiteY1"/>
              </a:cxn>
            </a:cxnLst>
            <a:rect l="l" t="t" r="r" b="b"/>
            <a:pathLst>
              <a:path w="11392">
                <a:moveTo>
                  <a:pt x="0" y="0"/>
                </a:moveTo>
                <a:lnTo>
                  <a:pt x="11392" y="0"/>
                </a:lnTo>
              </a:path>
            </a:pathLst>
          </a:custGeom>
          <a:noFill/>
          <a:ln w="76200" cap="flat" cmpd="sng">
            <a:solidFill>
              <a:srgbClr val="FF9900"/>
            </a:solidFill>
            <a:prstDash val="solid"/>
            <a:round/>
            <a:headEnd type="oval" w="med" len="med"/>
            <a:tailEnd type="triangle" w="med" len="med"/>
          </a:ln>
        </p:spPr>
        <p:txBody>
          <a:bodyPr lIns="0" tIns="0" rIns="0" bIns="0"/>
          <a:lstStyle/>
          <a:p>
            <a:endParaRPr lang="en-GB"/>
          </a:p>
        </p:txBody>
      </p:sp>
      <p:sp>
        <p:nvSpPr>
          <p:cNvPr id="12" name="Slide Number Placeholder 11"/>
          <p:cNvSpPr>
            <a:spLocks noGrp="1"/>
          </p:cNvSpPr>
          <p:nvPr>
            <p:ph type="sldNum" sz="quarter" idx="12"/>
          </p:nvPr>
        </p:nvSpPr>
        <p:spPr/>
        <p:txBody>
          <a:bodyPr/>
          <a:lstStyle/>
          <a:p>
            <a:fld id="{3E55E81F-72E2-40F1-A677-7E1BFDA06590}" type="slidenum">
              <a:rPr lang="en-US" smtClean="0"/>
              <a:t>35</a:t>
            </a:fld>
            <a:endParaRPr lang="en-US"/>
          </a:p>
        </p:txBody>
      </p:sp>
    </p:spTree>
    <p:extLst>
      <p:ext uri="{BB962C8B-B14F-4D97-AF65-F5344CB8AC3E}">
        <p14:creationId xmlns:p14="http://schemas.microsoft.com/office/powerpoint/2010/main" val="224496964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215"/>
          <p:cNvGrpSpPr/>
          <p:nvPr/>
        </p:nvGrpSpPr>
        <p:grpSpPr>
          <a:xfrm>
            <a:off x="1600200" y="1550504"/>
            <a:ext cx="4968875" cy="1904999"/>
            <a:chOff x="-1905000" y="2251993"/>
            <a:chExt cx="5291775" cy="2257955"/>
          </a:xfrm>
        </p:grpSpPr>
        <p:pic>
          <p:nvPicPr>
            <p:cNvPr id="95" name="Picture 9" descr="cloud3_grey_grey"/>
            <p:cNvPicPr>
              <a:picLocks noChangeAspect="1" noChangeArrowheads="1"/>
            </p:cNvPicPr>
            <p:nvPr/>
          </p:nvPicPr>
          <p:blipFill>
            <a:blip r:embed="rId2" cstate="print"/>
            <a:srcRect/>
            <a:stretch>
              <a:fillRect/>
            </a:stretch>
          </p:blipFill>
          <p:spPr bwMode="auto">
            <a:xfrm>
              <a:off x="-1905000" y="2251993"/>
              <a:ext cx="5291775" cy="2257955"/>
            </a:xfrm>
            <a:prstGeom prst="rect">
              <a:avLst/>
            </a:prstGeom>
            <a:noFill/>
            <a:ln w="9525">
              <a:noFill/>
              <a:miter lim="800000"/>
              <a:headEnd/>
              <a:tailEnd/>
            </a:ln>
          </p:spPr>
        </p:pic>
        <p:pic>
          <p:nvPicPr>
            <p:cNvPr id="96" name="Picture 2" descr="C:\Documents and Settings\Fabio\Desktop\avaya\Avaya N+I\200544895-001.png"/>
            <p:cNvPicPr>
              <a:picLocks noChangeAspect="1" noChangeArrowheads="1"/>
            </p:cNvPicPr>
            <p:nvPr/>
          </p:nvPicPr>
          <p:blipFill>
            <a:blip r:embed="rId3" cstate="print"/>
            <a:stretch>
              <a:fillRect/>
            </a:stretch>
          </p:blipFill>
          <p:spPr bwMode="auto">
            <a:xfrm>
              <a:off x="-1869517" y="2260870"/>
              <a:ext cx="5141087" cy="2100633"/>
            </a:xfrm>
            <a:prstGeom prst="rect">
              <a:avLst/>
            </a:prstGeom>
            <a:noFill/>
            <a:ln w="9525">
              <a:noFill/>
              <a:miter lim="800000"/>
              <a:headEnd/>
              <a:tailEnd/>
            </a:ln>
          </p:spPr>
        </p:pic>
      </p:grpSp>
      <p:sp>
        <p:nvSpPr>
          <p:cNvPr id="72706" name="Rectangle 2"/>
          <p:cNvSpPr>
            <a:spLocks noGrp="1" noChangeArrowheads="1"/>
          </p:cNvSpPr>
          <p:nvPr>
            <p:ph type="title"/>
          </p:nvPr>
        </p:nvSpPr>
        <p:spPr/>
        <p:txBody>
          <a:bodyPr/>
          <a:lstStyle/>
          <a:p>
            <a:r>
              <a:rPr lang="en-GB" smtClean="0"/>
              <a:t>CFM SPBM – L2ping &amp; L2traceroute</a:t>
            </a:r>
            <a:endParaRPr lang="en-GB" dirty="0"/>
          </a:p>
        </p:txBody>
      </p:sp>
      <p:sp>
        <p:nvSpPr>
          <p:cNvPr id="72715" name="AutoShape 5"/>
          <p:cNvSpPr>
            <a:spLocks noChangeArrowheads="1"/>
          </p:cNvSpPr>
          <p:nvPr/>
        </p:nvSpPr>
        <p:spPr bwMode="auto">
          <a:xfrm>
            <a:off x="5448300" y="1438276"/>
            <a:ext cx="841375" cy="2087563"/>
          </a:xfrm>
          <a:prstGeom prst="roundRect">
            <a:avLst>
              <a:gd name="adj" fmla="val 16667"/>
            </a:avLst>
          </a:prstGeom>
          <a:solidFill>
            <a:schemeClr val="accent2">
              <a:lumMod val="75000"/>
              <a:alpha val="50195"/>
            </a:schemeClr>
          </a:solidFill>
          <a:ln w="9525" algn="ctr">
            <a:noFill/>
            <a:round/>
            <a:headEnd/>
            <a:tailEnd/>
          </a:ln>
        </p:spPr>
        <p:txBody>
          <a:bodyPr wrap="none" lIns="0" tIns="0" rIns="0" bIns="0" anchor="ctr"/>
          <a:lstStyle/>
          <a:p>
            <a:endParaRPr lang="en-GB"/>
          </a:p>
        </p:txBody>
      </p:sp>
      <p:cxnSp>
        <p:nvCxnSpPr>
          <p:cNvPr id="72717" name="AutoShape 7"/>
          <p:cNvCxnSpPr>
            <a:cxnSpLocks noChangeShapeType="1"/>
            <a:stCxn id="72787" idx="1"/>
            <a:endCxn id="72785" idx="1"/>
          </p:cNvCxnSpPr>
          <p:nvPr/>
        </p:nvCxnSpPr>
        <p:spPr bwMode="auto">
          <a:xfrm>
            <a:off x="3884613" y="1857376"/>
            <a:ext cx="0" cy="1223963"/>
          </a:xfrm>
          <a:prstGeom prst="straightConnector1">
            <a:avLst/>
          </a:prstGeom>
          <a:noFill/>
          <a:ln w="28575">
            <a:solidFill>
              <a:schemeClr val="tx1"/>
            </a:solidFill>
            <a:round/>
            <a:headEnd/>
            <a:tailEnd/>
          </a:ln>
        </p:spPr>
      </p:cxnSp>
      <p:cxnSp>
        <p:nvCxnSpPr>
          <p:cNvPr id="72718" name="AutoShape 8"/>
          <p:cNvCxnSpPr>
            <a:cxnSpLocks noChangeShapeType="1"/>
            <a:stCxn id="72789" idx="3"/>
            <a:endCxn id="72787" idx="1"/>
          </p:cNvCxnSpPr>
          <p:nvPr/>
        </p:nvCxnSpPr>
        <p:spPr bwMode="auto">
          <a:xfrm flipV="1">
            <a:off x="2243138" y="1857376"/>
            <a:ext cx="1641475" cy="658813"/>
          </a:xfrm>
          <a:prstGeom prst="straightConnector1">
            <a:avLst/>
          </a:prstGeom>
          <a:noFill/>
          <a:ln w="28575">
            <a:solidFill>
              <a:schemeClr val="tx1"/>
            </a:solidFill>
            <a:round/>
            <a:headEnd/>
            <a:tailEnd/>
          </a:ln>
        </p:spPr>
      </p:cxnSp>
      <p:cxnSp>
        <p:nvCxnSpPr>
          <p:cNvPr id="72719" name="AutoShape 9"/>
          <p:cNvCxnSpPr>
            <a:cxnSpLocks noChangeShapeType="1"/>
            <a:stCxn id="72787" idx="3"/>
            <a:endCxn id="72785" idx="3"/>
          </p:cNvCxnSpPr>
          <p:nvPr/>
        </p:nvCxnSpPr>
        <p:spPr bwMode="auto">
          <a:xfrm>
            <a:off x="4083050" y="1857376"/>
            <a:ext cx="0" cy="1223963"/>
          </a:xfrm>
          <a:prstGeom prst="straightConnector1">
            <a:avLst/>
          </a:prstGeom>
          <a:noFill/>
          <a:ln w="28575">
            <a:solidFill>
              <a:schemeClr val="tx1"/>
            </a:solidFill>
            <a:round/>
            <a:headEnd/>
            <a:tailEnd/>
          </a:ln>
        </p:spPr>
      </p:cxnSp>
      <p:cxnSp>
        <p:nvCxnSpPr>
          <p:cNvPr id="72720" name="AutoShape 10"/>
          <p:cNvCxnSpPr>
            <a:cxnSpLocks noChangeShapeType="1"/>
            <a:stCxn id="72789" idx="1"/>
            <a:endCxn id="72797" idx="3"/>
          </p:cNvCxnSpPr>
          <p:nvPr/>
        </p:nvCxnSpPr>
        <p:spPr bwMode="auto">
          <a:xfrm flipH="1">
            <a:off x="823913" y="2516188"/>
            <a:ext cx="1219200" cy="0"/>
          </a:xfrm>
          <a:prstGeom prst="straightConnector1">
            <a:avLst/>
          </a:prstGeom>
          <a:noFill/>
          <a:ln w="28575">
            <a:solidFill>
              <a:schemeClr val="tx1"/>
            </a:solidFill>
            <a:round/>
            <a:headEnd/>
            <a:tailEnd/>
          </a:ln>
        </p:spPr>
      </p:cxnSp>
      <p:cxnSp>
        <p:nvCxnSpPr>
          <p:cNvPr id="72721" name="AutoShape 11"/>
          <p:cNvCxnSpPr>
            <a:cxnSpLocks noChangeShapeType="1"/>
            <a:stCxn id="72779" idx="3"/>
            <a:endCxn id="72793" idx="1"/>
          </p:cNvCxnSpPr>
          <p:nvPr/>
        </p:nvCxnSpPr>
        <p:spPr bwMode="auto">
          <a:xfrm flipV="1">
            <a:off x="7318375" y="2444751"/>
            <a:ext cx="938213" cy="1588"/>
          </a:xfrm>
          <a:prstGeom prst="straightConnector1">
            <a:avLst/>
          </a:prstGeom>
          <a:noFill/>
          <a:ln w="28575">
            <a:solidFill>
              <a:schemeClr val="tx1"/>
            </a:solidFill>
            <a:round/>
            <a:headEnd/>
            <a:tailEnd/>
          </a:ln>
        </p:spPr>
      </p:cxnSp>
      <p:sp>
        <p:nvSpPr>
          <p:cNvPr id="72722" name="Text Box 12"/>
          <p:cNvSpPr txBox="1">
            <a:spLocks noChangeArrowheads="1"/>
          </p:cNvSpPr>
          <p:nvPr/>
        </p:nvSpPr>
        <p:spPr bwMode="auto">
          <a:xfrm>
            <a:off x="1476375" y="2551113"/>
            <a:ext cx="211138"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4/1</a:t>
            </a:r>
          </a:p>
        </p:txBody>
      </p:sp>
      <p:sp>
        <p:nvSpPr>
          <p:cNvPr id="72723" name="Text Box 13"/>
          <p:cNvSpPr txBox="1">
            <a:spLocks noChangeArrowheads="1"/>
          </p:cNvSpPr>
          <p:nvPr/>
        </p:nvSpPr>
        <p:spPr bwMode="auto">
          <a:xfrm>
            <a:off x="2484438" y="2119313"/>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4/30</a:t>
            </a:r>
          </a:p>
        </p:txBody>
      </p:sp>
      <p:sp>
        <p:nvSpPr>
          <p:cNvPr id="72724" name="Text Box 14"/>
          <p:cNvSpPr txBox="1">
            <a:spLocks noChangeArrowheads="1"/>
          </p:cNvSpPr>
          <p:nvPr/>
        </p:nvSpPr>
        <p:spPr bwMode="auto">
          <a:xfrm>
            <a:off x="4133850" y="2551113"/>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4/30</a:t>
            </a:r>
          </a:p>
        </p:txBody>
      </p:sp>
      <p:sp>
        <p:nvSpPr>
          <p:cNvPr id="72725" name="Text Box 15"/>
          <p:cNvSpPr txBox="1">
            <a:spLocks noChangeArrowheads="1"/>
          </p:cNvSpPr>
          <p:nvPr/>
        </p:nvSpPr>
        <p:spPr bwMode="auto">
          <a:xfrm>
            <a:off x="3270250" y="1758951"/>
            <a:ext cx="211138"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3/5</a:t>
            </a:r>
          </a:p>
        </p:txBody>
      </p:sp>
      <p:sp>
        <p:nvSpPr>
          <p:cNvPr id="72726" name="Text Box 16"/>
          <p:cNvSpPr txBox="1">
            <a:spLocks noChangeArrowheads="1"/>
          </p:cNvSpPr>
          <p:nvPr/>
        </p:nvSpPr>
        <p:spPr bwMode="auto">
          <a:xfrm>
            <a:off x="3481388" y="2254251"/>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3/21</a:t>
            </a:r>
          </a:p>
        </p:txBody>
      </p:sp>
      <p:sp>
        <p:nvSpPr>
          <p:cNvPr id="72727" name="Text Box 17"/>
          <p:cNvSpPr txBox="1">
            <a:spLocks noChangeArrowheads="1"/>
          </p:cNvSpPr>
          <p:nvPr/>
        </p:nvSpPr>
        <p:spPr bwMode="auto">
          <a:xfrm>
            <a:off x="1836738" y="1903413"/>
            <a:ext cx="522288"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8600C</a:t>
            </a:r>
          </a:p>
        </p:txBody>
      </p:sp>
      <p:sp>
        <p:nvSpPr>
          <p:cNvPr id="72728" name="Text Box 18"/>
          <p:cNvSpPr txBox="1">
            <a:spLocks noChangeArrowheads="1"/>
          </p:cNvSpPr>
          <p:nvPr/>
        </p:nvSpPr>
        <p:spPr bwMode="auto">
          <a:xfrm>
            <a:off x="3654425" y="1255713"/>
            <a:ext cx="531813"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8600G</a:t>
            </a:r>
          </a:p>
        </p:txBody>
      </p:sp>
      <p:sp>
        <p:nvSpPr>
          <p:cNvPr id="72729" name="Text Box 19"/>
          <p:cNvSpPr txBox="1">
            <a:spLocks noChangeArrowheads="1"/>
          </p:cNvSpPr>
          <p:nvPr/>
        </p:nvSpPr>
        <p:spPr bwMode="auto">
          <a:xfrm>
            <a:off x="3657600" y="3524251"/>
            <a:ext cx="522288"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8600D</a:t>
            </a:r>
          </a:p>
        </p:txBody>
      </p:sp>
      <p:sp>
        <p:nvSpPr>
          <p:cNvPr id="72730" name="Text Box 20"/>
          <p:cNvSpPr txBox="1">
            <a:spLocks noChangeArrowheads="1"/>
          </p:cNvSpPr>
          <p:nvPr/>
        </p:nvSpPr>
        <p:spPr bwMode="auto">
          <a:xfrm>
            <a:off x="4114800" y="2201863"/>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3/22</a:t>
            </a:r>
          </a:p>
        </p:txBody>
      </p:sp>
      <p:sp>
        <p:nvSpPr>
          <p:cNvPr id="72731" name="Text Box 21"/>
          <p:cNvSpPr txBox="1">
            <a:spLocks noChangeArrowheads="1"/>
          </p:cNvSpPr>
          <p:nvPr/>
        </p:nvSpPr>
        <p:spPr bwMode="auto">
          <a:xfrm>
            <a:off x="3481388" y="2536826"/>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4/20</a:t>
            </a:r>
          </a:p>
        </p:txBody>
      </p:sp>
      <p:sp>
        <p:nvSpPr>
          <p:cNvPr id="72732" name="Oval 22"/>
          <p:cNvSpPr>
            <a:spLocks noChangeArrowheads="1"/>
          </p:cNvSpPr>
          <p:nvPr/>
        </p:nvSpPr>
        <p:spPr bwMode="auto">
          <a:xfrm rot="16200000">
            <a:off x="3943350" y="2262188"/>
            <a:ext cx="71438" cy="360363"/>
          </a:xfrm>
          <a:prstGeom prst="ellipse">
            <a:avLst/>
          </a:prstGeom>
          <a:noFill/>
          <a:ln w="9525" algn="ctr">
            <a:solidFill>
              <a:schemeClr val="tx1"/>
            </a:solidFill>
            <a:round/>
            <a:headEnd/>
            <a:tailEnd/>
          </a:ln>
        </p:spPr>
        <p:txBody>
          <a:bodyPr wrap="none" lIns="0" tIns="0" rIns="0" bIns="0" anchor="ctr"/>
          <a:lstStyle/>
          <a:p>
            <a:endParaRPr lang="en-GB"/>
          </a:p>
        </p:txBody>
      </p:sp>
      <p:sp>
        <p:nvSpPr>
          <p:cNvPr id="72734" name="Text Box 24"/>
          <p:cNvSpPr txBox="1">
            <a:spLocks noChangeArrowheads="1"/>
          </p:cNvSpPr>
          <p:nvPr/>
        </p:nvSpPr>
        <p:spPr bwMode="auto">
          <a:xfrm>
            <a:off x="6129338" y="2335213"/>
            <a:ext cx="276225"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tx1"/>
                </a:solidFill>
              </a:rPr>
              <a:t>IST</a:t>
            </a:r>
          </a:p>
        </p:txBody>
      </p:sp>
      <p:cxnSp>
        <p:nvCxnSpPr>
          <p:cNvPr id="72735" name="AutoShape 25"/>
          <p:cNvCxnSpPr>
            <a:cxnSpLocks noChangeShapeType="1"/>
            <a:stCxn id="72783" idx="1"/>
            <a:endCxn id="72781" idx="1"/>
          </p:cNvCxnSpPr>
          <p:nvPr/>
        </p:nvCxnSpPr>
        <p:spPr bwMode="auto">
          <a:xfrm>
            <a:off x="5830888" y="1860551"/>
            <a:ext cx="0" cy="1223963"/>
          </a:xfrm>
          <a:prstGeom prst="straightConnector1">
            <a:avLst/>
          </a:prstGeom>
          <a:noFill/>
          <a:ln w="28575">
            <a:solidFill>
              <a:schemeClr val="tx1"/>
            </a:solidFill>
            <a:round/>
            <a:headEnd/>
            <a:tailEnd/>
          </a:ln>
        </p:spPr>
      </p:cxnSp>
      <p:cxnSp>
        <p:nvCxnSpPr>
          <p:cNvPr id="72736" name="AutoShape 26"/>
          <p:cNvCxnSpPr>
            <a:cxnSpLocks noChangeShapeType="1"/>
            <a:stCxn id="72783" idx="3"/>
            <a:endCxn id="72781" idx="3"/>
          </p:cNvCxnSpPr>
          <p:nvPr/>
        </p:nvCxnSpPr>
        <p:spPr bwMode="auto">
          <a:xfrm>
            <a:off x="6029325" y="1860551"/>
            <a:ext cx="0" cy="1223963"/>
          </a:xfrm>
          <a:prstGeom prst="straightConnector1">
            <a:avLst/>
          </a:prstGeom>
          <a:noFill/>
          <a:ln w="28575">
            <a:solidFill>
              <a:schemeClr val="tx1"/>
            </a:solidFill>
            <a:round/>
            <a:headEnd/>
            <a:tailEnd/>
          </a:ln>
        </p:spPr>
      </p:cxnSp>
      <p:cxnSp>
        <p:nvCxnSpPr>
          <p:cNvPr id="72737" name="AutoShape 27"/>
          <p:cNvCxnSpPr>
            <a:cxnSpLocks noChangeShapeType="1"/>
            <a:stCxn id="72789" idx="3"/>
            <a:endCxn id="72785" idx="1"/>
          </p:cNvCxnSpPr>
          <p:nvPr/>
        </p:nvCxnSpPr>
        <p:spPr bwMode="auto">
          <a:xfrm>
            <a:off x="2243138" y="2516188"/>
            <a:ext cx="1641475" cy="565150"/>
          </a:xfrm>
          <a:prstGeom prst="straightConnector1">
            <a:avLst/>
          </a:prstGeom>
          <a:noFill/>
          <a:ln w="28575">
            <a:solidFill>
              <a:schemeClr val="tx1"/>
            </a:solidFill>
            <a:round/>
            <a:headEnd/>
            <a:tailEnd/>
          </a:ln>
        </p:spPr>
      </p:cxnSp>
      <p:sp>
        <p:nvSpPr>
          <p:cNvPr id="72738" name="Oval 28"/>
          <p:cNvSpPr>
            <a:spLocks noChangeArrowheads="1"/>
          </p:cNvSpPr>
          <p:nvPr/>
        </p:nvSpPr>
        <p:spPr bwMode="auto">
          <a:xfrm rot="16200000">
            <a:off x="5875338" y="2249488"/>
            <a:ext cx="71438" cy="360363"/>
          </a:xfrm>
          <a:prstGeom prst="ellipse">
            <a:avLst/>
          </a:prstGeom>
          <a:noFill/>
          <a:ln w="9525" algn="ctr">
            <a:solidFill>
              <a:schemeClr val="tx1"/>
            </a:solidFill>
            <a:round/>
            <a:headEnd/>
            <a:tailEnd/>
          </a:ln>
        </p:spPr>
        <p:txBody>
          <a:bodyPr wrap="none" lIns="0" tIns="0" rIns="0" bIns="0" anchor="ctr"/>
          <a:lstStyle/>
          <a:p>
            <a:endParaRPr lang="en-GB"/>
          </a:p>
        </p:txBody>
      </p:sp>
      <p:sp>
        <p:nvSpPr>
          <p:cNvPr id="72739" name="Text Box 29"/>
          <p:cNvSpPr txBox="1">
            <a:spLocks noChangeArrowheads="1"/>
          </p:cNvSpPr>
          <p:nvPr/>
        </p:nvSpPr>
        <p:spPr bwMode="auto">
          <a:xfrm>
            <a:off x="6107113" y="2540001"/>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3/30</a:t>
            </a:r>
          </a:p>
        </p:txBody>
      </p:sp>
      <p:sp>
        <p:nvSpPr>
          <p:cNvPr id="72740" name="Text Box 30"/>
          <p:cNvSpPr txBox="1">
            <a:spLocks noChangeArrowheads="1"/>
          </p:cNvSpPr>
          <p:nvPr/>
        </p:nvSpPr>
        <p:spPr bwMode="auto">
          <a:xfrm>
            <a:off x="5454650" y="2243138"/>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3/29</a:t>
            </a:r>
          </a:p>
        </p:txBody>
      </p:sp>
      <p:sp>
        <p:nvSpPr>
          <p:cNvPr id="72741" name="Text Box 31"/>
          <p:cNvSpPr txBox="1">
            <a:spLocks noChangeArrowheads="1"/>
          </p:cNvSpPr>
          <p:nvPr/>
        </p:nvSpPr>
        <p:spPr bwMode="auto">
          <a:xfrm>
            <a:off x="6088063" y="2190751"/>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3/30</a:t>
            </a:r>
          </a:p>
        </p:txBody>
      </p:sp>
      <p:sp>
        <p:nvSpPr>
          <p:cNvPr id="72742" name="Text Box 32"/>
          <p:cNvSpPr txBox="1">
            <a:spLocks noChangeArrowheads="1"/>
          </p:cNvSpPr>
          <p:nvPr/>
        </p:nvSpPr>
        <p:spPr bwMode="auto">
          <a:xfrm>
            <a:off x="5454650" y="2525713"/>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3/29</a:t>
            </a:r>
          </a:p>
        </p:txBody>
      </p:sp>
      <p:sp>
        <p:nvSpPr>
          <p:cNvPr id="72743" name="Text Box 33"/>
          <p:cNvSpPr txBox="1">
            <a:spLocks noChangeArrowheads="1"/>
          </p:cNvSpPr>
          <p:nvPr/>
        </p:nvSpPr>
        <p:spPr bwMode="auto">
          <a:xfrm>
            <a:off x="2484438" y="2790826"/>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4/29</a:t>
            </a:r>
          </a:p>
        </p:txBody>
      </p:sp>
      <p:sp>
        <p:nvSpPr>
          <p:cNvPr id="72744" name="Text Box 34"/>
          <p:cNvSpPr txBox="1">
            <a:spLocks noChangeArrowheads="1"/>
          </p:cNvSpPr>
          <p:nvPr/>
        </p:nvSpPr>
        <p:spPr bwMode="auto">
          <a:xfrm>
            <a:off x="3154363" y="3079751"/>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4/29</a:t>
            </a:r>
          </a:p>
        </p:txBody>
      </p:sp>
      <p:cxnSp>
        <p:nvCxnSpPr>
          <p:cNvPr id="72745" name="AutoShape 35"/>
          <p:cNvCxnSpPr>
            <a:cxnSpLocks noChangeShapeType="1"/>
            <a:stCxn id="72785" idx="3"/>
            <a:endCxn id="72781" idx="1"/>
          </p:cNvCxnSpPr>
          <p:nvPr/>
        </p:nvCxnSpPr>
        <p:spPr bwMode="auto">
          <a:xfrm>
            <a:off x="4083050" y="3081338"/>
            <a:ext cx="1747838" cy="3175"/>
          </a:xfrm>
          <a:prstGeom prst="straightConnector1">
            <a:avLst/>
          </a:prstGeom>
          <a:noFill/>
          <a:ln w="28575">
            <a:solidFill>
              <a:schemeClr val="tx1"/>
            </a:solidFill>
            <a:round/>
            <a:headEnd/>
            <a:tailEnd/>
          </a:ln>
        </p:spPr>
      </p:cxnSp>
      <p:cxnSp>
        <p:nvCxnSpPr>
          <p:cNvPr id="72746" name="AutoShape 36"/>
          <p:cNvCxnSpPr>
            <a:cxnSpLocks noChangeShapeType="1"/>
            <a:stCxn id="72785" idx="3"/>
            <a:endCxn id="72783" idx="1"/>
          </p:cNvCxnSpPr>
          <p:nvPr/>
        </p:nvCxnSpPr>
        <p:spPr bwMode="auto">
          <a:xfrm flipV="1">
            <a:off x="4083050" y="1860551"/>
            <a:ext cx="1747838" cy="1220788"/>
          </a:xfrm>
          <a:prstGeom prst="straightConnector1">
            <a:avLst/>
          </a:prstGeom>
          <a:noFill/>
          <a:ln w="28575">
            <a:solidFill>
              <a:schemeClr val="tx1"/>
            </a:solidFill>
            <a:round/>
            <a:headEnd/>
            <a:tailEnd/>
          </a:ln>
        </p:spPr>
      </p:cxnSp>
      <p:cxnSp>
        <p:nvCxnSpPr>
          <p:cNvPr id="72747" name="AutoShape 37"/>
          <p:cNvCxnSpPr>
            <a:cxnSpLocks noChangeShapeType="1"/>
            <a:stCxn id="72787" idx="3"/>
            <a:endCxn id="72781" idx="1"/>
          </p:cNvCxnSpPr>
          <p:nvPr/>
        </p:nvCxnSpPr>
        <p:spPr bwMode="auto">
          <a:xfrm>
            <a:off x="4083050" y="1857376"/>
            <a:ext cx="1747838" cy="1227138"/>
          </a:xfrm>
          <a:prstGeom prst="straightConnector1">
            <a:avLst/>
          </a:prstGeom>
          <a:noFill/>
          <a:ln w="28575">
            <a:solidFill>
              <a:schemeClr val="tx1"/>
            </a:solidFill>
            <a:round/>
            <a:headEnd/>
            <a:tailEnd/>
          </a:ln>
        </p:spPr>
      </p:cxnSp>
      <p:cxnSp>
        <p:nvCxnSpPr>
          <p:cNvPr id="72748" name="AutoShape 38"/>
          <p:cNvCxnSpPr>
            <a:cxnSpLocks noChangeShapeType="1"/>
            <a:stCxn id="72787" idx="3"/>
            <a:endCxn id="72783" idx="1"/>
          </p:cNvCxnSpPr>
          <p:nvPr/>
        </p:nvCxnSpPr>
        <p:spPr bwMode="auto">
          <a:xfrm>
            <a:off x="4083050" y="1857376"/>
            <a:ext cx="1747838" cy="3175"/>
          </a:xfrm>
          <a:prstGeom prst="straightConnector1">
            <a:avLst/>
          </a:prstGeom>
          <a:noFill/>
          <a:ln w="28575">
            <a:solidFill>
              <a:schemeClr val="tx1"/>
            </a:solidFill>
            <a:round/>
            <a:headEnd/>
            <a:tailEnd/>
          </a:ln>
        </p:spPr>
      </p:cxnSp>
      <p:cxnSp>
        <p:nvCxnSpPr>
          <p:cNvPr id="72749" name="AutoShape 39"/>
          <p:cNvCxnSpPr>
            <a:cxnSpLocks noChangeShapeType="1"/>
            <a:stCxn id="72783" idx="3"/>
            <a:endCxn id="72779" idx="1"/>
          </p:cNvCxnSpPr>
          <p:nvPr/>
        </p:nvCxnSpPr>
        <p:spPr bwMode="auto">
          <a:xfrm>
            <a:off x="6029325" y="1860551"/>
            <a:ext cx="1144588" cy="585788"/>
          </a:xfrm>
          <a:prstGeom prst="straightConnector1">
            <a:avLst/>
          </a:prstGeom>
          <a:noFill/>
          <a:ln w="28575">
            <a:solidFill>
              <a:schemeClr val="tx1"/>
            </a:solidFill>
            <a:round/>
            <a:headEnd/>
            <a:tailEnd/>
          </a:ln>
        </p:spPr>
      </p:cxnSp>
      <p:cxnSp>
        <p:nvCxnSpPr>
          <p:cNvPr id="72750" name="AutoShape 40"/>
          <p:cNvCxnSpPr>
            <a:cxnSpLocks noChangeShapeType="1"/>
            <a:stCxn id="72781" idx="3"/>
            <a:endCxn id="72779" idx="1"/>
          </p:cNvCxnSpPr>
          <p:nvPr/>
        </p:nvCxnSpPr>
        <p:spPr bwMode="auto">
          <a:xfrm flipV="1">
            <a:off x="6029325" y="2446338"/>
            <a:ext cx="1144588" cy="638175"/>
          </a:xfrm>
          <a:prstGeom prst="straightConnector1">
            <a:avLst/>
          </a:prstGeom>
          <a:noFill/>
          <a:ln w="28575">
            <a:solidFill>
              <a:schemeClr val="tx1"/>
            </a:solidFill>
            <a:round/>
            <a:headEnd/>
            <a:tailEnd/>
          </a:ln>
        </p:spPr>
      </p:cxnSp>
      <p:grpSp>
        <p:nvGrpSpPr>
          <p:cNvPr id="3" name="Group 41"/>
          <p:cNvGrpSpPr>
            <a:grpSpLocks/>
          </p:cNvGrpSpPr>
          <p:nvPr/>
        </p:nvGrpSpPr>
        <p:grpSpPr bwMode="auto">
          <a:xfrm>
            <a:off x="273050" y="2327276"/>
            <a:ext cx="914400" cy="642938"/>
            <a:chOff x="249" y="1480"/>
            <a:chExt cx="576" cy="405"/>
          </a:xfrm>
        </p:grpSpPr>
        <p:sp>
          <p:nvSpPr>
            <p:cNvPr id="72794" name="Text Box 42"/>
            <p:cNvSpPr txBox="1">
              <a:spLocks noChangeArrowheads="1"/>
            </p:cNvSpPr>
            <p:nvPr/>
          </p:nvSpPr>
          <p:spPr bwMode="auto">
            <a:xfrm>
              <a:off x="249" y="1750"/>
              <a:ext cx="576" cy="135"/>
            </a:xfrm>
            <a:prstGeom prst="rect">
              <a:avLst/>
            </a:prstGeom>
            <a:noFill/>
            <a:ln w="9525">
              <a:noFill/>
              <a:miter lim="800000"/>
              <a:headEnd/>
              <a:tailEnd/>
            </a:ln>
          </p:spPr>
          <p:txBody>
            <a:bodyPr lIns="0" rIns="0">
              <a:spAutoFit/>
            </a:bodyPr>
            <a:lstStyle/>
            <a:p>
              <a:pPr algn="ctr">
                <a:lnSpc>
                  <a:spcPct val="100000"/>
                </a:lnSpc>
              </a:pPr>
              <a:r>
                <a:rPr lang="en-CA" sz="800">
                  <a:solidFill>
                    <a:schemeClr val="tx1"/>
                  </a:solidFill>
                </a:rPr>
                <a:t>Tester</a:t>
              </a:r>
              <a:endParaRPr lang="en-US" sz="800">
                <a:solidFill>
                  <a:schemeClr val="tx1"/>
                </a:solidFill>
              </a:endParaRPr>
            </a:p>
          </p:txBody>
        </p:sp>
        <p:grpSp>
          <p:nvGrpSpPr>
            <p:cNvPr id="4" name="Group 43"/>
            <p:cNvGrpSpPr>
              <a:grpSpLocks/>
            </p:cNvGrpSpPr>
            <p:nvPr/>
          </p:nvGrpSpPr>
          <p:grpSpPr bwMode="auto">
            <a:xfrm>
              <a:off x="365" y="1480"/>
              <a:ext cx="347" cy="244"/>
              <a:chOff x="365" y="1480"/>
              <a:chExt cx="347" cy="244"/>
            </a:xfrm>
          </p:grpSpPr>
          <p:pic>
            <p:nvPicPr>
              <p:cNvPr id="72796" name="Picture 44" descr="tester_corp_purple"/>
              <p:cNvPicPr>
                <a:picLocks noChangeAspect="1" noChangeArrowheads="1"/>
              </p:cNvPicPr>
              <p:nvPr/>
            </p:nvPicPr>
            <p:blipFill>
              <a:blip r:embed="rId4" cstate="print"/>
              <a:srcRect/>
              <a:stretch>
                <a:fillRect/>
              </a:stretch>
            </p:blipFill>
            <p:spPr bwMode="auto">
              <a:xfrm>
                <a:off x="365" y="1480"/>
                <a:ext cx="347" cy="244"/>
              </a:xfrm>
              <a:prstGeom prst="rect">
                <a:avLst/>
              </a:prstGeom>
              <a:noFill/>
              <a:ln w="9525">
                <a:noFill/>
                <a:miter lim="800000"/>
                <a:headEnd/>
                <a:tailEnd/>
              </a:ln>
            </p:spPr>
          </p:pic>
          <p:sp>
            <p:nvSpPr>
              <p:cNvPr id="72797" name="Rectangle 45"/>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GB"/>
              </a:p>
            </p:txBody>
          </p:sp>
        </p:grpSp>
      </p:grpSp>
      <p:grpSp>
        <p:nvGrpSpPr>
          <p:cNvPr id="5" name="Group 46"/>
          <p:cNvGrpSpPr>
            <a:grpSpLocks/>
          </p:cNvGrpSpPr>
          <p:nvPr/>
        </p:nvGrpSpPr>
        <p:grpSpPr bwMode="auto">
          <a:xfrm>
            <a:off x="7905750" y="2255838"/>
            <a:ext cx="914400" cy="642938"/>
            <a:chOff x="4716" y="1480"/>
            <a:chExt cx="576" cy="405"/>
          </a:xfrm>
        </p:grpSpPr>
        <p:sp>
          <p:nvSpPr>
            <p:cNvPr id="72790" name="Text Box 47"/>
            <p:cNvSpPr txBox="1">
              <a:spLocks noChangeArrowheads="1"/>
            </p:cNvSpPr>
            <p:nvPr/>
          </p:nvSpPr>
          <p:spPr bwMode="auto">
            <a:xfrm>
              <a:off x="4716" y="1750"/>
              <a:ext cx="576" cy="135"/>
            </a:xfrm>
            <a:prstGeom prst="rect">
              <a:avLst/>
            </a:prstGeom>
            <a:noFill/>
            <a:ln w="9525">
              <a:noFill/>
              <a:miter lim="800000"/>
              <a:headEnd/>
              <a:tailEnd/>
            </a:ln>
          </p:spPr>
          <p:txBody>
            <a:bodyPr lIns="0" rIns="0">
              <a:spAutoFit/>
            </a:bodyPr>
            <a:lstStyle/>
            <a:p>
              <a:pPr algn="ctr">
                <a:lnSpc>
                  <a:spcPct val="100000"/>
                </a:lnSpc>
              </a:pPr>
              <a:r>
                <a:rPr lang="en-CA" sz="800">
                  <a:solidFill>
                    <a:schemeClr val="tx1"/>
                  </a:solidFill>
                </a:rPr>
                <a:t>Tester</a:t>
              </a:r>
              <a:endParaRPr lang="en-US" sz="800">
                <a:solidFill>
                  <a:schemeClr val="tx1"/>
                </a:solidFill>
              </a:endParaRPr>
            </a:p>
          </p:txBody>
        </p:sp>
        <p:grpSp>
          <p:nvGrpSpPr>
            <p:cNvPr id="6" name="Group 48"/>
            <p:cNvGrpSpPr>
              <a:grpSpLocks/>
            </p:cNvGrpSpPr>
            <p:nvPr/>
          </p:nvGrpSpPr>
          <p:grpSpPr bwMode="auto">
            <a:xfrm>
              <a:off x="4832" y="1480"/>
              <a:ext cx="347" cy="244"/>
              <a:chOff x="365" y="1480"/>
              <a:chExt cx="347" cy="244"/>
            </a:xfrm>
          </p:grpSpPr>
          <p:pic>
            <p:nvPicPr>
              <p:cNvPr id="72792" name="Picture 49" descr="tester_corp_purple"/>
              <p:cNvPicPr>
                <a:picLocks noChangeAspect="1" noChangeArrowheads="1"/>
              </p:cNvPicPr>
              <p:nvPr/>
            </p:nvPicPr>
            <p:blipFill>
              <a:blip r:embed="rId4" cstate="print"/>
              <a:srcRect/>
              <a:stretch>
                <a:fillRect/>
              </a:stretch>
            </p:blipFill>
            <p:spPr bwMode="auto">
              <a:xfrm>
                <a:off x="365" y="1480"/>
                <a:ext cx="347" cy="244"/>
              </a:xfrm>
              <a:prstGeom prst="rect">
                <a:avLst/>
              </a:prstGeom>
              <a:noFill/>
              <a:ln w="9525">
                <a:noFill/>
                <a:miter lim="800000"/>
                <a:headEnd/>
                <a:tailEnd/>
              </a:ln>
            </p:spPr>
          </p:pic>
          <p:sp>
            <p:nvSpPr>
              <p:cNvPr id="72793" name="Rectangle 50"/>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GB"/>
              </a:p>
            </p:txBody>
          </p:sp>
        </p:grpSp>
      </p:grpSp>
      <p:grpSp>
        <p:nvGrpSpPr>
          <p:cNvPr id="7" name="Group 51"/>
          <p:cNvGrpSpPr>
            <a:grpSpLocks/>
          </p:cNvGrpSpPr>
          <p:nvPr/>
        </p:nvGrpSpPr>
        <p:grpSpPr bwMode="auto">
          <a:xfrm>
            <a:off x="1717675" y="2114551"/>
            <a:ext cx="741363" cy="808038"/>
            <a:chOff x="835" y="1162"/>
            <a:chExt cx="507" cy="552"/>
          </a:xfrm>
        </p:grpSpPr>
        <p:pic>
          <p:nvPicPr>
            <p:cNvPr id="72788" name="Picture 52"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72789" name="Rectangle 53"/>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8" name="Group 54"/>
          <p:cNvGrpSpPr>
            <a:grpSpLocks/>
          </p:cNvGrpSpPr>
          <p:nvPr/>
        </p:nvGrpSpPr>
        <p:grpSpPr bwMode="auto">
          <a:xfrm>
            <a:off x="3557588" y="1455738"/>
            <a:ext cx="742950" cy="808038"/>
            <a:chOff x="835" y="1162"/>
            <a:chExt cx="507" cy="552"/>
          </a:xfrm>
        </p:grpSpPr>
        <p:pic>
          <p:nvPicPr>
            <p:cNvPr id="72786" name="Picture 55"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72787" name="Rectangle 56"/>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9" name="Group 57"/>
          <p:cNvGrpSpPr>
            <a:grpSpLocks/>
          </p:cNvGrpSpPr>
          <p:nvPr/>
        </p:nvGrpSpPr>
        <p:grpSpPr bwMode="auto">
          <a:xfrm>
            <a:off x="3557588" y="2679701"/>
            <a:ext cx="742950" cy="808038"/>
            <a:chOff x="835" y="1162"/>
            <a:chExt cx="507" cy="552"/>
          </a:xfrm>
        </p:grpSpPr>
        <p:pic>
          <p:nvPicPr>
            <p:cNvPr id="72784" name="Picture 58"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72785" name="Rectangle 59"/>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10" name="Group 60"/>
          <p:cNvGrpSpPr>
            <a:grpSpLocks/>
          </p:cNvGrpSpPr>
          <p:nvPr/>
        </p:nvGrpSpPr>
        <p:grpSpPr bwMode="auto">
          <a:xfrm>
            <a:off x="5503863" y="1458913"/>
            <a:ext cx="742950" cy="808038"/>
            <a:chOff x="835" y="1162"/>
            <a:chExt cx="507" cy="552"/>
          </a:xfrm>
        </p:grpSpPr>
        <p:pic>
          <p:nvPicPr>
            <p:cNvPr id="72782" name="Picture 61"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72783" name="Rectangle 62"/>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11" name="Group 63"/>
          <p:cNvGrpSpPr>
            <a:grpSpLocks/>
          </p:cNvGrpSpPr>
          <p:nvPr/>
        </p:nvGrpSpPr>
        <p:grpSpPr bwMode="auto">
          <a:xfrm>
            <a:off x="5503863" y="2682876"/>
            <a:ext cx="742950" cy="808038"/>
            <a:chOff x="835" y="1162"/>
            <a:chExt cx="507" cy="552"/>
          </a:xfrm>
        </p:grpSpPr>
        <p:pic>
          <p:nvPicPr>
            <p:cNvPr id="72780" name="Picture 64"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72781" name="Rectangle 65"/>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12" name="Group 66"/>
          <p:cNvGrpSpPr>
            <a:grpSpLocks/>
          </p:cNvGrpSpPr>
          <p:nvPr/>
        </p:nvGrpSpPr>
        <p:grpSpPr bwMode="auto">
          <a:xfrm>
            <a:off x="6970713" y="2263776"/>
            <a:ext cx="550863" cy="387350"/>
            <a:chOff x="4785" y="1117"/>
            <a:chExt cx="347" cy="244"/>
          </a:xfrm>
        </p:grpSpPr>
        <p:pic>
          <p:nvPicPr>
            <p:cNvPr id="72778" name="Picture 67" descr="l2_switch_grey"/>
            <p:cNvPicPr>
              <a:picLocks noChangeAspect="1" noChangeArrowheads="1"/>
            </p:cNvPicPr>
            <p:nvPr/>
          </p:nvPicPr>
          <p:blipFill>
            <a:blip r:embed="rId6" cstate="print"/>
            <a:srcRect/>
            <a:stretch>
              <a:fillRect/>
            </a:stretch>
          </p:blipFill>
          <p:spPr bwMode="auto">
            <a:xfrm>
              <a:off x="4785" y="1117"/>
              <a:ext cx="347" cy="244"/>
            </a:xfrm>
            <a:prstGeom prst="rect">
              <a:avLst/>
            </a:prstGeom>
            <a:noFill/>
            <a:ln w="9525">
              <a:noFill/>
              <a:miter lim="800000"/>
              <a:headEnd/>
              <a:tailEnd/>
            </a:ln>
          </p:spPr>
        </p:pic>
        <p:sp>
          <p:nvSpPr>
            <p:cNvPr id="72779" name="Rectangle 68"/>
            <p:cNvSpPr>
              <a:spLocks noChangeArrowheads="1"/>
            </p:cNvSpPr>
            <p:nvPr/>
          </p:nvSpPr>
          <p:spPr bwMode="auto">
            <a:xfrm>
              <a:off x="4913" y="1187"/>
              <a:ext cx="91" cy="90"/>
            </a:xfrm>
            <a:prstGeom prst="rect">
              <a:avLst/>
            </a:prstGeom>
            <a:noFill/>
            <a:ln w="9525" algn="ctr">
              <a:noFill/>
              <a:miter lim="800000"/>
              <a:headEnd/>
              <a:tailEnd/>
            </a:ln>
          </p:spPr>
          <p:txBody>
            <a:bodyPr wrap="none" lIns="0" tIns="0" rIns="0" bIns="0" anchor="ctr"/>
            <a:lstStyle/>
            <a:p>
              <a:endParaRPr lang="en-GB"/>
            </a:p>
          </p:txBody>
        </p:sp>
      </p:grpSp>
      <p:sp>
        <p:nvSpPr>
          <p:cNvPr id="72759" name="Oval 69"/>
          <p:cNvSpPr>
            <a:spLocks noChangeArrowheads="1"/>
          </p:cNvSpPr>
          <p:nvPr/>
        </p:nvSpPr>
        <p:spPr bwMode="auto">
          <a:xfrm rot="10800000">
            <a:off x="6659563" y="2093913"/>
            <a:ext cx="71438" cy="720725"/>
          </a:xfrm>
          <a:prstGeom prst="ellipse">
            <a:avLst/>
          </a:prstGeom>
          <a:noFill/>
          <a:ln w="9525" algn="ctr">
            <a:solidFill>
              <a:schemeClr val="tx1"/>
            </a:solidFill>
            <a:round/>
            <a:headEnd/>
            <a:tailEnd/>
          </a:ln>
        </p:spPr>
        <p:txBody>
          <a:bodyPr wrap="none" lIns="0" tIns="0" rIns="0" bIns="0" anchor="ctr"/>
          <a:lstStyle/>
          <a:p>
            <a:endParaRPr lang="en-GB"/>
          </a:p>
        </p:txBody>
      </p:sp>
      <p:sp>
        <p:nvSpPr>
          <p:cNvPr id="72760" name="Text Box 70"/>
          <p:cNvSpPr txBox="1">
            <a:spLocks noChangeArrowheads="1"/>
          </p:cNvSpPr>
          <p:nvPr/>
        </p:nvSpPr>
        <p:spPr bwMode="auto">
          <a:xfrm>
            <a:off x="6559550" y="2851151"/>
            <a:ext cx="473075"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tx1"/>
                </a:solidFill>
              </a:rPr>
              <a:t>SMLT</a:t>
            </a:r>
          </a:p>
        </p:txBody>
      </p:sp>
      <p:sp>
        <p:nvSpPr>
          <p:cNvPr id="72761" name="Text Box 71"/>
          <p:cNvSpPr txBox="1">
            <a:spLocks noChangeArrowheads="1"/>
          </p:cNvSpPr>
          <p:nvPr/>
        </p:nvSpPr>
        <p:spPr bwMode="auto">
          <a:xfrm>
            <a:off x="5624513" y="1255713"/>
            <a:ext cx="522288"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8600A</a:t>
            </a:r>
          </a:p>
        </p:txBody>
      </p:sp>
      <p:sp>
        <p:nvSpPr>
          <p:cNvPr id="72762" name="Text Box 72"/>
          <p:cNvSpPr txBox="1">
            <a:spLocks noChangeArrowheads="1"/>
          </p:cNvSpPr>
          <p:nvPr/>
        </p:nvSpPr>
        <p:spPr bwMode="auto">
          <a:xfrm>
            <a:off x="5627688" y="3524251"/>
            <a:ext cx="522288"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8600B</a:t>
            </a:r>
          </a:p>
        </p:txBody>
      </p:sp>
      <p:sp>
        <p:nvSpPr>
          <p:cNvPr id="72763" name="Text Box 73"/>
          <p:cNvSpPr txBox="1">
            <a:spLocks noChangeArrowheads="1"/>
          </p:cNvSpPr>
          <p:nvPr/>
        </p:nvSpPr>
        <p:spPr bwMode="auto">
          <a:xfrm>
            <a:off x="6300788" y="1770063"/>
            <a:ext cx="211138"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3/1</a:t>
            </a:r>
          </a:p>
        </p:txBody>
      </p:sp>
      <p:sp>
        <p:nvSpPr>
          <p:cNvPr id="72764" name="Text Box 74"/>
          <p:cNvSpPr txBox="1">
            <a:spLocks noChangeArrowheads="1"/>
          </p:cNvSpPr>
          <p:nvPr/>
        </p:nvSpPr>
        <p:spPr bwMode="auto">
          <a:xfrm>
            <a:off x="6300788" y="2982913"/>
            <a:ext cx="211138"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3/1</a:t>
            </a:r>
          </a:p>
        </p:txBody>
      </p:sp>
      <p:sp>
        <p:nvSpPr>
          <p:cNvPr id="72765" name="Text Box 75"/>
          <p:cNvSpPr txBox="1">
            <a:spLocks noChangeArrowheads="1"/>
          </p:cNvSpPr>
          <p:nvPr/>
        </p:nvSpPr>
        <p:spPr bwMode="auto">
          <a:xfrm>
            <a:off x="5232400" y="1627188"/>
            <a:ext cx="211138"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a:t>
            </a:r>
          </a:p>
        </p:txBody>
      </p:sp>
      <p:sp>
        <p:nvSpPr>
          <p:cNvPr id="72766" name="Text Box 76"/>
          <p:cNvSpPr txBox="1">
            <a:spLocks noChangeArrowheads="1"/>
          </p:cNvSpPr>
          <p:nvPr/>
        </p:nvSpPr>
        <p:spPr bwMode="auto">
          <a:xfrm>
            <a:off x="5232400" y="1941513"/>
            <a:ext cx="211138"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3/3</a:t>
            </a:r>
          </a:p>
        </p:txBody>
      </p:sp>
      <p:sp>
        <p:nvSpPr>
          <p:cNvPr id="72767" name="Text Box 77"/>
          <p:cNvSpPr txBox="1">
            <a:spLocks noChangeArrowheads="1"/>
          </p:cNvSpPr>
          <p:nvPr/>
        </p:nvSpPr>
        <p:spPr bwMode="auto">
          <a:xfrm>
            <a:off x="5237163" y="2830513"/>
            <a:ext cx="211138"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3/3</a:t>
            </a:r>
          </a:p>
        </p:txBody>
      </p:sp>
      <p:sp>
        <p:nvSpPr>
          <p:cNvPr id="72768" name="Text Box 78"/>
          <p:cNvSpPr txBox="1">
            <a:spLocks noChangeArrowheads="1"/>
          </p:cNvSpPr>
          <p:nvPr/>
        </p:nvSpPr>
        <p:spPr bwMode="auto">
          <a:xfrm>
            <a:off x="5237163" y="3144838"/>
            <a:ext cx="211138"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a:t>
            </a:r>
          </a:p>
        </p:txBody>
      </p:sp>
      <p:sp>
        <p:nvSpPr>
          <p:cNvPr id="72769" name="Text Box 79"/>
          <p:cNvSpPr txBox="1">
            <a:spLocks noChangeArrowheads="1"/>
          </p:cNvSpPr>
          <p:nvPr/>
        </p:nvSpPr>
        <p:spPr bwMode="auto">
          <a:xfrm>
            <a:off x="4427538" y="1627188"/>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3/11</a:t>
            </a:r>
          </a:p>
        </p:txBody>
      </p:sp>
      <p:sp>
        <p:nvSpPr>
          <p:cNvPr id="72770" name="Text Box 80"/>
          <p:cNvSpPr txBox="1">
            <a:spLocks noChangeArrowheads="1"/>
          </p:cNvSpPr>
          <p:nvPr/>
        </p:nvSpPr>
        <p:spPr bwMode="auto">
          <a:xfrm>
            <a:off x="4427538" y="1941513"/>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3/12</a:t>
            </a:r>
          </a:p>
        </p:txBody>
      </p:sp>
      <p:sp>
        <p:nvSpPr>
          <p:cNvPr id="72771" name="Text Box 81"/>
          <p:cNvSpPr txBox="1">
            <a:spLocks noChangeArrowheads="1"/>
          </p:cNvSpPr>
          <p:nvPr/>
        </p:nvSpPr>
        <p:spPr bwMode="auto">
          <a:xfrm>
            <a:off x="4432300" y="2830513"/>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4/11</a:t>
            </a:r>
          </a:p>
        </p:txBody>
      </p:sp>
      <p:sp>
        <p:nvSpPr>
          <p:cNvPr id="72772" name="Text Box 82"/>
          <p:cNvSpPr txBox="1">
            <a:spLocks noChangeArrowheads="1"/>
          </p:cNvSpPr>
          <p:nvPr/>
        </p:nvSpPr>
        <p:spPr bwMode="auto">
          <a:xfrm>
            <a:off x="4432300" y="3144838"/>
            <a:ext cx="295275" cy="165100"/>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4/12</a:t>
            </a:r>
          </a:p>
        </p:txBody>
      </p:sp>
      <p:sp>
        <p:nvSpPr>
          <p:cNvPr id="72773" name="Oval 83"/>
          <p:cNvSpPr>
            <a:spLocks noChangeArrowheads="1"/>
          </p:cNvSpPr>
          <p:nvPr/>
        </p:nvSpPr>
        <p:spPr bwMode="auto">
          <a:xfrm rot="10800000">
            <a:off x="4902200" y="1714501"/>
            <a:ext cx="115888" cy="1512888"/>
          </a:xfrm>
          <a:prstGeom prst="ellipse">
            <a:avLst/>
          </a:prstGeom>
          <a:noFill/>
          <a:ln w="9525" algn="ctr">
            <a:solidFill>
              <a:schemeClr val="tx1"/>
            </a:solidFill>
            <a:round/>
            <a:headEnd/>
            <a:tailEnd/>
          </a:ln>
        </p:spPr>
        <p:txBody>
          <a:bodyPr wrap="none" lIns="0" tIns="0" rIns="0" bIns="0" anchor="ctr"/>
          <a:lstStyle/>
          <a:p>
            <a:endParaRPr lang="en-GB"/>
          </a:p>
        </p:txBody>
      </p:sp>
      <p:sp>
        <p:nvSpPr>
          <p:cNvPr id="72774" name="Oval 84"/>
          <p:cNvSpPr>
            <a:spLocks noChangeArrowheads="1"/>
          </p:cNvSpPr>
          <p:nvPr/>
        </p:nvSpPr>
        <p:spPr bwMode="auto">
          <a:xfrm rot="10800000">
            <a:off x="2916238" y="2117726"/>
            <a:ext cx="71438" cy="720725"/>
          </a:xfrm>
          <a:prstGeom prst="ellipse">
            <a:avLst/>
          </a:prstGeom>
          <a:noFill/>
          <a:ln w="9525" algn="ctr">
            <a:solidFill>
              <a:schemeClr val="tx1"/>
            </a:solidFill>
            <a:round/>
            <a:headEnd/>
            <a:tailEnd/>
          </a:ln>
        </p:spPr>
        <p:txBody>
          <a:bodyPr wrap="none" lIns="0" tIns="0" rIns="0" bIns="0" anchor="ctr"/>
          <a:lstStyle/>
          <a:p>
            <a:endParaRPr lang="en-GB"/>
          </a:p>
        </p:txBody>
      </p:sp>
      <p:sp>
        <p:nvSpPr>
          <p:cNvPr id="72775" name="Text Box 85"/>
          <p:cNvSpPr txBox="1">
            <a:spLocks noChangeArrowheads="1"/>
          </p:cNvSpPr>
          <p:nvPr/>
        </p:nvSpPr>
        <p:spPr bwMode="auto">
          <a:xfrm>
            <a:off x="4687888" y="3343276"/>
            <a:ext cx="550863"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tx1"/>
                </a:solidFill>
              </a:rPr>
              <a:t>MLT30</a:t>
            </a:r>
          </a:p>
        </p:txBody>
      </p:sp>
      <p:sp>
        <p:nvSpPr>
          <p:cNvPr id="72776" name="Text Box 86"/>
          <p:cNvSpPr txBox="1">
            <a:spLocks noChangeArrowheads="1"/>
          </p:cNvSpPr>
          <p:nvPr/>
        </p:nvSpPr>
        <p:spPr bwMode="auto">
          <a:xfrm>
            <a:off x="2751138" y="1916113"/>
            <a:ext cx="452438"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tx1"/>
                </a:solidFill>
              </a:rPr>
              <a:t>MLT1</a:t>
            </a:r>
          </a:p>
        </p:txBody>
      </p:sp>
      <p:sp>
        <p:nvSpPr>
          <p:cNvPr id="72777" name="Text Box 87"/>
          <p:cNvSpPr txBox="1">
            <a:spLocks noChangeArrowheads="1"/>
          </p:cNvSpPr>
          <p:nvPr/>
        </p:nvSpPr>
        <p:spPr bwMode="auto">
          <a:xfrm>
            <a:off x="6499225" y="1873251"/>
            <a:ext cx="452438" cy="192088"/>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tx1"/>
                </a:solidFill>
              </a:rPr>
              <a:t>MLT1</a:t>
            </a:r>
          </a:p>
        </p:txBody>
      </p:sp>
      <p:sp>
        <p:nvSpPr>
          <p:cNvPr id="72708" name="Text Box 88"/>
          <p:cNvSpPr txBox="1">
            <a:spLocks noChangeArrowheads="1"/>
          </p:cNvSpPr>
          <p:nvPr/>
        </p:nvSpPr>
        <p:spPr bwMode="auto">
          <a:xfrm rot="-2087992">
            <a:off x="504825" y="5699125"/>
            <a:ext cx="0" cy="1096963"/>
          </a:xfrm>
          <a:prstGeom prst="rect">
            <a:avLst/>
          </a:prstGeom>
          <a:solidFill>
            <a:schemeClr val="bg1"/>
          </a:solidFill>
          <a:ln w="9525" algn="ctr">
            <a:noFill/>
            <a:miter lim="800000"/>
            <a:headEnd/>
            <a:tailEnd/>
          </a:ln>
        </p:spPr>
        <p:txBody>
          <a:bodyPr wrap="none" lIns="0" tIns="0" rIns="0" bIns="0" anchor="ctr">
            <a:spAutoFit/>
          </a:bodyPr>
          <a:lstStyle/>
          <a:p>
            <a:pPr>
              <a:spcBef>
                <a:spcPct val="50000"/>
              </a:spcBef>
            </a:pPr>
            <a:endParaRPr lang="en-US" sz="8000" b="1">
              <a:solidFill>
                <a:schemeClr val="accent1"/>
              </a:solidFill>
            </a:endParaRPr>
          </a:p>
        </p:txBody>
      </p:sp>
      <p:sp>
        <p:nvSpPr>
          <p:cNvPr id="72709" name="AutoShape 90"/>
          <p:cNvSpPr>
            <a:spLocks/>
          </p:cNvSpPr>
          <p:nvPr/>
        </p:nvSpPr>
        <p:spPr bwMode="auto">
          <a:xfrm>
            <a:off x="2211388" y="3962400"/>
            <a:ext cx="6346825" cy="2350250"/>
          </a:xfrm>
          <a:prstGeom prst="borderCallout3">
            <a:avLst>
              <a:gd name="adj1" fmla="val 4190"/>
              <a:gd name="adj2" fmla="val 101199"/>
              <a:gd name="adj3" fmla="val 4190"/>
              <a:gd name="adj4" fmla="val 105204"/>
              <a:gd name="adj5" fmla="val -99465"/>
              <a:gd name="adj6" fmla="val 105204"/>
              <a:gd name="adj7" fmla="val -99812"/>
              <a:gd name="adj8" fmla="val 65462"/>
            </a:avLst>
          </a:prstGeom>
          <a:solidFill>
            <a:schemeClr val="bg1"/>
          </a:solidFill>
          <a:ln w="12700" algn="ctr">
            <a:solidFill>
              <a:schemeClr val="accent2"/>
            </a:solidFill>
            <a:miter lim="800000"/>
            <a:headEnd/>
            <a:tailEnd type="triangle" w="med" len="med"/>
          </a:ln>
        </p:spPr>
        <p:txBody>
          <a:bodyPr wrap="square" lIns="36000" tIns="36000" rIns="36000" bIns="36000">
            <a:spAutoFit/>
          </a:bodyPr>
          <a:lstStyle/>
          <a:p>
            <a:r>
              <a:rPr lang="en-US" sz="1200" dirty="0">
                <a:solidFill>
                  <a:schemeClr val="tx1"/>
                </a:solidFill>
                <a:latin typeface="Courier New" pitchFamily="49" charset="0"/>
              </a:rPr>
              <a:t>8600A:6# </a:t>
            </a:r>
            <a:r>
              <a:rPr lang="en-US" sz="1400" b="1" dirty="0">
                <a:solidFill>
                  <a:schemeClr val="tx1"/>
                </a:solidFill>
                <a:latin typeface="Courier New" pitchFamily="49" charset="0"/>
              </a:rPr>
              <a:t>l2ping 4051.8600C</a:t>
            </a:r>
          </a:p>
          <a:p>
            <a:endParaRPr lang="en-US" sz="1200" dirty="0">
              <a:solidFill>
                <a:schemeClr val="tx1"/>
              </a:solidFill>
              <a:latin typeface="Courier New" pitchFamily="49" charset="0"/>
            </a:endParaRPr>
          </a:p>
          <a:p>
            <a:r>
              <a:rPr lang="en-US" sz="1200" dirty="0">
                <a:solidFill>
                  <a:schemeClr val="tx1"/>
                </a:solidFill>
                <a:latin typeface="Courier New" pitchFamily="49" charset="0"/>
              </a:rPr>
              <a:t>----00:15:e8:9f:e3:df    L2 PING Statistics----  0(68) bytes of data</a:t>
            </a:r>
          </a:p>
          <a:p>
            <a:r>
              <a:rPr lang="en-US" sz="1200" dirty="0">
                <a:solidFill>
                  <a:schemeClr val="tx1"/>
                </a:solidFill>
                <a:latin typeface="Courier New" pitchFamily="49" charset="0"/>
              </a:rPr>
              <a:t>1 packets transmitted, 1 packets received,   0.00% packet loss</a:t>
            </a:r>
          </a:p>
          <a:p>
            <a:r>
              <a:rPr lang="en-US" sz="1200" dirty="0">
                <a:solidFill>
                  <a:schemeClr val="tx1"/>
                </a:solidFill>
                <a:latin typeface="Courier New" pitchFamily="49" charset="0"/>
              </a:rPr>
              <a:t>  round-trip (us)        min/max/</a:t>
            </a:r>
            <a:r>
              <a:rPr lang="en-US" sz="1200" dirty="0" err="1">
                <a:solidFill>
                  <a:schemeClr val="tx1"/>
                </a:solidFill>
                <a:latin typeface="Courier New" pitchFamily="49" charset="0"/>
              </a:rPr>
              <a:t>ave</a:t>
            </a:r>
            <a:r>
              <a:rPr lang="en-US" sz="1200" dirty="0">
                <a:solidFill>
                  <a:schemeClr val="tx1"/>
                </a:solidFill>
                <a:latin typeface="Courier New" pitchFamily="49" charset="0"/>
              </a:rPr>
              <a:t>/</a:t>
            </a:r>
            <a:r>
              <a:rPr lang="en-US" sz="1200" dirty="0" err="1">
                <a:solidFill>
                  <a:schemeClr val="tx1"/>
                </a:solidFill>
                <a:latin typeface="Courier New" pitchFamily="49" charset="0"/>
              </a:rPr>
              <a:t>stdv</a:t>
            </a:r>
            <a:r>
              <a:rPr lang="en-US" sz="1200" dirty="0">
                <a:solidFill>
                  <a:schemeClr val="tx1"/>
                </a:solidFill>
                <a:latin typeface="Courier New" pitchFamily="49" charset="0"/>
              </a:rPr>
              <a:t> =  694/694/694.00/ 0.00</a:t>
            </a:r>
          </a:p>
          <a:p>
            <a:endParaRPr lang="en-US" sz="1200" dirty="0">
              <a:solidFill>
                <a:schemeClr val="tx1"/>
              </a:solidFill>
              <a:latin typeface="Courier New" pitchFamily="49" charset="0"/>
            </a:endParaRPr>
          </a:p>
          <a:p>
            <a:r>
              <a:rPr lang="en-US" sz="1200" dirty="0">
                <a:solidFill>
                  <a:schemeClr val="tx1"/>
                </a:solidFill>
                <a:latin typeface="Courier New" pitchFamily="49" charset="0"/>
              </a:rPr>
              <a:t>8600A:6# </a:t>
            </a:r>
            <a:r>
              <a:rPr lang="en-US" sz="1400" b="1" dirty="0">
                <a:solidFill>
                  <a:schemeClr val="tx1"/>
                </a:solidFill>
                <a:latin typeface="Courier New" pitchFamily="49" charset="0"/>
              </a:rPr>
              <a:t>l2traceroute 4051.8600C</a:t>
            </a:r>
          </a:p>
          <a:p>
            <a:endParaRPr lang="en-US" sz="1200" dirty="0">
              <a:solidFill>
                <a:schemeClr val="tx1"/>
              </a:solidFill>
              <a:latin typeface="Courier New" pitchFamily="49" charset="0"/>
            </a:endParaRPr>
          </a:p>
          <a:p>
            <a:r>
              <a:rPr lang="en-US" sz="1200" dirty="0">
                <a:solidFill>
                  <a:schemeClr val="tx1"/>
                </a:solidFill>
                <a:latin typeface="Courier New" pitchFamily="49" charset="0"/>
              </a:rPr>
              <a:t>l2traceroute to 8600C  (00:15:e8:9f:e3:df),  vlan 4051</a:t>
            </a:r>
          </a:p>
          <a:p>
            <a:r>
              <a:rPr lang="en-US" sz="1200" dirty="0">
                <a:solidFill>
                  <a:schemeClr val="tx1"/>
                </a:solidFill>
                <a:latin typeface="Courier New" pitchFamily="49" charset="0"/>
              </a:rPr>
              <a:t>0    8600A               (00:e0:7b:b4:b3:df)</a:t>
            </a:r>
          </a:p>
          <a:p>
            <a:r>
              <a:rPr lang="en-US" sz="1200" dirty="0">
                <a:solidFill>
                  <a:schemeClr val="tx1"/>
                </a:solidFill>
                <a:latin typeface="Courier New" pitchFamily="49" charset="0"/>
              </a:rPr>
              <a:t>1    8600G               (00:0e:62:25:a3:df)</a:t>
            </a:r>
          </a:p>
          <a:p>
            <a:r>
              <a:rPr lang="en-US" sz="1200" dirty="0">
                <a:solidFill>
                  <a:schemeClr val="tx1"/>
                </a:solidFill>
                <a:latin typeface="Courier New" pitchFamily="49" charset="0"/>
              </a:rPr>
              <a:t>2    8600C               (00:15:e8:9f:e3:df)</a:t>
            </a:r>
          </a:p>
        </p:txBody>
      </p:sp>
      <p:sp>
        <p:nvSpPr>
          <p:cNvPr id="72710" name="Text Box 92"/>
          <p:cNvSpPr txBox="1">
            <a:spLocks noChangeArrowheads="1"/>
          </p:cNvSpPr>
          <p:nvPr/>
        </p:nvSpPr>
        <p:spPr bwMode="auto">
          <a:xfrm>
            <a:off x="6237288" y="1247775"/>
            <a:ext cx="1531937" cy="192088"/>
          </a:xfrm>
          <a:prstGeom prst="rect">
            <a:avLst/>
          </a:prstGeom>
          <a:noFill/>
          <a:ln w="9525" algn="ctr">
            <a:noFill/>
            <a:miter lim="800000"/>
            <a:headEnd/>
            <a:tailEnd/>
          </a:ln>
        </p:spPr>
        <p:txBody>
          <a:bodyPr wrap="none" lIns="0" tIns="0" rIns="0" bIns="0" anchor="ctr">
            <a:spAutoFit/>
          </a:bodyPr>
          <a:lstStyle/>
          <a:p>
            <a:pPr>
              <a:spcBef>
                <a:spcPct val="50000"/>
              </a:spcBef>
            </a:pPr>
            <a:r>
              <a:rPr lang="en-GB" sz="1400" b="1">
                <a:solidFill>
                  <a:schemeClr val="tx1"/>
                </a:solidFill>
              </a:rPr>
              <a:t>Split-BEB Primary</a:t>
            </a:r>
            <a:endParaRPr lang="en-US" sz="1400" b="1">
              <a:solidFill>
                <a:schemeClr val="tx1"/>
              </a:solidFill>
            </a:endParaRPr>
          </a:p>
        </p:txBody>
      </p:sp>
      <p:sp>
        <p:nvSpPr>
          <p:cNvPr id="72711" name="Text Box 93"/>
          <p:cNvSpPr txBox="1">
            <a:spLocks noChangeArrowheads="1"/>
          </p:cNvSpPr>
          <p:nvPr/>
        </p:nvSpPr>
        <p:spPr bwMode="auto">
          <a:xfrm>
            <a:off x="250825" y="4624786"/>
            <a:ext cx="1800225" cy="1231106"/>
          </a:xfrm>
          <a:prstGeom prst="rect">
            <a:avLst/>
          </a:prstGeom>
          <a:noFill/>
          <a:ln w="9525" algn="ctr">
            <a:noFill/>
            <a:miter lim="800000"/>
            <a:headEnd/>
            <a:tailEnd/>
          </a:ln>
        </p:spPr>
        <p:txBody>
          <a:bodyPr lIns="0" tIns="0" rIns="0" bIns="0" anchor="ctr">
            <a:spAutoFit/>
          </a:bodyPr>
          <a:lstStyle/>
          <a:p>
            <a:pPr>
              <a:spcBef>
                <a:spcPct val="50000"/>
              </a:spcBef>
            </a:pPr>
            <a:r>
              <a:rPr lang="en-GB" sz="1600" dirty="0">
                <a:solidFill>
                  <a:schemeClr val="tx1"/>
                </a:solidFill>
              </a:rPr>
              <a:t>SMLT Split-BEB Primary will always use the primary BVID</a:t>
            </a:r>
            <a:br>
              <a:rPr lang="en-GB" sz="1600" dirty="0">
                <a:solidFill>
                  <a:schemeClr val="tx1"/>
                </a:solidFill>
              </a:rPr>
            </a:br>
            <a:r>
              <a:rPr lang="en-GB" sz="1600" dirty="0">
                <a:solidFill>
                  <a:schemeClr val="tx1"/>
                </a:solidFill>
              </a:rPr>
              <a:t>Here = BVID 4051</a:t>
            </a:r>
            <a:endParaRPr lang="en-US" sz="1600" dirty="0">
              <a:solidFill>
                <a:schemeClr val="tx1"/>
              </a:solidFill>
            </a:endParaRPr>
          </a:p>
        </p:txBody>
      </p:sp>
      <p:sp>
        <p:nvSpPr>
          <p:cNvPr id="72712" name="Freeform 95"/>
          <p:cNvSpPr>
            <a:spLocks/>
          </p:cNvSpPr>
          <p:nvPr/>
        </p:nvSpPr>
        <p:spPr bwMode="auto">
          <a:xfrm>
            <a:off x="2344738" y="1803400"/>
            <a:ext cx="3540125" cy="669925"/>
          </a:xfrm>
          <a:custGeom>
            <a:avLst/>
            <a:gdLst>
              <a:gd name="T0" fmla="*/ 2230 w 2230"/>
              <a:gd name="T1" fmla="*/ 32 h 422"/>
              <a:gd name="T2" fmla="*/ 997 w 2230"/>
              <a:gd name="T3" fmla="*/ 65 h 422"/>
              <a:gd name="T4" fmla="*/ 0 w 2230"/>
              <a:gd name="T5" fmla="*/ 422 h 422"/>
              <a:gd name="T6" fmla="*/ 0 60000 65536"/>
              <a:gd name="T7" fmla="*/ 0 60000 65536"/>
              <a:gd name="T8" fmla="*/ 0 60000 65536"/>
              <a:gd name="T9" fmla="*/ 0 w 2230"/>
              <a:gd name="T10" fmla="*/ 0 h 422"/>
              <a:gd name="T11" fmla="*/ 2230 w 2230"/>
              <a:gd name="T12" fmla="*/ 422 h 422"/>
            </a:gdLst>
            <a:ahLst/>
            <a:cxnLst>
              <a:cxn ang="T6">
                <a:pos x="T0" y="T1"/>
              </a:cxn>
              <a:cxn ang="T7">
                <a:pos x="T2" y="T3"/>
              </a:cxn>
              <a:cxn ang="T8">
                <a:pos x="T4" y="T5"/>
              </a:cxn>
            </a:cxnLst>
            <a:rect l="T9" t="T10" r="T11" b="T12"/>
            <a:pathLst>
              <a:path w="2230" h="422">
                <a:moveTo>
                  <a:pt x="2230" y="32"/>
                </a:moveTo>
                <a:cubicBezTo>
                  <a:pt x="2025" y="39"/>
                  <a:pt x="1369" y="0"/>
                  <a:pt x="997" y="65"/>
                </a:cubicBezTo>
                <a:cubicBezTo>
                  <a:pt x="625" y="130"/>
                  <a:pt x="208" y="348"/>
                  <a:pt x="0" y="422"/>
                </a:cubicBezTo>
              </a:path>
            </a:pathLst>
          </a:custGeom>
          <a:noFill/>
          <a:ln w="76200" cap="flat" cmpd="sng">
            <a:solidFill>
              <a:srgbClr val="FF9900"/>
            </a:solidFill>
            <a:prstDash val="solid"/>
            <a:round/>
            <a:headEnd type="oval" w="med" len="med"/>
            <a:tailEnd type="triangle" w="med" len="med"/>
          </a:ln>
        </p:spPr>
        <p:txBody>
          <a:bodyPr lIns="0" tIns="0" rIns="0" bIns="0"/>
          <a:lstStyle/>
          <a:p>
            <a:endParaRPr lang="en-GB"/>
          </a:p>
        </p:txBody>
      </p:sp>
      <p:sp>
        <p:nvSpPr>
          <p:cNvPr id="72713" name="AutoShape 99"/>
          <p:cNvSpPr>
            <a:spLocks noChangeArrowheads="1"/>
          </p:cNvSpPr>
          <p:nvPr/>
        </p:nvSpPr>
        <p:spPr bwMode="auto">
          <a:xfrm>
            <a:off x="7019925" y="1761039"/>
            <a:ext cx="1064319" cy="284749"/>
          </a:xfrm>
          <a:prstGeom prst="wedgeRoundRectCallout">
            <a:avLst>
              <a:gd name="adj1" fmla="val -141218"/>
              <a:gd name="adj2" fmla="val -31097"/>
              <a:gd name="adj3" fmla="val 16667"/>
            </a:avLst>
          </a:prstGeom>
          <a:solidFill>
            <a:schemeClr val="bg1"/>
          </a:solidFill>
          <a:ln w="9525" algn="ctr">
            <a:solidFill>
              <a:srgbClr val="FF9900"/>
            </a:solidFill>
            <a:miter lim="800000"/>
            <a:headEnd/>
            <a:tailEnd/>
          </a:ln>
        </p:spPr>
        <p:txBody>
          <a:bodyPr wrap="none" lIns="36000" tIns="36000" rIns="36000" bIns="36000" anchor="ctr">
            <a:spAutoFit/>
          </a:bodyPr>
          <a:lstStyle/>
          <a:p>
            <a:pPr>
              <a:spcBef>
                <a:spcPct val="50000"/>
              </a:spcBef>
            </a:pPr>
            <a:r>
              <a:rPr lang="en-US" sz="1200" b="1" dirty="0">
                <a:solidFill>
                  <a:schemeClr val="tx1"/>
                </a:solidFill>
              </a:rPr>
              <a:t>BVID#1: 4051</a:t>
            </a:r>
            <a:endParaRPr lang="en-US" sz="1200" dirty="0">
              <a:solidFill>
                <a:schemeClr val="tx1"/>
              </a:solidFill>
            </a:endParaRPr>
          </a:p>
        </p:txBody>
      </p:sp>
      <p:sp>
        <p:nvSpPr>
          <p:cNvPr id="13" name="Slide Number Placeholder 12"/>
          <p:cNvSpPr>
            <a:spLocks noGrp="1"/>
          </p:cNvSpPr>
          <p:nvPr>
            <p:ph type="sldNum" sz="quarter" idx="12"/>
          </p:nvPr>
        </p:nvSpPr>
        <p:spPr/>
        <p:txBody>
          <a:bodyPr/>
          <a:lstStyle/>
          <a:p>
            <a:fld id="{3E55E81F-72E2-40F1-A677-7E1BFDA06590}" type="slidenum">
              <a:rPr lang="en-US" smtClean="0"/>
              <a:t>36</a:t>
            </a:fld>
            <a:endParaRPr lang="en-US"/>
          </a:p>
        </p:txBody>
      </p:sp>
    </p:spTree>
    <p:extLst>
      <p:ext uri="{BB962C8B-B14F-4D97-AF65-F5344CB8AC3E}">
        <p14:creationId xmlns:p14="http://schemas.microsoft.com/office/powerpoint/2010/main" val="99269040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215"/>
          <p:cNvGrpSpPr/>
          <p:nvPr/>
        </p:nvGrpSpPr>
        <p:grpSpPr>
          <a:xfrm>
            <a:off x="1600200" y="1626704"/>
            <a:ext cx="4968875" cy="1904999"/>
            <a:chOff x="-1905000" y="2251993"/>
            <a:chExt cx="5291775" cy="2257955"/>
          </a:xfrm>
        </p:grpSpPr>
        <p:pic>
          <p:nvPicPr>
            <p:cNvPr id="100" name="Picture 9" descr="cloud3_grey_grey"/>
            <p:cNvPicPr>
              <a:picLocks noChangeAspect="1" noChangeArrowheads="1"/>
            </p:cNvPicPr>
            <p:nvPr/>
          </p:nvPicPr>
          <p:blipFill>
            <a:blip r:embed="rId2" cstate="print"/>
            <a:srcRect/>
            <a:stretch>
              <a:fillRect/>
            </a:stretch>
          </p:blipFill>
          <p:spPr bwMode="auto">
            <a:xfrm>
              <a:off x="-1905000" y="2251993"/>
              <a:ext cx="5291775" cy="2257955"/>
            </a:xfrm>
            <a:prstGeom prst="rect">
              <a:avLst/>
            </a:prstGeom>
            <a:noFill/>
            <a:ln w="9525">
              <a:noFill/>
              <a:miter lim="800000"/>
              <a:headEnd/>
              <a:tailEnd/>
            </a:ln>
          </p:spPr>
        </p:pic>
        <p:pic>
          <p:nvPicPr>
            <p:cNvPr id="101" name="Picture 2" descr="C:\Documents and Settings\Fabio\Desktop\avaya\Avaya N+I\200544895-001.png"/>
            <p:cNvPicPr>
              <a:picLocks noChangeAspect="1" noChangeArrowheads="1"/>
            </p:cNvPicPr>
            <p:nvPr/>
          </p:nvPicPr>
          <p:blipFill>
            <a:blip r:embed="rId3" cstate="print"/>
            <a:stretch>
              <a:fillRect/>
            </a:stretch>
          </p:blipFill>
          <p:spPr bwMode="auto">
            <a:xfrm>
              <a:off x="-1869517" y="2260870"/>
              <a:ext cx="5141087" cy="2100633"/>
            </a:xfrm>
            <a:prstGeom prst="rect">
              <a:avLst/>
            </a:prstGeom>
            <a:noFill/>
            <a:ln w="9525">
              <a:noFill/>
              <a:miter lim="800000"/>
              <a:headEnd/>
              <a:tailEnd/>
            </a:ln>
          </p:spPr>
        </p:pic>
      </p:grpSp>
      <p:sp>
        <p:nvSpPr>
          <p:cNvPr id="92162" name="AutoShape 2"/>
          <p:cNvSpPr>
            <a:spLocks/>
          </p:cNvSpPr>
          <p:nvPr/>
        </p:nvSpPr>
        <p:spPr bwMode="auto">
          <a:xfrm>
            <a:off x="827088" y="4000500"/>
            <a:ext cx="7789559" cy="1211476"/>
          </a:xfrm>
          <a:prstGeom prst="borderCallout3">
            <a:avLst>
              <a:gd name="adj1" fmla="val 5120"/>
              <a:gd name="adj2" fmla="val -986"/>
              <a:gd name="adj3" fmla="val 5120"/>
              <a:gd name="adj4" fmla="val -3245"/>
              <a:gd name="adj5" fmla="val -30796"/>
              <a:gd name="adj6" fmla="val -3245"/>
              <a:gd name="adj7" fmla="val -92549"/>
              <a:gd name="adj8" fmla="val 13841"/>
            </a:avLst>
          </a:prstGeom>
          <a:solidFill>
            <a:schemeClr val="bg1"/>
          </a:solidFill>
          <a:ln w="12700" algn="ctr">
            <a:solidFill>
              <a:schemeClr val="accent2"/>
            </a:solidFill>
            <a:miter lim="800000"/>
            <a:headEnd/>
            <a:tailEnd type="triangle" w="med" len="med"/>
          </a:ln>
        </p:spPr>
        <p:txBody>
          <a:bodyPr wrap="none" lIns="36000" tIns="36000" rIns="36000" bIns="36000">
            <a:spAutoFit/>
          </a:bodyPr>
          <a:lstStyle/>
          <a:p>
            <a:r>
              <a:rPr lang="en-US" sz="1200" dirty="0">
                <a:solidFill>
                  <a:schemeClr val="tx1"/>
                </a:solidFill>
                <a:latin typeface="Courier New" pitchFamily="49" charset="0"/>
              </a:rPr>
              <a:t>8600C:5# </a:t>
            </a:r>
            <a:r>
              <a:rPr lang="en-US" sz="1400" b="1" dirty="0">
                <a:solidFill>
                  <a:schemeClr val="tx1"/>
                </a:solidFill>
                <a:latin typeface="Courier New" pitchFamily="49" charset="0"/>
              </a:rPr>
              <a:t>l2tracetree 4052.20010</a:t>
            </a:r>
          </a:p>
          <a:p>
            <a:endParaRPr lang="en-US" sz="1200" dirty="0">
              <a:solidFill>
                <a:schemeClr val="tx1"/>
              </a:solidFill>
              <a:latin typeface="Courier New" pitchFamily="49" charset="0"/>
            </a:endParaRPr>
          </a:p>
          <a:p>
            <a:r>
              <a:rPr lang="en-US" sz="1200" dirty="0">
                <a:solidFill>
                  <a:schemeClr val="tx1"/>
                </a:solidFill>
                <a:latin typeface="Courier New" pitchFamily="49" charset="0"/>
              </a:rPr>
              <a:t>l2tracetree to f3:00:13:c6:36:3a, vlan 4052 </a:t>
            </a:r>
            <a:r>
              <a:rPr lang="en-US" sz="1200" dirty="0" err="1">
                <a:solidFill>
                  <a:schemeClr val="tx1"/>
                </a:solidFill>
                <a:latin typeface="Courier New" pitchFamily="49" charset="0"/>
              </a:rPr>
              <a:t>i-sid</a:t>
            </a:r>
            <a:r>
              <a:rPr lang="en-US" sz="1200" dirty="0">
                <a:solidFill>
                  <a:schemeClr val="tx1"/>
                </a:solidFill>
                <a:latin typeface="Courier New" pitchFamily="49" charset="0"/>
              </a:rPr>
              <a:t> 20010 nickname f.00.13 hops 64</a:t>
            </a:r>
          </a:p>
          <a:p>
            <a:r>
              <a:rPr lang="en-US" sz="1200" dirty="0">
                <a:solidFill>
                  <a:schemeClr val="tx1"/>
                </a:solidFill>
                <a:latin typeface="Courier New" pitchFamily="49" charset="0"/>
              </a:rPr>
              <a:t>1   8600C             00:15:e8:9f:e3:df -&gt; 8600D             00:14:0d:a0:13:df</a:t>
            </a:r>
          </a:p>
          <a:p>
            <a:r>
              <a:rPr lang="en-US" sz="1200" dirty="0">
                <a:solidFill>
                  <a:schemeClr val="tx1"/>
                </a:solidFill>
                <a:latin typeface="Courier New" pitchFamily="49" charset="0"/>
              </a:rPr>
              <a:t>2   8600D             00:14:0d:a0:13:df -&gt; 8600A             00:e0:7b:b4:b3:df</a:t>
            </a:r>
          </a:p>
          <a:p>
            <a:r>
              <a:rPr lang="en-US" sz="1200" dirty="0">
                <a:solidFill>
                  <a:schemeClr val="tx1"/>
                </a:solidFill>
                <a:latin typeface="Courier New" pitchFamily="49" charset="0"/>
              </a:rPr>
              <a:t>2   8600D             00:14:0d:a0:13:df -&gt; 8600B             00:0f:cd:57:e3:df</a:t>
            </a:r>
          </a:p>
        </p:txBody>
      </p:sp>
      <p:sp>
        <p:nvSpPr>
          <p:cNvPr id="92163" name="Rectangle 4"/>
          <p:cNvSpPr>
            <a:spLocks noGrp="1" noChangeArrowheads="1"/>
          </p:cNvSpPr>
          <p:nvPr>
            <p:ph type="title"/>
          </p:nvPr>
        </p:nvSpPr>
        <p:spPr/>
        <p:txBody>
          <a:bodyPr/>
          <a:lstStyle/>
          <a:p>
            <a:r>
              <a:rPr lang="en-GB" smtClean="0"/>
              <a:t>CFM SPBM – L2tracetree</a:t>
            </a:r>
            <a:endParaRPr lang="en-US" dirty="0"/>
          </a:p>
        </p:txBody>
      </p:sp>
      <p:sp>
        <p:nvSpPr>
          <p:cNvPr id="98" name="Text Placeholder 97"/>
          <p:cNvSpPr>
            <a:spLocks noGrp="1"/>
          </p:cNvSpPr>
          <p:nvPr>
            <p:ph type="body" sz="half" idx="4294967295"/>
          </p:nvPr>
        </p:nvSpPr>
        <p:spPr>
          <a:xfrm>
            <a:off x="0" y="5410200"/>
            <a:ext cx="9144000" cy="898525"/>
          </a:xfrm>
        </p:spPr>
        <p:txBody>
          <a:bodyPr>
            <a:normAutofit/>
          </a:bodyPr>
          <a:lstStyle/>
          <a:p>
            <a:pPr marL="0" indent="0" algn="ctr">
              <a:buNone/>
            </a:pPr>
            <a:r>
              <a:rPr lang="en-GB" sz="2000" dirty="0"/>
              <a:t>Test connectivity for the multicast tree for a given service instance</a:t>
            </a:r>
          </a:p>
        </p:txBody>
      </p:sp>
      <p:grpSp>
        <p:nvGrpSpPr>
          <p:cNvPr id="2" name="Group 5"/>
          <p:cNvGrpSpPr>
            <a:grpSpLocks/>
          </p:cNvGrpSpPr>
          <p:nvPr/>
        </p:nvGrpSpPr>
        <p:grpSpPr bwMode="auto">
          <a:xfrm>
            <a:off x="323850" y="1341438"/>
            <a:ext cx="8547100" cy="2460625"/>
            <a:chOff x="172" y="791"/>
            <a:chExt cx="5384" cy="1550"/>
          </a:xfrm>
        </p:grpSpPr>
        <p:sp>
          <p:nvSpPr>
            <p:cNvPr id="92175" name="AutoShape 7"/>
            <p:cNvSpPr>
              <a:spLocks noChangeArrowheads="1"/>
            </p:cNvSpPr>
            <p:nvPr/>
          </p:nvSpPr>
          <p:spPr bwMode="auto">
            <a:xfrm>
              <a:off x="3432" y="906"/>
              <a:ext cx="530" cy="1315"/>
            </a:xfrm>
            <a:prstGeom prst="roundRect">
              <a:avLst>
                <a:gd name="adj" fmla="val 16667"/>
              </a:avLst>
            </a:prstGeom>
            <a:solidFill>
              <a:schemeClr val="accent2">
                <a:lumMod val="75000"/>
                <a:alpha val="50195"/>
              </a:schemeClr>
            </a:solidFill>
            <a:ln w="9525" algn="ctr">
              <a:noFill/>
              <a:round/>
              <a:headEnd/>
              <a:tailEnd/>
            </a:ln>
          </p:spPr>
          <p:txBody>
            <a:bodyPr wrap="none" lIns="0" tIns="0" rIns="0" bIns="0" anchor="ctr"/>
            <a:lstStyle/>
            <a:p>
              <a:endParaRPr lang="en-GB"/>
            </a:p>
          </p:txBody>
        </p:sp>
        <p:cxnSp>
          <p:nvCxnSpPr>
            <p:cNvPr id="92176" name="AutoShape 8"/>
            <p:cNvCxnSpPr>
              <a:cxnSpLocks noChangeShapeType="1"/>
              <a:stCxn id="92246" idx="1"/>
              <a:endCxn id="92244" idx="1"/>
            </p:cNvCxnSpPr>
            <p:nvPr/>
          </p:nvCxnSpPr>
          <p:spPr bwMode="auto">
            <a:xfrm>
              <a:off x="2447" y="1170"/>
              <a:ext cx="0" cy="771"/>
            </a:xfrm>
            <a:prstGeom prst="straightConnector1">
              <a:avLst/>
            </a:prstGeom>
            <a:noFill/>
            <a:ln w="28575">
              <a:solidFill>
                <a:schemeClr val="tx1"/>
              </a:solidFill>
              <a:round/>
              <a:headEnd/>
              <a:tailEnd/>
            </a:ln>
          </p:spPr>
        </p:cxnSp>
        <p:cxnSp>
          <p:nvCxnSpPr>
            <p:cNvPr id="92177" name="AutoShape 9"/>
            <p:cNvCxnSpPr>
              <a:cxnSpLocks noChangeShapeType="1"/>
              <a:stCxn id="92248" idx="3"/>
              <a:endCxn id="92246" idx="1"/>
            </p:cNvCxnSpPr>
            <p:nvPr/>
          </p:nvCxnSpPr>
          <p:spPr bwMode="auto">
            <a:xfrm flipV="1">
              <a:off x="1413" y="1170"/>
              <a:ext cx="1034" cy="415"/>
            </a:xfrm>
            <a:prstGeom prst="straightConnector1">
              <a:avLst/>
            </a:prstGeom>
            <a:noFill/>
            <a:ln w="28575">
              <a:solidFill>
                <a:schemeClr val="tx1"/>
              </a:solidFill>
              <a:round/>
              <a:headEnd/>
              <a:tailEnd/>
            </a:ln>
          </p:spPr>
        </p:cxnSp>
        <p:cxnSp>
          <p:nvCxnSpPr>
            <p:cNvPr id="92178" name="AutoShape 10"/>
            <p:cNvCxnSpPr>
              <a:cxnSpLocks noChangeShapeType="1"/>
              <a:stCxn id="92246" idx="3"/>
              <a:endCxn id="92244" idx="3"/>
            </p:cNvCxnSpPr>
            <p:nvPr/>
          </p:nvCxnSpPr>
          <p:spPr bwMode="auto">
            <a:xfrm>
              <a:off x="2572" y="1170"/>
              <a:ext cx="0" cy="771"/>
            </a:xfrm>
            <a:prstGeom prst="straightConnector1">
              <a:avLst/>
            </a:prstGeom>
            <a:noFill/>
            <a:ln w="28575">
              <a:solidFill>
                <a:schemeClr val="tx1"/>
              </a:solidFill>
              <a:round/>
              <a:headEnd/>
              <a:tailEnd/>
            </a:ln>
          </p:spPr>
        </p:cxnSp>
        <p:cxnSp>
          <p:nvCxnSpPr>
            <p:cNvPr id="92179" name="AutoShape 11"/>
            <p:cNvCxnSpPr>
              <a:cxnSpLocks noChangeShapeType="1"/>
              <a:stCxn id="92248" idx="1"/>
              <a:endCxn id="92256" idx="3"/>
            </p:cNvCxnSpPr>
            <p:nvPr/>
          </p:nvCxnSpPr>
          <p:spPr bwMode="auto">
            <a:xfrm flipH="1">
              <a:off x="519" y="1585"/>
              <a:ext cx="768" cy="0"/>
            </a:xfrm>
            <a:prstGeom prst="straightConnector1">
              <a:avLst/>
            </a:prstGeom>
            <a:noFill/>
            <a:ln w="28575">
              <a:solidFill>
                <a:schemeClr val="tx1"/>
              </a:solidFill>
              <a:round/>
              <a:headEnd/>
              <a:tailEnd/>
            </a:ln>
          </p:spPr>
        </p:cxnSp>
        <p:cxnSp>
          <p:nvCxnSpPr>
            <p:cNvPr id="92180" name="AutoShape 12"/>
            <p:cNvCxnSpPr>
              <a:cxnSpLocks noChangeShapeType="1"/>
              <a:stCxn id="92238" idx="3"/>
              <a:endCxn id="92252" idx="1"/>
            </p:cNvCxnSpPr>
            <p:nvPr/>
          </p:nvCxnSpPr>
          <p:spPr bwMode="auto">
            <a:xfrm flipV="1">
              <a:off x="4610" y="1540"/>
              <a:ext cx="591" cy="1"/>
            </a:xfrm>
            <a:prstGeom prst="straightConnector1">
              <a:avLst/>
            </a:prstGeom>
            <a:noFill/>
            <a:ln w="28575">
              <a:solidFill>
                <a:schemeClr val="tx1"/>
              </a:solidFill>
              <a:round/>
              <a:headEnd/>
              <a:tailEnd/>
            </a:ln>
          </p:spPr>
        </p:cxnSp>
        <p:sp>
          <p:nvSpPr>
            <p:cNvPr id="92181" name="Text Box 13"/>
            <p:cNvSpPr txBox="1">
              <a:spLocks noChangeArrowheads="1"/>
            </p:cNvSpPr>
            <p:nvPr/>
          </p:nvSpPr>
          <p:spPr bwMode="auto">
            <a:xfrm>
              <a:off x="930" y="1607"/>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4/1</a:t>
              </a:r>
            </a:p>
          </p:txBody>
        </p:sp>
        <p:sp>
          <p:nvSpPr>
            <p:cNvPr id="92182" name="Text Box 14"/>
            <p:cNvSpPr txBox="1">
              <a:spLocks noChangeArrowheads="1"/>
            </p:cNvSpPr>
            <p:nvPr/>
          </p:nvSpPr>
          <p:spPr bwMode="auto">
            <a:xfrm>
              <a:off x="1565" y="1335"/>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4/30</a:t>
              </a:r>
            </a:p>
          </p:txBody>
        </p:sp>
        <p:sp>
          <p:nvSpPr>
            <p:cNvPr id="92183" name="Text Box 15"/>
            <p:cNvSpPr txBox="1">
              <a:spLocks noChangeArrowheads="1"/>
            </p:cNvSpPr>
            <p:nvPr/>
          </p:nvSpPr>
          <p:spPr bwMode="auto">
            <a:xfrm>
              <a:off x="2604" y="1607"/>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4/30</a:t>
              </a:r>
            </a:p>
          </p:txBody>
        </p:sp>
        <p:sp>
          <p:nvSpPr>
            <p:cNvPr id="92184" name="Text Box 16"/>
            <p:cNvSpPr txBox="1">
              <a:spLocks noChangeArrowheads="1"/>
            </p:cNvSpPr>
            <p:nvPr/>
          </p:nvSpPr>
          <p:spPr bwMode="auto">
            <a:xfrm>
              <a:off x="2060" y="1108"/>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3/5</a:t>
              </a:r>
            </a:p>
          </p:txBody>
        </p:sp>
        <p:sp>
          <p:nvSpPr>
            <p:cNvPr id="92185" name="Text Box 17"/>
            <p:cNvSpPr txBox="1">
              <a:spLocks noChangeArrowheads="1"/>
            </p:cNvSpPr>
            <p:nvPr/>
          </p:nvSpPr>
          <p:spPr bwMode="auto">
            <a:xfrm>
              <a:off x="2193" y="1420"/>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3/21</a:t>
              </a:r>
            </a:p>
          </p:txBody>
        </p:sp>
        <p:sp>
          <p:nvSpPr>
            <p:cNvPr id="92186" name="Text Box 18"/>
            <p:cNvSpPr txBox="1">
              <a:spLocks noChangeArrowheads="1"/>
            </p:cNvSpPr>
            <p:nvPr/>
          </p:nvSpPr>
          <p:spPr bwMode="auto">
            <a:xfrm>
              <a:off x="1157" y="1199"/>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8600C</a:t>
              </a:r>
            </a:p>
          </p:txBody>
        </p:sp>
        <p:sp>
          <p:nvSpPr>
            <p:cNvPr id="92187" name="Text Box 19"/>
            <p:cNvSpPr txBox="1">
              <a:spLocks noChangeArrowheads="1"/>
            </p:cNvSpPr>
            <p:nvPr/>
          </p:nvSpPr>
          <p:spPr bwMode="auto">
            <a:xfrm>
              <a:off x="2302" y="791"/>
              <a:ext cx="335"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8600G</a:t>
              </a:r>
            </a:p>
          </p:txBody>
        </p:sp>
        <p:sp>
          <p:nvSpPr>
            <p:cNvPr id="92188" name="Text Box 20"/>
            <p:cNvSpPr txBox="1">
              <a:spLocks noChangeArrowheads="1"/>
            </p:cNvSpPr>
            <p:nvPr/>
          </p:nvSpPr>
          <p:spPr bwMode="auto">
            <a:xfrm>
              <a:off x="2304" y="2220"/>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8600D</a:t>
              </a:r>
            </a:p>
          </p:txBody>
        </p:sp>
        <p:sp>
          <p:nvSpPr>
            <p:cNvPr id="92189" name="Text Box 21"/>
            <p:cNvSpPr txBox="1">
              <a:spLocks noChangeArrowheads="1"/>
            </p:cNvSpPr>
            <p:nvPr/>
          </p:nvSpPr>
          <p:spPr bwMode="auto">
            <a:xfrm>
              <a:off x="2592" y="1387"/>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3/22</a:t>
              </a:r>
            </a:p>
          </p:txBody>
        </p:sp>
        <p:sp>
          <p:nvSpPr>
            <p:cNvPr id="92190" name="Text Box 22"/>
            <p:cNvSpPr txBox="1">
              <a:spLocks noChangeArrowheads="1"/>
            </p:cNvSpPr>
            <p:nvPr/>
          </p:nvSpPr>
          <p:spPr bwMode="auto">
            <a:xfrm>
              <a:off x="2193" y="1598"/>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4/20</a:t>
              </a:r>
            </a:p>
          </p:txBody>
        </p:sp>
        <p:sp>
          <p:nvSpPr>
            <p:cNvPr id="92191" name="Oval 23"/>
            <p:cNvSpPr>
              <a:spLocks noChangeArrowheads="1"/>
            </p:cNvSpPr>
            <p:nvPr/>
          </p:nvSpPr>
          <p:spPr bwMode="auto">
            <a:xfrm rot="-5400000">
              <a:off x="2484" y="1425"/>
              <a:ext cx="45" cy="227"/>
            </a:xfrm>
            <a:prstGeom prst="ellipse">
              <a:avLst/>
            </a:prstGeom>
            <a:noFill/>
            <a:ln w="9525" algn="ctr">
              <a:solidFill>
                <a:schemeClr val="tx1"/>
              </a:solidFill>
              <a:round/>
              <a:headEnd/>
              <a:tailEnd/>
            </a:ln>
          </p:spPr>
          <p:txBody>
            <a:bodyPr wrap="none" lIns="0" tIns="0" rIns="0" bIns="0" anchor="ctr"/>
            <a:lstStyle/>
            <a:p>
              <a:endParaRPr lang="en-GB"/>
            </a:p>
          </p:txBody>
        </p:sp>
        <p:sp>
          <p:nvSpPr>
            <p:cNvPr id="92192" name="Text Box 24"/>
            <p:cNvSpPr txBox="1">
              <a:spLocks noChangeArrowheads="1"/>
            </p:cNvSpPr>
            <p:nvPr/>
          </p:nvSpPr>
          <p:spPr bwMode="auto">
            <a:xfrm>
              <a:off x="2651" y="1487"/>
              <a:ext cx="174" cy="121"/>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tx1"/>
                  </a:solidFill>
                </a:rPr>
                <a:t>IST</a:t>
              </a:r>
            </a:p>
          </p:txBody>
        </p:sp>
        <p:sp>
          <p:nvSpPr>
            <p:cNvPr id="92193" name="Text Box 25"/>
            <p:cNvSpPr txBox="1">
              <a:spLocks noChangeArrowheads="1"/>
            </p:cNvSpPr>
            <p:nvPr/>
          </p:nvSpPr>
          <p:spPr bwMode="auto">
            <a:xfrm>
              <a:off x="3861" y="1471"/>
              <a:ext cx="174" cy="121"/>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tx1"/>
                  </a:solidFill>
                </a:rPr>
                <a:t>IST</a:t>
              </a:r>
            </a:p>
          </p:txBody>
        </p:sp>
        <p:cxnSp>
          <p:nvCxnSpPr>
            <p:cNvPr id="92194" name="AutoShape 26"/>
            <p:cNvCxnSpPr>
              <a:cxnSpLocks noChangeShapeType="1"/>
              <a:stCxn id="92242" idx="1"/>
              <a:endCxn id="92240" idx="1"/>
            </p:cNvCxnSpPr>
            <p:nvPr/>
          </p:nvCxnSpPr>
          <p:spPr bwMode="auto">
            <a:xfrm>
              <a:off x="3673" y="1172"/>
              <a:ext cx="0" cy="771"/>
            </a:xfrm>
            <a:prstGeom prst="straightConnector1">
              <a:avLst/>
            </a:prstGeom>
            <a:noFill/>
            <a:ln w="28575">
              <a:solidFill>
                <a:schemeClr val="tx1"/>
              </a:solidFill>
              <a:round/>
              <a:headEnd/>
              <a:tailEnd/>
            </a:ln>
          </p:spPr>
        </p:cxnSp>
        <p:cxnSp>
          <p:nvCxnSpPr>
            <p:cNvPr id="92195" name="AutoShape 27"/>
            <p:cNvCxnSpPr>
              <a:cxnSpLocks noChangeShapeType="1"/>
              <a:stCxn id="92242" idx="3"/>
              <a:endCxn id="92240" idx="3"/>
            </p:cNvCxnSpPr>
            <p:nvPr/>
          </p:nvCxnSpPr>
          <p:spPr bwMode="auto">
            <a:xfrm>
              <a:off x="3798" y="1172"/>
              <a:ext cx="0" cy="771"/>
            </a:xfrm>
            <a:prstGeom prst="straightConnector1">
              <a:avLst/>
            </a:prstGeom>
            <a:noFill/>
            <a:ln w="28575">
              <a:solidFill>
                <a:schemeClr val="tx1"/>
              </a:solidFill>
              <a:round/>
              <a:headEnd/>
              <a:tailEnd/>
            </a:ln>
          </p:spPr>
        </p:cxnSp>
        <p:cxnSp>
          <p:nvCxnSpPr>
            <p:cNvPr id="92196" name="AutoShape 28"/>
            <p:cNvCxnSpPr>
              <a:cxnSpLocks noChangeShapeType="1"/>
              <a:stCxn id="92248" idx="3"/>
              <a:endCxn id="92244" idx="1"/>
            </p:cNvCxnSpPr>
            <p:nvPr/>
          </p:nvCxnSpPr>
          <p:spPr bwMode="auto">
            <a:xfrm>
              <a:off x="1413" y="1585"/>
              <a:ext cx="1034" cy="356"/>
            </a:xfrm>
            <a:prstGeom prst="straightConnector1">
              <a:avLst/>
            </a:prstGeom>
            <a:noFill/>
            <a:ln w="28575">
              <a:solidFill>
                <a:schemeClr val="tx1"/>
              </a:solidFill>
              <a:round/>
              <a:headEnd/>
              <a:tailEnd/>
            </a:ln>
          </p:spPr>
        </p:cxnSp>
        <p:sp>
          <p:nvSpPr>
            <p:cNvPr id="92197" name="Oval 29"/>
            <p:cNvSpPr>
              <a:spLocks noChangeArrowheads="1"/>
            </p:cNvSpPr>
            <p:nvPr/>
          </p:nvSpPr>
          <p:spPr bwMode="auto">
            <a:xfrm rot="-5400000">
              <a:off x="3701" y="1417"/>
              <a:ext cx="45" cy="227"/>
            </a:xfrm>
            <a:prstGeom prst="ellipse">
              <a:avLst/>
            </a:prstGeom>
            <a:noFill/>
            <a:ln w="9525" algn="ctr">
              <a:solidFill>
                <a:schemeClr val="tx1"/>
              </a:solidFill>
              <a:round/>
              <a:headEnd/>
              <a:tailEnd/>
            </a:ln>
          </p:spPr>
          <p:txBody>
            <a:bodyPr wrap="none" lIns="0" tIns="0" rIns="0" bIns="0" anchor="ctr"/>
            <a:lstStyle/>
            <a:p>
              <a:endParaRPr lang="en-GB"/>
            </a:p>
          </p:txBody>
        </p:sp>
        <p:sp>
          <p:nvSpPr>
            <p:cNvPr id="92198" name="Text Box 30"/>
            <p:cNvSpPr txBox="1">
              <a:spLocks noChangeArrowheads="1"/>
            </p:cNvSpPr>
            <p:nvPr/>
          </p:nvSpPr>
          <p:spPr bwMode="auto">
            <a:xfrm>
              <a:off x="3847" y="1600"/>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3/30</a:t>
              </a:r>
            </a:p>
          </p:txBody>
        </p:sp>
        <p:sp>
          <p:nvSpPr>
            <p:cNvPr id="92199" name="Text Box 31"/>
            <p:cNvSpPr txBox="1">
              <a:spLocks noChangeArrowheads="1"/>
            </p:cNvSpPr>
            <p:nvPr/>
          </p:nvSpPr>
          <p:spPr bwMode="auto">
            <a:xfrm>
              <a:off x="3436" y="1413"/>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3/29</a:t>
              </a:r>
            </a:p>
          </p:txBody>
        </p:sp>
        <p:sp>
          <p:nvSpPr>
            <p:cNvPr id="92200" name="Text Box 32"/>
            <p:cNvSpPr txBox="1">
              <a:spLocks noChangeArrowheads="1"/>
            </p:cNvSpPr>
            <p:nvPr/>
          </p:nvSpPr>
          <p:spPr bwMode="auto">
            <a:xfrm>
              <a:off x="3835" y="1380"/>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3/29</a:t>
              </a:r>
            </a:p>
          </p:txBody>
        </p:sp>
        <p:sp>
          <p:nvSpPr>
            <p:cNvPr id="92201" name="Text Box 33"/>
            <p:cNvSpPr txBox="1">
              <a:spLocks noChangeArrowheads="1"/>
            </p:cNvSpPr>
            <p:nvPr/>
          </p:nvSpPr>
          <p:spPr bwMode="auto">
            <a:xfrm>
              <a:off x="3436" y="1591"/>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3/30</a:t>
              </a:r>
            </a:p>
          </p:txBody>
        </p:sp>
        <p:sp>
          <p:nvSpPr>
            <p:cNvPr id="92202" name="Text Box 34"/>
            <p:cNvSpPr txBox="1">
              <a:spLocks noChangeArrowheads="1"/>
            </p:cNvSpPr>
            <p:nvPr/>
          </p:nvSpPr>
          <p:spPr bwMode="auto">
            <a:xfrm>
              <a:off x="1565" y="1758"/>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4/29</a:t>
              </a:r>
            </a:p>
          </p:txBody>
        </p:sp>
        <p:sp>
          <p:nvSpPr>
            <p:cNvPr id="92203" name="Text Box 35"/>
            <p:cNvSpPr txBox="1">
              <a:spLocks noChangeArrowheads="1"/>
            </p:cNvSpPr>
            <p:nvPr/>
          </p:nvSpPr>
          <p:spPr bwMode="auto">
            <a:xfrm>
              <a:off x="1987" y="1940"/>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4/29</a:t>
              </a:r>
            </a:p>
          </p:txBody>
        </p:sp>
        <p:cxnSp>
          <p:nvCxnSpPr>
            <p:cNvPr id="92204" name="AutoShape 36"/>
            <p:cNvCxnSpPr>
              <a:cxnSpLocks noChangeShapeType="1"/>
              <a:stCxn id="92244" idx="3"/>
              <a:endCxn id="92240" idx="1"/>
            </p:cNvCxnSpPr>
            <p:nvPr/>
          </p:nvCxnSpPr>
          <p:spPr bwMode="auto">
            <a:xfrm>
              <a:off x="2572" y="1941"/>
              <a:ext cx="1101" cy="2"/>
            </a:xfrm>
            <a:prstGeom prst="straightConnector1">
              <a:avLst/>
            </a:prstGeom>
            <a:noFill/>
            <a:ln w="28575">
              <a:solidFill>
                <a:schemeClr val="tx1"/>
              </a:solidFill>
              <a:round/>
              <a:headEnd/>
              <a:tailEnd/>
            </a:ln>
          </p:spPr>
        </p:cxnSp>
        <p:cxnSp>
          <p:nvCxnSpPr>
            <p:cNvPr id="92205" name="AutoShape 37"/>
            <p:cNvCxnSpPr>
              <a:cxnSpLocks noChangeShapeType="1"/>
              <a:stCxn id="92244" idx="3"/>
              <a:endCxn id="92242" idx="1"/>
            </p:cNvCxnSpPr>
            <p:nvPr/>
          </p:nvCxnSpPr>
          <p:spPr bwMode="auto">
            <a:xfrm flipV="1">
              <a:off x="2572" y="1172"/>
              <a:ext cx="1101" cy="769"/>
            </a:xfrm>
            <a:prstGeom prst="straightConnector1">
              <a:avLst/>
            </a:prstGeom>
            <a:noFill/>
            <a:ln w="28575">
              <a:solidFill>
                <a:schemeClr val="tx1"/>
              </a:solidFill>
              <a:round/>
              <a:headEnd/>
              <a:tailEnd/>
            </a:ln>
          </p:spPr>
        </p:cxnSp>
        <p:cxnSp>
          <p:nvCxnSpPr>
            <p:cNvPr id="92206" name="AutoShape 38"/>
            <p:cNvCxnSpPr>
              <a:cxnSpLocks noChangeShapeType="1"/>
              <a:stCxn id="92246" idx="3"/>
              <a:endCxn id="92240" idx="1"/>
            </p:cNvCxnSpPr>
            <p:nvPr/>
          </p:nvCxnSpPr>
          <p:spPr bwMode="auto">
            <a:xfrm>
              <a:off x="2572" y="1170"/>
              <a:ext cx="1101" cy="773"/>
            </a:xfrm>
            <a:prstGeom prst="straightConnector1">
              <a:avLst/>
            </a:prstGeom>
            <a:noFill/>
            <a:ln w="28575">
              <a:solidFill>
                <a:schemeClr val="tx1"/>
              </a:solidFill>
              <a:round/>
              <a:headEnd/>
              <a:tailEnd/>
            </a:ln>
          </p:spPr>
        </p:cxnSp>
        <p:cxnSp>
          <p:nvCxnSpPr>
            <p:cNvPr id="92207" name="AutoShape 39"/>
            <p:cNvCxnSpPr>
              <a:cxnSpLocks noChangeShapeType="1"/>
              <a:stCxn id="92246" idx="3"/>
              <a:endCxn id="92242" idx="1"/>
            </p:cNvCxnSpPr>
            <p:nvPr/>
          </p:nvCxnSpPr>
          <p:spPr bwMode="auto">
            <a:xfrm>
              <a:off x="2572" y="1170"/>
              <a:ext cx="1101" cy="2"/>
            </a:xfrm>
            <a:prstGeom prst="straightConnector1">
              <a:avLst/>
            </a:prstGeom>
            <a:noFill/>
            <a:ln w="28575">
              <a:solidFill>
                <a:schemeClr val="tx1"/>
              </a:solidFill>
              <a:round/>
              <a:headEnd/>
              <a:tailEnd/>
            </a:ln>
          </p:spPr>
        </p:cxnSp>
        <p:cxnSp>
          <p:nvCxnSpPr>
            <p:cNvPr id="92208" name="AutoShape 40"/>
            <p:cNvCxnSpPr>
              <a:cxnSpLocks noChangeShapeType="1"/>
              <a:stCxn id="92242" idx="3"/>
              <a:endCxn id="92238" idx="1"/>
            </p:cNvCxnSpPr>
            <p:nvPr/>
          </p:nvCxnSpPr>
          <p:spPr bwMode="auto">
            <a:xfrm>
              <a:off x="3798" y="1172"/>
              <a:ext cx="721" cy="369"/>
            </a:xfrm>
            <a:prstGeom prst="straightConnector1">
              <a:avLst/>
            </a:prstGeom>
            <a:noFill/>
            <a:ln w="28575">
              <a:solidFill>
                <a:schemeClr val="tx1"/>
              </a:solidFill>
              <a:round/>
              <a:headEnd/>
              <a:tailEnd/>
            </a:ln>
          </p:spPr>
        </p:cxnSp>
        <p:cxnSp>
          <p:nvCxnSpPr>
            <p:cNvPr id="92209" name="AutoShape 41"/>
            <p:cNvCxnSpPr>
              <a:cxnSpLocks noChangeShapeType="1"/>
              <a:stCxn id="92240" idx="3"/>
              <a:endCxn id="92238" idx="1"/>
            </p:cNvCxnSpPr>
            <p:nvPr/>
          </p:nvCxnSpPr>
          <p:spPr bwMode="auto">
            <a:xfrm flipV="1">
              <a:off x="3798" y="1541"/>
              <a:ext cx="721" cy="402"/>
            </a:xfrm>
            <a:prstGeom prst="straightConnector1">
              <a:avLst/>
            </a:prstGeom>
            <a:noFill/>
            <a:ln w="28575">
              <a:solidFill>
                <a:schemeClr val="tx1"/>
              </a:solidFill>
              <a:round/>
              <a:headEnd/>
              <a:tailEnd/>
            </a:ln>
          </p:spPr>
        </p:cxnSp>
        <p:grpSp>
          <p:nvGrpSpPr>
            <p:cNvPr id="3" name="Group 42"/>
            <p:cNvGrpSpPr>
              <a:grpSpLocks/>
            </p:cNvGrpSpPr>
            <p:nvPr/>
          </p:nvGrpSpPr>
          <p:grpSpPr bwMode="auto">
            <a:xfrm>
              <a:off x="172" y="1466"/>
              <a:ext cx="576" cy="405"/>
              <a:chOff x="249" y="1480"/>
              <a:chExt cx="576" cy="405"/>
            </a:xfrm>
          </p:grpSpPr>
          <p:sp>
            <p:nvSpPr>
              <p:cNvPr id="92253" name="Text Box 43"/>
              <p:cNvSpPr txBox="1">
                <a:spLocks noChangeArrowheads="1"/>
              </p:cNvSpPr>
              <p:nvPr/>
            </p:nvSpPr>
            <p:spPr bwMode="auto">
              <a:xfrm>
                <a:off x="249" y="1750"/>
                <a:ext cx="576" cy="135"/>
              </a:xfrm>
              <a:prstGeom prst="rect">
                <a:avLst/>
              </a:prstGeom>
              <a:noFill/>
              <a:ln w="9525">
                <a:noFill/>
                <a:miter lim="800000"/>
                <a:headEnd/>
                <a:tailEnd/>
              </a:ln>
            </p:spPr>
            <p:txBody>
              <a:bodyPr lIns="0" rIns="0">
                <a:spAutoFit/>
              </a:bodyPr>
              <a:lstStyle/>
              <a:p>
                <a:pPr algn="ctr">
                  <a:lnSpc>
                    <a:spcPct val="100000"/>
                  </a:lnSpc>
                </a:pPr>
                <a:r>
                  <a:rPr lang="en-CA" sz="800">
                    <a:solidFill>
                      <a:schemeClr val="tx1"/>
                    </a:solidFill>
                  </a:rPr>
                  <a:t>Tester</a:t>
                </a:r>
                <a:endParaRPr lang="en-US" sz="800">
                  <a:solidFill>
                    <a:schemeClr val="tx1"/>
                  </a:solidFill>
                </a:endParaRPr>
              </a:p>
            </p:txBody>
          </p:sp>
          <p:grpSp>
            <p:nvGrpSpPr>
              <p:cNvPr id="4" name="Group 44"/>
              <p:cNvGrpSpPr>
                <a:grpSpLocks/>
              </p:cNvGrpSpPr>
              <p:nvPr/>
            </p:nvGrpSpPr>
            <p:grpSpPr bwMode="auto">
              <a:xfrm>
                <a:off x="365" y="1480"/>
                <a:ext cx="347" cy="244"/>
                <a:chOff x="365" y="1480"/>
                <a:chExt cx="347" cy="244"/>
              </a:xfrm>
            </p:grpSpPr>
            <p:pic>
              <p:nvPicPr>
                <p:cNvPr id="92255" name="Picture 45" descr="tester_corp_purple"/>
                <p:cNvPicPr>
                  <a:picLocks noChangeAspect="1" noChangeArrowheads="1"/>
                </p:cNvPicPr>
                <p:nvPr/>
              </p:nvPicPr>
              <p:blipFill>
                <a:blip r:embed="rId4" cstate="print"/>
                <a:srcRect/>
                <a:stretch>
                  <a:fillRect/>
                </a:stretch>
              </p:blipFill>
              <p:spPr bwMode="auto">
                <a:xfrm>
                  <a:off x="365" y="1480"/>
                  <a:ext cx="347" cy="244"/>
                </a:xfrm>
                <a:prstGeom prst="rect">
                  <a:avLst/>
                </a:prstGeom>
                <a:noFill/>
                <a:ln w="9525">
                  <a:noFill/>
                  <a:miter lim="800000"/>
                  <a:headEnd/>
                  <a:tailEnd/>
                </a:ln>
              </p:spPr>
            </p:pic>
            <p:sp>
              <p:nvSpPr>
                <p:cNvPr id="92256" name="Rectangle 46"/>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GB"/>
                </a:p>
              </p:txBody>
            </p:sp>
          </p:grpSp>
        </p:grpSp>
        <p:grpSp>
          <p:nvGrpSpPr>
            <p:cNvPr id="5" name="Group 47"/>
            <p:cNvGrpSpPr>
              <a:grpSpLocks/>
            </p:cNvGrpSpPr>
            <p:nvPr/>
          </p:nvGrpSpPr>
          <p:grpSpPr bwMode="auto">
            <a:xfrm>
              <a:off x="4980" y="1421"/>
              <a:ext cx="576" cy="405"/>
              <a:chOff x="4716" y="1480"/>
              <a:chExt cx="576" cy="405"/>
            </a:xfrm>
          </p:grpSpPr>
          <p:sp>
            <p:nvSpPr>
              <p:cNvPr id="92249" name="Text Box 48"/>
              <p:cNvSpPr txBox="1">
                <a:spLocks noChangeArrowheads="1"/>
              </p:cNvSpPr>
              <p:nvPr/>
            </p:nvSpPr>
            <p:spPr bwMode="auto">
              <a:xfrm>
                <a:off x="4716" y="1750"/>
                <a:ext cx="576" cy="135"/>
              </a:xfrm>
              <a:prstGeom prst="rect">
                <a:avLst/>
              </a:prstGeom>
              <a:noFill/>
              <a:ln w="9525">
                <a:noFill/>
                <a:miter lim="800000"/>
                <a:headEnd/>
                <a:tailEnd/>
              </a:ln>
            </p:spPr>
            <p:txBody>
              <a:bodyPr lIns="0" rIns="0">
                <a:spAutoFit/>
              </a:bodyPr>
              <a:lstStyle/>
              <a:p>
                <a:pPr algn="ctr">
                  <a:lnSpc>
                    <a:spcPct val="100000"/>
                  </a:lnSpc>
                </a:pPr>
                <a:r>
                  <a:rPr lang="en-CA" sz="800">
                    <a:solidFill>
                      <a:schemeClr val="tx1"/>
                    </a:solidFill>
                  </a:rPr>
                  <a:t>Tester</a:t>
                </a:r>
                <a:endParaRPr lang="en-US" sz="800">
                  <a:solidFill>
                    <a:schemeClr val="tx1"/>
                  </a:solidFill>
                </a:endParaRPr>
              </a:p>
            </p:txBody>
          </p:sp>
          <p:grpSp>
            <p:nvGrpSpPr>
              <p:cNvPr id="6" name="Group 49"/>
              <p:cNvGrpSpPr>
                <a:grpSpLocks/>
              </p:cNvGrpSpPr>
              <p:nvPr/>
            </p:nvGrpSpPr>
            <p:grpSpPr bwMode="auto">
              <a:xfrm>
                <a:off x="4832" y="1480"/>
                <a:ext cx="347" cy="244"/>
                <a:chOff x="365" y="1480"/>
                <a:chExt cx="347" cy="244"/>
              </a:xfrm>
            </p:grpSpPr>
            <p:pic>
              <p:nvPicPr>
                <p:cNvPr id="92251" name="Picture 50" descr="tester_corp_purple"/>
                <p:cNvPicPr>
                  <a:picLocks noChangeAspect="1" noChangeArrowheads="1"/>
                </p:cNvPicPr>
                <p:nvPr/>
              </p:nvPicPr>
              <p:blipFill>
                <a:blip r:embed="rId4" cstate="print"/>
                <a:srcRect/>
                <a:stretch>
                  <a:fillRect/>
                </a:stretch>
              </p:blipFill>
              <p:spPr bwMode="auto">
                <a:xfrm>
                  <a:off x="365" y="1480"/>
                  <a:ext cx="347" cy="244"/>
                </a:xfrm>
                <a:prstGeom prst="rect">
                  <a:avLst/>
                </a:prstGeom>
                <a:noFill/>
                <a:ln w="9525">
                  <a:noFill/>
                  <a:miter lim="800000"/>
                  <a:headEnd/>
                  <a:tailEnd/>
                </a:ln>
              </p:spPr>
            </p:pic>
            <p:sp>
              <p:nvSpPr>
                <p:cNvPr id="92252" name="Rectangle 51"/>
                <p:cNvSpPr>
                  <a:spLocks noChangeArrowheads="1"/>
                </p:cNvSpPr>
                <p:nvPr/>
              </p:nvSpPr>
              <p:spPr bwMode="auto">
                <a:xfrm>
                  <a:off x="470" y="1536"/>
                  <a:ext cx="126" cy="125"/>
                </a:xfrm>
                <a:prstGeom prst="rect">
                  <a:avLst/>
                </a:prstGeom>
                <a:noFill/>
                <a:ln w="9525" algn="ctr">
                  <a:noFill/>
                  <a:miter lim="800000"/>
                  <a:headEnd/>
                  <a:tailEnd/>
                </a:ln>
              </p:spPr>
              <p:txBody>
                <a:bodyPr wrap="none" lIns="0" tIns="0" rIns="0" bIns="0" anchor="ctr"/>
                <a:lstStyle/>
                <a:p>
                  <a:endParaRPr lang="en-GB"/>
                </a:p>
              </p:txBody>
            </p:sp>
          </p:grpSp>
        </p:grpSp>
        <p:grpSp>
          <p:nvGrpSpPr>
            <p:cNvPr id="7" name="Group 52"/>
            <p:cNvGrpSpPr>
              <a:grpSpLocks/>
            </p:cNvGrpSpPr>
            <p:nvPr/>
          </p:nvGrpSpPr>
          <p:grpSpPr bwMode="auto">
            <a:xfrm>
              <a:off x="1082" y="1332"/>
              <a:ext cx="467" cy="509"/>
              <a:chOff x="835" y="1162"/>
              <a:chExt cx="507" cy="552"/>
            </a:xfrm>
          </p:grpSpPr>
          <p:pic>
            <p:nvPicPr>
              <p:cNvPr id="92247" name="Picture 53"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92248" name="Rectangle 54"/>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8" name="Group 55"/>
            <p:cNvGrpSpPr>
              <a:grpSpLocks/>
            </p:cNvGrpSpPr>
            <p:nvPr/>
          </p:nvGrpSpPr>
          <p:grpSpPr bwMode="auto">
            <a:xfrm>
              <a:off x="2241" y="917"/>
              <a:ext cx="468" cy="509"/>
              <a:chOff x="835" y="1162"/>
              <a:chExt cx="507" cy="552"/>
            </a:xfrm>
          </p:grpSpPr>
          <p:pic>
            <p:nvPicPr>
              <p:cNvPr id="92245" name="Picture 56"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92246" name="Rectangle 57"/>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9" name="Group 58"/>
            <p:cNvGrpSpPr>
              <a:grpSpLocks/>
            </p:cNvGrpSpPr>
            <p:nvPr/>
          </p:nvGrpSpPr>
          <p:grpSpPr bwMode="auto">
            <a:xfrm>
              <a:off x="2241" y="1688"/>
              <a:ext cx="468" cy="509"/>
              <a:chOff x="835" y="1162"/>
              <a:chExt cx="507" cy="552"/>
            </a:xfrm>
          </p:grpSpPr>
          <p:pic>
            <p:nvPicPr>
              <p:cNvPr id="92243" name="Picture 59"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92244" name="Rectangle 60"/>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10" name="Group 61"/>
            <p:cNvGrpSpPr>
              <a:grpSpLocks/>
            </p:cNvGrpSpPr>
            <p:nvPr/>
          </p:nvGrpSpPr>
          <p:grpSpPr bwMode="auto">
            <a:xfrm>
              <a:off x="3467" y="919"/>
              <a:ext cx="468" cy="509"/>
              <a:chOff x="835" y="1162"/>
              <a:chExt cx="507" cy="552"/>
            </a:xfrm>
          </p:grpSpPr>
          <p:pic>
            <p:nvPicPr>
              <p:cNvPr id="92241" name="Picture 62"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92242" name="Rectangle 63"/>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11" name="Group 64"/>
            <p:cNvGrpSpPr>
              <a:grpSpLocks/>
            </p:cNvGrpSpPr>
            <p:nvPr/>
          </p:nvGrpSpPr>
          <p:grpSpPr bwMode="auto">
            <a:xfrm>
              <a:off x="3467" y="1690"/>
              <a:ext cx="468" cy="509"/>
              <a:chOff x="835" y="1162"/>
              <a:chExt cx="507" cy="552"/>
            </a:xfrm>
          </p:grpSpPr>
          <p:pic>
            <p:nvPicPr>
              <p:cNvPr id="92239" name="Picture 65"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92240" name="Rectangle 66"/>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12" name="Group 67"/>
            <p:cNvGrpSpPr>
              <a:grpSpLocks/>
            </p:cNvGrpSpPr>
            <p:nvPr/>
          </p:nvGrpSpPr>
          <p:grpSpPr bwMode="auto">
            <a:xfrm>
              <a:off x="4391" y="1426"/>
              <a:ext cx="347" cy="244"/>
              <a:chOff x="4785" y="1117"/>
              <a:chExt cx="347" cy="244"/>
            </a:xfrm>
          </p:grpSpPr>
          <p:pic>
            <p:nvPicPr>
              <p:cNvPr id="92237" name="Picture 68" descr="l2_switch_grey"/>
              <p:cNvPicPr>
                <a:picLocks noChangeAspect="1" noChangeArrowheads="1"/>
              </p:cNvPicPr>
              <p:nvPr/>
            </p:nvPicPr>
            <p:blipFill>
              <a:blip r:embed="rId6" cstate="print"/>
              <a:srcRect/>
              <a:stretch>
                <a:fillRect/>
              </a:stretch>
            </p:blipFill>
            <p:spPr bwMode="auto">
              <a:xfrm>
                <a:off x="4785" y="1117"/>
                <a:ext cx="347" cy="244"/>
              </a:xfrm>
              <a:prstGeom prst="rect">
                <a:avLst/>
              </a:prstGeom>
              <a:noFill/>
              <a:ln w="9525">
                <a:noFill/>
                <a:miter lim="800000"/>
                <a:headEnd/>
                <a:tailEnd/>
              </a:ln>
            </p:spPr>
          </p:pic>
          <p:sp>
            <p:nvSpPr>
              <p:cNvPr id="92238" name="Rectangle 69"/>
              <p:cNvSpPr>
                <a:spLocks noChangeArrowheads="1"/>
              </p:cNvSpPr>
              <p:nvPr/>
            </p:nvSpPr>
            <p:spPr bwMode="auto">
              <a:xfrm>
                <a:off x="4913" y="1187"/>
                <a:ext cx="91" cy="90"/>
              </a:xfrm>
              <a:prstGeom prst="rect">
                <a:avLst/>
              </a:prstGeom>
              <a:noFill/>
              <a:ln w="9525" algn="ctr">
                <a:noFill/>
                <a:miter lim="800000"/>
                <a:headEnd/>
                <a:tailEnd/>
              </a:ln>
            </p:spPr>
            <p:txBody>
              <a:bodyPr wrap="none" lIns="0" tIns="0" rIns="0" bIns="0" anchor="ctr"/>
              <a:lstStyle/>
              <a:p>
                <a:endParaRPr lang="en-GB"/>
              </a:p>
            </p:txBody>
          </p:sp>
        </p:grpSp>
        <p:sp>
          <p:nvSpPr>
            <p:cNvPr id="92218" name="Oval 70"/>
            <p:cNvSpPr>
              <a:spLocks noChangeArrowheads="1"/>
            </p:cNvSpPr>
            <p:nvPr/>
          </p:nvSpPr>
          <p:spPr bwMode="auto">
            <a:xfrm rot="10800000">
              <a:off x="4195" y="1319"/>
              <a:ext cx="45" cy="454"/>
            </a:xfrm>
            <a:prstGeom prst="ellipse">
              <a:avLst/>
            </a:prstGeom>
            <a:noFill/>
            <a:ln w="9525" algn="ctr">
              <a:solidFill>
                <a:schemeClr val="tx1"/>
              </a:solidFill>
              <a:round/>
              <a:headEnd/>
              <a:tailEnd/>
            </a:ln>
          </p:spPr>
          <p:txBody>
            <a:bodyPr wrap="none" lIns="0" tIns="0" rIns="0" bIns="0" anchor="ctr"/>
            <a:lstStyle/>
            <a:p>
              <a:endParaRPr lang="en-GB"/>
            </a:p>
          </p:txBody>
        </p:sp>
        <p:sp>
          <p:nvSpPr>
            <p:cNvPr id="92219" name="Text Box 71"/>
            <p:cNvSpPr txBox="1">
              <a:spLocks noChangeArrowheads="1"/>
            </p:cNvSpPr>
            <p:nvPr/>
          </p:nvSpPr>
          <p:spPr bwMode="auto">
            <a:xfrm>
              <a:off x="4132" y="1796"/>
              <a:ext cx="298" cy="121"/>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tx1"/>
                  </a:solidFill>
                </a:rPr>
                <a:t>SMLT</a:t>
              </a:r>
            </a:p>
          </p:txBody>
        </p:sp>
        <p:sp>
          <p:nvSpPr>
            <p:cNvPr id="92220" name="Text Box 72"/>
            <p:cNvSpPr txBox="1">
              <a:spLocks noChangeArrowheads="1"/>
            </p:cNvSpPr>
            <p:nvPr/>
          </p:nvSpPr>
          <p:spPr bwMode="auto">
            <a:xfrm>
              <a:off x="3543" y="791"/>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8600A</a:t>
              </a:r>
            </a:p>
          </p:txBody>
        </p:sp>
        <p:sp>
          <p:nvSpPr>
            <p:cNvPr id="92221" name="Text Box 73"/>
            <p:cNvSpPr txBox="1">
              <a:spLocks noChangeArrowheads="1"/>
            </p:cNvSpPr>
            <p:nvPr/>
          </p:nvSpPr>
          <p:spPr bwMode="auto">
            <a:xfrm>
              <a:off x="3545" y="2220"/>
              <a:ext cx="329" cy="121"/>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chemeClr val="tx1"/>
                  </a:solidFill>
                </a:rPr>
                <a:t>8600B</a:t>
              </a:r>
            </a:p>
          </p:txBody>
        </p:sp>
        <p:sp>
          <p:nvSpPr>
            <p:cNvPr id="92222" name="Text Box 74"/>
            <p:cNvSpPr txBox="1">
              <a:spLocks noChangeArrowheads="1"/>
            </p:cNvSpPr>
            <p:nvPr/>
          </p:nvSpPr>
          <p:spPr bwMode="auto">
            <a:xfrm>
              <a:off x="3969" y="1115"/>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3/1</a:t>
              </a:r>
            </a:p>
          </p:txBody>
        </p:sp>
        <p:sp>
          <p:nvSpPr>
            <p:cNvPr id="92223" name="Text Box 75"/>
            <p:cNvSpPr txBox="1">
              <a:spLocks noChangeArrowheads="1"/>
            </p:cNvSpPr>
            <p:nvPr/>
          </p:nvSpPr>
          <p:spPr bwMode="auto">
            <a:xfrm>
              <a:off x="3969" y="1879"/>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3/1</a:t>
              </a:r>
            </a:p>
          </p:txBody>
        </p:sp>
        <p:sp>
          <p:nvSpPr>
            <p:cNvPr id="92224" name="Text Box 76"/>
            <p:cNvSpPr txBox="1">
              <a:spLocks noChangeArrowheads="1"/>
            </p:cNvSpPr>
            <p:nvPr/>
          </p:nvSpPr>
          <p:spPr bwMode="auto">
            <a:xfrm>
              <a:off x="3296" y="1025"/>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a:t>
              </a:r>
            </a:p>
          </p:txBody>
        </p:sp>
        <p:sp>
          <p:nvSpPr>
            <p:cNvPr id="92225" name="Text Box 77"/>
            <p:cNvSpPr txBox="1">
              <a:spLocks noChangeArrowheads="1"/>
            </p:cNvSpPr>
            <p:nvPr/>
          </p:nvSpPr>
          <p:spPr bwMode="auto">
            <a:xfrm>
              <a:off x="3296" y="1223"/>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3/3</a:t>
              </a:r>
            </a:p>
          </p:txBody>
        </p:sp>
        <p:sp>
          <p:nvSpPr>
            <p:cNvPr id="92226" name="Text Box 78"/>
            <p:cNvSpPr txBox="1">
              <a:spLocks noChangeArrowheads="1"/>
            </p:cNvSpPr>
            <p:nvPr/>
          </p:nvSpPr>
          <p:spPr bwMode="auto">
            <a:xfrm>
              <a:off x="3299" y="1783"/>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3/3</a:t>
              </a:r>
            </a:p>
          </p:txBody>
        </p:sp>
        <p:sp>
          <p:nvSpPr>
            <p:cNvPr id="92227" name="Text Box 79"/>
            <p:cNvSpPr txBox="1">
              <a:spLocks noChangeArrowheads="1"/>
            </p:cNvSpPr>
            <p:nvPr/>
          </p:nvSpPr>
          <p:spPr bwMode="auto">
            <a:xfrm>
              <a:off x="3299" y="1981"/>
              <a:ext cx="133"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3/2</a:t>
              </a:r>
            </a:p>
          </p:txBody>
        </p:sp>
        <p:sp>
          <p:nvSpPr>
            <p:cNvPr id="92228" name="Text Box 80"/>
            <p:cNvSpPr txBox="1">
              <a:spLocks noChangeArrowheads="1"/>
            </p:cNvSpPr>
            <p:nvPr/>
          </p:nvSpPr>
          <p:spPr bwMode="auto">
            <a:xfrm>
              <a:off x="2789" y="1025"/>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3/11</a:t>
              </a:r>
            </a:p>
          </p:txBody>
        </p:sp>
        <p:sp>
          <p:nvSpPr>
            <p:cNvPr id="92229" name="Text Box 81"/>
            <p:cNvSpPr txBox="1">
              <a:spLocks noChangeArrowheads="1"/>
            </p:cNvSpPr>
            <p:nvPr/>
          </p:nvSpPr>
          <p:spPr bwMode="auto">
            <a:xfrm>
              <a:off x="2789" y="1223"/>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3/12</a:t>
              </a:r>
            </a:p>
          </p:txBody>
        </p:sp>
        <p:sp>
          <p:nvSpPr>
            <p:cNvPr id="92230" name="Text Box 82"/>
            <p:cNvSpPr txBox="1">
              <a:spLocks noChangeArrowheads="1"/>
            </p:cNvSpPr>
            <p:nvPr/>
          </p:nvSpPr>
          <p:spPr bwMode="auto">
            <a:xfrm>
              <a:off x="2792" y="1783"/>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4/11</a:t>
              </a:r>
            </a:p>
          </p:txBody>
        </p:sp>
        <p:sp>
          <p:nvSpPr>
            <p:cNvPr id="92231" name="Text Box 83"/>
            <p:cNvSpPr txBox="1">
              <a:spLocks noChangeArrowheads="1"/>
            </p:cNvSpPr>
            <p:nvPr/>
          </p:nvSpPr>
          <p:spPr bwMode="auto">
            <a:xfrm>
              <a:off x="2792" y="1981"/>
              <a:ext cx="186" cy="104"/>
            </a:xfrm>
            <a:prstGeom prst="rect">
              <a:avLst/>
            </a:prstGeom>
            <a:noFill/>
            <a:ln w="9525" algn="ctr">
              <a:noFill/>
              <a:miter lim="800000"/>
              <a:headEnd/>
              <a:tailEnd/>
            </a:ln>
          </p:spPr>
          <p:txBody>
            <a:bodyPr wrap="none" lIns="0" tIns="0" rIns="0" bIns="0">
              <a:spAutoFit/>
            </a:bodyPr>
            <a:lstStyle/>
            <a:p>
              <a:pPr>
                <a:spcBef>
                  <a:spcPct val="50000"/>
                </a:spcBef>
              </a:pPr>
              <a:r>
                <a:rPr lang="en-GB" sz="1200">
                  <a:solidFill>
                    <a:schemeClr val="tx1"/>
                  </a:solidFill>
                </a:rPr>
                <a:t>4/12</a:t>
              </a:r>
            </a:p>
          </p:txBody>
        </p:sp>
        <p:sp>
          <p:nvSpPr>
            <p:cNvPr id="92232" name="Oval 84"/>
            <p:cNvSpPr>
              <a:spLocks noChangeArrowheads="1"/>
            </p:cNvSpPr>
            <p:nvPr/>
          </p:nvSpPr>
          <p:spPr bwMode="auto">
            <a:xfrm rot="10800000">
              <a:off x="3088" y="1080"/>
              <a:ext cx="73" cy="953"/>
            </a:xfrm>
            <a:prstGeom prst="ellipse">
              <a:avLst/>
            </a:prstGeom>
            <a:noFill/>
            <a:ln w="9525" algn="ctr">
              <a:solidFill>
                <a:schemeClr val="tx1"/>
              </a:solidFill>
              <a:round/>
              <a:headEnd/>
              <a:tailEnd/>
            </a:ln>
          </p:spPr>
          <p:txBody>
            <a:bodyPr wrap="none" lIns="0" tIns="0" rIns="0" bIns="0" anchor="ctr"/>
            <a:lstStyle/>
            <a:p>
              <a:endParaRPr lang="en-GB"/>
            </a:p>
          </p:txBody>
        </p:sp>
        <p:sp>
          <p:nvSpPr>
            <p:cNvPr id="92233" name="Oval 85"/>
            <p:cNvSpPr>
              <a:spLocks noChangeArrowheads="1"/>
            </p:cNvSpPr>
            <p:nvPr/>
          </p:nvSpPr>
          <p:spPr bwMode="auto">
            <a:xfrm rot="10800000">
              <a:off x="1837" y="1334"/>
              <a:ext cx="45" cy="454"/>
            </a:xfrm>
            <a:prstGeom prst="ellipse">
              <a:avLst/>
            </a:prstGeom>
            <a:noFill/>
            <a:ln w="9525" algn="ctr">
              <a:solidFill>
                <a:schemeClr val="tx1"/>
              </a:solidFill>
              <a:round/>
              <a:headEnd/>
              <a:tailEnd/>
            </a:ln>
          </p:spPr>
          <p:txBody>
            <a:bodyPr wrap="none" lIns="0" tIns="0" rIns="0" bIns="0" anchor="ctr"/>
            <a:lstStyle/>
            <a:p>
              <a:endParaRPr lang="en-GB"/>
            </a:p>
          </p:txBody>
        </p:sp>
        <p:sp>
          <p:nvSpPr>
            <p:cNvPr id="92234" name="Text Box 86"/>
            <p:cNvSpPr txBox="1">
              <a:spLocks noChangeArrowheads="1"/>
            </p:cNvSpPr>
            <p:nvPr/>
          </p:nvSpPr>
          <p:spPr bwMode="auto">
            <a:xfrm>
              <a:off x="2953" y="2106"/>
              <a:ext cx="347" cy="121"/>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tx1"/>
                  </a:solidFill>
                </a:rPr>
                <a:t>MLT30</a:t>
              </a:r>
            </a:p>
          </p:txBody>
        </p:sp>
        <p:sp>
          <p:nvSpPr>
            <p:cNvPr id="92235" name="Text Box 87"/>
            <p:cNvSpPr txBox="1">
              <a:spLocks noChangeArrowheads="1"/>
            </p:cNvSpPr>
            <p:nvPr/>
          </p:nvSpPr>
          <p:spPr bwMode="auto">
            <a:xfrm>
              <a:off x="1733" y="1207"/>
              <a:ext cx="285" cy="121"/>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tx1"/>
                  </a:solidFill>
                </a:rPr>
                <a:t>MLT1</a:t>
              </a:r>
            </a:p>
          </p:txBody>
        </p:sp>
        <p:sp>
          <p:nvSpPr>
            <p:cNvPr id="92236" name="Text Box 88"/>
            <p:cNvSpPr txBox="1">
              <a:spLocks noChangeArrowheads="1"/>
            </p:cNvSpPr>
            <p:nvPr/>
          </p:nvSpPr>
          <p:spPr bwMode="auto">
            <a:xfrm>
              <a:off x="4094" y="1180"/>
              <a:ext cx="285" cy="121"/>
            </a:xfrm>
            <a:prstGeom prst="rect">
              <a:avLst/>
            </a:prstGeom>
            <a:noFill/>
            <a:ln w="9525" algn="ctr">
              <a:noFill/>
              <a:miter lim="800000"/>
              <a:headEnd/>
              <a:tailEnd/>
            </a:ln>
          </p:spPr>
          <p:txBody>
            <a:bodyPr wrap="none" lIns="0" tIns="0" rIns="0" bIns="0">
              <a:spAutoFit/>
            </a:bodyPr>
            <a:lstStyle/>
            <a:p>
              <a:pPr>
                <a:spcBef>
                  <a:spcPct val="50000"/>
                </a:spcBef>
              </a:pPr>
              <a:r>
                <a:rPr lang="en-GB" sz="1400">
                  <a:solidFill>
                    <a:schemeClr val="tx1"/>
                  </a:solidFill>
                </a:rPr>
                <a:t>MLT1</a:t>
              </a:r>
            </a:p>
          </p:txBody>
        </p:sp>
      </p:grpSp>
      <p:sp>
        <p:nvSpPr>
          <p:cNvPr id="92166" name="Freeform 90"/>
          <p:cNvSpPr>
            <a:spLocks/>
          </p:cNvSpPr>
          <p:nvPr/>
        </p:nvSpPr>
        <p:spPr bwMode="auto">
          <a:xfrm>
            <a:off x="6122988" y="1700213"/>
            <a:ext cx="1582737" cy="1655762"/>
          </a:xfrm>
          <a:custGeom>
            <a:avLst/>
            <a:gdLst>
              <a:gd name="T0" fmla="*/ 106 w 741"/>
              <a:gd name="T1" fmla="*/ 61 h 900"/>
              <a:gd name="T2" fmla="*/ 106 w 741"/>
              <a:gd name="T3" fmla="*/ 832 h 900"/>
              <a:gd name="T4" fmla="*/ 741 w 741"/>
              <a:gd name="T5" fmla="*/ 469 h 900"/>
              <a:gd name="T6" fmla="*/ 106 w 741"/>
              <a:gd name="T7" fmla="*/ 61 h 900"/>
              <a:gd name="T8" fmla="*/ 0 60000 65536"/>
              <a:gd name="T9" fmla="*/ 0 60000 65536"/>
              <a:gd name="T10" fmla="*/ 0 60000 65536"/>
              <a:gd name="T11" fmla="*/ 0 60000 65536"/>
              <a:gd name="T12" fmla="*/ 0 w 741"/>
              <a:gd name="T13" fmla="*/ 0 h 900"/>
              <a:gd name="T14" fmla="*/ 741 w 741"/>
              <a:gd name="T15" fmla="*/ 900 h 900"/>
            </a:gdLst>
            <a:ahLst/>
            <a:cxnLst>
              <a:cxn ang="T8">
                <a:pos x="T0" y="T1"/>
              </a:cxn>
              <a:cxn ang="T9">
                <a:pos x="T2" y="T3"/>
              </a:cxn>
              <a:cxn ang="T10">
                <a:pos x="T4" y="T5"/>
              </a:cxn>
              <a:cxn ang="T11">
                <a:pos x="T6" y="T7"/>
              </a:cxn>
            </a:cxnLst>
            <a:rect l="T12" t="T13" r="T14" b="T15"/>
            <a:pathLst>
              <a:path w="741" h="900">
                <a:moveTo>
                  <a:pt x="106" y="61"/>
                </a:moveTo>
                <a:cubicBezTo>
                  <a:pt x="0" y="122"/>
                  <a:pt x="0" y="764"/>
                  <a:pt x="106" y="832"/>
                </a:cubicBezTo>
                <a:cubicBezTo>
                  <a:pt x="212" y="900"/>
                  <a:pt x="741" y="597"/>
                  <a:pt x="741" y="469"/>
                </a:cubicBezTo>
                <a:cubicBezTo>
                  <a:pt x="741" y="341"/>
                  <a:pt x="212" y="0"/>
                  <a:pt x="106" y="61"/>
                </a:cubicBezTo>
                <a:close/>
              </a:path>
            </a:pathLst>
          </a:custGeom>
          <a:noFill/>
          <a:ln w="38100" cap="flat" cmpd="sng">
            <a:solidFill>
              <a:srgbClr val="0066FF"/>
            </a:solidFill>
            <a:prstDash val="solid"/>
            <a:round/>
            <a:headEnd/>
            <a:tailEnd/>
          </a:ln>
        </p:spPr>
        <p:txBody>
          <a:bodyPr lIns="0" tIns="0" rIns="0" bIns="0"/>
          <a:lstStyle/>
          <a:p>
            <a:endParaRPr lang="en-GB"/>
          </a:p>
        </p:txBody>
      </p:sp>
      <p:sp>
        <p:nvSpPr>
          <p:cNvPr id="92167" name="Oval 91"/>
          <p:cNvSpPr>
            <a:spLocks noChangeArrowheads="1"/>
          </p:cNvSpPr>
          <p:nvPr/>
        </p:nvSpPr>
        <p:spPr bwMode="auto">
          <a:xfrm>
            <a:off x="1225550" y="2362200"/>
            <a:ext cx="647700" cy="476250"/>
          </a:xfrm>
          <a:prstGeom prst="ellipse">
            <a:avLst/>
          </a:prstGeom>
          <a:noFill/>
          <a:ln w="38100" algn="ctr">
            <a:solidFill>
              <a:srgbClr val="0066FF"/>
            </a:solidFill>
            <a:round/>
            <a:headEnd/>
            <a:tailEnd/>
          </a:ln>
        </p:spPr>
        <p:txBody>
          <a:bodyPr wrap="none" lIns="0" tIns="0" rIns="0" bIns="0" anchor="ctr"/>
          <a:lstStyle/>
          <a:p>
            <a:endParaRPr lang="en-GB"/>
          </a:p>
        </p:txBody>
      </p:sp>
      <p:sp>
        <p:nvSpPr>
          <p:cNvPr id="92168" name="Text Box 92"/>
          <p:cNvSpPr txBox="1">
            <a:spLocks noChangeArrowheads="1"/>
          </p:cNvSpPr>
          <p:nvPr/>
        </p:nvSpPr>
        <p:spPr bwMode="auto">
          <a:xfrm>
            <a:off x="6481763" y="3284538"/>
            <a:ext cx="730250" cy="192087"/>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0066FF"/>
                </a:solidFill>
              </a:rPr>
              <a:t>VLAN 10</a:t>
            </a:r>
          </a:p>
        </p:txBody>
      </p:sp>
      <p:sp>
        <p:nvSpPr>
          <p:cNvPr id="92169" name="Text Box 93"/>
          <p:cNvSpPr txBox="1">
            <a:spLocks noChangeArrowheads="1"/>
          </p:cNvSpPr>
          <p:nvPr/>
        </p:nvSpPr>
        <p:spPr bwMode="auto">
          <a:xfrm>
            <a:off x="1116013" y="2133600"/>
            <a:ext cx="730250" cy="192088"/>
          </a:xfrm>
          <a:prstGeom prst="rect">
            <a:avLst/>
          </a:prstGeom>
          <a:noFill/>
          <a:ln w="9525" algn="ctr">
            <a:noFill/>
            <a:miter lim="800000"/>
            <a:headEnd/>
            <a:tailEnd/>
          </a:ln>
        </p:spPr>
        <p:txBody>
          <a:bodyPr wrap="none" lIns="0" tIns="0" rIns="0" bIns="0">
            <a:spAutoFit/>
          </a:bodyPr>
          <a:lstStyle/>
          <a:p>
            <a:pPr>
              <a:spcBef>
                <a:spcPct val="50000"/>
              </a:spcBef>
            </a:pPr>
            <a:r>
              <a:rPr lang="en-GB" sz="1400" b="1">
                <a:solidFill>
                  <a:srgbClr val="0066FF"/>
                </a:solidFill>
              </a:rPr>
              <a:t>VLAN 10</a:t>
            </a:r>
          </a:p>
        </p:txBody>
      </p:sp>
      <p:sp>
        <p:nvSpPr>
          <p:cNvPr id="92170" name="AutoShape 94"/>
          <p:cNvSpPr>
            <a:spLocks noChangeArrowheads="1"/>
          </p:cNvSpPr>
          <p:nvPr/>
        </p:nvSpPr>
        <p:spPr bwMode="auto">
          <a:xfrm rot="-5400000">
            <a:off x="3883819" y="451644"/>
            <a:ext cx="301625" cy="4262437"/>
          </a:xfrm>
          <a:prstGeom prst="can">
            <a:avLst>
              <a:gd name="adj" fmla="val 79883"/>
            </a:avLst>
          </a:prstGeom>
          <a:solidFill>
            <a:srgbClr val="3366FF"/>
          </a:solidFill>
          <a:ln w="9525">
            <a:solidFill>
              <a:srgbClr val="333399"/>
            </a:solidFill>
            <a:round/>
            <a:headEnd/>
            <a:tailEnd/>
          </a:ln>
        </p:spPr>
        <p:txBody>
          <a:bodyPr vert="eaVert" wrap="none" lIns="0" tIns="0" rIns="0" bIns="0" anchor="ctr"/>
          <a:lstStyle/>
          <a:p>
            <a:pPr algn="ctr"/>
            <a:r>
              <a:rPr lang="en-GB" dirty="0">
                <a:solidFill>
                  <a:schemeClr val="bg1"/>
                </a:solidFill>
              </a:rPr>
              <a:t>L2VSN I-SID 20010         </a:t>
            </a:r>
          </a:p>
        </p:txBody>
      </p:sp>
      <p:sp>
        <p:nvSpPr>
          <p:cNvPr id="92171" name="Freeform 99"/>
          <p:cNvSpPr>
            <a:spLocks/>
          </p:cNvSpPr>
          <p:nvPr/>
        </p:nvSpPr>
        <p:spPr bwMode="auto">
          <a:xfrm>
            <a:off x="2035175" y="2576513"/>
            <a:ext cx="4725988" cy="614362"/>
          </a:xfrm>
          <a:custGeom>
            <a:avLst/>
            <a:gdLst>
              <a:gd name="T0" fmla="*/ 0 w 2977"/>
              <a:gd name="T1" fmla="*/ 0 h 387"/>
              <a:gd name="T2" fmla="*/ 389 w 2977"/>
              <a:gd name="T3" fmla="*/ 89 h 387"/>
              <a:gd name="T4" fmla="*/ 1241 w 2977"/>
              <a:gd name="T5" fmla="*/ 332 h 387"/>
              <a:gd name="T6" fmla="*/ 2401 w 2977"/>
              <a:gd name="T7" fmla="*/ 356 h 387"/>
              <a:gd name="T8" fmla="*/ 2977 w 2977"/>
              <a:gd name="T9" fmla="*/ 145 h 387"/>
              <a:gd name="T10" fmla="*/ 0 60000 65536"/>
              <a:gd name="T11" fmla="*/ 0 60000 65536"/>
              <a:gd name="T12" fmla="*/ 0 60000 65536"/>
              <a:gd name="T13" fmla="*/ 0 60000 65536"/>
              <a:gd name="T14" fmla="*/ 0 60000 65536"/>
              <a:gd name="T15" fmla="*/ 0 w 2977"/>
              <a:gd name="T16" fmla="*/ 0 h 387"/>
              <a:gd name="T17" fmla="*/ 2977 w 2977"/>
              <a:gd name="T18" fmla="*/ 387 h 387"/>
            </a:gdLst>
            <a:ahLst/>
            <a:cxnLst>
              <a:cxn ang="T10">
                <a:pos x="T0" y="T1"/>
              </a:cxn>
              <a:cxn ang="T11">
                <a:pos x="T2" y="T3"/>
              </a:cxn>
              <a:cxn ang="T12">
                <a:pos x="T4" y="T5"/>
              </a:cxn>
              <a:cxn ang="T13">
                <a:pos x="T6" y="T7"/>
              </a:cxn>
              <a:cxn ang="T14">
                <a:pos x="T8" y="T9"/>
              </a:cxn>
            </a:cxnLst>
            <a:rect l="T15" t="T16" r="T17" b="T18"/>
            <a:pathLst>
              <a:path w="2977" h="387">
                <a:moveTo>
                  <a:pt x="0" y="0"/>
                </a:moveTo>
                <a:cubicBezTo>
                  <a:pt x="65" y="13"/>
                  <a:pt x="182" y="34"/>
                  <a:pt x="389" y="89"/>
                </a:cubicBezTo>
                <a:cubicBezTo>
                  <a:pt x="596" y="144"/>
                  <a:pt x="906" y="288"/>
                  <a:pt x="1241" y="332"/>
                </a:cubicBezTo>
                <a:cubicBezTo>
                  <a:pt x="1576" y="376"/>
                  <a:pt x="2112" y="387"/>
                  <a:pt x="2401" y="356"/>
                </a:cubicBezTo>
                <a:cubicBezTo>
                  <a:pt x="2690" y="325"/>
                  <a:pt x="2857" y="189"/>
                  <a:pt x="2977" y="145"/>
                </a:cubicBezTo>
              </a:path>
            </a:pathLst>
          </a:custGeom>
          <a:noFill/>
          <a:ln w="76200" cap="flat" cmpd="sng">
            <a:solidFill>
              <a:srgbClr val="FF9900"/>
            </a:solidFill>
            <a:prstDash val="solid"/>
            <a:round/>
            <a:headEnd type="oval" w="med" len="med"/>
            <a:tailEnd type="triangle" w="med" len="med"/>
          </a:ln>
        </p:spPr>
        <p:txBody>
          <a:bodyPr lIns="0" tIns="0" rIns="0" bIns="0"/>
          <a:lstStyle/>
          <a:p>
            <a:endParaRPr lang="en-GB"/>
          </a:p>
        </p:txBody>
      </p:sp>
      <p:sp>
        <p:nvSpPr>
          <p:cNvPr id="92172" name="Freeform 100"/>
          <p:cNvSpPr>
            <a:spLocks/>
          </p:cNvSpPr>
          <p:nvPr/>
        </p:nvSpPr>
        <p:spPr bwMode="auto">
          <a:xfrm>
            <a:off x="3863975" y="2062163"/>
            <a:ext cx="1854200" cy="1030287"/>
          </a:xfrm>
          <a:custGeom>
            <a:avLst/>
            <a:gdLst>
              <a:gd name="T0" fmla="*/ 0 w 1168"/>
              <a:gd name="T1" fmla="*/ 649 h 649"/>
              <a:gd name="T2" fmla="*/ 373 w 1168"/>
              <a:gd name="T3" fmla="*/ 543 h 649"/>
              <a:gd name="T4" fmla="*/ 949 w 1168"/>
              <a:gd name="T5" fmla="*/ 153 h 649"/>
              <a:gd name="T6" fmla="*/ 1168 w 1168"/>
              <a:gd name="T7" fmla="*/ 0 h 649"/>
              <a:gd name="T8" fmla="*/ 0 60000 65536"/>
              <a:gd name="T9" fmla="*/ 0 60000 65536"/>
              <a:gd name="T10" fmla="*/ 0 60000 65536"/>
              <a:gd name="T11" fmla="*/ 0 60000 65536"/>
              <a:gd name="T12" fmla="*/ 0 w 1168"/>
              <a:gd name="T13" fmla="*/ 0 h 649"/>
              <a:gd name="T14" fmla="*/ 1168 w 1168"/>
              <a:gd name="T15" fmla="*/ 649 h 649"/>
            </a:gdLst>
            <a:ahLst/>
            <a:cxnLst>
              <a:cxn ang="T8">
                <a:pos x="T0" y="T1"/>
              </a:cxn>
              <a:cxn ang="T9">
                <a:pos x="T2" y="T3"/>
              </a:cxn>
              <a:cxn ang="T10">
                <a:pos x="T4" y="T5"/>
              </a:cxn>
              <a:cxn ang="T11">
                <a:pos x="T6" y="T7"/>
              </a:cxn>
            </a:cxnLst>
            <a:rect l="T12" t="T13" r="T14" b="T15"/>
            <a:pathLst>
              <a:path w="1168" h="649">
                <a:moveTo>
                  <a:pt x="0" y="649"/>
                </a:moveTo>
                <a:cubicBezTo>
                  <a:pt x="62" y="630"/>
                  <a:pt x="215" y="626"/>
                  <a:pt x="373" y="543"/>
                </a:cubicBezTo>
                <a:cubicBezTo>
                  <a:pt x="531" y="460"/>
                  <a:pt x="816" y="243"/>
                  <a:pt x="949" y="153"/>
                </a:cubicBezTo>
                <a:cubicBezTo>
                  <a:pt x="1082" y="63"/>
                  <a:pt x="1132" y="25"/>
                  <a:pt x="1168" y="0"/>
                </a:cubicBezTo>
              </a:path>
            </a:pathLst>
          </a:custGeom>
          <a:noFill/>
          <a:ln w="76200" cap="flat" cmpd="sng">
            <a:solidFill>
              <a:srgbClr val="FF9900"/>
            </a:solidFill>
            <a:prstDash val="solid"/>
            <a:round/>
            <a:headEnd type="none" w="med" len="med"/>
            <a:tailEnd type="triangle" w="med" len="med"/>
          </a:ln>
        </p:spPr>
        <p:txBody>
          <a:bodyPr lIns="0" tIns="0" rIns="0" bIns="0"/>
          <a:lstStyle/>
          <a:p>
            <a:endParaRPr lang="en-GB"/>
          </a:p>
        </p:txBody>
      </p:sp>
      <p:sp>
        <p:nvSpPr>
          <p:cNvPr id="92173" name="AutoShape 101"/>
          <p:cNvSpPr>
            <a:spLocks noChangeArrowheads="1"/>
          </p:cNvSpPr>
          <p:nvPr/>
        </p:nvSpPr>
        <p:spPr bwMode="auto">
          <a:xfrm>
            <a:off x="228600" y="1269945"/>
            <a:ext cx="1677073" cy="489060"/>
          </a:xfrm>
          <a:prstGeom prst="wedgeRoundRectCallout">
            <a:avLst>
              <a:gd name="adj1" fmla="val 37865"/>
              <a:gd name="adj2" fmla="val 150361"/>
              <a:gd name="adj3" fmla="val 16667"/>
            </a:avLst>
          </a:prstGeom>
          <a:solidFill>
            <a:schemeClr val="bg1"/>
          </a:solidFill>
          <a:ln w="9525" algn="ctr">
            <a:solidFill>
              <a:srgbClr val="FF9900"/>
            </a:solidFill>
            <a:miter lim="800000"/>
            <a:headEnd/>
            <a:tailEnd/>
          </a:ln>
        </p:spPr>
        <p:txBody>
          <a:bodyPr wrap="none" lIns="36000" tIns="36000" rIns="36000" bIns="36000" anchor="ctr">
            <a:spAutoFit/>
          </a:bodyPr>
          <a:lstStyle/>
          <a:p>
            <a:pPr>
              <a:spcBef>
                <a:spcPct val="50000"/>
              </a:spcBef>
            </a:pPr>
            <a:r>
              <a:rPr lang="en-US" sz="1200" b="1" dirty="0">
                <a:solidFill>
                  <a:schemeClr val="tx1"/>
                </a:solidFill>
              </a:rPr>
              <a:t>I-SID 20010 is even</a:t>
            </a:r>
            <a:br>
              <a:rPr lang="en-US" sz="1200" b="1" dirty="0">
                <a:solidFill>
                  <a:schemeClr val="tx1"/>
                </a:solidFill>
              </a:rPr>
            </a:br>
            <a:r>
              <a:rPr lang="en-US" sz="1200" b="1" dirty="0">
                <a:solidFill>
                  <a:schemeClr val="tx1"/>
                </a:solidFill>
              </a:rPr>
              <a:t>will use BVID#2: 4052</a:t>
            </a:r>
            <a:endParaRPr lang="en-US" sz="1200" dirty="0">
              <a:solidFill>
                <a:schemeClr val="tx1"/>
              </a:solidFill>
            </a:endParaRPr>
          </a:p>
        </p:txBody>
      </p:sp>
      <p:sp>
        <p:nvSpPr>
          <p:cNvPr id="14" name="Slide Number Placeholder 13"/>
          <p:cNvSpPr>
            <a:spLocks noGrp="1"/>
          </p:cNvSpPr>
          <p:nvPr>
            <p:ph type="sldNum" sz="quarter" idx="12"/>
          </p:nvPr>
        </p:nvSpPr>
        <p:spPr/>
        <p:txBody>
          <a:bodyPr/>
          <a:lstStyle/>
          <a:p>
            <a:fld id="{3E55E81F-72E2-40F1-A677-7E1BFDA06590}" type="slidenum">
              <a:rPr lang="en-US" smtClean="0"/>
              <a:t>37</a:t>
            </a:fld>
            <a:endParaRPr lang="en-US"/>
          </a:p>
        </p:txBody>
      </p:sp>
    </p:spTree>
    <p:extLst>
      <p:ext uri="{BB962C8B-B14F-4D97-AF65-F5344CB8AC3E}">
        <p14:creationId xmlns:p14="http://schemas.microsoft.com/office/powerpoint/2010/main" val="1634908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Fault Management</a:t>
            </a:r>
            <a:endParaRPr lang="en-US" dirty="0"/>
          </a:p>
        </p:txBody>
      </p:sp>
      <p:sp>
        <p:nvSpPr>
          <p:cNvPr id="4" name="Subtitle 3"/>
          <p:cNvSpPr>
            <a:spLocks noGrp="1"/>
          </p:cNvSpPr>
          <p:nvPr>
            <p:ph type="subTitle" idx="1"/>
          </p:nvPr>
        </p:nvSpPr>
        <p:spPr/>
        <p:txBody>
          <a:bodyPr/>
          <a:lstStyle/>
          <a:p>
            <a:pPr algn="r"/>
            <a:r>
              <a:rPr lang="en-US" dirty="0" smtClean="0"/>
              <a:t>Graphical Methods</a:t>
            </a:r>
            <a:endParaRPr lang="en-US" dirty="0"/>
          </a:p>
        </p:txBody>
      </p:sp>
    </p:spTree>
    <p:extLst>
      <p:ext uri="{BB962C8B-B14F-4D97-AF65-F5344CB8AC3E}">
        <p14:creationId xmlns:p14="http://schemas.microsoft.com/office/powerpoint/2010/main" val="4052978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CFM Commands in EDM</a:t>
            </a: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74" y="1478432"/>
            <a:ext cx="8709200" cy="464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E55E81F-72E2-40F1-A677-7E1BFDA06590}" type="slidenum">
              <a:rPr lang="en-US" smtClean="0"/>
              <a:t>39</a:t>
            </a:fld>
            <a:endParaRPr lang="en-US"/>
          </a:p>
        </p:txBody>
      </p:sp>
    </p:spTree>
    <p:extLst>
      <p:ext uri="{BB962C8B-B14F-4D97-AF65-F5344CB8AC3E}">
        <p14:creationId xmlns:p14="http://schemas.microsoft.com/office/powerpoint/2010/main" val="347636358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Agenda</a:t>
            </a:r>
            <a:r>
              <a:rPr lang="en-US" dirty="0"/>
              <a:t/>
            </a:r>
            <a:br>
              <a:rPr lang="en-US" dirty="0"/>
            </a:br>
            <a:r>
              <a:rPr lang="en-US" sz="3100" dirty="0" smtClean="0"/>
              <a:t>Overview of the Types </a:t>
            </a:r>
            <a:r>
              <a:rPr lang="en-US" sz="3100" dirty="0"/>
              <a:t>of </a:t>
            </a:r>
            <a:r>
              <a:rPr lang="en-US" sz="3100" dirty="0" smtClean="0"/>
              <a:t>Management</a:t>
            </a:r>
            <a:endParaRPr lang="en-US" dirty="0"/>
          </a:p>
        </p:txBody>
      </p:sp>
      <p:sp>
        <p:nvSpPr>
          <p:cNvPr id="8" name="Content Placeholder 2"/>
          <p:cNvSpPr>
            <a:spLocks noGrp="1"/>
          </p:cNvSpPr>
          <p:nvPr>
            <p:ph sz="half" idx="1"/>
          </p:nvPr>
        </p:nvSpPr>
        <p:spPr/>
        <p:txBody>
          <a:bodyPr/>
          <a:lstStyle/>
          <a:p>
            <a:r>
              <a:rPr lang="en-US" dirty="0" smtClean="0"/>
              <a:t>SPB Configuration Management</a:t>
            </a:r>
          </a:p>
          <a:p>
            <a:pPr lvl="1"/>
            <a:r>
              <a:rPr lang="en-US" dirty="0" smtClean="0"/>
              <a:t>CLI Methods</a:t>
            </a:r>
          </a:p>
          <a:p>
            <a:pPr lvl="1"/>
            <a:r>
              <a:rPr lang="en-US" dirty="0" smtClean="0"/>
              <a:t>Graphical methods</a:t>
            </a:r>
          </a:p>
          <a:p>
            <a:r>
              <a:rPr lang="en-US" dirty="0" smtClean="0"/>
              <a:t>SPB Fault Management</a:t>
            </a:r>
          </a:p>
          <a:p>
            <a:pPr lvl="1"/>
            <a:r>
              <a:rPr lang="en-US" dirty="0" smtClean="0"/>
              <a:t>CLI Methods</a:t>
            </a:r>
          </a:p>
          <a:p>
            <a:pPr lvl="1"/>
            <a:r>
              <a:rPr lang="en-US" dirty="0" smtClean="0"/>
              <a:t>Graphical Methods</a:t>
            </a:r>
          </a:p>
          <a:p>
            <a:r>
              <a:rPr lang="en-US" dirty="0" smtClean="0"/>
              <a:t>SPB Performance Management</a:t>
            </a:r>
          </a:p>
          <a:p>
            <a:pPr lvl="1"/>
            <a:r>
              <a:rPr lang="en-US" dirty="0" smtClean="0"/>
              <a:t>CLI Methods</a:t>
            </a:r>
          </a:p>
          <a:p>
            <a:pPr lvl="1"/>
            <a:r>
              <a:rPr lang="en-US" dirty="0" smtClean="0"/>
              <a:t>Graphical Methods</a:t>
            </a:r>
            <a:endParaRPr lang="en-US" dirty="0" smtClean="0"/>
          </a:p>
        </p:txBody>
      </p:sp>
      <p:sp>
        <p:nvSpPr>
          <p:cNvPr id="7" name="Slide Number Placeholder 6"/>
          <p:cNvSpPr>
            <a:spLocks noGrp="1"/>
          </p:cNvSpPr>
          <p:nvPr>
            <p:ph type="sldNum" sz="quarter" idx="12"/>
          </p:nvPr>
        </p:nvSpPr>
        <p:spPr/>
        <p:txBody>
          <a:bodyPr/>
          <a:lstStyle/>
          <a:p>
            <a:fld id="{60BDFA6B-3FA2-114F-947D-63020821DECD}" type="slidenum">
              <a:rPr lang="en-US" smtClean="0"/>
              <a:pPr/>
              <a:t>4</a:t>
            </a:fld>
            <a:endParaRPr lang="en-US"/>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8214" y="1771366"/>
            <a:ext cx="3359997" cy="430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2021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CFM Commands in EDM</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70" y="1478138"/>
            <a:ext cx="8647772" cy="460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E55E81F-72E2-40F1-A677-7E1BFDA06590}" type="slidenum">
              <a:rPr lang="en-US" smtClean="0"/>
              <a:t>40</a:t>
            </a:fld>
            <a:endParaRPr lang="en-US"/>
          </a:p>
        </p:txBody>
      </p:sp>
    </p:spTree>
    <p:extLst>
      <p:ext uri="{BB962C8B-B14F-4D97-AF65-F5344CB8AC3E}">
        <p14:creationId xmlns:p14="http://schemas.microsoft.com/office/powerpoint/2010/main" val="244449717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Proactive Fault Management in VPFM</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404" y="1128714"/>
            <a:ext cx="5612306" cy="5291344"/>
          </a:xfrm>
          <a:prstGeom prst="rect">
            <a:avLst/>
          </a:prstGeom>
        </p:spPr>
      </p:pic>
      <p:sp>
        <p:nvSpPr>
          <p:cNvPr id="4" name="Slide Number Placeholder 3"/>
          <p:cNvSpPr>
            <a:spLocks noGrp="1"/>
          </p:cNvSpPr>
          <p:nvPr>
            <p:ph type="sldNum" sz="quarter" idx="12"/>
          </p:nvPr>
        </p:nvSpPr>
        <p:spPr/>
        <p:txBody>
          <a:bodyPr/>
          <a:lstStyle/>
          <a:p>
            <a:fld id="{3E55E81F-72E2-40F1-A677-7E1BFDA06590}" type="slidenum">
              <a:rPr lang="en-US" smtClean="0"/>
              <a:t>41</a:t>
            </a:fld>
            <a:endParaRPr lang="en-US"/>
          </a:p>
        </p:txBody>
      </p:sp>
    </p:spTree>
    <p:extLst>
      <p:ext uri="{BB962C8B-B14F-4D97-AF65-F5344CB8AC3E}">
        <p14:creationId xmlns:p14="http://schemas.microsoft.com/office/powerpoint/2010/main" val="382880810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Proactive Fault Management in VPFM</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69" y="1191530"/>
            <a:ext cx="8640961" cy="5390194"/>
          </a:xfrm>
          <a:prstGeom prst="rect">
            <a:avLst/>
          </a:prstGeom>
        </p:spPr>
      </p:pic>
      <p:sp>
        <p:nvSpPr>
          <p:cNvPr id="5" name="Slide Number Placeholder 4"/>
          <p:cNvSpPr>
            <a:spLocks noGrp="1"/>
          </p:cNvSpPr>
          <p:nvPr>
            <p:ph type="sldNum" sz="quarter" idx="12"/>
          </p:nvPr>
        </p:nvSpPr>
        <p:spPr/>
        <p:txBody>
          <a:bodyPr/>
          <a:lstStyle/>
          <a:p>
            <a:fld id="{3E55E81F-72E2-40F1-A677-7E1BFDA06590}" type="slidenum">
              <a:rPr lang="en-US" smtClean="0"/>
              <a:t>42</a:t>
            </a:fld>
            <a:endParaRPr lang="en-US"/>
          </a:p>
        </p:txBody>
      </p:sp>
    </p:spTree>
    <p:extLst>
      <p:ext uri="{BB962C8B-B14F-4D97-AF65-F5344CB8AC3E}">
        <p14:creationId xmlns:p14="http://schemas.microsoft.com/office/powerpoint/2010/main" val="402332711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Proactive Fault Management in VPFM</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74" y="1232473"/>
            <a:ext cx="3663289" cy="40229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203" y="1250810"/>
            <a:ext cx="4835434" cy="5034775"/>
          </a:xfrm>
          <a:prstGeom prst="rect">
            <a:avLst/>
          </a:prstGeom>
        </p:spPr>
      </p:pic>
      <p:sp>
        <p:nvSpPr>
          <p:cNvPr id="5" name="Slide Number Placeholder 4"/>
          <p:cNvSpPr>
            <a:spLocks noGrp="1"/>
          </p:cNvSpPr>
          <p:nvPr>
            <p:ph type="sldNum" sz="quarter" idx="12"/>
          </p:nvPr>
        </p:nvSpPr>
        <p:spPr/>
        <p:txBody>
          <a:bodyPr/>
          <a:lstStyle/>
          <a:p>
            <a:fld id="{3E55E81F-72E2-40F1-A677-7E1BFDA06590}" type="slidenum">
              <a:rPr lang="en-US" smtClean="0"/>
              <a:t>43</a:t>
            </a:fld>
            <a:endParaRPr lang="en-US"/>
          </a:p>
        </p:txBody>
      </p:sp>
    </p:spTree>
    <p:extLst>
      <p:ext uri="{BB962C8B-B14F-4D97-AF65-F5344CB8AC3E}">
        <p14:creationId xmlns:p14="http://schemas.microsoft.com/office/powerpoint/2010/main" val="251081778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Performance Management</a:t>
            </a:r>
            <a:endParaRPr lang="en-US" dirty="0"/>
          </a:p>
        </p:txBody>
      </p:sp>
      <p:sp>
        <p:nvSpPr>
          <p:cNvPr id="4" name="Subtitle 3"/>
          <p:cNvSpPr>
            <a:spLocks noGrp="1"/>
          </p:cNvSpPr>
          <p:nvPr>
            <p:ph type="subTitle" idx="1"/>
          </p:nvPr>
        </p:nvSpPr>
        <p:spPr/>
        <p:txBody>
          <a:bodyPr/>
          <a:lstStyle/>
          <a:p>
            <a:pPr algn="r"/>
            <a:r>
              <a:rPr lang="en-US" dirty="0" smtClean="0"/>
              <a:t>CLI Methods</a:t>
            </a:r>
            <a:endParaRPr lang="en-US" dirty="0"/>
          </a:p>
        </p:txBody>
      </p:sp>
    </p:spTree>
    <p:extLst>
      <p:ext uri="{BB962C8B-B14F-4D97-AF65-F5344CB8AC3E}">
        <p14:creationId xmlns:p14="http://schemas.microsoft.com/office/powerpoint/2010/main" val="2883517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SPBM Configuration</a:t>
            </a:r>
            <a:br>
              <a:rPr lang="en-US" altLang="en-US" smtClean="0"/>
            </a:br>
            <a:r>
              <a:rPr lang="en-US" altLang="en-US" smtClean="0"/>
              <a:t>Connectivity Fault Management (CFM) </a:t>
            </a:r>
            <a:endParaRPr lang="en-US" altLang="en-US" dirty="0" smtClean="0"/>
          </a:p>
        </p:txBody>
      </p:sp>
      <p:sp>
        <p:nvSpPr>
          <p:cNvPr id="3" name="Content Placeholder 2"/>
          <p:cNvSpPr>
            <a:spLocks noGrp="1"/>
          </p:cNvSpPr>
          <p:nvPr>
            <p:ph idx="1"/>
          </p:nvPr>
        </p:nvSpPr>
        <p:spPr/>
        <p:txBody>
          <a:bodyPr>
            <a:normAutofit/>
          </a:bodyPr>
          <a:lstStyle/>
          <a:p>
            <a:r>
              <a:rPr lang="en-US" sz="2000" dirty="0" smtClean="0"/>
              <a:t>CLI</a:t>
            </a:r>
          </a:p>
          <a:p>
            <a:pPr lvl="1"/>
            <a:r>
              <a:rPr lang="en-US" sz="1800" dirty="0" smtClean="0"/>
              <a:t>show </a:t>
            </a:r>
            <a:r>
              <a:rPr lang="en-US" sz="1800" dirty="0" err="1" smtClean="0"/>
              <a:t>ip</a:t>
            </a:r>
            <a:r>
              <a:rPr lang="en-US" sz="1800" dirty="0" smtClean="0"/>
              <a:t> isis </a:t>
            </a:r>
            <a:r>
              <a:rPr lang="en-US" sz="1800" dirty="0" err="1" smtClean="0"/>
              <a:t>int</a:t>
            </a:r>
            <a:r>
              <a:rPr lang="en-US" sz="1800" dirty="0" smtClean="0"/>
              <a:t>-counters</a:t>
            </a:r>
          </a:p>
          <a:p>
            <a:pPr lvl="1"/>
            <a:r>
              <a:rPr lang="en-US" sz="1800" dirty="0" smtClean="0"/>
              <a:t>show </a:t>
            </a:r>
            <a:r>
              <a:rPr lang="en-US" sz="1800" dirty="0" err="1" smtClean="0"/>
              <a:t>ip</a:t>
            </a:r>
            <a:r>
              <a:rPr lang="en-US" sz="1800" dirty="0" smtClean="0"/>
              <a:t> isis int-l1-cntl-pkts</a:t>
            </a:r>
          </a:p>
          <a:p>
            <a:pPr lvl="1"/>
            <a:r>
              <a:rPr lang="en-US" sz="1800" dirty="0" smtClean="0"/>
              <a:t>show </a:t>
            </a:r>
            <a:r>
              <a:rPr lang="en-US" sz="1800" dirty="0" err="1" smtClean="0"/>
              <a:t>ip</a:t>
            </a:r>
            <a:r>
              <a:rPr lang="en-US" sz="1800" dirty="0" smtClean="0"/>
              <a:t> isis int-l2-cntl-pkts</a:t>
            </a:r>
          </a:p>
          <a:p>
            <a:pPr lvl="1"/>
            <a:r>
              <a:rPr lang="en-US" sz="1800" dirty="0" smtClean="0"/>
              <a:t>show </a:t>
            </a:r>
            <a:r>
              <a:rPr lang="en-US" sz="1800" dirty="0" err="1" smtClean="0"/>
              <a:t>ip</a:t>
            </a:r>
            <a:r>
              <a:rPr lang="en-US" sz="1800" dirty="0" smtClean="0"/>
              <a:t> isis </a:t>
            </a:r>
            <a:r>
              <a:rPr lang="en-US" sz="1800" dirty="0" err="1" smtClean="0"/>
              <a:t>int</a:t>
            </a:r>
            <a:r>
              <a:rPr lang="en-US" sz="1800" dirty="0" smtClean="0"/>
              <a:t>-timers</a:t>
            </a:r>
          </a:p>
          <a:p>
            <a:pPr lvl="1"/>
            <a:r>
              <a:rPr lang="en-US" sz="1800" dirty="0" smtClean="0"/>
              <a:t>show </a:t>
            </a:r>
            <a:r>
              <a:rPr lang="en-US" sz="1800" dirty="0" err="1" smtClean="0"/>
              <a:t>ip</a:t>
            </a:r>
            <a:r>
              <a:rPr lang="en-US" sz="1800" dirty="0" smtClean="0"/>
              <a:t> isis stats</a:t>
            </a:r>
          </a:p>
          <a:p>
            <a:r>
              <a:rPr lang="en-US" sz="2000" dirty="0" smtClean="0"/>
              <a:t>ACLI</a:t>
            </a:r>
          </a:p>
          <a:p>
            <a:pPr lvl="1"/>
            <a:r>
              <a:rPr lang="en-US" sz="1800" dirty="0" smtClean="0"/>
              <a:t>show isis spbm drop-stats port last drop</a:t>
            </a:r>
          </a:p>
          <a:p>
            <a:pPr lvl="1"/>
            <a:r>
              <a:rPr lang="en-US" sz="1800" dirty="0" smtClean="0"/>
              <a:t>show isis spbm drop-stats port </a:t>
            </a:r>
            <a:r>
              <a:rPr lang="en-US" sz="1800" dirty="0" err="1" smtClean="0"/>
              <a:t>rpfc</a:t>
            </a:r>
            <a:r>
              <a:rPr lang="en-US" sz="1800" dirty="0" smtClean="0"/>
              <a:t>-multicast-</a:t>
            </a:r>
            <a:r>
              <a:rPr lang="en-US" sz="1800" dirty="0" err="1" smtClean="0"/>
              <a:t>sa</a:t>
            </a:r>
            <a:endParaRPr lang="en-US" sz="1800" dirty="0" smtClean="0"/>
          </a:p>
          <a:p>
            <a:pPr lvl="1"/>
            <a:r>
              <a:rPr lang="en-US" sz="1800" dirty="0" smtClean="0"/>
              <a:t>show isis spbm show-all</a:t>
            </a:r>
          </a:p>
          <a:p>
            <a:pPr lvl="1"/>
            <a:endParaRPr lang="en-US" sz="1800" dirty="0" smtClean="0"/>
          </a:p>
        </p:txBody>
      </p:sp>
      <p:sp>
        <p:nvSpPr>
          <p:cNvPr id="5" name="Slide Number Placeholder 4"/>
          <p:cNvSpPr>
            <a:spLocks noGrp="1"/>
          </p:cNvSpPr>
          <p:nvPr>
            <p:ph type="sldNum" sz="quarter" idx="12"/>
          </p:nvPr>
        </p:nvSpPr>
        <p:spPr/>
        <p:txBody>
          <a:bodyPr/>
          <a:lstStyle/>
          <a:p>
            <a:fld id="{3E55E81F-72E2-40F1-A677-7E1BFDA06590}" type="slidenum">
              <a:rPr lang="en-US" smtClean="0"/>
              <a:t>45</a:t>
            </a:fld>
            <a:endParaRPr lang="en-US"/>
          </a:p>
        </p:txBody>
      </p:sp>
    </p:spTree>
    <p:extLst>
      <p:ext uri="{BB962C8B-B14F-4D97-AF65-F5344CB8AC3E}">
        <p14:creationId xmlns:p14="http://schemas.microsoft.com/office/powerpoint/2010/main" val="283797897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r"/>
            <a:r>
              <a:rPr lang="en-US" dirty="0" smtClean="0"/>
              <a:t>Performance Management</a:t>
            </a:r>
            <a:endParaRPr lang="en-US" dirty="0"/>
          </a:p>
        </p:txBody>
      </p:sp>
      <p:sp>
        <p:nvSpPr>
          <p:cNvPr id="4" name="Subtitle 3"/>
          <p:cNvSpPr>
            <a:spLocks noGrp="1"/>
          </p:cNvSpPr>
          <p:nvPr>
            <p:ph type="subTitle" idx="1"/>
          </p:nvPr>
        </p:nvSpPr>
        <p:spPr/>
        <p:txBody>
          <a:bodyPr/>
          <a:lstStyle/>
          <a:p>
            <a:pPr algn="r"/>
            <a:r>
              <a:rPr lang="en-US" dirty="0" smtClean="0"/>
              <a:t>Graphical Methods</a:t>
            </a:r>
            <a:endParaRPr lang="en-US" dirty="0"/>
          </a:p>
        </p:txBody>
      </p:sp>
    </p:spTree>
    <p:extLst>
      <p:ext uri="{BB962C8B-B14F-4D97-AF65-F5344CB8AC3E}">
        <p14:creationId xmlns:p14="http://schemas.microsoft.com/office/powerpoint/2010/main" val="33477397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SPB Performance Metrics in EDM</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14" y="1493032"/>
            <a:ext cx="8640959" cy="4969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E55E81F-72E2-40F1-A677-7E1BFDA06590}" type="slidenum">
              <a:rPr lang="en-US" smtClean="0"/>
              <a:t>47</a:t>
            </a:fld>
            <a:endParaRPr lang="en-US"/>
          </a:p>
        </p:txBody>
      </p:sp>
    </p:spTree>
    <p:extLst>
      <p:ext uri="{BB962C8B-B14F-4D97-AF65-F5344CB8AC3E}">
        <p14:creationId xmlns:p14="http://schemas.microsoft.com/office/powerpoint/2010/main" val="199435169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SPB Performance Metrics in VPFM</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14" y="1218826"/>
            <a:ext cx="2981398" cy="50750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312" y="1990725"/>
            <a:ext cx="4189366" cy="4600686"/>
          </a:xfrm>
          <a:prstGeom prst="rect">
            <a:avLst/>
          </a:prstGeom>
        </p:spPr>
      </p:pic>
      <p:sp>
        <p:nvSpPr>
          <p:cNvPr id="5" name="Slide Number Placeholder 4"/>
          <p:cNvSpPr>
            <a:spLocks noGrp="1"/>
          </p:cNvSpPr>
          <p:nvPr>
            <p:ph type="sldNum" sz="quarter" idx="12"/>
          </p:nvPr>
        </p:nvSpPr>
        <p:spPr/>
        <p:txBody>
          <a:bodyPr/>
          <a:lstStyle/>
          <a:p>
            <a:fld id="{3E55E81F-72E2-40F1-A677-7E1BFDA06590}" type="slidenum">
              <a:rPr lang="en-US" smtClean="0"/>
              <a:t>48</a:t>
            </a:fld>
            <a:endParaRPr lang="en-US"/>
          </a:p>
        </p:txBody>
      </p:sp>
    </p:spTree>
    <p:extLst>
      <p:ext uri="{BB962C8B-B14F-4D97-AF65-F5344CB8AC3E}">
        <p14:creationId xmlns:p14="http://schemas.microsoft.com/office/powerpoint/2010/main" val="182288711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8600cpuDash.jpg"/>
          <p:cNvPicPr>
            <a:picLocks noChangeAspect="1"/>
          </p:cNvPicPr>
          <p:nvPr/>
        </p:nvPicPr>
        <p:blipFill>
          <a:blip r:embed="rId2" cstate="print"/>
          <a:stretch>
            <a:fillRect/>
          </a:stretch>
        </p:blipFill>
        <p:spPr>
          <a:xfrm>
            <a:off x="1087188" y="1308279"/>
            <a:ext cx="6096000" cy="5009158"/>
          </a:xfrm>
          <a:prstGeom prst="rect">
            <a:avLst/>
          </a:prstGeom>
        </p:spPr>
      </p:pic>
      <p:sp>
        <p:nvSpPr>
          <p:cNvPr id="5" name="Text Box 29"/>
          <p:cNvSpPr txBox="1">
            <a:spLocks noChangeArrowheads="1"/>
          </p:cNvSpPr>
          <p:nvPr/>
        </p:nvSpPr>
        <p:spPr bwMode="auto">
          <a:xfrm>
            <a:off x="5963988" y="1512195"/>
            <a:ext cx="2667000" cy="646331"/>
          </a:xfrm>
          <a:prstGeom prst="rect">
            <a:avLst/>
          </a:prstGeom>
          <a:solidFill>
            <a:schemeClr val="accent1"/>
          </a:solidFill>
          <a:ln w="9525">
            <a:noFill/>
            <a:miter lim="800000"/>
            <a:headEnd/>
            <a:tailEnd/>
          </a:ln>
          <a:effectLst/>
        </p:spPr>
        <p:txBody>
          <a:bodyPr wrap="square">
            <a:spAutoFit/>
          </a:bodyPr>
          <a:lstStyle/>
          <a:p>
            <a:pPr>
              <a:lnSpc>
                <a:spcPct val="100000"/>
              </a:lnSpc>
              <a:spcBef>
                <a:spcPct val="0"/>
              </a:spcBef>
              <a:buClrTx/>
              <a:buFontTx/>
              <a:buNone/>
            </a:pPr>
            <a:r>
              <a:rPr lang="en-US" sz="1200" b="1" dirty="0" smtClean="0">
                <a:solidFill>
                  <a:schemeClr val="bg1"/>
                </a:solidFill>
              </a:rPr>
              <a:t>Multiple KPI gauges, Interface summary for device</a:t>
            </a:r>
          </a:p>
          <a:p>
            <a:pPr>
              <a:lnSpc>
                <a:spcPct val="100000"/>
              </a:lnSpc>
              <a:spcBef>
                <a:spcPct val="0"/>
              </a:spcBef>
              <a:buClrTx/>
              <a:buFontTx/>
              <a:buNone/>
            </a:pPr>
            <a:r>
              <a:rPr lang="en-US" sz="1200" b="1" dirty="0" smtClean="0">
                <a:solidFill>
                  <a:schemeClr val="bg1"/>
                </a:solidFill>
              </a:rPr>
              <a:t>on a single dashboard page.</a:t>
            </a:r>
          </a:p>
        </p:txBody>
      </p:sp>
      <p:sp>
        <p:nvSpPr>
          <p:cNvPr id="6" name="Text Box 29"/>
          <p:cNvSpPr txBox="1">
            <a:spLocks noChangeArrowheads="1"/>
          </p:cNvSpPr>
          <p:nvPr/>
        </p:nvSpPr>
        <p:spPr bwMode="auto">
          <a:xfrm>
            <a:off x="1087188" y="5575479"/>
            <a:ext cx="2092239" cy="646331"/>
          </a:xfrm>
          <a:prstGeom prst="rect">
            <a:avLst/>
          </a:prstGeom>
          <a:solidFill>
            <a:schemeClr val="accent1"/>
          </a:solidFill>
          <a:ln w="9525">
            <a:noFill/>
            <a:miter lim="800000"/>
            <a:headEnd/>
            <a:tailEnd/>
          </a:ln>
          <a:effectLst/>
        </p:spPr>
        <p:txBody>
          <a:bodyPr wrap="square">
            <a:spAutoFit/>
          </a:bodyPr>
          <a:lstStyle/>
          <a:p>
            <a:pPr>
              <a:lnSpc>
                <a:spcPct val="100000"/>
              </a:lnSpc>
              <a:spcBef>
                <a:spcPct val="0"/>
              </a:spcBef>
              <a:buClrTx/>
              <a:buFontTx/>
              <a:buNone/>
            </a:pPr>
            <a:r>
              <a:rPr lang="en-US" sz="1200" b="1" dirty="0" smtClean="0">
                <a:solidFill>
                  <a:schemeClr val="bg1"/>
                </a:solidFill>
              </a:rPr>
              <a:t>Availability and Event </a:t>
            </a:r>
            <a:r>
              <a:rPr lang="en-US" sz="1200" b="1" dirty="0" err="1" smtClean="0">
                <a:solidFill>
                  <a:schemeClr val="bg1"/>
                </a:solidFill>
              </a:rPr>
              <a:t>dashlets</a:t>
            </a:r>
            <a:r>
              <a:rPr lang="en-US" sz="1200" b="1" dirty="0" smtClean="0">
                <a:solidFill>
                  <a:schemeClr val="bg1"/>
                </a:solidFill>
              </a:rPr>
              <a:t> specific to Avaya Networking</a:t>
            </a:r>
            <a:endParaRPr lang="en-US" sz="1200" b="1" dirty="0">
              <a:solidFill>
                <a:schemeClr val="bg1"/>
              </a:solidFill>
            </a:endParaRPr>
          </a:p>
        </p:txBody>
      </p:sp>
      <p:sp>
        <p:nvSpPr>
          <p:cNvPr id="7" name="Line 32"/>
          <p:cNvSpPr>
            <a:spLocks noChangeShapeType="1"/>
          </p:cNvSpPr>
          <p:nvPr/>
        </p:nvSpPr>
        <p:spPr bwMode="auto">
          <a:xfrm flipH="1">
            <a:off x="2001588" y="4889679"/>
            <a:ext cx="457200" cy="685800"/>
          </a:xfrm>
          <a:prstGeom prst="line">
            <a:avLst/>
          </a:prstGeom>
          <a:noFill/>
          <a:ln w="9525">
            <a:solidFill>
              <a:srgbClr val="993300"/>
            </a:solidFill>
            <a:round/>
            <a:headEnd type="triangle" w="med" len="med"/>
            <a:tailEnd type="none" w="med" len="med"/>
          </a:ln>
          <a:effectLst/>
        </p:spPr>
        <p:txBody>
          <a:bodyPr/>
          <a:lstStyle/>
          <a:p>
            <a:endParaRPr lang="en-US"/>
          </a:p>
        </p:txBody>
      </p:sp>
      <p:sp>
        <p:nvSpPr>
          <p:cNvPr id="8" name="Line 32"/>
          <p:cNvSpPr>
            <a:spLocks noChangeShapeType="1"/>
          </p:cNvSpPr>
          <p:nvPr/>
        </p:nvSpPr>
        <p:spPr bwMode="auto">
          <a:xfrm>
            <a:off x="1772988" y="3518079"/>
            <a:ext cx="152400" cy="2057400"/>
          </a:xfrm>
          <a:prstGeom prst="line">
            <a:avLst/>
          </a:prstGeom>
          <a:noFill/>
          <a:ln w="9525">
            <a:solidFill>
              <a:srgbClr val="993300"/>
            </a:solidFill>
            <a:round/>
            <a:headEnd type="triangle" w="med" len="med"/>
            <a:tailEnd type="none" w="med" len="med"/>
          </a:ln>
          <a:effectLst/>
        </p:spPr>
        <p:txBody>
          <a:bodyPr/>
          <a:lstStyle/>
          <a:p>
            <a:endParaRPr lang="en-US"/>
          </a:p>
        </p:txBody>
      </p:sp>
      <p:sp>
        <p:nvSpPr>
          <p:cNvPr id="9" name="Line 32"/>
          <p:cNvSpPr>
            <a:spLocks noChangeShapeType="1"/>
          </p:cNvSpPr>
          <p:nvPr/>
        </p:nvSpPr>
        <p:spPr bwMode="auto">
          <a:xfrm flipV="1">
            <a:off x="6954588" y="2146479"/>
            <a:ext cx="609600" cy="304800"/>
          </a:xfrm>
          <a:prstGeom prst="line">
            <a:avLst/>
          </a:prstGeom>
          <a:noFill/>
          <a:ln w="9525">
            <a:solidFill>
              <a:srgbClr val="993300"/>
            </a:solidFill>
            <a:round/>
            <a:headEnd type="triangle" w="med" len="med"/>
            <a:tailEnd type="none" w="med" len="med"/>
          </a:ln>
          <a:effectLst/>
        </p:spPr>
        <p:txBody>
          <a:bodyPr/>
          <a:lstStyle/>
          <a:p>
            <a:endParaRPr lang="en-US"/>
          </a:p>
        </p:txBody>
      </p:sp>
      <p:sp>
        <p:nvSpPr>
          <p:cNvPr id="10" name="Line 32"/>
          <p:cNvSpPr>
            <a:spLocks noChangeShapeType="1"/>
          </p:cNvSpPr>
          <p:nvPr/>
        </p:nvSpPr>
        <p:spPr bwMode="auto">
          <a:xfrm flipV="1">
            <a:off x="7030788" y="2146479"/>
            <a:ext cx="685800" cy="1600200"/>
          </a:xfrm>
          <a:prstGeom prst="line">
            <a:avLst/>
          </a:prstGeom>
          <a:noFill/>
          <a:ln w="9525">
            <a:solidFill>
              <a:srgbClr val="993300"/>
            </a:solidFill>
            <a:round/>
            <a:headEnd type="triangle" w="med" len="med"/>
            <a:tailEnd type="none" w="med" len="med"/>
          </a:ln>
          <a:effectLst/>
        </p:spPr>
        <p:txBody>
          <a:bodyPr/>
          <a:lstStyle/>
          <a:p>
            <a:endParaRPr lang="en-US"/>
          </a:p>
        </p:txBody>
      </p:sp>
      <p:sp>
        <p:nvSpPr>
          <p:cNvPr id="12" name="Line 32"/>
          <p:cNvSpPr>
            <a:spLocks noChangeShapeType="1"/>
          </p:cNvSpPr>
          <p:nvPr/>
        </p:nvSpPr>
        <p:spPr bwMode="auto">
          <a:xfrm flipV="1">
            <a:off x="7106988" y="2146479"/>
            <a:ext cx="685800" cy="2971800"/>
          </a:xfrm>
          <a:prstGeom prst="line">
            <a:avLst/>
          </a:prstGeom>
          <a:noFill/>
          <a:ln w="9525">
            <a:solidFill>
              <a:srgbClr val="993300"/>
            </a:solidFill>
            <a:round/>
            <a:headEnd type="triangle" w="med" len="med"/>
            <a:tailEnd type="none" w="med" len="med"/>
          </a:ln>
          <a:effectLst/>
        </p:spPr>
        <p:txBody>
          <a:bodyPr/>
          <a:lstStyle/>
          <a:p>
            <a:endParaRPr lang="en-US"/>
          </a:p>
        </p:txBody>
      </p:sp>
      <p:sp>
        <p:nvSpPr>
          <p:cNvPr id="14" name="Title 5"/>
          <p:cNvSpPr>
            <a:spLocks noGrp="1"/>
          </p:cNvSpPr>
          <p:nvPr>
            <p:ph type="title"/>
          </p:nvPr>
        </p:nvSpPr>
        <p:spPr/>
        <p:txBody>
          <a:bodyPr/>
          <a:lstStyle/>
          <a:p>
            <a:r>
              <a:rPr lang="en-GB" smtClean="0"/>
              <a:t>SPB Performance </a:t>
            </a:r>
            <a:r>
              <a:rPr lang="en-GB" smtClean="0"/>
              <a:t>M</a:t>
            </a:r>
            <a:r>
              <a:rPr lang="en-GB" smtClean="0"/>
              <a:t>etrics in VPFM</a:t>
            </a:r>
            <a:endParaRPr lang="en-GB" dirty="0"/>
          </a:p>
        </p:txBody>
      </p:sp>
      <p:sp>
        <p:nvSpPr>
          <p:cNvPr id="13" name="Slide Number Placeholder 12"/>
          <p:cNvSpPr>
            <a:spLocks noGrp="1"/>
          </p:cNvSpPr>
          <p:nvPr>
            <p:ph type="sldNum" sz="quarter" idx="12"/>
          </p:nvPr>
        </p:nvSpPr>
        <p:spPr/>
        <p:txBody>
          <a:bodyPr/>
          <a:lstStyle/>
          <a:p>
            <a:fld id="{CBCB8525-2FF7-42D6-8FF2-D9139865B171}" type="slidenum">
              <a:rPr lang="en-US" smtClean="0"/>
              <a:pPr/>
              <a:t>49</a:t>
            </a:fld>
            <a:endParaRPr lang="en-US"/>
          </a:p>
        </p:txBody>
      </p:sp>
    </p:spTree>
    <p:extLst>
      <p:ext uri="{BB962C8B-B14F-4D97-AF65-F5344CB8AC3E}">
        <p14:creationId xmlns:p14="http://schemas.microsoft.com/office/powerpoint/2010/main" val="308696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2186609" y="1391478"/>
            <a:ext cx="0" cy="1590261"/>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97757" y="1358348"/>
            <a:ext cx="0" cy="1590261"/>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smtClean="0"/>
              <a:t>SPB Terminology Review</a:t>
            </a:r>
            <a:endParaRPr lang="en-GB" dirty="0"/>
          </a:p>
        </p:txBody>
      </p:sp>
      <p:sp>
        <p:nvSpPr>
          <p:cNvPr id="79" name="Content Placeholder 78"/>
          <p:cNvSpPr>
            <a:spLocks noGrp="1"/>
          </p:cNvSpPr>
          <p:nvPr>
            <p:ph sz="half" idx="1"/>
          </p:nvPr>
        </p:nvSpPr>
        <p:spPr>
          <a:xfrm>
            <a:off x="457199" y="3657600"/>
            <a:ext cx="3768726" cy="2634018"/>
          </a:xfrm>
        </p:spPr>
        <p:txBody>
          <a:bodyPr>
            <a:noAutofit/>
          </a:bodyPr>
          <a:lstStyle/>
          <a:p>
            <a:r>
              <a:rPr lang="en-GB" sz="1200" dirty="0" smtClean="0"/>
              <a:t>Customer VLAN (CVLAN)</a:t>
            </a:r>
          </a:p>
          <a:p>
            <a:pPr lvl="1"/>
            <a:r>
              <a:rPr lang="en-GB" sz="1200" dirty="0" smtClean="0"/>
              <a:t>A traditional VLAN with MAC learning &amp; flooding where user devices connect to</a:t>
            </a:r>
          </a:p>
          <a:p>
            <a:r>
              <a:rPr lang="en-GB" sz="1200" dirty="0" smtClean="0"/>
              <a:t>Backbone Edge Bridge (BEB)</a:t>
            </a:r>
          </a:p>
          <a:p>
            <a:pPr lvl="1"/>
            <a:r>
              <a:rPr lang="en-GB" sz="1200" dirty="0" smtClean="0"/>
              <a:t>SPB node where VSN service terminates</a:t>
            </a:r>
          </a:p>
          <a:p>
            <a:pPr lvl="1"/>
            <a:r>
              <a:rPr lang="en-GB" sz="1200" dirty="0" smtClean="0"/>
              <a:t>BEB node performs 802.1ah </a:t>
            </a:r>
            <a:r>
              <a:rPr lang="en-GB" sz="1200" dirty="0" err="1" smtClean="0"/>
              <a:t>MACinMAC</a:t>
            </a:r>
            <a:r>
              <a:rPr lang="en-GB" sz="1200" dirty="0" smtClean="0"/>
              <a:t> encapsulation/de-capsulation for the VSN</a:t>
            </a:r>
          </a:p>
          <a:p>
            <a:pPr lvl="1"/>
            <a:r>
              <a:rPr lang="en-GB" sz="1200" dirty="0" smtClean="0"/>
              <a:t>BEB is involved in VSN addressing</a:t>
            </a:r>
          </a:p>
          <a:p>
            <a:r>
              <a:rPr lang="en-GB" sz="1200" dirty="0" smtClean="0"/>
              <a:t>User Network Interface (UNI)</a:t>
            </a:r>
          </a:p>
          <a:p>
            <a:pPr lvl="1"/>
            <a:r>
              <a:rPr lang="en-GB" sz="1200" dirty="0" smtClean="0"/>
              <a:t>Interface connected to User Network</a:t>
            </a:r>
            <a:endParaRPr lang="en-GB" sz="1200" dirty="0"/>
          </a:p>
        </p:txBody>
      </p:sp>
      <p:sp>
        <p:nvSpPr>
          <p:cNvPr id="96" name="Content Placeholder 95"/>
          <p:cNvSpPr>
            <a:spLocks noGrp="1"/>
          </p:cNvSpPr>
          <p:nvPr>
            <p:ph sz="half" idx="2"/>
          </p:nvPr>
        </p:nvSpPr>
        <p:spPr>
          <a:xfrm>
            <a:off x="4648199" y="3657600"/>
            <a:ext cx="4114801" cy="2729552"/>
          </a:xfrm>
        </p:spPr>
        <p:txBody>
          <a:bodyPr>
            <a:normAutofit fontScale="55000" lnSpcReduction="20000"/>
          </a:bodyPr>
          <a:lstStyle/>
          <a:p>
            <a:r>
              <a:rPr lang="en-GB" smtClean="0"/>
              <a:t>Backbone VLAN (BVLAN or BVID)</a:t>
            </a:r>
          </a:p>
          <a:p>
            <a:pPr lvl="1"/>
            <a:r>
              <a:rPr lang="en-GB" smtClean="0"/>
              <a:t>Special VLAN where MAC table populated by IS-IS shortest path calculations</a:t>
            </a:r>
          </a:p>
          <a:p>
            <a:pPr lvl="1"/>
            <a:r>
              <a:rPr lang="en-GB" smtClean="0"/>
              <a:t>Provides reachability to EVERY BMAC in the SPB network</a:t>
            </a:r>
          </a:p>
          <a:p>
            <a:r>
              <a:rPr lang="en-GB" smtClean="0"/>
              <a:t>Backbone Core Bridge (BCB)</a:t>
            </a:r>
          </a:p>
          <a:p>
            <a:pPr lvl="1"/>
            <a:r>
              <a:rPr lang="en-GB" smtClean="0"/>
              <a:t>SPB node which does not terminate VSN service</a:t>
            </a:r>
          </a:p>
          <a:p>
            <a:pPr lvl="1"/>
            <a:r>
              <a:rPr lang="en-GB" smtClean="0"/>
              <a:t>BCB performs forwarding only by looking at outer BMAC header</a:t>
            </a:r>
          </a:p>
          <a:p>
            <a:pPr lvl="1"/>
            <a:r>
              <a:rPr lang="en-GB" smtClean="0"/>
              <a:t>BCB is unaware of service networks it transports</a:t>
            </a:r>
          </a:p>
          <a:p>
            <a:r>
              <a:rPr lang="en-GB" smtClean="0"/>
              <a:t>Network to Network Interface (NNI)</a:t>
            </a:r>
          </a:p>
          <a:p>
            <a:pPr lvl="1"/>
            <a:r>
              <a:rPr lang="en-GB" smtClean="0"/>
              <a:t>Interface connected to SPBM network</a:t>
            </a:r>
          </a:p>
          <a:p>
            <a:r>
              <a:rPr lang="en-GB" smtClean="0"/>
              <a:t>Connectivity Fault Management (CFM)</a:t>
            </a:r>
          </a:p>
          <a:p>
            <a:pPr lvl="1"/>
            <a:r>
              <a:rPr lang="en-GB" smtClean="0"/>
              <a:t>Toolset for managing connectivity within an SPB environment</a:t>
            </a:r>
          </a:p>
          <a:p>
            <a:endParaRPr lang="en-GB" dirty="0"/>
          </a:p>
        </p:txBody>
      </p:sp>
      <p:grpSp>
        <p:nvGrpSpPr>
          <p:cNvPr id="7" name="Group 36"/>
          <p:cNvGrpSpPr/>
          <p:nvPr/>
        </p:nvGrpSpPr>
        <p:grpSpPr>
          <a:xfrm>
            <a:off x="381000" y="1494184"/>
            <a:ext cx="8382000" cy="2011016"/>
            <a:chOff x="381000" y="1494184"/>
            <a:chExt cx="8382000" cy="2011016"/>
          </a:xfrm>
        </p:grpSpPr>
        <p:grpSp>
          <p:nvGrpSpPr>
            <p:cNvPr id="8" name="Group 215"/>
            <p:cNvGrpSpPr/>
            <p:nvPr/>
          </p:nvGrpSpPr>
          <p:grpSpPr>
            <a:xfrm>
              <a:off x="2136775" y="1494184"/>
              <a:ext cx="4968875" cy="1904999"/>
              <a:chOff x="-1905000" y="2251993"/>
              <a:chExt cx="5291775" cy="2257955"/>
            </a:xfrm>
          </p:grpSpPr>
          <p:pic>
            <p:nvPicPr>
              <p:cNvPr id="45" name="Picture 9" descr="cloud3_grey_grey"/>
              <p:cNvPicPr>
                <a:picLocks noChangeAspect="1" noChangeArrowheads="1"/>
              </p:cNvPicPr>
              <p:nvPr/>
            </p:nvPicPr>
            <p:blipFill>
              <a:blip r:embed="rId3" cstate="print"/>
              <a:srcRect/>
              <a:stretch>
                <a:fillRect/>
              </a:stretch>
            </p:blipFill>
            <p:spPr bwMode="auto">
              <a:xfrm>
                <a:off x="-1905000" y="2251993"/>
                <a:ext cx="5291775" cy="2257955"/>
              </a:xfrm>
              <a:prstGeom prst="rect">
                <a:avLst/>
              </a:prstGeom>
              <a:noFill/>
              <a:ln w="9525">
                <a:noFill/>
                <a:miter lim="800000"/>
                <a:headEnd/>
                <a:tailEnd/>
              </a:ln>
            </p:spPr>
          </p:pic>
          <p:pic>
            <p:nvPicPr>
              <p:cNvPr id="46" name="Picture 2" descr="C:\Documents and Settings\Fabio\Desktop\avaya\Avaya N+I\200544895-001.png"/>
              <p:cNvPicPr>
                <a:picLocks noChangeAspect="1" noChangeArrowheads="1"/>
              </p:cNvPicPr>
              <p:nvPr/>
            </p:nvPicPr>
            <p:blipFill>
              <a:blip r:embed="rId4" cstate="print"/>
              <a:stretch>
                <a:fillRect/>
              </a:stretch>
            </p:blipFill>
            <p:spPr bwMode="auto">
              <a:xfrm>
                <a:off x="-1869517" y="2260870"/>
                <a:ext cx="5141087" cy="2100633"/>
              </a:xfrm>
              <a:prstGeom prst="rect">
                <a:avLst/>
              </a:prstGeom>
              <a:noFill/>
              <a:ln w="9525">
                <a:noFill/>
                <a:miter lim="800000"/>
                <a:headEnd/>
                <a:tailEnd/>
              </a:ln>
            </p:spPr>
          </p:pic>
        </p:grpSp>
        <p:cxnSp>
          <p:nvCxnSpPr>
            <p:cNvPr id="3" name="AutoShape 42"/>
            <p:cNvCxnSpPr>
              <a:cxnSpLocks noChangeShapeType="1"/>
            </p:cNvCxnSpPr>
            <p:nvPr/>
          </p:nvCxnSpPr>
          <p:spPr bwMode="auto">
            <a:xfrm>
              <a:off x="4652963" y="2426081"/>
              <a:ext cx="2233612" cy="0"/>
            </a:xfrm>
            <a:prstGeom prst="straightConnector1">
              <a:avLst/>
            </a:prstGeom>
            <a:noFill/>
            <a:ln w="28575">
              <a:solidFill>
                <a:schemeClr val="tx1"/>
              </a:solidFill>
              <a:round/>
              <a:headEnd/>
              <a:tailEnd/>
            </a:ln>
          </p:spPr>
        </p:cxnSp>
        <p:cxnSp>
          <p:nvCxnSpPr>
            <p:cNvPr id="4" name="AutoShape 5"/>
            <p:cNvCxnSpPr>
              <a:cxnSpLocks noChangeShapeType="1"/>
            </p:cNvCxnSpPr>
            <p:nvPr/>
          </p:nvCxnSpPr>
          <p:spPr bwMode="auto">
            <a:xfrm>
              <a:off x="2543175" y="2322894"/>
              <a:ext cx="2009775" cy="4762"/>
            </a:xfrm>
            <a:prstGeom prst="straightConnector1">
              <a:avLst/>
            </a:prstGeom>
            <a:noFill/>
            <a:ln w="28575">
              <a:solidFill>
                <a:schemeClr val="tx1"/>
              </a:solidFill>
              <a:round/>
              <a:headEnd/>
              <a:tailEnd/>
            </a:ln>
          </p:spPr>
        </p:cxnSp>
        <p:cxnSp>
          <p:nvCxnSpPr>
            <p:cNvPr id="5" name="AutoShape 12"/>
            <p:cNvCxnSpPr>
              <a:cxnSpLocks noChangeShapeType="1"/>
            </p:cNvCxnSpPr>
            <p:nvPr/>
          </p:nvCxnSpPr>
          <p:spPr bwMode="auto">
            <a:xfrm>
              <a:off x="4652963" y="2227644"/>
              <a:ext cx="2233612" cy="0"/>
            </a:xfrm>
            <a:prstGeom prst="straightConnector1">
              <a:avLst/>
            </a:prstGeom>
            <a:noFill/>
            <a:ln w="28575">
              <a:solidFill>
                <a:schemeClr val="tx1"/>
              </a:solidFill>
              <a:round/>
              <a:headEnd/>
              <a:tailEnd/>
            </a:ln>
          </p:spPr>
        </p:cxnSp>
        <p:cxnSp>
          <p:nvCxnSpPr>
            <p:cNvPr id="6" name="AutoShape 23"/>
            <p:cNvCxnSpPr>
              <a:cxnSpLocks noChangeShapeType="1"/>
              <a:stCxn id="20" idx="1"/>
              <a:endCxn id="57" idx="3"/>
            </p:cNvCxnSpPr>
            <p:nvPr/>
          </p:nvCxnSpPr>
          <p:spPr bwMode="auto">
            <a:xfrm flipH="1" flipV="1">
              <a:off x="904875" y="2321658"/>
              <a:ext cx="1438920" cy="689"/>
            </a:xfrm>
            <a:prstGeom prst="straightConnector1">
              <a:avLst/>
            </a:prstGeom>
            <a:noFill/>
            <a:ln w="28575">
              <a:solidFill>
                <a:schemeClr val="tx1"/>
              </a:solidFill>
              <a:round/>
              <a:headEnd/>
              <a:tailEnd/>
            </a:ln>
          </p:spPr>
        </p:cxnSp>
        <p:cxnSp>
          <p:nvCxnSpPr>
            <p:cNvPr id="12" name="AutoShape 25"/>
            <p:cNvCxnSpPr>
              <a:cxnSpLocks noChangeShapeType="1"/>
              <a:stCxn id="26" idx="3"/>
              <a:endCxn id="53" idx="1"/>
            </p:cNvCxnSpPr>
            <p:nvPr/>
          </p:nvCxnSpPr>
          <p:spPr bwMode="auto">
            <a:xfrm flipV="1">
              <a:off x="6985611" y="2324348"/>
              <a:ext cx="1253514" cy="2762"/>
            </a:xfrm>
            <a:prstGeom prst="straightConnector1">
              <a:avLst/>
            </a:prstGeom>
            <a:noFill/>
            <a:ln w="28575">
              <a:solidFill>
                <a:schemeClr val="tx1"/>
              </a:solidFill>
              <a:round/>
              <a:headEnd/>
              <a:tailEnd/>
            </a:ln>
          </p:spPr>
        </p:cxnSp>
        <p:grpSp>
          <p:nvGrpSpPr>
            <p:cNvPr id="9" name="Group 6"/>
            <p:cNvGrpSpPr>
              <a:grpSpLocks/>
            </p:cNvGrpSpPr>
            <p:nvPr/>
          </p:nvGrpSpPr>
          <p:grpSpPr bwMode="auto">
            <a:xfrm>
              <a:off x="2017713" y="1921256"/>
              <a:ext cx="741362" cy="808038"/>
              <a:chOff x="835" y="1162"/>
              <a:chExt cx="507" cy="552"/>
            </a:xfrm>
          </p:grpSpPr>
          <p:pic>
            <p:nvPicPr>
              <p:cNvPr id="19" name="Picture 7"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20" name="Rectangle 8"/>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10" name="Group 9"/>
            <p:cNvGrpSpPr>
              <a:grpSpLocks/>
            </p:cNvGrpSpPr>
            <p:nvPr/>
          </p:nvGrpSpPr>
          <p:grpSpPr bwMode="auto">
            <a:xfrm>
              <a:off x="4225925" y="1926019"/>
              <a:ext cx="742950" cy="808037"/>
              <a:chOff x="835" y="1162"/>
              <a:chExt cx="507" cy="552"/>
            </a:xfrm>
          </p:grpSpPr>
          <p:pic>
            <p:nvPicPr>
              <p:cNvPr id="22" name="Picture 10"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23" name="Rectangle 11"/>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grpSp>
          <p:nvGrpSpPr>
            <p:cNvPr id="11" name="Group 13"/>
            <p:cNvGrpSpPr>
              <a:grpSpLocks/>
            </p:cNvGrpSpPr>
            <p:nvPr/>
          </p:nvGrpSpPr>
          <p:grpSpPr bwMode="auto">
            <a:xfrm>
              <a:off x="6459538" y="1926019"/>
              <a:ext cx="742950" cy="808037"/>
              <a:chOff x="835" y="1162"/>
              <a:chExt cx="507" cy="552"/>
            </a:xfrm>
          </p:grpSpPr>
          <p:pic>
            <p:nvPicPr>
              <p:cNvPr id="25" name="Picture 14" descr="l3_switch_corp_blue"/>
              <p:cNvPicPr>
                <a:picLocks noChangeAspect="1" noChangeArrowheads="1"/>
              </p:cNvPicPr>
              <p:nvPr/>
            </p:nvPicPr>
            <p:blipFill>
              <a:blip r:embed="rId5" cstate="print"/>
              <a:srcRect/>
              <a:stretch>
                <a:fillRect/>
              </a:stretch>
            </p:blipFill>
            <p:spPr bwMode="auto">
              <a:xfrm>
                <a:off x="835" y="1162"/>
                <a:ext cx="507" cy="552"/>
              </a:xfrm>
              <a:prstGeom prst="rect">
                <a:avLst/>
              </a:prstGeom>
              <a:noFill/>
              <a:ln w="9525">
                <a:noFill/>
                <a:miter lim="800000"/>
                <a:headEnd/>
                <a:tailEnd/>
              </a:ln>
            </p:spPr>
          </p:pic>
          <p:sp>
            <p:nvSpPr>
              <p:cNvPr id="26" name="Rectangle 15"/>
              <p:cNvSpPr>
                <a:spLocks noChangeArrowheads="1"/>
              </p:cNvSpPr>
              <p:nvPr/>
            </p:nvSpPr>
            <p:spPr bwMode="auto">
              <a:xfrm>
                <a:off x="1058" y="1368"/>
                <a:ext cx="136" cy="136"/>
              </a:xfrm>
              <a:prstGeom prst="rect">
                <a:avLst/>
              </a:prstGeom>
              <a:noFill/>
              <a:ln w="9525" algn="ctr">
                <a:noFill/>
                <a:miter lim="800000"/>
                <a:headEnd/>
                <a:tailEnd/>
              </a:ln>
            </p:spPr>
            <p:txBody>
              <a:bodyPr wrap="none" lIns="0" tIns="0" rIns="0" bIns="0" anchor="ctr"/>
              <a:lstStyle/>
              <a:p>
                <a:endParaRPr lang="en-GB"/>
              </a:p>
            </p:txBody>
          </p:sp>
        </p:grpSp>
        <p:sp>
          <p:nvSpPr>
            <p:cNvPr id="38" name="Oval 47"/>
            <p:cNvSpPr>
              <a:spLocks noChangeArrowheads="1"/>
            </p:cNvSpPr>
            <p:nvPr/>
          </p:nvSpPr>
          <p:spPr bwMode="auto">
            <a:xfrm>
              <a:off x="5654675" y="2141919"/>
              <a:ext cx="71438" cy="360362"/>
            </a:xfrm>
            <a:prstGeom prst="ellipse">
              <a:avLst/>
            </a:prstGeom>
            <a:noFill/>
            <a:ln w="9525" algn="ctr">
              <a:solidFill>
                <a:schemeClr val="tx1"/>
              </a:solidFill>
              <a:round/>
              <a:headEnd/>
              <a:tailEnd/>
            </a:ln>
          </p:spPr>
          <p:txBody>
            <a:bodyPr wrap="none" lIns="0" tIns="0" rIns="0" bIns="0" anchor="ctr"/>
            <a:lstStyle/>
            <a:p>
              <a:endParaRPr lang="en-GB"/>
            </a:p>
          </p:txBody>
        </p:sp>
        <p:pic>
          <p:nvPicPr>
            <p:cNvPr id="53" name="Picture 13" descr="pc_corp_blue"/>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239125" y="2013991"/>
              <a:ext cx="523875" cy="620713"/>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41"/>
            <p:cNvSpPr txBox="1">
              <a:spLocks noChangeArrowheads="1"/>
            </p:cNvSpPr>
            <p:nvPr/>
          </p:nvSpPr>
          <p:spPr bwMode="auto">
            <a:xfrm>
              <a:off x="2128047" y="3122185"/>
              <a:ext cx="487313" cy="276999"/>
            </a:xfrm>
            <a:prstGeom prst="rect">
              <a:avLst/>
            </a:prstGeom>
            <a:noFill/>
            <a:ln w="9525" algn="ctr">
              <a:noFill/>
              <a:miter lim="800000"/>
              <a:headEnd/>
              <a:tailEnd/>
            </a:ln>
          </p:spPr>
          <p:txBody>
            <a:bodyPr wrap="none" lIns="0" tIns="0" rIns="0" bIns="0">
              <a:spAutoFit/>
            </a:bodyPr>
            <a:lstStyle/>
            <a:p>
              <a:pPr algn="ctr">
                <a:spcBef>
                  <a:spcPct val="50000"/>
                </a:spcBef>
              </a:pPr>
              <a:r>
                <a:rPr lang="en-GB" b="1" dirty="0">
                  <a:solidFill>
                    <a:schemeClr val="tx1"/>
                  </a:solidFill>
                </a:rPr>
                <a:t>BEB</a:t>
              </a:r>
              <a:endParaRPr lang="en-GB" dirty="0">
                <a:solidFill>
                  <a:srgbClr val="C00000"/>
                </a:solidFill>
              </a:endParaRPr>
            </a:p>
          </p:txBody>
        </p:sp>
        <p:pic>
          <p:nvPicPr>
            <p:cNvPr id="57" name="Picture 13" descr="pc_corp_blue"/>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81000" y="2011301"/>
              <a:ext cx="523875" cy="620713"/>
            </a:xfrm>
            <a:prstGeom prst="rect">
              <a:avLst/>
            </a:prstGeom>
            <a:noFill/>
            <a:extLst>
              <a:ext uri="{909E8E84-426E-40DD-AFC4-6F175D3DCCD1}">
                <a14:hiddenFill xmlns:a14="http://schemas.microsoft.com/office/drawing/2010/main">
                  <a:solidFill>
                    <a:srgbClr val="FFFFFF"/>
                  </a:solidFill>
                </a14:hiddenFill>
              </a:ext>
            </a:extLst>
          </p:spPr>
        </p:pic>
        <p:sp>
          <p:nvSpPr>
            <p:cNvPr id="68" name="Text Box 41"/>
            <p:cNvSpPr txBox="1">
              <a:spLocks noChangeArrowheads="1"/>
            </p:cNvSpPr>
            <p:nvPr/>
          </p:nvSpPr>
          <p:spPr bwMode="auto">
            <a:xfrm>
              <a:off x="4350158" y="3228201"/>
              <a:ext cx="500138" cy="276999"/>
            </a:xfrm>
            <a:prstGeom prst="rect">
              <a:avLst/>
            </a:prstGeom>
            <a:noFill/>
            <a:ln w="9525" algn="ctr">
              <a:noFill/>
              <a:miter lim="800000"/>
              <a:headEnd/>
              <a:tailEnd/>
            </a:ln>
          </p:spPr>
          <p:txBody>
            <a:bodyPr wrap="none" lIns="0" tIns="0" rIns="0" bIns="0">
              <a:spAutoFit/>
            </a:bodyPr>
            <a:lstStyle/>
            <a:p>
              <a:pPr algn="ctr">
                <a:spcBef>
                  <a:spcPct val="50000"/>
                </a:spcBef>
              </a:pPr>
              <a:r>
                <a:rPr lang="en-GB" b="1" dirty="0">
                  <a:solidFill>
                    <a:schemeClr val="tx1"/>
                  </a:solidFill>
                </a:rPr>
                <a:t>BCB</a:t>
              </a:r>
              <a:endParaRPr lang="en-GB" dirty="0">
                <a:solidFill>
                  <a:srgbClr val="C00000"/>
                </a:solidFill>
              </a:endParaRPr>
            </a:p>
          </p:txBody>
        </p:sp>
        <p:sp>
          <p:nvSpPr>
            <p:cNvPr id="76" name="Text Box 41"/>
            <p:cNvSpPr txBox="1">
              <a:spLocks noChangeArrowheads="1"/>
            </p:cNvSpPr>
            <p:nvPr/>
          </p:nvSpPr>
          <p:spPr bwMode="auto">
            <a:xfrm>
              <a:off x="6629400" y="3122185"/>
              <a:ext cx="487313" cy="276999"/>
            </a:xfrm>
            <a:prstGeom prst="rect">
              <a:avLst/>
            </a:prstGeom>
            <a:noFill/>
            <a:ln w="9525" algn="ctr">
              <a:noFill/>
              <a:miter lim="800000"/>
              <a:headEnd/>
              <a:tailEnd/>
            </a:ln>
          </p:spPr>
          <p:txBody>
            <a:bodyPr wrap="none" lIns="0" tIns="0" rIns="0" bIns="0">
              <a:spAutoFit/>
            </a:bodyPr>
            <a:lstStyle/>
            <a:p>
              <a:pPr algn="ctr">
                <a:spcBef>
                  <a:spcPct val="50000"/>
                </a:spcBef>
              </a:pPr>
              <a:r>
                <a:rPr lang="en-GB" b="1" dirty="0">
                  <a:solidFill>
                    <a:schemeClr val="tx1"/>
                  </a:solidFill>
                </a:rPr>
                <a:t>BEB</a:t>
              </a:r>
              <a:endParaRPr lang="en-GB" dirty="0">
                <a:solidFill>
                  <a:srgbClr val="C00000"/>
                </a:solidFill>
              </a:endParaRPr>
            </a:p>
          </p:txBody>
        </p:sp>
        <p:sp>
          <p:nvSpPr>
            <p:cNvPr id="85" name="Oval 46"/>
            <p:cNvSpPr>
              <a:spLocks noChangeArrowheads="1"/>
            </p:cNvSpPr>
            <p:nvPr/>
          </p:nvSpPr>
          <p:spPr bwMode="auto">
            <a:xfrm>
              <a:off x="7010400" y="2107170"/>
              <a:ext cx="1025525" cy="395111"/>
            </a:xfrm>
            <a:prstGeom prst="ellipse">
              <a:avLst/>
            </a:prstGeom>
            <a:solidFill>
              <a:schemeClr val="bg1"/>
            </a:solidFill>
            <a:ln w="9525" algn="ctr">
              <a:solidFill>
                <a:srgbClr val="0066FF"/>
              </a:solidFill>
              <a:round/>
              <a:headEnd/>
              <a:tailEnd/>
            </a:ln>
          </p:spPr>
          <p:txBody>
            <a:bodyPr wrap="none" lIns="0" tIns="0" rIns="0" bIns="0" anchor="ctr"/>
            <a:lstStyle/>
            <a:p>
              <a:pPr algn="ctr"/>
              <a:r>
                <a:rPr lang="en-GB" sz="1400" b="1" dirty="0">
                  <a:solidFill>
                    <a:srgbClr val="0066FF"/>
                  </a:solidFill>
                </a:rPr>
                <a:t>CVLAN</a:t>
              </a:r>
            </a:p>
          </p:txBody>
        </p:sp>
        <p:sp>
          <p:nvSpPr>
            <p:cNvPr id="90" name="Oval 46"/>
            <p:cNvSpPr>
              <a:spLocks noChangeArrowheads="1"/>
            </p:cNvSpPr>
            <p:nvPr/>
          </p:nvSpPr>
          <p:spPr bwMode="auto">
            <a:xfrm>
              <a:off x="1143000" y="2113697"/>
              <a:ext cx="1025525" cy="395111"/>
            </a:xfrm>
            <a:prstGeom prst="ellipse">
              <a:avLst/>
            </a:prstGeom>
            <a:solidFill>
              <a:schemeClr val="bg1"/>
            </a:solidFill>
            <a:ln w="9525" algn="ctr">
              <a:solidFill>
                <a:srgbClr val="0066FF"/>
              </a:solidFill>
              <a:round/>
              <a:headEnd/>
              <a:tailEnd/>
            </a:ln>
          </p:spPr>
          <p:txBody>
            <a:bodyPr wrap="none" lIns="0" tIns="0" rIns="0" bIns="0" anchor="ctr"/>
            <a:lstStyle/>
            <a:p>
              <a:pPr algn="ctr"/>
              <a:r>
                <a:rPr lang="en-GB" sz="1400" b="1" dirty="0">
                  <a:solidFill>
                    <a:srgbClr val="0066FF"/>
                  </a:solidFill>
                </a:rPr>
                <a:t>CVLAN</a:t>
              </a:r>
            </a:p>
          </p:txBody>
        </p:sp>
        <p:cxnSp>
          <p:nvCxnSpPr>
            <p:cNvPr id="51" name="Straight Connector 50"/>
            <p:cNvCxnSpPr>
              <a:cxnSpLocks noChangeShapeType="1"/>
              <a:endCxn id="90" idx="6"/>
            </p:cNvCxnSpPr>
            <p:nvPr/>
          </p:nvCxnSpPr>
          <p:spPr bwMode="auto">
            <a:xfrm flipH="1">
              <a:off x="2168525" y="1670608"/>
              <a:ext cx="1031876" cy="640645"/>
            </a:xfrm>
            <a:prstGeom prst="line">
              <a:avLst/>
            </a:prstGeom>
            <a:noFill/>
            <a:ln w="57150" algn="ctr">
              <a:solidFill>
                <a:srgbClr val="0070C0"/>
              </a:solidFill>
              <a:round/>
              <a:headEnd type="oval" w="med" len="med"/>
              <a:tailEnd type="oval" w="med" len="med"/>
            </a:ln>
          </p:spPr>
        </p:cxnSp>
        <p:cxnSp>
          <p:nvCxnSpPr>
            <p:cNvPr id="64" name="Straight Connector 63"/>
            <p:cNvCxnSpPr>
              <a:cxnSpLocks noChangeShapeType="1"/>
              <a:endCxn id="85" idx="2"/>
            </p:cNvCxnSpPr>
            <p:nvPr/>
          </p:nvCxnSpPr>
          <p:spPr bwMode="auto">
            <a:xfrm>
              <a:off x="5943600" y="1670608"/>
              <a:ext cx="1066800" cy="634118"/>
            </a:xfrm>
            <a:prstGeom prst="line">
              <a:avLst/>
            </a:prstGeom>
            <a:noFill/>
            <a:ln w="57150" algn="ctr">
              <a:solidFill>
                <a:srgbClr val="0070C0"/>
              </a:solidFill>
              <a:round/>
              <a:headEnd type="oval" w="med" len="med"/>
              <a:tailEnd type="oval" w="med" len="med"/>
            </a:ln>
          </p:spPr>
        </p:cxnSp>
        <p:sp>
          <p:nvSpPr>
            <p:cNvPr id="94" name="Oval 46"/>
            <p:cNvSpPr>
              <a:spLocks noChangeArrowheads="1"/>
            </p:cNvSpPr>
            <p:nvPr/>
          </p:nvSpPr>
          <p:spPr bwMode="auto">
            <a:xfrm>
              <a:off x="2343795" y="2748970"/>
              <a:ext cx="4442524" cy="373215"/>
            </a:xfrm>
            <a:prstGeom prst="ellipse">
              <a:avLst/>
            </a:prstGeom>
            <a:solidFill>
              <a:schemeClr val="bg1"/>
            </a:solidFill>
            <a:ln w="9525" algn="ctr">
              <a:solidFill>
                <a:srgbClr val="C00000"/>
              </a:solidFill>
              <a:round/>
              <a:headEnd/>
              <a:tailEnd/>
            </a:ln>
          </p:spPr>
          <p:txBody>
            <a:bodyPr wrap="none" lIns="0" tIns="0" rIns="0" bIns="0" anchor="ctr"/>
            <a:lstStyle/>
            <a:p>
              <a:pPr algn="ctr"/>
              <a:r>
                <a:rPr lang="en-GB" sz="1400" b="1" dirty="0">
                  <a:solidFill>
                    <a:srgbClr val="C00000"/>
                  </a:solidFill>
                </a:rPr>
                <a:t>BVLAN</a:t>
              </a:r>
            </a:p>
          </p:txBody>
        </p:sp>
        <p:sp>
          <p:nvSpPr>
            <p:cNvPr id="60" name="Flowchart: Terminator 59"/>
            <p:cNvSpPr/>
            <p:nvPr>
              <p:custDataLst>
                <p:tags r:id="rId1"/>
              </p:custDataLst>
            </p:nvPr>
          </p:nvSpPr>
          <p:spPr bwMode="auto">
            <a:xfrm>
              <a:off x="2759074" y="1494184"/>
              <a:ext cx="3700463" cy="328824"/>
            </a:xfrm>
            <a:prstGeom prst="flowChartTerminator">
              <a:avLst/>
            </a:prstGeom>
            <a:solidFill>
              <a:srgbClr val="0070C0"/>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0000"/>
                  </a:solidFill>
                  <a:effectLst>
                    <a:glow rad="101600">
                      <a:srgbClr val="FFFFFF">
                        <a:satMod val="175000"/>
                        <a:alpha val="40000"/>
                      </a:srgbClr>
                    </a:glow>
                  </a:effectLst>
                  <a:uLnTx/>
                  <a:uFillTx/>
                  <a:latin typeface="Arial"/>
                  <a:ea typeface="+mn-ea"/>
                  <a:cs typeface="Arial" pitchFamily="34" charset="0"/>
                </a:rPr>
                <a:t>VSN</a:t>
              </a:r>
            </a:p>
          </p:txBody>
        </p:sp>
      </p:grpSp>
      <p:sp>
        <p:nvSpPr>
          <p:cNvPr id="40" name="Text Box 41"/>
          <p:cNvSpPr txBox="1">
            <a:spLocks noChangeArrowheads="1"/>
          </p:cNvSpPr>
          <p:nvPr/>
        </p:nvSpPr>
        <p:spPr bwMode="auto">
          <a:xfrm>
            <a:off x="1728981" y="1498793"/>
            <a:ext cx="397546" cy="276999"/>
          </a:xfrm>
          <a:prstGeom prst="rect">
            <a:avLst/>
          </a:prstGeom>
          <a:noFill/>
          <a:ln w="9525" algn="ctr">
            <a:noFill/>
            <a:miter lim="800000"/>
            <a:headEnd/>
            <a:tailEnd/>
          </a:ln>
        </p:spPr>
        <p:txBody>
          <a:bodyPr wrap="none" lIns="0" tIns="0" rIns="0" bIns="0">
            <a:spAutoFit/>
          </a:bodyPr>
          <a:lstStyle/>
          <a:p>
            <a:pPr algn="ctr">
              <a:spcBef>
                <a:spcPct val="50000"/>
              </a:spcBef>
            </a:pPr>
            <a:r>
              <a:rPr lang="en-GB" b="1" dirty="0">
                <a:solidFill>
                  <a:schemeClr val="tx1"/>
                </a:solidFill>
              </a:rPr>
              <a:t>UNI</a:t>
            </a:r>
            <a:endParaRPr lang="en-GB" dirty="0">
              <a:solidFill>
                <a:srgbClr val="C00000"/>
              </a:solidFill>
            </a:endParaRPr>
          </a:p>
        </p:txBody>
      </p:sp>
      <p:sp>
        <p:nvSpPr>
          <p:cNvPr id="41" name="Text Box 41"/>
          <p:cNvSpPr txBox="1">
            <a:spLocks noChangeArrowheads="1"/>
          </p:cNvSpPr>
          <p:nvPr/>
        </p:nvSpPr>
        <p:spPr bwMode="auto">
          <a:xfrm>
            <a:off x="2259070" y="1498817"/>
            <a:ext cx="397546" cy="276999"/>
          </a:xfrm>
          <a:prstGeom prst="rect">
            <a:avLst/>
          </a:prstGeom>
          <a:noFill/>
          <a:ln w="9525" algn="ctr">
            <a:noFill/>
            <a:miter lim="800000"/>
            <a:headEnd/>
            <a:tailEnd/>
          </a:ln>
        </p:spPr>
        <p:txBody>
          <a:bodyPr wrap="none" lIns="0" tIns="0" rIns="0" bIns="0">
            <a:spAutoFit/>
          </a:bodyPr>
          <a:lstStyle/>
          <a:p>
            <a:pPr algn="ctr">
              <a:spcBef>
                <a:spcPct val="50000"/>
              </a:spcBef>
            </a:pPr>
            <a:r>
              <a:rPr lang="en-GB" b="1" dirty="0">
                <a:solidFill>
                  <a:schemeClr val="tx1"/>
                </a:solidFill>
              </a:rPr>
              <a:t>NNI</a:t>
            </a:r>
            <a:endParaRPr lang="en-GB" dirty="0">
              <a:solidFill>
                <a:srgbClr val="C00000"/>
              </a:solidFill>
            </a:endParaRPr>
          </a:p>
        </p:txBody>
      </p:sp>
      <p:sp>
        <p:nvSpPr>
          <p:cNvPr id="42" name="Text Box 41"/>
          <p:cNvSpPr txBox="1">
            <a:spLocks noChangeArrowheads="1"/>
          </p:cNvSpPr>
          <p:nvPr/>
        </p:nvSpPr>
        <p:spPr bwMode="auto">
          <a:xfrm>
            <a:off x="6996653" y="1492169"/>
            <a:ext cx="397546" cy="276999"/>
          </a:xfrm>
          <a:prstGeom prst="rect">
            <a:avLst/>
          </a:prstGeom>
          <a:noFill/>
          <a:ln w="9525" algn="ctr">
            <a:noFill/>
            <a:miter lim="800000"/>
            <a:headEnd/>
            <a:tailEnd/>
          </a:ln>
        </p:spPr>
        <p:txBody>
          <a:bodyPr wrap="none" lIns="0" tIns="0" rIns="0" bIns="0">
            <a:spAutoFit/>
          </a:bodyPr>
          <a:lstStyle/>
          <a:p>
            <a:pPr algn="ctr">
              <a:spcBef>
                <a:spcPct val="50000"/>
              </a:spcBef>
            </a:pPr>
            <a:r>
              <a:rPr lang="en-GB" b="1" dirty="0">
                <a:solidFill>
                  <a:schemeClr val="tx1"/>
                </a:solidFill>
              </a:rPr>
              <a:t>UNI</a:t>
            </a:r>
            <a:endParaRPr lang="en-GB" dirty="0">
              <a:solidFill>
                <a:srgbClr val="C00000"/>
              </a:solidFill>
            </a:endParaRPr>
          </a:p>
        </p:txBody>
      </p:sp>
      <p:sp>
        <p:nvSpPr>
          <p:cNvPr id="43" name="Text Box 41"/>
          <p:cNvSpPr txBox="1">
            <a:spLocks noChangeArrowheads="1"/>
          </p:cNvSpPr>
          <p:nvPr/>
        </p:nvSpPr>
        <p:spPr bwMode="auto">
          <a:xfrm>
            <a:off x="6479834" y="1492193"/>
            <a:ext cx="397546" cy="276999"/>
          </a:xfrm>
          <a:prstGeom prst="rect">
            <a:avLst/>
          </a:prstGeom>
          <a:noFill/>
          <a:ln w="9525" algn="ctr">
            <a:noFill/>
            <a:miter lim="800000"/>
            <a:headEnd/>
            <a:tailEnd/>
          </a:ln>
        </p:spPr>
        <p:txBody>
          <a:bodyPr wrap="none" lIns="0" tIns="0" rIns="0" bIns="0">
            <a:spAutoFit/>
          </a:bodyPr>
          <a:lstStyle/>
          <a:p>
            <a:pPr algn="ctr">
              <a:spcBef>
                <a:spcPct val="50000"/>
              </a:spcBef>
            </a:pPr>
            <a:r>
              <a:rPr lang="en-GB" b="1" dirty="0">
                <a:solidFill>
                  <a:schemeClr val="tx1"/>
                </a:solidFill>
              </a:rPr>
              <a:t>NNI</a:t>
            </a:r>
            <a:endParaRPr lang="en-GB" dirty="0">
              <a:solidFill>
                <a:srgbClr val="C00000"/>
              </a:solidFill>
            </a:endParaRPr>
          </a:p>
        </p:txBody>
      </p:sp>
      <p:sp>
        <p:nvSpPr>
          <p:cNvPr id="16" name="Slide Number Placeholder 15"/>
          <p:cNvSpPr>
            <a:spLocks noGrp="1"/>
          </p:cNvSpPr>
          <p:nvPr>
            <p:ph type="sldNum" sz="quarter" idx="12"/>
          </p:nvPr>
        </p:nvSpPr>
        <p:spPr/>
        <p:txBody>
          <a:bodyPr/>
          <a:lstStyle/>
          <a:p>
            <a:fld id="{3E55E81F-72E2-40F1-A677-7E1BFDA06590}" type="slidenum">
              <a:rPr lang="en-US" smtClean="0"/>
              <a:t>5</a:t>
            </a:fld>
            <a:endParaRPr lang="en-US"/>
          </a:p>
        </p:txBody>
      </p:sp>
    </p:spTree>
    <p:extLst>
      <p:ext uri="{BB962C8B-B14F-4D97-AF65-F5344CB8AC3E}">
        <p14:creationId xmlns:p14="http://schemas.microsoft.com/office/powerpoint/2010/main" val="195578093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ubos4.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03" y="-1238250"/>
            <a:ext cx="9180512" cy="7886700"/>
          </a:xfrm>
          <a:prstGeom prst="rect">
            <a:avLst/>
          </a:prstGeom>
        </p:spPr>
      </p:pic>
      <p:pic>
        <p:nvPicPr>
          <p:cNvPr id="12" name="Picture 11" descr="ATFRoj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145" y="5550048"/>
            <a:ext cx="8681740" cy="877763"/>
          </a:xfrm>
          <a:prstGeom prst="rect">
            <a:avLst/>
          </a:prstGeom>
        </p:spPr>
      </p:pic>
      <p:sp>
        <p:nvSpPr>
          <p:cNvPr id="7" name="Content Placeholder 1"/>
          <p:cNvSpPr txBox="1">
            <a:spLocks/>
          </p:cNvSpPr>
          <p:nvPr/>
        </p:nvSpPr>
        <p:spPr>
          <a:xfrm>
            <a:off x="635579" y="360182"/>
            <a:ext cx="4811555" cy="843050"/>
          </a:xfrm>
          <a:prstGeom prst="rect">
            <a:avLst/>
          </a:prstGeom>
          <a:effectLst/>
          <a:scene3d>
            <a:camera prst="orthographicFront"/>
            <a:lightRig rig="balanced" dir="t">
              <a:rot lat="0" lon="0" rev="2100000"/>
            </a:lightRig>
          </a:scene3d>
          <a:sp3d>
            <a:bevelT/>
          </a:sp3d>
        </p:spPr>
        <p:txBody>
          <a:bodyPr>
            <a:scene3d>
              <a:camera prst="orthographicFront"/>
              <a:lightRig rig="balanced" dir="t">
                <a:rot lat="0" lon="0" rev="2100000"/>
              </a:lightRig>
            </a:scene3d>
            <a:sp3d extrusionH="57150" prstMaterial="metal">
              <a:bevelT w="38100" h="25400"/>
              <a:contourClr>
                <a:schemeClr val="bg2"/>
              </a:contourClr>
            </a:sp3d>
          </a:bodyPr>
          <a:lstStyle>
            <a:lvl1pPr marL="342900" indent="-3429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Wingdings" charset="2"/>
              <a:buNone/>
            </a:pPr>
            <a:r>
              <a:rPr lang="en-US" sz="6600" b="1" dirty="0">
                <a:ln w="50800"/>
                <a:solidFill>
                  <a:srgbClr val="4C4C4C"/>
                </a:solidFill>
                <a:cs typeface="Trebuchet MS"/>
              </a:rPr>
              <a:t>Thank You!</a:t>
            </a:r>
          </a:p>
        </p:txBody>
      </p:sp>
      <p:sp>
        <p:nvSpPr>
          <p:cNvPr id="2" name="TextBox 1"/>
          <p:cNvSpPr txBox="1"/>
          <p:nvPr/>
        </p:nvSpPr>
        <p:spPr>
          <a:xfrm>
            <a:off x="902286" y="1303500"/>
            <a:ext cx="4929155" cy="1569660"/>
          </a:xfrm>
          <a:prstGeom prst="rect">
            <a:avLst/>
          </a:prstGeom>
          <a:noFill/>
        </p:spPr>
        <p:txBody>
          <a:bodyPr wrap="square" rtlCol="0">
            <a:spAutoFit/>
          </a:bodyPr>
          <a:lstStyle/>
          <a:p>
            <a:r>
              <a:rPr lang="en-US" sz="2400" b="1" dirty="0" smtClean="0"/>
              <a:t>Don R Rumford, </a:t>
            </a:r>
            <a:r>
              <a:rPr lang="en-US" sz="1600" b="1" dirty="0" smtClean="0"/>
              <a:t>APSS, APDS</a:t>
            </a:r>
            <a:endParaRPr lang="en-US" sz="2400" b="1" dirty="0"/>
          </a:p>
          <a:p>
            <a:r>
              <a:rPr lang="en-US" dirty="0" smtClean="0"/>
              <a:t>Sr. Consulting </a:t>
            </a:r>
            <a:r>
              <a:rPr lang="en-US" dirty="0" smtClean="0"/>
              <a:t>Systems Engineer</a:t>
            </a:r>
          </a:p>
          <a:p>
            <a:r>
              <a:rPr lang="en-US" dirty="0" smtClean="0"/>
              <a:t>Avaya Networking Global Solutions</a:t>
            </a:r>
            <a:endParaRPr lang="en-US" dirty="0"/>
          </a:p>
          <a:p>
            <a:r>
              <a:rPr lang="en-US" u="sng" dirty="0" smtClean="0">
                <a:solidFill>
                  <a:srgbClr val="CC0000"/>
                </a:solidFill>
              </a:rPr>
              <a:t>drumford@avaya.com</a:t>
            </a:r>
            <a:endParaRPr lang="en-US" u="sng" dirty="0">
              <a:solidFill>
                <a:srgbClr val="CC0000"/>
              </a:solidFill>
            </a:endParaRPr>
          </a:p>
          <a:p>
            <a:endParaRPr lang="en-US" dirty="0">
              <a:solidFill>
                <a:srgbClr val="CC0000"/>
              </a:solidFill>
            </a:endParaRPr>
          </a:p>
        </p:txBody>
      </p:sp>
    </p:spTree>
    <p:extLst>
      <p:ext uri="{BB962C8B-B14F-4D97-AF65-F5344CB8AC3E}">
        <p14:creationId xmlns:p14="http://schemas.microsoft.com/office/powerpoint/2010/main" val="351276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techhive.com/images/article/2012/11/twitter_chubb-100012107-gallery.jpg"/>
          <p:cNvPicPr>
            <a:picLocks noChangeAspect="1" noChangeArrowheads="1"/>
          </p:cNvPicPr>
          <p:nvPr/>
        </p:nvPicPr>
        <p:blipFill>
          <a:blip r:embed="rId2"/>
          <a:srcRect/>
          <a:stretch>
            <a:fillRect/>
          </a:stretch>
        </p:blipFill>
        <p:spPr bwMode="auto">
          <a:xfrm>
            <a:off x="1793201" y="3663679"/>
            <a:ext cx="2665304" cy="1784555"/>
          </a:xfrm>
          <a:prstGeom prst="rect">
            <a:avLst/>
          </a:prstGeom>
          <a:noFill/>
        </p:spPr>
      </p:pic>
      <p:sp>
        <p:nvSpPr>
          <p:cNvPr id="2" name="Title 1"/>
          <p:cNvSpPr>
            <a:spLocks noGrp="1"/>
          </p:cNvSpPr>
          <p:nvPr>
            <p:ph type="title"/>
          </p:nvPr>
        </p:nvSpPr>
        <p:spPr>
          <a:xfrm>
            <a:off x="671513" y="2033587"/>
            <a:ext cx="7772400" cy="1362075"/>
          </a:xfrm>
        </p:spPr>
        <p:txBody>
          <a:bodyPr>
            <a:noAutofit/>
          </a:bodyPr>
          <a:lstStyle/>
          <a:p>
            <a:pPr algn="ctr"/>
            <a:r>
              <a:rPr lang="en-US" sz="2800" smtClean="0">
                <a:effectLst>
                  <a:outerShdw blurRad="38100" dist="38100" dir="2700000" algn="tl">
                    <a:srgbClr val="000000">
                      <a:alpha val="43137"/>
                    </a:srgbClr>
                  </a:outerShdw>
                </a:effectLst>
              </a:rPr>
              <a:t>Be sure to </a:t>
            </a:r>
            <a:br>
              <a:rPr lang="en-US" sz="2800" smtClean="0">
                <a:effectLst>
                  <a:outerShdw blurRad="38100" dist="38100" dir="2700000" algn="tl">
                    <a:srgbClr val="000000">
                      <a:alpha val="43137"/>
                    </a:srgbClr>
                  </a:outerShdw>
                </a:effectLst>
              </a:rPr>
            </a:br>
            <a:r>
              <a:rPr lang="en-US" sz="2800" smtClean="0">
                <a:effectLst>
                  <a:outerShdw blurRad="38100" dist="38100" dir="2700000" algn="tl">
                    <a:srgbClr val="000000">
                      <a:alpha val="43137"/>
                    </a:srgbClr>
                  </a:outerShdw>
                </a:effectLst>
              </a:rPr>
              <a:t>tweet your feedback </a:t>
            </a:r>
            <a:br>
              <a:rPr lang="en-US" sz="2800" smtClean="0">
                <a:effectLst>
                  <a:outerShdw blurRad="38100" dist="38100" dir="2700000" algn="tl">
                    <a:srgbClr val="000000">
                      <a:alpha val="43137"/>
                    </a:srgbClr>
                  </a:outerShdw>
                </a:effectLst>
              </a:rPr>
            </a:br>
            <a:r>
              <a:rPr lang="en-US" sz="2800" smtClean="0">
                <a:effectLst>
                  <a:outerShdw blurRad="38100" dist="38100" dir="2700000" algn="tl">
                    <a:srgbClr val="000000">
                      <a:alpha val="43137"/>
                    </a:srgbClr>
                  </a:outerShdw>
                </a:effectLst>
              </a:rPr>
              <a:t>on this presentation</a:t>
            </a:r>
            <a:endParaRPr lang="en-US" sz="2800" dirty="0">
              <a:effectLst>
                <a:outerShdw blurRad="38100" dist="38100" dir="2700000" algn="tl">
                  <a:srgbClr val="000000">
                    <a:alpha val="43137"/>
                  </a:srgbClr>
                </a:outerShdw>
              </a:effectLst>
            </a:endParaRPr>
          </a:p>
        </p:txBody>
      </p:sp>
      <p:sp>
        <p:nvSpPr>
          <p:cNvPr id="3" name="Subtitle 2"/>
          <p:cNvSpPr>
            <a:spLocks noGrp="1"/>
          </p:cNvSpPr>
          <p:nvPr>
            <p:ph type="body" idx="1"/>
          </p:nvPr>
        </p:nvSpPr>
        <p:spPr>
          <a:xfrm>
            <a:off x="3851879" y="3805862"/>
            <a:ext cx="3651580" cy="1500187"/>
          </a:xfrm>
        </p:spPr>
        <p:txBody>
          <a:bodyPr anchor="ctr">
            <a:normAutofit/>
          </a:bodyPr>
          <a:lstStyle/>
          <a:p>
            <a:r>
              <a:rPr lang="en-US" sz="4000" b="1" dirty="0" smtClean="0"/>
              <a:t>   #AvayaATF</a:t>
            </a:r>
            <a:endParaRPr lang="en-US" sz="4000" b="1" dirty="0"/>
          </a:p>
        </p:txBody>
      </p:sp>
      <p:sp>
        <p:nvSpPr>
          <p:cNvPr id="5" name="Slide Number Placeholder 4"/>
          <p:cNvSpPr>
            <a:spLocks noGrp="1"/>
          </p:cNvSpPr>
          <p:nvPr>
            <p:ph type="sldNum" sz="quarter" idx="4294967295"/>
          </p:nvPr>
        </p:nvSpPr>
        <p:spPr>
          <a:xfrm>
            <a:off x="6553200" y="6613524"/>
            <a:ext cx="2133600" cy="244475"/>
          </a:xfrm>
          <a:prstGeom prst="rect">
            <a:avLst/>
          </a:prstGeom>
        </p:spPr>
        <p:txBody>
          <a:bodyPr/>
          <a:lstStyle/>
          <a:p>
            <a:fld id="{60BDFA6B-3FA2-114F-947D-63020821DECD}" type="slidenum">
              <a:rPr lang="en-US" smtClean="0"/>
              <a:pPr/>
              <a:t>51</a:t>
            </a:fld>
            <a:endParaRPr lang="en-US"/>
          </a:p>
        </p:txBody>
      </p:sp>
      <p:sp>
        <p:nvSpPr>
          <p:cNvPr id="7" name="Rectangle 6"/>
          <p:cNvSpPr/>
          <p:nvPr/>
        </p:nvSpPr>
        <p:spPr>
          <a:xfrm>
            <a:off x="321050" y="502024"/>
            <a:ext cx="8473326" cy="1089529"/>
          </a:xfrm>
          <a:prstGeom prst="rect">
            <a:avLst/>
          </a:prstGeom>
        </p:spPr>
        <p:txBody>
          <a:bodyPr wrap="square">
            <a:spAutoFit/>
          </a:bodyPr>
          <a:lstStyle/>
          <a:p>
            <a:pPr algn="ctr">
              <a:lnSpc>
                <a:spcPct val="90000"/>
              </a:lnSpc>
              <a:tabLst>
                <a:tab pos="4756150" algn="l"/>
              </a:tabLst>
            </a:pPr>
            <a:r>
              <a:rPr lang="pt-BR" sz="3600" dirty="0">
                <a:effectLst>
                  <a:glow rad="101600">
                    <a:schemeClr val="bg1">
                      <a:lumMod val="75000"/>
                      <a:alpha val="60000"/>
                    </a:schemeClr>
                  </a:glow>
                </a:effectLst>
                <a:latin typeface="+mj-lt"/>
                <a:ea typeface="+mj-ea"/>
                <a:cs typeface="+mj-cs"/>
              </a:rPr>
              <a:t>BEST OF ATF </a:t>
            </a:r>
            <a:br>
              <a:rPr lang="pt-BR" sz="3600" dirty="0">
                <a:effectLst>
                  <a:glow rad="101600">
                    <a:schemeClr val="bg1">
                      <a:lumMod val="75000"/>
                      <a:alpha val="60000"/>
                    </a:schemeClr>
                  </a:glow>
                </a:effectLst>
                <a:latin typeface="+mj-lt"/>
                <a:ea typeface="+mj-ea"/>
                <a:cs typeface="+mj-cs"/>
              </a:rPr>
            </a:br>
            <a:r>
              <a:rPr lang="pt-BR" sz="3600" dirty="0">
                <a:effectLst>
                  <a:glow rad="101600">
                    <a:schemeClr val="bg1">
                      <a:lumMod val="75000"/>
                      <a:alpha val="60000"/>
                    </a:schemeClr>
                  </a:glow>
                </a:effectLst>
                <a:latin typeface="+mj-lt"/>
                <a:ea typeface="+mj-ea"/>
                <a:cs typeface="+mj-cs"/>
              </a:rPr>
              <a:t>SPEAKER AND TEAM AWARD</a:t>
            </a:r>
          </a:p>
        </p:txBody>
      </p:sp>
      <p:sp>
        <p:nvSpPr>
          <p:cNvPr id="8" name="Rectangle 7"/>
          <p:cNvSpPr/>
          <p:nvPr/>
        </p:nvSpPr>
        <p:spPr>
          <a:xfrm>
            <a:off x="671513" y="5639766"/>
            <a:ext cx="7772400" cy="424732"/>
          </a:xfrm>
          <a:prstGeom prst="rect">
            <a:avLst/>
          </a:prstGeom>
        </p:spPr>
        <p:txBody>
          <a:bodyPr wrap="square">
            <a:spAutoFit/>
          </a:bodyPr>
          <a:lstStyle/>
          <a:p>
            <a:pPr algn="ctr">
              <a:lnSpc>
                <a:spcPct val="90000"/>
              </a:lnSpc>
            </a:pPr>
            <a:r>
              <a:rPr lang="en-US" sz="2400" b="1" dirty="0">
                <a:solidFill>
                  <a:srgbClr val="474747"/>
                </a:solidFill>
              </a:rPr>
              <a:t>Winners will be announced at closing of event</a:t>
            </a:r>
            <a:endParaRPr lang="es-ES_tradnl" sz="2400" dirty="0">
              <a:ln w="10541" cmpd="sng">
                <a:noFill/>
                <a:prstDash val="solid"/>
              </a:ln>
              <a:solidFill>
                <a:srgbClr val="474747"/>
              </a:solidFill>
              <a:latin typeface="Arial" pitchFamily="34" charset="0"/>
              <a:cs typeface="Arial" pitchFamily="34" charset="0"/>
            </a:endParaRPr>
          </a:p>
        </p:txBody>
      </p:sp>
    </p:spTree>
    <p:extLst>
      <p:ext uri="{BB962C8B-B14F-4D97-AF65-F5344CB8AC3E}">
        <p14:creationId xmlns:p14="http://schemas.microsoft.com/office/powerpoint/2010/main" val="4180457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txBox="1">
            <a:spLocks/>
          </p:cNvSpPr>
          <p:nvPr/>
        </p:nvSpPr>
        <p:spPr>
          <a:xfrm>
            <a:off x="184282" y="6538708"/>
            <a:ext cx="4056193" cy="24447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 2014 Avaya Inc. Avaya – Confidential &amp; Proprietary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Do not duplicate, publish or distribute further without the express written permission of Avaya.</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949809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Configuration Management</a:t>
            </a:r>
            <a:endParaRPr lang="en-US" dirty="0"/>
          </a:p>
        </p:txBody>
      </p:sp>
      <p:sp>
        <p:nvSpPr>
          <p:cNvPr id="4" name="Subtitle 3"/>
          <p:cNvSpPr>
            <a:spLocks noGrp="1"/>
          </p:cNvSpPr>
          <p:nvPr>
            <p:ph type="subTitle" idx="1"/>
          </p:nvPr>
        </p:nvSpPr>
        <p:spPr/>
        <p:txBody>
          <a:bodyPr/>
          <a:lstStyle/>
          <a:p>
            <a:r>
              <a:rPr lang="en-US" smtClean="0"/>
              <a:t>CLI Methods</a:t>
            </a:r>
            <a:endParaRPr lang="en-US" dirty="0"/>
          </a:p>
        </p:txBody>
      </p:sp>
    </p:spTree>
    <p:extLst>
      <p:ext uri="{BB962C8B-B14F-4D97-AF65-F5344CB8AC3E}">
        <p14:creationId xmlns:p14="http://schemas.microsoft.com/office/powerpoint/2010/main" val="3896543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SPBM Configuration</a:t>
            </a:r>
            <a:endParaRPr lang="en-US" altLang="en-US" dirty="0" smtClean="0"/>
          </a:p>
        </p:txBody>
      </p:sp>
      <p:sp>
        <p:nvSpPr>
          <p:cNvPr id="69635" name="Content Placeholder 2"/>
          <p:cNvSpPr>
            <a:spLocks noGrp="1"/>
          </p:cNvSpPr>
          <p:nvPr>
            <p:ph idx="1"/>
          </p:nvPr>
        </p:nvSpPr>
        <p:spPr/>
        <p:txBody>
          <a:bodyPr/>
          <a:lstStyle/>
          <a:p>
            <a:r>
              <a:rPr lang="en-US" altLang="en-US" smtClean="0"/>
              <a:t>Core configuration – Basic Setup</a:t>
            </a:r>
          </a:p>
          <a:p>
            <a:pPr lvl="1"/>
            <a:r>
              <a:rPr lang="en-US" altLang="en-US" smtClean="0"/>
              <a:t>Enable SPBM</a:t>
            </a:r>
          </a:p>
          <a:p>
            <a:pPr lvl="1"/>
            <a:r>
              <a:rPr lang="en-US" altLang="en-US" smtClean="0"/>
              <a:t>Create B-VLAN(s)</a:t>
            </a:r>
          </a:p>
          <a:p>
            <a:pPr lvl="2"/>
            <a:r>
              <a:rPr lang="en-US" altLang="en-US" smtClean="0"/>
              <a:t>i.e. for SMLT, create two (primary and secondary)</a:t>
            </a:r>
          </a:p>
          <a:p>
            <a:pPr lvl="2"/>
            <a:r>
              <a:rPr lang="en-US" altLang="en-US" smtClean="0"/>
              <a:t>Do not add port members</a:t>
            </a:r>
          </a:p>
          <a:p>
            <a:pPr lvl="1"/>
            <a:r>
              <a:rPr lang="en-US" altLang="en-US" smtClean="0"/>
              <a:t>Add SPBM instance (a number from 1 to 100)</a:t>
            </a:r>
          </a:p>
          <a:p>
            <a:pPr lvl="2"/>
            <a:r>
              <a:rPr lang="en-US" altLang="en-US" smtClean="0"/>
              <a:t>Add Nick-name (x.xx.xx)</a:t>
            </a:r>
          </a:p>
          <a:p>
            <a:pPr lvl="2"/>
            <a:r>
              <a:rPr lang="en-US" altLang="en-US" smtClean="0"/>
              <a:t>Add B-VLAN(s) – </a:t>
            </a:r>
          </a:p>
          <a:p>
            <a:pPr lvl="3"/>
            <a:r>
              <a:rPr lang="en-US" altLang="en-US" smtClean="0"/>
              <a:t>Add all B-VLANs and set primary B-VLAN, i.e. for SMLT configurations</a:t>
            </a:r>
          </a:p>
          <a:p>
            <a:pPr lvl="3"/>
            <a:r>
              <a:rPr lang="en-US" altLang="en-US" smtClean="0"/>
              <a:t>If SMLT cluster, add SMLT virtual B-MAC</a:t>
            </a:r>
          </a:p>
          <a:p>
            <a:pPr lvl="3"/>
            <a:r>
              <a:rPr lang="en-US" altLang="en-US" smtClean="0"/>
              <a:t>If SMLT cluster, add SMLT peer B-MAC </a:t>
            </a:r>
          </a:p>
          <a:p>
            <a:pPr lvl="1"/>
            <a:r>
              <a:rPr lang="en-US" altLang="en-US" smtClean="0"/>
              <a:t>On a SMLT Cluster</a:t>
            </a:r>
          </a:p>
          <a:p>
            <a:pPr lvl="2"/>
            <a:r>
              <a:rPr lang="en-US" altLang="en-US" smtClean="0"/>
              <a:t>A Virtual B-MAC must be configured plus IST peering  using neighbor Sys-ID</a:t>
            </a:r>
          </a:p>
          <a:p>
            <a:pPr lvl="2"/>
            <a:r>
              <a:rPr lang="en-US" altLang="en-US" smtClean="0"/>
              <a:t>The Virtual B-MAC must be the same on both cluster switches</a:t>
            </a:r>
          </a:p>
          <a:p>
            <a:pPr lvl="1"/>
            <a:r>
              <a:rPr lang="en-US" altLang="en-US" smtClean="0"/>
              <a:t>Enable IS-IS on interface level</a:t>
            </a:r>
          </a:p>
          <a:p>
            <a:pPr lvl="2"/>
            <a:r>
              <a:rPr lang="en-US" altLang="en-US" smtClean="0"/>
              <a:t>Individual port or MLT</a:t>
            </a:r>
          </a:p>
          <a:p>
            <a:pPr lvl="3"/>
            <a:r>
              <a:rPr lang="en-US" altLang="en-US" smtClean="0"/>
              <a:t>If MLT, create MLT first then enable IS-IS on MLT</a:t>
            </a:r>
          </a:p>
          <a:p>
            <a:pPr lvl="2"/>
            <a:endParaRPr lang="en-US" altLang="en-US" smtClean="0"/>
          </a:p>
          <a:p>
            <a:pPr lvl="3"/>
            <a:endParaRPr lang="en-US" altLang="en-US" smtClean="0"/>
          </a:p>
          <a:p>
            <a:pPr lvl="2"/>
            <a:endParaRPr lang="en-US" altLang="en-US" smtClean="0"/>
          </a:p>
        </p:txBody>
      </p:sp>
      <p:sp>
        <p:nvSpPr>
          <p:cNvPr id="6" name="Slide Number Placeholder 5"/>
          <p:cNvSpPr>
            <a:spLocks noGrp="1"/>
          </p:cNvSpPr>
          <p:nvPr>
            <p:ph type="sldNum" sz="quarter" idx="12"/>
          </p:nvPr>
        </p:nvSpPr>
        <p:spPr/>
        <p:txBody>
          <a:bodyPr/>
          <a:lstStyle/>
          <a:p>
            <a:fld id="{3E55E81F-72E2-40F1-A677-7E1BFDA06590}" type="slidenum">
              <a:rPr lang="en-US" smtClean="0"/>
              <a:t>7</a:t>
            </a:fld>
            <a:endParaRPr lang="en-US"/>
          </a:p>
        </p:txBody>
      </p:sp>
    </p:spTree>
    <p:extLst>
      <p:ext uri="{BB962C8B-B14F-4D97-AF65-F5344CB8AC3E}">
        <p14:creationId xmlns:p14="http://schemas.microsoft.com/office/powerpoint/2010/main" val="370037583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SPBM Configuration</a:t>
            </a:r>
            <a:br>
              <a:rPr lang="en-US" altLang="en-US" smtClean="0"/>
            </a:br>
            <a:r>
              <a:rPr lang="en-US" altLang="en-US" smtClean="0"/>
              <a:t>IS-IS and SPBM Core Configuration - CLI</a:t>
            </a:r>
            <a:endParaRPr lang="en-US" altLang="en-US" dirty="0" smtClean="0"/>
          </a:p>
        </p:txBody>
      </p:sp>
      <p:sp>
        <p:nvSpPr>
          <p:cNvPr id="3" name="Content Placeholder 2"/>
          <p:cNvSpPr>
            <a:spLocks noGrp="1"/>
          </p:cNvSpPr>
          <p:nvPr>
            <p:ph idx="1"/>
          </p:nvPr>
        </p:nvSpPr>
        <p:spPr/>
        <p:txBody>
          <a:bodyPr/>
          <a:lstStyle/>
          <a:p>
            <a:r>
              <a:rPr lang="en-US" smtClean="0"/>
              <a:t>CLI</a:t>
            </a:r>
          </a:p>
          <a:p>
            <a:pPr lvl="1"/>
            <a:r>
              <a:rPr lang="en-US" smtClean="0"/>
              <a:t>ERS-8800:5# config spbm enable</a:t>
            </a:r>
          </a:p>
          <a:p>
            <a:pPr lvl="1"/>
            <a:r>
              <a:rPr lang="en-US" smtClean="0"/>
              <a:t>ERS-8800:5# config vlan &lt;B-VLAN: vlan-id&gt; create spbm-bvlan</a:t>
            </a:r>
          </a:p>
          <a:p>
            <a:pPr lvl="1"/>
            <a:r>
              <a:rPr lang="en-US" smtClean="0"/>
              <a:t>ERS-8800:5# config isis spbm &lt;instance-id: 1..100&gt; create</a:t>
            </a:r>
          </a:p>
          <a:p>
            <a:pPr lvl="1"/>
            <a:r>
              <a:rPr lang="en-US" smtClean="0"/>
              <a:t>ERS-8800:5# config isis spbm &lt;1..100&gt; nick-name &lt;x.xx.xx - 2.5 bytes&gt;</a:t>
            </a:r>
          </a:p>
          <a:p>
            <a:pPr lvl="1"/>
            <a:r>
              <a:rPr lang="en-US" smtClean="0"/>
              <a:t>ERS-8800:5# config isis spbm &lt;1..100&gt; add-b-vid &lt;vlan id&gt;</a:t>
            </a:r>
          </a:p>
          <a:p>
            <a:pPr lvl="1"/>
            <a:r>
              <a:rPr lang="en-US" smtClean="0"/>
              <a:t>or if two B-VLANs are used </a:t>
            </a:r>
          </a:p>
          <a:p>
            <a:pPr lvl="1"/>
            <a:r>
              <a:rPr lang="en-US" smtClean="0"/>
              <a:t>ERS-8800:5# config isis spbm &lt;1..100&gt; add-b-vid &lt;vlan id,vlan id&gt; primary &lt;vlan id&gt;</a:t>
            </a:r>
          </a:p>
          <a:p>
            <a:pPr lvl="1"/>
            <a:r>
              <a:rPr lang="en-US" smtClean="0"/>
              <a:t>ERS-8800:5# config isis manual-area add &lt;xx.xxxx.xxxx...xxxx - 1...13 bytes&gt;</a:t>
            </a:r>
          </a:p>
          <a:p>
            <a:pPr lvl="1"/>
            <a:r>
              <a:rPr lang="en-US" smtClean="0"/>
              <a:t>ERS-8800:5# config isis enable</a:t>
            </a:r>
          </a:p>
          <a:p>
            <a:endParaRPr lang="en-US" dirty="0"/>
          </a:p>
        </p:txBody>
      </p:sp>
      <p:sp>
        <p:nvSpPr>
          <p:cNvPr id="9" name="Slide Number Placeholder 8"/>
          <p:cNvSpPr>
            <a:spLocks noGrp="1"/>
          </p:cNvSpPr>
          <p:nvPr>
            <p:ph type="sldNum" sz="quarter" idx="12"/>
          </p:nvPr>
        </p:nvSpPr>
        <p:spPr/>
        <p:txBody>
          <a:bodyPr/>
          <a:lstStyle/>
          <a:p>
            <a:fld id="{3E55E81F-72E2-40F1-A677-7E1BFDA06590}" type="slidenum">
              <a:rPr lang="en-US" smtClean="0"/>
              <a:t>8</a:t>
            </a:fld>
            <a:endParaRPr lang="en-US"/>
          </a:p>
        </p:txBody>
      </p:sp>
    </p:spTree>
    <p:extLst>
      <p:ext uri="{BB962C8B-B14F-4D97-AF65-F5344CB8AC3E}">
        <p14:creationId xmlns:p14="http://schemas.microsoft.com/office/powerpoint/2010/main" val="37580099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SPBM Configuration</a:t>
            </a:r>
            <a:br>
              <a:rPr lang="en-US" altLang="en-US" smtClean="0"/>
            </a:br>
            <a:r>
              <a:rPr lang="en-US" altLang="en-US" smtClean="0"/>
              <a:t>IS-IS and SPBM Core Configuration - ACLI</a:t>
            </a:r>
            <a:endParaRPr lang="en-US" altLang="en-US" dirty="0" smtClean="0"/>
          </a:p>
        </p:txBody>
      </p:sp>
      <p:sp>
        <p:nvSpPr>
          <p:cNvPr id="4" name="Content Placeholder 2"/>
          <p:cNvSpPr>
            <a:spLocks noGrp="1"/>
          </p:cNvSpPr>
          <p:nvPr>
            <p:ph idx="1"/>
          </p:nvPr>
        </p:nvSpPr>
        <p:spPr/>
        <p:txBody>
          <a:bodyPr/>
          <a:lstStyle/>
          <a:p>
            <a:r>
              <a:rPr lang="en-US" smtClean="0"/>
              <a:t>ACLI</a:t>
            </a:r>
          </a:p>
          <a:p>
            <a:pPr lvl="1"/>
            <a:r>
              <a:rPr lang="en-US" smtClean="0"/>
              <a:t>ERS-8800:5(config)#spbm</a:t>
            </a:r>
          </a:p>
          <a:p>
            <a:pPr lvl="1"/>
            <a:r>
              <a:rPr lang="en-US" smtClean="0"/>
              <a:t>ERS-8800:5(config)#vlan create &lt;B-VLAN: vlan-id&gt; type spbm-bvlan</a:t>
            </a:r>
          </a:p>
          <a:p>
            <a:pPr lvl="1"/>
            <a:r>
              <a:rPr lang="en-US" smtClean="0"/>
              <a:t>ERS-8800:5(config)#router isis</a:t>
            </a:r>
          </a:p>
          <a:p>
            <a:pPr lvl="1"/>
            <a:r>
              <a:rPr lang="en-US" smtClean="0"/>
              <a:t>ERS-8800:5(config-isis)#spbm &lt;instance-id: 1..100&gt;</a:t>
            </a:r>
          </a:p>
          <a:p>
            <a:pPr lvl="1"/>
            <a:r>
              <a:rPr lang="en-US" smtClean="0"/>
              <a:t>ERS-8800:5(config-isis)#spbm &lt;1..100&gt; nick-name &lt;x.xx.xx - 2.5 bytes&gt;</a:t>
            </a:r>
          </a:p>
          <a:p>
            <a:pPr lvl="1"/>
            <a:r>
              <a:rPr lang="en-US" smtClean="0"/>
              <a:t>ERS-8800:5(config-isis)#spbm &lt;1..100&gt; b-vid &lt;vlan id&gt;</a:t>
            </a:r>
          </a:p>
          <a:p>
            <a:pPr lvl="1"/>
            <a:r>
              <a:rPr lang="en-US" smtClean="0"/>
              <a:t>or if two B-VLANs are used</a:t>
            </a:r>
          </a:p>
          <a:p>
            <a:pPr lvl="1"/>
            <a:r>
              <a:rPr lang="en-US" smtClean="0"/>
              <a:t>ERS-8800:5(config-isis)#spbm 1 b-vid &lt;vlan id,vlan id&gt; primary &lt;vlan id&gt;</a:t>
            </a:r>
          </a:p>
          <a:p>
            <a:pPr lvl="1"/>
            <a:r>
              <a:rPr lang="en-US" smtClean="0"/>
              <a:t>ERS-8800:5(config-isis)#manual-area &lt;xx.xxxx.xxxx...xxxx - 1...13 bytes&gt;</a:t>
            </a:r>
          </a:p>
          <a:p>
            <a:pPr lvl="1"/>
            <a:r>
              <a:rPr lang="en-US" smtClean="0"/>
              <a:t>ERS-8800:5(config-isis)#exit</a:t>
            </a:r>
          </a:p>
          <a:p>
            <a:pPr lvl="1"/>
            <a:r>
              <a:rPr lang="en-US" smtClean="0"/>
              <a:t>ERS-8800:5(config)#router isis enable</a:t>
            </a:r>
          </a:p>
          <a:p>
            <a:endParaRPr lang="en-US" dirty="0"/>
          </a:p>
        </p:txBody>
      </p:sp>
      <p:sp>
        <p:nvSpPr>
          <p:cNvPr id="7" name="Slide Number Placeholder 6"/>
          <p:cNvSpPr>
            <a:spLocks noGrp="1"/>
          </p:cNvSpPr>
          <p:nvPr>
            <p:ph type="sldNum" sz="quarter" idx="12"/>
          </p:nvPr>
        </p:nvSpPr>
        <p:spPr/>
        <p:txBody>
          <a:bodyPr/>
          <a:lstStyle/>
          <a:p>
            <a:fld id="{3E55E81F-72E2-40F1-A677-7E1BFDA06590}" type="slidenum">
              <a:rPr lang="en-US" smtClean="0"/>
              <a:t>9</a:t>
            </a:fld>
            <a:endParaRPr lang="en-US"/>
          </a:p>
        </p:txBody>
      </p:sp>
    </p:spTree>
    <p:extLst>
      <p:ext uri="{BB962C8B-B14F-4D97-AF65-F5344CB8AC3E}">
        <p14:creationId xmlns:p14="http://schemas.microsoft.com/office/powerpoint/2010/main" val="260071878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C2D9CC-6880-42B2-8B8E-F8D55A3C8EAB}&quot;/&gt;&lt;filename val=&quot;C:\DOCUME~1\ddebacke\LOCALS~1\Temp\PR\data\asimages\{CBC2D9CC-6880-42B2-8B8E-F8D55A3C8EAB}.png&quot;/&gt;&lt;hasEffects val=&quot;1&quot;/&gt;&lt;left val=&quot;241.56&quot;/&gt;&lt;top val=&quot;297.72&quot;/&gt;&lt;width val=&quot;237.36&quot;/&gt;&lt;height val=&quot;36.36&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C2D9CC-6880-42B2-8B8E-F8D55A3C8EAB}&quot;/&gt;&lt;filename val=&quot;C:\DOCUME~1\ddebacke\LOCALS~1\Temp\PR\data\asimages\{CBC2D9CC-6880-42B2-8B8E-F8D55A3C8EAB}.png&quot;/&gt;&lt;hasEffects val=&quot;1&quot;/&gt;&lt;left val=&quot;241.56&quot;/&gt;&lt;top val=&quot;297.72&quot;/&gt;&lt;width val=&quot;237.36&quot;/&gt;&lt;height val=&quot;36.3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BC2D9CC-6880-42B2-8B8E-F8D55A3C8EAB}&quot;/&gt;&lt;filename val=&quot;C:\DOCUME~1\ddebacke\LOCALS~1\Temp\PR\data\asimages\{CBC2D9CC-6880-42B2-8B8E-F8D55A3C8EAB}.png&quot;/&gt;&lt;hasEffects val=&quot;1&quot;/&gt;&lt;left val=&quot;241.56&quot;/&gt;&lt;top val=&quot;297.72&quot;/&gt;&lt;width val=&quot;237.36&quot;/&gt;&lt;height val=&quot;36.36&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31E9DDDFB264C8BA395F0E30865D1" ma:contentTypeVersion="0" ma:contentTypeDescription="Create a new document." ma:contentTypeScope="" ma:versionID="ac34ea7dcf258570c0d7202014240c3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6C5586B-469B-41AB-AE97-E0CDC86F58C5}"/>
</file>

<file path=customXml/itemProps2.xml><?xml version="1.0" encoding="utf-8"?>
<ds:datastoreItem xmlns:ds="http://schemas.openxmlformats.org/officeDocument/2006/customXml" ds:itemID="{CDD88076-54F9-4D93-A600-E0140DB5971C}"/>
</file>

<file path=customXml/itemProps3.xml><?xml version="1.0" encoding="utf-8"?>
<ds:datastoreItem xmlns:ds="http://schemas.openxmlformats.org/officeDocument/2006/customXml" ds:itemID="{AA96C05C-4BF7-42C7-A691-5EF02FFED056}"/>
</file>

<file path=docProps/app.xml><?xml version="1.0" encoding="utf-8"?>
<Properties xmlns="http://schemas.openxmlformats.org/officeDocument/2006/extended-properties" xmlns:vt="http://schemas.openxmlformats.org/officeDocument/2006/docPropsVTypes">
  <Template/>
  <TotalTime>1279</TotalTime>
  <Words>2947</Words>
  <Application>Microsoft Office PowerPoint</Application>
  <PresentationFormat>On-screen Show (4:3)</PresentationFormat>
  <Paragraphs>644</Paragraphs>
  <Slides>52</Slides>
  <Notes>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Managing an Avaya Fabric Connect Solution</vt:lpstr>
      <vt:lpstr>PowerPoint Presentation</vt:lpstr>
      <vt:lpstr>What kind of management are we talking about?</vt:lpstr>
      <vt:lpstr>Agenda Overview of the Types of Management</vt:lpstr>
      <vt:lpstr>SPB Terminology Review</vt:lpstr>
      <vt:lpstr>Configuration Management</vt:lpstr>
      <vt:lpstr>SPBM Configuration</vt:lpstr>
      <vt:lpstr>SPBM Configuration IS-IS and SPBM Core Configuration - CLI</vt:lpstr>
      <vt:lpstr>SPBM Configuration IS-IS and SPBM Core Configuration - ACLI</vt:lpstr>
      <vt:lpstr>SPBM Configuration IS-IS and SPBM Interface Configuration - CLI</vt:lpstr>
      <vt:lpstr>SPBM Configuration IS-IS and SPBM Interface Configuration - ACLI</vt:lpstr>
      <vt:lpstr>L2 VSN Config - CLI</vt:lpstr>
      <vt:lpstr>SPBM Configuration Extending a VLAN (L2 VSN) </vt:lpstr>
      <vt:lpstr>L3 VSN - Config - CLI</vt:lpstr>
      <vt:lpstr>SPBM Configuration Extending a VLAN (L3 VSN) </vt:lpstr>
      <vt:lpstr>SPBM Configuration Displaying your Configuration</vt:lpstr>
      <vt:lpstr>Configuration Management</vt:lpstr>
      <vt:lpstr>Enterprise Device Manager IS-IS</vt:lpstr>
      <vt:lpstr>Enterprise Device Manager IS-IS</vt:lpstr>
      <vt:lpstr>Enterprise Device Manager SPBM</vt:lpstr>
      <vt:lpstr>Enterprise Device Manager SPBM</vt:lpstr>
      <vt:lpstr>L2 VSN Config – COM VSN Manager</vt:lpstr>
      <vt:lpstr>L3 VSN Config – COM VSN Manager</vt:lpstr>
      <vt:lpstr>COM VSN Manager</vt:lpstr>
      <vt:lpstr>Fault Management</vt:lpstr>
      <vt:lpstr>IEEE 802.1ag  Connectivity Fault Management (CFM) 802.1ag</vt:lpstr>
      <vt:lpstr>IEEE 802.1ag CFM – Connectivity Fault Management  and ITU Y.1731 Performance Management</vt:lpstr>
      <vt:lpstr>IEEE 802.1ag  Connectivity Fault Management</vt:lpstr>
      <vt:lpstr>IEEE 802.1ag  Connectivity Fault Management</vt:lpstr>
      <vt:lpstr>IEEE 802.1ag  Connectivity Fault Management</vt:lpstr>
      <vt:lpstr>SPBM Configuration Connectivity Fault Management (CFM) </vt:lpstr>
      <vt:lpstr>IEEE 802.1ag  Connectivity Fault Management</vt:lpstr>
      <vt:lpstr>IEEE 802.1ag Message Types</vt:lpstr>
      <vt:lpstr>IEEE 802.1ag  Connectivity Fault Management</vt:lpstr>
      <vt:lpstr>CFM CMAC – L2ping &amp; L2traceroute</vt:lpstr>
      <vt:lpstr>CFM SPBM – L2ping &amp; L2traceroute</vt:lpstr>
      <vt:lpstr>CFM SPBM – L2tracetree</vt:lpstr>
      <vt:lpstr>Fault Management</vt:lpstr>
      <vt:lpstr>CFM Commands in EDM</vt:lpstr>
      <vt:lpstr>CFM Commands in EDM</vt:lpstr>
      <vt:lpstr>Proactive Fault Management in VPFM</vt:lpstr>
      <vt:lpstr>Proactive Fault Management in VPFM</vt:lpstr>
      <vt:lpstr>Proactive Fault Management in VPFM</vt:lpstr>
      <vt:lpstr>Performance Management</vt:lpstr>
      <vt:lpstr>SPBM Configuration Connectivity Fault Management (CFM) </vt:lpstr>
      <vt:lpstr>Performance Management</vt:lpstr>
      <vt:lpstr>SPB Performance Metrics in EDM</vt:lpstr>
      <vt:lpstr>SPB Performance Metrics in VPFM</vt:lpstr>
      <vt:lpstr>SPB Performance Metrics in VPFM</vt:lpstr>
      <vt:lpstr>PowerPoint Presentation</vt:lpstr>
      <vt:lpstr>Be sure to  tweet your feedback  on this presentation</vt:lpstr>
      <vt:lpstr>PowerPoint Presentation</vt:lpstr>
    </vt:vector>
  </TitlesOfParts>
  <Company>Avaya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 Avaya Fabric Connect Solution</dc:title>
  <dc:subject>2014 ATF Breakout Sessions</dc:subject>
  <dc:creator>teamavaya2432@avaya.com</dc:creator>
  <cp:lastModifiedBy>Perry J. Heliger</cp:lastModifiedBy>
  <cp:revision>221</cp:revision>
  <dcterms:created xsi:type="dcterms:W3CDTF">2013-08-19T20:08:17Z</dcterms:created>
  <dcterms:modified xsi:type="dcterms:W3CDTF">2014-03-22T20:38:32Z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2925635</vt:lpwstr>
  </property>
  <property fmtid="{D5CDD505-2E9C-101B-9397-08002B2CF9AE}" pid="3" name="NXPowerLiteSettings">
    <vt:lpwstr>F7000400038000</vt:lpwstr>
  </property>
  <property fmtid="{D5CDD505-2E9C-101B-9397-08002B2CF9AE}" pid="4" name="NXPowerLiteVersion">
    <vt:lpwstr>D5.1.2</vt:lpwstr>
  </property>
  <property fmtid="{D5CDD505-2E9C-101B-9397-08002B2CF9AE}" pid="5" name="SlidesCount">
    <vt:lpwstr>9</vt:lpwstr>
  </property>
  <property fmtid="{D5CDD505-2E9C-101B-9397-08002B2CF9AE}" pid="6" name="ContentTypeId">
    <vt:lpwstr>0x0101000E831E9DDDFB264C8BA395F0E30865D1</vt:lpwstr>
  </property>
</Properties>
</file>