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5" r:id="rId4"/>
  </p:sldMasterIdLst>
  <p:notesMasterIdLst>
    <p:notesMasterId r:id="rId29"/>
  </p:notesMasterIdLst>
  <p:handoutMasterIdLst>
    <p:handoutMasterId r:id="rId30"/>
  </p:handoutMasterIdLst>
  <p:sldIdLst>
    <p:sldId id="507" r:id="rId5"/>
    <p:sldId id="534" r:id="rId6"/>
    <p:sldId id="535" r:id="rId7"/>
    <p:sldId id="510" r:id="rId8"/>
    <p:sldId id="532" r:id="rId9"/>
    <p:sldId id="545" r:id="rId10"/>
    <p:sldId id="539" r:id="rId11"/>
    <p:sldId id="540" r:id="rId12"/>
    <p:sldId id="546" r:id="rId13"/>
    <p:sldId id="533" r:id="rId14"/>
    <p:sldId id="523" r:id="rId15"/>
    <p:sldId id="536" r:id="rId16"/>
    <p:sldId id="537" r:id="rId17"/>
    <p:sldId id="538" r:id="rId18"/>
    <p:sldId id="524" r:id="rId19"/>
    <p:sldId id="530" r:id="rId20"/>
    <p:sldId id="541" r:id="rId21"/>
    <p:sldId id="543" r:id="rId22"/>
    <p:sldId id="542" r:id="rId23"/>
    <p:sldId id="544" r:id="rId24"/>
    <p:sldId id="526" r:id="rId25"/>
    <p:sldId id="548" r:id="rId26"/>
    <p:sldId id="549" r:id="rId27"/>
    <p:sldId id="529" r:id="rId28"/>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93"/>
    <a:srgbClr val="FF9900"/>
    <a:srgbClr val="8F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8" autoAdjust="0"/>
    <p:restoredTop sz="79132" autoAdjust="0"/>
  </p:normalViewPr>
  <p:slideViewPr>
    <p:cSldViewPr>
      <p:cViewPr varScale="1">
        <p:scale>
          <a:sx n="61" d="100"/>
          <a:sy n="61" d="100"/>
        </p:scale>
        <p:origin x="-1248" y="-72"/>
      </p:cViewPr>
      <p:guideLst>
        <p:guide orient="horz" pos="2160"/>
        <p:guide orient="horz" pos="912"/>
        <p:guide orient="horz" pos="3888"/>
        <p:guide pos="2880"/>
        <p:guide pos="288"/>
        <p:guide pos="5472"/>
      </p:guideLst>
    </p:cSldViewPr>
  </p:slideViewPr>
  <p:notesTextViewPr>
    <p:cViewPr>
      <p:scale>
        <a:sx n="100" d="100"/>
        <a:sy n="100" d="100"/>
      </p:scale>
      <p:origin x="0" y="0"/>
    </p:cViewPr>
  </p:notesTextViewPr>
  <p:sorterViewPr>
    <p:cViewPr>
      <p:scale>
        <a:sx n="100" d="100"/>
        <a:sy n="100" d="100"/>
      </p:scale>
      <p:origin x="0" y="4644"/>
    </p:cViewPr>
  </p:sorterViewPr>
  <p:notesViewPr>
    <p:cSldViewPr>
      <p:cViewPr varScale="1">
        <p:scale>
          <a:sx n="60" d="100"/>
          <a:sy n="60" d="100"/>
        </p:scale>
        <p:origin x="-249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88A6D1-998E-4C55-8542-7AAA0C9A9AB8}" type="datetimeFigureOut">
              <a:rPr lang="en-US" smtClean="0"/>
              <a:pPr/>
              <a:t>3/22/2014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AB6F5-C0E1-4DEF-9E80-8EDB682E808C}" type="slidenum">
              <a:rPr lang="en-US" smtClean="0"/>
              <a:pPr/>
              <a:t>‹#›</a:t>
            </a:fld>
            <a:endParaRPr lang="en-US" dirty="0"/>
          </a:p>
        </p:txBody>
      </p:sp>
    </p:spTree>
    <p:extLst>
      <p:ext uri="{BB962C8B-B14F-4D97-AF65-F5344CB8AC3E}">
        <p14:creationId xmlns:p14="http://schemas.microsoft.com/office/powerpoint/2010/main" val="581647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141C1-3C5A-4240-87DB-9D4217E9B3B1}" type="datetimeFigureOut">
              <a:rPr lang="en-US" smtClean="0"/>
              <a:pPr/>
              <a:t>3/22/2014</a:t>
            </a:fld>
            <a:endParaRPr lang="en-US" dirty="0"/>
          </a:p>
        </p:txBody>
      </p:sp>
      <p:sp>
        <p:nvSpPr>
          <p:cNvPr id="4" name="Slide Image Placeholder 3"/>
          <p:cNvSpPr>
            <a:spLocks noGrp="1" noRot="1" noChangeAspect="1"/>
          </p:cNvSpPr>
          <p:nvPr>
            <p:ph type="sldImg" idx="2"/>
          </p:nvPr>
        </p:nvSpPr>
        <p:spPr>
          <a:xfrm>
            <a:off x="1391697" y="609600"/>
            <a:ext cx="4074606" cy="3055954"/>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557684" y="3810000"/>
            <a:ext cx="5742632"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A92C5E-BF34-4775-B657-4ADF2F3104CA}" type="slidenum">
              <a:rPr lang="en-US" smtClean="0"/>
              <a:pPr/>
              <a:t>‹#›</a:t>
            </a:fld>
            <a:endParaRPr lang="en-US" dirty="0"/>
          </a:p>
        </p:txBody>
      </p:sp>
    </p:spTree>
    <p:extLst>
      <p:ext uri="{BB962C8B-B14F-4D97-AF65-F5344CB8AC3E}">
        <p14:creationId xmlns:p14="http://schemas.microsoft.com/office/powerpoint/2010/main" val="912328260"/>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392238" y="609600"/>
            <a:ext cx="4073525" cy="3055938"/>
          </a:xfr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Welcome to this</a:t>
            </a:r>
            <a:r>
              <a:rPr lang="en-US" baseline="0" dirty="0" smtClean="0"/>
              <a:t> edition of Avaya Technology Sessions on the subject of designing and implementing a PCI-DSS compliant network using Stealth Networking services with Avaya’s Fabric Connect. I’m Ed Koehler and I will be your host for this session.</a:t>
            </a: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DDACAB-2922-4663-9498-3C8DB66308C5}"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dirty="0" smtClean="0"/>
              <a:t>Avaya’s Fabric Connect Architecture, which is based on an enhanced version of IEEE 802.1aq Shortest Path Bridging</a:t>
            </a:r>
            <a:r>
              <a:rPr lang="en-US" baseline="0" dirty="0" smtClean="0"/>
              <a:t> uses an access control broker element known as Identity Engines. When used in tandem with Fabric Connect, Identity Engines becomes a very powerful PCI enforcement tool tha can address the whole area of network segmentation as it is addressed in appendix D for PCI-DSS compliance. Highlighted in red are the areas where IDE and Fabric Connect merge to provide a total enforcement paradigm for the PCI-DSS network service paths. It’s use also both compliments and simplifies PCI audit requirements.</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fontScale="92500" lnSpcReduction="10000"/>
          </a:bodyPr>
          <a:lstStyle/>
          <a:p>
            <a:r>
              <a:rPr lang="en-US" sz="1100" kern="1200" dirty="0" smtClean="0">
                <a:solidFill>
                  <a:schemeClr val="tx1"/>
                </a:solidFill>
                <a:latin typeface="+mn-lt"/>
                <a:ea typeface="+mn-ea"/>
                <a:cs typeface="+mn-cs"/>
              </a:rPr>
              <a:t>In an early blog article I introduced the concept of composite identities and the fact that all identities in cyber-space are as such. This basic concept is rather obvious when it speaks to elemental constructs of device/user combinations, but it gets smeared and somewhat</a:t>
            </a:r>
            <a:r>
              <a:rPr lang="en-US" sz="1100" kern="1200" baseline="0" dirty="0" smtClean="0">
                <a:solidFill>
                  <a:schemeClr val="tx1"/>
                </a:solidFill>
                <a:latin typeface="+mn-lt"/>
                <a:ea typeface="+mn-ea"/>
                <a:cs typeface="+mn-cs"/>
              </a:rPr>
              <a:t> fuzzy</a:t>
            </a:r>
            <a:r>
              <a:rPr lang="en-US" sz="1100" kern="1200" dirty="0" smtClean="0">
                <a:solidFill>
                  <a:schemeClr val="tx1"/>
                </a:solidFill>
                <a:latin typeface="+mn-lt"/>
                <a:ea typeface="+mn-ea"/>
                <a:cs typeface="+mn-cs"/>
              </a:rPr>
              <a:t> when the concept extends to applications or services. Or it can extend further to elements such as location or systems that a user is logged into. These are all elements of a composite instance of a user and they are contained within a space/time context. As an example, I may allow user ‘A’ for access application ‘A’ from location ‘A’ with device ‘A’. But any other location, device or even time combination may provide a totally different authentication and consequent access approach or the complete denial of service. This composite approach is very powerful. Particularly when combined with the rather strong path control capabilities of Avaya’s Fabric Connect. This combination yields an ability to determine network placement based on user behavior patterns. Those expected and within profile, but more importantly for those that are unusual and out of the normal users profile. These instances may require additional challenges and consequent authentications.</a:t>
            </a:r>
            <a:endParaRPr lang="en-US" dirty="0" smtClean="0"/>
          </a:p>
          <a:p>
            <a:r>
              <a:rPr lang="en-US" sz="1100" kern="1200" dirty="0" smtClean="0">
                <a:solidFill>
                  <a:schemeClr val="tx1"/>
                </a:solidFill>
                <a:latin typeface="+mn-lt"/>
                <a:ea typeface="+mn-ea"/>
                <a:cs typeface="+mn-cs"/>
              </a:rPr>
              <a:t>As noted in the slide, the series of gates concept merges well within this construct. The first gate provides identification of a particular user/device combination. From this elemental composite, network access is provided according to a policy. From there the user is limited to the particular paths that provide access to a normal profile. As a user goes to invoke a certain secure application or log on as a different</a:t>
            </a:r>
            <a:r>
              <a:rPr lang="en-US" sz="1100" kern="1200" baseline="0" dirty="0" smtClean="0">
                <a:solidFill>
                  <a:schemeClr val="tx1"/>
                </a:solidFill>
                <a:latin typeface="+mn-lt"/>
                <a:ea typeface="+mn-ea"/>
                <a:cs typeface="+mn-cs"/>
              </a:rPr>
              <a:t> user</a:t>
            </a:r>
            <a:r>
              <a:rPr lang="en-US" sz="1100" kern="1200" dirty="0" smtClean="0">
                <a:solidFill>
                  <a:schemeClr val="tx1"/>
                </a:solidFill>
                <a:latin typeface="+mn-lt"/>
                <a:ea typeface="+mn-ea"/>
                <a:cs typeface="+mn-cs"/>
              </a:rPr>
              <a:t>, the network responds with an additional challenge. This may be an additional password or perhaps a certain secure token and biometric signature to reassure identity for the added degree of trust. This is all normal. But in the normal environment the access is provided at the systems level thereby increasing the ‘smear’ of the user’s identity. A critical difference in the approach we are referring to is that </a:t>
            </a:r>
            <a:r>
              <a:rPr lang="en-US" sz="1100" i="1" kern="1200" dirty="0" smtClean="0">
                <a:solidFill>
                  <a:schemeClr val="tx1"/>
                </a:solidFill>
                <a:latin typeface="+mn-lt"/>
                <a:ea typeface="+mn-ea"/>
                <a:cs typeface="+mn-cs"/>
              </a:rPr>
              <a:t>the whole network placement profile of the user changes. </a:t>
            </a:r>
            <a:r>
              <a:rPr lang="en-US" sz="1100" kern="1200" dirty="0" smtClean="0">
                <a:solidFill>
                  <a:schemeClr val="tx1"/>
                </a:solidFill>
                <a:latin typeface="+mn-lt"/>
                <a:ea typeface="+mn-ea"/>
                <a:cs typeface="+mn-cs"/>
              </a:rPr>
              <a:t>In other words, in the previous network profile the system that provides the secure application is not even available by </a:t>
            </a:r>
            <a:r>
              <a:rPr lang="en-US" sz="1100" i="1" kern="1200" dirty="0" smtClean="0">
                <a:solidFill>
                  <a:schemeClr val="tx1"/>
                </a:solidFill>
                <a:latin typeface="+mn-lt"/>
                <a:ea typeface="+mn-ea"/>
                <a:cs typeface="+mn-cs"/>
              </a:rPr>
              <a:t>any</a:t>
            </a:r>
            <a:r>
              <a:rPr lang="en-US" sz="1100" kern="1200" dirty="0" smtClean="0">
                <a:solidFill>
                  <a:schemeClr val="tx1"/>
                </a:solidFill>
                <a:latin typeface="+mn-lt"/>
                <a:ea typeface="+mn-ea"/>
                <a:cs typeface="+mn-cs"/>
              </a:rPr>
              <a:t> viable network path. It is by the renewal of challenge and additional tiers of authentication that such </a:t>
            </a:r>
            <a:r>
              <a:rPr lang="en-US" sz="1100" i="1" kern="1200" dirty="0" smtClean="0">
                <a:solidFill>
                  <a:schemeClr val="tx1"/>
                </a:solidFill>
                <a:latin typeface="+mn-lt"/>
                <a:ea typeface="+mn-ea"/>
                <a:cs typeface="+mn-cs"/>
              </a:rPr>
              <a:t>connectivity</a:t>
            </a:r>
            <a:r>
              <a:rPr lang="en-US" sz="1100" kern="1200" dirty="0" smtClean="0">
                <a:solidFill>
                  <a:schemeClr val="tx1"/>
                </a:solidFill>
                <a:latin typeface="+mn-lt"/>
                <a:ea typeface="+mn-ea"/>
                <a:cs typeface="+mn-cs"/>
              </a:rPr>
              <a:t>  is granted. Note how I do not say access but connectivity. Certainly systems access controls would remain but by and large they would be the last and final gate. At the user edge, whole logical topology changes occur that place the user into a Stealth IP VPN environment where secure access to the application can then be obtained.</a:t>
            </a:r>
            <a:endParaRPr lang="en-US" dirty="0" smtClean="0"/>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dirty="0" smtClean="0"/>
              <a:t>Let’s</a:t>
            </a:r>
            <a:r>
              <a:rPr lang="en-US" baseline="0" dirty="0" smtClean="0"/>
              <a:t> take a moment and talk about the anatomy of these circuit based services. </a:t>
            </a:r>
            <a:r>
              <a:rPr lang="en-US" dirty="0" smtClean="0"/>
              <a:t>The anatomy</a:t>
            </a:r>
            <a:r>
              <a:rPr lang="en-US" baseline="0" dirty="0" smtClean="0"/>
              <a:t> of a layer three stealth network is actually very simple. It is nothing more than an I-SID (which is short for I-Component Service ID – Basically a SPB circuit) that is associated with VRF’s. The VLAN’s attached to the VRF’s are given IP addresses, however none of the IP subnets are reachable outside of the IP VPN environment. As such, a stand alone layer three IP internet is created where nothing can enter or exit. It is in essence invisible to the outside world.</a:t>
            </a:r>
          </a:p>
          <a:p>
            <a:r>
              <a:rPr lang="en-US" baseline="0" dirty="0" smtClean="0"/>
              <a:t>This service type is useful for any secure layer three protocol environment such as PCI DSS networks, but are also useful to provide for service separation of possible conflicting protocol environments such as in the case of multiple multicast domains.</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dirty="0" smtClean="0"/>
              <a:t>The anatomy</a:t>
            </a:r>
            <a:r>
              <a:rPr lang="en-US" baseline="0" dirty="0" smtClean="0"/>
              <a:t> of a layer 2 stealth network is also very simple. It is nothing more than an I-SID that is associated with VLAN’s. The VLAN’s are not given IP addresses however. As such, a stand alone layer two network is created where nothing can enter or exit. These are extremely useful to extend secure Layer two protocol environments such as SCADA. Layer two Dark horse networks allow for the easy and secure distribution of such protocol environments. Additionally, IP can run inside the Layer two dark horse network. But it is a self contained IP subnet that is not routed to the outside world. It is in essence invisible. As a result they can be used for Secure Data Center usage where IP reachability is not nessecarily desireable.</a:t>
            </a:r>
          </a:p>
          <a:p>
            <a:r>
              <a:rPr lang="en-US" baseline="0" dirty="0" smtClean="0"/>
              <a:t>Finally, a comparible service in MPLS, known as Layer 2 VPLS requires roughly 30 to 40 command lines of code to execute whereas a Layer 2 Stealth network in Fabric Connect is in essence one command.</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services can be used in tandem and in combination to yield totally closed network topologies. As shown in the slide, a layer 3 VSN is used to extend out the PCI compliant network to far end point of sale applications. These PA-DSS application end systems will gain access to the PCI network via Identity Engines authentication. The L3 VSN is then extended up to the Data Center security demarcation point where there is a single secure port into the perimeters Firewall/IDS boundary. On the other side of the demarcation, Secure L2 VSN’s provide for connectivity to Data Center services. The whole end to end design yields a closed network systems environment that is totally isolated from the outside world. There is simply no way in or out.</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In this whole model something significant occurs. Users are now in communities of interest where only certain traffic pattern profiles are expected. As a result, zero day alerts of anomaly based IPS/IDS systems become something other than white noise. They become very discrete resources with an expected monitoring profile and any anolamies outside of that profile will flag as a true alert that should be investigated. This enables zero day threat systems to work far more optimally as their theory of operation is to look for patterns outside of the expected behaviors that are normally seen in the network. SPB compliments this by keeping communities strictly separate when required. With a smaller isolated community it is far easier to use such systems accurately. The slide illustrates the value of this virtualized Security Perimeter. Note how any end point is logically on the ‘outer’ network connectivity side. Even though I-SID’s traverse a common network footprint they are ‘ships in the night’ in that they never see one another or have the opportunity to inter-communicate except by formal monitored means.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Firewalls are also notoriously complex when they are used for community separation or multi-tenant applications. The reason for this is that all of the separation is dependent on the security policy database (SPD) and how well it covers all given applications and port calls. If a new application is introduced and it needs to be isolated the security</a:t>
            </a:r>
            <a:r>
              <a:rPr lang="en-US" sz="1100" kern="1200" baseline="0" dirty="0" smtClean="0">
                <a:solidFill>
                  <a:schemeClr val="tx1"/>
                </a:solidFill>
                <a:latin typeface="+mn-lt"/>
                <a:ea typeface="+mn-ea"/>
                <a:cs typeface="+mn-cs"/>
              </a:rPr>
              <a:t> policy database</a:t>
            </a:r>
            <a:r>
              <a:rPr lang="en-US" sz="1100" kern="1200" dirty="0" smtClean="0">
                <a:solidFill>
                  <a:schemeClr val="tx1"/>
                </a:solidFill>
                <a:latin typeface="+mn-lt"/>
                <a:ea typeface="+mn-ea"/>
                <a:cs typeface="+mn-cs"/>
              </a:rPr>
              <a:t> must be modified to reflect it. If this gets missed or the settings are not correct, the application is not isolated and no longer secure. Again Avaya’s Fabric Connect and Stealth networking help in controlling user’s paths and keeping communities separate. Now the firewalls security policy database can</a:t>
            </a:r>
            <a:r>
              <a:rPr lang="en-US" sz="1100" kern="1200" baseline="0" dirty="0" smtClean="0">
                <a:solidFill>
                  <a:schemeClr val="tx1"/>
                </a:solidFill>
                <a:latin typeface="+mn-lt"/>
                <a:ea typeface="+mn-ea"/>
                <a:cs typeface="+mn-cs"/>
              </a:rPr>
              <a:t> be</a:t>
            </a:r>
            <a:r>
              <a:rPr lang="en-US" sz="1100" kern="1200" dirty="0" smtClean="0">
                <a:solidFill>
                  <a:schemeClr val="tx1"/>
                </a:solidFill>
                <a:latin typeface="+mn-lt"/>
                <a:ea typeface="+mn-ea"/>
                <a:cs typeface="+mn-cs"/>
              </a:rPr>
              <a:t> white listed with a black list deny all policy after that. Now as new applications get installed unless they are added to the white list, they will be isolated by default within the community that they reside in. There is far less manipulation of the individual security policy databases and far less risk of an attack surface developing in the security perimeter due to a misssed policy statement.</a:t>
            </a:r>
            <a:endParaRPr lang="en-US" dirty="0" smtClean="0"/>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mn-lt"/>
                <a:ea typeface="+mn-ea"/>
                <a:cs typeface="+mn-cs"/>
              </a:rPr>
              <a:t>As mentioned,</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areas where Stealth network</a:t>
            </a:r>
            <a:r>
              <a:rPr lang="en-US" sz="1100" kern="1200" baseline="0" dirty="0" smtClean="0">
                <a:solidFill>
                  <a:schemeClr val="tx1"/>
                </a:solidFill>
                <a:latin typeface="+mn-lt"/>
                <a:ea typeface="+mn-ea"/>
                <a:cs typeface="+mn-cs"/>
              </a:rPr>
              <a:t> topologies</a:t>
            </a:r>
            <a:r>
              <a:rPr lang="en-US" sz="1100" kern="1200" dirty="0" smtClean="0">
                <a:solidFill>
                  <a:schemeClr val="tx1"/>
                </a:solidFill>
                <a:latin typeface="+mn-lt"/>
                <a:ea typeface="+mn-ea"/>
                <a:cs typeface="+mn-cs"/>
              </a:rPr>
              <a:t> are useful are in networks that require full privacy such as PCI or HIPPA compliance. L3 Virtual Service Networks are perfect for these types of applications or solution requirements. This</a:t>
            </a:r>
            <a:r>
              <a:rPr lang="en-US" sz="1100" kern="1200" baseline="0" dirty="0" smtClean="0">
                <a:solidFill>
                  <a:schemeClr val="tx1"/>
                </a:solidFill>
                <a:latin typeface="+mn-lt"/>
                <a:ea typeface="+mn-ea"/>
                <a:cs typeface="+mn-cs"/>
              </a:rPr>
              <a:t> slide </a:t>
            </a:r>
            <a:r>
              <a:rPr lang="en-US" sz="1100" kern="1200" dirty="0" smtClean="0">
                <a:solidFill>
                  <a:schemeClr val="tx1"/>
                </a:solidFill>
                <a:latin typeface="+mn-lt"/>
                <a:ea typeface="+mn-ea"/>
                <a:cs typeface="+mn-cs"/>
              </a:rPr>
              <a:t>could easily be an illustration for a PCI compliant environment in which all subsystems are within a totally closed L3 VSN IP VPN environment. The only ingress and egress are through well defined virtual security perimeters that allow for the full monitoring of all allowed traffic. This combination yields an environment that, when properly designed, will easily pass PCI compliancy scanning and analysis. In addition, these resilient networks not only are private – they are invisible to external would be attackers. The attack surface is mitigated to the virtual security parameter only. As such, it is practically non-existent.</a:t>
            </a:r>
            <a:endParaRPr lang="en-US" dirty="0" smtClean="0"/>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dirty="0" smtClean="0"/>
              <a:t>As noted earlier, the use of sampling can greatly reduce</a:t>
            </a:r>
            <a:r>
              <a:rPr lang="en-US" baseline="0" dirty="0" smtClean="0"/>
              <a:t> the cost and complexity of attaining and maintaining compliance. The practice does however require discipline in both the modularity and consistency of the design and implementation. Modules can then in turn be templated and reproduced, but this must be done exactly as defined within the template. Variations will result in the need for scanning. Beware! Small seamingly inconsequential divergences from the templates can result in the need to scan a particulary module, as an example a remote point of sale location where suddenly a new Operating system is used or in a data center where a particular data repository is migrated to a different SAN or non-SAN technology.</a:t>
            </a:r>
          </a:p>
          <a:p>
            <a:r>
              <a:rPr lang="en-US" baseline="0" dirty="0" smtClean="0"/>
              <a:t>As a note, version 3.0 places additional emphasis on the validation of the end to end CDE. This makes templates and consistency of adherence more important than ever.</a:t>
            </a:r>
          </a:p>
          <a:p>
            <a:r>
              <a:rPr lang="en-US" baseline="0" dirty="0" smtClean="0"/>
              <a:t>Also plan on regular penetration testing as well as documented methods for those tests.</a:t>
            </a:r>
          </a:p>
          <a:p>
            <a:endParaRPr lang="en-US" baseline="0" dirty="0" smtClean="0"/>
          </a:p>
          <a:p>
            <a:r>
              <a:rPr lang="en-US" baseline="0" dirty="0" smtClean="0"/>
              <a:t>But if it is properly done, sampling and templates can drastically reduce the overall compliance and on-going maintenance costs.</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dirty="0" smtClean="0"/>
              <a:t>This is Appendix</a:t>
            </a:r>
            <a:r>
              <a:rPr lang="en-US" baseline="0" dirty="0" smtClean="0"/>
              <a:t> ‘D’ of the PCI-DSS v 2 documentation. Note, that it does not change in version 3.0. As shown, if the requirements for network segmentation are both realized and validated then the whole process effectively moves on to the sampling of Business facilities, system components and practices. Avaya’s Fabric Connect can address all network segmentation requirements without the need for undue complexity such as that introduced by technologies such as MPLS.</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shows a higher level view of the modularity and sampling concept. By dictating module demarcation points and implementing the modules exactly as defined within within the templates. Compliancy can be streamlined. As an example, for a remote point of sale location. If a small series of templates were created such as small, medium and large and those templates covered all hardware, network topologies and configurations and those templates were adhered to. Then, at the time of compliance scanning – only one of each site type needs to be fully scanned. Network topology documentation and configurations can be used as due equivelance for all other sites of that type. If an organization is dealing with a large number of points of sales locations this approach can have significant impact on the overall cost and difficulty of attaining and maintaining compliance.</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In recent decades communication technologies have realized significant advancement. These technologies now touch almost every part of our lives, sometimes in ways that we do not even realize. As this evolution has and continues to occur, many systems that have previously been treated as discrete are now networked. Examples of these systems are power grids, metro transit systems, water authorities and many other public services. Other examples are networks that require regulatory compliance such as PCI</a:t>
            </a:r>
            <a:r>
              <a:rPr lang="en-US" sz="1100" kern="1200" baseline="0" dirty="0" smtClean="0">
                <a:solidFill>
                  <a:schemeClr val="tx1"/>
                </a:solidFill>
                <a:latin typeface="+mn-lt"/>
                <a:ea typeface="+mn-ea"/>
                <a:cs typeface="+mn-cs"/>
              </a:rPr>
              <a:t> DSS and HIPAA.</a:t>
            </a:r>
          </a:p>
          <a:p>
            <a:endParaRPr lang="en-US" dirty="0" smtClean="0"/>
          </a:p>
          <a:p>
            <a:r>
              <a:rPr lang="en-US" sz="1100" kern="1200" dirty="0" smtClean="0">
                <a:solidFill>
                  <a:schemeClr val="tx1"/>
                </a:solidFill>
                <a:latin typeface="+mn-lt"/>
                <a:ea typeface="+mn-ea"/>
                <a:cs typeface="+mn-cs"/>
              </a:rPr>
              <a:t>While this evolution has brought on a very large benefit to both those managing and using the services, there is the rising spectre of security concerns and the precedent of documented attacks on these systems. This has brought about strong concerns about this convergence and what it portends for the future. This paper will begin by discussing these infrastructure environments that while varied have surprisingly common theories of operation and actually use the same set or class of protocols. Next we will take a look at the security issues and some of the reasons of why they exist. We will provide some insight to some of the attacks that have occurred and what impacts they have had. Then we will discuss methods for mitigation using</a:t>
            </a:r>
            <a:r>
              <a:rPr lang="en-US" sz="1100" kern="1200" baseline="0" dirty="0" smtClean="0">
                <a:solidFill>
                  <a:schemeClr val="tx1"/>
                </a:solidFill>
                <a:latin typeface="+mn-lt"/>
                <a:ea typeface="+mn-ea"/>
                <a:cs typeface="+mn-cs"/>
              </a:rPr>
              <a:t> Avaya’s Fabric Connect</a:t>
            </a:r>
            <a:r>
              <a:rPr lang="en-US" sz="1100" kern="1200" dirty="0" smtClean="0">
                <a:solidFill>
                  <a:schemeClr val="tx1"/>
                </a:solidFill>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dirty="0" smtClean="0"/>
              <a:t>From Avaya’s Fabric Connect perspective it’s all about services separation</a:t>
            </a:r>
            <a:r>
              <a:rPr lang="en-US" baseline="0" dirty="0" smtClean="0"/>
              <a:t> and path control or network segmentation as referred to in PCI-DSS documentation. No other networking technology provides a more comprehensive set of services with so little complexity. As a result, the checklist is fairly easy.</a:t>
            </a:r>
          </a:p>
          <a:p>
            <a:r>
              <a:rPr lang="en-US" baseline="0" dirty="0" smtClean="0"/>
              <a:t>Be sure to terminate L3 VSN’s as close to the edge as possible. Avoid using shared broadcast domains or VLAN extensions via tagged trunks. If VLAN extensions are required, use L2 VSN’s to maintain total separation. </a:t>
            </a:r>
          </a:p>
          <a:p>
            <a:r>
              <a:rPr lang="en-US" baseline="0" dirty="0" smtClean="0"/>
              <a:t>Limit port memberships into the security demarcation only to those required. Ideally this should be a single port membership to prevent unauthorized system access to the DMZ. Limit port memberships ONLY to PA-DSS endpoints. Identity Engines can greatly ease the enforcement of these access policies. </a:t>
            </a:r>
          </a:p>
          <a:p>
            <a:r>
              <a:rPr lang="en-US" baseline="0" dirty="0" smtClean="0"/>
              <a:t>Avoid mixing any non PA-DSS applications in the PCI-DSS Stealth topology even if they do not access anything on the outside, as such mixing can result in the violation of templates and hence require full site scanning.</a:t>
            </a:r>
          </a:p>
          <a:p>
            <a:r>
              <a:rPr lang="en-US" baseline="0" dirty="0" smtClean="0"/>
              <a:t>Validate the security demarcation module and create a defined security policy database and network topology template. Be sure to do testing of the demarcation to be sure that the policy database is enforced.</a:t>
            </a:r>
          </a:p>
          <a:p>
            <a:endParaRPr lang="en-US" baseline="0" dirty="0" smtClean="0"/>
          </a:p>
          <a:p>
            <a:r>
              <a:rPr lang="en-US" baseline="0" dirty="0" smtClean="0"/>
              <a:t>Finally, avoid the use of the public Internet or wireless services within the end to end design. When this can not be avoided use encryption to protect transit data. MACsec encryption can be used to protect exposed Ethernet trunks and full VPN encryption can be used with IPSec or SSL to provide end point or even branch site connectivity. Be sure to have the VPN Gateway attached directly to the Stealth topology to ensure that there are no exposed unencrypted data paths.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fontScale="92500" lnSpcReduction="10000"/>
          </a:bodyPr>
          <a:lstStyle/>
          <a:p>
            <a:r>
              <a:rPr lang="en-US" sz="1100" kern="1200" dirty="0" smtClean="0">
                <a:solidFill>
                  <a:schemeClr val="tx1"/>
                </a:solidFill>
                <a:latin typeface="+mn-lt"/>
                <a:ea typeface="+mn-ea"/>
                <a:cs typeface="+mn-cs"/>
              </a:rPr>
              <a:t>While private IP VPN environments have been around for years they are typically clumsy and difficult to provision. This is particularly true for environments where quick dynamic changes are required. As an example, the typical MPLS IP VPN provisioning instances will require approximately 200 to 250 command lines depending on the vendor and the topology. Interstingly much of this CLI activity is not in provisioning MPLS but in provisioning other supporting protocols such as IGP’s and BGP. Also, consider that all of this is for just the initial service path. Any redundant service paths must then be manually configured. Compare with Avaya’s Fabric Connect which can provide the same service type with as little as a dozen commands. Additionally, there is no requirement to engineer and provision redundant service paths as they are already provided by SPB’s intelligent fabric. </a:t>
            </a:r>
            <a:endParaRPr lang="en-US" dirty="0" smtClean="0"/>
          </a:p>
          <a:p>
            <a:r>
              <a:rPr lang="en-US" sz="1100" kern="1200" dirty="0" smtClean="0">
                <a:solidFill>
                  <a:schemeClr val="tx1"/>
                </a:solidFill>
                <a:latin typeface="+mn-lt"/>
                <a:ea typeface="+mn-ea"/>
                <a:cs typeface="+mn-cs"/>
              </a:rPr>
              <a:t>As a result, IP VPN’s can be provisioned in minutes and be very dynamically moved or extended according to requirements. An article on the evolution of E-911 speaks to how an L3 VSN IP VPN morphs over the duration of a given emergency with different agencies and individuals coming into and out of the IP VPN environment on a fairly dynamic basis based on their identity, role and group associations.</a:t>
            </a:r>
            <a:endParaRPr lang="en-US" dirty="0" smtClean="0"/>
          </a:p>
          <a:p>
            <a:r>
              <a:rPr lang="en-US" sz="1100" kern="1200" dirty="0" smtClean="0">
                <a:solidFill>
                  <a:schemeClr val="tx1"/>
                </a:solidFill>
                <a:latin typeface="+mn-lt"/>
                <a:ea typeface="+mn-ea"/>
                <a:cs typeface="+mn-cs"/>
              </a:rPr>
              <a:t>Furthermore, SPB nodes are themselves mutable. Once again, IS-IS provides for this feature. An SPB node can unplug from the network and move to the opposite end of the topology which can be 100’s or even 1000’s of kilometers away. There they can plug back in and IS-IS will communicate the nodal topology information as well as all provisioned services on the node. The SPB network will in turn extend those services out to the node thereby giving complete portability to that node as well as its resident services.</a:t>
            </a:r>
            <a:endParaRPr lang="en-US" dirty="0" smtClean="0"/>
          </a:p>
          <a:p>
            <a:r>
              <a:rPr lang="en-US" sz="1100" kern="1200" dirty="0" smtClean="0">
                <a:solidFill>
                  <a:schemeClr val="tx1"/>
                </a:solidFill>
                <a:latin typeface="+mn-lt"/>
                <a:ea typeface="+mn-ea"/>
                <a:cs typeface="+mn-cs"/>
              </a:rPr>
              <a:t>In addition, SPB can provide separation for non IP data environments as well. Protocols such as SCADA can enjoy an isolated non IP environment by the use of L2 VSN’s and further they can be isolated so that there is simply no viable path into the environment for would be hackers.</a:t>
            </a:r>
            <a:endParaRPr lang="en-US" dirty="0" smtClean="0"/>
          </a:p>
          <a:p>
            <a:r>
              <a:rPr lang="en-US" sz="1100" kern="1200" dirty="0" smtClean="0">
                <a:solidFill>
                  <a:schemeClr val="tx1"/>
                </a:solidFill>
                <a:latin typeface="+mn-lt"/>
                <a:ea typeface="+mn-ea"/>
                <a:cs typeface="+mn-cs"/>
              </a:rPr>
              <a:t>This combination of privacy, fast mutability of both services and topology lend to what are</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termed as Stealth Network Services. They are dark, so that they can not be seen or attacked due to the lack of surface for such an endeavor. They are swift in the way they can morph by services extensions and they are extremely mobile, providing for the ability for nodes to make whole scale changes to the topology and still be able to connect to relevant provisioned services without any need to re-configure. Any other IP VPN technology would be very hard pressed to make such claims, if indeed they can make them at all! Avaya’s Fabric Connect based on IEEE 802.1aq sets the foundation for the true private cloud. With it PCI-DSS compliance becomes a breeze.</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Thanks</a:t>
            </a:r>
            <a:r>
              <a:rPr lang="en-US" sz="1100" kern="1200" baseline="0" dirty="0" smtClean="0">
                <a:solidFill>
                  <a:schemeClr val="tx1"/>
                </a:solidFill>
                <a:latin typeface="+mn-lt"/>
                <a:ea typeface="+mn-ea"/>
                <a:cs typeface="+mn-cs"/>
              </a:rPr>
              <a:t> for your time! For more details on Stealth Networking technology feel free to visit my blog site as listed on the slide. The latest article speaks to their use in the metro and transit authority space and the previous article speaks to their use in the evolution of NG-9-1-1 Emergency Response infrastructures.</a:t>
            </a:r>
            <a:endParaRPr lang="en-US" sz="11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8F9EB0-27AD-4D72-B1BB-CF023681D7F7}"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Avaya’s Fabric Connect is an enhanced implementation of IEEE 802.1aq Shortest</a:t>
            </a:r>
            <a:r>
              <a:rPr lang="en-US" baseline="0" dirty="0" smtClean="0"/>
              <a:t> Path Bridging. Fabric Connect can offer a series of ‘circuit’ based services that can be either layer two or layer three depending on requirements. These circuits are contructs known as I-SID’s or I-Component Service Identifiers. If these services are used in the proper fashion they can yield what are termed as Stealth Networking Services. A </a:t>
            </a:r>
            <a:br>
              <a:rPr lang="en-US" baseline="0" dirty="0" smtClean="0"/>
            </a:br>
            <a:r>
              <a:rPr lang="en-US" baseline="0" dirty="0" smtClean="0"/>
              <a:t>Stealth network is</a:t>
            </a:r>
            <a:r>
              <a:rPr lang="en-US" i="1" baseline="0" dirty="0" smtClean="0"/>
              <a:t> a</a:t>
            </a:r>
            <a:r>
              <a:rPr lang="en-US" i="1" dirty="0" smtClean="0"/>
              <a:t>ny network that is enclosed and self contained with no reachability into and/or out of it. It also must be mutable in both services and coverage characteristics.</a:t>
            </a:r>
          </a:p>
          <a:p>
            <a:r>
              <a:rPr lang="en-US" dirty="0" smtClean="0"/>
              <a:t>The common comparible terms used are MPLS IP-VPN, Routed Black Hole Networks, IP VPN Lite.</a:t>
            </a:r>
          </a:p>
          <a:p>
            <a:endParaRPr lang="en-US" dirty="0" smtClean="0"/>
          </a:p>
          <a:p>
            <a:r>
              <a:rPr lang="en-US" dirty="0" smtClean="0"/>
              <a:t>Avaya’s Fabric Connect based on IEEE 802.1aq provides for fast and nimble private networking </a:t>
            </a:r>
            <a:r>
              <a:rPr lang="en-US" i="1" dirty="0" smtClean="0"/>
              <a:t>circuit based </a:t>
            </a:r>
            <a:r>
              <a:rPr lang="en-US" dirty="0" smtClean="0"/>
              <a:t>capabilities that are unparalleled in the industry and do not require complex mixes of protocols or design</a:t>
            </a:r>
            <a:r>
              <a:rPr lang="en-US" baseline="0" dirty="0" smtClean="0"/>
              <a:t> practices.</a:t>
            </a:r>
            <a:endParaRPr lang="en-US" dirty="0" smtClean="0"/>
          </a:p>
          <a:p>
            <a:r>
              <a:rPr lang="en-US" dirty="0" smtClean="0"/>
              <a:t>Hence,</a:t>
            </a:r>
            <a:r>
              <a:rPr lang="en-US" baseline="0" dirty="0" smtClean="0"/>
              <a:t> </a:t>
            </a:r>
            <a:r>
              <a:rPr lang="en-US" dirty="0" smtClean="0"/>
              <a:t>“Stealth” Networks are private ‘dark’ networks that are provided as services within the Fabric Connect cloud. They come in two</a:t>
            </a:r>
            <a:r>
              <a:rPr lang="en-US" baseline="0" dirty="0" smtClean="0"/>
              <a:t> different forms:</a:t>
            </a:r>
          </a:p>
          <a:p>
            <a:endParaRPr lang="en-US" dirty="0" smtClean="0"/>
          </a:p>
          <a:p>
            <a:pPr lvl="1"/>
            <a:r>
              <a:rPr lang="en-US" dirty="0" smtClean="0"/>
              <a:t>A</a:t>
            </a:r>
            <a:r>
              <a:rPr lang="en-US" baseline="0" dirty="0" smtClean="0"/>
              <a:t> layer </a:t>
            </a:r>
            <a:r>
              <a:rPr lang="en-US" dirty="0" smtClean="0"/>
              <a:t>2 Stealth </a:t>
            </a:r>
          </a:p>
          <a:p>
            <a:pPr lvl="2"/>
            <a:r>
              <a:rPr lang="en-US" dirty="0" smtClean="0"/>
              <a:t>A non-IP L2 VSN environment</a:t>
            </a:r>
          </a:p>
          <a:p>
            <a:pPr lvl="1"/>
            <a:r>
              <a:rPr lang="en-US" dirty="0" smtClean="0"/>
              <a:t>A</a:t>
            </a:r>
            <a:r>
              <a:rPr lang="en-US" baseline="0" dirty="0" smtClean="0"/>
              <a:t> layer 3</a:t>
            </a:r>
            <a:r>
              <a:rPr lang="en-US" dirty="0" smtClean="0"/>
              <a:t> Stealth </a:t>
            </a:r>
          </a:p>
          <a:p>
            <a:pPr lvl="2"/>
            <a:r>
              <a:rPr lang="en-US" dirty="0" smtClean="0"/>
              <a:t>A L3 VSN IP VPN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dirty="0" smtClean="0"/>
              <a:t>There are many uses for Stealth networks</a:t>
            </a:r>
            <a:r>
              <a:rPr lang="en-US" baseline="0" dirty="0" smtClean="0"/>
              <a:t>, but they basically fall into two category types. First, networks that require security and isolation. Examples are PCI &amp; HIPPA compliance, financial and trading applications, video surveillance and process flow control environments such as those facilitated by SCADA type protocols.</a:t>
            </a:r>
          </a:p>
          <a:p>
            <a:r>
              <a:rPr lang="en-US" baseline="0" dirty="0" smtClean="0"/>
              <a:t>Second, network that require services separation such as multicast, Bonjour and SCADA.</a:t>
            </a:r>
          </a:p>
          <a:p>
            <a:endParaRPr lang="en-US" baseline="0" dirty="0" smtClean="0"/>
          </a:p>
          <a:p>
            <a:r>
              <a:rPr lang="en-US" baseline="0" dirty="0" smtClean="0"/>
              <a:t>As an additional note Stealth networks effectively provide for both requirements categories. While this presentation is focused on PCI-DSS, these services can be used for other closed, service separated networking requirements such as those for HIPPA (Health Care) and CIP/NERC (Energy Regulatory)</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dirty="0" smtClean="0"/>
              <a:t>The requirements</a:t>
            </a:r>
            <a:r>
              <a:rPr lang="en-US" baseline="0" dirty="0" smtClean="0"/>
              <a:t> for true PCI compliance are numerous and complex. As such no technology or solution can be compliant to the regulation. In short, scanning of the actual implementation by qualified staff is required.</a:t>
            </a:r>
          </a:p>
          <a:p>
            <a:r>
              <a:rPr lang="en-US" baseline="0" dirty="0" smtClean="0"/>
              <a:t>There is however a lot that one can do to prepare for this. First and foremost is securing the data path. Avaya’s Fabric Connect contributes to these requirements by providing strict control of forwarding path behavior. </a:t>
            </a:r>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dirty="0" smtClean="0"/>
              <a:t>PCI</a:t>
            </a:r>
            <a:r>
              <a:rPr lang="en-US" baseline="0" dirty="0" smtClean="0"/>
              <a:t> version 3.0 has caused quite a bot of concern. There are over 100 new controls defined!</a:t>
            </a:r>
          </a:p>
          <a:p>
            <a:r>
              <a:rPr lang="en-US" baseline="0" dirty="0" smtClean="0"/>
              <a:t>But most of these are simply further clarifications of the controls defined in Version 2.0. There are also reductions and removals of redundant controls.</a:t>
            </a:r>
          </a:p>
          <a:p>
            <a:r>
              <a:rPr lang="en-US" baseline="0" dirty="0" smtClean="0"/>
              <a:t>Out of all of this the major impacting changes are needs to:</a:t>
            </a:r>
          </a:p>
          <a:p>
            <a:r>
              <a:rPr lang="en-US" baseline="0" dirty="0" smtClean="0"/>
              <a:t>Inventory all elements and systems within and connecting to the CDE</a:t>
            </a:r>
          </a:p>
          <a:p>
            <a:r>
              <a:rPr lang="en-US" baseline="0" dirty="0" smtClean="0"/>
              <a:t>Documented flows of card holder data</a:t>
            </a:r>
          </a:p>
          <a:p>
            <a:r>
              <a:rPr lang="en-US" baseline="0" dirty="0" smtClean="0"/>
              <a:t>Detailed penetration testing requirements based on </a:t>
            </a:r>
            <a:r>
              <a:rPr lang="en-US" i="1" baseline="0" dirty="0" smtClean="0"/>
              <a:t>your</a:t>
            </a:r>
            <a:r>
              <a:rPr lang="en-US" baseline="0" dirty="0" smtClean="0"/>
              <a:t> CDE</a:t>
            </a:r>
          </a:p>
          <a:p>
            <a:r>
              <a:rPr lang="en-US" baseline="0" dirty="0" smtClean="0"/>
              <a:t>Full network documentation</a:t>
            </a:r>
          </a:p>
          <a:p>
            <a:r>
              <a:rPr lang="en-US" baseline="0" dirty="0" smtClean="0"/>
              <a:t>Of particular concern is the business as usual clause. Most small to medium businesses do not have extensive IT Security staff. Enforcing compliance will have to be accomplished with less staff.</a:t>
            </a:r>
          </a:p>
          <a:p>
            <a:r>
              <a:rPr lang="en-US" baseline="0" dirty="0" smtClean="0"/>
              <a:t>Finally, more detailed auditing of the overall change management to CDE is required as well as organizational changes such as mergers and acquisitions are considered as well.</a:t>
            </a:r>
          </a:p>
          <a:p>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dirty="0" smtClean="0"/>
              <a:t>Before we move on with PCI-DSS, let’s take a moment and talk</a:t>
            </a:r>
            <a:r>
              <a:rPr lang="en-US" baseline="0" dirty="0" smtClean="0"/>
              <a:t> about the differences between PCI-DSS and PA-DSS. PA-DSS is the application security standard, which is as such a subset of PCI-DSS. An important aspect of PA-DSS is that it defines what a ‘compliant’ application must support </a:t>
            </a:r>
            <a:r>
              <a:rPr lang="en-US" i="1" baseline="0" dirty="0" smtClean="0"/>
              <a:t>as it is designed. </a:t>
            </a:r>
            <a:r>
              <a:rPr lang="en-US" i="0" baseline="0" dirty="0" smtClean="0"/>
              <a:t>Areas of concern are the handling of magnetic stripe data, Card verification codes and PIN’s. If a point of sale application is sold ‘off the shelf’ it MUST comply to this certification. If it is an in-house application then it is the responsibility of the merchant or service provider to properly design and certify the application.</a:t>
            </a:r>
          </a:p>
          <a:p>
            <a:r>
              <a:rPr lang="en-US" i="0" baseline="0" dirty="0" smtClean="0"/>
              <a:t>In contrast, PCI-DSS deals with the whole end to end implementation </a:t>
            </a:r>
            <a:r>
              <a:rPr lang="en-US" i="1" baseline="0" dirty="0" smtClean="0"/>
              <a:t>as it is deployed. </a:t>
            </a:r>
            <a:r>
              <a:rPr lang="en-US" i="0" baseline="0" dirty="0" smtClean="0"/>
              <a:t>As such, the end to end system must be ‘scanned’ by properly trained and certified consultants to gain compliance. This is an important consideration because if the deployment is not thought out properly, compliance can become a moving target where any changes to the deployment can put compliance a risk. Fortunately, there is an approach referred to as ‘sampling’ and the use of deployment templates which can drastically ease both the attainment and on-going maintenance of compliance. Avaya’s Fabric Connect and the use of secure Circuit based services referred to as ‘Stealth’ Virtual Service Networks can also drastically ease the burden of developing  and enforncing a templated PCI-DSS design.</a:t>
            </a:r>
            <a:endParaRPr lang="en-US" i="1"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dirty="0" smtClean="0"/>
              <a:t>Obviously, the major role that Fabric</a:t>
            </a:r>
            <a:r>
              <a:rPr lang="en-US" baseline="0" dirty="0" smtClean="0"/>
              <a:t> Connect’s Stealth services provide is in the areas of Service and Path separation and control. All of this revolves around the next generation network segmentation abilities that Avaya’s Fabric Connect provides.</a:t>
            </a:r>
          </a:p>
          <a:p>
            <a:r>
              <a:rPr lang="en-US" baseline="0" dirty="0" smtClean="0"/>
              <a:t>According to PCI-DSS, while network segmentation is not explicitly required for compliance, its use is strongly recommended. The use of network segmentation can provide to an effective foundation for sampling and templates. As such, its use can reduce the scope of the initial assessment and as a result its overall cost. Additionally, it can provide for significant reduction in the cost of ongoing maintenance of the environment. But this is only if the network segmentation is secure and properly designed and implemented.</a:t>
            </a:r>
          </a:p>
          <a:p>
            <a:r>
              <a:rPr lang="en-US" baseline="0" dirty="0" smtClean="0"/>
              <a:t>Proper design however can in turn lead to modularity and the ability to maintain consistency with the modules. The end result is the ability to streamline compliance by the use of these templates and sampling.</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609600"/>
            <a:ext cx="4073525" cy="3055938"/>
          </a:xfrm>
        </p:spPr>
      </p:sp>
      <p:sp>
        <p:nvSpPr>
          <p:cNvPr id="3" name="Notes Placeholder 2"/>
          <p:cNvSpPr>
            <a:spLocks noGrp="1"/>
          </p:cNvSpPr>
          <p:nvPr>
            <p:ph type="body" idx="1"/>
          </p:nvPr>
        </p:nvSpPr>
        <p:spPr/>
        <p:txBody>
          <a:bodyPr>
            <a:normAutofit/>
          </a:bodyPr>
          <a:lstStyle/>
          <a:p>
            <a:r>
              <a:rPr lang="en-US" dirty="0" smtClean="0"/>
              <a:t>Version 3.0 really has no</a:t>
            </a:r>
            <a:r>
              <a:rPr lang="en-US" baseline="0" dirty="0" smtClean="0"/>
              <a:t> impact on the existing practices of segmentation as defined within version 2.0</a:t>
            </a:r>
          </a:p>
          <a:p>
            <a:r>
              <a:rPr lang="en-US" baseline="0" dirty="0" smtClean="0"/>
              <a:t>There are however signifigant validation requirements that are now added to gain compliance. As an example, there is now the need to record the flow of card holder data within in the CDE. There is expected validation of where card holder data exists and for what purpose as well as how long. Additionally, any methods of segmentation or security will need documented penetration testing as well as ongoing threats and analysis review.</a:t>
            </a:r>
          </a:p>
          <a:p>
            <a:r>
              <a:rPr lang="en-US" baseline="0" dirty="0" smtClean="0"/>
              <a:t>To note the more technolgies used in the end to end CDE the more penetration testing that has to occur. As a result using Avaya’s Fabric Connect based on IEEE 802.1aq can signficantly ease these requirements.</a:t>
            </a:r>
            <a:endParaRPr lang="en-US" dirty="0"/>
          </a:p>
        </p:txBody>
      </p:sp>
      <p:sp>
        <p:nvSpPr>
          <p:cNvPr id="4" name="Slide Number Placeholder 3"/>
          <p:cNvSpPr>
            <a:spLocks noGrp="1"/>
          </p:cNvSpPr>
          <p:nvPr>
            <p:ph type="sldNum" sz="quarter" idx="10"/>
          </p:nvPr>
        </p:nvSpPr>
        <p:spPr/>
        <p:txBody>
          <a:bodyPr/>
          <a:lstStyle/>
          <a:p>
            <a:fld id="{4BA92C5E-BF34-4775-B657-4ADF2F3104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E55E81F-72E2-40F1-A677-7E1BFDA06590}" type="slidenum">
              <a:rPr lang="en-US" smtClean="0"/>
              <a:t>‹#›</a:t>
            </a:fld>
            <a:endParaRPr lang="en-US"/>
          </a:p>
        </p:txBody>
      </p:sp>
      <p:sp>
        <p:nvSpPr>
          <p:cNvPr id="7" name="Rectángulo 6"/>
          <p:cNvSpPr/>
          <p:nvPr userDrawn="1"/>
        </p:nvSpPr>
        <p:spPr>
          <a:xfrm>
            <a:off x="-10336" y="1418696"/>
            <a:ext cx="9000000" cy="108000"/>
          </a:xfrm>
          <a:prstGeom prst="rect">
            <a:avLst/>
          </a:prstGeom>
          <a:solidFill>
            <a:srgbClr val="868D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8" name="Rectángulo 7"/>
          <p:cNvSpPr/>
          <p:nvPr userDrawn="1"/>
        </p:nvSpPr>
        <p:spPr>
          <a:xfrm>
            <a:off x="3176" y="1324760"/>
            <a:ext cx="9217024" cy="93392"/>
          </a:xfrm>
          <a:prstGeom prst="rect">
            <a:avLst/>
          </a:prstGeom>
          <a:solidFill>
            <a:srgbClr val="B7C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9" name="Rectángulo 8"/>
          <p:cNvSpPr/>
          <p:nvPr userDrawn="1"/>
        </p:nvSpPr>
        <p:spPr>
          <a:xfrm>
            <a:off x="-10336" y="0"/>
            <a:ext cx="9180512" cy="1347413"/>
          </a:xfrm>
          <a:prstGeom prst="rect">
            <a:avLst/>
          </a:prstGeom>
          <a:gradFill flip="none" rotWithShape="1">
            <a:gsLst>
              <a:gs pos="52000">
                <a:srgbClr val="CC0000"/>
              </a:gs>
              <a:gs pos="100000">
                <a:srgbClr val="7F0000"/>
              </a:gs>
              <a:gs pos="0">
                <a:srgbClr val="7F000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0" name="Imagen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540" y="197188"/>
            <a:ext cx="7546693" cy="699245"/>
          </a:xfrm>
          <a:prstGeom prst="rect">
            <a:avLst/>
          </a:prstGeom>
        </p:spPr>
      </p:pic>
      <p:sp>
        <p:nvSpPr>
          <p:cNvPr id="11" name="TextBox 10"/>
          <p:cNvSpPr txBox="1"/>
          <p:nvPr userDrawn="1"/>
        </p:nvSpPr>
        <p:spPr>
          <a:xfrm>
            <a:off x="2322674" y="864756"/>
            <a:ext cx="4381328" cy="400110"/>
          </a:xfrm>
          <a:prstGeom prst="rect">
            <a:avLst/>
          </a:prstGeom>
          <a:noFill/>
        </p:spPr>
        <p:txBody>
          <a:bodyPr wrap="none" rtlCol="0">
            <a:spAutoFit/>
          </a:bodyPr>
          <a:lstStyle/>
          <a:p>
            <a:r>
              <a:rPr lang="en-US" sz="2000" dirty="0" smtClean="0">
                <a:solidFill>
                  <a:schemeClr val="bg1"/>
                </a:solidFill>
              </a:rPr>
              <a:t>March 25 – 27</a:t>
            </a:r>
            <a:r>
              <a:rPr lang="en-US" sz="2000" baseline="30000" dirty="0" smtClean="0">
                <a:solidFill>
                  <a:schemeClr val="bg1"/>
                </a:solidFill>
              </a:rPr>
              <a:t>th</a:t>
            </a:r>
            <a:r>
              <a:rPr lang="en-US" sz="2000" dirty="0" smtClean="0">
                <a:solidFill>
                  <a:schemeClr val="bg1"/>
                </a:solidFill>
              </a:rPr>
              <a:t>, 2014  </a:t>
            </a:r>
            <a:r>
              <a:rPr lang="en-US" sz="2000" dirty="0" smtClean="0">
                <a:solidFill>
                  <a:schemeClr val="bg1"/>
                </a:solidFill>
                <a:latin typeface="Arial"/>
                <a:cs typeface="Arial"/>
              </a:rPr>
              <a:t>І</a:t>
            </a:r>
            <a:r>
              <a:rPr lang="en-US" sz="2000" dirty="0" smtClean="0">
                <a:solidFill>
                  <a:schemeClr val="bg1"/>
                </a:solidFill>
              </a:rPr>
              <a:t> Orlando, FL</a:t>
            </a:r>
            <a:endParaRPr lang="en-US" sz="2000" dirty="0">
              <a:solidFill>
                <a:schemeClr val="bg1"/>
              </a:solidFill>
            </a:endParaRPr>
          </a:p>
        </p:txBody>
      </p:sp>
      <p:pic>
        <p:nvPicPr>
          <p:cNvPr id="12" name="Picture 11" descr="tubos3.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273" y="2486758"/>
            <a:ext cx="9204298" cy="4314092"/>
          </a:xfrm>
          <a:prstGeom prst="rect">
            <a:avLst/>
          </a:prstGeom>
        </p:spPr>
      </p:pic>
      <p:sp>
        <p:nvSpPr>
          <p:cNvPr id="13" name="Rectángulo 8"/>
          <p:cNvSpPr/>
          <p:nvPr userDrawn="1"/>
        </p:nvSpPr>
        <p:spPr>
          <a:xfrm>
            <a:off x="0" y="6581789"/>
            <a:ext cx="9189858" cy="298336"/>
          </a:xfrm>
          <a:prstGeom prst="rect">
            <a:avLst/>
          </a:prstGeom>
          <a:gradFill flip="none" rotWithShape="1">
            <a:gsLst>
              <a:gs pos="52000">
                <a:srgbClr val="CC0000"/>
              </a:gs>
              <a:gs pos="100000">
                <a:srgbClr val="7F0000"/>
              </a:gs>
              <a:gs pos="0">
                <a:srgbClr val="7F000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4" name="Picture 13"/>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8380354" y="6622768"/>
            <a:ext cx="710855" cy="20118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4074295" y="6595902"/>
            <a:ext cx="974395" cy="276999"/>
          </a:xfrm>
          <a:prstGeom prst="rect">
            <a:avLst/>
          </a:prstGeom>
          <a:noFill/>
        </p:spPr>
        <p:txBody>
          <a:bodyPr wrap="none" rtlCol="0">
            <a:spAutoFit/>
          </a:bodyPr>
          <a:lstStyle/>
          <a:p>
            <a:r>
              <a:rPr lang="en-US" sz="1200" dirty="0" smtClean="0">
                <a:solidFill>
                  <a:srgbClr val="FFFFFF"/>
                </a:solidFill>
              </a:rPr>
              <a:t>#AvayaATF</a:t>
            </a:r>
            <a:endParaRPr lang="en-US" sz="1200" dirty="0">
              <a:solidFill>
                <a:srgbClr val="FFFFFF"/>
              </a:solidFill>
            </a:endParaRPr>
          </a:p>
        </p:txBody>
      </p:sp>
      <p:sp>
        <p:nvSpPr>
          <p:cNvPr id="2" name="Title 1"/>
          <p:cNvSpPr>
            <a:spLocks noGrp="1"/>
          </p:cNvSpPr>
          <p:nvPr>
            <p:ph type="ctrTitle"/>
          </p:nvPr>
        </p:nvSpPr>
        <p:spPr>
          <a:xfrm>
            <a:off x="457200" y="1828801"/>
            <a:ext cx="8506288" cy="657957"/>
          </a:xfrm>
        </p:spPr>
        <p:txBody>
          <a:bodyPr>
            <a:normAutofit/>
          </a:bodyPr>
          <a:lstStyle>
            <a:lvl1pPr algn="l">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2590801"/>
            <a:ext cx="7875033" cy="1066800"/>
          </a:xfrm>
        </p:spPr>
        <p:txBody>
          <a:bodyPr>
            <a:normAutofit/>
          </a:bodyPr>
          <a:lstStyle>
            <a:lvl1pPr marL="0" indent="0" algn="l">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7" name="Footer Placeholder 3"/>
          <p:cNvSpPr txBox="1">
            <a:spLocks/>
          </p:cNvSpPr>
          <p:nvPr userDrawn="1"/>
        </p:nvSpPr>
        <p:spPr>
          <a:xfrm>
            <a:off x="7345" y="6553199"/>
            <a:ext cx="3955055" cy="304801"/>
          </a:xfrm>
          <a:prstGeom prst="rect">
            <a:avLst/>
          </a:prstGeom>
        </p:spPr>
        <p:txBody>
          <a:bodyPr/>
          <a:lstStyle>
            <a:defPPr>
              <a:defRPr lang="en-US"/>
            </a:defPPr>
            <a:lvl1pPr marL="0" algn="l" defTabSz="914400" rtl="0" eaLnBrk="1" latinLnBrk="0" hangingPunct="1">
              <a:defRPr sz="9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Arial"/>
              </a:rPr>
              <a:t>© 2014 Avaya Inc. Avaya – Confidential &amp; Proprietary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a:rPr>
              <a:t>Do not duplicate, publish or distribute further without the express written permission of Avaya.</a:t>
            </a:r>
            <a:endParaRPr kumimoji="0" lang="en-US" sz="700" b="0" i="0" u="none" strike="noStrike" kern="1200" cap="none" spc="0" normalizeH="0" baseline="0" noProof="0" dirty="0">
              <a:ln>
                <a:noFill/>
              </a:ln>
              <a:solidFill>
                <a:schemeClr val="bg1"/>
              </a:solidFill>
              <a:effectLst/>
              <a:uLnTx/>
              <a:uFillTx/>
              <a:latin typeface="Arial"/>
            </a:endParaRPr>
          </a:p>
        </p:txBody>
      </p:sp>
    </p:spTree>
    <p:extLst>
      <p:ext uri="{BB962C8B-B14F-4D97-AF65-F5344CB8AC3E}">
        <p14:creationId xmlns:p14="http://schemas.microsoft.com/office/powerpoint/2010/main" val="29679346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762000"/>
          </a:xfrm>
        </p:spPr>
        <p:txBody>
          <a:bodyPr anchor="ctr">
            <a:noAutofit/>
          </a:bodyPr>
          <a:lstStyle>
            <a:lvl1pPr algn="ctr">
              <a:defRPr sz="3200" b="0"/>
            </a:lvl1pPr>
          </a:lstStyle>
          <a:p>
            <a:r>
              <a:rPr lang="en-US" smtClean="0"/>
              <a:t>Click to edit Master title style</a:t>
            </a:r>
            <a:endParaRPr lang="en-US"/>
          </a:p>
        </p:txBody>
      </p:sp>
      <p:sp>
        <p:nvSpPr>
          <p:cNvPr id="3" name="Picture Placeholder 2"/>
          <p:cNvSpPr>
            <a:spLocks noGrp="1"/>
          </p:cNvSpPr>
          <p:nvPr>
            <p:ph type="pic" idx="1"/>
          </p:nvPr>
        </p:nvSpPr>
        <p:spPr>
          <a:xfrm>
            <a:off x="609600" y="1219200"/>
            <a:ext cx="7924800" cy="4191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09600" y="5486400"/>
            <a:ext cx="7924800" cy="9144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E55E81F-72E2-40F1-A677-7E1BFDA06590}" type="slidenum">
              <a:rPr lang="en-US" smtClean="0"/>
              <a:t>‹#›</a:t>
            </a:fld>
            <a:endParaRPr lang="en-US"/>
          </a:p>
        </p:txBody>
      </p:sp>
    </p:spTree>
    <p:extLst>
      <p:ext uri="{BB962C8B-B14F-4D97-AF65-F5344CB8AC3E}">
        <p14:creationId xmlns:p14="http://schemas.microsoft.com/office/powerpoint/2010/main" val="3302081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4" name="Rectángulo 3"/>
          <p:cNvSpPr/>
          <p:nvPr userDrawn="1"/>
        </p:nvSpPr>
        <p:spPr>
          <a:xfrm>
            <a:off x="0" y="-149392"/>
            <a:ext cx="9144000" cy="7007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Slide Number Placeholder 4"/>
          <p:cNvSpPr>
            <a:spLocks noGrp="1"/>
          </p:cNvSpPr>
          <p:nvPr>
            <p:ph type="sldNum" sz="quarter" idx="4"/>
          </p:nvPr>
        </p:nvSpPr>
        <p:spPr>
          <a:xfrm>
            <a:off x="6893437" y="6611855"/>
            <a:ext cx="2133600" cy="226714"/>
          </a:xfrm>
          <a:prstGeom prst="rect">
            <a:avLst/>
          </a:prstGeom>
        </p:spPr>
        <p:txBody>
          <a:bodyPr vert="horz" lIns="91440" tIns="45720" rIns="91440" bIns="45720" rtlCol="0" anchor="ctr"/>
          <a:lstStyle>
            <a:lvl1pPr algn="r">
              <a:defRPr sz="900">
                <a:solidFill>
                  <a:schemeClr val="tx1">
                    <a:tint val="75000"/>
                  </a:schemeClr>
                </a:solidFill>
              </a:defRPr>
            </a:lvl1pPr>
          </a:lstStyle>
          <a:p>
            <a:fld id="{60BDFA6B-3FA2-114F-947D-63020821DECD}" type="slidenum">
              <a:rPr lang="en-US" smtClean="0"/>
              <a:pPr/>
              <a:t>‹#›</a:t>
            </a:fld>
            <a:endParaRPr lang="en-US"/>
          </a:p>
        </p:txBody>
      </p:sp>
      <p:sp>
        <p:nvSpPr>
          <p:cNvPr id="7" name="TextBox 24"/>
          <p:cNvSpPr txBox="1"/>
          <p:nvPr userDrawn="1"/>
        </p:nvSpPr>
        <p:spPr>
          <a:xfrm>
            <a:off x="4109955" y="6596390"/>
            <a:ext cx="923651" cy="261610"/>
          </a:xfrm>
          <a:prstGeom prst="rect">
            <a:avLst/>
          </a:prstGeom>
          <a:noFill/>
        </p:spPr>
        <p:txBody>
          <a:bodyPr wrap="none" rtlCol="0">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smtClean="0">
                <a:solidFill>
                  <a:srgbClr val="FF0000"/>
                </a:solidFill>
              </a:rPr>
              <a:t>#AvayaATF</a:t>
            </a:r>
            <a:endParaRPr lang="en-US" sz="1100" dirty="0">
              <a:solidFill>
                <a:srgbClr val="FF0000"/>
              </a:solidFill>
            </a:endParaRPr>
          </a:p>
        </p:txBody>
      </p:sp>
      <p:sp>
        <p:nvSpPr>
          <p:cNvPr id="8" name="Footer Placeholder 3"/>
          <p:cNvSpPr>
            <a:spLocks noGrp="1"/>
          </p:cNvSpPr>
          <p:nvPr userDrawn="1">
            <p:ph type="ftr" sz="quarter" idx="3"/>
          </p:nvPr>
        </p:nvSpPr>
        <p:spPr>
          <a:xfrm>
            <a:off x="76200" y="6538708"/>
            <a:ext cx="4056193" cy="24447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900"/>
            </a:lvl1pPr>
          </a:lstStyle>
          <a:p>
            <a:pPr>
              <a:defRPr/>
            </a:pPr>
            <a:endParaRPr lang="en-US" sz="800" dirty="0">
              <a:solidFill>
                <a:schemeClr val="bg1">
                  <a:lumMod val="65000"/>
                </a:schemeClr>
              </a:solidFill>
            </a:endParaRPr>
          </a:p>
        </p:txBody>
      </p:sp>
    </p:spTree>
    <p:extLst>
      <p:ext uri="{BB962C8B-B14F-4D97-AF65-F5344CB8AC3E}">
        <p14:creationId xmlns:p14="http://schemas.microsoft.com/office/powerpoint/2010/main" val="9792349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Background">
    <p:spTree>
      <p:nvGrpSpPr>
        <p:cNvPr id="1" name=""/>
        <p:cNvGrpSpPr/>
        <p:nvPr/>
      </p:nvGrpSpPr>
      <p:grpSpPr>
        <a:xfrm>
          <a:off x="0" y="0"/>
          <a:ext cx="0" cy="0"/>
          <a:chOff x="0" y="0"/>
          <a:chExt cx="0" cy="0"/>
        </a:xfrm>
      </p:grpSpPr>
      <p:sp>
        <p:nvSpPr>
          <p:cNvPr id="4" name="Rectángulo 3"/>
          <p:cNvSpPr/>
          <p:nvPr userDrawn="1"/>
        </p:nvSpPr>
        <p:spPr>
          <a:xfrm>
            <a:off x="0" y="-149392"/>
            <a:ext cx="9144000" cy="7007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b="-389"/>
          <a:stretch/>
        </p:blipFill>
        <p:spPr>
          <a:xfrm>
            <a:off x="-17641" y="-149392"/>
            <a:ext cx="9180513" cy="7052417"/>
          </a:xfrm>
          <a:prstGeom prst="rect">
            <a:avLst/>
          </a:prstGeom>
        </p:spPr>
      </p:pic>
      <p:sp>
        <p:nvSpPr>
          <p:cNvPr id="5" name="Rectángulo 8"/>
          <p:cNvSpPr/>
          <p:nvPr userDrawn="1"/>
        </p:nvSpPr>
        <p:spPr>
          <a:xfrm>
            <a:off x="0" y="6581789"/>
            <a:ext cx="9189858" cy="298336"/>
          </a:xfrm>
          <a:prstGeom prst="rect">
            <a:avLst/>
          </a:prstGeom>
          <a:gradFill flip="none" rotWithShape="1">
            <a:gsLst>
              <a:gs pos="52000">
                <a:srgbClr val="CC0000"/>
              </a:gs>
              <a:gs pos="100000">
                <a:srgbClr val="7F0000"/>
              </a:gs>
              <a:gs pos="0">
                <a:srgbClr val="7F000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6" name="Picture 5"/>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8380354" y="6622768"/>
            <a:ext cx="710855" cy="2011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4084802" y="6563692"/>
            <a:ext cx="974395" cy="276999"/>
          </a:xfrm>
          <a:prstGeom prst="rect">
            <a:avLst/>
          </a:prstGeom>
          <a:noFill/>
        </p:spPr>
        <p:txBody>
          <a:bodyPr wrap="none" rtlCol="0">
            <a:spAutoFit/>
          </a:bodyPr>
          <a:lstStyle/>
          <a:p>
            <a:r>
              <a:rPr lang="en-US" sz="1200" dirty="0" smtClean="0">
                <a:solidFill>
                  <a:srgbClr val="FFFFFF"/>
                </a:solidFill>
              </a:rPr>
              <a:t>#</a:t>
            </a:r>
            <a:r>
              <a:rPr lang="en-US" sz="1200" dirty="0" err="1" smtClean="0">
                <a:solidFill>
                  <a:srgbClr val="FFFFFF"/>
                </a:solidFill>
              </a:rPr>
              <a:t>AvayaATF</a:t>
            </a:r>
            <a:endParaRPr lang="en-US" sz="1200" dirty="0">
              <a:solidFill>
                <a:srgbClr val="FFFFFF"/>
              </a:solidFill>
            </a:endParaRPr>
          </a:p>
        </p:txBody>
      </p:sp>
      <p:sp>
        <p:nvSpPr>
          <p:cNvPr id="9" name="Footer Placeholder 3"/>
          <p:cNvSpPr>
            <a:spLocks noGrp="1"/>
          </p:cNvSpPr>
          <p:nvPr userDrawn="1">
            <p:ph type="ftr" sz="quarter" idx="3"/>
          </p:nvPr>
        </p:nvSpPr>
        <p:spPr>
          <a:xfrm>
            <a:off x="28609" y="6553200"/>
            <a:ext cx="4056193" cy="24447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solidFill>
                  <a:schemeClr val="bg1"/>
                </a:solidFill>
              </a:defRPr>
            </a:lvl1pPr>
          </a:lstStyle>
          <a:p>
            <a:pPr>
              <a:defRPr/>
            </a:pPr>
            <a:endParaRPr lang="en-US" sz="700" dirty="0"/>
          </a:p>
        </p:txBody>
      </p:sp>
    </p:spTree>
    <p:extLst>
      <p:ext uri="{BB962C8B-B14F-4D97-AF65-F5344CB8AC3E}">
        <p14:creationId xmlns:p14="http://schemas.microsoft.com/office/powerpoint/2010/main" val="27252839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ower Border">
    <p:spTree>
      <p:nvGrpSpPr>
        <p:cNvPr id="1" name=""/>
        <p:cNvGrpSpPr/>
        <p:nvPr/>
      </p:nvGrpSpPr>
      <p:grpSpPr>
        <a:xfrm>
          <a:off x="0" y="0"/>
          <a:ext cx="0" cy="0"/>
          <a:chOff x="0" y="0"/>
          <a:chExt cx="0" cy="0"/>
        </a:xfrm>
      </p:grpSpPr>
      <p:sp>
        <p:nvSpPr>
          <p:cNvPr id="13" name="Rectángulo 3"/>
          <p:cNvSpPr/>
          <p:nvPr userDrawn="1"/>
        </p:nvSpPr>
        <p:spPr>
          <a:xfrm>
            <a:off x="0" y="-149392"/>
            <a:ext cx="9144000" cy="7007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Rectángulo 8"/>
          <p:cNvSpPr/>
          <p:nvPr userDrawn="1"/>
        </p:nvSpPr>
        <p:spPr>
          <a:xfrm>
            <a:off x="0" y="6553200"/>
            <a:ext cx="9189858" cy="298336"/>
          </a:xfrm>
          <a:prstGeom prst="rect">
            <a:avLst/>
          </a:prstGeom>
          <a:gradFill flip="none" rotWithShape="1">
            <a:gsLst>
              <a:gs pos="52000">
                <a:srgbClr val="CC0000"/>
              </a:gs>
              <a:gs pos="100000">
                <a:srgbClr val="7F0000"/>
              </a:gs>
              <a:gs pos="0">
                <a:srgbClr val="7F000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5" name="Footer Placeholder 3"/>
          <p:cNvSpPr>
            <a:spLocks noGrp="1"/>
          </p:cNvSpPr>
          <p:nvPr>
            <p:ph type="ftr" sz="quarter" idx="3"/>
          </p:nvPr>
        </p:nvSpPr>
        <p:spPr>
          <a:xfrm>
            <a:off x="16708" y="6553200"/>
            <a:ext cx="4783892" cy="304800"/>
          </a:xfrm>
          <a:prstGeom prst="rect">
            <a:avLst/>
          </a:prstGeom>
        </p:spPr>
        <p:txBody>
          <a:bodyPr/>
          <a:lstStyle>
            <a:lvl1pPr algn="l">
              <a:defRPr sz="800">
                <a:solidFill>
                  <a:schemeClr val="bg1"/>
                </a:solidFill>
              </a:defRPr>
            </a:lvl1pPr>
          </a:lstStyle>
          <a:p>
            <a:pPr>
              <a:defRPr/>
            </a:pPr>
            <a:endParaRPr lang="en-US" sz="700" dirty="0"/>
          </a:p>
        </p:txBody>
      </p:sp>
      <p:pic>
        <p:nvPicPr>
          <p:cNvPr id="18" name="Picture 17"/>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8399405" y="6641822"/>
            <a:ext cx="647591" cy="1842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4084802" y="6588153"/>
            <a:ext cx="974395" cy="276999"/>
          </a:xfrm>
          <a:prstGeom prst="rect">
            <a:avLst/>
          </a:prstGeom>
          <a:noFill/>
        </p:spPr>
        <p:txBody>
          <a:bodyPr wrap="none" rtlCol="0">
            <a:spAutoFit/>
          </a:bodyPr>
          <a:lstStyle/>
          <a:p>
            <a:r>
              <a:rPr lang="en-US" sz="1200" dirty="0" smtClean="0">
                <a:solidFill>
                  <a:srgbClr val="FFFFFF"/>
                </a:solidFill>
              </a:rPr>
              <a:t>#AvayaATF</a:t>
            </a:r>
            <a:endParaRPr lang="en-US" sz="1200" dirty="0">
              <a:solidFill>
                <a:srgbClr val="FFFFFF"/>
              </a:solidFill>
            </a:endParaRPr>
          </a:p>
        </p:txBody>
      </p:sp>
    </p:spTree>
    <p:extLst>
      <p:ext uri="{BB962C8B-B14F-4D97-AF65-F5344CB8AC3E}">
        <p14:creationId xmlns:p14="http://schemas.microsoft.com/office/powerpoint/2010/main" val="301360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Graphic">
    <p:spTree>
      <p:nvGrpSpPr>
        <p:cNvPr id="1" name=""/>
        <p:cNvGrpSpPr/>
        <p:nvPr/>
      </p:nvGrpSpPr>
      <p:grpSpPr>
        <a:xfrm>
          <a:off x="0" y="0"/>
          <a:ext cx="0" cy="0"/>
          <a:chOff x="0" y="0"/>
          <a:chExt cx="0" cy="0"/>
        </a:xfrm>
      </p:grpSpPr>
      <p:pic>
        <p:nvPicPr>
          <p:cNvPr id="3" name="Imagen 3"/>
          <p:cNvPicPr>
            <a:picLocks noChangeAspect="1"/>
          </p:cNvPicPr>
          <p:nvPr userDrawn="1"/>
        </p:nvPicPr>
        <p:blipFill rotWithShape="1">
          <a:blip r:embed="rId2" cstate="screen">
            <a:extLst>
              <a:ext uri="{28A0092B-C50C-407E-A947-70E740481C1C}">
                <a14:useLocalDpi xmlns:a14="http://schemas.microsoft.com/office/drawing/2010/main"/>
              </a:ext>
            </a:extLst>
          </a:blip>
          <a:srcRect b="-914"/>
          <a:stretch/>
        </p:blipFill>
        <p:spPr>
          <a:xfrm>
            <a:off x="0" y="-93457"/>
            <a:ext cx="9239250" cy="7053360"/>
          </a:xfrm>
          <a:prstGeom prst="rect">
            <a:avLst/>
          </a:prstGeom>
        </p:spPr>
      </p:pic>
      <p:sp>
        <p:nvSpPr>
          <p:cNvPr id="5" name="TextBox 4"/>
          <p:cNvSpPr txBox="1"/>
          <p:nvPr userDrawn="1"/>
        </p:nvSpPr>
        <p:spPr>
          <a:xfrm>
            <a:off x="4084802" y="6563692"/>
            <a:ext cx="974395" cy="276999"/>
          </a:xfrm>
          <a:prstGeom prst="rect">
            <a:avLst/>
          </a:prstGeom>
          <a:noFill/>
        </p:spPr>
        <p:txBody>
          <a:bodyPr wrap="none" rtlCol="0">
            <a:spAutoFit/>
          </a:bodyPr>
          <a:lstStyle/>
          <a:p>
            <a:r>
              <a:rPr lang="en-US" sz="1200" dirty="0" smtClean="0">
                <a:solidFill>
                  <a:srgbClr val="FFFFFF"/>
                </a:solidFill>
              </a:rPr>
              <a:t>#</a:t>
            </a:r>
            <a:r>
              <a:rPr lang="en-US" sz="1200" dirty="0" err="1" smtClean="0">
                <a:solidFill>
                  <a:srgbClr val="FFFFFF"/>
                </a:solidFill>
              </a:rPr>
              <a:t>AvayaATF</a:t>
            </a:r>
            <a:endParaRPr lang="en-US" sz="1200" dirty="0">
              <a:solidFill>
                <a:srgbClr val="FFFFFF"/>
              </a:solidFill>
            </a:endParaRPr>
          </a:p>
        </p:txBody>
      </p:sp>
      <p:sp>
        <p:nvSpPr>
          <p:cNvPr id="6" name="Footer Placeholder 3"/>
          <p:cNvSpPr>
            <a:spLocks noGrp="1"/>
          </p:cNvSpPr>
          <p:nvPr userDrawn="1">
            <p:ph type="ftr" sz="quarter" idx="3"/>
          </p:nvPr>
        </p:nvSpPr>
        <p:spPr>
          <a:xfrm>
            <a:off x="184282" y="6538708"/>
            <a:ext cx="4056193" cy="24447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solidFill>
                  <a:schemeClr val="bg1"/>
                </a:solidFill>
              </a:defRPr>
            </a:lvl1pPr>
          </a:lstStyle>
          <a:p>
            <a:endParaRPr lang="en-US" sz="700" dirty="0"/>
          </a:p>
        </p:txBody>
      </p:sp>
    </p:spTree>
    <p:extLst>
      <p:ext uri="{BB962C8B-B14F-4D97-AF65-F5344CB8AC3E}">
        <p14:creationId xmlns:p14="http://schemas.microsoft.com/office/powerpoint/2010/main" val="6821093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vaya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4" name="Picture 13" descr="PowerOfWe_reverse2.png"/>
          <p:cNvPicPr>
            <a:picLocks noChangeAspect="1"/>
          </p:cNvPicPr>
          <p:nvPr userDrawn="1"/>
        </p:nvPicPr>
        <p:blipFill>
          <a:blip r:embed="rId3" cstate="print"/>
          <a:stretch>
            <a:fillRect/>
          </a:stretch>
        </p:blipFill>
        <p:spPr bwMode="black">
          <a:xfrm>
            <a:off x="2595608" y="2645764"/>
            <a:ext cx="3952784" cy="1566472"/>
          </a:xfrm>
          <a:prstGeom prst="rect">
            <a:avLst/>
          </a:prstGeom>
        </p:spPr>
      </p:pic>
      <p:sp>
        <p:nvSpPr>
          <p:cNvPr id="4" name="TextBox 3"/>
          <p:cNvSpPr txBox="1"/>
          <p:nvPr userDrawn="1"/>
        </p:nvSpPr>
        <p:spPr>
          <a:xfrm>
            <a:off x="4084802" y="6563692"/>
            <a:ext cx="974395" cy="276999"/>
          </a:xfrm>
          <a:prstGeom prst="rect">
            <a:avLst/>
          </a:prstGeom>
          <a:noFill/>
        </p:spPr>
        <p:txBody>
          <a:bodyPr wrap="none" rtlCol="0">
            <a:spAutoFit/>
          </a:bodyPr>
          <a:lstStyle/>
          <a:p>
            <a:r>
              <a:rPr lang="en-US" sz="1200" dirty="0" smtClean="0">
                <a:solidFill>
                  <a:srgbClr val="FFFFFF"/>
                </a:solidFill>
              </a:rPr>
              <a:t>#</a:t>
            </a:r>
            <a:r>
              <a:rPr lang="en-US" sz="1200" dirty="0" err="1" smtClean="0">
                <a:solidFill>
                  <a:srgbClr val="FFFFFF"/>
                </a:solidFill>
              </a:rPr>
              <a:t>AvayaATF</a:t>
            </a:r>
            <a:endParaRPr lang="en-US" sz="1200" dirty="0">
              <a:solidFill>
                <a:srgbClr val="FFFFFF"/>
              </a:solidFill>
            </a:endParaRPr>
          </a:p>
        </p:txBody>
      </p:sp>
      <p:sp>
        <p:nvSpPr>
          <p:cNvPr id="5" name="Footer Placeholder 3"/>
          <p:cNvSpPr>
            <a:spLocks noGrp="1"/>
          </p:cNvSpPr>
          <p:nvPr userDrawn="1">
            <p:ph type="ftr" sz="quarter" idx="3"/>
          </p:nvPr>
        </p:nvSpPr>
        <p:spPr>
          <a:xfrm>
            <a:off x="184282" y="6538708"/>
            <a:ext cx="4056193" cy="24447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solidFill>
                  <a:schemeClr val="bg1"/>
                </a:solidFill>
              </a:defRPr>
            </a:lvl1pPr>
          </a:lstStyle>
          <a:p>
            <a:endParaRPr lang="en-US" sz="700" dirty="0"/>
          </a:p>
        </p:txBody>
      </p:sp>
    </p:spTree>
    <p:extLst>
      <p:ext uri="{BB962C8B-B14F-4D97-AF65-F5344CB8AC3E}">
        <p14:creationId xmlns:p14="http://schemas.microsoft.com/office/powerpoint/2010/main" val="55511333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3" name="Picture 22" descr="tubos3.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6512" y="2770748"/>
            <a:ext cx="9180512" cy="3750479"/>
          </a:xfrm>
          <a:prstGeom prst="rect">
            <a:avLst/>
          </a:prstGeom>
        </p:spPr>
      </p:pic>
      <p:sp>
        <p:nvSpPr>
          <p:cNvPr id="2" name="Title 1"/>
          <p:cNvSpPr>
            <a:spLocks noGrp="1"/>
          </p:cNvSpPr>
          <p:nvPr>
            <p:ph type="title"/>
          </p:nvPr>
        </p:nvSpPr>
        <p:spPr>
          <a:xfrm>
            <a:off x="457200" y="2209800"/>
            <a:ext cx="8506288" cy="914400"/>
          </a:xfrm>
        </p:spPr>
        <p:txBody>
          <a:bodyPr>
            <a:normAutofit/>
          </a:bodyPr>
          <a:lstStyle>
            <a:lvl1pPr algn="r">
              <a:defRPr sz="48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3E55E81F-72E2-40F1-A677-7E1BFDA06590}" type="slidenum">
              <a:rPr lang="en-US" smtClean="0"/>
              <a:t>‹#›</a:t>
            </a:fld>
            <a:endParaRPr lang="en-US"/>
          </a:p>
        </p:txBody>
      </p:sp>
      <p:sp>
        <p:nvSpPr>
          <p:cNvPr id="13" name="Rectángulo 8"/>
          <p:cNvSpPr/>
          <p:nvPr userDrawn="1"/>
        </p:nvSpPr>
        <p:spPr>
          <a:xfrm>
            <a:off x="-36512" y="-194053"/>
            <a:ext cx="9203370" cy="2078212"/>
          </a:xfrm>
          <a:prstGeom prst="rect">
            <a:avLst/>
          </a:prstGeom>
          <a:gradFill flip="none" rotWithShape="1">
            <a:gsLst>
              <a:gs pos="52000">
                <a:srgbClr val="CC0000"/>
              </a:gs>
              <a:gs pos="100000">
                <a:srgbClr val="7F0000"/>
              </a:gs>
              <a:gs pos="0">
                <a:srgbClr val="7F000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14" name="Rectángulo 6"/>
          <p:cNvSpPr/>
          <p:nvPr userDrawn="1"/>
        </p:nvSpPr>
        <p:spPr>
          <a:xfrm>
            <a:off x="-36512" y="1959045"/>
            <a:ext cx="9000000" cy="108000"/>
          </a:xfrm>
          <a:prstGeom prst="rect">
            <a:avLst/>
          </a:prstGeom>
          <a:solidFill>
            <a:srgbClr val="868D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15" name="Rectángulo 7"/>
          <p:cNvSpPr/>
          <p:nvPr userDrawn="1"/>
        </p:nvSpPr>
        <p:spPr>
          <a:xfrm>
            <a:off x="-23000" y="1884159"/>
            <a:ext cx="9217024" cy="93392"/>
          </a:xfrm>
          <a:prstGeom prst="rect">
            <a:avLst/>
          </a:prstGeom>
          <a:solidFill>
            <a:srgbClr val="B7C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6" name="Imagen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9364" y="326977"/>
            <a:ext cx="7546693" cy="699245"/>
          </a:xfrm>
          <a:prstGeom prst="rect">
            <a:avLst/>
          </a:prstGeom>
        </p:spPr>
      </p:pic>
      <p:sp>
        <p:nvSpPr>
          <p:cNvPr id="17" name="TextBox 16"/>
          <p:cNvSpPr txBox="1"/>
          <p:nvPr userDrawn="1"/>
        </p:nvSpPr>
        <p:spPr>
          <a:xfrm>
            <a:off x="2377296" y="1026733"/>
            <a:ext cx="4528804" cy="400110"/>
          </a:xfrm>
          <a:prstGeom prst="rect">
            <a:avLst/>
          </a:prstGeom>
          <a:noFill/>
        </p:spPr>
        <p:txBody>
          <a:bodyPr wrap="none" rtlCol="0">
            <a:spAutoFit/>
          </a:bodyPr>
          <a:lstStyle/>
          <a:p>
            <a:r>
              <a:rPr lang="en-US" sz="2000" dirty="0" smtClean="0">
                <a:solidFill>
                  <a:schemeClr val="bg1"/>
                </a:solidFill>
              </a:rPr>
              <a:t>March 25 – 27</a:t>
            </a:r>
            <a:r>
              <a:rPr lang="en-US" sz="2000" baseline="30000" dirty="0" smtClean="0">
                <a:solidFill>
                  <a:schemeClr val="bg1"/>
                </a:solidFill>
              </a:rPr>
              <a:t>th</a:t>
            </a:r>
            <a:r>
              <a:rPr lang="en-US" sz="2000" dirty="0" smtClean="0">
                <a:solidFill>
                  <a:schemeClr val="bg1"/>
                </a:solidFill>
              </a:rPr>
              <a:t>, 2014  </a:t>
            </a:r>
            <a:r>
              <a:rPr lang="az-Cyrl-AZ" sz="2000" dirty="0" smtClean="0">
                <a:solidFill>
                  <a:schemeClr val="bg1"/>
                </a:solidFill>
                <a:latin typeface="Arial"/>
                <a:cs typeface="Arial"/>
              </a:rPr>
              <a:t>І</a:t>
            </a:r>
            <a:r>
              <a:rPr lang="en-US" sz="2000" dirty="0" smtClean="0">
                <a:solidFill>
                  <a:schemeClr val="bg1"/>
                </a:solidFill>
              </a:rPr>
              <a:t>  Orlando, FL</a:t>
            </a:r>
            <a:endParaRPr lang="en-US" sz="2000" dirty="0">
              <a:solidFill>
                <a:schemeClr val="bg1"/>
              </a:solidFill>
            </a:endParaRPr>
          </a:p>
        </p:txBody>
      </p:sp>
      <p:sp>
        <p:nvSpPr>
          <p:cNvPr id="18" name="Rectángulo 8"/>
          <p:cNvSpPr/>
          <p:nvPr userDrawn="1"/>
        </p:nvSpPr>
        <p:spPr>
          <a:xfrm>
            <a:off x="-24064" y="6343650"/>
            <a:ext cx="9189858" cy="536475"/>
          </a:xfrm>
          <a:prstGeom prst="rect">
            <a:avLst/>
          </a:prstGeom>
          <a:gradFill flip="none" rotWithShape="1">
            <a:gsLst>
              <a:gs pos="52000">
                <a:srgbClr val="CC0000"/>
              </a:gs>
              <a:gs pos="100000">
                <a:srgbClr val="7F0000"/>
              </a:gs>
              <a:gs pos="0">
                <a:srgbClr val="7F0000"/>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pic>
        <p:nvPicPr>
          <p:cNvPr id="19" name="Picture 18"/>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8047183" y="6502167"/>
            <a:ext cx="969348" cy="27434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userDrawn="1"/>
        </p:nvSpPr>
        <p:spPr>
          <a:xfrm>
            <a:off x="4077975" y="6496541"/>
            <a:ext cx="974395" cy="276999"/>
          </a:xfrm>
          <a:prstGeom prst="rect">
            <a:avLst/>
          </a:prstGeom>
          <a:noFill/>
        </p:spPr>
        <p:txBody>
          <a:bodyPr wrap="none" rtlCol="0">
            <a:spAutoFit/>
          </a:bodyPr>
          <a:lstStyle/>
          <a:p>
            <a:r>
              <a:rPr lang="en-US" sz="1200" dirty="0" smtClean="0">
                <a:solidFill>
                  <a:srgbClr val="FFFFFF"/>
                </a:solidFill>
              </a:rPr>
              <a:t>#AvayaATF</a:t>
            </a:r>
            <a:endParaRPr lang="en-US" sz="1200" dirty="0">
              <a:solidFill>
                <a:srgbClr val="FFFFFF"/>
              </a:solidFill>
            </a:endParaRPr>
          </a:p>
        </p:txBody>
      </p:sp>
      <p:sp>
        <p:nvSpPr>
          <p:cNvPr id="22" name="Subtítulo 2"/>
          <p:cNvSpPr>
            <a:spLocks noGrp="1"/>
          </p:cNvSpPr>
          <p:nvPr>
            <p:ph type="subTitle" idx="1"/>
          </p:nvPr>
        </p:nvSpPr>
        <p:spPr>
          <a:xfrm>
            <a:off x="457200" y="3124200"/>
            <a:ext cx="8506288" cy="685800"/>
          </a:xfrm>
        </p:spPr>
        <p:txBody>
          <a:bodyPr>
            <a:normAutofit/>
          </a:bodyPr>
          <a:lstStyle>
            <a:lvl1pPr marL="0" indent="0" algn="r">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subtitle</a:t>
            </a:r>
            <a:r>
              <a:rPr lang="es-ES_tradnl" dirty="0" smtClean="0"/>
              <a:t> </a:t>
            </a:r>
            <a:r>
              <a:rPr lang="es-ES_tradnl" dirty="0" err="1" smtClean="0"/>
              <a:t>style</a:t>
            </a:r>
            <a:endParaRPr lang="en-US" dirty="0"/>
          </a:p>
        </p:txBody>
      </p:sp>
      <p:sp>
        <p:nvSpPr>
          <p:cNvPr id="24" name="Footer Placeholder 3"/>
          <p:cNvSpPr txBox="1">
            <a:spLocks/>
          </p:cNvSpPr>
          <p:nvPr userDrawn="1"/>
        </p:nvSpPr>
        <p:spPr>
          <a:xfrm>
            <a:off x="7345" y="6553199"/>
            <a:ext cx="3955055" cy="304801"/>
          </a:xfrm>
          <a:prstGeom prst="rect">
            <a:avLst/>
          </a:prstGeom>
        </p:spPr>
        <p:txBody>
          <a:bodyPr/>
          <a:lstStyle>
            <a:defPPr>
              <a:defRPr lang="en-US"/>
            </a:defPPr>
            <a:lvl1pPr marL="0" algn="l" defTabSz="914400" rtl="0" eaLnBrk="1" latinLnBrk="0" hangingPunct="1">
              <a:defRPr sz="9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Arial"/>
              </a:rPr>
              <a:t>© 2014 Avaya Inc. Avaya – Confidential &amp; Proprietary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a:rPr>
              <a:t>Do not duplicate, publish or distribute further without the express written permission of Avaya.</a:t>
            </a:r>
            <a:endParaRPr kumimoji="0" lang="en-US" sz="700" b="0" i="0" u="none" strike="noStrike" kern="1200" cap="none" spc="0" normalizeH="0" baseline="0" noProof="0" dirty="0">
              <a:ln>
                <a:noFill/>
              </a:ln>
              <a:solidFill>
                <a:schemeClr val="bg1"/>
              </a:solidFill>
              <a:effectLst/>
              <a:uLnTx/>
              <a:uFillTx/>
              <a:latin typeface="Arial"/>
            </a:endParaRPr>
          </a:p>
        </p:txBody>
      </p:sp>
    </p:spTree>
    <p:extLst>
      <p:ext uri="{BB962C8B-B14F-4D97-AF65-F5344CB8AC3E}">
        <p14:creationId xmlns:p14="http://schemas.microsoft.com/office/powerpoint/2010/main" val="413659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en-US" smtClean="0"/>
              <a:t>Click to edit Master title style</a:t>
            </a:r>
            <a:endParaRPr lang="en-US"/>
          </a:p>
        </p:txBody>
      </p:sp>
      <p:sp>
        <p:nvSpPr>
          <p:cNvPr id="3" name="Content Placeholder 2"/>
          <p:cNvSpPr>
            <a:spLocks noGrp="1"/>
          </p:cNvSpPr>
          <p:nvPr>
            <p:ph idx="1"/>
          </p:nvPr>
        </p:nvSpPr>
        <p:spPr>
          <a:xfrm>
            <a:off x="457200" y="1219200"/>
            <a:ext cx="8229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E55E81F-72E2-40F1-A677-7E1BFDA06590}" type="slidenum">
              <a:rPr lang="en-US" smtClean="0"/>
              <a:t>‹#›</a:t>
            </a:fld>
            <a:endParaRPr lang="en-US"/>
          </a:p>
        </p:txBody>
      </p:sp>
    </p:spTree>
    <p:extLst>
      <p:ext uri="{BB962C8B-B14F-4D97-AF65-F5344CB8AC3E}">
        <p14:creationId xmlns:p14="http://schemas.microsoft.com/office/powerpoint/2010/main" val="122852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62387"/>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3622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3E55E81F-72E2-40F1-A677-7E1BFDA06590}" type="slidenum">
              <a:rPr lang="en-US" smtClean="0"/>
              <a:t>‹#›</a:t>
            </a:fld>
            <a:endParaRPr lang="en-US"/>
          </a:p>
        </p:txBody>
      </p:sp>
    </p:spTree>
    <p:extLst>
      <p:ext uri="{BB962C8B-B14F-4D97-AF65-F5344CB8AC3E}">
        <p14:creationId xmlns:p14="http://schemas.microsoft.com/office/powerpoint/2010/main" val="393259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9530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9530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3E55E81F-72E2-40F1-A677-7E1BFDA06590}" type="slidenum">
              <a:rPr lang="en-US" smtClean="0"/>
              <a:t>‹#›</a:t>
            </a:fld>
            <a:endParaRPr lang="en-US"/>
          </a:p>
        </p:txBody>
      </p:sp>
    </p:spTree>
    <p:extLst>
      <p:ext uri="{BB962C8B-B14F-4D97-AF65-F5344CB8AC3E}">
        <p14:creationId xmlns:p14="http://schemas.microsoft.com/office/powerpoint/2010/main" val="1822113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4040188" cy="43021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4"/>
            <a:ext cx="4041775" cy="43021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3E55E81F-72E2-40F1-A677-7E1BFDA06590}" type="slidenum">
              <a:rPr lang="en-US" smtClean="0"/>
              <a:t>‹#›</a:t>
            </a:fld>
            <a:endParaRPr lang="en-US"/>
          </a:p>
        </p:txBody>
      </p:sp>
    </p:spTree>
    <p:extLst>
      <p:ext uri="{BB962C8B-B14F-4D97-AF65-F5344CB8AC3E}">
        <p14:creationId xmlns:p14="http://schemas.microsoft.com/office/powerpoint/2010/main" val="177000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E55E81F-72E2-40F1-A677-7E1BFDA06590}" type="slidenum">
              <a:rPr lang="en-US" smtClean="0"/>
              <a:t>‹#›</a:t>
            </a:fld>
            <a:endParaRPr lang="en-US"/>
          </a:p>
        </p:txBody>
      </p:sp>
    </p:spTree>
    <p:extLst>
      <p:ext uri="{BB962C8B-B14F-4D97-AF65-F5344CB8AC3E}">
        <p14:creationId xmlns:p14="http://schemas.microsoft.com/office/powerpoint/2010/main" val="340463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E55E81F-72E2-40F1-A677-7E1BFDA06590}" type="slidenum">
              <a:rPr lang="en-US" smtClean="0"/>
              <a:t>‹#›</a:t>
            </a:fld>
            <a:endParaRPr lang="en-US"/>
          </a:p>
        </p:txBody>
      </p:sp>
    </p:spTree>
    <p:extLst>
      <p:ext uri="{BB962C8B-B14F-4D97-AF65-F5344CB8AC3E}">
        <p14:creationId xmlns:p14="http://schemas.microsoft.com/office/powerpoint/2010/main" val="296537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77900"/>
          </a:xfrm>
        </p:spPr>
        <p:txBody>
          <a:bodyPr anchor="ctr">
            <a:normAutofit/>
          </a:bodyPr>
          <a:lstStyle>
            <a:lvl1pPr algn="ctr">
              <a:defRPr sz="28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47800"/>
            <a:ext cx="5111750" cy="5029200"/>
          </a:xfrm>
        </p:spPr>
        <p:txBody>
          <a:bodyPr/>
          <a:lstStyle>
            <a:lvl1pPr>
              <a:defRPr sz="24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504285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3E55E81F-72E2-40F1-A677-7E1BFDA06590}" type="slidenum">
              <a:rPr lang="en-US" smtClean="0"/>
              <a:t>‹#›</a:t>
            </a:fld>
            <a:endParaRPr lang="en-US"/>
          </a:p>
        </p:txBody>
      </p:sp>
    </p:spTree>
    <p:extLst>
      <p:ext uri="{BB962C8B-B14F-4D97-AF65-F5344CB8AC3E}">
        <p14:creationId xmlns:p14="http://schemas.microsoft.com/office/powerpoint/2010/main" val="149095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09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n-US" dirty="0"/>
          </a:p>
        </p:txBody>
      </p:sp>
      <p:sp>
        <p:nvSpPr>
          <p:cNvPr id="6" name="Slide Number Placeholder 5"/>
          <p:cNvSpPr>
            <a:spLocks noGrp="1"/>
          </p:cNvSpPr>
          <p:nvPr>
            <p:ph type="sldNum" sz="quarter" idx="4"/>
          </p:nvPr>
        </p:nvSpPr>
        <p:spPr>
          <a:xfrm>
            <a:off x="6553200" y="6613524"/>
            <a:ext cx="2133600" cy="244475"/>
          </a:xfrm>
          <a:prstGeom prst="rect">
            <a:avLst/>
          </a:prstGeom>
        </p:spPr>
        <p:txBody>
          <a:bodyPr vert="horz" lIns="91440" tIns="45720" rIns="91440" bIns="45720" rtlCol="0" anchor="ctr"/>
          <a:lstStyle>
            <a:lvl1pPr algn="r">
              <a:defRPr sz="1200">
                <a:solidFill>
                  <a:schemeClr val="tx1">
                    <a:tint val="75000"/>
                  </a:schemeClr>
                </a:solidFill>
              </a:defRPr>
            </a:lvl1pPr>
          </a:lstStyle>
          <a:p>
            <a:fld id="{3E55E81F-72E2-40F1-A677-7E1BFDA06590}" type="slidenum">
              <a:rPr lang="en-US" smtClean="0"/>
              <a:t>‹#›</a:t>
            </a:fld>
            <a:endParaRPr lang="en-US"/>
          </a:p>
        </p:txBody>
      </p:sp>
      <p:grpSp>
        <p:nvGrpSpPr>
          <p:cNvPr id="7" name="Group 6"/>
          <p:cNvGrpSpPr/>
          <p:nvPr userDrawn="1"/>
        </p:nvGrpSpPr>
        <p:grpSpPr>
          <a:xfrm>
            <a:off x="0" y="0"/>
            <a:ext cx="9144000" cy="332656"/>
            <a:chOff x="15678" y="6556704"/>
            <a:chExt cx="9144000" cy="332656"/>
          </a:xfrm>
        </p:grpSpPr>
        <p:sp>
          <p:nvSpPr>
            <p:cNvPr id="8" name="Rectángulo 6"/>
            <p:cNvSpPr/>
            <p:nvPr userDrawn="1"/>
          </p:nvSpPr>
          <p:spPr>
            <a:xfrm>
              <a:off x="1611398" y="6556704"/>
              <a:ext cx="4346116" cy="324000"/>
            </a:xfrm>
            <a:prstGeom prst="rect">
              <a:avLst/>
            </a:prstGeom>
            <a:solidFill>
              <a:srgbClr val="868D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9" name="Rectángulo 7"/>
            <p:cNvSpPr/>
            <p:nvPr userDrawn="1"/>
          </p:nvSpPr>
          <p:spPr>
            <a:xfrm flipV="1">
              <a:off x="5957514" y="6556704"/>
              <a:ext cx="3202164" cy="332656"/>
            </a:xfrm>
            <a:prstGeom prst="rect">
              <a:avLst/>
            </a:prstGeom>
            <a:solidFill>
              <a:srgbClr val="B7C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sp>
          <p:nvSpPr>
            <p:cNvPr id="10" name="Rectángulo 6"/>
            <p:cNvSpPr/>
            <p:nvPr userDrawn="1"/>
          </p:nvSpPr>
          <p:spPr>
            <a:xfrm>
              <a:off x="15678" y="6556704"/>
              <a:ext cx="3072823" cy="324000"/>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lumMod val="50000"/>
                  </a:schemeClr>
                </a:solidFill>
              </a:endParaRPr>
            </a:p>
          </p:txBody>
        </p:sp>
      </p:grpSp>
      <p:pic>
        <p:nvPicPr>
          <p:cNvPr id="11" name="Picture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607783" y="74628"/>
            <a:ext cx="2445693" cy="198414"/>
          </a:xfrm>
          <a:prstGeom prst="rect">
            <a:avLst/>
          </a:prstGeom>
        </p:spPr>
      </p:pic>
      <p:pic>
        <p:nvPicPr>
          <p:cNvPr id="12" name="Picture 11"/>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128073" y="62672"/>
            <a:ext cx="749150" cy="232051"/>
          </a:xfrm>
          <a:prstGeom prst="rect">
            <a:avLst/>
          </a:prstGeom>
        </p:spPr>
      </p:pic>
      <p:sp>
        <p:nvSpPr>
          <p:cNvPr id="13" name="Footer Placeholder 3"/>
          <p:cNvSpPr txBox="1">
            <a:spLocks/>
          </p:cNvSpPr>
          <p:nvPr userDrawn="1"/>
        </p:nvSpPr>
        <p:spPr>
          <a:xfrm>
            <a:off x="83545" y="6553199"/>
            <a:ext cx="3955055" cy="304801"/>
          </a:xfrm>
          <a:prstGeom prst="rect">
            <a:avLst/>
          </a:prstGeom>
        </p:spPr>
        <p:txBody>
          <a:bodyPr/>
          <a:lstStyle>
            <a:defPPr>
              <a:defRPr lang="en-US"/>
            </a:defPPr>
            <a:lvl1pPr marL="0" algn="l" defTabSz="914400" rtl="0" eaLnBrk="1" latinLnBrk="0" hangingPunct="1">
              <a:defRPr sz="9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lumMod val="50000"/>
                    <a:lumOff val="50000"/>
                  </a:schemeClr>
                </a:solidFill>
                <a:effectLst/>
                <a:uLnTx/>
                <a:uFillTx/>
                <a:latin typeface="Arial"/>
              </a:rPr>
              <a:t>© 2014 Avaya Inc. Avaya – Confidential &amp; Proprietary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tx1">
                    <a:lumMod val="50000"/>
                    <a:lumOff val="50000"/>
                  </a:schemeClr>
                </a:solidFill>
                <a:effectLst/>
                <a:uLnTx/>
                <a:uFillTx/>
                <a:latin typeface="Arial"/>
              </a:rPr>
              <a:t>Do not duplicate, publish or distribute further without the express written permission of Avaya.</a:t>
            </a:r>
            <a:endParaRPr kumimoji="0" lang="en-US" sz="700" b="0" i="0" u="none" strike="noStrike" kern="1200" cap="none" spc="0" normalizeH="0" baseline="0" noProof="0" dirty="0">
              <a:ln>
                <a:noFill/>
              </a:ln>
              <a:solidFill>
                <a:schemeClr val="tx1">
                  <a:lumMod val="50000"/>
                  <a:lumOff val="50000"/>
                </a:schemeClr>
              </a:solidFill>
              <a:effectLst/>
              <a:uLnTx/>
              <a:uFillTx/>
              <a:latin typeface="Arial"/>
            </a:endParaRPr>
          </a:p>
        </p:txBody>
      </p:sp>
      <p:sp>
        <p:nvSpPr>
          <p:cNvPr id="14" name="TextBox 24"/>
          <p:cNvSpPr txBox="1"/>
          <p:nvPr userDrawn="1"/>
        </p:nvSpPr>
        <p:spPr>
          <a:xfrm>
            <a:off x="4109955" y="6596390"/>
            <a:ext cx="923651" cy="261610"/>
          </a:xfrm>
          <a:prstGeom prst="rect">
            <a:avLst/>
          </a:prstGeom>
          <a:noFill/>
        </p:spPr>
        <p:txBody>
          <a:bodyPr wrap="none" rtlCol="0">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dirty="0" smtClean="0">
                <a:solidFill>
                  <a:srgbClr val="FF0000"/>
                </a:solidFill>
              </a:rPr>
              <a:t>#AvayaATF</a:t>
            </a:r>
            <a:endParaRPr lang="en-US" sz="1100" dirty="0">
              <a:solidFill>
                <a:srgbClr val="FF0000"/>
              </a:solidFill>
            </a:endParaRPr>
          </a:p>
        </p:txBody>
      </p:sp>
    </p:spTree>
    <p:extLst>
      <p:ext uri="{BB962C8B-B14F-4D97-AF65-F5344CB8AC3E}">
        <p14:creationId xmlns:p14="http://schemas.microsoft.com/office/powerpoint/2010/main" val="158702556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Lst>
  <p:timing>
    <p:tnLst>
      <p:par>
        <p:cTn id="1" dur="indefinite" restart="never" nodeType="tmRoot"/>
      </p:par>
    </p:tnLst>
  </p:timing>
  <p:hf hdr="0" ftr="0" dt="0"/>
  <p:txStyles>
    <p:titleStyle>
      <a:lvl1pPr algn="ctr" defTabSz="914400" rtl="0" eaLnBrk="1" latinLnBrk="0" hangingPunct="1">
        <a:spcBef>
          <a:spcPct val="0"/>
        </a:spcBef>
        <a:buNone/>
        <a:defRPr sz="2800" kern="1200">
          <a:solidFill>
            <a:srgbClr val="CC0000"/>
          </a:solidFill>
          <a:latin typeface="Arial" panose="020B0604020202020204" pitchFamily="34" charset="0"/>
          <a:ea typeface="+mj-ea"/>
          <a:cs typeface="Arial" panose="020B0604020202020204" pitchFamily="34" charset="0"/>
        </a:defRPr>
      </a:lvl1pPr>
    </p:titleStyle>
    <p:bodyStyle>
      <a:lvl1pPr marL="285750" indent="-285750" algn="l" defTabSz="914400" rtl="0" eaLnBrk="1" latinLnBrk="0" hangingPunct="1">
        <a:spcBef>
          <a:spcPct val="20000"/>
        </a:spcBef>
        <a:buClr>
          <a:srgbClr val="CC0000"/>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640080" indent="-285750" algn="l" defTabSz="914400" rtl="0" eaLnBrk="1" latinLnBrk="0" hangingPunct="1">
        <a:spcBef>
          <a:spcPct val="20000"/>
        </a:spcBef>
        <a:buClr>
          <a:srgbClr val="CC0000"/>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spcBef>
          <a:spcPct val="20000"/>
        </a:spcBef>
        <a:buClr>
          <a:srgbClr val="CC0000"/>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88720" indent="-228600" algn="l" defTabSz="914400" rtl="0" eaLnBrk="1" latinLnBrk="0" hangingPunct="1">
        <a:spcBef>
          <a:spcPct val="20000"/>
        </a:spcBef>
        <a:buClr>
          <a:srgbClr val="CC0000"/>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463040" indent="-228600" algn="l" defTabSz="914400" rtl="0" eaLnBrk="1" latinLnBrk="0" hangingPunct="1">
        <a:spcBef>
          <a:spcPct val="20000"/>
        </a:spcBef>
        <a:buClr>
          <a:srgbClr val="CC0000"/>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www.youtube.com/watch?v=umR6u5VVdGU"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www.youtube.com/watch?v=pGSYmqAbjBU" TargetMode="Externa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arget="../media/image16.jpeg" Type="http://schemas.openxmlformats.org/officeDocument/2006/relationships/image"/><Relationship Id="rId2" Target="../notesSlides/notesSlide18.xml" Type="http://schemas.openxmlformats.org/officeDocument/2006/relationships/notesSlide"/><Relationship Id="rId1" Target="../slideLayouts/slideLayout3.xml" Type="http://schemas.openxmlformats.org/officeDocument/2006/relationships/slideLayout"/></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hyperlink" Target="http://edkoehler.wordpress.com/" TargetMode="External"/><Relationship Id="rId4" Type="http://schemas.openxmlformats.org/officeDocument/2006/relationships/hyperlink" Target="https://www.youtube.com/channel/UCn8AhOZU3ZFQI-YWwUUWSJQ"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pcisecuritystandards.org/documents/pci_dss_v2.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pcisecuritystandards.org/documents/PCI_DSS_v3.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457200" y="1524000"/>
            <a:ext cx="8506288" cy="1676400"/>
          </a:xfrm>
        </p:spPr>
        <p:txBody>
          <a:bodyPr>
            <a:noAutofit/>
          </a:bodyPr>
          <a:lstStyle/>
          <a:p>
            <a:r>
              <a:rPr lang="en-US" sz="3600" dirty="0" smtClean="0"/>
              <a:t>Designing and Implementing a PCI-DSS Compliant </a:t>
            </a:r>
            <a:r>
              <a:rPr lang="en-US" sz="3600" dirty="0"/>
              <a:t>N</a:t>
            </a:r>
            <a:r>
              <a:rPr lang="en-US" sz="3600" dirty="0" smtClean="0"/>
              <a:t>etwork using ‘Stealth’ Networks with Avaya Fabric Connect</a:t>
            </a:r>
            <a:endParaRPr lang="en-US" sz="3600" dirty="0"/>
          </a:p>
        </p:txBody>
      </p:sp>
      <p:sp>
        <p:nvSpPr>
          <p:cNvPr id="3" name="Subtitle 2"/>
          <p:cNvSpPr>
            <a:spLocks noGrp="1"/>
          </p:cNvSpPr>
          <p:nvPr>
            <p:ph type="subTitle" idx="1"/>
          </p:nvPr>
        </p:nvSpPr>
        <p:spPr>
          <a:xfrm>
            <a:off x="457200" y="3276600"/>
            <a:ext cx="7875033" cy="1066800"/>
          </a:xfrm>
        </p:spPr>
        <p:txBody>
          <a:bodyPr>
            <a:noAutofit/>
          </a:bodyPr>
          <a:lstStyle/>
          <a:p>
            <a:r>
              <a:rPr lang="en-US" sz="3200" dirty="0" smtClean="0"/>
              <a:t>Ed Koehler – Director</a:t>
            </a:r>
            <a:br>
              <a:rPr lang="en-US" sz="3200" dirty="0" smtClean="0"/>
            </a:br>
            <a:r>
              <a:rPr lang="en-US" sz="2400" dirty="0" smtClean="0"/>
              <a:t>Distinguished CSE</a:t>
            </a:r>
            <a:endParaRPr lang="en-US" sz="3200" dirty="0"/>
          </a:p>
        </p:txBody>
      </p:sp>
    </p:spTree>
    <p:custDataLst>
      <p:tags r:id="rId1"/>
    </p:custDataLst>
    <p:extLst>
      <p:ext uri="{BB962C8B-B14F-4D97-AF65-F5344CB8AC3E}">
        <p14:creationId xmlns:p14="http://schemas.microsoft.com/office/powerpoint/2010/main" val="4126216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t>Identity Engines &amp; Fabric Connect</a:t>
            </a:r>
            <a:br>
              <a:rPr lang="en-US" sz="2400" dirty="0" smtClean="0"/>
            </a:br>
            <a:r>
              <a:rPr lang="en-US" sz="2400" dirty="0" smtClean="0"/>
              <a:t>Support for PCI Compliance – includes v 3.0 </a:t>
            </a:r>
            <a:r>
              <a:rPr lang="en-US" sz="2400" dirty="0" err="1" smtClean="0"/>
              <a:t>requirments</a:t>
            </a:r>
            <a:r>
              <a:rPr lang="en-US" sz="2400" dirty="0" smtClean="0"/>
              <a:t>!</a:t>
            </a:r>
            <a:endParaRPr lang="en-US" sz="2400" dirty="0"/>
          </a:p>
        </p:txBody>
      </p:sp>
      <p:sp>
        <p:nvSpPr>
          <p:cNvPr id="3" name="Content Placeholder 2"/>
          <p:cNvSpPr>
            <a:spLocks noGrp="1"/>
          </p:cNvSpPr>
          <p:nvPr>
            <p:ph idx="1"/>
          </p:nvPr>
        </p:nvSpPr>
        <p:spPr>
          <a:xfrm>
            <a:off x="457200" y="1219200"/>
            <a:ext cx="8229600" cy="1565513"/>
          </a:xfrm>
        </p:spPr>
        <p:txBody>
          <a:bodyPr>
            <a:normAutofit fontScale="92500" lnSpcReduction="20000"/>
          </a:bodyPr>
          <a:lstStyle/>
          <a:p>
            <a:r>
              <a:rPr lang="en-US" dirty="0" smtClean="0"/>
              <a:t>There is no PCI ‘product’.  Reports must be submitted to prove compliance.</a:t>
            </a:r>
          </a:p>
          <a:p>
            <a:r>
              <a:rPr lang="en-US" dirty="0" smtClean="0"/>
              <a:t>Identity aware networking systems can play a key role as one of the PCI Enforcement Tools to ensure that the PCI audits will prove successful.  </a:t>
            </a:r>
          </a:p>
          <a:p>
            <a:r>
              <a:rPr lang="en-US" dirty="0" smtClean="0"/>
              <a:t>Payment Card data should be segmented and access control should be used to ensure only authorized resources have access to the Payment Card Data Network.</a:t>
            </a:r>
            <a:endParaRPr lang="en-US" dirty="0"/>
          </a:p>
        </p:txBody>
      </p:sp>
      <p:graphicFrame>
        <p:nvGraphicFramePr>
          <p:cNvPr id="5" name="Group 3"/>
          <p:cNvGraphicFramePr>
            <a:graphicFrameLocks/>
          </p:cNvGraphicFramePr>
          <p:nvPr>
            <p:extLst>
              <p:ext uri="{D42A27DB-BD31-4B8C-83A1-F6EECF244321}">
                <p14:modId xmlns:p14="http://schemas.microsoft.com/office/powerpoint/2010/main" val="2750752560"/>
              </p:ext>
            </p:extLst>
          </p:nvPr>
        </p:nvGraphicFramePr>
        <p:xfrm>
          <a:off x="261255" y="3240076"/>
          <a:ext cx="8651545" cy="3093037"/>
        </p:xfrm>
        <a:graphic>
          <a:graphicData uri="http://schemas.openxmlformats.org/drawingml/2006/table">
            <a:tbl>
              <a:tblPr/>
              <a:tblGrid>
                <a:gridCol w="2125686"/>
                <a:gridCol w="6525859"/>
              </a:tblGrid>
              <a:tr h="0">
                <a:tc>
                  <a:txBody>
                    <a:bodyPr/>
                    <a:lstStyle/>
                    <a:p>
                      <a:pPr marL="287338" marR="0" lvl="0" indent="-287338" algn="ctr" defTabSz="914400" rtl="0" eaLnBrk="1" fontAlgn="t" latinLnBrk="0" hangingPunct="1">
                        <a:lnSpc>
                          <a:spcPct val="90000"/>
                        </a:lnSpc>
                        <a:spcBef>
                          <a:spcPct val="0"/>
                        </a:spcBef>
                        <a:spcAft>
                          <a:spcPct val="0"/>
                        </a:spcAft>
                        <a:buClrTx/>
                        <a:buSzPct val="90000"/>
                        <a:buFont typeface="Webdings" pitchFamily="18" charset="2"/>
                        <a:buNone/>
                        <a:tabLst/>
                      </a:pPr>
                      <a:r>
                        <a:rPr kumimoji="0" lang="en-US" sz="1400" b="1" i="0" u="none" strike="noStrike" cap="none" normalizeH="0" baseline="0" dirty="0">
                          <a:ln>
                            <a:noFill/>
                          </a:ln>
                          <a:solidFill>
                            <a:schemeClr val="bg1"/>
                          </a:solidFill>
                          <a:effectLst/>
                          <a:latin typeface="+mn-lt"/>
                        </a:rPr>
                        <a:t>Control Objectives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287338" marR="0" lvl="0" indent="-287338" algn="ctr" defTabSz="914400" rtl="0" eaLnBrk="1" fontAlgn="t" latinLnBrk="0" hangingPunct="1">
                        <a:lnSpc>
                          <a:spcPct val="90000"/>
                        </a:lnSpc>
                        <a:spcBef>
                          <a:spcPct val="0"/>
                        </a:spcBef>
                        <a:spcAft>
                          <a:spcPct val="0"/>
                        </a:spcAft>
                        <a:buClrTx/>
                        <a:buSzPct val="90000"/>
                        <a:buFont typeface="Webdings" pitchFamily="18" charset="2"/>
                        <a:buNone/>
                        <a:tabLst/>
                      </a:pPr>
                      <a:r>
                        <a:rPr kumimoji="0" lang="en-US" sz="1400" b="1" i="0" u="none" strike="noStrike" cap="none" normalizeH="0" baseline="0" dirty="0">
                          <a:ln>
                            <a:noFill/>
                          </a:ln>
                          <a:solidFill>
                            <a:schemeClr val="bg1"/>
                          </a:solidFill>
                          <a:effectLst/>
                          <a:latin typeface="+mn-lt"/>
                        </a:rPr>
                        <a:t>PCI DSS Requirements</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r>
              <a:tr h="213801">
                <a:tc rowSpan="2">
                  <a:txBody>
                    <a:bodyPr/>
                    <a:lstStyle/>
                    <a:p>
                      <a:pPr marL="119063" marR="0" lvl="0" indent="0" algn="l" defTabSz="914400" rtl="0" eaLnBrk="1" fontAlgn="t" latinLnBrk="0" hangingPunct="1">
                        <a:lnSpc>
                          <a:spcPct val="90000"/>
                        </a:lnSpc>
                        <a:spcBef>
                          <a:spcPct val="0"/>
                        </a:spcBef>
                        <a:spcAft>
                          <a:spcPct val="0"/>
                        </a:spcAft>
                        <a:buClrTx/>
                        <a:buSzPct val="90000"/>
                        <a:buFont typeface="Webdings" pitchFamily="18" charset="2"/>
                        <a:buNone/>
                        <a:tabLst/>
                      </a:pPr>
                      <a:r>
                        <a:rPr kumimoji="0" lang="en-US" sz="1200" b="0" i="0" u="none" strike="noStrike" cap="none" normalizeH="0" baseline="0" dirty="0">
                          <a:ln>
                            <a:noFill/>
                          </a:ln>
                          <a:solidFill>
                            <a:schemeClr val="tx1"/>
                          </a:solidFill>
                          <a:effectLst/>
                          <a:latin typeface="+mn-lt"/>
                        </a:rPr>
                        <a:t>Build and Maintain a Secure Network</a:t>
                      </a:r>
                    </a:p>
                  </a:txBody>
                  <a:tcPr marL="0" marR="0"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81000" marR="0" lvl="0" indent="-261938" algn="l" defTabSz="914400" rtl="0" eaLnBrk="1" fontAlgn="t" latinLnBrk="0" hangingPunct="1">
                        <a:lnSpc>
                          <a:spcPct val="90000"/>
                        </a:lnSpc>
                        <a:spcBef>
                          <a:spcPct val="0"/>
                        </a:spcBef>
                        <a:spcAft>
                          <a:spcPct val="0"/>
                        </a:spcAft>
                        <a:buClrTx/>
                        <a:buSzPct val="90000"/>
                        <a:buFontTx/>
                        <a:buAutoNum type="arabicPeriod"/>
                        <a:tabLst/>
                      </a:pPr>
                      <a:r>
                        <a:rPr kumimoji="0" lang="en-US" sz="1200" b="0" i="0" u="none" strike="noStrike" cap="none" normalizeH="0" baseline="0" dirty="0">
                          <a:ln>
                            <a:noFill/>
                          </a:ln>
                          <a:solidFill>
                            <a:schemeClr val="tx1"/>
                          </a:solidFill>
                          <a:effectLst/>
                          <a:latin typeface="+mn-lt"/>
                        </a:rPr>
                        <a:t>Install and maintain a firewall configuration to protect cardholder data</a:t>
                      </a:r>
                    </a:p>
                  </a:txBody>
                  <a:tcPr marL="0" marR="0"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653">
                <a:tc vMerge="1">
                  <a:txBody>
                    <a:bodyPr/>
                    <a:lstStyle/>
                    <a:p>
                      <a:endParaRPr lang="en-US"/>
                    </a:p>
                  </a:txBody>
                  <a:tcPr/>
                </a:tc>
                <a:tc>
                  <a:txBody>
                    <a:bodyPr/>
                    <a:lstStyle/>
                    <a:p>
                      <a:pPr marL="381000" marR="0" lvl="0" indent="-261938" algn="l" defTabSz="914400" rtl="0" eaLnBrk="1" fontAlgn="t" latinLnBrk="0" hangingPunct="1">
                        <a:lnSpc>
                          <a:spcPct val="90000"/>
                        </a:lnSpc>
                        <a:spcBef>
                          <a:spcPct val="0"/>
                        </a:spcBef>
                        <a:spcAft>
                          <a:spcPct val="0"/>
                        </a:spcAft>
                        <a:buClrTx/>
                        <a:buSzPct val="90000"/>
                        <a:buFontTx/>
                        <a:buAutoNum type="arabicPeriod" startAt="2"/>
                        <a:tabLst/>
                      </a:pPr>
                      <a:r>
                        <a:rPr kumimoji="0" lang="en-US" sz="1200" b="0" i="0" u="none" strike="noStrike" cap="none" normalizeH="0" baseline="0" dirty="0">
                          <a:ln>
                            <a:noFill/>
                          </a:ln>
                          <a:solidFill>
                            <a:schemeClr val="tx1"/>
                          </a:solidFill>
                          <a:effectLst/>
                          <a:latin typeface="+mn-lt"/>
                        </a:rPr>
                        <a:t>Do not use vendor-supplied defaults for system passwords and other security parameters</a:t>
                      </a:r>
                    </a:p>
                  </a:txBody>
                  <a:tcPr marL="0" marR="0"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801">
                <a:tc rowSpan="2">
                  <a:txBody>
                    <a:bodyPr/>
                    <a:lstStyle/>
                    <a:p>
                      <a:pPr marL="287338" marR="0" lvl="0" indent="-168275" algn="l" defTabSz="914400" rtl="0" eaLnBrk="1" fontAlgn="t" latinLnBrk="0" hangingPunct="1">
                        <a:lnSpc>
                          <a:spcPct val="90000"/>
                        </a:lnSpc>
                        <a:spcBef>
                          <a:spcPct val="0"/>
                        </a:spcBef>
                        <a:spcAft>
                          <a:spcPct val="0"/>
                        </a:spcAft>
                        <a:buClrTx/>
                        <a:buSzPct val="90000"/>
                        <a:buFont typeface="Webdings" pitchFamily="18" charset="2"/>
                        <a:buNone/>
                        <a:tabLst/>
                      </a:pPr>
                      <a:r>
                        <a:rPr kumimoji="0" lang="en-US" sz="1200" b="0" i="0" u="none" strike="noStrike" cap="none" normalizeH="0" baseline="0" dirty="0">
                          <a:ln>
                            <a:noFill/>
                          </a:ln>
                          <a:solidFill>
                            <a:schemeClr val="tx1"/>
                          </a:solidFill>
                          <a:effectLst/>
                          <a:latin typeface="+mn-lt"/>
                        </a:rPr>
                        <a:t>Protect Cardholder Data</a:t>
                      </a:r>
                    </a:p>
                  </a:txBody>
                  <a:tcPr marL="0" marR="0"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81000" marR="0" lvl="0" indent="-261938" algn="l" defTabSz="914400" rtl="0" eaLnBrk="1" fontAlgn="t" latinLnBrk="0" hangingPunct="1">
                        <a:lnSpc>
                          <a:spcPct val="90000"/>
                        </a:lnSpc>
                        <a:spcBef>
                          <a:spcPct val="0"/>
                        </a:spcBef>
                        <a:spcAft>
                          <a:spcPct val="0"/>
                        </a:spcAft>
                        <a:buClrTx/>
                        <a:buSzPct val="90000"/>
                        <a:buFontTx/>
                        <a:buAutoNum type="arabicPeriod" startAt="3"/>
                        <a:tabLst/>
                      </a:pPr>
                      <a:r>
                        <a:rPr kumimoji="0" lang="en-US" sz="1200" b="0" i="0" u="none" strike="noStrike" cap="none" normalizeH="0" baseline="0" dirty="0">
                          <a:ln>
                            <a:noFill/>
                          </a:ln>
                          <a:solidFill>
                            <a:schemeClr val="tx1"/>
                          </a:solidFill>
                          <a:effectLst/>
                          <a:latin typeface="+mn-lt"/>
                        </a:rPr>
                        <a:t>Protect stored cardholder data</a:t>
                      </a:r>
                    </a:p>
                  </a:txBody>
                  <a:tcPr marL="0" marR="0"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alpha val="49804"/>
                      </a:schemeClr>
                    </a:solidFill>
                  </a:tcPr>
                </a:tc>
              </a:tr>
              <a:tr h="213801">
                <a:tc vMerge="1">
                  <a:txBody>
                    <a:bodyPr/>
                    <a:lstStyle/>
                    <a:p>
                      <a:endParaRPr lang="en-US"/>
                    </a:p>
                  </a:txBody>
                  <a:tcPr/>
                </a:tc>
                <a:tc>
                  <a:txBody>
                    <a:bodyPr/>
                    <a:lstStyle/>
                    <a:p>
                      <a:pPr marL="381000" marR="0" lvl="0" indent="-261938" algn="l" defTabSz="914400" rtl="0" eaLnBrk="1" fontAlgn="t" latinLnBrk="0" hangingPunct="1">
                        <a:lnSpc>
                          <a:spcPct val="90000"/>
                        </a:lnSpc>
                        <a:spcBef>
                          <a:spcPct val="0"/>
                        </a:spcBef>
                        <a:spcAft>
                          <a:spcPct val="0"/>
                        </a:spcAft>
                        <a:buClrTx/>
                        <a:buSzPct val="90000"/>
                        <a:buFontTx/>
                        <a:buAutoNum type="arabicPeriod" startAt="4"/>
                        <a:tabLst/>
                      </a:pPr>
                      <a:r>
                        <a:rPr kumimoji="0" lang="en-US" sz="1200" b="0" i="0" u="none" strike="noStrike" cap="none" normalizeH="0" baseline="0" dirty="0">
                          <a:ln>
                            <a:noFill/>
                          </a:ln>
                          <a:solidFill>
                            <a:schemeClr val="tx1"/>
                          </a:solidFill>
                          <a:effectLst/>
                          <a:latin typeface="+mn-lt"/>
                        </a:rPr>
                        <a:t>Encrypt transmission of cardholder data across open, public networks</a:t>
                      </a:r>
                    </a:p>
                  </a:txBody>
                  <a:tcPr marL="0" marR="0"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168">
                <a:tc rowSpan="2">
                  <a:txBody>
                    <a:bodyPr/>
                    <a:lstStyle/>
                    <a:p>
                      <a:pPr marL="119063" marR="0" lvl="0" indent="0" algn="l" defTabSz="914400" rtl="0" eaLnBrk="1" fontAlgn="t" latinLnBrk="0" hangingPunct="1">
                        <a:lnSpc>
                          <a:spcPct val="90000"/>
                        </a:lnSpc>
                        <a:spcBef>
                          <a:spcPct val="0"/>
                        </a:spcBef>
                        <a:spcAft>
                          <a:spcPct val="0"/>
                        </a:spcAft>
                        <a:buClrTx/>
                        <a:buSzPct val="90000"/>
                        <a:buFont typeface="Webdings" pitchFamily="18" charset="2"/>
                        <a:buNone/>
                        <a:tabLst/>
                      </a:pPr>
                      <a:r>
                        <a:rPr kumimoji="0" lang="en-US" sz="1200" b="0" i="0" u="none" strike="noStrike" cap="none" normalizeH="0" baseline="0" dirty="0">
                          <a:ln>
                            <a:noFill/>
                          </a:ln>
                          <a:solidFill>
                            <a:schemeClr val="tx1"/>
                          </a:solidFill>
                          <a:effectLst/>
                          <a:latin typeface="+mn-lt"/>
                        </a:rPr>
                        <a:t>Maintain a Vulnerability Management Program</a:t>
                      </a:r>
                    </a:p>
                  </a:txBody>
                  <a:tcPr marL="0" marR="0"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81000" marR="0" lvl="0" indent="-261938" algn="l" defTabSz="914400" rtl="0" eaLnBrk="1" fontAlgn="t" latinLnBrk="0" hangingPunct="1">
                        <a:lnSpc>
                          <a:spcPct val="95000"/>
                        </a:lnSpc>
                        <a:spcBef>
                          <a:spcPct val="0"/>
                        </a:spcBef>
                        <a:spcAft>
                          <a:spcPct val="0"/>
                        </a:spcAft>
                        <a:buClrTx/>
                        <a:buSzPct val="90000"/>
                        <a:buFontTx/>
                        <a:buAutoNum type="arabicPeriod" startAt="5"/>
                        <a:tabLst/>
                      </a:pPr>
                      <a:r>
                        <a:rPr kumimoji="0" lang="en-US" sz="1200" b="0" i="0" u="none" strike="noStrike" cap="none" normalizeH="0" baseline="0" dirty="0">
                          <a:ln>
                            <a:noFill/>
                          </a:ln>
                          <a:solidFill>
                            <a:schemeClr val="tx1"/>
                          </a:solidFill>
                          <a:effectLst/>
                          <a:latin typeface="+mn-lt"/>
                        </a:rPr>
                        <a:t>Use and regularly update anti-virus software on all systems commonly affected by malware</a:t>
                      </a:r>
                    </a:p>
                  </a:txBody>
                  <a:tcPr marL="0" marR="0"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alpha val="49804"/>
                      </a:schemeClr>
                    </a:solidFill>
                  </a:tcPr>
                </a:tc>
              </a:tr>
              <a:tr h="201924">
                <a:tc vMerge="1">
                  <a:txBody>
                    <a:bodyPr/>
                    <a:lstStyle/>
                    <a:p>
                      <a:endParaRPr lang="en-US"/>
                    </a:p>
                  </a:txBody>
                  <a:tcPr/>
                </a:tc>
                <a:tc>
                  <a:txBody>
                    <a:bodyPr/>
                    <a:lstStyle/>
                    <a:p>
                      <a:pPr marL="381000" marR="0" lvl="0" indent="-261938" algn="l" defTabSz="914400" rtl="0" eaLnBrk="1" fontAlgn="t" latinLnBrk="0" hangingPunct="1">
                        <a:lnSpc>
                          <a:spcPct val="90000"/>
                        </a:lnSpc>
                        <a:spcBef>
                          <a:spcPct val="0"/>
                        </a:spcBef>
                        <a:spcAft>
                          <a:spcPct val="0"/>
                        </a:spcAft>
                        <a:buClrTx/>
                        <a:buSzPct val="90000"/>
                        <a:buFontTx/>
                        <a:buAutoNum type="arabicPeriod" startAt="6"/>
                        <a:tabLst/>
                      </a:pPr>
                      <a:r>
                        <a:rPr kumimoji="0" lang="en-US" sz="1200" b="0" i="0" u="none" strike="noStrike" cap="none" normalizeH="0" baseline="0" dirty="0">
                          <a:ln>
                            <a:noFill/>
                          </a:ln>
                          <a:solidFill>
                            <a:schemeClr val="tx1"/>
                          </a:solidFill>
                          <a:effectLst/>
                          <a:latin typeface="+mn-lt"/>
                        </a:rPr>
                        <a:t>Develop and maintain secure systems and applications</a:t>
                      </a:r>
                    </a:p>
                  </a:txBody>
                  <a:tcPr marL="0" marR="0"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801">
                <a:tc rowSpan="3">
                  <a:txBody>
                    <a:bodyPr/>
                    <a:lstStyle/>
                    <a:p>
                      <a:pPr marL="119063" marR="0" lvl="0" indent="0" algn="l" defTabSz="914400" rtl="0" eaLnBrk="1" fontAlgn="t" latinLnBrk="0" hangingPunct="1">
                        <a:lnSpc>
                          <a:spcPct val="90000"/>
                        </a:lnSpc>
                        <a:spcBef>
                          <a:spcPct val="0"/>
                        </a:spcBef>
                        <a:spcAft>
                          <a:spcPct val="0"/>
                        </a:spcAft>
                        <a:buClrTx/>
                        <a:buSzPct val="90000"/>
                        <a:buFont typeface="Webdings" pitchFamily="18" charset="2"/>
                        <a:buNone/>
                        <a:tabLst/>
                      </a:pPr>
                      <a:r>
                        <a:rPr kumimoji="0" lang="en-US" sz="1200" b="0" i="0" u="none" strike="noStrike" cap="none" normalizeH="0" baseline="0" dirty="0">
                          <a:ln>
                            <a:noFill/>
                          </a:ln>
                          <a:solidFill>
                            <a:schemeClr val="tx1"/>
                          </a:solidFill>
                          <a:effectLst/>
                          <a:latin typeface="+mn-lt"/>
                        </a:rPr>
                        <a:t>Implement Strong Access Control Measures</a:t>
                      </a:r>
                    </a:p>
                  </a:txBody>
                  <a:tcPr marL="0" marR="0"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81000" marR="0" lvl="0" indent="-261938" algn="l" defTabSz="914400" rtl="0" eaLnBrk="1" fontAlgn="t" latinLnBrk="0" hangingPunct="1">
                        <a:lnSpc>
                          <a:spcPct val="90000"/>
                        </a:lnSpc>
                        <a:spcBef>
                          <a:spcPct val="0"/>
                        </a:spcBef>
                        <a:spcAft>
                          <a:spcPct val="0"/>
                        </a:spcAft>
                        <a:buClrTx/>
                        <a:buSzPct val="90000"/>
                        <a:buFontTx/>
                        <a:buAutoNum type="arabicPeriod" startAt="7"/>
                        <a:tabLst/>
                      </a:pPr>
                      <a:r>
                        <a:rPr kumimoji="0" lang="en-US" sz="1200" b="0" i="0" u="none" strike="noStrike" cap="none" normalizeH="0" baseline="0" dirty="0">
                          <a:ln>
                            <a:noFill/>
                          </a:ln>
                          <a:solidFill>
                            <a:schemeClr val="tx1"/>
                          </a:solidFill>
                          <a:effectLst/>
                          <a:latin typeface="+mn-lt"/>
                        </a:rPr>
                        <a:t>Restrict access to cardholder data by business need-to-know</a:t>
                      </a:r>
                    </a:p>
                  </a:txBody>
                  <a:tcPr marL="0" marR="0"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alpha val="49804"/>
                      </a:schemeClr>
                    </a:solidFill>
                  </a:tcPr>
                </a:tc>
              </a:tr>
              <a:tr h="213801">
                <a:tc vMerge="1">
                  <a:txBody>
                    <a:bodyPr/>
                    <a:lstStyle/>
                    <a:p>
                      <a:endParaRPr lang="en-US"/>
                    </a:p>
                  </a:txBody>
                  <a:tcPr/>
                </a:tc>
                <a:tc>
                  <a:txBody>
                    <a:bodyPr/>
                    <a:lstStyle/>
                    <a:p>
                      <a:pPr marL="381000" marR="0" lvl="0" indent="-261938" algn="l" defTabSz="914400" rtl="0" eaLnBrk="1" fontAlgn="t" latinLnBrk="0" hangingPunct="1">
                        <a:lnSpc>
                          <a:spcPct val="90000"/>
                        </a:lnSpc>
                        <a:spcBef>
                          <a:spcPct val="0"/>
                        </a:spcBef>
                        <a:spcAft>
                          <a:spcPct val="0"/>
                        </a:spcAft>
                        <a:buClrTx/>
                        <a:buSzPct val="90000"/>
                        <a:buFontTx/>
                        <a:buAutoNum type="arabicPeriod" startAt="8"/>
                        <a:tabLst/>
                      </a:pPr>
                      <a:r>
                        <a:rPr kumimoji="0" lang="en-US" sz="1200" b="0" i="0" u="none" strike="noStrike" cap="none" normalizeH="0" baseline="0" dirty="0">
                          <a:ln>
                            <a:noFill/>
                          </a:ln>
                          <a:solidFill>
                            <a:schemeClr val="tx1"/>
                          </a:solidFill>
                          <a:effectLst/>
                          <a:latin typeface="+mn-lt"/>
                        </a:rPr>
                        <a:t>Assign a unique ID to each person with computer access</a:t>
                      </a:r>
                    </a:p>
                  </a:txBody>
                  <a:tcPr marL="0" marR="0"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alpha val="49804"/>
                      </a:schemeClr>
                    </a:solidFill>
                  </a:tcPr>
                </a:tc>
              </a:tr>
              <a:tr h="221821">
                <a:tc vMerge="1">
                  <a:txBody>
                    <a:bodyPr/>
                    <a:lstStyle/>
                    <a:p>
                      <a:endParaRPr lang="en-US"/>
                    </a:p>
                  </a:txBody>
                  <a:tcPr/>
                </a:tc>
                <a:tc>
                  <a:txBody>
                    <a:bodyPr/>
                    <a:lstStyle/>
                    <a:p>
                      <a:pPr marL="381000" marR="0" lvl="0" indent="-261938" algn="l" defTabSz="914400" rtl="0" eaLnBrk="1" fontAlgn="t" latinLnBrk="0" hangingPunct="1">
                        <a:lnSpc>
                          <a:spcPct val="90000"/>
                        </a:lnSpc>
                        <a:spcBef>
                          <a:spcPct val="0"/>
                        </a:spcBef>
                        <a:spcAft>
                          <a:spcPct val="0"/>
                        </a:spcAft>
                        <a:buClrTx/>
                        <a:buSzPct val="90000"/>
                        <a:buFontTx/>
                        <a:buAutoNum type="arabicPeriod" startAt="9"/>
                        <a:tabLst/>
                      </a:pPr>
                      <a:r>
                        <a:rPr kumimoji="0" lang="en-US" sz="1200" b="0" i="0" u="none" strike="noStrike" cap="none" normalizeH="0" baseline="0" dirty="0">
                          <a:ln>
                            <a:noFill/>
                          </a:ln>
                          <a:solidFill>
                            <a:schemeClr val="tx1"/>
                          </a:solidFill>
                          <a:effectLst/>
                          <a:latin typeface="+mn-lt"/>
                        </a:rPr>
                        <a:t>Restrict physical access to cardholder data</a:t>
                      </a:r>
                    </a:p>
                  </a:txBody>
                  <a:tcPr marL="0" marR="0"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287">
                <a:tc rowSpan="2">
                  <a:txBody>
                    <a:bodyPr/>
                    <a:lstStyle/>
                    <a:p>
                      <a:pPr marL="119063" marR="0" lvl="0" indent="0" algn="l" defTabSz="914400" rtl="0" eaLnBrk="1" fontAlgn="t" latinLnBrk="0" hangingPunct="1">
                        <a:lnSpc>
                          <a:spcPct val="90000"/>
                        </a:lnSpc>
                        <a:spcBef>
                          <a:spcPct val="0"/>
                        </a:spcBef>
                        <a:spcAft>
                          <a:spcPct val="0"/>
                        </a:spcAft>
                        <a:buClrTx/>
                        <a:buSzPct val="90000"/>
                        <a:buFont typeface="Webdings" pitchFamily="18" charset="2"/>
                        <a:buNone/>
                        <a:tabLst/>
                      </a:pPr>
                      <a:r>
                        <a:rPr kumimoji="0" lang="en-US" sz="1200" b="0" i="0" u="none" strike="noStrike" cap="none" normalizeH="0" baseline="0" dirty="0">
                          <a:ln>
                            <a:noFill/>
                          </a:ln>
                          <a:solidFill>
                            <a:schemeClr val="tx1"/>
                          </a:solidFill>
                          <a:effectLst/>
                          <a:latin typeface="+mn-lt"/>
                        </a:rPr>
                        <a:t>Regularly Monitor and Test Networks</a:t>
                      </a:r>
                    </a:p>
                  </a:txBody>
                  <a:tcPr marL="0" marR="0"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81000" marR="0" lvl="0" indent="-261938" algn="l" defTabSz="914400" rtl="0" eaLnBrk="1" fontAlgn="t" latinLnBrk="0" hangingPunct="1">
                        <a:lnSpc>
                          <a:spcPct val="90000"/>
                        </a:lnSpc>
                        <a:spcBef>
                          <a:spcPct val="0"/>
                        </a:spcBef>
                        <a:spcAft>
                          <a:spcPct val="0"/>
                        </a:spcAft>
                        <a:buClrTx/>
                        <a:buSzPct val="90000"/>
                        <a:buFontTx/>
                        <a:buAutoNum type="arabicPeriod" startAt="10"/>
                        <a:tabLst/>
                      </a:pPr>
                      <a:r>
                        <a:rPr kumimoji="0" lang="en-US" sz="1200" b="0" i="0" u="none" strike="noStrike" cap="none" normalizeH="0" baseline="0" dirty="0">
                          <a:ln>
                            <a:noFill/>
                          </a:ln>
                          <a:solidFill>
                            <a:schemeClr val="tx1"/>
                          </a:solidFill>
                          <a:effectLst/>
                          <a:latin typeface="+mn-lt"/>
                        </a:rPr>
                        <a:t>Track and monitor all access to network resources and cardholder data</a:t>
                      </a:r>
                    </a:p>
                  </a:txBody>
                  <a:tcPr marL="0" marR="0"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alpha val="49804"/>
                      </a:schemeClr>
                    </a:solidFill>
                  </a:tcPr>
                </a:tc>
              </a:tr>
              <a:tr h="213801">
                <a:tc vMerge="1">
                  <a:txBody>
                    <a:bodyPr/>
                    <a:lstStyle/>
                    <a:p>
                      <a:endParaRPr lang="en-US"/>
                    </a:p>
                  </a:txBody>
                  <a:tcPr/>
                </a:tc>
                <a:tc>
                  <a:txBody>
                    <a:bodyPr/>
                    <a:lstStyle/>
                    <a:p>
                      <a:pPr marL="381000" marR="0" lvl="0" indent="-261938" algn="l" defTabSz="914400" rtl="0" eaLnBrk="1" fontAlgn="t" latinLnBrk="0" hangingPunct="1">
                        <a:lnSpc>
                          <a:spcPct val="90000"/>
                        </a:lnSpc>
                        <a:spcBef>
                          <a:spcPct val="0"/>
                        </a:spcBef>
                        <a:spcAft>
                          <a:spcPct val="0"/>
                        </a:spcAft>
                        <a:buClrTx/>
                        <a:buSzPct val="90000"/>
                        <a:buFontTx/>
                        <a:buAutoNum type="arabicPeriod" startAt="11"/>
                        <a:tabLst/>
                      </a:pPr>
                      <a:r>
                        <a:rPr kumimoji="0" lang="en-US" sz="1200" b="0" i="0" u="none" strike="noStrike" cap="none" normalizeH="0" baseline="0" dirty="0">
                          <a:ln>
                            <a:noFill/>
                          </a:ln>
                          <a:solidFill>
                            <a:schemeClr val="tx1"/>
                          </a:solidFill>
                          <a:effectLst/>
                          <a:latin typeface="+mn-lt"/>
                        </a:rPr>
                        <a:t>Regularly test security systems and processes</a:t>
                      </a:r>
                    </a:p>
                  </a:txBody>
                  <a:tcPr marL="0" marR="0"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740">
                <a:tc>
                  <a:txBody>
                    <a:bodyPr/>
                    <a:lstStyle/>
                    <a:p>
                      <a:pPr marL="119063" marR="0" lvl="0" indent="0" algn="l" defTabSz="914400" rtl="0" eaLnBrk="1" fontAlgn="t" latinLnBrk="0" hangingPunct="1">
                        <a:lnSpc>
                          <a:spcPct val="90000"/>
                        </a:lnSpc>
                        <a:spcBef>
                          <a:spcPct val="0"/>
                        </a:spcBef>
                        <a:spcAft>
                          <a:spcPct val="0"/>
                        </a:spcAft>
                        <a:buClrTx/>
                        <a:buSzPct val="90000"/>
                        <a:buFont typeface="Webdings" pitchFamily="18" charset="2"/>
                        <a:buNone/>
                        <a:tabLst/>
                      </a:pPr>
                      <a:r>
                        <a:rPr kumimoji="0" lang="en-US" sz="1200" b="0" i="0" u="none" strike="noStrike" cap="none" normalizeH="0" baseline="0" dirty="0">
                          <a:ln>
                            <a:noFill/>
                          </a:ln>
                          <a:solidFill>
                            <a:schemeClr val="tx1"/>
                          </a:solidFill>
                          <a:effectLst/>
                          <a:latin typeface="+mn-lt"/>
                        </a:rPr>
                        <a:t>Maintain an Information Security Policy</a:t>
                      </a:r>
                    </a:p>
                  </a:txBody>
                  <a:tcPr marL="0" marR="0" marT="27432" marB="274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81000" marR="0" lvl="0" indent="-261938" algn="l" defTabSz="914400" rtl="0" eaLnBrk="1" fontAlgn="t" latinLnBrk="0" hangingPunct="1">
                        <a:lnSpc>
                          <a:spcPct val="90000"/>
                        </a:lnSpc>
                        <a:spcBef>
                          <a:spcPct val="0"/>
                        </a:spcBef>
                        <a:spcAft>
                          <a:spcPct val="0"/>
                        </a:spcAft>
                        <a:buClrTx/>
                        <a:buSzPct val="90000"/>
                        <a:buFontTx/>
                        <a:buAutoNum type="arabicPeriod" startAt="12"/>
                        <a:tabLst/>
                      </a:pPr>
                      <a:r>
                        <a:rPr kumimoji="0" lang="en-US" sz="1200" b="0" i="0" u="none" strike="noStrike" cap="none" normalizeH="0" baseline="0" dirty="0">
                          <a:ln>
                            <a:noFill/>
                          </a:ln>
                          <a:solidFill>
                            <a:schemeClr val="tx1"/>
                          </a:solidFill>
                          <a:effectLst/>
                          <a:latin typeface="+mn-lt"/>
                        </a:rPr>
                        <a:t>Maintain a policy that addresses information security</a:t>
                      </a:r>
                    </a:p>
                  </a:txBody>
                  <a:tcPr marL="0" marR="0"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AutoShape 41"/>
          <p:cNvSpPr>
            <a:spLocks noChangeArrowheads="1"/>
          </p:cNvSpPr>
          <p:nvPr/>
        </p:nvSpPr>
        <p:spPr bwMode="auto">
          <a:xfrm>
            <a:off x="1870513" y="2784713"/>
            <a:ext cx="576262" cy="360362"/>
          </a:xfrm>
          <a:prstGeom prst="rightArrow">
            <a:avLst>
              <a:gd name="adj1" fmla="val 50000"/>
              <a:gd name="adj2" fmla="val 39978"/>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sz="1600">
              <a:solidFill>
                <a:schemeClr val="tx1"/>
              </a:solidFill>
            </a:endParaRPr>
          </a:p>
        </p:txBody>
      </p:sp>
      <p:sp>
        <p:nvSpPr>
          <p:cNvPr id="7" name="Text Box 42"/>
          <p:cNvSpPr txBox="1">
            <a:spLocks noChangeArrowheads="1"/>
          </p:cNvSpPr>
          <p:nvPr/>
        </p:nvSpPr>
        <p:spPr bwMode="auto">
          <a:xfrm>
            <a:off x="429063" y="2759313"/>
            <a:ext cx="1368425" cy="16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lnSpc>
                <a:spcPct val="90000"/>
              </a:lnSpc>
              <a:spcBef>
                <a:spcPct val="50000"/>
              </a:spcBef>
            </a:pPr>
            <a:r>
              <a:rPr lang="en-US" sz="1200" b="1" dirty="0">
                <a:solidFill>
                  <a:schemeClr val="tx1"/>
                </a:solidFill>
                <a:latin typeface="Arial Black" pitchFamily="34" charset="0"/>
              </a:rPr>
              <a:t>PCI Standards</a:t>
            </a:r>
          </a:p>
        </p:txBody>
      </p:sp>
      <p:sp>
        <p:nvSpPr>
          <p:cNvPr id="8" name="Text Box 43"/>
          <p:cNvSpPr txBox="1">
            <a:spLocks noChangeArrowheads="1"/>
          </p:cNvSpPr>
          <p:nvPr/>
        </p:nvSpPr>
        <p:spPr bwMode="auto">
          <a:xfrm>
            <a:off x="2661088" y="2759313"/>
            <a:ext cx="1728787" cy="33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lnSpc>
                <a:spcPct val="90000"/>
              </a:lnSpc>
              <a:spcBef>
                <a:spcPct val="50000"/>
              </a:spcBef>
            </a:pPr>
            <a:r>
              <a:rPr lang="en-US" sz="1200">
                <a:solidFill>
                  <a:schemeClr val="tx1"/>
                </a:solidFill>
                <a:latin typeface="Arial Black" pitchFamily="34" charset="0"/>
              </a:rPr>
              <a:t>PCI Enforcement Tools</a:t>
            </a:r>
          </a:p>
        </p:txBody>
      </p:sp>
      <p:sp>
        <p:nvSpPr>
          <p:cNvPr id="9" name="AutoShape 44"/>
          <p:cNvSpPr>
            <a:spLocks noChangeArrowheads="1"/>
          </p:cNvSpPr>
          <p:nvPr/>
        </p:nvSpPr>
        <p:spPr bwMode="auto">
          <a:xfrm>
            <a:off x="4605775" y="2784713"/>
            <a:ext cx="576263" cy="360362"/>
          </a:xfrm>
          <a:prstGeom prst="rightArrow">
            <a:avLst>
              <a:gd name="adj1" fmla="val 50000"/>
              <a:gd name="adj2" fmla="val 39978"/>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sz="1600">
              <a:solidFill>
                <a:schemeClr val="tx1"/>
              </a:solidFill>
            </a:endParaRPr>
          </a:p>
        </p:txBody>
      </p:sp>
      <p:sp>
        <p:nvSpPr>
          <p:cNvPr id="10" name="Text Box 45"/>
          <p:cNvSpPr txBox="1">
            <a:spLocks noChangeArrowheads="1"/>
          </p:cNvSpPr>
          <p:nvPr/>
        </p:nvSpPr>
        <p:spPr bwMode="auto">
          <a:xfrm>
            <a:off x="5324913" y="2759313"/>
            <a:ext cx="1512887" cy="33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lnSpc>
                <a:spcPct val="90000"/>
              </a:lnSpc>
              <a:spcBef>
                <a:spcPct val="50000"/>
              </a:spcBef>
            </a:pPr>
            <a:r>
              <a:rPr lang="en-US" sz="1200">
                <a:solidFill>
                  <a:schemeClr val="tx1"/>
                </a:solidFill>
                <a:latin typeface="Arial Black" pitchFamily="34" charset="0"/>
              </a:rPr>
              <a:t>PCI Validation Audit</a:t>
            </a:r>
          </a:p>
        </p:txBody>
      </p:sp>
      <p:sp>
        <p:nvSpPr>
          <p:cNvPr id="11" name="AutoShape 46"/>
          <p:cNvSpPr>
            <a:spLocks noChangeArrowheads="1"/>
          </p:cNvSpPr>
          <p:nvPr/>
        </p:nvSpPr>
        <p:spPr bwMode="auto">
          <a:xfrm>
            <a:off x="6982263" y="2784713"/>
            <a:ext cx="576262" cy="360362"/>
          </a:xfrm>
          <a:prstGeom prst="rightArrow">
            <a:avLst>
              <a:gd name="adj1" fmla="val 50000"/>
              <a:gd name="adj2" fmla="val 39978"/>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sz="1600">
              <a:solidFill>
                <a:schemeClr val="tx1"/>
              </a:solidFill>
            </a:endParaRPr>
          </a:p>
        </p:txBody>
      </p:sp>
      <p:sp>
        <p:nvSpPr>
          <p:cNvPr id="12" name="Text Box 47"/>
          <p:cNvSpPr txBox="1">
            <a:spLocks noChangeArrowheads="1"/>
          </p:cNvSpPr>
          <p:nvPr/>
        </p:nvSpPr>
        <p:spPr bwMode="auto">
          <a:xfrm>
            <a:off x="7699813" y="2759313"/>
            <a:ext cx="938212" cy="33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lnSpc>
                <a:spcPct val="90000"/>
              </a:lnSpc>
              <a:spcBef>
                <a:spcPct val="50000"/>
              </a:spcBef>
            </a:pPr>
            <a:r>
              <a:rPr lang="en-US" sz="1200">
                <a:solidFill>
                  <a:schemeClr val="tx1"/>
                </a:solidFill>
                <a:latin typeface="Arial Black" pitchFamily="34" charset="0"/>
              </a:rPr>
              <a:t>PCI Audit Report</a:t>
            </a:r>
          </a:p>
        </p:txBody>
      </p:sp>
      <p:sp>
        <p:nvSpPr>
          <p:cNvPr id="2" name="TextBox 1"/>
          <p:cNvSpPr txBox="1"/>
          <p:nvPr/>
        </p:nvSpPr>
        <p:spPr>
          <a:xfrm>
            <a:off x="256795" y="6383722"/>
            <a:ext cx="2436885" cy="276999"/>
          </a:xfrm>
          <a:prstGeom prst="rect">
            <a:avLst/>
          </a:prstGeom>
          <a:solidFill>
            <a:schemeClr val="accent1">
              <a:lumMod val="20000"/>
              <a:lumOff val="80000"/>
            </a:schemeClr>
          </a:solidFill>
        </p:spPr>
        <p:txBody>
          <a:bodyPr wrap="none" rtlCol="0">
            <a:spAutoFit/>
          </a:bodyPr>
          <a:lstStyle/>
          <a:p>
            <a:r>
              <a:rPr lang="en-US" sz="1200" dirty="0">
                <a:solidFill>
                  <a:schemeClr val="tx1"/>
                </a:solidFill>
              </a:rPr>
              <a:t>(*) Supported by Identity Engines</a:t>
            </a:r>
          </a:p>
        </p:txBody>
      </p:sp>
      <p:sp>
        <p:nvSpPr>
          <p:cNvPr id="15" name="Slide Number Placeholder 14"/>
          <p:cNvSpPr>
            <a:spLocks noGrp="1"/>
          </p:cNvSpPr>
          <p:nvPr>
            <p:ph type="sldNum" sz="quarter" idx="12"/>
          </p:nvPr>
        </p:nvSpPr>
        <p:spPr/>
        <p:txBody>
          <a:bodyPr/>
          <a:lstStyle/>
          <a:p>
            <a:fld id="{3E55E81F-72E2-40F1-A677-7E1BFDA06590}" type="slidenum">
              <a:rPr lang="en-US" smtClean="0"/>
              <a:t>10</a:t>
            </a:fld>
            <a:endParaRPr lang="en-US"/>
          </a:p>
        </p:txBody>
      </p:sp>
    </p:spTree>
    <p:extLst>
      <p:ext uri="{BB962C8B-B14F-4D97-AF65-F5344CB8AC3E}">
        <p14:creationId xmlns:p14="http://schemas.microsoft.com/office/powerpoint/2010/main" val="40253931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524000" y="3124200"/>
            <a:ext cx="1676400" cy="3352800"/>
          </a:xfrm>
          <a:prstGeom prst="rect">
            <a:avLst/>
          </a:prstGeom>
          <a:gradFill>
            <a:gsLst>
              <a:gs pos="87000">
                <a:srgbClr val="FF0000">
                  <a:alpha val="9000"/>
                </a:srgbClr>
              </a:gs>
              <a:gs pos="45000">
                <a:srgbClr val="FF7A00"/>
              </a:gs>
              <a:gs pos="70000">
                <a:srgbClr val="FF0300"/>
              </a:gs>
              <a:gs pos="100000">
                <a:srgbClr val="4D0808"/>
              </a:gs>
            </a:gsLst>
            <a:lin ang="5400000" scaled="0"/>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4" name="Title 3"/>
          <p:cNvSpPr>
            <a:spLocks noGrp="1"/>
          </p:cNvSpPr>
          <p:nvPr>
            <p:ph type="title"/>
          </p:nvPr>
        </p:nvSpPr>
        <p:spPr/>
        <p:txBody>
          <a:bodyPr/>
          <a:lstStyle/>
          <a:p>
            <a:r>
              <a:rPr lang="en-US" dirty="0"/>
              <a:t>Identity Management and </a:t>
            </a:r>
            <a:r>
              <a:rPr lang="en-US" dirty="0" smtClean="0"/>
              <a:t/>
            </a:r>
            <a:br>
              <a:rPr lang="en-US" dirty="0" smtClean="0"/>
            </a:br>
            <a:r>
              <a:rPr lang="en-US" dirty="0" smtClean="0"/>
              <a:t>the </a:t>
            </a:r>
            <a:r>
              <a:rPr lang="en-US" dirty="0"/>
              <a:t>‘Series of Gates’ Security Concept</a:t>
            </a:r>
          </a:p>
        </p:txBody>
      </p:sp>
      <p:cxnSp>
        <p:nvCxnSpPr>
          <p:cNvPr id="5" name="Straight Connector 4"/>
          <p:cNvCxnSpPr/>
          <p:nvPr/>
        </p:nvCxnSpPr>
        <p:spPr>
          <a:xfrm>
            <a:off x="1524000" y="3276600"/>
            <a:ext cx="0" cy="2743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200400" y="3276600"/>
            <a:ext cx="0" cy="2743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0" y="3200400"/>
            <a:ext cx="0" cy="2819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15200" y="3276600"/>
            <a:ext cx="0" cy="27432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371600" y="2743200"/>
            <a:ext cx="3048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2895600" y="2590800"/>
            <a:ext cx="533400" cy="457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29200" y="2667000"/>
            <a:ext cx="533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62800" y="2438400"/>
            <a:ext cx="304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19200" y="1639669"/>
            <a:ext cx="617477" cy="646331"/>
          </a:xfrm>
          <a:prstGeom prst="rect">
            <a:avLst/>
          </a:prstGeom>
          <a:noFill/>
        </p:spPr>
        <p:txBody>
          <a:bodyPr wrap="none" rtlCol="0">
            <a:spAutoFit/>
          </a:bodyPr>
          <a:lstStyle/>
          <a:p>
            <a:r>
              <a:rPr lang="en-US" dirty="0"/>
              <a:t>End</a:t>
            </a:r>
          </a:p>
          <a:p>
            <a:r>
              <a:rPr lang="en-US" dirty="0"/>
              <a:t>User</a:t>
            </a:r>
          </a:p>
        </p:txBody>
      </p:sp>
      <p:sp>
        <p:nvSpPr>
          <p:cNvPr id="14" name="TextBox 13"/>
          <p:cNvSpPr txBox="1"/>
          <p:nvPr/>
        </p:nvSpPr>
        <p:spPr>
          <a:xfrm>
            <a:off x="2743200" y="1639669"/>
            <a:ext cx="928459" cy="923330"/>
          </a:xfrm>
          <a:prstGeom prst="rect">
            <a:avLst/>
          </a:prstGeom>
          <a:noFill/>
        </p:spPr>
        <p:txBody>
          <a:bodyPr wrap="none" rtlCol="0">
            <a:spAutoFit/>
          </a:bodyPr>
          <a:lstStyle/>
          <a:p>
            <a:r>
              <a:rPr lang="en-US" dirty="0"/>
              <a:t>Identity</a:t>
            </a:r>
          </a:p>
          <a:p>
            <a:r>
              <a:rPr lang="en-US" dirty="0"/>
              <a:t>Broker</a:t>
            </a:r>
          </a:p>
          <a:p>
            <a:r>
              <a:rPr lang="en-US" dirty="0"/>
              <a:t>(IDE)</a:t>
            </a:r>
          </a:p>
        </p:txBody>
      </p:sp>
      <p:sp>
        <p:nvSpPr>
          <p:cNvPr id="15" name="TextBox 14"/>
          <p:cNvSpPr txBox="1"/>
          <p:nvPr/>
        </p:nvSpPr>
        <p:spPr>
          <a:xfrm>
            <a:off x="4435083" y="1639669"/>
            <a:ext cx="1813317" cy="923330"/>
          </a:xfrm>
          <a:prstGeom prst="rect">
            <a:avLst/>
          </a:prstGeom>
          <a:noFill/>
        </p:spPr>
        <p:txBody>
          <a:bodyPr wrap="none" rtlCol="0">
            <a:spAutoFit/>
          </a:bodyPr>
          <a:lstStyle/>
          <a:p>
            <a:pPr algn="ctr"/>
            <a:r>
              <a:rPr lang="en-US" dirty="0"/>
              <a:t>Fabric Connect </a:t>
            </a:r>
          </a:p>
          <a:p>
            <a:pPr algn="ctr"/>
            <a:r>
              <a:rPr lang="en-US" dirty="0"/>
              <a:t>Network</a:t>
            </a:r>
          </a:p>
          <a:p>
            <a:pPr algn="ctr"/>
            <a:r>
              <a:rPr lang="en-US" dirty="0"/>
              <a:t>Elements</a:t>
            </a:r>
          </a:p>
        </p:txBody>
      </p:sp>
      <p:sp>
        <p:nvSpPr>
          <p:cNvPr id="16" name="TextBox 15"/>
          <p:cNvSpPr txBox="1"/>
          <p:nvPr/>
        </p:nvSpPr>
        <p:spPr>
          <a:xfrm>
            <a:off x="6152635" y="1676400"/>
            <a:ext cx="2270750" cy="646331"/>
          </a:xfrm>
          <a:prstGeom prst="rect">
            <a:avLst/>
          </a:prstGeom>
          <a:noFill/>
        </p:spPr>
        <p:txBody>
          <a:bodyPr wrap="none" rtlCol="0">
            <a:spAutoFit/>
          </a:bodyPr>
          <a:lstStyle/>
          <a:p>
            <a:pPr algn="ctr"/>
            <a:r>
              <a:rPr lang="en-US" dirty="0"/>
              <a:t>Secure </a:t>
            </a:r>
          </a:p>
          <a:p>
            <a:pPr algn="ctr"/>
            <a:r>
              <a:rPr lang="en-US" dirty="0"/>
              <a:t>PA-DSS  Application</a:t>
            </a:r>
          </a:p>
        </p:txBody>
      </p:sp>
      <p:cxnSp>
        <p:nvCxnSpPr>
          <p:cNvPr id="17" name="Straight Arrow Connector 16"/>
          <p:cNvCxnSpPr/>
          <p:nvPr/>
        </p:nvCxnSpPr>
        <p:spPr>
          <a:xfrm>
            <a:off x="1524000" y="3581400"/>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524000" y="3886200"/>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524000" y="4267200"/>
            <a:ext cx="3810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524000" y="4495800"/>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524000" y="4724400"/>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524000" y="5029200"/>
            <a:ext cx="5791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00400" y="3581400"/>
            <a:ext cx="1800558" cy="646331"/>
          </a:xfrm>
          <a:prstGeom prst="rect">
            <a:avLst/>
          </a:prstGeom>
          <a:noFill/>
        </p:spPr>
        <p:txBody>
          <a:bodyPr wrap="none" rtlCol="0">
            <a:spAutoFit/>
          </a:bodyPr>
          <a:lstStyle/>
          <a:p>
            <a:r>
              <a:rPr lang="en-US" dirty="0"/>
              <a:t>General Access</a:t>
            </a:r>
          </a:p>
          <a:p>
            <a:r>
              <a:rPr lang="en-US" dirty="0"/>
              <a:t> challenge</a:t>
            </a:r>
          </a:p>
        </p:txBody>
      </p:sp>
      <p:sp>
        <p:nvSpPr>
          <p:cNvPr id="24" name="TextBox 23"/>
          <p:cNvSpPr txBox="1"/>
          <p:nvPr/>
        </p:nvSpPr>
        <p:spPr>
          <a:xfrm>
            <a:off x="3145812" y="4419600"/>
            <a:ext cx="2172390" cy="369332"/>
          </a:xfrm>
          <a:prstGeom prst="rect">
            <a:avLst/>
          </a:prstGeom>
          <a:noFill/>
        </p:spPr>
        <p:txBody>
          <a:bodyPr wrap="none" rtlCol="0">
            <a:spAutoFit/>
          </a:bodyPr>
          <a:lstStyle/>
          <a:p>
            <a:r>
              <a:rPr lang="en-US" dirty="0"/>
              <a:t>PCI-DSS challenge</a:t>
            </a:r>
          </a:p>
        </p:txBody>
      </p:sp>
      <p:sp>
        <p:nvSpPr>
          <p:cNvPr id="25" name="TextBox 24"/>
          <p:cNvSpPr txBox="1"/>
          <p:nvPr/>
        </p:nvSpPr>
        <p:spPr>
          <a:xfrm>
            <a:off x="5410200" y="4114800"/>
            <a:ext cx="1598579" cy="369332"/>
          </a:xfrm>
          <a:prstGeom prst="rect">
            <a:avLst/>
          </a:prstGeom>
          <a:noFill/>
        </p:spPr>
        <p:txBody>
          <a:bodyPr wrap="none" rtlCol="0">
            <a:spAutoFit/>
          </a:bodyPr>
          <a:lstStyle/>
          <a:p>
            <a:r>
              <a:rPr lang="en-US" dirty="0"/>
              <a:t>General Access</a:t>
            </a:r>
          </a:p>
        </p:txBody>
      </p:sp>
      <p:sp>
        <p:nvSpPr>
          <p:cNvPr id="26" name="TextBox 25"/>
          <p:cNvSpPr txBox="1"/>
          <p:nvPr/>
        </p:nvSpPr>
        <p:spPr>
          <a:xfrm>
            <a:off x="7543800" y="4724400"/>
            <a:ext cx="979755" cy="923330"/>
          </a:xfrm>
          <a:prstGeom prst="rect">
            <a:avLst/>
          </a:prstGeom>
          <a:noFill/>
        </p:spPr>
        <p:txBody>
          <a:bodyPr wrap="none" rtlCol="0">
            <a:spAutoFit/>
          </a:bodyPr>
          <a:lstStyle/>
          <a:p>
            <a:r>
              <a:rPr lang="en-US" dirty="0"/>
              <a:t>L3 VSN</a:t>
            </a:r>
          </a:p>
          <a:p>
            <a:r>
              <a:rPr lang="en-US" dirty="0"/>
              <a:t>Secure</a:t>
            </a:r>
          </a:p>
          <a:p>
            <a:r>
              <a:rPr lang="en-US" dirty="0"/>
              <a:t>Access</a:t>
            </a:r>
          </a:p>
        </p:txBody>
      </p:sp>
      <p:sp>
        <p:nvSpPr>
          <p:cNvPr id="27" name="TextBox 26"/>
          <p:cNvSpPr txBox="1"/>
          <p:nvPr/>
        </p:nvSpPr>
        <p:spPr>
          <a:xfrm>
            <a:off x="1447800" y="5181600"/>
            <a:ext cx="914400" cy="914400"/>
          </a:xfrm>
          <a:prstGeom prst="rect">
            <a:avLst/>
          </a:prstGeom>
          <a:noFill/>
        </p:spPr>
        <p:txBody>
          <a:bodyPr wrap="none" rtlCol="0">
            <a:noAutofit/>
          </a:bodyPr>
          <a:lstStyle/>
          <a:p>
            <a:pPr>
              <a:lnSpc>
                <a:spcPct val="90000"/>
              </a:lnSpc>
            </a:pPr>
            <a:r>
              <a:rPr lang="en-US" b="1" i="1" dirty="0"/>
              <a:t>Authentication </a:t>
            </a:r>
          </a:p>
          <a:p>
            <a:pPr>
              <a:lnSpc>
                <a:spcPct val="90000"/>
              </a:lnSpc>
            </a:pPr>
            <a:r>
              <a:rPr lang="en-US" b="1" i="1" dirty="0"/>
              <a:t>Access </a:t>
            </a:r>
          </a:p>
          <a:p>
            <a:pPr>
              <a:lnSpc>
                <a:spcPct val="90000"/>
              </a:lnSpc>
            </a:pPr>
            <a:r>
              <a:rPr lang="en-US" b="1" i="1" dirty="0"/>
              <a:t>ONLY!</a:t>
            </a:r>
          </a:p>
        </p:txBody>
      </p:sp>
      <p:sp>
        <p:nvSpPr>
          <p:cNvPr id="2" name="Slide Number Placeholder 1"/>
          <p:cNvSpPr>
            <a:spLocks noGrp="1"/>
          </p:cNvSpPr>
          <p:nvPr>
            <p:ph type="sldNum" sz="quarter" idx="12"/>
          </p:nvPr>
        </p:nvSpPr>
        <p:spPr/>
        <p:txBody>
          <a:bodyPr/>
          <a:lstStyle/>
          <a:p>
            <a:fld id="{3E55E81F-72E2-40F1-A677-7E1BFDA06590}" type="slidenum">
              <a:rPr lang="en-US" smtClean="0"/>
              <a:t>11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Anatomy of a Layer 3 Stealth Network (IP VPN)</a:t>
            </a:r>
            <a:endParaRPr dirty="0" lang="en-US"/>
          </a:p>
        </p:txBody>
      </p:sp>
      <p:sp>
        <p:nvSpPr>
          <p:cNvPr id="17" name="Content Placeholder 16"/>
          <p:cNvSpPr>
            <a:spLocks noGrp="1"/>
          </p:cNvSpPr>
          <p:nvPr>
            <p:ph idx="1"/>
          </p:nvPr>
        </p:nvSpPr>
        <p:spPr>
          <a:xfrm>
            <a:off x="457200" y="1219200"/>
            <a:ext cx="8229600" cy="2362200"/>
          </a:xfrm>
        </p:spPr>
        <p:txBody>
          <a:bodyPr>
            <a:normAutofit/>
          </a:bodyPr>
          <a:lstStyle/>
          <a:p>
            <a:r>
              <a:rPr dirty="0" lang="en-US" smtClean="0" sz="2000"/>
              <a:t>A SPB I-SID that is associated with End VRF’s</a:t>
            </a:r>
          </a:p>
          <a:p>
            <a:r>
              <a:rPr dirty="0" lang="en-US" smtClean="0" sz="2000"/>
              <a:t>Multiple IP subnets – completely separate &amp; private      IP forwarding environment</a:t>
            </a:r>
          </a:p>
          <a:p>
            <a:r>
              <a:rPr dirty="0" lang="en-US" smtClean="0" sz="2000"/>
              <a:t>Provides for a closed IP internet environment</a:t>
            </a:r>
            <a:endParaRPr dirty="0" lang="en-US" sz="2000"/>
          </a:p>
        </p:txBody>
      </p:sp>
      <p:grpSp>
        <p:nvGrpSpPr>
          <p:cNvPr id="3" name="Group 3"/>
          <p:cNvGrpSpPr/>
          <p:nvPr/>
        </p:nvGrpSpPr>
        <p:grpSpPr>
          <a:xfrm>
            <a:off x="1524000" y="2455333"/>
            <a:ext cx="6316133" cy="3031067"/>
            <a:chOff x="5415280" y="1607735"/>
            <a:chExt cx="2357120" cy="2240765"/>
          </a:xfrm>
        </p:grpSpPr>
        <p:pic>
          <p:nvPicPr>
            <p:cNvPr descr="cloud3_grey_grey" id="5" name="Picture 9"/>
            <p:cNvPicPr>
              <a:picLocks noChangeArrowheads="1" noChangeAspect="1"/>
            </p:cNvPicPr>
            <p:nvPr/>
          </p:nvPicPr>
          <p:blipFill>
            <a:blip cstate="print" r:embed="rId3"/>
            <a:srcRect/>
            <a:stretch>
              <a:fillRect/>
            </a:stretch>
          </p:blipFill>
          <p:spPr bwMode="auto">
            <a:xfrm>
              <a:off x="5435659" y="1973853"/>
              <a:ext cx="2245401" cy="1689652"/>
            </a:xfrm>
            <a:prstGeom prst="rect">
              <a:avLst/>
            </a:prstGeom>
            <a:noFill/>
            <a:ln w="9525">
              <a:noFill/>
              <a:miter lim="800000"/>
              <a:headEnd/>
              <a:tailEnd/>
            </a:ln>
          </p:spPr>
        </p:pic>
        <p:pic>
          <p:nvPicPr>
            <p:cNvPr descr="iStock_000009341025Medium.JPG" id="6" name="Picture 5"/>
            <p:cNvPicPr>
              <a:picLocks noChangeAspect="1"/>
            </p:cNvPicPr>
            <p:nvPr/>
          </p:nvPicPr>
          <p:blipFill>
            <a:blip cstate="print" r:embed="rId4">
              <a:duotone>
                <a:schemeClr val="accent2">
                  <a:shade val="45000"/>
                  <a:satMod val="135000"/>
                </a:schemeClr>
                <a:prstClr val="white"/>
              </a:duotone>
            </a:blip>
            <a:srcRect b="20" r="22"/>
            <a:stretch>
              <a:fillRect/>
            </a:stretch>
          </p:blipFill>
          <p:spPr>
            <a:xfrm>
              <a:off x="5415280" y="1607735"/>
              <a:ext cx="2357120" cy="2240765"/>
            </a:xfrm>
            <a:prstGeom prst="ellipse">
              <a:avLst/>
            </a:prstGeom>
            <a:ln>
              <a:noFill/>
            </a:ln>
            <a:effectLst>
              <a:softEdge rad="635000"/>
            </a:effectLst>
            <a:scene3d>
              <a:camera prst="orthographicFront">
                <a:rot lat="1800000" lon="0" rev="0"/>
              </a:camera>
              <a:lightRig dir="t" rig="threePt"/>
            </a:scene3d>
          </p:spPr>
        </p:pic>
      </p:grpSp>
      <p:sp>
        <p:nvSpPr>
          <p:cNvPr id="7" name="Oval 6"/>
          <p:cNvSpPr/>
          <p:nvPr/>
        </p:nvSpPr>
        <p:spPr>
          <a:xfrm>
            <a:off x="7010400" y="3826933"/>
            <a:ext cx="1295400" cy="533400"/>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r>
              <a:rPr dirty="0" lang="en-US"/>
              <a:t>VLAN</a:t>
            </a:r>
          </a:p>
        </p:txBody>
      </p:sp>
      <p:sp>
        <p:nvSpPr>
          <p:cNvPr id="8" name="Oval 7"/>
          <p:cNvSpPr/>
          <p:nvPr/>
        </p:nvSpPr>
        <p:spPr>
          <a:xfrm>
            <a:off x="762000" y="3826933"/>
            <a:ext cx="1295400" cy="533400"/>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r>
              <a:rPr dirty="0" lang="en-US"/>
              <a:t>VLAN</a:t>
            </a:r>
          </a:p>
        </p:txBody>
      </p:sp>
      <p:cxnSp>
        <p:nvCxnSpPr>
          <p:cNvPr id="9" name="Straight Connector 8"/>
          <p:cNvCxnSpPr>
            <a:stCxn id="7" idx="2"/>
            <a:endCxn id="8" idx="6"/>
          </p:cNvCxnSpPr>
          <p:nvPr/>
        </p:nvCxnSpPr>
        <p:spPr>
          <a:xfrm flipH="1">
            <a:off x="2057400" y="4093633"/>
            <a:ext cx="4953000" cy="0"/>
          </a:xfrm>
          <a:prstGeom prst="line">
            <a:avLst/>
          </a:prstGeom>
          <a:ln w="4127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57200" y="3445933"/>
            <a:ext cx="8305800" cy="1371600"/>
          </a:xfrm>
          <a:prstGeom prst="rect">
            <a:avLst/>
          </a:prstGeom>
          <a:noFill/>
          <a:ln w="19050">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endParaRPr lang="en-US"/>
          </a:p>
        </p:txBody>
      </p:sp>
      <p:sp>
        <p:nvSpPr>
          <p:cNvPr id="11" name="TextBox 10"/>
          <p:cNvSpPr txBox="1"/>
          <p:nvPr/>
        </p:nvSpPr>
        <p:spPr>
          <a:xfrm>
            <a:off x="4191000" y="3750733"/>
            <a:ext cx="914400" cy="914400"/>
          </a:xfrm>
          <a:prstGeom prst="rect">
            <a:avLst/>
          </a:prstGeom>
          <a:noFill/>
        </p:spPr>
        <p:txBody>
          <a:bodyPr rtlCol="0" wrap="none">
            <a:noAutofit/>
          </a:bodyPr>
          <a:lstStyle/>
          <a:p>
            <a:pPr>
              <a:lnSpc>
                <a:spcPct val="90000"/>
              </a:lnSpc>
            </a:pPr>
            <a:r>
              <a:rPr dirty="0" lang="en-US"/>
              <a:t>I-SID</a:t>
            </a:r>
          </a:p>
        </p:txBody>
      </p:sp>
      <p:sp>
        <p:nvSpPr>
          <p:cNvPr id="12" name="TextBox 11"/>
          <p:cNvSpPr txBox="1"/>
          <p:nvPr/>
        </p:nvSpPr>
        <p:spPr>
          <a:xfrm>
            <a:off x="2514600" y="4436533"/>
            <a:ext cx="914400" cy="914400"/>
          </a:xfrm>
          <a:prstGeom prst="rect">
            <a:avLst/>
          </a:prstGeom>
          <a:noFill/>
        </p:spPr>
        <p:txBody>
          <a:bodyPr rtlCol="0" wrap="none">
            <a:noAutofit/>
          </a:bodyPr>
          <a:lstStyle/>
          <a:p>
            <a:pPr>
              <a:lnSpc>
                <a:spcPct val="90000"/>
              </a:lnSpc>
            </a:pPr>
            <a:r>
              <a:rPr dirty="0" lang="en-US"/>
              <a:t>Secure L3 “Stealth” Network (IP VPN)</a:t>
            </a:r>
          </a:p>
        </p:txBody>
      </p:sp>
      <p:pic>
        <p:nvPicPr>
          <p:cNvPr descr="vr_corp_red" id="18" name="Picture 17"/>
          <p:cNvPicPr>
            <a:picLocks noChangeArrowheads="1" noChangeAspect="1"/>
          </p:cNvPicPr>
          <p:nvPr/>
        </p:nvPicPr>
        <p:blipFill>
          <a:blip cstate="print" r:embed="rId5">
            <a:extLst>
              <a:ext uri="{28A0092B-C50C-407E-A947-70E740481C1C}">
                <a14:useLocalDpi xmlns:a14="http://schemas.microsoft.com/office/drawing/2010/main"/>
              </a:ext>
            </a:extLst>
          </a:blip>
          <a:srcRect/>
          <a:stretch>
            <a:fillRect/>
          </a:stretch>
        </p:blipFill>
        <p:spPr bwMode="auto">
          <a:xfrm>
            <a:off x="6858000" y="3903133"/>
            <a:ext cx="349319" cy="351450"/>
          </a:xfrm>
          <a:prstGeom prst="rect">
            <a:avLst/>
          </a:prstGeom>
          <a:noFill/>
          <a:extLst>
            <a:ext uri="{909E8E84-426E-40DD-AFC4-6F175D3DCCD1}">
              <a14:hiddenFill xmlns:a14="http://schemas.microsoft.com/office/drawing/2010/main">
                <a:solidFill>
                  <a:srgbClr val="FFFFFF"/>
                </a:solidFill>
              </a14:hiddenFill>
            </a:ext>
          </a:extLst>
        </p:spPr>
      </p:pic>
      <p:pic>
        <p:nvPicPr>
          <p:cNvPr descr="vr_corp_red" id="19" name="Picture 17"/>
          <p:cNvPicPr>
            <a:picLocks noChangeArrowheads="1" noChangeAspect="1"/>
          </p:cNvPicPr>
          <p:nvPr/>
        </p:nvPicPr>
        <p:blipFill>
          <a:blip cstate="print" r:embed="rId5">
            <a:extLst>
              <a:ext uri="{28A0092B-C50C-407E-A947-70E740481C1C}">
                <a14:useLocalDpi xmlns:a14="http://schemas.microsoft.com/office/drawing/2010/main"/>
              </a:ext>
            </a:extLst>
          </a:blip>
          <a:srcRect/>
          <a:stretch>
            <a:fillRect/>
          </a:stretch>
        </p:blipFill>
        <p:spPr bwMode="auto">
          <a:xfrm>
            <a:off x="1828800" y="3903133"/>
            <a:ext cx="349319" cy="3514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38200" y="4284133"/>
            <a:ext cx="914400" cy="914400"/>
          </a:xfrm>
          <a:prstGeom prst="rect">
            <a:avLst/>
          </a:prstGeom>
          <a:noFill/>
        </p:spPr>
        <p:txBody>
          <a:bodyPr rtlCol="0" wrap="none">
            <a:noAutofit/>
          </a:bodyPr>
          <a:lstStyle/>
          <a:p>
            <a:pPr>
              <a:lnSpc>
                <a:spcPct val="90000"/>
              </a:lnSpc>
            </a:pPr>
            <a:r>
              <a:rPr dirty="0" lang="en-US"/>
              <a:t>Subnet A</a:t>
            </a:r>
          </a:p>
        </p:txBody>
      </p:sp>
      <p:sp>
        <p:nvSpPr>
          <p:cNvPr id="16" name="TextBox 15"/>
          <p:cNvSpPr txBox="1"/>
          <p:nvPr/>
        </p:nvSpPr>
        <p:spPr>
          <a:xfrm>
            <a:off x="7162800" y="4284133"/>
            <a:ext cx="914400" cy="914400"/>
          </a:xfrm>
          <a:prstGeom prst="rect">
            <a:avLst/>
          </a:prstGeom>
          <a:noFill/>
        </p:spPr>
        <p:txBody>
          <a:bodyPr rtlCol="0" wrap="none">
            <a:noAutofit/>
          </a:bodyPr>
          <a:lstStyle/>
          <a:p>
            <a:pPr>
              <a:lnSpc>
                <a:spcPct val="90000"/>
              </a:lnSpc>
            </a:pPr>
            <a:r>
              <a:rPr dirty="0" lang="en-US"/>
              <a:t>Subnet B</a:t>
            </a:r>
          </a:p>
        </p:txBody>
      </p:sp>
      <p:sp>
        <p:nvSpPr>
          <p:cNvPr id="20" name="TextBox 19"/>
          <p:cNvSpPr txBox="1"/>
          <p:nvPr/>
        </p:nvSpPr>
        <p:spPr>
          <a:xfrm>
            <a:off x="6705600" y="3598333"/>
            <a:ext cx="914400" cy="381000"/>
          </a:xfrm>
          <a:prstGeom prst="rect">
            <a:avLst/>
          </a:prstGeom>
          <a:noFill/>
        </p:spPr>
        <p:txBody>
          <a:bodyPr rtlCol="0" wrap="none">
            <a:noAutofit/>
          </a:bodyPr>
          <a:lstStyle/>
          <a:p>
            <a:pPr>
              <a:lnSpc>
                <a:spcPct val="90000"/>
              </a:lnSpc>
            </a:pPr>
            <a:r>
              <a:rPr dirty="0" lang="en-US"/>
              <a:t>VRF</a:t>
            </a:r>
          </a:p>
        </p:txBody>
      </p:sp>
      <p:sp>
        <p:nvSpPr>
          <p:cNvPr id="21" name="TextBox 20"/>
          <p:cNvSpPr txBox="1"/>
          <p:nvPr/>
        </p:nvSpPr>
        <p:spPr>
          <a:xfrm>
            <a:off x="1676400" y="3598333"/>
            <a:ext cx="914400" cy="381000"/>
          </a:xfrm>
          <a:prstGeom prst="rect">
            <a:avLst/>
          </a:prstGeom>
          <a:noFill/>
        </p:spPr>
        <p:txBody>
          <a:bodyPr rtlCol="0" wrap="none">
            <a:noAutofit/>
          </a:bodyPr>
          <a:lstStyle/>
          <a:p>
            <a:pPr>
              <a:lnSpc>
                <a:spcPct val="90000"/>
              </a:lnSpc>
            </a:pPr>
            <a:r>
              <a:rPr dirty="0" lang="en-US"/>
              <a:t>VRF</a:t>
            </a:r>
          </a:p>
        </p:txBody>
      </p:sp>
      <p:sp>
        <p:nvSpPr>
          <p:cNvPr id="22" name="TextBox 21"/>
          <p:cNvSpPr txBox="1"/>
          <p:nvPr/>
        </p:nvSpPr>
        <p:spPr>
          <a:xfrm>
            <a:off x="3352800" y="3064933"/>
            <a:ext cx="914400" cy="914400"/>
          </a:xfrm>
          <a:prstGeom prst="rect">
            <a:avLst/>
          </a:prstGeom>
          <a:noFill/>
        </p:spPr>
        <p:txBody>
          <a:bodyPr rtlCol="0" wrap="none">
            <a:noAutofit/>
          </a:bodyPr>
          <a:lstStyle/>
          <a:p>
            <a:pPr>
              <a:lnSpc>
                <a:spcPct val="90000"/>
              </a:lnSpc>
            </a:pPr>
            <a:r>
              <a:rPr dirty="0" lang="en-US"/>
              <a:t>Fabric Connect Cloud</a:t>
            </a:r>
          </a:p>
        </p:txBody>
      </p:sp>
      <p:sp>
        <p:nvSpPr>
          <p:cNvPr id="26" name="Rectangle 25"/>
          <p:cNvSpPr/>
          <p:nvPr/>
        </p:nvSpPr>
        <p:spPr>
          <a:xfrm>
            <a:off x="1524000" y="5255531"/>
            <a:ext cx="6096000" cy="369332"/>
          </a:xfrm>
          <a:prstGeom prst="rect">
            <a:avLst/>
          </a:prstGeom>
        </p:spPr>
        <p:txBody>
          <a:bodyPr wrap="square">
            <a:spAutoFit/>
          </a:bodyPr>
          <a:lstStyle/>
          <a:p>
            <a:pPr algn="ctr"/>
            <a:r>
              <a:rPr b="1" dirty="0" lang="en-US">
                <a:hlinkClick r:id="rId6"/>
              </a:rPr>
              <a:t>http://</a:t>
            </a:r>
            <a:r>
              <a:rPr b="1" dirty="0" lang="en-US" smtClean="0">
                <a:hlinkClick r:id="rId6"/>
              </a:rPr>
              <a:t>www.youtube.com/watch?v=umR6u5VVdGU</a:t>
            </a:r>
            <a:endParaRPr b="1" dirty="0" lang="en-US"/>
          </a:p>
        </p:txBody>
      </p:sp>
      <p:sp>
        <p:nvSpPr>
          <p:cNvPr id="24" name="Slide Number Placeholder 23"/>
          <p:cNvSpPr>
            <a:spLocks noGrp="1"/>
          </p:cNvSpPr>
          <p:nvPr>
            <p:ph idx="12" sz="quarter" type="sldNum"/>
          </p:nvPr>
        </p:nvSpPr>
        <p:spPr/>
        <p:txBody>
          <a:bodyPr/>
          <a:lstStyle/>
          <a:p>
            <a:fld id="{3E55E81F-72E2-40F1-A677-7E1BFDA06590}" type="slidenum">
              <a:rPr lang="en-US" smtClean="0"/>
              <a:t>12</a:t>
            </a:fld>
            <a:endParaRPr lang="en-US"/>
          </a:p>
        </p:txBody>
      </p:sp>
    </p:spTree>
  </p:cSld>
  <p:clrMapOvr>
    <a:masterClrMapping/>
  </p:clrMapOvr>
  <mc:AlternateContent xmlns:mc="http://schemas.openxmlformats.org/markup-compatibility/2006">
    <mc:Choice xmlns:p14="http://schemas.microsoft.com/office/powerpoint/2010/main" Requires="p14">
      <p:transition p14:dur="2000" spd="slow"/>
    </mc:Choice>
    <mc:Fallback>
      <p:transition spd="slow"/>
    </mc:Fallback>
  </mc:AlternateContent>
  <p:timing>
    <p:tnLst>
      <p:par>
        <p:cTn dur="indefinite" id="1" nodeType="tmRoot" restart="never"/>
      </p:par>
    </p:tnLst>
  </p:timing>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555885"/>
          </a:xfrm>
        </p:spPr>
        <p:txBody>
          <a:bodyPr/>
          <a:lstStyle/>
          <a:p>
            <a:r>
              <a:rPr dirty="0" lang="en-US"/>
              <a:t>Anatomy of a Layer 2 Stealth Network</a:t>
            </a:r>
          </a:p>
        </p:txBody>
      </p:sp>
      <p:sp>
        <p:nvSpPr>
          <p:cNvPr id="3" name="Content Placeholder 2"/>
          <p:cNvSpPr>
            <a:spLocks noGrp="1"/>
          </p:cNvSpPr>
          <p:nvPr>
            <p:ph idx="1"/>
          </p:nvPr>
        </p:nvSpPr>
        <p:spPr>
          <a:xfrm>
            <a:off x="457200" y="1143001"/>
            <a:ext cx="8229600" cy="4724399"/>
          </a:xfrm>
        </p:spPr>
        <p:txBody>
          <a:bodyPr/>
          <a:lstStyle/>
          <a:p>
            <a:r>
              <a:rPr dirty="0" lang="en-US"/>
              <a:t>A SPB I-SID that is associated with End VLAN’s</a:t>
            </a:r>
          </a:p>
          <a:p>
            <a:r>
              <a:rPr dirty="0" lang="en-US"/>
              <a:t>No IP addresses assigned*</a:t>
            </a:r>
          </a:p>
          <a:p>
            <a:r>
              <a:rPr dirty="0" lang="en-US"/>
              <a:t>Provides for a closed non-IP or single subnet IP based network</a:t>
            </a:r>
          </a:p>
          <a:p>
            <a:r>
              <a:rPr dirty="0" lang="en-US"/>
              <a:t>Typically when used within the Data Center for PCI-DSS systems (IP addresses can be used behind security perimeter*)</a:t>
            </a:r>
          </a:p>
        </p:txBody>
      </p:sp>
      <p:grpSp>
        <p:nvGrpSpPr>
          <p:cNvPr id="4" name="Group 3"/>
          <p:cNvGrpSpPr/>
          <p:nvPr/>
        </p:nvGrpSpPr>
        <p:grpSpPr>
          <a:xfrm>
            <a:off x="1380067" y="2607733"/>
            <a:ext cx="6316133" cy="3031067"/>
            <a:chOff x="5415280" y="1607735"/>
            <a:chExt cx="2357120" cy="2240765"/>
          </a:xfrm>
        </p:grpSpPr>
        <p:pic>
          <p:nvPicPr>
            <p:cNvPr descr="cloud3_grey_grey" id="5" name="Picture 9"/>
            <p:cNvPicPr>
              <a:picLocks noChangeArrowheads="1" noChangeAspect="1"/>
            </p:cNvPicPr>
            <p:nvPr/>
          </p:nvPicPr>
          <p:blipFill>
            <a:blip cstate="print" r:embed="rId3"/>
            <a:srcRect/>
            <a:stretch>
              <a:fillRect/>
            </a:stretch>
          </p:blipFill>
          <p:spPr bwMode="auto">
            <a:xfrm>
              <a:off x="5435659" y="1973853"/>
              <a:ext cx="2245401" cy="1689652"/>
            </a:xfrm>
            <a:prstGeom prst="rect">
              <a:avLst/>
            </a:prstGeom>
            <a:noFill/>
            <a:ln w="9525">
              <a:noFill/>
              <a:miter lim="800000"/>
              <a:headEnd/>
              <a:tailEnd/>
            </a:ln>
          </p:spPr>
        </p:pic>
        <p:pic>
          <p:nvPicPr>
            <p:cNvPr descr="iStock_000009341025Medium.JPG" id="6" name="Picture 5"/>
            <p:cNvPicPr>
              <a:picLocks noChangeAspect="1"/>
            </p:cNvPicPr>
            <p:nvPr/>
          </p:nvPicPr>
          <p:blipFill>
            <a:blip cstate="print" r:embed="rId4">
              <a:duotone>
                <a:schemeClr val="accent2">
                  <a:shade val="45000"/>
                  <a:satMod val="135000"/>
                </a:schemeClr>
                <a:prstClr val="white"/>
              </a:duotone>
            </a:blip>
            <a:srcRect b="20" r="22"/>
            <a:stretch>
              <a:fillRect/>
            </a:stretch>
          </p:blipFill>
          <p:spPr>
            <a:xfrm>
              <a:off x="5415280" y="1607735"/>
              <a:ext cx="2357120" cy="2240765"/>
            </a:xfrm>
            <a:prstGeom prst="ellipse">
              <a:avLst/>
            </a:prstGeom>
            <a:ln>
              <a:noFill/>
            </a:ln>
            <a:effectLst>
              <a:softEdge rad="635000"/>
            </a:effectLst>
            <a:scene3d>
              <a:camera prst="orthographicFront">
                <a:rot lat="1800000" lon="0" rev="0"/>
              </a:camera>
              <a:lightRig dir="t" rig="threePt"/>
            </a:scene3d>
          </p:spPr>
        </p:pic>
      </p:grpSp>
      <p:sp>
        <p:nvSpPr>
          <p:cNvPr id="7" name="Oval 6"/>
          <p:cNvSpPr/>
          <p:nvPr/>
        </p:nvSpPr>
        <p:spPr>
          <a:xfrm>
            <a:off x="6858000" y="3962400"/>
            <a:ext cx="1295400" cy="533400"/>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r>
              <a:rPr dirty="0" lang="en-US"/>
              <a:t>VLAN</a:t>
            </a:r>
          </a:p>
        </p:txBody>
      </p:sp>
      <p:sp>
        <p:nvSpPr>
          <p:cNvPr id="8" name="Oval 7"/>
          <p:cNvSpPr/>
          <p:nvPr/>
        </p:nvSpPr>
        <p:spPr>
          <a:xfrm>
            <a:off x="609600" y="3962400"/>
            <a:ext cx="1295400" cy="533400"/>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r>
              <a:rPr dirty="0" lang="en-US"/>
              <a:t>VLAN</a:t>
            </a:r>
          </a:p>
        </p:txBody>
      </p:sp>
      <p:cxnSp>
        <p:nvCxnSpPr>
          <p:cNvPr id="10" name="Straight Connector 9"/>
          <p:cNvCxnSpPr>
            <a:stCxn id="7" idx="2"/>
            <a:endCxn id="8" idx="6"/>
          </p:cNvCxnSpPr>
          <p:nvPr/>
        </p:nvCxnSpPr>
        <p:spPr>
          <a:xfrm flipH="1">
            <a:off x="1905000" y="4229100"/>
            <a:ext cx="4953000" cy="0"/>
          </a:xfrm>
          <a:prstGeom prst="line">
            <a:avLst/>
          </a:prstGeom>
          <a:ln w="4127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04800" y="3581400"/>
            <a:ext cx="8305800" cy="1371600"/>
          </a:xfrm>
          <a:prstGeom prst="rect">
            <a:avLst/>
          </a:prstGeom>
          <a:noFill/>
          <a:ln w="19050">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endParaRPr lang="en-US"/>
          </a:p>
        </p:txBody>
      </p:sp>
      <p:sp>
        <p:nvSpPr>
          <p:cNvPr id="12" name="TextBox 11"/>
          <p:cNvSpPr txBox="1"/>
          <p:nvPr/>
        </p:nvSpPr>
        <p:spPr>
          <a:xfrm>
            <a:off x="4038600" y="3886200"/>
            <a:ext cx="914400" cy="914400"/>
          </a:xfrm>
          <a:prstGeom prst="rect">
            <a:avLst/>
          </a:prstGeom>
          <a:noFill/>
        </p:spPr>
        <p:txBody>
          <a:bodyPr rtlCol="0" wrap="none">
            <a:noAutofit/>
          </a:bodyPr>
          <a:lstStyle/>
          <a:p>
            <a:pPr>
              <a:lnSpc>
                <a:spcPct val="90000"/>
              </a:lnSpc>
            </a:pPr>
            <a:r>
              <a:rPr dirty="0" lang="en-US"/>
              <a:t>I-SID</a:t>
            </a:r>
          </a:p>
        </p:txBody>
      </p:sp>
      <p:sp>
        <p:nvSpPr>
          <p:cNvPr id="13" name="TextBox 12"/>
          <p:cNvSpPr txBox="1"/>
          <p:nvPr/>
        </p:nvSpPr>
        <p:spPr>
          <a:xfrm>
            <a:off x="2895600" y="4495800"/>
            <a:ext cx="3048000" cy="381000"/>
          </a:xfrm>
          <a:prstGeom prst="rect">
            <a:avLst/>
          </a:prstGeom>
          <a:noFill/>
        </p:spPr>
        <p:txBody>
          <a:bodyPr rtlCol="0" wrap="none">
            <a:noAutofit/>
          </a:bodyPr>
          <a:lstStyle/>
          <a:p>
            <a:pPr>
              <a:lnSpc>
                <a:spcPct val="90000"/>
              </a:lnSpc>
            </a:pPr>
            <a:r>
              <a:rPr dirty="0" lang="en-US"/>
              <a:t>Secure L2 “Stealth” Network</a:t>
            </a:r>
          </a:p>
        </p:txBody>
      </p:sp>
      <p:sp>
        <p:nvSpPr>
          <p:cNvPr id="14" name="TextBox 13"/>
          <p:cNvSpPr txBox="1"/>
          <p:nvPr/>
        </p:nvSpPr>
        <p:spPr>
          <a:xfrm>
            <a:off x="7086600" y="2895600"/>
            <a:ext cx="914400" cy="914400"/>
          </a:xfrm>
          <a:prstGeom prst="rect">
            <a:avLst/>
          </a:prstGeom>
          <a:noFill/>
        </p:spPr>
        <p:txBody>
          <a:bodyPr rtlCol="0" wrap="none">
            <a:noAutofit/>
          </a:bodyPr>
          <a:lstStyle/>
          <a:p>
            <a:pPr>
              <a:lnSpc>
                <a:spcPct val="90000"/>
              </a:lnSpc>
            </a:pPr>
            <a:r>
              <a:rPr dirty="0" lang="en-US"/>
              <a:t>No IP</a:t>
            </a:r>
          </a:p>
        </p:txBody>
      </p:sp>
      <p:cxnSp>
        <p:nvCxnSpPr>
          <p:cNvPr id="16" name="Straight Arrow Connector 15"/>
          <p:cNvCxnSpPr/>
          <p:nvPr/>
        </p:nvCxnSpPr>
        <p:spPr>
          <a:xfrm>
            <a:off x="7391400" y="3276600"/>
            <a:ext cx="0" cy="609600"/>
          </a:xfrm>
          <a:prstGeom prst="straightConnector1">
            <a:avLst/>
          </a:prstGeom>
          <a:ln w="19050">
            <a:solidFill>
              <a:schemeClr val="accent2"/>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62000" y="2971800"/>
            <a:ext cx="914400" cy="914400"/>
          </a:xfrm>
          <a:prstGeom prst="rect">
            <a:avLst/>
          </a:prstGeom>
          <a:noFill/>
        </p:spPr>
        <p:txBody>
          <a:bodyPr rtlCol="0" wrap="none">
            <a:noAutofit/>
          </a:bodyPr>
          <a:lstStyle/>
          <a:p>
            <a:pPr>
              <a:lnSpc>
                <a:spcPct val="90000"/>
              </a:lnSpc>
            </a:pPr>
            <a:r>
              <a:rPr dirty="0" lang="en-US"/>
              <a:t>No IP</a:t>
            </a:r>
          </a:p>
        </p:txBody>
      </p:sp>
      <p:cxnSp>
        <p:nvCxnSpPr>
          <p:cNvPr id="18" name="Straight Arrow Connector 17"/>
          <p:cNvCxnSpPr/>
          <p:nvPr/>
        </p:nvCxnSpPr>
        <p:spPr>
          <a:xfrm>
            <a:off x="1143000" y="3276600"/>
            <a:ext cx="0" cy="609600"/>
          </a:xfrm>
          <a:prstGeom prst="straightConnector1">
            <a:avLst/>
          </a:prstGeom>
          <a:ln w="19050">
            <a:solidFill>
              <a:schemeClr val="accent2"/>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00400" y="3352800"/>
            <a:ext cx="2438400" cy="457200"/>
          </a:xfrm>
          <a:prstGeom prst="rect">
            <a:avLst/>
          </a:prstGeom>
          <a:noFill/>
        </p:spPr>
        <p:txBody>
          <a:bodyPr rtlCol="0" wrap="none">
            <a:noAutofit/>
          </a:bodyPr>
          <a:lstStyle/>
          <a:p>
            <a:pPr>
              <a:lnSpc>
                <a:spcPct val="90000"/>
              </a:lnSpc>
            </a:pPr>
            <a:r>
              <a:rPr dirty="0" lang="en-US"/>
              <a:t>Fabric Connect Cloud</a:t>
            </a:r>
          </a:p>
        </p:txBody>
      </p:sp>
      <p:sp>
        <p:nvSpPr>
          <p:cNvPr id="20" name="TextBox 19"/>
          <p:cNvSpPr txBox="1"/>
          <p:nvPr/>
        </p:nvSpPr>
        <p:spPr>
          <a:xfrm>
            <a:off x="1828800" y="5638800"/>
            <a:ext cx="5410200" cy="457200"/>
          </a:xfrm>
          <a:prstGeom prst="rect">
            <a:avLst/>
          </a:prstGeom>
          <a:noFill/>
        </p:spPr>
        <p:txBody>
          <a:bodyPr rtlCol="0" wrap="none">
            <a:noAutofit/>
          </a:bodyPr>
          <a:lstStyle/>
          <a:p>
            <a:pPr algn="ctr">
              <a:lnSpc>
                <a:spcPct val="90000"/>
              </a:lnSpc>
            </a:pPr>
            <a:r>
              <a:rPr b="1" dirty="0" lang="en-US"/>
              <a:t>    </a:t>
            </a:r>
            <a:r>
              <a:rPr b="1" dirty="0" lang="en-US">
                <a:hlinkClick r:id="rId5"/>
              </a:rPr>
              <a:t>http://www.youtube.com/watch?v=pGSYmqAbjBU</a:t>
            </a:r>
            <a:endParaRPr b="1" dirty="0" lang="en-US"/>
          </a:p>
          <a:p>
            <a:pPr algn="ctr">
              <a:lnSpc>
                <a:spcPct val="90000"/>
              </a:lnSpc>
            </a:pPr>
            <a:endParaRPr b="1" dirty="0" lang="en-US"/>
          </a:p>
        </p:txBody>
      </p:sp>
      <p:sp>
        <p:nvSpPr>
          <p:cNvPr id="9" name="Slide Number Placeholder 8"/>
          <p:cNvSpPr>
            <a:spLocks noGrp="1"/>
          </p:cNvSpPr>
          <p:nvPr>
            <p:ph idx="12" sz="quarter" type="sldNum"/>
          </p:nvPr>
        </p:nvSpPr>
        <p:spPr/>
        <p:txBody>
          <a:bodyPr/>
          <a:lstStyle/>
          <a:p>
            <a:fld id="{3E55E81F-72E2-40F1-A677-7E1BFDA06590}" type="slidenum">
              <a:rPr lang="en-US" smtClean="0"/>
              <a:t>13</a:t>
            </a:fld>
            <a:endParaRPr lang="en-US"/>
          </a:p>
        </p:txBody>
      </p:sp>
    </p:spTree>
  </p:cSld>
  <p:clrMapOvr>
    <a:masterClrMapping/>
  </p:clrMapOvr>
  <mc:AlternateContent xmlns:mc="http://schemas.openxmlformats.org/markup-compatibility/2006">
    <mc:Choice xmlns:p14="http://schemas.microsoft.com/office/powerpoint/2010/main" Requires="p14">
      <p:transition p14:dur="2000" spd="slow"/>
    </mc:Choice>
    <mc:Fallback>
      <p:transition spd="slow"/>
    </mc:Fallback>
  </mc:AlternateContent>
  <p:timing>
    <p:tnLst>
      <p:par>
        <p:cTn dur="indefinite" id="1" nodeType="tmRoot" restart="never"/>
      </p:par>
    </p:tnLst>
  </p:timing>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lang="en-US" smtClean="0"/>
              <a:t>End-to-End Usage </a:t>
            </a:r>
            <a:r>
              <a:rPr dirty="0" lang="en-US"/>
              <a:t>of Stealth networks                  for PCI-DSS Compliance – </a:t>
            </a:r>
            <a:r>
              <a:rPr dirty="0" lang="en-US" smtClean="0"/>
              <a:t>Example </a:t>
            </a:r>
            <a:r>
              <a:rPr dirty="0" lang="en-US"/>
              <a:t>T</a:t>
            </a:r>
            <a:r>
              <a:rPr dirty="0" lang="en-US" smtClean="0"/>
              <a:t>opology</a:t>
            </a:r>
            <a:endParaRPr dirty="0" lang="en-US"/>
          </a:p>
        </p:txBody>
      </p:sp>
      <p:sp>
        <p:nvSpPr>
          <p:cNvPr id="17" name="Content Placeholder 16"/>
          <p:cNvSpPr>
            <a:spLocks noGrp="1"/>
          </p:cNvSpPr>
          <p:nvPr>
            <p:ph idx="1"/>
          </p:nvPr>
        </p:nvSpPr>
        <p:spPr>
          <a:xfrm>
            <a:off x="228600" y="1295400"/>
            <a:ext cx="8458200" cy="4724399"/>
          </a:xfrm>
        </p:spPr>
        <p:txBody>
          <a:bodyPr/>
          <a:lstStyle/>
          <a:p>
            <a:r>
              <a:rPr dirty="0" lang="en-US"/>
              <a:t>L3 VSN’s are used and terminated at the field service edge – Alternately ‘Stealth’ L2 VSN’s can also be used</a:t>
            </a:r>
          </a:p>
          <a:p>
            <a:r>
              <a:rPr dirty="0" lang="en-US"/>
              <a:t>‘Stealth’ L2 VSN’s are used within the Secure Data Center</a:t>
            </a:r>
          </a:p>
          <a:p>
            <a:r>
              <a:rPr dirty="0" lang="en-US"/>
              <a:t>Identity Engines provides for access control and protection of the PCI-DSS environment</a:t>
            </a:r>
          </a:p>
        </p:txBody>
      </p:sp>
      <p:grpSp>
        <p:nvGrpSpPr>
          <p:cNvPr id="3" name="Group 3"/>
          <p:cNvGrpSpPr/>
          <p:nvPr/>
        </p:nvGrpSpPr>
        <p:grpSpPr>
          <a:xfrm>
            <a:off x="1524000" y="3217333"/>
            <a:ext cx="6316133" cy="3031067"/>
            <a:chOff x="5415280" y="1607735"/>
            <a:chExt cx="2357120" cy="2240765"/>
          </a:xfrm>
        </p:grpSpPr>
        <p:pic>
          <p:nvPicPr>
            <p:cNvPr descr="cloud3_grey_grey" id="5" name="Picture 9"/>
            <p:cNvPicPr>
              <a:picLocks noChangeArrowheads="1" noChangeAspect="1"/>
            </p:cNvPicPr>
            <p:nvPr/>
          </p:nvPicPr>
          <p:blipFill>
            <a:blip cstate="print" r:embed="rId3"/>
            <a:srcRect/>
            <a:stretch>
              <a:fillRect/>
            </a:stretch>
          </p:blipFill>
          <p:spPr bwMode="auto">
            <a:xfrm>
              <a:off x="5435659" y="1973853"/>
              <a:ext cx="2245401" cy="1689652"/>
            </a:xfrm>
            <a:prstGeom prst="rect">
              <a:avLst/>
            </a:prstGeom>
            <a:noFill/>
            <a:ln w="9525">
              <a:noFill/>
              <a:miter lim="800000"/>
              <a:headEnd/>
              <a:tailEnd/>
            </a:ln>
          </p:spPr>
        </p:pic>
        <p:pic>
          <p:nvPicPr>
            <p:cNvPr descr="iStock_000009341025Medium.JPG" id="6" name="Picture 5"/>
            <p:cNvPicPr>
              <a:picLocks noChangeAspect="1"/>
            </p:cNvPicPr>
            <p:nvPr/>
          </p:nvPicPr>
          <p:blipFill>
            <a:blip cstate="print" r:embed="rId4">
              <a:duotone>
                <a:schemeClr val="accent2">
                  <a:shade val="45000"/>
                  <a:satMod val="135000"/>
                </a:schemeClr>
                <a:prstClr val="white"/>
              </a:duotone>
            </a:blip>
            <a:srcRect b="20" r="22"/>
            <a:stretch>
              <a:fillRect/>
            </a:stretch>
          </p:blipFill>
          <p:spPr>
            <a:xfrm>
              <a:off x="5415280" y="1607735"/>
              <a:ext cx="2357120" cy="2240765"/>
            </a:xfrm>
            <a:prstGeom prst="ellipse">
              <a:avLst/>
            </a:prstGeom>
            <a:ln>
              <a:noFill/>
            </a:ln>
            <a:effectLst>
              <a:softEdge rad="635000"/>
            </a:effectLst>
            <a:scene3d>
              <a:camera prst="orthographicFront">
                <a:rot lat="1800000" lon="0" rev="0"/>
              </a:camera>
              <a:lightRig dir="t" rig="threePt"/>
            </a:scene3d>
          </p:spPr>
        </p:pic>
      </p:grpSp>
      <p:sp>
        <p:nvSpPr>
          <p:cNvPr id="7" name="Oval 6"/>
          <p:cNvSpPr/>
          <p:nvPr/>
        </p:nvSpPr>
        <p:spPr>
          <a:xfrm>
            <a:off x="7010400" y="4419600"/>
            <a:ext cx="1295400" cy="533400"/>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r>
              <a:rPr dirty="0" lang="en-US"/>
              <a:t>VLAN</a:t>
            </a:r>
          </a:p>
        </p:txBody>
      </p:sp>
      <p:sp>
        <p:nvSpPr>
          <p:cNvPr id="8" name="Oval 7"/>
          <p:cNvSpPr/>
          <p:nvPr/>
        </p:nvSpPr>
        <p:spPr>
          <a:xfrm>
            <a:off x="1676400" y="4343400"/>
            <a:ext cx="1295400" cy="533400"/>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r>
              <a:rPr dirty="0" lang="en-US"/>
              <a:t>VLAN</a:t>
            </a:r>
          </a:p>
        </p:txBody>
      </p:sp>
      <p:cxnSp>
        <p:nvCxnSpPr>
          <p:cNvPr id="9" name="Straight Connector 8"/>
          <p:cNvCxnSpPr>
            <a:stCxn id="7" idx="2"/>
            <a:endCxn id="19" idx="3"/>
          </p:cNvCxnSpPr>
          <p:nvPr/>
        </p:nvCxnSpPr>
        <p:spPr>
          <a:xfrm flipH="1" flipV="1">
            <a:off x="4616519" y="4671525"/>
            <a:ext cx="2393881" cy="14775"/>
          </a:xfrm>
          <a:prstGeom prst="line">
            <a:avLst/>
          </a:prstGeom>
          <a:ln w="4127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57200" y="4038600"/>
            <a:ext cx="8305800" cy="1676400"/>
          </a:xfrm>
          <a:prstGeom prst="rect">
            <a:avLst/>
          </a:prstGeom>
          <a:noFill/>
          <a:ln w="19050">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endParaRPr lang="en-US"/>
          </a:p>
        </p:txBody>
      </p:sp>
      <p:sp>
        <p:nvSpPr>
          <p:cNvPr id="11" name="TextBox 10"/>
          <p:cNvSpPr txBox="1"/>
          <p:nvPr/>
        </p:nvSpPr>
        <p:spPr>
          <a:xfrm>
            <a:off x="5257800" y="4343400"/>
            <a:ext cx="914400" cy="914400"/>
          </a:xfrm>
          <a:prstGeom prst="rect">
            <a:avLst/>
          </a:prstGeom>
          <a:noFill/>
        </p:spPr>
        <p:txBody>
          <a:bodyPr rtlCol="0" wrap="none">
            <a:noAutofit/>
          </a:bodyPr>
          <a:lstStyle/>
          <a:p>
            <a:pPr>
              <a:lnSpc>
                <a:spcPct val="90000"/>
              </a:lnSpc>
            </a:pPr>
            <a:r>
              <a:rPr dirty="0" lang="en-US"/>
              <a:t>I-SID</a:t>
            </a:r>
          </a:p>
        </p:txBody>
      </p:sp>
      <p:sp>
        <p:nvSpPr>
          <p:cNvPr id="12" name="TextBox 11"/>
          <p:cNvSpPr txBox="1"/>
          <p:nvPr/>
        </p:nvSpPr>
        <p:spPr>
          <a:xfrm>
            <a:off x="5791200" y="5105400"/>
            <a:ext cx="914400" cy="914400"/>
          </a:xfrm>
          <a:prstGeom prst="rect">
            <a:avLst/>
          </a:prstGeom>
          <a:noFill/>
        </p:spPr>
        <p:txBody>
          <a:bodyPr rtlCol="0" wrap="none">
            <a:noAutofit/>
          </a:bodyPr>
          <a:lstStyle/>
          <a:p>
            <a:pPr algn="ctr">
              <a:lnSpc>
                <a:spcPct val="90000"/>
              </a:lnSpc>
            </a:pPr>
            <a:r>
              <a:rPr b="1" dirty="0" lang="en-US"/>
              <a:t>Secure L3 “Stealth”</a:t>
            </a:r>
          </a:p>
          <a:p>
            <a:pPr algn="ctr">
              <a:lnSpc>
                <a:spcPct val="90000"/>
              </a:lnSpc>
            </a:pPr>
            <a:r>
              <a:rPr b="1" dirty="0" lang="en-US"/>
              <a:t> Network (IP VPN)</a:t>
            </a:r>
          </a:p>
        </p:txBody>
      </p:sp>
      <p:pic>
        <p:nvPicPr>
          <p:cNvPr descr="vr_corp_red" id="18" name="Picture 17"/>
          <p:cNvPicPr>
            <a:picLocks noChangeArrowheads="1" noChangeAspect="1"/>
          </p:cNvPicPr>
          <p:nvPr/>
        </p:nvPicPr>
        <p:blipFill>
          <a:blip cstate="print" r:embed="rId5">
            <a:extLst>
              <a:ext uri="{28A0092B-C50C-407E-A947-70E740481C1C}">
                <a14:useLocalDpi xmlns:a14="http://schemas.microsoft.com/office/drawing/2010/main"/>
              </a:ext>
            </a:extLst>
          </a:blip>
          <a:srcRect/>
          <a:stretch>
            <a:fillRect/>
          </a:stretch>
        </p:blipFill>
        <p:spPr bwMode="auto">
          <a:xfrm>
            <a:off x="6858000" y="4495800"/>
            <a:ext cx="349319" cy="351450"/>
          </a:xfrm>
          <a:prstGeom prst="rect">
            <a:avLst/>
          </a:prstGeom>
          <a:noFill/>
          <a:extLst>
            <a:ext uri="{909E8E84-426E-40DD-AFC4-6F175D3DCCD1}">
              <a14:hiddenFill xmlns:a14="http://schemas.microsoft.com/office/drawing/2010/main">
                <a:solidFill>
                  <a:srgbClr val="FFFFFF"/>
                </a:solidFill>
              </a14:hiddenFill>
            </a:ext>
          </a:extLst>
        </p:spPr>
      </p:pic>
      <p:pic>
        <p:nvPicPr>
          <p:cNvPr descr="vr_corp_red" id="19" name="Picture 17"/>
          <p:cNvPicPr>
            <a:picLocks noChangeArrowheads="1" noChangeAspect="1"/>
          </p:cNvPicPr>
          <p:nvPr/>
        </p:nvPicPr>
        <p:blipFill>
          <a:blip cstate="print" r:embed="rId5">
            <a:extLst>
              <a:ext uri="{28A0092B-C50C-407E-A947-70E740481C1C}">
                <a14:useLocalDpi xmlns:a14="http://schemas.microsoft.com/office/drawing/2010/main"/>
              </a:ext>
            </a:extLst>
          </a:blip>
          <a:srcRect/>
          <a:stretch>
            <a:fillRect/>
          </a:stretch>
        </p:blipFill>
        <p:spPr bwMode="auto">
          <a:xfrm>
            <a:off x="4267200" y="4495800"/>
            <a:ext cx="349319" cy="3514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05000" y="4876800"/>
            <a:ext cx="914400" cy="914400"/>
          </a:xfrm>
          <a:prstGeom prst="rect">
            <a:avLst/>
          </a:prstGeom>
          <a:noFill/>
        </p:spPr>
        <p:txBody>
          <a:bodyPr rtlCol="0" wrap="none">
            <a:noAutofit/>
          </a:bodyPr>
          <a:lstStyle/>
          <a:p>
            <a:pPr>
              <a:lnSpc>
                <a:spcPct val="90000"/>
              </a:lnSpc>
            </a:pPr>
            <a:r>
              <a:rPr dirty="0" lang="en-US"/>
              <a:t>Subnet A</a:t>
            </a:r>
          </a:p>
        </p:txBody>
      </p:sp>
      <p:sp>
        <p:nvSpPr>
          <p:cNvPr id="16" name="TextBox 15"/>
          <p:cNvSpPr txBox="1"/>
          <p:nvPr/>
        </p:nvSpPr>
        <p:spPr>
          <a:xfrm>
            <a:off x="7162800" y="4876800"/>
            <a:ext cx="914400" cy="914400"/>
          </a:xfrm>
          <a:prstGeom prst="rect">
            <a:avLst/>
          </a:prstGeom>
          <a:noFill/>
        </p:spPr>
        <p:txBody>
          <a:bodyPr rtlCol="0" wrap="none">
            <a:noAutofit/>
          </a:bodyPr>
          <a:lstStyle/>
          <a:p>
            <a:pPr>
              <a:lnSpc>
                <a:spcPct val="90000"/>
              </a:lnSpc>
            </a:pPr>
            <a:r>
              <a:rPr dirty="0" lang="en-US"/>
              <a:t>Subnet B</a:t>
            </a:r>
          </a:p>
        </p:txBody>
      </p:sp>
      <p:sp>
        <p:nvSpPr>
          <p:cNvPr id="20" name="TextBox 19"/>
          <p:cNvSpPr txBox="1"/>
          <p:nvPr/>
        </p:nvSpPr>
        <p:spPr>
          <a:xfrm>
            <a:off x="6705600" y="4191000"/>
            <a:ext cx="914400" cy="381000"/>
          </a:xfrm>
          <a:prstGeom prst="rect">
            <a:avLst/>
          </a:prstGeom>
          <a:noFill/>
        </p:spPr>
        <p:txBody>
          <a:bodyPr rtlCol="0" wrap="none">
            <a:noAutofit/>
          </a:bodyPr>
          <a:lstStyle/>
          <a:p>
            <a:pPr>
              <a:lnSpc>
                <a:spcPct val="90000"/>
              </a:lnSpc>
            </a:pPr>
            <a:r>
              <a:rPr dirty="0" lang="en-US"/>
              <a:t>VRF</a:t>
            </a:r>
          </a:p>
        </p:txBody>
      </p:sp>
      <p:sp>
        <p:nvSpPr>
          <p:cNvPr id="21" name="TextBox 20"/>
          <p:cNvSpPr txBox="1"/>
          <p:nvPr/>
        </p:nvSpPr>
        <p:spPr>
          <a:xfrm>
            <a:off x="4114800" y="4191000"/>
            <a:ext cx="914400" cy="381000"/>
          </a:xfrm>
          <a:prstGeom prst="rect">
            <a:avLst/>
          </a:prstGeom>
          <a:noFill/>
        </p:spPr>
        <p:txBody>
          <a:bodyPr rtlCol="0" wrap="none">
            <a:noAutofit/>
          </a:bodyPr>
          <a:lstStyle/>
          <a:p>
            <a:pPr>
              <a:lnSpc>
                <a:spcPct val="90000"/>
              </a:lnSpc>
            </a:pPr>
            <a:r>
              <a:rPr dirty="0" lang="en-US"/>
              <a:t>VRF</a:t>
            </a:r>
          </a:p>
        </p:txBody>
      </p:sp>
      <p:sp>
        <p:nvSpPr>
          <p:cNvPr id="22" name="TextBox 21"/>
          <p:cNvSpPr txBox="1"/>
          <p:nvPr/>
        </p:nvSpPr>
        <p:spPr>
          <a:xfrm>
            <a:off x="3352800" y="3657600"/>
            <a:ext cx="914400" cy="914400"/>
          </a:xfrm>
          <a:prstGeom prst="rect">
            <a:avLst/>
          </a:prstGeom>
          <a:noFill/>
        </p:spPr>
        <p:txBody>
          <a:bodyPr rtlCol="0" wrap="none">
            <a:noAutofit/>
          </a:bodyPr>
          <a:lstStyle/>
          <a:p>
            <a:pPr>
              <a:lnSpc>
                <a:spcPct val="90000"/>
              </a:lnSpc>
            </a:pPr>
            <a:r>
              <a:rPr dirty="0" lang="en-US"/>
              <a:t>Fabric Connect Cloud</a:t>
            </a:r>
          </a:p>
        </p:txBody>
      </p:sp>
      <p:sp>
        <p:nvSpPr>
          <p:cNvPr id="27" name="Oval 26"/>
          <p:cNvSpPr/>
          <p:nvPr/>
        </p:nvSpPr>
        <p:spPr>
          <a:xfrm>
            <a:off x="3962400" y="4572000"/>
            <a:ext cx="304800" cy="152400"/>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endParaRPr lang="en-US"/>
          </a:p>
        </p:txBody>
      </p:sp>
      <p:sp>
        <p:nvSpPr>
          <p:cNvPr id="28" name="Rectangle 27"/>
          <p:cNvSpPr/>
          <p:nvPr/>
        </p:nvSpPr>
        <p:spPr>
          <a:xfrm>
            <a:off x="2971800" y="4343400"/>
            <a:ext cx="990600" cy="60960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r>
              <a:rPr dirty="0" lang="en-US"/>
              <a:t>FW/IDS</a:t>
            </a:r>
          </a:p>
        </p:txBody>
      </p:sp>
      <p:sp>
        <p:nvSpPr>
          <p:cNvPr id="29" name="TextBox 28"/>
          <p:cNvSpPr txBox="1"/>
          <p:nvPr/>
        </p:nvSpPr>
        <p:spPr>
          <a:xfrm>
            <a:off x="1752600" y="5105400"/>
            <a:ext cx="914400" cy="914400"/>
          </a:xfrm>
          <a:prstGeom prst="rect">
            <a:avLst/>
          </a:prstGeom>
          <a:noFill/>
        </p:spPr>
        <p:txBody>
          <a:bodyPr rtlCol="0" wrap="none">
            <a:noAutofit/>
          </a:bodyPr>
          <a:lstStyle/>
          <a:p>
            <a:pPr algn="ctr">
              <a:lnSpc>
                <a:spcPct val="90000"/>
              </a:lnSpc>
            </a:pPr>
            <a:r>
              <a:rPr b="1" dirty="0" lang="en-US"/>
              <a:t>Secure L2 </a:t>
            </a:r>
          </a:p>
          <a:p>
            <a:pPr algn="ctr">
              <a:lnSpc>
                <a:spcPct val="90000"/>
              </a:lnSpc>
            </a:pPr>
            <a:r>
              <a:rPr b="1" dirty="0" lang="en-US"/>
              <a:t>“Stealth” Networks</a:t>
            </a:r>
          </a:p>
        </p:txBody>
      </p:sp>
      <p:sp>
        <p:nvSpPr>
          <p:cNvPr id="30" name="TextBox 29"/>
          <p:cNvSpPr txBox="1"/>
          <p:nvPr/>
        </p:nvSpPr>
        <p:spPr>
          <a:xfrm>
            <a:off x="5791200" y="3505200"/>
            <a:ext cx="914400" cy="914400"/>
          </a:xfrm>
          <a:prstGeom prst="rect">
            <a:avLst/>
          </a:prstGeom>
          <a:noFill/>
        </p:spPr>
        <p:txBody>
          <a:bodyPr rtlCol="0" wrap="none">
            <a:noAutofit/>
          </a:bodyPr>
          <a:lstStyle/>
          <a:p>
            <a:pPr>
              <a:lnSpc>
                <a:spcPct val="90000"/>
              </a:lnSpc>
            </a:pPr>
            <a:r>
              <a:rPr b="1" dirty="0" lang="en-US"/>
              <a:t>Core Distribution</a:t>
            </a:r>
          </a:p>
        </p:txBody>
      </p:sp>
      <p:sp>
        <p:nvSpPr>
          <p:cNvPr id="31" name="TextBox 30"/>
          <p:cNvSpPr txBox="1"/>
          <p:nvPr/>
        </p:nvSpPr>
        <p:spPr>
          <a:xfrm>
            <a:off x="1295400" y="3505200"/>
            <a:ext cx="914400" cy="914400"/>
          </a:xfrm>
          <a:prstGeom prst="rect">
            <a:avLst/>
          </a:prstGeom>
          <a:noFill/>
        </p:spPr>
        <p:txBody>
          <a:bodyPr rtlCol="0" wrap="none">
            <a:noAutofit/>
          </a:bodyPr>
          <a:lstStyle/>
          <a:p>
            <a:pPr>
              <a:lnSpc>
                <a:spcPct val="90000"/>
              </a:lnSpc>
            </a:pPr>
            <a:r>
              <a:rPr b="1" dirty="0" lang="en-US"/>
              <a:t>Data Center</a:t>
            </a:r>
          </a:p>
        </p:txBody>
      </p:sp>
      <p:cxnSp>
        <p:nvCxnSpPr>
          <p:cNvPr id="33" name="Straight Connector 32"/>
          <p:cNvCxnSpPr/>
          <p:nvPr/>
        </p:nvCxnSpPr>
        <p:spPr>
          <a:xfrm>
            <a:off x="4114800" y="3200400"/>
            <a:ext cx="0" cy="3124200"/>
          </a:xfrm>
          <a:prstGeom prst="line">
            <a:avLst/>
          </a:prstGeom>
          <a:ln w="1905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001000" y="3124200"/>
            <a:ext cx="914400" cy="914400"/>
          </a:xfrm>
          <a:prstGeom prst="rect">
            <a:avLst/>
          </a:prstGeom>
          <a:noFill/>
        </p:spPr>
        <p:txBody>
          <a:bodyPr rtlCol="0" wrap="none">
            <a:noAutofit/>
          </a:bodyPr>
          <a:lstStyle/>
          <a:p>
            <a:pPr>
              <a:lnSpc>
                <a:spcPct val="90000"/>
              </a:lnSpc>
            </a:pPr>
            <a:r>
              <a:rPr dirty="0" lang="en-US"/>
              <a:t>PCA-DSS</a:t>
            </a:r>
          </a:p>
          <a:p>
            <a:pPr>
              <a:lnSpc>
                <a:spcPct val="90000"/>
              </a:lnSpc>
            </a:pPr>
            <a:r>
              <a:rPr dirty="0" lang="en-US"/>
              <a:t>Application</a:t>
            </a:r>
          </a:p>
          <a:p>
            <a:pPr>
              <a:lnSpc>
                <a:spcPct val="90000"/>
              </a:lnSpc>
            </a:pPr>
            <a:r>
              <a:rPr dirty="0" lang="en-US"/>
              <a:t>(Client)</a:t>
            </a:r>
          </a:p>
        </p:txBody>
      </p:sp>
      <p:sp>
        <p:nvSpPr>
          <p:cNvPr id="35" name="Rectangle 34"/>
          <p:cNvSpPr/>
          <p:nvPr/>
        </p:nvSpPr>
        <p:spPr>
          <a:xfrm>
            <a:off x="3810000" y="5029200"/>
            <a:ext cx="609600" cy="38100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r>
              <a:rPr dirty="0" lang="en-US"/>
              <a:t>IDE</a:t>
            </a:r>
          </a:p>
        </p:txBody>
      </p:sp>
      <p:sp>
        <p:nvSpPr>
          <p:cNvPr id="32" name="Rectangle 31"/>
          <p:cNvSpPr/>
          <p:nvPr/>
        </p:nvSpPr>
        <p:spPr>
          <a:xfrm>
            <a:off x="8382000" y="4038600"/>
            <a:ext cx="381000" cy="38100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endParaRPr lang="en-US"/>
          </a:p>
        </p:txBody>
      </p:sp>
      <p:sp>
        <p:nvSpPr>
          <p:cNvPr id="36" name="TextBox 35"/>
          <p:cNvSpPr txBox="1"/>
          <p:nvPr/>
        </p:nvSpPr>
        <p:spPr>
          <a:xfrm>
            <a:off x="152400" y="3124200"/>
            <a:ext cx="914400" cy="914400"/>
          </a:xfrm>
          <a:prstGeom prst="rect">
            <a:avLst/>
          </a:prstGeom>
          <a:noFill/>
        </p:spPr>
        <p:txBody>
          <a:bodyPr rtlCol="0" wrap="none">
            <a:noAutofit/>
          </a:bodyPr>
          <a:lstStyle/>
          <a:p>
            <a:pPr>
              <a:lnSpc>
                <a:spcPct val="90000"/>
              </a:lnSpc>
            </a:pPr>
            <a:r>
              <a:rPr dirty="0" lang="en-US"/>
              <a:t>PCA-DSS</a:t>
            </a:r>
          </a:p>
          <a:p>
            <a:pPr>
              <a:lnSpc>
                <a:spcPct val="90000"/>
              </a:lnSpc>
            </a:pPr>
            <a:r>
              <a:rPr dirty="0" lang="en-US"/>
              <a:t>Application</a:t>
            </a:r>
          </a:p>
          <a:p>
            <a:pPr>
              <a:lnSpc>
                <a:spcPct val="90000"/>
              </a:lnSpc>
            </a:pPr>
            <a:r>
              <a:rPr dirty="0" lang="en-US"/>
              <a:t>(Server)</a:t>
            </a:r>
          </a:p>
        </p:txBody>
      </p:sp>
      <p:sp>
        <p:nvSpPr>
          <p:cNvPr id="37" name="Rectangle 36"/>
          <p:cNvSpPr/>
          <p:nvPr/>
        </p:nvSpPr>
        <p:spPr>
          <a:xfrm>
            <a:off x="609600" y="4114800"/>
            <a:ext cx="381000" cy="38100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endParaRPr lang="en-US"/>
          </a:p>
        </p:txBody>
      </p:sp>
      <p:cxnSp>
        <p:nvCxnSpPr>
          <p:cNvPr id="39" name="Straight Connector 38"/>
          <p:cNvCxnSpPr>
            <a:stCxn id="37" idx="3"/>
            <a:endCxn id="8" idx="2"/>
          </p:cNvCxnSpPr>
          <p:nvPr/>
        </p:nvCxnSpPr>
        <p:spPr>
          <a:xfrm>
            <a:off x="990600" y="4305300"/>
            <a:ext cx="685800" cy="30480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2" idx="1"/>
            <a:endCxn id="7" idx="7"/>
          </p:cNvCxnSpPr>
          <p:nvPr/>
        </p:nvCxnSpPr>
        <p:spPr>
          <a:xfrm flipH="1">
            <a:off x="8116093" y="4229100"/>
            <a:ext cx="265907" cy="268615"/>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4191000" y="3276600"/>
            <a:ext cx="1066800" cy="1219200"/>
          </a:xfrm>
          <a:prstGeom prst="straightConnector1">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953000" y="2971800"/>
            <a:ext cx="914400" cy="914400"/>
          </a:xfrm>
          <a:prstGeom prst="rect">
            <a:avLst/>
          </a:prstGeom>
          <a:noFill/>
        </p:spPr>
        <p:txBody>
          <a:bodyPr rtlCol="0" wrap="none">
            <a:noAutofit/>
          </a:bodyPr>
          <a:lstStyle/>
          <a:p>
            <a:pPr>
              <a:lnSpc>
                <a:spcPct val="90000"/>
              </a:lnSpc>
            </a:pPr>
            <a:r>
              <a:rPr dirty="0" lang="en-US"/>
              <a:t>Secure Single Port</a:t>
            </a:r>
          </a:p>
        </p:txBody>
      </p:sp>
      <p:sp>
        <p:nvSpPr>
          <p:cNvPr id="46" name="Flowchart: Magnetic Disk 45"/>
          <p:cNvSpPr/>
          <p:nvPr/>
        </p:nvSpPr>
        <p:spPr>
          <a:xfrm>
            <a:off x="533400" y="4572000"/>
            <a:ext cx="533400" cy="381000"/>
          </a:xfrm>
          <a:prstGeom prst="flowChartMagneticDisk">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endParaRPr lang="en-US"/>
          </a:p>
        </p:txBody>
      </p:sp>
      <p:sp>
        <p:nvSpPr>
          <p:cNvPr id="4" name="Slide Number Placeholder 3"/>
          <p:cNvSpPr>
            <a:spLocks noGrp="1"/>
          </p:cNvSpPr>
          <p:nvPr>
            <p:ph idx="12" sz="quarter" type="sldNum"/>
          </p:nvPr>
        </p:nvSpPr>
        <p:spPr/>
        <p:txBody>
          <a:bodyPr/>
          <a:lstStyle/>
          <a:p>
            <a:fld id="{3E55E81F-72E2-40F1-A677-7E1BFDA06590}" type="slidenum">
              <a:rPr lang="en-US" smtClean="0"/>
              <a:t>14</a:t>
            </a:fld>
            <a:endParaRPr lang="en-US"/>
          </a:p>
        </p:txBody>
      </p:sp>
    </p:spTree>
  </p:cSld>
  <p:clrMapOvr>
    <a:masterClrMapping/>
  </p:clrMapOvr>
  <mc:AlternateContent xmlns:mc="http://schemas.openxmlformats.org/markup-compatibility/2006">
    <mc:Choice xmlns:p14="http://schemas.microsoft.com/office/powerpoint/2010/main" Requires="p14">
      <p:transition p14:dur="2000" spd="slow"/>
    </mc:Choice>
    <mc:Fallback>
      <p:transition spd="slow"/>
    </mc:Fallback>
  </mc:AlternateContent>
  <p:timing>
    <p:tnLst>
      <p:par>
        <p:cTn dur="indefinite" id="1" nodeType="tmRoot" restart="never"/>
      </p:par>
    </p:tnLst>
  </p:timing>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Fully Virtualized Security Perimeter</a:t>
            </a:r>
            <a:endParaRPr dirty="0" lang="en-US"/>
          </a:p>
        </p:txBody>
      </p:sp>
      <p:grpSp>
        <p:nvGrpSpPr>
          <p:cNvPr id="3" name="Group 2"/>
          <p:cNvGrpSpPr/>
          <p:nvPr/>
        </p:nvGrpSpPr>
        <p:grpSpPr>
          <a:xfrm>
            <a:off x="6934200" y="1535668"/>
            <a:ext cx="1752600" cy="1295400"/>
            <a:chOff x="9525000" y="3124200"/>
            <a:chExt cx="1752600" cy="1295400"/>
          </a:xfrm>
        </p:grpSpPr>
        <p:sp>
          <p:nvSpPr>
            <p:cNvPr id="4" name="Rectangle 3"/>
            <p:cNvSpPr/>
            <p:nvPr/>
          </p:nvSpPr>
          <p:spPr>
            <a:xfrm>
              <a:off x="9525000" y="3124200"/>
              <a:ext cx="533400" cy="1295400"/>
            </a:xfrm>
            <a:prstGeom prst="rect">
              <a:avLst/>
            </a:prstGeom>
            <a:solidFill>
              <a:schemeClr val="accent1">
                <a:alpha val="23000"/>
              </a:schemeClr>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 name="Rectangle 4"/>
            <p:cNvSpPr/>
            <p:nvPr/>
          </p:nvSpPr>
          <p:spPr>
            <a:xfrm>
              <a:off x="10134600" y="3124200"/>
              <a:ext cx="533400" cy="1295400"/>
            </a:xfrm>
            <a:prstGeom prst="rect">
              <a:avLst/>
            </a:prstGeom>
            <a:solidFill>
              <a:schemeClr val="accent1">
                <a:alpha val="29000"/>
              </a:schemeClr>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 name="Rectangle 5"/>
            <p:cNvSpPr/>
            <p:nvPr/>
          </p:nvSpPr>
          <p:spPr>
            <a:xfrm>
              <a:off x="10744200" y="3124200"/>
              <a:ext cx="533400" cy="1295400"/>
            </a:xfrm>
            <a:prstGeom prst="rect">
              <a:avLst/>
            </a:prstGeom>
            <a:solidFill>
              <a:schemeClr val="accent1">
                <a:alpha val="23000"/>
              </a:schemeClr>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7" name="Group 6"/>
          <p:cNvGrpSpPr/>
          <p:nvPr/>
        </p:nvGrpSpPr>
        <p:grpSpPr>
          <a:xfrm>
            <a:off x="533400" y="1459468"/>
            <a:ext cx="1752600" cy="1295400"/>
            <a:chOff x="9525000" y="3124200"/>
            <a:chExt cx="1752600" cy="1295400"/>
          </a:xfrm>
        </p:grpSpPr>
        <p:sp>
          <p:nvSpPr>
            <p:cNvPr id="8" name="Rectangle 7"/>
            <p:cNvSpPr/>
            <p:nvPr/>
          </p:nvSpPr>
          <p:spPr>
            <a:xfrm>
              <a:off x="9525000" y="3124200"/>
              <a:ext cx="533400" cy="1295400"/>
            </a:xfrm>
            <a:prstGeom prst="rect">
              <a:avLst/>
            </a:prstGeom>
            <a:solidFill>
              <a:schemeClr val="accent1">
                <a:alpha val="23000"/>
              </a:schemeClr>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Rectangle 8"/>
            <p:cNvSpPr/>
            <p:nvPr/>
          </p:nvSpPr>
          <p:spPr>
            <a:xfrm>
              <a:off x="10134600" y="3124200"/>
              <a:ext cx="533400" cy="1295400"/>
            </a:xfrm>
            <a:prstGeom prst="rect">
              <a:avLst/>
            </a:prstGeom>
            <a:solidFill>
              <a:schemeClr val="accent1">
                <a:alpha val="29000"/>
              </a:schemeClr>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 name="Rectangle 9"/>
            <p:cNvSpPr/>
            <p:nvPr/>
          </p:nvSpPr>
          <p:spPr>
            <a:xfrm>
              <a:off x="10744200" y="3124200"/>
              <a:ext cx="533400" cy="1295400"/>
            </a:xfrm>
            <a:prstGeom prst="rect">
              <a:avLst/>
            </a:prstGeom>
            <a:solidFill>
              <a:schemeClr val="accent1">
                <a:alpha val="23000"/>
              </a:schemeClr>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11" name="Group 10"/>
          <p:cNvGrpSpPr/>
          <p:nvPr/>
        </p:nvGrpSpPr>
        <p:grpSpPr>
          <a:xfrm>
            <a:off x="990600" y="773668"/>
            <a:ext cx="7543800" cy="5926667"/>
            <a:chOff x="5415280" y="1607735"/>
            <a:chExt cx="2357120" cy="2240765"/>
          </a:xfrm>
        </p:grpSpPr>
        <p:pic>
          <p:nvPicPr>
            <p:cNvPr descr="cloud3_grey_grey" id="12" name="Picture 9"/>
            <p:cNvPicPr>
              <a:picLocks noChangeArrowheads="1" noChangeAspect="1"/>
            </p:cNvPicPr>
            <p:nvPr/>
          </p:nvPicPr>
          <p:blipFill>
            <a:blip cstate="print" r:embed="rId3">
              <a:duotone>
                <a:schemeClr val="bg2">
                  <a:shade val="45000"/>
                  <a:satMod val="135000"/>
                </a:schemeClr>
                <a:prstClr val="white"/>
              </a:duotone>
            </a:blip>
            <a:srcRect/>
            <a:stretch>
              <a:fillRect/>
            </a:stretch>
          </p:blipFill>
          <p:spPr bwMode="auto">
            <a:xfrm>
              <a:off x="5435659" y="1973853"/>
              <a:ext cx="2245401" cy="1689652"/>
            </a:xfrm>
            <a:prstGeom prst="rect">
              <a:avLst/>
            </a:prstGeom>
            <a:noFill/>
            <a:ln w="9525">
              <a:noFill/>
              <a:miter lim="800000"/>
              <a:headEnd/>
              <a:tailEnd/>
            </a:ln>
          </p:spPr>
        </p:pic>
        <p:pic>
          <p:nvPicPr>
            <p:cNvPr descr="iStock_000009341025Medium.JPG" id="13" name="Picture 12"/>
            <p:cNvPicPr>
              <a:picLocks noChangeAspect="1"/>
            </p:cNvPicPr>
            <p:nvPr/>
          </p:nvPicPr>
          <p:blipFill>
            <a:blip cstate="print" r:embed="rId4">
              <a:duotone>
                <a:schemeClr val="bg2">
                  <a:shade val="45000"/>
                  <a:satMod val="135000"/>
                </a:schemeClr>
                <a:prstClr val="white"/>
              </a:duotone>
            </a:blip>
            <a:srcRect b="20" r="22"/>
            <a:stretch>
              <a:fillRect/>
            </a:stretch>
          </p:blipFill>
          <p:spPr>
            <a:xfrm>
              <a:off x="5415280" y="1607735"/>
              <a:ext cx="2357120" cy="2240765"/>
            </a:xfrm>
            <a:prstGeom prst="ellipse">
              <a:avLst/>
            </a:prstGeom>
            <a:ln>
              <a:noFill/>
            </a:ln>
            <a:effectLst>
              <a:softEdge rad="635000"/>
            </a:effectLst>
            <a:scene3d>
              <a:camera prst="orthographicFront">
                <a:rot lat="1800000" lon="0" rev="0"/>
              </a:camera>
              <a:lightRig dir="t" rig="threePt"/>
            </a:scene3d>
          </p:spPr>
        </p:pic>
      </p:grpSp>
      <p:pic>
        <p:nvPicPr>
          <p:cNvPr descr="cloud3_grey_grey" id="14" name="Picture 9"/>
          <p:cNvPicPr>
            <a:picLocks noChangeArrowheads="1" noChangeAspect="1"/>
          </p:cNvPicPr>
          <p:nvPr/>
        </p:nvPicPr>
        <p:blipFill>
          <a:blip cstate="print" r:embed="rId3">
            <a:duotone>
              <a:prstClr val="black"/>
              <a:schemeClr val="accent1">
                <a:tint val="45000"/>
                <a:satMod val="400000"/>
              </a:schemeClr>
            </a:duotone>
          </a:blip>
          <a:srcRect/>
          <a:stretch>
            <a:fillRect/>
          </a:stretch>
        </p:blipFill>
        <p:spPr bwMode="auto">
          <a:xfrm>
            <a:off x="2678713" y="4333846"/>
            <a:ext cx="4089146" cy="2285580"/>
          </a:xfrm>
          <a:prstGeom prst="rect">
            <a:avLst/>
          </a:prstGeom>
          <a:noFill/>
          <a:ln>
            <a:noFill/>
          </a:ln>
        </p:spPr>
      </p:pic>
      <p:pic>
        <p:nvPicPr>
          <p:cNvPr descr="vr_corp_red" id="15" name="Picture 17"/>
          <p:cNvPicPr>
            <a:picLocks noChangeArrowheads="1" noChangeAspect="1"/>
          </p:cNvPicPr>
          <p:nvPr/>
        </p:nvPicPr>
        <p:blipFill>
          <a:blip cstate="print" r:embed="rId5">
            <a:extLst>
              <a:ext uri="{28A0092B-C50C-407E-A947-70E740481C1C}">
                <a14:useLocalDpi xmlns:a14="http://schemas.microsoft.com/office/drawing/2010/main"/>
              </a:ext>
            </a:extLst>
          </a:blip>
          <a:srcRect/>
          <a:stretch>
            <a:fillRect/>
          </a:stretch>
        </p:blipFill>
        <p:spPr bwMode="auto">
          <a:xfrm>
            <a:off x="6070600" y="5655733"/>
            <a:ext cx="349319" cy="351450"/>
          </a:xfrm>
          <a:prstGeom prst="rect">
            <a:avLst/>
          </a:prstGeom>
          <a:noFill/>
          <a:extLst>
            <a:ext uri="{909E8E84-426E-40DD-AFC4-6F175D3DCCD1}">
              <a14:hiddenFill xmlns:a14="http://schemas.microsoft.com/office/drawing/2010/main">
                <a:solidFill>
                  <a:srgbClr val="FFFFFF"/>
                </a:solidFill>
              </a14:hiddenFill>
            </a:ext>
          </a:extLst>
        </p:spPr>
      </p:pic>
      <p:pic>
        <p:nvPicPr>
          <p:cNvPr descr="vr_corp_red" id="16" name="Picture 17"/>
          <p:cNvPicPr>
            <a:picLocks noChangeArrowheads="1" noChangeAspect="1"/>
          </p:cNvPicPr>
          <p:nvPr/>
        </p:nvPicPr>
        <p:blipFill>
          <a:blip cstate="print" r:embed="rId5">
            <a:extLst>
              <a:ext uri="{28A0092B-C50C-407E-A947-70E740481C1C}">
                <a14:useLocalDpi xmlns:a14="http://schemas.microsoft.com/office/drawing/2010/main"/>
              </a:ext>
            </a:extLst>
          </a:blip>
          <a:srcRect/>
          <a:stretch>
            <a:fillRect/>
          </a:stretch>
        </p:blipFill>
        <p:spPr bwMode="auto">
          <a:xfrm>
            <a:off x="3098800" y="5579533"/>
            <a:ext cx="349319" cy="351450"/>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6324600" y="5867400"/>
            <a:ext cx="1066800" cy="304800"/>
          </a:xfrm>
          <a:prstGeom prst="ellipse">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Oval 17"/>
          <p:cNvSpPr/>
          <p:nvPr/>
        </p:nvSpPr>
        <p:spPr>
          <a:xfrm>
            <a:off x="2133600" y="5791200"/>
            <a:ext cx="1066800" cy="304800"/>
          </a:xfrm>
          <a:prstGeom prst="ellipse">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 name="Oval 18"/>
          <p:cNvSpPr/>
          <p:nvPr/>
        </p:nvSpPr>
        <p:spPr>
          <a:xfrm>
            <a:off x="4191000" y="3821668"/>
            <a:ext cx="1066800" cy="304800"/>
          </a:xfrm>
          <a:prstGeom prst="ellipse">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Oval 19"/>
          <p:cNvSpPr/>
          <p:nvPr/>
        </p:nvSpPr>
        <p:spPr>
          <a:xfrm>
            <a:off x="1219200" y="1611868"/>
            <a:ext cx="10668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 name="Oval 20"/>
          <p:cNvSpPr/>
          <p:nvPr/>
        </p:nvSpPr>
        <p:spPr>
          <a:xfrm>
            <a:off x="7162800" y="1688068"/>
            <a:ext cx="10668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22" name="Straight Connector 21"/>
          <p:cNvCxnSpPr>
            <a:stCxn id="20" idx="6"/>
            <a:endCxn id="21" idx="2"/>
          </p:cNvCxnSpPr>
          <p:nvPr/>
        </p:nvCxnSpPr>
        <p:spPr>
          <a:xfrm>
            <a:off x="2286000" y="1764268"/>
            <a:ext cx="4876800" cy="762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191000" y="1688068"/>
            <a:ext cx="10668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24" name="Straight Connector 23"/>
          <p:cNvCxnSpPr>
            <a:endCxn id="19" idx="0"/>
          </p:cNvCxnSpPr>
          <p:nvPr/>
        </p:nvCxnSpPr>
        <p:spPr>
          <a:xfrm>
            <a:off x="4724400" y="2362200"/>
            <a:ext cx="0" cy="14594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800600" y="1981200"/>
            <a:ext cx="76200" cy="31646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391400" y="1459468"/>
            <a:ext cx="1066800" cy="304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7" name="Oval 26"/>
          <p:cNvSpPr/>
          <p:nvPr/>
        </p:nvSpPr>
        <p:spPr>
          <a:xfrm>
            <a:off x="914400" y="1383268"/>
            <a:ext cx="1066800" cy="304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28" name="Straight Connector 27"/>
          <p:cNvCxnSpPr>
            <a:stCxn id="27" idx="6"/>
          </p:cNvCxnSpPr>
          <p:nvPr/>
        </p:nvCxnSpPr>
        <p:spPr>
          <a:xfrm>
            <a:off x="1981200" y="1535668"/>
            <a:ext cx="5410200" cy="762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419600" y="1459468"/>
            <a:ext cx="1066800" cy="304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descr="vr_corp_red" id="30" name="Picture 17"/>
          <p:cNvPicPr>
            <a:picLocks noChangeArrowheads="1" noChangeAspect="1"/>
          </p:cNvPicPr>
          <p:nvPr/>
        </p:nvPicPr>
        <p:blipFill>
          <a:blip cstate="print" r:embed="rId5">
            <a:extLst>
              <a:ext uri="{28A0092B-C50C-407E-A947-70E740481C1C}">
                <a14:useLocalDpi xmlns:a14="http://schemas.microsoft.com/office/drawing/2010/main"/>
              </a:ext>
            </a:extLst>
          </a:blip>
          <a:srcRect/>
          <a:stretch>
            <a:fillRect/>
          </a:stretch>
        </p:blipFill>
        <p:spPr bwMode="auto">
          <a:xfrm>
            <a:off x="4572000" y="2145268"/>
            <a:ext cx="349319" cy="35145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4114800" y="3059668"/>
            <a:ext cx="1219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2" name="Rectangle 31"/>
          <p:cNvSpPr/>
          <p:nvPr/>
        </p:nvSpPr>
        <p:spPr>
          <a:xfrm>
            <a:off x="4114800" y="3516868"/>
            <a:ext cx="1219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3" name="Oval 32"/>
          <p:cNvSpPr/>
          <p:nvPr/>
        </p:nvSpPr>
        <p:spPr>
          <a:xfrm>
            <a:off x="4191000" y="3212068"/>
            <a:ext cx="1066800" cy="3048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4" name="Oval 33"/>
          <p:cNvSpPr/>
          <p:nvPr/>
        </p:nvSpPr>
        <p:spPr>
          <a:xfrm>
            <a:off x="3581400" y="2831068"/>
            <a:ext cx="2286000" cy="1066800"/>
          </a:xfrm>
          <a:prstGeom prst="ellipse">
            <a:avLst/>
          </a:prstGeom>
          <a:solidFill>
            <a:schemeClr val="accent1">
              <a:alpha val="18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5" name="TextBox 34"/>
          <p:cNvSpPr txBox="1"/>
          <p:nvPr/>
        </p:nvSpPr>
        <p:spPr>
          <a:xfrm>
            <a:off x="5029200" y="2145268"/>
            <a:ext cx="2159566" cy="646331"/>
          </a:xfrm>
          <a:prstGeom prst="rect">
            <a:avLst/>
          </a:prstGeom>
          <a:noFill/>
        </p:spPr>
        <p:txBody>
          <a:bodyPr rtlCol="0" wrap="none">
            <a:spAutoFit/>
          </a:bodyPr>
          <a:lstStyle/>
          <a:p>
            <a:r>
              <a:rPr dirty="0" lang="en-US"/>
              <a:t>Data Center VRFs*</a:t>
            </a:r>
          </a:p>
          <a:p>
            <a:r>
              <a:rPr dirty="0" lang="en-US"/>
              <a:t>   *optional</a:t>
            </a:r>
          </a:p>
        </p:txBody>
      </p:sp>
      <p:sp>
        <p:nvSpPr>
          <p:cNvPr id="36" name="TextBox 35"/>
          <p:cNvSpPr txBox="1"/>
          <p:nvPr/>
        </p:nvSpPr>
        <p:spPr>
          <a:xfrm>
            <a:off x="1600200" y="1078468"/>
            <a:ext cx="2426049" cy="369332"/>
          </a:xfrm>
          <a:prstGeom prst="rect">
            <a:avLst/>
          </a:prstGeom>
          <a:noFill/>
        </p:spPr>
        <p:txBody>
          <a:bodyPr rtlCol="0" wrap="none">
            <a:spAutoFit/>
          </a:bodyPr>
          <a:lstStyle/>
          <a:p>
            <a:r>
              <a:rPr dirty="0" lang="en-US"/>
              <a:t>Data Center Top of Rack</a:t>
            </a:r>
          </a:p>
        </p:txBody>
      </p:sp>
      <p:cxnSp>
        <p:nvCxnSpPr>
          <p:cNvPr id="37" name="Straight Connector 36"/>
          <p:cNvCxnSpPr/>
          <p:nvPr/>
        </p:nvCxnSpPr>
        <p:spPr>
          <a:xfrm>
            <a:off x="0" y="3364468"/>
            <a:ext cx="861060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pic>
        <p:nvPicPr>
          <p:cNvPr descr="vr_corp_red" id="38" name="Picture 17"/>
          <p:cNvPicPr>
            <a:picLocks noChangeArrowheads="1" noChangeAspect="1"/>
          </p:cNvPicPr>
          <p:nvPr/>
        </p:nvPicPr>
        <p:blipFill>
          <a:blip cstate="print" r:embed="rId5">
            <a:extLst>
              <a:ext uri="{28A0092B-C50C-407E-A947-70E740481C1C}">
                <a14:useLocalDpi xmlns:a14="http://schemas.microsoft.com/office/drawing/2010/main"/>
              </a:ext>
            </a:extLst>
          </a:blip>
          <a:srcRect/>
          <a:stretch>
            <a:fillRect/>
          </a:stretch>
        </p:blipFill>
        <p:spPr bwMode="auto">
          <a:xfrm>
            <a:off x="4546600" y="4143401"/>
            <a:ext cx="349319" cy="3514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3886200" y="5193268"/>
            <a:ext cx="1774845" cy="369332"/>
          </a:xfrm>
          <a:prstGeom prst="rect">
            <a:avLst/>
          </a:prstGeom>
          <a:noFill/>
        </p:spPr>
        <p:txBody>
          <a:bodyPr rtlCol="0" wrap="none">
            <a:spAutoFit/>
          </a:bodyPr>
          <a:lstStyle/>
          <a:p>
            <a:r>
              <a:rPr dirty="0" lang="en-US"/>
              <a:t>Secure L3 VSN</a:t>
            </a:r>
          </a:p>
        </p:txBody>
      </p:sp>
      <p:sp>
        <p:nvSpPr>
          <p:cNvPr id="40" name="TextBox 39"/>
          <p:cNvSpPr txBox="1"/>
          <p:nvPr/>
        </p:nvSpPr>
        <p:spPr>
          <a:xfrm>
            <a:off x="7162800" y="3364468"/>
            <a:ext cx="1393330" cy="954107"/>
          </a:xfrm>
          <a:prstGeom prst="rect">
            <a:avLst/>
          </a:prstGeom>
          <a:noFill/>
        </p:spPr>
        <p:txBody>
          <a:bodyPr rtlCol="0" wrap="none">
            <a:spAutoFit/>
          </a:bodyPr>
          <a:lstStyle/>
          <a:p>
            <a:r>
              <a:rPr dirty="0" lang="en-US" sz="2800"/>
              <a:t>Fabric</a:t>
            </a:r>
          </a:p>
          <a:p>
            <a:r>
              <a:rPr dirty="0" lang="en-US" sz="2800"/>
              <a:t>Connect</a:t>
            </a:r>
          </a:p>
        </p:txBody>
      </p:sp>
      <p:sp>
        <p:nvSpPr>
          <p:cNvPr id="41" name="TextBox 40"/>
          <p:cNvSpPr txBox="1"/>
          <p:nvPr/>
        </p:nvSpPr>
        <p:spPr>
          <a:xfrm>
            <a:off x="381000" y="2145268"/>
            <a:ext cx="1471941" cy="369332"/>
          </a:xfrm>
          <a:prstGeom prst="rect">
            <a:avLst/>
          </a:prstGeom>
          <a:noFill/>
        </p:spPr>
        <p:txBody>
          <a:bodyPr rtlCol="0" wrap="none">
            <a:spAutoFit/>
          </a:bodyPr>
          <a:lstStyle/>
          <a:p>
            <a:r>
              <a:rPr dirty="0" lang="en-US"/>
              <a:t>Data Center 1</a:t>
            </a:r>
          </a:p>
        </p:txBody>
      </p:sp>
      <p:sp>
        <p:nvSpPr>
          <p:cNvPr id="42" name="TextBox 41"/>
          <p:cNvSpPr txBox="1"/>
          <p:nvPr/>
        </p:nvSpPr>
        <p:spPr>
          <a:xfrm>
            <a:off x="7467600" y="2221468"/>
            <a:ext cx="1471941" cy="369332"/>
          </a:xfrm>
          <a:prstGeom prst="rect">
            <a:avLst/>
          </a:prstGeom>
          <a:noFill/>
        </p:spPr>
        <p:txBody>
          <a:bodyPr rtlCol="0" wrap="none">
            <a:spAutoFit/>
          </a:bodyPr>
          <a:lstStyle/>
          <a:p>
            <a:r>
              <a:rPr dirty="0" lang="en-US"/>
              <a:t>Data Center 2</a:t>
            </a:r>
          </a:p>
        </p:txBody>
      </p:sp>
      <p:sp>
        <p:nvSpPr>
          <p:cNvPr id="43" name="TextBox 42"/>
          <p:cNvSpPr txBox="1"/>
          <p:nvPr/>
        </p:nvSpPr>
        <p:spPr>
          <a:xfrm>
            <a:off x="5867400" y="3050738"/>
            <a:ext cx="1214307" cy="923330"/>
          </a:xfrm>
          <a:prstGeom prst="rect">
            <a:avLst/>
          </a:prstGeom>
          <a:noFill/>
        </p:spPr>
        <p:txBody>
          <a:bodyPr rtlCol="0" wrap="none">
            <a:spAutoFit/>
          </a:bodyPr>
          <a:lstStyle/>
          <a:p>
            <a:r>
              <a:rPr b="1" dirty="0" i="1" lang="en-US"/>
              <a:t>Virtualized</a:t>
            </a:r>
          </a:p>
          <a:p>
            <a:r>
              <a:rPr b="1" dirty="0" i="1" lang="en-US"/>
              <a:t>Security</a:t>
            </a:r>
          </a:p>
          <a:p>
            <a:r>
              <a:rPr b="1" dirty="0" i="1" lang="en-US"/>
              <a:t>Perimiter</a:t>
            </a:r>
          </a:p>
        </p:txBody>
      </p:sp>
      <p:sp>
        <p:nvSpPr>
          <p:cNvPr id="44" name="TextBox 43"/>
          <p:cNvSpPr txBox="1"/>
          <p:nvPr/>
        </p:nvSpPr>
        <p:spPr>
          <a:xfrm>
            <a:off x="5486400" y="1154668"/>
            <a:ext cx="1613390" cy="369332"/>
          </a:xfrm>
          <a:prstGeom prst="rect">
            <a:avLst/>
          </a:prstGeom>
          <a:noFill/>
        </p:spPr>
        <p:txBody>
          <a:bodyPr rtlCol="0" wrap="none">
            <a:spAutoFit/>
          </a:bodyPr>
          <a:lstStyle/>
          <a:p>
            <a:r>
              <a:rPr dirty="0" lang="en-US"/>
              <a:t>Secure L2 VSNs</a:t>
            </a:r>
          </a:p>
        </p:txBody>
      </p:sp>
      <p:sp>
        <p:nvSpPr>
          <p:cNvPr id="45" name="TextBox 44"/>
          <p:cNvSpPr txBox="1"/>
          <p:nvPr/>
        </p:nvSpPr>
        <p:spPr>
          <a:xfrm>
            <a:off x="0" y="3440668"/>
            <a:ext cx="994055" cy="646331"/>
          </a:xfrm>
          <a:prstGeom prst="rect">
            <a:avLst/>
          </a:prstGeom>
          <a:noFill/>
        </p:spPr>
        <p:txBody>
          <a:bodyPr rtlCol="0" wrap="none">
            <a:spAutoFit/>
          </a:bodyPr>
          <a:lstStyle/>
          <a:p>
            <a:r>
              <a:rPr dirty="0" lang="en-US"/>
              <a:t>Core</a:t>
            </a:r>
          </a:p>
          <a:p>
            <a:r>
              <a:rPr dirty="0" lang="en-US"/>
              <a:t>Network</a:t>
            </a:r>
          </a:p>
        </p:txBody>
      </p:sp>
      <p:sp>
        <p:nvSpPr>
          <p:cNvPr id="46" name="TextBox 45"/>
          <p:cNvSpPr txBox="1"/>
          <p:nvPr/>
        </p:nvSpPr>
        <p:spPr>
          <a:xfrm>
            <a:off x="0" y="2754868"/>
            <a:ext cx="1302023" cy="646331"/>
          </a:xfrm>
          <a:prstGeom prst="rect">
            <a:avLst/>
          </a:prstGeom>
          <a:noFill/>
        </p:spPr>
        <p:txBody>
          <a:bodyPr rtlCol="0" wrap="none">
            <a:spAutoFit/>
          </a:bodyPr>
          <a:lstStyle/>
          <a:p>
            <a:r>
              <a:rPr dirty="0" lang="en-US"/>
              <a:t>Secure</a:t>
            </a:r>
          </a:p>
          <a:p>
            <a:r>
              <a:rPr dirty="0" lang="en-US"/>
              <a:t>Data Center</a:t>
            </a:r>
          </a:p>
        </p:txBody>
      </p:sp>
      <p:sp>
        <p:nvSpPr>
          <p:cNvPr id="47" name="TextBox 46"/>
          <p:cNvSpPr txBox="1"/>
          <p:nvPr/>
        </p:nvSpPr>
        <p:spPr>
          <a:xfrm>
            <a:off x="2971800" y="2907268"/>
            <a:ext cx="1003480" cy="369332"/>
          </a:xfrm>
          <a:prstGeom prst="rect">
            <a:avLst/>
          </a:prstGeom>
          <a:noFill/>
        </p:spPr>
        <p:txBody>
          <a:bodyPr rtlCol="0" wrap="none">
            <a:spAutoFit/>
          </a:bodyPr>
          <a:lstStyle/>
          <a:p>
            <a:r>
              <a:rPr dirty="0" i="1" lang="en-US"/>
              <a:t>Firewalls</a:t>
            </a:r>
          </a:p>
        </p:txBody>
      </p:sp>
      <p:sp>
        <p:nvSpPr>
          <p:cNvPr id="48" name="TextBox 47"/>
          <p:cNvSpPr txBox="1"/>
          <p:nvPr/>
        </p:nvSpPr>
        <p:spPr>
          <a:xfrm>
            <a:off x="3048000" y="3440668"/>
            <a:ext cx="862737" cy="369332"/>
          </a:xfrm>
          <a:prstGeom prst="rect">
            <a:avLst/>
          </a:prstGeom>
          <a:noFill/>
        </p:spPr>
        <p:txBody>
          <a:bodyPr rtlCol="0" wrap="none">
            <a:spAutoFit/>
          </a:bodyPr>
          <a:lstStyle/>
          <a:p>
            <a:r>
              <a:rPr dirty="0" i="1" lang="en-US"/>
              <a:t>IDS/IPS</a:t>
            </a:r>
          </a:p>
        </p:txBody>
      </p:sp>
      <p:sp>
        <p:nvSpPr>
          <p:cNvPr id="49" name="TextBox 48"/>
          <p:cNvSpPr txBox="1"/>
          <p:nvPr/>
        </p:nvSpPr>
        <p:spPr>
          <a:xfrm>
            <a:off x="7367607" y="1535668"/>
            <a:ext cx="785793" cy="369332"/>
          </a:xfrm>
          <a:prstGeom prst="rect">
            <a:avLst/>
          </a:prstGeom>
          <a:noFill/>
        </p:spPr>
        <p:txBody>
          <a:bodyPr rtlCol="0" wrap="none">
            <a:spAutoFit/>
          </a:bodyPr>
          <a:lstStyle/>
          <a:p>
            <a:r>
              <a:rPr dirty="0" lang="en-US">
                <a:solidFill>
                  <a:schemeClr val="bg1"/>
                </a:solidFill>
                <a:effectLst>
                  <a:outerShdw algn="tl" blurRad="38100" dir="2700000" dist="38100">
                    <a:srgbClr val="000000">
                      <a:alpha val="43137"/>
                    </a:srgbClr>
                  </a:outerShdw>
                </a:effectLst>
              </a:rPr>
              <a:t>VLANs</a:t>
            </a:r>
          </a:p>
        </p:txBody>
      </p:sp>
      <p:sp>
        <p:nvSpPr>
          <p:cNvPr id="50" name="TextBox 49"/>
          <p:cNvSpPr txBox="1"/>
          <p:nvPr/>
        </p:nvSpPr>
        <p:spPr>
          <a:xfrm>
            <a:off x="4472007" y="1535668"/>
            <a:ext cx="785793" cy="369332"/>
          </a:xfrm>
          <a:prstGeom prst="rect">
            <a:avLst/>
          </a:prstGeom>
          <a:noFill/>
        </p:spPr>
        <p:txBody>
          <a:bodyPr rtlCol="0" wrap="none">
            <a:spAutoFit/>
          </a:bodyPr>
          <a:lstStyle/>
          <a:p>
            <a:r>
              <a:rPr dirty="0" lang="en-US">
                <a:solidFill>
                  <a:schemeClr val="bg1"/>
                </a:solidFill>
                <a:effectLst>
                  <a:outerShdw algn="tl" blurRad="38100" dir="2700000" dist="38100">
                    <a:srgbClr val="000000">
                      <a:alpha val="43137"/>
                    </a:srgbClr>
                  </a:outerShdw>
                </a:effectLst>
              </a:rPr>
              <a:t>VLANs</a:t>
            </a:r>
          </a:p>
        </p:txBody>
      </p:sp>
      <p:sp>
        <p:nvSpPr>
          <p:cNvPr id="51" name="TextBox 50"/>
          <p:cNvSpPr txBox="1"/>
          <p:nvPr/>
        </p:nvSpPr>
        <p:spPr>
          <a:xfrm>
            <a:off x="1219200" y="1459468"/>
            <a:ext cx="785793" cy="369332"/>
          </a:xfrm>
          <a:prstGeom prst="rect">
            <a:avLst/>
          </a:prstGeom>
          <a:noFill/>
        </p:spPr>
        <p:txBody>
          <a:bodyPr rtlCol="0" wrap="none">
            <a:spAutoFit/>
          </a:bodyPr>
          <a:lstStyle/>
          <a:p>
            <a:r>
              <a:rPr dirty="0" lang="en-US">
                <a:solidFill>
                  <a:schemeClr val="bg1"/>
                </a:solidFill>
                <a:effectLst>
                  <a:outerShdw algn="tl" blurRad="38100" dir="2700000" dist="38100">
                    <a:srgbClr val="000000">
                      <a:alpha val="43137"/>
                    </a:srgbClr>
                  </a:outerShdw>
                </a:effectLst>
              </a:rPr>
              <a:t>VLANs</a:t>
            </a:r>
          </a:p>
        </p:txBody>
      </p:sp>
      <p:sp>
        <p:nvSpPr>
          <p:cNvPr id="52" name="TextBox 51"/>
          <p:cNvSpPr txBox="1"/>
          <p:nvPr/>
        </p:nvSpPr>
        <p:spPr>
          <a:xfrm>
            <a:off x="6477000" y="6172200"/>
            <a:ext cx="2276777" cy="369332"/>
          </a:xfrm>
          <a:prstGeom prst="rect">
            <a:avLst/>
          </a:prstGeom>
          <a:noFill/>
        </p:spPr>
        <p:txBody>
          <a:bodyPr rtlCol="0" wrap="none">
            <a:spAutoFit/>
          </a:bodyPr>
          <a:lstStyle/>
          <a:p>
            <a:r>
              <a:rPr dirty="0" lang="en-US"/>
              <a:t>Secure End User VLAN</a:t>
            </a:r>
          </a:p>
        </p:txBody>
      </p:sp>
      <p:sp>
        <p:nvSpPr>
          <p:cNvPr id="53" name="TextBox 52"/>
          <p:cNvSpPr txBox="1"/>
          <p:nvPr/>
        </p:nvSpPr>
        <p:spPr>
          <a:xfrm>
            <a:off x="1066800" y="6096000"/>
            <a:ext cx="2276777" cy="369332"/>
          </a:xfrm>
          <a:prstGeom prst="rect">
            <a:avLst/>
          </a:prstGeom>
          <a:noFill/>
        </p:spPr>
        <p:txBody>
          <a:bodyPr rtlCol="0" wrap="none">
            <a:spAutoFit/>
          </a:bodyPr>
          <a:lstStyle/>
          <a:p>
            <a:r>
              <a:rPr dirty="0" lang="en-US"/>
              <a:t>Secure End User VLAN</a:t>
            </a:r>
          </a:p>
        </p:txBody>
      </p:sp>
      <p:sp>
        <p:nvSpPr>
          <p:cNvPr id="54" name="Oval 53"/>
          <p:cNvSpPr/>
          <p:nvPr/>
        </p:nvSpPr>
        <p:spPr>
          <a:xfrm>
            <a:off x="4191000" y="2602468"/>
            <a:ext cx="1066800" cy="304800"/>
          </a:xfrm>
          <a:prstGeom prst="ellipse">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5" name="TextBox 54"/>
          <p:cNvSpPr txBox="1"/>
          <p:nvPr/>
        </p:nvSpPr>
        <p:spPr>
          <a:xfrm>
            <a:off x="4343400" y="2571472"/>
            <a:ext cx="696024" cy="369332"/>
          </a:xfrm>
          <a:prstGeom prst="rect">
            <a:avLst/>
          </a:prstGeom>
          <a:noFill/>
        </p:spPr>
        <p:txBody>
          <a:bodyPr rtlCol="0" wrap="none">
            <a:spAutoFit/>
          </a:bodyPr>
          <a:lstStyle/>
          <a:p>
            <a:r>
              <a:rPr dirty="0" lang="en-US">
                <a:solidFill>
                  <a:schemeClr val="bg1"/>
                </a:solidFill>
                <a:effectLst>
                  <a:outerShdw algn="tl" blurRad="38100" dir="2700000" dist="38100">
                    <a:srgbClr val="000000">
                      <a:alpha val="43137"/>
                    </a:srgbClr>
                  </a:outerShdw>
                </a:effectLst>
              </a:rPr>
              <a:t>VLAN</a:t>
            </a:r>
          </a:p>
        </p:txBody>
      </p:sp>
      <p:sp>
        <p:nvSpPr>
          <p:cNvPr id="56" name="TextBox 55"/>
          <p:cNvSpPr txBox="1"/>
          <p:nvPr/>
        </p:nvSpPr>
        <p:spPr>
          <a:xfrm>
            <a:off x="4358898" y="3166864"/>
            <a:ext cx="696024" cy="369332"/>
          </a:xfrm>
          <a:prstGeom prst="rect">
            <a:avLst/>
          </a:prstGeom>
          <a:noFill/>
        </p:spPr>
        <p:txBody>
          <a:bodyPr rtlCol="0" wrap="none">
            <a:spAutoFit/>
          </a:bodyPr>
          <a:lstStyle/>
          <a:p>
            <a:r>
              <a:rPr dirty="0" lang="en-US">
                <a:solidFill>
                  <a:schemeClr val="bg1"/>
                </a:solidFill>
                <a:effectLst>
                  <a:outerShdw algn="tl" blurRad="38100" dir="2700000" dist="38100">
                    <a:srgbClr val="000000">
                      <a:alpha val="43137"/>
                    </a:srgbClr>
                  </a:outerShdw>
                </a:effectLst>
              </a:rPr>
              <a:t>VLAN</a:t>
            </a:r>
          </a:p>
        </p:txBody>
      </p:sp>
      <p:sp>
        <p:nvSpPr>
          <p:cNvPr id="57" name="TextBox 56"/>
          <p:cNvSpPr txBox="1"/>
          <p:nvPr/>
        </p:nvSpPr>
        <p:spPr>
          <a:xfrm>
            <a:off x="4343400" y="3775174"/>
            <a:ext cx="696024" cy="369332"/>
          </a:xfrm>
          <a:prstGeom prst="rect">
            <a:avLst/>
          </a:prstGeom>
          <a:noFill/>
        </p:spPr>
        <p:txBody>
          <a:bodyPr rtlCol="0" wrap="none">
            <a:spAutoFit/>
          </a:bodyPr>
          <a:lstStyle/>
          <a:p>
            <a:r>
              <a:rPr dirty="0" lang="en-US">
                <a:solidFill>
                  <a:schemeClr val="bg1"/>
                </a:solidFill>
                <a:effectLst>
                  <a:outerShdw algn="tl" blurRad="38100" dir="2700000" dist="38100">
                    <a:srgbClr val="000000">
                      <a:alpha val="43137"/>
                    </a:srgbClr>
                  </a:outerShdw>
                </a:effectLst>
              </a:rPr>
              <a:t>VLAN</a:t>
            </a:r>
          </a:p>
        </p:txBody>
      </p:sp>
      <p:pic>
        <p:nvPicPr>
          <p:cNvPr descr="vr_corp_red" id="58" name="Picture 17"/>
          <p:cNvPicPr>
            <a:picLocks noChangeArrowheads="1" noChangeAspect="1"/>
          </p:cNvPicPr>
          <p:nvPr/>
        </p:nvPicPr>
        <p:blipFill>
          <a:blip cstate="print" r:embed="rId5">
            <a:grayscl/>
            <a:extLst>
              <a:ext uri="{28A0092B-C50C-407E-A947-70E740481C1C}">
                <a14:useLocalDpi xmlns:a14="http://schemas.microsoft.com/office/drawing/2010/main"/>
              </a:ext>
            </a:extLst>
          </a:blip>
          <a:srcRect/>
          <a:stretch>
            <a:fillRect/>
          </a:stretch>
        </p:blipFill>
        <p:spPr bwMode="auto">
          <a:xfrm>
            <a:off x="7216740" y="4607148"/>
            <a:ext cx="349319" cy="351450"/>
          </a:xfrm>
          <a:prstGeom prst="rect">
            <a:avLst/>
          </a:prstGeom>
          <a:noFill/>
          <a:extLst>
            <a:ext uri="{909E8E84-426E-40DD-AFC4-6F175D3DCCD1}">
              <a14:hiddenFill xmlns:a14="http://schemas.microsoft.com/office/drawing/2010/main">
                <a:solidFill>
                  <a:srgbClr val="FFFFFF"/>
                </a:solidFill>
              </a14:hiddenFill>
            </a:ext>
          </a:extLst>
        </p:spPr>
      </p:pic>
      <p:pic>
        <p:nvPicPr>
          <p:cNvPr descr="vr_corp_red" id="59" name="Picture 17"/>
          <p:cNvPicPr>
            <a:picLocks noChangeArrowheads="1" noChangeAspect="1"/>
          </p:cNvPicPr>
          <p:nvPr/>
        </p:nvPicPr>
        <p:blipFill>
          <a:blip cstate="print" r:embed="rId5">
            <a:grayscl/>
            <a:extLst>
              <a:ext uri="{28A0092B-C50C-407E-A947-70E740481C1C}">
                <a14:useLocalDpi xmlns:a14="http://schemas.microsoft.com/office/drawing/2010/main"/>
              </a:ext>
            </a:extLst>
          </a:blip>
          <a:srcRect/>
          <a:stretch>
            <a:fillRect/>
          </a:stretch>
        </p:blipFill>
        <p:spPr bwMode="auto">
          <a:xfrm>
            <a:off x="1708081" y="4343400"/>
            <a:ext cx="349319" cy="351450"/>
          </a:xfrm>
          <a:prstGeom prst="rect">
            <a:avLst/>
          </a:prstGeom>
          <a:noFill/>
          <a:extLst>
            <a:ext uri="{909E8E84-426E-40DD-AFC4-6F175D3DCCD1}">
              <a14:hiddenFill xmlns:a14="http://schemas.microsoft.com/office/drawing/2010/main">
                <a:solidFill>
                  <a:srgbClr val="FFFFFF"/>
                </a:solidFill>
              </a14:hiddenFill>
            </a:ext>
          </a:extLst>
        </p:spPr>
      </p:pic>
      <p:sp>
        <p:nvSpPr>
          <p:cNvPr id="60" name="Oval 59"/>
          <p:cNvSpPr/>
          <p:nvPr/>
        </p:nvSpPr>
        <p:spPr>
          <a:xfrm>
            <a:off x="7467600" y="4724400"/>
            <a:ext cx="1066800" cy="3048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1" name="Oval 60"/>
          <p:cNvSpPr/>
          <p:nvPr/>
        </p:nvSpPr>
        <p:spPr>
          <a:xfrm>
            <a:off x="685800" y="4507468"/>
            <a:ext cx="1066800" cy="3048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2" name="TextBox 61"/>
          <p:cNvSpPr txBox="1"/>
          <p:nvPr/>
        </p:nvSpPr>
        <p:spPr>
          <a:xfrm>
            <a:off x="228600" y="4888468"/>
            <a:ext cx="1845377" cy="369332"/>
          </a:xfrm>
          <a:prstGeom prst="rect">
            <a:avLst/>
          </a:prstGeom>
          <a:noFill/>
        </p:spPr>
        <p:txBody>
          <a:bodyPr rtlCol="0" wrap="none">
            <a:spAutoFit/>
          </a:bodyPr>
          <a:lstStyle/>
          <a:p>
            <a:r>
              <a:rPr dirty="0" lang="en-US"/>
              <a:t>Other user VLANs</a:t>
            </a:r>
          </a:p>
        </p:txBody>
      </p:sp>
      <p:sp>
        <p:nvSpPr>
          <p:cNvPr id="63" name="TextBox 62"/>
          <p:cNvSpPr txBox="1"/>
          <p:nvPr/>
        </p:nvSpPr>
        <p:spPr>
          <a:xfrm>
            <a:off x="6908400" y="5029200"/>
            <a:ext cx="1845377" cy="369332"/>
          </a:xfrm>
          <a:prstGeom prst="rect">
            <a:avLst/>
          </a:prstGeom>
          <a:noFill/>
        </p:spPr>
        <p:txBody>
          <a:bodyPr rtlCol="0" wrap="none">
            <a:spAutoFit/>
          </a:bodyPr>
          <a:lstStyle/>
          <a:p>
            <a:r>
              <a:rPr dirty="0" lang="en-US"/>
              <a:t>Other user VLANs</a:t>
            </a:r>
          </a:p>
        </p:txBody>
      </p:sp>
      <p:cxnSp>
        <p:nvCxnSpPr>
          <p:cNvPr id="67" name="Straight Connector 66"/>
          <p:cNvCxnSpPr>
            <a:endCxn id="30" idx="0"/>
          </p:cNvCxnSpPr>
          <p:nvPr/>
        </p:nvCxnSpPr>
        <p:spPr>
          <a:xfrm>
            <a:off x="4648200" y="1752600"/>
            <a:ext cx="98460" cy="392668"/>
          </a:xfrm>
          <a:prstGeom prst="line">
            <a:avLst/>
          </a:prstGeom>
          <a:ln w="25400">
            <a:solidFill>
              <a:srgbClr val="0070C0"/>
            </a:solidFill>
            <a:miter lim="800000"/>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2286000" y="3124200"/>
            <a:ext cx="609600" cy="38100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r>
              <a:rPr dirty="0" lang="en-US"/>
              <a:t>IDE</a:t>
            </a:r>
          </a:p>
        </p:txBody>
      </p:sp>
      <p:sp>
        <p:nvSpPr>
          <p:cNvPr id="66" name="Slide Number Placeholder 65"/>
          <p:cNvSpPr>
            <a:spLocks noGrp="1"/>
          </p:cNvSpPr>
          <p:nvPr>
            <p:ph idx="12" sz="quarter" type="sldNum"/>
          </p:nvPr>
        </p:nvSpPr>
        <p:spPr/>
        <p:txBody>
          <a:bodyPr/>
          <a:lstStyle/>
          <a:p>
            <a:fld id="{3E55E81F-72E2-40F1-A677-7E1BFDA06590}" type="slidenum">
              <a:rPr lang="en-US" smtClean="0"/>
              <a:t>15</a:t>
            </a:fld>
            <a:endParaRPr lang="en-US"/>
          </a:p>
        </p:txBody>
      </p:sp>
    </p:spTree>
  </p:cSld>
  <p:clrMapOvr>
    <a:masterClrMapping/>
  </p:clrMapOvr>
  <mc:AlternateContent xmlns:mc="http://schemas.openxmlformats.org/markup-compatibility/2006">
    <mc:Choice xmlns:p14="http://schemas.microsoft.com/office/powerpoint/2010/main" Requires="p14">
      <p:transition p14:dur="2000" spd="slow"/>
    </mc:Choice>
    <mc:Fallback>
      <p:transition spd="slow"/>
    </mc:Fallback>
  </mc:AlternateContent>
  <p:timing>
    <p:tnLst>
      <p:par>
        <p:cTn dur="indefinite" id="1" nodeType="tmRoot" restart="never"/>
      </p:par>
    </p:tnLst>
  </p:timing>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Fully Virtualized Security Perimeter</a:t>
            </a:r>
            <a:endParaRPr dirty="0" lang="en-US"/>
          </a:p>
        </p:txBody>
      </p:sp>
      <p:grpSp>
        <p:nvGrpSpPr>
          <p:cNvPr id="3" name="Group 2"/>
          <p:cNvGrpSpPr/>
          <p:nvPr/>
        </p:nvGrpSpPr>
        <p:grpSpPr>
          <a:xfrm>
            <a:off x="6934200" y="1535668"/>
            <a:ext cx="1752600" cy="1295400"/>
            <a:chOff x="9525000" y="3124200"/>
            <a:chExt cx="1752600" cy="1295400"/>
          </a:xfrm>
        </p:grpSpPr>
        <p:sp>
          <p:nvSpPr>
            <p:cNvPr id="4" name="Rectangle 3"/>
            <p:cNvSpPr/>
            <p:nvPr/>
          </p:nvSpPr>
          <p:spPr>
            <a:xfrm>
              <a:off x="9525000" y="3124200"/>
              <a:ext cx="533400" cy="1295400"/>
            </a:xfrm>
            <a:prstGeom prst="rect">
              <a:avLst/>
            </a:prstGeom>
            <a:solidFill>
              <a:schemeClr val="accent1">
                <a:alpha val="23000"/>
              </a:schemeClr>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 name="Rectangle 4"/>
            <p:cNvSpPr/>
            <p:nvPr/>
          </p:nvSpPr>
          <p:spPr>
            <a:xfrm>
              <a:off x="10134600" y="3124200"/>
              <a:ext cx="533400" cy="1295400"/>
            </a:xfrm>
            <a:prstGeom prst="rect">
              <a:avLst/>
            </a:prstGeom>
            <a:solidFill>
              <a:schemeClr val="accent1">
                <a:alpha val="29000"/>
              </a:schemeClr>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 name="Rectangle 5"/>
            <p:cNvSpPr/>
            <p:nvPr/>
          </p:nvSpPr>
          <p:spPr>
            <a:xfrm>
              <a:off x="10744200" y="3124200"/>
              <a:ext cx="533400" cy="1295400"/>
            </a:xfrm>
            <a:prstGeom prst="rect">
              <a:avLst/>
            </a:prstGeom>
            <a:solidFill>
              <a:schemeClr val="accent1">
                <a:alpha val="23000"/>
              </a:schemeClr>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7" name="Group 6"/>
          <p:cNvGrpSpPr/>
          <p:nvPr/>
        </p:nvGrpSpPr>
        <p:grpSpPr>
          <a:xfrm>
            <a:off x="533400" y="1459468"/>
            <a:ext cx="1752600" cy="1295400"/>
            <a:chOff x="9525000" y="3124200"/>
            <a:chExt cx="1752600" cy="1295400"/>
          </a:xfrm>
        </p:grpSpPr>
        <p:sp>
          <p:nvSpPr>
            <p:cNvPr id="8" name="Rectangle 7"/>
            <p:cNvSpPr/>
            <p:nvPr/>
          </p:nvSpPr>
          <p:spPr>
            <a:xfrm>
              <a:off x="9525000" y="3124200"/>
              <a:ext cx="533400" cy="1295400"/>
            </a:xfrm>
            <a:prstGeom prst="rect">
              <a:avLst/>
            </a:prstGeom>
            <a:solidFill>
              <a:schemeClr val="accent1">
                <a:alpha val="23000"/>
              </a:schemeClr>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Rectangle 8"/>
            <p:cNvSpPr/>
            <p:nvPr/>
          </p:nvSpPr>
          <p:spPr>
            <a:xfrm>
              <a:off x="10134600" y="3124200"/>
              <a:ext cx="533400" cy="1295400"/>
            </a:xfrm>
            <a:prstGeom prst="rect">
              <a:avLst/>
            </a:prstGeom>
            <a:solidFill>
              <a:schemeClr val="accent1">
                <a:alpha val="29000"/>
              </a:schemeClr>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 name="Rectangle 9"/>
            <p:cNvSpPr/>
            <p:nvPr/>
          </p:nvSpPr>
          <p:spPr>
            <a:xfrm>
              <a:off x="10744200" y="3124200"/>
              <a:ext cx="533400" cy="1295400"/>
            </a:xfrm>
            <a:prstGeom prst="rect">
              <a:avLst/>
            </a:prstGeom>
            <a:solidFill>
              <a:schemeClr val="accent1">
                <a:alpha val="23000"/>
              </a:schemeClr>
            </a:solidFill>
            <a:ln>
              <a:solidFill>
                <a:schemeClr val="accent1">
                  <a:shade val="50000"/>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11" name="Group 10"/>
          <p:cNvGrpSpPr/>
          <p:nvPr/>
        </p:nvGrpSpPr>
        <p:grpSpPr>
          <a:xfrm>
            <a:off x="990600" y="773668"/>
            <a:ext cx="7543800" cy="5926667"/>
            <a:chOff x="5415280" y="1607735"/>
            <a:chExt cx="2357120" cy="2240765"/>
          </a:xfrm>
        </p:grpSpPr>
        <p:pic>
          <p:nvPicPr>
            <p:cNvPr descr="cloud3_grey_grey" id="12" name="Picture 9"/>
            <p:cNvPicPr>
              <a:picLocks noChangeArrowheads="1" noChangeAspect="1"/>
            </p:cNvPicPr>
            <p:nvPr/>
          </p:nvPicPr>
          <p:blipFill>
            <a:blip cstate="print" r:embed="rId3">
              <a:duotone>
                <a:schemeClr val="bg2">
                  <a:shade val="45000"/>
                  <a:satMod val="135000"/>
                </a:schemeClr>
                <a:prstClr val="white"/>
              </a:duotone>
            </a:blip>
            <a:srcRect/>
            <a:stretch>
              <a:fillRect/>
            </a:stretch>
          </p:blipFill>
          <p:spPr bwMode="auto">
            <a:xfrm>
              <a:off x="5435659" y="1973853"/>
              <a:ext cx="2245401" cy="1689652"/>
            </a:xfrm>
            <a:prstGeom prst="rect">
              <a:avLst/>
            </a:prstGeom>
            <a:noFill/>
            <a:ln w="9525">
              <a:noFill/>
              <a:miter lim="800000"/>
              <a:headEnd/>
              <a:tailEnd/>
            </a:ln>
          </p:spPr>
        </p:pic>
        <p:pic>
          <p:nvPicPr>
            <p:cNvPr descr="iStock_000009341025Medium.JPG" id="13" name="Picture 12"/>
            <p:cNvPicPr>
              <a:picLocks noChangeAspect="1"/>
            </p:cNvPicPr>
            <p:nvPr/>
          </p:nvPicPr>
          <p:blipFill>
            <a:blip cstate="print" r:embed="rId4">
              <a:duotone>
                <a:schemeClr val="bg2">
                  <a:shade val="45000"/>
                  <a:satMod val="135000"/>
                </a:schemeClr>
                <a:prstClr val="white"/>
              </a:duotone>
            </a:blip>
            <a:srcRect b="20" r="22"/>
            <a:stretch>
              <a:fillRect/>
            </a:stretch>
          </p:blipFill>
          <p:spPr>
            <a:xfrm>
              <a:off x="5415280" y="1607735"/>
              <a:ext cx="2357120" cy="2240765"/>
            </a:xfrm>
            <a:prstGeom prst="ellipse">
              <a:avLst/>
            </a:prstGeom>
            <a:ln>
              <a:noFill/>
            </a:ln>
            <a:effectLst>
              <a:softEdge rad="635000"/>
            </a:effectLst>
            <a:scene3d>
              <a:camera prst="orthographicFront">
                <a:rot lat="1800000" lon="0" rev="0"/>
              </a:camera>
              <a:lightRig dir="t" rig="threePt"/>
            </a:scene3d>
          </p:spPr>
        </p:pic>
      </p:grpSp>
      <p:pic>
        <p:nvPicPr>
          <p:cNvPr descr="cloud3_grey_grey" id="14" name="Picture 9"/>
          <p:cNvPicPr>
            <a:picLocks noChangeArrowheads="1" noChangeAspect="1"/>
          </p:cNvPicPr>
          <p:nvPr/>
        </p:nvPicPr>
        <p:blipFill>
          <a:blip cstate="print" r:embed="rId3">
            <a:duotone>
              <a:prstClr val="black"/>
              <a:schemeClr val="accent1">
                <a:tint val="45000"/>
                <a:satMod val="400000"/>
              </a:schemeClr>
            </a:duotone>
          </a:blip>
          <a:srcRect/>
          <a:stretch>
            <a:fillRect/>
          </a:stretch>
        </p:blipFill>
        <p:spPr bwMode="auto">
          <a:xfrm>
            <a:off x="1981200" y="3657600"/>
            <a:ext cx="5181599" cy="2373868"/>
          </a:xfrm>
          <a:prstGeom prst="rect">
            <a:avLst/>
          </a:prstGeom>
          <a:noFill/>
          <a:ln>
            <a:noFill/>
          </a:ln>
        </p:spPr>
      </p:pic>
      <p:pic>
        <p:nvPicPr>
          <p:cNvPr descr="vr_corp_red" id="15" name="Picture 17"/>
          <p:cNvPicPr>
            <a:picLocks noChangeArrowheads="1" noChangeAspect="1"/>
          </p:cNvPicPr>
          <p:nvPr/>
        </p:nvPicPr>
        <p:blipFill>
          <a:blip cstate="print" r:embed="rId5">
            <a:extLst>
              <a:ext uri="{28A0092B-C50C-407E-A947-70E740481C1C}">
                <a14:useLocalDpi xmlns:a14="http://schemas.microsoft.com/office/drawing/2010/main"/>
              </a:ext>
            </a:extLst>
          </a:blip>
          <a:srcRect/>
          <a:stretch>
            <a:fillRect/>
          </a:stretch>
        </p:blipFill>
        <p:spPr bwMode="auto">
          <a:xfrm>
            <a:off x="6070600" y="5562600"/>
            <a:ext cx="349319" cy="351450"/>
          </a:xfrm>
          <a:prstGeom prst="rect">
            <a:avLst/>
          </a:prstGeom>
          <a:noFill/>
          <a:extLst>
            <a:ext uri="{909E8E84-426E-40DD-AFC4-6F175D3DCCD1}">
              <a14:hiddenFill xmlns:a14="http://schemas.microsoft.com/office/drawing/2010/main">
                <a:solidFill>
                  <a:srgbClr val="FFFFFF"/>
                </a:solidFill>
              </a14:hiddenFill>
            </a:ext>
          </a:extLst>
        </p:spPr>
      </p:pic>
      <p:pic>
        <p:nvPicPr>
          <p:cNvPr descr="vr_corp_red" id="16" name="Picture 17"/>
          <p:cNvPicPr>
            <a:picLocks noChangeArrowheads="1" noChangeAspect="1"/>
          </p:cNvPicPr>
          <p:nvPr/>
        </p:nvPicPr>
        <p:blipFill>
          <a:blip cstate="print" r:embed="rId5">
            <a:extLst>
              <a:ext uri="{28A0092B-C50C-407E-A947-70E740481C1C}">
                <a14:useLocalDpi xmlns:a14="http://schemas.microsoft.com/office/drawing/2010/main"/>
              </a:ext>
            </a:extLst>
          </a:blip>
          <a:srcRect/>
          <a:stretch>
            <a:fillRect/>
          </a:stretch>
        </p:blipFill>
        <p:spPr bwMode="auto">
          <a:xfrm>
            <a:off x="3098800" y="5486400"/>
            <a:ext cx="349319" cy="351450"/>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6324600" y="5715000"/>
            <a:ext cx="1066800" cy="304800"/>
          </a:xfrm>
          <a:prstGeom prst="ellipse">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Oval 17"/>
          <p:cNvSpPr/>
          <p:nvPr/>
        </p:nvSpPr>
        <p:spPr>
          <a:xfrm>
            <a:off x="2133600" y="5638800"/>
            <a:ext cx="1066800" cy="304800"/>
          </a:xfrm>
          <a:prstGeom prst="ellipse">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Oval 19"/>
          <p:cNvSpPr/>
          <p:nvPr/>
        </p:nvSpPr>
        <p:spPr>
          <a:xfrm>
            <a:off x="1219200" y="1611868"/>
            <a:ext cx="10668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 name="Oval 20"/>
          <p:cNvSpPr/>
          <p:nvPr/>
        </p:nvSpPr>
        <p:spPr>
          <a:xfrm>
            <a:off x="7162800" y="1688068"/>
            <a:ext cx="10668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22" name="Straight Connector 21"/>
          <p:cNvCxnSpPr>
            <a:stCxn id="20" idx="6"/>
            <a:endCxn id="21" idx="2"/>
          </p:cNvCxnSpPr>
          <p:nvPr/>
        </p:nvCxnSpPr>
        <p:spPr>
          <a:xfrm>
            <a:off x="2286000" y="1764268"/>
            <a:ext cx="4876800" cy="762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9" idx="0"/>
          </p:cNvCxnSpPr>
          <p:nvPr/>
        </p:nvCxnSpPr>
        <p:spPr>
          <a:xfrm>
            <a:off x="1981200" y="2350532"/>
            <a:ext cx="0" cy="14594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057400" y="1828800"/>
            <a:ext cx="76200" cy="31646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391400" y="1459468"/>
            <a:ext cx="1066800" cy="304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7" name="Oval 26"/>
          <p:cNvSpPr/>
          <p:nvPr/>
        </p:nvSpPr>
        <p:spPr>
          <a:xfrm>
            <a:off x="914400" y="1383268"/>
            <a:ext cx="1066800" cy="3048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cxnSp>
        <p:nvCxnSpPr>
          <p:cNvPr id="28" name="Straight Connector 27"/>
          <p:cNvCxnSpPr>
            <a:stCxn id="27" idx="6"/>
          </p:cNvCxnSpPr>
          <p:nvPr/>
        </p:nvCxnSpPr>
        <p:spPr>
          <a:xfrm>
            <a:off x="1981200" y="1535668"/>
            <a:ext cx="5410200" cy="7620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descr="vr_corp_red" id="30" name="Picture 17"/>
          <p:cNvPicPr>
            <a:picLocks noChangeArrowheads="1" noChangeAspect="1"/>
          </p:cNvPicPr>
          <p:nvPr/>
        </p:nvPicPr>
        <p:blipFill>
          <a:blip cstate="print" r:embed="rId5">
            <a:extLst>
              <a:ext uri="{28A0092B-C50C-407E-A947-70E740481C1C}">
                <a14:useLocalDpi xmlns:a14="http://schemas.microsoft.com/office/drawing/2010/main"/>
              </a:ext>
            </a:extLst>
          </a:blip>
          <a:srcRect/>
          <a:stretch>
            <a:fillRect/>
          </a:stretch>
        </p:blipFill>
        <p:spPr bwMode="auto">
          <a:xfrm>
            <a:off x="1752600" y="2057400"/>
            <a:ext cx="349319" cy="35145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5029200" y="2145268"/>
            <a:ext cx="2159566" cy="646331"/>
          </a:xfrm>
          <a:prstGeom prst="rect">
            <a:avLst/>
          </a:prstGeom>
          <a:noFill/>
        </p:spPr>
        <p:txBody>
          <a:bodyPr rtlCol="0" wrap="none">
            <a:spAutoFit/>
          </a:bodyPr>
          <a:lstStyle/>
          <a:p>
            <a:r>
              <a:rPr dirty="0" lang="en-US"/>
              <a:t>Data Center VRFs*</a:t>
            </a:r>
          </a:p>
          <a:p>
            <a:r>
              <a:rPr dirty="0" lang="en-US"/>
              <a:t>   *optional</a:t>
            </a:r>
          </a:p>
        </p:txBody>
      </p:sp>
      <p:sp>
        <p:nvSpPr>
          <p:cNvPr id="36" name="TextBox 35"/>
          <p:cNvSpPr txBox="1"/>
          <p:nvPr/>
        </p:nvSpPr>
        <p:spPr>
          <a:xfrm>
            <a:off x="1600200" y="1078468"/>
            <a:ext cx="2426049" cy="369332"/>
          </a:xfrm>
          <a:prstGeom prst="rect">
            <a:avLst/>
          </a:prstGeom>
          <a:noFill/>
        </p:spPr>
        <p:txBody>
          <a:bodyPr rtlCol="0" wrap="none">
            <a:spAutoFit/>
          </a:bodyPr>
          <a:lstStyle/>
          <a:p>
            <a:r>
              <a:rPr dirty="0" lang="en-US"/>
              <a:t>Data Center Top of Rack</a:t>
            </a:r>
          </a:p>
        </p:txBody>
      </p:sp>
      <p:cxnSp>
        <p:nvCxnSpPr>
          <p:cNvPr id="37" name="Straight Connector 36"/>
          <p:cNvCxnSpPr/>
          <p:nvPr/>
        </p:nvCxnSpPr>
        <p:spPr>
          <a:xfrm>
            <a:off x="0" y="3364468"/>
            <a:ext cx="861060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429000" y="2057400"/>
            <a:ext cx="1393330" cy="954107"/>
          </a:xfrm>
          <a:prstGeom prst="rect">
            <a:avLst/>
          </a:prstGeom>
          <a:noFill/>
        </p:spPr>
        <p:txBody>
          <a:bodyPr rtlCol="0" wrap="none">
            <a:spAutoFit/>
          </a:bodyPr>
          <a:lstStyle/>
          <a:p>
            <a:r>
              <a:rPr dirty="0" lang="en-US" sz="2800"/>
              <a:t>Fabric</a:t>
            </a:r>
          </a:p>
          <a:p>
            <a:r>
              <a:rPr dirty="0" lang="en-US" sz="2800"/>
              <a:t>Connect</a:t>
            </a:r>
          </a:p>
        </p:txBody>
      </p:sp>
      <p:sp>
        <p:nvSpPr>
          <p:cNvPr id="41" name="TextBox 40"/>
          <p:cNvSpPr txBox="1"/>
          <p:nvPr/>
        </p:nvSpPr>
        <p:spPr>
          <a:xfrm>
            <a:off x="152400" y="2221468"/>
            <a:ext cx="1471941" cy="369332"/>
          </a:xfrm>
          <a:prstGeom prst="rect">
            <a:avLst/>
          </a:prstGeom>
          <a:noFill/>
        </p:spPr>
        <p:txBody>
          <a:bodyPr rtlCol="0" wrap="none">
            <a:spAutoFit/>
          </a:bodyPr>
          <a:lstStyle/>
          <a:p>
            <a:r>
              <a:rPr dirty="0" lang="en-US"/>
              <a:t>Data Center 1</a:t>
            </a:r>
          </a:p>
        </p:txBody>
      </p:sp>
      <p:sp>
        <p:nvSpPr>
          <p:cNvPr id="42" name="TextBox 41"/>
          <p:cNvSpPr txBox="1"/>
          <p:nvPr/>
        </p:nvSpPr>
        <p:spPr>
          <a:xfrm>
            <a:off x="7467600" y="2221468"/>
            <a:ext cx="1471941" cy="369332"/>
          </a:xfrm>
          <a:prstGeom prst="rect">
            <a:avLst/>
          </a:prstGeom>
          <a:noFill/>
        </p:spPr>
        <p:txBody>
          <a:bodyPr rtlCol="0" wrap="none">
            <a:spAutoFit/>
          </a:bodyPr>
          <a:lstStyle/>
          <a:p>
            <a:r>
              <a:rPr dirty="0" lang="en-US"/>
              <a:t>Data Center 2</a:t>
            </a:r>
          </a:p>
        </p:txBody>
      </p:sp>
      <p:sp>
        <p:nvSpPr>
          <p:cNvPr id="44" name="TextBox 43"/>
          <p:cNvSpPr txBox="1"/>
          <p:nvPr/>
        </p:nvSpPr>
        <p:spPr>
          <a:xfrm>
            <a:off x="5486400" y="1154668"/>
            <a:ext cx="1613390" cy="369332"/>
          </a:xfrm>
          <a:prstGeom prst="rect">
            <a:avLst/>
          </a:prstGeom>
          <a:noFill/>
        </p:spPr>
        <p:txBody>
          <a:bodyPr rtlCol="0" wrap="none">
            <a:spAutoFit/>
          </a:bodyPr>
          <a:lstStyle/>
          <a:p>
            <a:r>
              <a:rPr dirty="0" lang="en-US"/>
              <a:t>Secure L2 VSNs</a:t>
            </a:r>
          </a:p>
        </p:txBody>
      </p:sp>
      <p:sp>
        <p:nvSpPr>
          <p:cNvPr id="45" name="TextBox 44"/>
          <p:cNvSpPr txBox="1"/>
          <p:nvPr/>
        </p:nvSpPr>
        <p:spPr>
          <a:xfrm>
            <a:off x="0" y="3440668"/>
            <a:ext cx="994055" cy="646331"/>
          </a:xfrm>
          <a:prstGeom prst="rect">
            <a:avLst/>
          </a:prstGeom>
          <a:noFill/>
        </p:spPr>
        <p:txBody>
          <a:bodyPr rtlCol="0" wrap="none">
            <a:spAutoFit/>
          </a:bodyPr>
          <a:lstStyle/>
          <a:p>
            <a:r>
              <a:rPr dirty="0" lang="en-US"/>
              <a:t>Core</a:t>
            </a:r>
          </a:p>
          <a:p>
            <a:r>
              <a:rPr dirty="0" lang="en-US"/>
              <a:t>Network</a:t>
            </a:r>
          </a:p>
        </p:txBody>
      </p:sp>
      <p:sp>
        <p:nvSpPr>
          <p:cNvPr id="46" name="TextBox 45"/>
          <p:cNvSpPr txBox="1"/>
          <p:nvPr/>
        </p:nvSpPr>
        <p:spPr>
          <a:xfrm>
            <a:off x="0" y="2754868"/>
            <a:ext cx="1302023" cy="646331"/>
          </a:xfrm>
          <a:prstGeom prst="rect">
            <a:avLst/>
          </a:prstGeom>
          <a:noFill/>
        </p:spPr>
        <p:txBody>
          <a:bodyPr rtlCol="0" wrap="none">
            <a:spAutoFit/>
          </a:bodyPr>
          <a:lstStyle/>
          <a:p>
            <a:r>
              <a:rPr dirty="0" lang="en-US"/>
              <a:t>Secure</a:t>
            </a:r>
          </a:p>
          <a:p>
            <a:r>
              <a:rPr dirty="0" lang="en-US"/>
              <a:t>Data Center</a:t>
            </a:r>
          </a:p>
        </p:txBody>
      </p:sp>
      <p:sp>
        <p:nvSpPr>
          <p:cNvPr id="49" name="TextBox 48"/>
          <p:cNvSpPr txBox="1"/>
          <p:nvPr/>
        </p:nvSpPr>
        <p:spPr>
          <a:xfrm>
            <a:off x="7315200" y="1535668"/>
            <a:ext cx="785793" cy="369332"/>
          </a:xfrm>
          <a:prstGeom prst="rect">
            <a:avLst/>
          </a:prstGeom>
          <a:noFill/>
        </p:spPr>
        <p:txBody>
          <a:bodyPr rtlCol="0" wrap="none">
            <a:spAutoFit/>
          </a:bodyPr>
          <a:lstStyle/>
          <a:p>
            <a:r>
              <a:rPr dirty="0" lang="en-US">
                <a:solidFill>
                  <a:schemeClr val="bg1"/>
                </a:solidFill>
              </a:rPr>
              <a:t>VLANs</a:t>
            </a:r>
          </a:p>
        </p:txBody>
      </p:sp>
      <p:sp>
        <p:nvSpPr>
          <p:cNvPr id="51" name="TextBox 50"/>
          <p:cNvSpPr txBox="1"/>
          <p:nvPr/>
        </p:nvSpPr>
        <p:spPr>
          <a:xfrm>
            <a:off x="1219200" y="1535668"/>
            <a:ext cx="785793" cy="369332"/>
          </a:xfrm>
          <a:prstGeom prst="rect">
            <a:avLst/>
          </a:prstGeom>
          <a:noFill/>
        </p:spPr>
        <p:txBody>
          <a:bodyPr rtlCol="0" wrap="none">
            <a:spAutoFit/>
          </a:bodyPr>
          <a:lstStyle/>
          <a:p>
            <a:r>
              <a:rPr dirty="0" lang="en-US">
                <a:solidFill>
                  <a:schemeClr val="bg1"/>
                </a:solidFill>
              </a:rPr>
              <a:t>VLANs</a:t>
            </a:r>
          </a:p>
        </p:txBody>
      </p:sp>
      <p:sp>
        <p:nvSpPr>
          <p:cNvPr id="52" name="TextBox 51"/>
          <p:cNvSpPr txBox="1"/>
          <p:nvPr/>
        </p:nvSpPr>
        <p:spPr>
          <a:xfrm>
            <a:off x="5181600" y="6019800"/>
            <a:ext cx="2276777" cy="369332"/>
          </a:xfrm>
          <a:prstGeom prst="rect">
            <a:avLst/>
          </a:prstGeom>
          <a:noFill/>
        </p:spPr>
        <p:txBody>
          <a:bodyPr rtlCol="0" wrap="none">
            <a:spAutoFit/>
          </a:bodyPr>
          <a:lstStyle/>
          <a:p>
            <a:r>
              <a:rPr dirty="0" lang="en-US"/>
              <a:t>Secure End User VLAN</a:t>
            </a:r>
          </a:p>
        </p:txBody>
      </p:sp>
      <p:sp>
        <p:nvSpPr>
          <p:cNvPr id="53" name="TextBox 52"/>
          <p:cNvSpPr txBox="1"/>
          <p:nvPr/>
        </p:nvSpPr>
        <p:spPr>
          <a:xfrm>
            <a:off x="1838023" y="6002867"/>
            <a:ext cx="2276777" cy="369332"/>
          </a:xfrm>
          <a:prstGeom prst="rect">
            <a:avLst/>
          </a:prstGeom>
          <a:noFill/>
        </p:spPr>
        <p:txBody>
          <a:bodyPr rtlCol="0" wrap="none">
            <a:spAutoFit/>
          </a:bodyPr>
          <a:lstStyle/>
          <a:p>
            <a:r>
              <a:rPr dirty="0" lang="en-US"/>
              <a:t>Secure End User VLAN</a:t>
            </a:r>
          </a:p>
        </p:txBody>
      </p:sp>
      <p:grpSp>
        <p:nvGrpSpPr>
          <p:cNvPr id="81" name="Group 80"/>
          <p:cNvGrpSpPr/>
          <p:nvPr/>
        </p:nvGrpSpPr>
        <p:grpSpPr>
          <a:xfrm>
            <a:off x="838200" y="2590800"/>
            <a:ext cx="2286000" cy="1588532"/>
            <a:chOff x="3581400" y="2602468"/>
            <a:chExt cx="2286000" cy="1588532"/>
          </a:xfrm>
        </p:grpSpPr>
        <p:sp>
          <p:nvSpPr>
            <p:cNvPr id="19" name="Oval 18"/>
            <p:cNvSpPr/>
            <p:nvPr/>
          </p:nvSpPr>
          <p:spPr>
            <a:xfrm>
              <a:off x="4191000" y="3821668"/>
              <a:ext cx="1066800" cy="304800"/>
            </a:xfrm>
            <a:prstGeom prst="ellipse">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1" name="Rectangle 30"/>
            <p:cNvSpPr/>
            <p:nvPr/>
          </p:nvSpPr>
          <p:spPr>
            <a:xfrm>
              <a:off x="4114800" y="3059668"/>
              <a:ext cx="1219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2" name="Rectangle 31"/>
            <p:cNvSpPr/>
            <p:nvPr/>
          </p:nvSpPr>
          <p:spPr>
            <a:xfrm>
              <a:off x="4114800" y="3516868"/>
              <a:ext cx="1219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3" name="Oval 32"/>
            <p:cNvSpPr/>
            <p:nvPr/>
          </p:nvSpPr>
          <p:spPr>
            <a:xfrm>
              <a:off x="4191000" y="3212068"/>
              <a:ext cx="1066800" cy="3048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4" name="Oval 33"/>
            <p:cNvSpPr/>
            <p:nvPr/>
          </p:nvSpPr>
          <p:spPr>
            <a:xfrm>
              <a:off x="3581400" y="2831068"/>
              <a:ext cx="2286000" cy="1066800"/>
            </a:xfrm>
            <a:prstGeom prst="ellipse">
              <a:avLst/>
            </a:prstGeom>
            <a:solidFill>
              <a:schemeClr val="accent1">
                <a:alpha val="18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4" name="Oval 53"/>
            <p:cNvSpPr/>
            <p:nvPr/>
          </p:nvSpPr>
          <p:spPr>
            <a:xfrm>
              <a:off x="4191000" y="2602468"/>
              <a:ext cx="1066800" cy="304800"/>
            </a:xfrm>
            <a:prstGeom prst="ellipse">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5" name="TextBox 54"/>
            <p:cNvSpPr txBox="1"/>
            <p:nvPr/>
          </p:nvSpPr>
          <p:spPr>
            <a:xfrm>
              <a:off x="4343400" y="2602468"/>
              <a:ext cx="696024" cy="369332"/>
            </a:xfrm>
            <a:prstGeom prst="rect">
              <a:avLst/>
            </a:prstGeom>
            <a:noFill/>
          </p:spPr>
          <p:txBody>
            <a:bodyPr rtlCol="0" wrap="none">
              <a:spAutoFit/>
            </a:bodyPr>
            <a:lstStyle/>
            <a:p>
              <a:r>
                <a:rPr dirty="0" lang="en-US">
                  <a:solidFill>
                    <a:schemeClr val="bg1"/>
                  </a:solidFill>
                </a:rPr>
                <a:t>VLAN</a:t>
              </a:r>
            </a:p>
          </p:txBody>
        </p:sp>
        <p:sp>
          <p:nvSpPr>
            <p:cNvPr id="56" name="TextBox 55"/>
            <p:cNvSpPr txBox="1"/>
            <p:nvPr/>
          </p:nvSpPr>
          <p:spPr>
            <a:xfrm>
              <a:off x="4343400" y="3135868"/>
              <a:ext cx="696024" cy="369332"/>
            </a:xfrm>
            <a:prstGeom prst="rect">
              <a:avLst/>
            </a:prstGeom>
            <a:noFill/>
          </p:spPr>
          <p:txBody>
            <a:bodyPr rtlCol="0" wrap="none">
              <a:spAutoFit/>
            </a:bodyPr>
            <a:lstStyle/>
            <a:p>
              <a:r>
                <a:rPr dirty="0" lang="en-US">
                  <a:solidFill>
                    <a:schemeClr val="bg1"/>
                  </a:solidFill>
                </a:rPr>
                <a:t>VLAN</a:t>
              </a:r>
            </a:p>
          </p:txBody>
        </p:sp>
        <p:sp>
          <p:nvSpPr>
            <p:cNvPr id="57" name="TextBox 56"/>
            <p:cNvSpPr txBox="1"/>
            <p:nvPr/>
          </p:nvSpPr>
          <p:spPr>
            <a:xfrm>
              <a:off x="4343400" y="3821668"/>
              <a:ext cx="696024" cy="369332"/>
            </a:xfrm>
            <a:prstGeom prst="rect">
              <a:avLst/>
            </a:prstGeom>
            <a:noFill/>
          </p:spPr>
          <p:txBody>
            <a:bodyPr rtlCol="0" wrap="none">
              <a:spAutoFit/>
            </a:bodyPr>
            <a:lstStyle/>
            <a:p>
              <a:r>
                <a:rPr dirty="0" lang="en-US">
                  <a:solidFill>
                    <a:schemeClr val="bg1"/>
                  </a:solidFill>
                </a:rPr>
                <a:t>VLAN</a:t>
              </a:r>
            </a:p>
          </p:txBody>
        </p:sp>
      </p:grpSp>
      <p:pic>
        <p:nvPicPr>
          <p:cNvPr descr="vr_corp_red" id="58" name="Picture 17"/>
          <p:cNvPicPr>
            <a:picLocks noChangeArrowheads="1" noChangeAspect="1"/>
          </p:cNvPicPr>
          <p:nvPr/>
        </p:nvPicPr>
        <p:blipFill>
          <a:blip cstate="print" r:embed="rId5">
            <a:grayscl/>
            <a:extLst>
              <a:ext uri="{28A0092B-C50C-407E-A947-70E740481C1C}">
                <a14:useLocalDpi xmlns:a14="http://schemas.microsoft.com/office/drawing/2010/main"/>
              </a:ext>
            </a:extLst>
          </a:blip>
          <a:srcRect/>
          <a:stretch>
            <a:fillRect/>
          </a:stretch>
        </p:blipFill>
        <p:spPr bwMode="auto">
          <a:xfrm>
            <a:off x="7467600" y="4419600"/>
            <a:ext cx="349319" cy="351450"/>
          </a:xfrm>
          <a:prstGeom prst="rect">
            <a:avLst/>
          </a:prstGeom>
          <a:noFill/>
          <a:extLst>
            <a:ext uri="{909E8E84-426E-40DD-AFC4-6F175D3DCCD1}">
              <a14:hiddenFill xmlns:a14="http://schemas.microsoft.com/office/drawing/2010/main">
                <a:solidFill>
                  <a:srgbClr val="FFFFFF"/>
                </a:solidFill>
              </a14:hiddenFill>
            </a:ext>
          </a:extLst>
        </p:spPr>
      </p:pic>
      <p:pic>
        <p:nvPicPr>
          <p:cNvPr descr="vr_corp_red" id="59" name="Picture 17"/>
          <p:cNvPicPr>
            <a:picLocks noChangeArrowheads="1" noChangeAspect="1"/>
          </p:cNvPicPr>
          <p:nvPr/>
        </p:nvPicPr>
        <p:blipFill>
          <a:blip cstate="print" r:embed="rId5">
            <a:grayscl/>
            <a:extLst>
              <a:ext uri="{28A0092B-C50C-407E-A947-70E740481C1C}">
                <a14:useLocalDpi xmlns:a14="http://schemas.microsoft.com/office/drawing/2010/main"/>
              </a:ext>
            </a:extLst>
          </a:blip>
          <a:srcRect/>
          <a:stretch>
            <a:fillRect/>
          </a:stretch>
        </p:blipFill>
        <p:spPr bwMode="auto">
          <a:xfrm>
            <a:off x="1555681" y="4278868"/>
            <a:ext cx="349319" cy="351450"/>
          </a:xfrm>
          <a:prstGeom prst="rect">
            <a:avLst/>
          </a:prstGeom>
          <a:noFill/>
          <a:extLst>
            <a:ext uri="{909E8E84-426E-40DD-AFC4-6F175D3DCCD1}">
              <a14:hiddenFill xmlns:a14="http://schemas.microsoft.com/office/drawing/2010/main">
                <a:solidFill>
                  <a:srgbClr val="FFFFFF"/>
                </a:solidFill>
              </a14:hiddenFill>
            </a:ext>
          </a:extLst>
        </p:spPr>
      </p:pic>
      <p:sp>
        <p:nvSpPr>
          <p:cNvPr id="60" name="Oval 59"/>
          <p:cNvSpPr/>
          <p:nvPr/>
        </p:nvSpPr>
        <p:spPr>
          <a:xfrm>
            <a:off x="7696200" y="4572000"/>
            <a:ext cx="1066800" cy="3048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1" name="Oval 60"/>
          <p:cNvSpPr/>
          <p:nvPr/>
        </p:nvSpPr>
        <p:spPr>
          <a:xfrm>
            <a:off x="609600" y="4419600"/>
            <a:ext cx="1066800" cy="3048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2" name="TextBox 61"/>
          <p:cNvSpPr txBox="1"/>
          <p:nvPr/>
        </p:nvSpPr>
        <p:spPr>
          <a:xfrm>
            <a:off x="152400" y="4648200"/>
            <a:ext cx="1845377" cy="369332"/>
          </a:xfrm>
          <a:prstGeom prst="rect">
            <a:avLst/>
          </a:prstGeom>
          <a:noFill/>
        </p:spPr>
        <p:txBody>
          <a:bodyPr rtlCol="0" wrap="none">
            <a:spAutoFit/>
          </a:bodyPr>
          <a:lstStyle/>
          <a:p>
            <a:r>
              <a:rPr dirty="0" lang="en-US"/>
              <a:t>Other user VLANs</a:t>
            </a:r>
          </a:p>
        </p:txBody>
      </p:sp>
      <p:sp>
        <p:nvSpPr>
          <p:cNvPr id="63" name="TextBox 62"/>
          <p:cNvSpPr txBox="1"/>
          <p:nvPr/>
        </p:nvSpPr>
        <p:spPr>
          <a:xfrm>
            <a:off x="7222423" y="4876800"/>
            <a:ext cx="1845377" cy="369332"/>
          </a:xfrm>
          <a:prstGeom prst="rect">
            <a:avLst/>
          </a:prstGeom>
          <a:noFill/>
        </p:spPr>
        <p:txBody>
          <a:bodyPr rtlCol="0" wrap="none">
            <a:spAutoFit/>
          </a:bodyPr>
          <a:lstStyle/>
          <a:p>
            <a:r>
              <a:rPr dirty="0" lang="en-US"/>
              <a:t>Other user VLANs</a:t>
            </a:r>
          </a:p>
        </p:txBody>
      </p:sp>
      <p:cxnSp>
        <p:nvCxnSpPr>
          <p:cNvPr id="67" name="Straight Connector 66"/>
          <p:cNvCxnSpPr>
            <a:endCxn id="30" idx="0"/>
          </p:cNvCxnSpPr>
          <p:nvPr/>
        </p:nvCxnSpPr>
        <p:spPr>
          <a:xfrm>
            <a:off x="1828800" y="1664732"/>
            <a:ext cx="98460" cy="392668"/>
          </a:xfrm>
          <a:prstGeom prst="line">
            <a:avLst/>
          </a:prstGeom>
          <a:ln w="25400">
            <a:solidFill>
              <a:srgbClr val="0070C0"/>
            </a:solidFill>
            <a:miter lim="800000"/>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886200" y="4876800"/>
            <a:ext cx="1774845" cy="369332"/>
          </a:xfrm>
          <a:prstGeom prst="rect">
            <a:avLst/>
          </a:prstGeom>
          <a:noFill/>
        </p:spPr>
        <p:txBody>
          <a:bodyPr rtlCol="0" wrap="none">
            <a:spAutoFit/>
          </a:bodyPr>
          <a:lstStyle/>
          <a:p>
            <a:r>
              <a:rPr dirty="0" lang="en-US"/>
              <a:t>Secure L3 VSN</a:t>
            </a:r>
          </a:p>
        </p:txBody>
      </p:sp>
      <p:grpSp>
        <p:nvGrpSpPr>
          <p:cNvPr id="94" name="Group 93"/>
          <p:cNvGrpSpPr/>
          <p:nvPr/>
        </p:nvGrpSpPr>
        <p:grpSpPr>
          <a:xfrm>
            <a:off x="5943600" y="2590800"/>
            <a:ext cx="2286000" cy="1588532"/>
            <a:chOff x="3581400" y="2602468"/>
            <a:chExt cx="2286000" cy="1588532"/>
          </a:xfrm>
        </p:grpSpPr>
        <p:sp>
          <p:nvSpPr>
            <p:cNvPr id="95" name="Oval 94"/>
            <p:cNvSpPr/>
            <p:nvPr/>
          </p:nvSpPr>
          <p:spPr>
            <a:xfrm>
              <a:off x="4191000" y="3821668"/>
              <a:ext cx="1066800" cy="304800"/>
            </a:xfrm>
            <a:prstGeom prst="ellipse">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6" name="Rectangle 95"/>
            <p:cNvSpPr/>
            <p:nvPr/>
          </p:nvSpPr>
          <p:spPr>
            <a:xfrm>
              <a:off x="4114800" y="3059668"/>
              <a:ext cx="1219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7" name="Rectangle 96"/>
            <p:cNvSpPr/>
            <p:nvPr/>
          </p:nvSpPr>
          <p:spPr>
            <a:xfrm>
              <a:off x="4114800" y="3516868"/>
              <a:ext cx="1219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8" name="Oval 97"/>
            <p:cNvSpPr/>
            <p:nvPr/>
          </p:nvSpPr>
          <p:spPr>
            <a:xfrm>
              <a:off x="4191000" y="3212068"/>
              <a:ext cx="1066800" cy="3048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9" name="Oval 98"/>
            <p:cNvSpPr/>
            <p:nvPr/>
          </p:nvSpPr>
          <p:spPr>
            <a:xfrm>
              <a:off x="3581400" y="2831068"/>
              <a:ext cx="2286000" cy="1066800"/>
            </a:xfrm>
            <a:prstGeom prst="ellipse">
              <a:avLst/>
            </a:prstGeom>
            <a:solidFill>
              <a:schemeClr val="accent1">
                <a:alpha val="18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1" name="Oval 100"/>
            <p:cNvSpPr/>
            <p:nvPr/>
          </p:nvSpPr>
          <p:spPr>
            <a:xfrm>
              <a:off x="4191000" y="2602468"/>
              <a:ext cx="1066800" cy="304800"/>
            </a:xfrm>
            <a:prstGeom prst="ellipse">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2" name="TextBox 101"/>
            <p:cNvSpPr txBox="1"/>
            <p:nvPr/>
          </p:nvSpPr>
          <p:spPr>
            <a:xfrm>
              <a:off x="4343400" y="2602468"/>
              <a:ext cx="696024" cy="369332"/>
            </a:xfrm>
            <a:prstGeom prst="rect">
              <a:avLst/>
            </a:prstGeom>
            <a:noFill/>
          </p:spPr>
          <p:txBody>
            <a:bodyPr rtlCol="0" wrap="none">
              <a:spAutoFit/>
            </a:bodyPr>
            <a:lstStyle/>
            <a:p>
              <a:r>
                <a:rPr dirty="0" lang="en-US">
                  <a:solidFill>
                    <a:schemeClr val="bg1"/>
                  </a:solidFill>
                </a:rPr>
                <a:t>VLAN</a:t>
              </a:r>
            </a:p>
          </p:txBody>
        </p:sp>
        <p:sp>
          <p:nvSpPr>
            <p:cNvPr id="103" name="TextBox 102"/>
            <p:cNvSpPr txBox="1"/>
            <p:nvPr/>
          </p:nvSpPr>
          <p:spPr>
            <a:xfrm>
              <a:off x="4343400" y="3135868"/>
              <a:ext cx="696024" cy="369332"/>
            </a:xfrm>
            <a:prstGeom prst="rect">
              <a:avLst/>
            </a:prstGeom>
            <a:noFill/>
          </p:spPr>
          <p:txBody>
            <a:bodyPr rtlCol="0" wrap="none">
              <a:spAutoFit/>
            </a:bodyPr>
            <a:lstStyle/>
            <a:p>
              <a:r>
                <a:rPr dirty="0" lang="en-US">
                  <a:solidFill>
                    <a:schemeClr val="bg1"/>
                  </a:solidFill>
                </a:rPr>
                <a:t>VLAN</a:t>
              </a:r>
            </a:p>
          </p:txBody>
        </p:sp>
        <p:sp>
          <p:nvSpPr>
            <p:cNvPr id="104" name="TextBox 103"/>
            <p:cNvSpPr txBox="1"/>
            <p:nvPr/>
          </p:nvSpPr>
          <p:spPr>
            <a:xfrm>
              <a:off x="4343400" y="3821668"/>
              <a:ext cx="696024" cy="369332"/>
            </a:xfrm>
            <a:prstGeom prst="rect">
              <a:avLst/>
            </a:prstGeom>
            <a:noFill/>
          </p:spPr>
          <p:txBody>
            <a:bodyPr rtlCol="0" wrap="none">
              <a:spAutoFit/>
            </a:bodyPr>
            <a:lstStyle/>
            <a:p>
              <a:r>
                <a:rPr dirty="0" lang="en-US">
                  <a:solidFill>
                    <a:schemeClr val="bg1"/>
                  </a:solidFill>
                </a:rPr>
                <a:t>VLAN</a:t>
              </a:r>
            </a:p>
          </p:txBody>
        </p:sp>
      </p:grpSp>
      <p:pic>
        <p:nvPicPr>
          <p:cNvPr descr="vr_corp_red" id="105" name="Picture 17"/>
          <p:cNvPicPr>
            <a:picLocks noChangeArrowheads="1" noChangeAspect="1"/>
          </p:cNvPicPr>
          <p:nvPr/>
        </p:nvPicPr>
        <p:blipFill>
          <a:blip cstate="print" r:embed="rId5">
            <a:extLst>
              <a:ext uri="{28A0092B-C50C-407E-A947-70E740481C1C}">
                <a14:useLocalDpi xmlns:a14="http://schemas.microsoft.com/office/drawing/2010/main"/>
              </a:ext>
            </a:extLst>
          </a:blip>
          <a:srcRect/>
          <a:stretch>
            <a:fillRect/>
          </a:stretch>
        </p:blipFill>
        <p:spPr bwMode="auto">
          <a:xfrm>
            <a:off x="7086600" y="2286000"/>
            <a:ext cx="349319" cy="351450"/>
          </a:xfrm>
          <a:prstGeom prst="rect">
            <a:avLst/>
          </a:prstGeom>
          <a:noFill/>
          <a:extLst>
            <a:ext uri="{909E8E84-426E-40DD-AFC4-6F175D3DCCD1}">
              <a14:hiddenFill xmlns:a14="http://schemas.microsoft.com/office/drawing/2010/main">
                <a:solidFill>
                  <a:srgbClr val="FFFFFF"/>
                </a:solidFill>
              </a14:hiddenFill>
            </a:ext>
          </a:extLst>
        </p:spPr>
      </p:pic>
      <p:cxnSp>
        <p:nvCxnSpPr>
          <p:cNvPr id="106" name="Straight Connector 105"/>
          <p:cNvCxnSpPr/>
          <p:nvPr/>
        </p:nvCxnSpPr>
        <p:spPr>
          <a:xfrm flipH="1">
            <a:off x="7337460" y="1676400"/>
            <a:ext cx="130140" cy="697468"/>
          </a:xfrm>
          <a:prstGeom prst="line">
            <a:avLst/>
          </a:prstGeom>
          <a:ln w="25400">
            <a:solidFill>
              <a:srgbClr val="0070C0"/>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21" idx="4"/>
            <a:endCxn id="42" idx="1"/>
          </p:cNvCxnSpPr>
          <p:nvPr/>
        </p:nvCxnSpPr>
        <p:spPr>
          <a:xfrm flipH="1">
            <a:off x="7467600" y="1992868"/>
            <a:ext cx="228600" cy="41326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3962400" y="2971800"/>
            <a:ext cx="1214307" cy="923330"/>
          </a:xfrm>
          <a:prstGeom prst="rect">
            <a:avLst/>
          </a:prstGeom>
          <a:noFill/>
        </p:spPr>
        <p:txBody>
          <a:bodyPr rtlCol="0" wrap="none">
            <a:spAutoFit/>
          </a:bodyPr>
          <a:lstStyle/>
          <a:p>
            <a:r>
              <a:rPr b="1" dirty="0" i="1" lang="en-US"/>
              <a:t>Virtualized</a:t>
            </a:r>
          </a:p>
          <a:p>
            <a:r>
              <a:rPr b="1" dirty="0" i="1" lang="en-US"/>
              <a:t>Security</a:t>
            </a:r>
          </a:p>
          <a:p>
            <a:r>
              <a:rPr b="1" dirty="0" i="1" lang="en-US"/>
              <a:t>Perimiter</a:t>
            </a:r>
          </a:p>
        </p:txBody>
      </p:sp>
      <p:sp>
        <p:nvSpPr>
          <p:cNvPr id="112" name="TextBox 111"/>
          <p:cNvSpPr txBox="1"/>
          <p:nvPr/>
        </p:nvSpPr>
        <p:spPr>
          <a:xfrm>
            <a:off x="7772400" y="2971800"/>
            <a:ext cx="1003480" cy="369332"/>
          </a:xfrm>
          <a:prstGeom prst="rect">
            <a:avLst/>
          </a:prstGeom>
          <a:noFill/>
        </p:spPr>
        <p:txBody>
          <a:bodyPr rtlCol="0" wrap="none">
            <a:spAutoFit/>
          </a:bodyPr>
          <a:lstStyle/>
          <a:p>
            <a:r>
              <a:rPr dirty="0" i="1" lang="en-US"/>
              <a:t>Firewalls</a:t>
            </a:r>
          </a:p>
        </p:txBody>
      </p:sp>
      <p:sp>
        <p:nvSpPr>
          <p:cNvPr id="113" name="TextBox 112"/>
          <p:cNvSpPr txBox="1"/>
          <p:nvPr/>
        </p:nvSpPr>
        <p:spPr>
          <a:xfrm>
            <a:off x="7772400" y="3429000"/>
            <a:ext cx="862737" cy="369332"/>
          </a:xfrm>
          <a:prstGeom prst="rect">
            <a:avLst/>
          </a:prstGeom>
          <a:noFill/>
        </p:spPr>
        <p:txBody>
          <a:bodyPr rtlCol="0" wrap="none">
            <a:spAutoFit/>
          </a:bodyPr>
          <a:lstStyle/>
          <a:p>
            <a:r>
              <a:rPr dirty="0" i="1" lang="en-US"/>
              <a:t>IDS/IPS</a:t>
            </a:r>
          </a:p>
        </p:txBody>
      </p:sp>
      <p:sp>
        <p:nvSpPr>
          <p:cNvPr id="114" name="Rectangle 113"/>
          <p:cNvSpPr/>
          <p:nvPr/>
        </p:nvSpPr>
        <p:spPr>
          <a:xfrm>
            <a:off x="2819400" y="3124200"/>
            <a:ext cx="609600" cy="38100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r>
              <a:rPr dirty="0" lang="en-US"/>
              <a:t>IDE</a:t>
            </a:r>
          </a:p>
        </p:txBody>
      </p:sp>
      <p:sp>
        <p:nvSpPr>
          <p:cNvPr id="68" name="Rectangle 67"/>
          <p:cNvSpPr/>
          <p:nvPr/>
        </p:nvSpPr>
        <p:spPr>
          <a:xfrm>
            <a:off x="5562600" y="3124200"/>
            <a:ext cx="609600" cy="38100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r>
              <a:rPr dirty="0" lang="en-US"/>
              <a:t>IDE</a:t>
            </a:r>
          </a:p>
        </p:txBody>
      </p:sp>
      <p:pic>
        <p:nvPicPr>
          <p:cNvPr descr="vr_corp_red" id="38" name="Picture 17"/>
          <p:cNvPicPr>
            <a:picLocks noChangeArrowheads="1" noChangeAspect="1"/>
          </p:cNvPicPr>
          <p:nvPr/>
        </p:nvPicPr>
        <p:blipFill>
          <a:blip cstate="print" r:embed="rId5">
            <a:extLst>
              <a:ext uri="{28A0092B-C50C-407E-A947-70E740481C1C}">
                <a14:useLocalDpi xmlns:a14="http://schemas.microsoft.com/office/drawing/2010/main"/>
              </a:ext>
            </a:extLst>
          </a:blip>
          <a:srcRect/>
          <a:stretch>
            <a:fillRect/>
          </a:stretch>
        </p:blipFill>
        <p:spPr bwMode="auto">
          <a:xfrm>
            <a:off x="2286000" y="3962400"/>
            <a:ext cx="349319" cy="351450"/>
          </a:xfrm>
          <a:prstGeom prst="rect">
            <a:avLst/>
          </a:prstGeom>
          <a:noFill/>
          <a:extLst>
            <a:ext uri="{909E8E84-426E-40DD-AFC4-6F175D3DCCD1}">
              <a14:hiddenFill xmlns:a14="http://schemas.microsoft.com/office/drawing/2010/main">
                <a:solidFill>
                  <a:srgbClr val="FFFFFF"/>
                </a:solidFill>
              </a14:hiddenFill>
            </a:ext>
          </a:extLst>
        </p:spPr>
      </p:pic>
      <p:pic>
        <p:nvPicPr>
          <p:cNvPr descr="vr_corp_red" id="115" name="Picture 17"/>
          <p:cNvPicPr>
            <a:picLocks noChangeArrowheads="1" noChangeAspect="1"/>
          </p:cNvPicPr>
          <p:nvPr/>
        </p:nvPicPr>
        <p:blipFill>
          <a:blip cstate="print" r:embed="rId5">
            <a:extLst>
              <a:ext uri="{28A0092B-C50C-407E-A947-70E740481C1C}">
                <a14:useLocalDpi xmlns:a14="http://schemas.microsoft.com/office/drawing/2010/main"/>
              </a:ext>
            </a:extLst>
          </a:blip>
          <a:srcRect/>
          <a:stretch>
            <a:fillRect/>
          </a:stretch>
        </p:blipFill>
        <p:spPr bwMode="auto">
          <a:xfrm>
            <a:off x="6477000" y="3962400"/>
            <a:ext cx="349319" cy="351450"/>
          </a:xfrm>
          <a:prstGeom prst="rect">
            <a:avLst/>
          </a:prstGeom>
          <a:noFill/>
          <a:extLst>
            <a:ext uri="{909E8E84-426E-40DD-AFC4-6F175D3DCCD1}">
              <a14:hiddenFill xmlns:a14="http://schemas.microsoft.com/office/drawing/2010/main">
                <a:solidFill>
                  <a:srgbClr val="FFFFFF"/>
                </a:solidFill>
              </a14:hiddenFill>
            </a:ext>
          </a:extLst>
        </p:spPr>
      </p:pic>
      <p:sp>
        <p:nvSpPr>
          <p:cNvPr id="116" name="Freeform 115"/>
          <p:cNvSpPr/>
          <p:nvPr/>
        </p:nvSpPr>
        <p:spPr>
          <a:xfrm>
            <a:off x="326967" y="762002"/>
            <a:ext cx="8404168" cy="5686398"/>
          </a:xfrm>
          <a:custGeom>
            <a:avLst/>
            <a:gdLst>
              <a:gd fmla="*/ 4826924 w 8404168" name="connsiteX0"/>
              <a:gd fmla="*/ 335279 h 6101541" name="connsiteY0"/>
              <a:gd fmla="*/ 8152015 w 8404168" name="connsiteX1"/>
              <a:gd fmla="*/ 617912 h 6101541" name="connsiteY1"/>
              <a:gd fmla="*/ 6339840 w 8404168" name="connsiteX2"/>
              <a:gd fmla="*/ 4042755 h 6101541" name="connsiteY2"/>
              <a:gd fmla="*/ 7503622 w 8404168" name="connsiteX3"/>
              <a:gd fmla="*/ 5655424 h 6101541" name="connsiteY3"/>
              <a:gd fmla="*/ 6123709 w 8404168" name="connsiteX4"/>
              <a:gd fmla="*/ 6021184 h 6101541" name="connsiteY4"/>
              <a:gd fmla="*/ 1867593 w 8404168" name="connsiteX5"/>
              <a:gd fmla="*/ 5987934 h 6101541" name="connsiteY5"/>
              <a:gd fmla="*/ 1584960 w 8404168" name="connsiteX6"/>
              <a:gd fmla="*/ 5339541 h 6101541" name="connsiteY6"/>
              <a:gd fmla="*/ 2565862 w 8404168" name="connsiteX7"/>
              <a:gd fmla="*/ 4325388 h 6101541" name="connsiteY7"/>
              <a:gd fmla="*/ 1152698 w 8404168" name="connsiteX8"/>
              <a:gd fmla="*/ 2579715 h 6101541" name="connsiteY8"/>
              <a:gd fmla="*/ 437804 w 8404168" name="connsiteX9"/>
              <a:gd fmla="*/ 601286 h 6101541" name="connsiteY9"/>
              <a:gd fmla="*/ 3779520 w 8404168" name="connsiteX10"/>
              <a:gd fmla="*/ 302028 h 6101541" name="connsiteY10"/>
              <a:gd fmla="*/ 4826924 w 8404168" name="connsiteX11"/>
              <a:gd fmla="*/ 335279 h 6101541" name="connsiteY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101541" w="8404168">
                <a:moveTo>
                  <a:pt x="4826924" y="335279"/>
                </a:moveTo>
                <a:cubicBezTo>
                  <a:pt x="5555673" y="387926"/>
                  <a:pt x="7899862" y="0"/>
                  <a:pt x="8152015" y="617912"/>
                </a:cubicBezTo>
                <a:cubicBezTo>
                  <a:pt x="8404168" y="1235824"/>
                  <a:pt x="6447905" y="3203170"/>
                  <a:pt x="6339840" y="4042755"/>
                </a:cubicBezTo>
                <a:cubicBezTo>
                  <a:pt x="6231775" y="4882340"/>
                  <a:pt x="7539644" y="5325686"/>
                  <a:pt x="7503622" y="5655424"/>
                </a:cubicBezTo>
                <a:cubicBezTo>
                  <a:pt x="7467600" y="5985162"/>
                  <a:pt x="7063047" y="5965766"/>
                  <a:pt x="6123709" y="6021184"/>
                </a:cubicBezTo>
                <a:cubicBezTo>
                  <a:pt x="5184371" y="6076602"/>
                  <a:pt x="2624051" y="6101541"/>
                  <a:pt x="1867593" y="5987934"/>
                </a:cubicBezTo>
                <a:cubicBezTo>
                  <a:pt x="1111135" y="5874327"/>
                  <a:pt x="1468582" y="5616632"/>
                  <a:pt x="1584960" y="5339541"/>
                </a:cubicBezTo>
                <a:cubicBezTo>
                  <a:pt x="1701338" y="5062450"/>
                  <a:pt x="2637906" y="4785359"/>
                  <a:pt x="2565862" y="4325388"/>
                </a:cubicBezTo>
                <a:cubicBezTo>
                  <a:pt x="2493818" y="3865417"/>
                  <a:pt x="1507374" y="3200399"/>
                  <a:pt x="1152698" y="2579715"/>
                </a:cubicBezTo>
                <a:cubicBezTo>
                  <a:pt x="798022" y="1959031"/>
                  <a:pt x="0" y="980900"/>
                  <a:pt x="437804" y="601286"/>
                </a:cubicBezTo>
                <a:cubicBezTo>
                  <a:pt x="875608" y="221672"/>
                  <a:pt x="3039687" y="346363"/>
                  <a:pt x="3779520" y="302028"/>
                </a:cubicBezTo>
                <a:cubicBezTo>
                  <a:pt x="4519353" y="257694"/>
                  <a:pt x="4098175" y="282632"/>
                  <a:pt x="4826924" y="335279"/>
                </a:cubicBezTo>
                <a:close/>
              </a:path>
            </a:pathLst>
          </a:custGeom>
          <a:noFill/>
          <a:ln w="2857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endParaRPr lang="en-US"/>
          </a:p>
        </p:txBody>
      </p:sp>
      <p:sp>
        <p:nvSpPr>
          <p:cNvPr id="117" name="Oval 116"/>
          <p:cNvSpPr/>
          <p:nvPr/>
        </p:nvSpPr>
        <p:spPr>
          <a:xfrm>
            <a:off x="381000" y="2743200"/>
            <a:ext cx="8382000" cy="1371600"/>
          </a:xfrm>
          <a:prstGeom prst="ellipse">
            <a:avLst/>
          </a:prstGeom>
          <a:solidFill>
            <a:schemeClr val="accent1">
              <a:alpha val="9000"/>
            </a:schemeClr>
          </a:solidFill>
          <a:ln w="19050">
            <a:solidFill>
              <a:schemeClr val="accent1">
                <a:alpha val="34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endParaRPr lang="en-US"/>
          </a:p>
        </p:txBody>
      </p:sp>
      <p:sp>
        <p:nvSpPr>
          <p:cNvPr id="82" name="TextBox 81"/>
          <p:cNvSpPr txBox="1"/>
          <p:nvPr/>
        </p:nvSpPr>
        <p:spPr>
          <a:xfrm>
            <a:off x="3025615" y="3962400"/>
            <a:ext cx="3260829" cy="954107"/>
          </a:xfrm>
          <a:prstGeom prst="rect">
            <a:avLst/>
          </a:prstGeom>
          <a:noFill/>
        </p:spPr>
        <p:txBody>
          <a:bodyPr rtlCol="0" wrap="none">
            <a:spAutoFit/>
          </a:bodyPr>
          <a:lstStyle/>
          <a:p>
            <a:pPr algn="ctr"/>
            <a:r>
              <a:rPr b="1" dirty="0" i="1" lang="en-US" sz="2800" u="sng"/>
              <a:t>Card Holder </a:t>
            </a:r>
          </a:p>
          <a:p>
            <a:pPr algn="ctr"/>
            <a:r>
              <a:rPr b="1" dirty="0" i="1" lang="en-US" sz="2800" u="sng"/>
              <a:t>Data Environment</a:t>
            </a:r>
          </a:p>
        </p:txBody>
      </p:sp>
      <p:sp>
        <p:nvSpPr>
          <p:cNvPr id="29" name="Slide Number Placeholder 28"/>
          <p:cNvSpPr>
            <a:spLocks noGrp="1"/>
          </p:cNvSpPr>
          <p:nvPr>
            <p:ph idx="12" sz="quarter" type="sldNum"/>
          </p:nvPr>
        </p:nvSpPr>
        <p:spPr/>
        <p:txBody>
          <a:bodyPr/>
          <a:lstStyle/>
          <a:p>
            <a:fld id="{3E55E81F-72E2-40F1-A677-7E1BFDA06590}" type="slidenum">
              <a:rPr lang="en-US" smtClean="0"/>
              <a:t>16</a:t>
            </a:fld>
            <a:endParaRPr lang="en-US"/>
          </a:p>
        </p:txBody>
      </p:sp>
    </p:spTree>
  </p:cSld>
  <p:clrMapOvr>
    <a:masterClrMapping/>
  </p:clrMapOvr>
  <mc:AlternateContent xmlns:mc="http://schemas.openxmlformats.org/markup-compatibility/2006">
    <mc:Choice xmlns:p14="http://schemas.microsoft.com/office/powerpoint/2010/main" Requires="p14">
      <p:transition p14:dur="2000" spd="slow"/>
    </mc:Choice>
    <mc:Fallback>
      <p:transition spd="slow"/>
    </mc:Fallback>
  </mc:AlternateContent>
  <p:timing>
    <p:tnLst>
      <p:par>
        <p:cTn dur="indefinite" id="1" nodeType="tmRoot" restart="never"/>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scoop on Sampling…</a:t>
            </a:r>
            <a:br>
              <a:rPr lang="en-US" smtClean="0"/>
            </a:br>
            <a:endParaRPr lang="en-US" dirty="0"/>
          </a:p>
        </p:txBody>
      </p:sp>
      <p:sp>
        <p:nvSpPr>
          <p:cNvPr id="3" name="Content Placeholder 2"/>
          <p:cNvSpPr>
            <a:spLocks noGrp="1"/>
          </p:cNvSpPr>
          <p:nvPr>
            <p:ph idx="1"/>
          </p:nvPr>
        </p:nvSpPr>
        <p:spPr/>
        <p:txBody>
          <a:bodyPr>
            <a:normAutofit/>
          </a:bodyPr>
          <a:lstStyle/>
          <a:p>
            <a:r>
              <a:rPr lang="en-US" sz="2000" dirty="0" smtClean="0"/>
              <a:t>Sampling allows for the ability to drastically reduce the overall complexity (and cost) of compliance</a:t>
            </a:r>
          </a:p>
          <a:p>
            <a:r>
              <a:rPr lang="en-US" sz="2000" dirty="0" smtClean="0"/>
              <a:t>Requires consistency and modularity in order to provide for maximum return</a:t>
            </a:r>
          </a:p>
          <a:p>
            <a:r>
              <a:rPr lang="en-US" sz="2000" dirty="0" smtClean="0"/>
              <a:t>Modules of the overall solution can be built and </a:t>
            </a:r>
            <a:r>
              <a:rPr lang="en-US" sz="2000" dirty="0" err="1" smtClean="0"/>
              <a:t>templated</a:t>
            </a:r>
            <a:r>
              <a:rPr lang="en-US" sz="2000" dirty="0" smtClean="0"/>
              <a:t>. Faithful reproduction is strictly required!</a:t>
            </a:r>
          </a:p>
          <a:p>
            <a:r>
              <a:rPr lang="en-US" sz="2000" dirty="0" smtClean="0"/>
              <a:t>Can drastically reduce compliance costs and ongoing maintenance</a:t>
            </a:r>
          </a:p>
          <a:p>
            <a:r>
              <a:rPr lang="en-US" sz="2000" dirty="0" smtClean="0"/>
              <a:t>BEWARE! Small divergence in details CAN cause NON-COMPLIANCE</a:t>
            </a:r>
          </a:p>
          <a:p>
            <a:pPr lvl="1"/>
            <a:r>
              <a:rPr lang="en-US" sz="1800" dirty="0" smtClean="0"/>
              <a:t>i.e. PA-DSS app. “A” on OS “1” is different from PA-DSS app. “A” on OS “2” </a:t>
            </a:r>
          </a:p>
          <a:p>
            <a:pPr lvl="1"/>
            <a:r>
              <a:rPr lang="en-US" sz="1800" dirty="0" smtClean="0"/>
              <a:t>Or storage on FC is different from iSCSI or NAS	</a:t>
            </a:r>
          </a:p>
          <a:p>
            <a:r>
              <a:rPr lang="en-US" sz="2000" dirty="0" smtClean="0"/>
              <a:t>V 3.0 increases focus on end to end validation of CDE. Templates and consistency are more important than ever!</a:t>
            </a:r>
          </a:p>
          <a:p>
            <a:r>
              <a:rPr lang="en-US" sz="2000" dirty="0" smtClean="0"/>
              <a:t>Penetration testing methods should be developed and documented</a:t>
            </a:r>
            <a:endParaRPr lang="en-US" sz="2000" dirty="0"/>
          </a:p>
        </p:txBody>
      </p:sp>
      <p:sp>
        <p:nvSpPr>
          <p:cNvPr id="6" name="Slide Number Placeholder 5"/>
          <p:cNvSpPr>
            <a:spLocks noGrp="1"/>
          </p:cNvSpPr>
          <p:nvPr>
            <p:ph type="sldNum" sz="quarter" idx="12"/>
          </p:nvPr>
        </p:nvSpPr>
        <p:spPr/>
        <p:txBody>
          <a:bodyPr/>
          <a:lstStyle/>
          <a:p>
            <a:fld id="{3E55E81F-72E2-40F1-A677-7E1BFDA06590}" type="slidenum">
              <a:rPr lang="en-US" smtClean="0"/>
              <a:t>17</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lstStyle/>
          <a:p>
            <a:r>
              <a:rPr lang="en-US" dirty="0" smtClean="0"/>
              <a:t>As per ‘Appendix D’… does not change in v3.0 </a:t>
            </a:r>
            <a:endParaRPr lang="en-US" dirty="0"/>
          </a:p>
        </p:txBody>
      </p:sp>
      <p:sp>
        <p:nvSpPr>
          <p:cNvPr id="8" name="Content Placeholder 7"/>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152400" y="877074"/>
            <a:ext cx="8991600" cy="5717435"/>
          </a:xfrm>
          <a:prstGeom prst="rect">
            <a:avLst/>
          </a:prstGeom>
          <a:noFill/>
          <a:ln w="9525">
            <a:noFill/>
            <a:miter lim="800000"/>
            <a:headEnd/>
            <a:tailEnd/>
          </a:ln>
        </p:spPr>
      </p:pic>
      <p:sp>
        <p:nvSpPr>
          <p:cNvPr id="5" name="TextBox 4"/>
          <p:cNvSpPr txBox="1"/>
          <p:nvPr/>
        </p:nvSpPr>
        <p:spPr>
          <a:xfrm>
            <a:off x="7010400" y="2743200"/>
            <a:ext cx="2362200" cy="914400"/>
          </a:xfrm>
          <a:prstGeom prst="rect">
            <a:avLst/>
          </a:prstGeom>
          <a:noFill/>
        </p:spPr>
        <p:txBody>
          <a:bodyPr wrap="none" rtlCol="0">
            <a:noAutofit/>
          </a:bodyPr>
          <a:lstStyle/>
          <a:p>
            <a:pPr>
              <a:lnSpc>
                <a:spcPct val="90000"/>
              </a:lnSpc>
            </a:pPr>
            <a:r>
              <a:rPr lang="en-US" b="1" dirty="0">
                <a:solidFill>
                  <a:srgbClr val="FF0000"/>
                </a:solidFill>
              </a:rPr>
              <a:t>Fabric Connect</a:t>
            </a:r>
          </a:p>
          <a:p>
            <a:pPr>
              <a:lnSpc>
                <a:spcPct val="90000"/>
              </a:lnSpc>
            </a:pPr>
            <a:r>
              <a:rPr lang="en-US" b="1" dirty="0">
                <a:solidFill>
                  <a:srgbClr val="FF0000"/>
                </a:solidFill>
              </a:rPr>
              <a:t>addresses all </a:t>
            </a:r>
          </a:p>
          <a:p>
            <a:pPr>
              <a:lnSpc>
                <a:spcPct val="90000"/>
              </a:lnSpc>
            </a:pPr>
            <a:r>
              <a:rPr lang="en-US" b="1" dirty="0">
                <a:solidFill>
                  <a:srgbClr val="FF0000"/>
                </a:solidFill>
              </a:rPr>
              <a:t>segmentation </a:t>
            </a:r>
          </a:p>
          <a:p>
            <a:pPr>
              <a:lnSpc>
                <a:spcPct val="90000"/>
              </a:lnSpc>
            </a:pPr>
            <a:r>
              <a:rPr lang="en-US" b="1" dirty="0">
                <a:solidFill>
                  <a:srgbClr val="FF0000"/>
                </a:solidFill>
              </a:rPr>
              <a:t>requirements!</a:t>
            </a:r>
          </a:p>
        </p:txBody>
      </p:sp>
      <p:cxnSp>
        <p:nvCxnSpPr>
          <p:cNvPr id="7" name="Straight Arrow Connector 6"/>
          <p:cNvCxnSpPr/>
          <p:nvPr/>
        </p:nvCxnSpPr>
        <p:spPr>
          <a:xfrm flipH="1" flipV="1">
            <a:off x="7239000" y="1905000"/>
            <a:ext cx="762000" cy="762000"/>
          </a:xfrm>
          <a:prstGeom prst="straightConnector1">
            <a:avLst/>
          </a:prstGeom>
          <a:ln w="19050">
            <a:solidFill>
              <a:schemeClr val="accent2"/>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733800" y="2971800"/>
            <a:ext cx="3200400" cy="609600"/>
          </a:xfrm>
          <a:prstGeom prst="straightConnector1">
            <a:avLst/>
          </a:prstGeom>
          <a:ln w="19050">
            <a:solidFill>
              <a:schemeClr val="accent2"/>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3E55E81F-72E2-40F1-A677-7E1BFDA06590}" type="slidenum">
              <a:rPr lang="en-US" smtClean="0"/>
              <a:t>18</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lang="en-US" smtClean="0"/>
              <a:t>Modularity and </a:t>
            </a:r>
            <a:r>
              <a:rPr dirty="0" lang="en-US" smtClean="0"/>
              <a:t>S</a:t>
            </a:r>
            <a:r>
              <a:rPr dirty="0" lang="en-US" smtClean="0"/>
              <a:t>ampling Concept</a:t>
            </a:r>
            <a:endParaRPr dirty="0" lang="en-US"/>
          </a:p>
        </p:txBody>
      </p:sp>
      <p:sp>
        <p:nvSpPr>
          <p:cNvPr id="42" name="Content Placeholder 41"/>
          <p:cNvSpPr>
            <a:spLocks noGrp="1"/>
          </p:cNvSpPr>
          <p:nvPr>
            <p:ph idx="1"/>
          </p:nvPr>
        </p:nvSpPr>
        <p:spPr/>
        <p:txBody>
          <a:bodyPr/>
          <a:lstStyle/>
          <a:p>
            <a:endParaRPr lang="en-US"/>
          </a:p>
        </p:txBody>
      </p:sp>
      <p:grpSp>
        <p:nvGrpSpPr>
          <p:cNvPr id="4" name="Group 3"/>
          <p:cNvGrpSpPr/>
          <p:nvPr/>
        </p:nvGrpSpPr>
        <p:grpSpPr>
          <a:xfrm>
            <a:off x="1371600" y="3445933"/>
            <a:ext cx="6316133" cy="3031067"/>
            <a:chOff x="5415280" y="1607735"/>
            <a:chExt cx="2357120" cy="2240765"/>
          </a:xfrm>
        </p:grpSpPr>
        <p:pic>
          <p:nvPicPr>
            <p:cNvPr descr="cloud3_grey_grey" id="5" name="Picture 9"/>
            <p:cNvPicPr>
              <a:picLocks noChangeArrowheads="1" noChangeAspect="1"/>
            </p:cNvPicPr>
            <p:nvPr/>
          </p:nvPicPr>
          <p:blipFill>
            <a:blip cstate="print" r:embed="rId3"/>
            <a:srcRect/>
            <a:stretch>
              <a:fillRect/>
            </a:stretch>
          </p:blipFill>
          <p:spPr bwMode="auto">
            <a:xfrm>
              <a:off x="5435659" y="1973853"/>
              <a:ext cx="2245401" cy="1689652"/>
            </a:xfrm>
            <a:prstGeom prst="rect">
              <a:avLst/>
            </a:prstGeom>
            <a:noFill/>
            <a:ln w="9525">
              <a:noFill/>
              <a:miter lim="800000"/>
              <a:headEnd/>
              <a:tailEnd/>
            </a:ln>
          </p:spPr>
        </p:pic>
        <p:pic>
          <p:nvPicPr>
            <p:cNvPr descr="iStock_000009341025Medium.JPG" id="6" name="Picture 5"/>
            <p:cNvPicPr>
              <a:picLocks noChangeAspect="1"/>
            </p:cNvPicPr>
            <p:nvPr/>
          </p:nvPicPr>
          <p:blipFill>
            <a:blip cstate="print" r:embed="rId4">
              <a:duotone>
                <a:schemeClr val="accent2">
                  <a:shade val="45000"/>
                  <a:satMod val="135000"/>
                </a:schemeClr>
                <a:prstClr val="white"/>
              </a:duotone>
            </a:blip>
            <a:srcRect b="20" r="22"/>
            <a:stretch>
              <a:fillRect/>
            </a:stretch>
          </p:blipFill>
          <p:spPr>
            <a:xfrm>
              <a:off x="5415280" y="1607735"/>
              <a:ext cx="2357120" cy="2240765"/>
            </a:xfrm>
            <a:prstGeom prst="ellipse">
              <a:avLst/>
            </a:prstGeom>
            <a:ln>
              <a:noFill/>
            </a:ln>
            <a:effectLst>
              <a:softEdge rad="635000"/>
            </a:effectLst>
            <a:scene3d>
              <a:camera prst="orthographicFront">
                <a:rot lat="1800000" lon="0" rev="0"/>
              </a:camera>
              <a:lightRig dir="t" rig="threePt"/>
            </a:scene3d>
          </p:spPr>
        </p:pic>
      </p:grpSp>
      <p:sp>
        <p:nvSpPr>
          <p:cNvPr id="7" name="Oval 6"/>
          <p:cNvSpPr/>
          <p:nvPr/>
        </p:nvSpPr>
        <p:spPr>
          <a:xfrm>
            <a:off x="6858000" y="4648200"/>
            <a:ext cx="1295400" cy="533400"/>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r>
              <a:rPr dirty="0" lang="en-US"/>
              <a:t>VLAN</a:t>
            </a:r>
          </a:p>
        </p:txBody>
      </p:sp>
      <p:sp>
        <p:nvSpPr>
          <p:cNvPr id="8" name="Oval 7"/>
          <p:cNvSpPr/>
          <p:nvPr/>
        </p:nvSpPr>
        <p:spPr>
          <a:xfrm>
            <a:off x="1524000" y="4572000"/>
            <a:ext cx="1295400" cy="533400"/>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r>
              <a:rPr dirty="0" lang="en-US"/>
              <a:t>VLAN</a:t>
            </a:r>
          </a:p>
        </p:txBody>
      </p:sp>
      <p:cxnSp>
        <p:nvCxnSpPr>
          <p:cNvPr id="9" name="Straight Connector 8"/>
          <p:cNvCxnSpPr>
            <a:stCxn id="7" idx="2"/>
            <a:endCxn id="14" idx="3"/>
          </p:cNvCxnSpPr>
          <p:nvPr/>
        </p:nvCxnSpPr>
        <p:spPr>
          <a:xfrm flipH="1" flipV="1">
            <a:off x="4464119" y="4900125"/>
            <a:ext cx="2393881" cy="14775"/>
          </a:xfrm>
          <a:prstGeom prst="line">
            <a:avLst/>
          </a:prstGeom>
          <a:ln w="4127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4800" y="4267200"/>
            <a:ext cx="8305800" cy="1676400"/>
          </a:xfrm>
          <a:prstGeom prst="rect">
            <a:avLst/>
          </a:prstGeom>
          <a:noFill/>
          <a:ln w="19050">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endParaRPr lang="en-US"/>
          </a:p>
        </p:txBody>
      </p:sp>
      <p:sp>
        <p:nvSpPr>
          <p:cNvPr id="11" name="TextBox 10"/>
          <p:cNvSpPr txBox="1"/>
          <p:nvPr/>
        </p:nvSpPr>
        <p:spPr>
          <a:xfrm>
            <a:off x="5105400" y="4572000"/>
            <a:ext cx="914400" cy="914400"/>
          </a:xfrm>
          <a:prstGeom prst="rect">
            <a:avLst/>
          </a:prstGeom>
          <a:noFill/>
        </p:spPr>
        <p:txBody>
          <a:bodyPr rtlCol="0" wrap="none">
            <a:noAutofit/>
          </a:bodyPr>
          <a:lstStyle/>
          <a:p>
            <a:pPr>
              <a:lnSpc>
                <a:spcPct val="90000"/>
              </a:lnSpc>
            </a:pPr>
            <a:r>
              <a:rPr dirty="0" lang="en-US"/>
              <a:t>I-SID</a:t>
            </a:r>
          </a:p>
        </p:txBody>
      </p:sp>
      <p:sp>
        <p:nvSpPr>
          <p:cNvPr id="12" name="TextBox 11"/>
          <p:cNvSpPr txBox="1"/>
          <p:nvPr/>
        </p:nvSpPr>
        <p:spPr>
          <a:xfrm>
            <a:off x="5638800" y="5334000"/>
            <a:ext cx="914400" cy="914400"/>
          </a:xfrm>
          <a:prstGeom prst="rect">
            <a:avLst/>
          </a:prstGeom>
          <a:noFill/>
        </p:spPr>
        <p:txBody>
          <a:bodyPr rtlCol="0" wrap="none">
            <a:noAutofit/>
          </a:bodyPr>
          <a:lstStyle/>
          <a:p>
            <a:pPr algn="ctr">
              <a:lnSpc>
                <a:spcPct val="90000"/>
              </a:lnSpc>
            </a:pPr>
            <a:r>
              <a:rPr b="1" dirty="0" lang="en-US"/>
              <a:t>Secure L3 “Stealth”</a:t>
            </a:r>
          </a:p>
          <a:p>
            <a:pPr algn="ctr">
              <a:lnSpc>
                <a:spcPct val="90000"/>
              </a:lnSpc>
            </a:pPr>
            <a:r>
              <a:rPr b="1" dirty="0" lang="en-US"/>
              <a:t> Network (IP VPN)</a:t>
            </a:r>
          </a:p>
        </p:txBody>
      </p:sp>
      <p:pic>
        <p:nvPicPr>
          <p:cNvPr descr="vr_corp_red" id="13" name="Picture 12"/>
          <p:cNvPicPr>
            <a:picLocks noChangeArrowheads="1" noChangeAspect="1"/>
          </p:cNvPicPr>
          <p:nvPr/>
        </p:nvPicPr>
        <p:blipFill>
          <a:blip cstate="print" r:embed="rId5">
            <a:extLst>
              <a:ext uri="{28A0092B-C50C-407E-A947-70E740481C1C}">
                <a14:useLocalDpi xmlns:a14="http://schemas.microsoft.com/office/drawing/2010/main"/>
              </a:ext>
            </a:extLst>
          </a:blip>
          <a:srcRect/>
          <a:stretch>
            <a:fillRect/>
          </a:stretch>
        </p:blipFill>
        <p:spPr bwMode="auto">
          <a:xfrm>
            <a:off x="6705600" y="4724400"/>
            <a:ext cx="349319" cy="351450"/>
          </a:xfrm>
          <a:prstGeom prst="rect">
            <a:avLst/>
          </a:prstGeom>
          <a:noFill/>
          <a:extLst>
            <a:ext uri="{909E8E84-426E-40DD-AFC4-6F175D3DCCD1}">
              <a14:hiddenFill xmlns:a14="http://schemas.microsoft.com/office/drawing/2010/main">
                <a:solidFill>
                  <a:srgbClr val="FFFFFF"/>
                </a:solidFill>
              </a14:hiddenFill>
            </a:ext>
          </a:extLst>
        </p:spPr>
      </p:pic>
      <p:pic>
        <p:nvPicPr>
          <p:cNvPr descr="vr_corp_red" id="14" name="Picture 17"/>
          <p:cNvPicPr>
            <a:picLocks noChangeArrowheads="1" noChangeAspect="1"/>
          </p:cNvPicPr>
          <p:nvPr/>
        </p:nvPicPr>
        <p:blipFill>
          <a:blip cstate="print" r:embed="rId5">
            <a:extLst>
              <a:ext uri="{28A0092B-C50C-407E-A947-70E740481C1C}">
                <a14:useLocalDpi xmlns:a14="http://schemas.microsoft.com/office/drawing/2010/main"/>
              </a:ext>
            </a:extLst>
          </a:blip>
          <a:srcRect/>
          <a:stretch>
            <a:fillRect/>
          </a:stretch>
        </p:blipFill>
        <p:spPr bwMode="auto">
          <a:xfrm>
            <a:off x="4114800" y="4724400"/>
            <a:ext cx="349319" cy="3514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752600" y="5105400"/>
            <a:ext cx="914400" cy="914400"/>
          </a:xfrm>
          <a:prstGeom prst="rect">
            <a:avLst/>
          </a:prstGeom>
          <a:noFill/>
        </p:spPr>
        <p:txBody>
          <a:bodyPr rtlCol="0" wrap="none">
            <a:noAutofit/>
          </a:bodyPr>
          <a:lstStyle/>
          <a:p>
            <a:pPr>
              <a:lnSpc>
                <a:spcPct val="90000"/>
              </a:lnSpc>
            </a:pPr>
            <a:r>
              <a:rPr dirty="0" lang="en-US"/>
              <a:t>Subnet A</a:t>
            </a:r>
          </a:p>
        </p:txBody>
      </p:sp>
      <p:sp>
        <p:nvSpPr>
          <p:cNvPr id="16" name="TextBox 15"/>
          <p:cNvSpPr txBox="1"/>
          <p:nvPr/>
        </p:nvSpPr>
        <p:spPr>
          <a:xfrm>
            <a:off x="7010400" y="5105400"/>
            <a:ext cx="914400" cy="914400"/>
          </a:xfrm>
          <a:prstGeom prst="rect">
            <a:avLst/>
          </a:prstGeom>
          <a:noFill/>
        </p:spPr>
        <p:txBody>
          <a:bodyPr rtlCol="0" wrap="none">
            <a:noAutofit/>
          </a:bodyPr>
          <a:lstStyle/>
          <a:p>
            <a:pPr>
              <a:lnSpc>
                <a:spcPct val="90000"/>
              </a:lnSpc>
            </a:pPr>
            <a:r>
              <a:rPr dirty="0" lang="en-US"/>
              <a:t>Subnet B</a:t>
            </a:r>
          </a:p>
        </p:txBody>
      </p:sp>
      <p:sp>
        <p:nvSpPr>
          <p:cNvPr id="17" name="TextBox 16"/>
          <p:cNvSpPr txBox="1"/>
          <p:nvPr/>
        </p:nvSpPr>
        <p:spPr>
          <a:xfrm>
            <a:off x="6553200" y="4419600"/>
            <a:ext cx="914400" cy="381000"/>
          </a:xfrm>
          <a:prstGeom prst="rect">
            <a:avLst/>
          </a:prstGeom>
          <a:noFill/>
        </p:spPr>
        <p:txBody>
          <a:bodyPr rtlCol="0" wrap="none">
            <a:noAutofit/>
          </a:bodyPr>
          <a:lstStyle/>
          <a:p>
            <a:pPr>
              <a:lnSpc>
                <a:spcPct val="90000"/>
              </a:lnSpc>
            </a:pPr>
            <a:r>
              <a:rPr dirty="0" lang="en-US"/>
              <a:t>VRF</a:t>
            </a:r>
          </a:p>
        </p:txBody>
      </p:sp>
      <p:sp>
        <p:nvSpPr>
          <p:cNvPr id="18" name="TextBox 17"/>
          <p:cNvSpPr txBox="1"/>
          <p:nvPr/>
        </p:nvSpPr>
        <p:spPr>
          <a:xfrm>
            <a:off x="3962400" y="4419600"/>
            <a:ext cx="914400" cy="381000"/>
          </a:xfrm>
          <a:prstGeom prst="rect">
            <a:avLst/>
          </a:prstGeom>
          <a:noFill/>
        </p:spPr>
        <p:txBody>
          <a:bodyPr rtlCol="0" wrap="none">
            <a:noAutofit/>
          </a:bodyPr>
          <a:lstStyle/>
          <a:p>
            <a:pPr>
              <a:lnSpc>
                <a:spcPct val="90000"/>
              </a:lnSpc>
            </a:pPr>
            <a:r>
              <a:rPr dirty="0" lang="en-US"/>
              <a:t>VRF</a:t>
            </a:r>
          </a:p>
        </p:txBody>
      </p:sp>
      <p:sp>
        <p:nvSpPr>
          <p:cNvPr id="19" name="TextBox 18"/>
          <p:cNvSpPr txBox="1"/>
          <p:nvPr/>
        </p:nvSpPr>
        <p:spPr>
          <a:xfrm>
            <a:off x="3200400" y="3886200"/>
            <a:ext cx="914400" cy="914400"/>
          </a:xfrm>
          <a:prstGeom prst="rect">
            <a:avLst/>
          </a:prstGeom>
          <a:noFill/>
        </p:spPr>
        <p:txBody>
          <a:bodyPr rtlCol="0" wrap="none">
            <a:noAutofit/>
          </a:bodyPr>
          <a:lstStyle/>
          <a:p>
            <a:pPr>
              <a:lnSpc>
                <a:spcPct val="90000"/>
              </a:lnSpc>
            </a:pPr>
            <a:r>
              <a:rPr dirty="0" lang="en-US"/>
              <a:t>Fabric Connect Cloud</a:t>
            </a:r>
          </a:p>
        </p:txBody>
      </p:sp>
      <p:sp>
        <p:nvSpPr>
          <p:cNvPr id="20" name="Oval 19"/>
          <p:cNvSpPr/>
          <p:nvPr/>
        </p:nvSpPr>
        <p:spPr>
          <a:xfrm>
            <a:off x="3810000" y="4800600"/>
            <a:ext cx="304800" cy="152400"/>
          </a:xfrm>
          <a:prstGeom prst="ellipse">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endParaRPr lang="en-US"/>
          </a:p>
        </p:txBody>
      </p:sp>
      <p:sp>
        <p:nvSpPr>
          <p:cNvPr id="21" name="Rectangle 20"/>
          <p:cNvSpPr/>
          <p:nvPr/>
        </p:nvSpPr>
        <p:spPr>
          <a:xfrm>
            <a:off x="2819400" y="4572000"/>
            <a:ext cx="990600" cy="60960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r>
              <a:rPr dirty="0" lang="en-US"/>
              <a:t>FW/IDS</a:t>
            </a:r>
          </a:p>
        </p:txBody>
      </p:sp>
      <p:sp>
        <p:nvSpPr>
          <p:cNvPr id="22" name="TextBox 21"/>
          <p:cNvSpPr txBox="1"/>
          <p:nvPr/>
        </p:nvSpPr>
        <p:spPr>
          <a:xfrm>
            <a:off x="1600200" y="5334000"/>
            <a:ext cx="914400" cy="914400"/>
          </a:xfrm>
          <a:prstGeom prst="rect">
            <a:avLst/>
          </a:prstGeom>
          <a:noFill/>
        </p:spPr>
        <p:txBody>
          <a:bodyPr rtlCol="0" wrap="none">
            <a:noAutofit/>
          </a:bodyPr>
          <a:lstStyle/>
          <a:p>
            <a:pPr algn="ctr">
              <a:lnSpc>
                <a:spcPct val="90000"/>
              </a:lnSpc>
            </a:pPr>
            <a:r>
              <a:rPr b="1" dirty="0" lang="en-US"/>
              <a:t>Secure L2 </a:t>
            </a:r>
          </a:p>
          <a:p>
            <a:pPr algn="ctr">
              <a:lnSpc>
                <a:spcPct val="90000"/>
              </a:lnSpc>
            </a:pPr>
            <a:r>
              <a:rPr b="1" dirty="0" lang="en-US"/>
              <a:t>“Stealth” Networks</a:t>
            </a:r>
          </a:p>
        </p:txBody>
      </p:sp>
      <p:sp>
        <p:nvSpPr>
          <p:cNvPr id="23" name="TextBox 22"/>
          <p:cNvSpPr txBox="1"/>
          <p:nvPr/>
        </p:nvSpPr>
        <p:spPr>
          <a:xfrm>
            <a:off x="5638800" y="3733800"/>
            <a:ext cx="914400" cy="914400"/>
          </a:xfrm>
          <a:prstGeom prst="rect">
            <a:avLst/>
          </a:prstGeom>
          <a:noFill/>
        </p:spPr>
        <p:txBody>
          <a:bodyPr rtlCol="0" wrap="none">
            <a:noAutofit/>
          </a:bodyPr>
          <a:lstStyle/>
          <a:p>
            <a:pPr>
              <a:lnSpc>
                <a:spcPct val="90000"/>
              </a:lnSpc>
            </a:pPr>
            <a:r>
              <a:rPr b="1" dirty="0" lang="en-US"/>
              <a:t>Core Distribution</a:t>
            </a:r>
          </a:p>
        </p:txBody>
      </p:sp>
      <p:sp>
        <p:nvSpPr>
          <p:cNvPr id="24" name="TextBox 23"/>
          <p:cNvSpPr txBox="1"/>
          <p:nvPr/>
        </p:nvSpPr>
        <p:spPr>
          <a:xfrm>
            <a:off x="1143000" y="3733800"/>
            <a:ext cx="914400" cy="914400"/>
          </a:xfrm>
          <a:prstGeom prst="rect">
            <a:avLst/>
          </a:prstGeom>
          <a:noFill/>
        </p:spPr>
        <p:txBody>
          <a:bodyPr rtlCol="0" wrap="none">
            <a:noAutofit/>
          </a:bodyPr>
          <a:lstStyle/>
          <a:p>
            <a:pPr>
              <a:lnSpc>
                <a:spcPct val="90000"/>
              </a:lnSpc>
            </a:pPr>
            <a:r>
              <a:rPr b="1" dirty="0" lang="en-US"/>
              <a:t>Data Center</a:t>
            </a:r>
          </a:p>
        </p:txBody>
      </p:sp>
      <p:cxnSp>
        <p:nvCxnSpPr>
          <p:cNvPr id="25" name="Straight Connector 24"/>
          <p:cNvCxnSpPr/>
          <p:nvPr/>
        </p:nvCxnSpPr>
        <p:spPr>
          <a:xfrm>
            <a:off x="3962400" y="3429000"/>
            <a:ext cx="0" cy="3124200"/>
          </a:xfrm>
          <a:prstGeom prst="line">
            <a:avLst/>
          </a:prstGeom>
          <a:ln w="19050">
            <a:solidFill>
              <a:schemeClr val="tx1"/>
            </a:solidFill>
            <a:prstDash val="dash"/>
            <a:miter lim="800000"/>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848600" y="3352800"/>
            <a:ext cx="914400" cy="914400"/>
          </a:xfrm>
          <a:prstGeom prst="rect">
            <a:avLst/>
          </a:prstGeom>
          <a:noFill/>
        </p:spPr>
        <p:txBody>
          <a:bodyPr rtlCol="0" wrap="none">
            <a:noAutofit/>
          </a:bodyPr>
          <a:lstStyle/>
          <a:p>
            <a:pPr>
              <a:lnSpc>
                <a:spcPct val="90000"/>
              </a:lnSpc>
            </a:pPr>
            <a:r>
              <a:rPr dirty="0" lang="en-US"/>
              <a:t>PCA-DSS</a:t>
            </a:r>
          </a:p>
          <a:p>
            <a:pPr>
              <a:lnSpc>
                <a:spcPct val="90000"/>
              </a:lnSpc>
            </a:pPr>
            <a:r>
              <a:rPr dirty="0" lang="en-US"/>
              <a:t>Application</a:t>
            </a:r>
          </a:p>
          <a:p>
            <a:pPr>
              <a:lnSpc>
                <a:spcPct val="90000"/>
              </a:lnSpc>
            </a:pPr>
            <a:r>
              <a:rPr dirty="0" lang="en-US"/>
              <a:t>(Client)</a:t>
            </a:r>
          </a:p>
        </p:txBody>
      </p:sp>
      <p:sp>
        <p:nvSpPr>
          <p:cNvPr id="27" name="Rectangle 26"/>
          <p:cNvSpPr/>
          <p:nvPr/>
        </p:nvSpPr>
        <p:spPr>
          <a:xfrm>
            <a:off x="3657600" y="5257800"/>
            <a:ext cx="609600" cy="38100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r>
              <a:rPr dirty="0" lang="en-US"/>
              <a:t>IDE</a:t>
            </a:r>
          </a:p>
        </p:txBody>
      </p:sp>
      <p:sp>
        <p:nvSpPr>
          <p:cNvPr id="28" name="Rectangle 27"/>
          <p:cNvSpPr/>
          <p:nvPr/>
        </p:nvSpPr>
        <p:spPr>
          <a:xfrm>
            <a:off x="8229600" y="4267200"/>
            <a:ext cx="381000" cy="38100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endParaRPr lang="en-US"/>
          </a:p>
        </p:txBody>
      </p:sp>
      <p:sp>
        <p:nvSpPr>
          <p:cNvPr id="29" name="TextBox 28"/>
          <p:cNvSpPr txBox="1"/>
          <p:nvPr/>
        </p:nvSpPr>
        <p:spPr>
          <a:xfrm>
            <a:off x="0" y="3352800"/>
            <a:ext cx="914400" cy="914400"/>
          </a:xfrm>
          <a:prstGeom prst="rect">
            <a:avLst/>
          </a:prstGeom>
          <a:noFill/>
        </p:spPr>
        <p:txBody>
          <a:bodyPr rtlCol="0" wrap="none">
            <a:noAutofit/>
          </a:bodyPr>
          <a:lstStyle/>
          <a:p>
            <a:pPr>
              <a:lnSpc>
                <a:spcPct val="90000"/>
              </a:lnSpc>
            </a:pPr>
            <a:r>
              <a:rPr dirty="0" lang="en-US"/>
              <a:t>PCA-DSS</a:t>
            </a:r>
          </a:p>
          <a:p>
            <a:pPr>
              <a:lnSpc>
                <a:spcPct val="90000"/>
              </a:lnSpc>
            </a:pPr>
            <a:r>
              <a:rPr dirty="0" lang="en-US"/>
              <a:t>Application</a:t>
            </a:r>
          </a:p>
          <a:p>
            <a:pPr>
              <a:lnSpc>
                <a:spcPct val="90000"/>
              </a:lnSpc>
            </a:pPr>
            <a:r>
              <a:rPr dirty="0" lang="en-US"/>
              <a:t>(Server)</a:t>
            </a:r>
          </a:p>
        </p:txBody>
      </p:sp>
      <p:sp>
        <p:nvSpPr>
          <p:cNvPr id="30" name="Rectangle 29"/>
          <p:cNvSpPr/>
          <p:nvPr/>
        </p:nvSpPr>
        <p:spPr>
          <a:xfrm>
            <a:off x="457200" y="4343400"/>
            <a:ext cx="381000" cy="38100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endParaRPr lang="en-US"/>
          </a:p>
        </p:txBody>
      </p:sp>
      <p:cxnSp>
        <p:nvCxnSpPr>
          <p:cNvPr id="31" name="Straight Connector 30"/>
          <p:cNvCxnSpPr>
            <a:stCxn id="30" idx="3"/>
            <a:endCxn id="8" idx="2"/>
          </p:cNvCxnSpPr>
          <p:nvPr/>
        </p:nvCxnSpPr>
        <p:spPr>
          <a:xfrm>
            <a:off x="838200" y="4533900"/>
            <a:ext cx="685800" cy="30480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8" idx="1"/>
            <a:endCxn id="7" idx="7"/>
          </p:cNvCxnSpPr>
          <p:nvPr/>
        </p:nvCxnSpPr>
        <p:spPr>
          <a:xfrm flipH="1">
            <a:off x="7963693" y="4457700"/>
            <a:ext cx="265907" cy="268615"/>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4038600" y="3505200"/>
            <a:ext cx="1066800" cy="1219200"/>
          </a:xfrm>
          <a:prstGeom prst="straightConnector1">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800600" y="3200400"/>
            <a:ext cx="914400" cy="914400"/>
          </a:xfrm>
          <a:prstGeom prst="rect">
            <a:avLst/>
          </a:prstGeom>
          <a:noFill/>
        </p:spPr>
        <p:txBody>
          <a:bodyPr rtlCol="0" wrap="none">
            <a:noAutofit/>
          </a:bodyPr>
          <a:lstStyle/>
          <a:p>
            <a:pPr>
              <a:lnSpc>
                <a:spcPct val="90000"/>
              </a:lnSpc>
            </a:pPr>
            <a:r>
              <a:rPr dirty="0" lang="en-US"/>
              <a:t>Secure Single Port</a:t>
            </a:r>
          </a:p>
        </p:txBody>
      </p:sp>
      <p:sp>
        <p:nvSpPr>
          <p:cNvPr id="35" name="Flowchart: Magnetic Disk 34"/>
          <p:cNvSpPr/>
          <p:nvPr/>
        </p:nvSpPr>
        <p:spPr>
          <a:xfrm>
            <a:off x="381000" y="4800600"/>
            <a:ext cx="533400" cy="381000"/>
          </a:xfrm>
          <a:prstGeom prst="flowChartMagneticDisk">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90000"/>
              </a:lnSpc>
            </a:pPr>
            <a:endParaRPr lang="en-US"/>
          </a:p>
        </p:txBody>
      </p:sp>
      <p:sp>
        <p:nvSpPr>
          <p:cNvPr id="36" name="TextBox 35"/>
          <p:cNvSpPr txBox="1"/>
          <p:nvPr/>
        </p:nvSpPr>
        <p:spPr>
          <a:xfrm>
            <a:off x="6934200" y="1905000"/>
            <a:ext cx="914400" cy="914400"/>
          </a:xfrm>
          <a:prstGeom prst="rect">
            <a:avLst/>
          </a:prstGeom>
          <a:noFill/>
        </p:spPr>
        <p:txBody>
          <a:bodyPr rtlCol="0" wrap="none">
            <a:noAutofit/>
          </a:bodyPr>
          <a:lstStyle/>
          <a:p>
            <a:pPr>
              <a:lnSpc>
                <a:spcPct val="90000"/>
              </a:lnSpc>
            </a:pPr>
            <a:r>
              <a:rPr dirty="0" lang="en-US"/>
              <a:t>Remote site systems</a:t>
            </a:r>
          </a:p>
          <a:p>
            <a:pPr>
              <a:lnSpc>
                <a:spcPct val="90000"/>
              </a:lnSpc>
            </a:pPr>
            <a:r>
              <a:rPr dirty="0" lang="en-US"/>
              <a:t>App/OS</a:t>
            </a:r>
          </a:p>
          <a:p>
            <a:pPr>
              <a:lnSpc>
                <a:spcPct val="90000"/>
              </a:lnSpc>
            </a:pPr>
            <a:r>
              <a:rPr dirty="0" lang="en-US"/>
              <a:t>Switch/Network</a:t>
            </a:r>
          </a:p>
        </p:txBody>
      </p:sp>
      <p:sp>
        <p:nvSpPr>
          <p:cNvPr id="37" name="TextBox 36"/>
          <p:cNvSpPr txBox="1"/>
          <p:nvPr/>
        </p:nvSpPr>
        <p:spPr>
          <a:xfrm>
            <a:off x="5105400" y="1828800"/>
            <a:ext cx="914400" cy="914400"/>
          </a:xfrm>
          <a:prstGeom prst="rect">
            <a:avLst/>
          </a:prstGeom>
          <a:noFill/>
        </p:spPr>
        <p:txBody>
          <a:bodyPr rtlCol="0" wrap="none">
            <a:noAutofit/>
          </a:bodyPr>
          <a:lstStyle/>
          <a:p>
            <a:pPr>
              <a:lnSpc>
                <a:spcPct val="90000"/>
              </a:lnSpc>
            </a:pPr>
            <a:r>
              <a:rPr dirty="0" lang="en-US"/>
              <a:t>Network </a:t>
            </a:r>
          </a:p>
          <a:p>
            <a:pPr>
              <a:lnSpc>
                <a:spcPct val="90000"/>
              </a:lnSpc>
            </a:pPr>
            <a:r>
              <a:rPr dirty="0" lang="en-US"/>
              <a:t>Distribution </a:t>
            </a:r>
          </a:p>
          <a:p>
            <a:pPr>
              <a:lnSpc>
                <a:spcPct val="90000"/>
              </a:lnSpc>
            </a:pPr>
            <a:r>
              <a:rPr dirty="0" lang="en-US"/>
              <a:t>Systems</a:t>
            </a:r>
          </a:p>
        </p:txBody>
      </p:sp>
      <p:sp>
        <p:nvSpPr>
          <p:cNvPr id="38" name="TextBox 37"/>
          <p:cNvSpPr txBox="1"/>
          <p:nvPr/>
        </p:nvSpPr>
        <p:spPr>
          <a:xfrm>
            <a:off x="2971800" y="1905000"/>
            <a:ext cx="914400" cy="914400"/>
          </a:xfrm>
          <a:prstGeom prst="rect">
            <a:avLst/>
          </a:prstGeom>
          <a:noFill/>
        </p:spPr>
        <p:txBody>
          <a:bodyPr rtlCol="0" wrap="none">
            <a:noAutofit/>
          </a:bodyPr>
          <a:lstStyle/>
          <a:p>
            <a:pPr>
              <a:lnSpc>
                <a:spcPct val="90000"/>
              </a:lnSpc>
            </a:pPr>
            <a:r>
              <a:rPr dirty="0" lang="en-US"/>
              <a:t>Firewall/IDS</a:t>
            </a:r>
          </a:p>
          <a:p>
            <a:pPr>
              <a:lnSpc>
                <a:spcPct val="90000"/>
              </a:lnSpc>
            </a:pPr>
            <a:r>
              <a:rPr dirty="0" lang="en-US"/>
              <a:t>Security </a:t>
            </a:r>
          </a:p>
          <a:p>
            <a:pPr>
              <a:lnSpc>
                <a:spcPct val="90000"/>
              </a:lnSpc>
            </a:pPr>
            <a:r>
              <a:rPr dirty="0" lang="en-US"/>
              <a:t>Demarcation</a:t>
            </a:r>
          </a:p>
        </p:txBody>
      </p:sp>
      <p:sp>
        <p:nvSpPr>
          <p:cNvPr id="39" name="TextBox 38"/>
          <p:cNvSpPr txBox="1"/>
          <p:nvPr/>
        </p:nvSpPr>
        <p:spPr>
          <a:xfrm>
            <a:off x="533400" y="1371600"/>
            <a:ext cx="914400" cy="914400"/>
          </a:xfrm>
          <a:prstGeom prst="rect">
            <a:avLst/>
          </a:prstGeom>
          <a:noFill/>
        </p:spPr>
        <p:txBody>
          <a:bodyPr rtlCol="0" wrap="none">
            <a:noAutofit/>
          </a:bodyPr>
          <a:lstStyle/>
          <a:p>
            <a:pPr>
              <a:lnSpc>
                <a:spcPct val="90000"/>
              </a:lnSpc>
            </a:pPr>
            <a:r>
              <a:rPr dirty="0" lang="en-US"/>
              <a:t>Data Center Systems</a:t>
            </a:r>
          </a:p>
        </p:txBody>
      </p:sp>
      <p:sp>
        <p:nvSpPr>
          <p:cNvPr id="40" name="TextBox 39"/>
          <p:cNvSpPr txBox="1"/>
          <p:nvPr/>
        </p:nvSpPr>
        <p:spPr>
          <a:xfrm>
            <a:off x="1752600" y="1905000"/>
            <a:ext cx="914400" cy="914400"/>
          </a:xfrm>
          <a:prstGeom prst="rect">
            <a:avLst/>
          </a:prstGeom>
          <a:noFill/>
        </p:spPr>
        <p:txBody>
          <a:bodyPr rtlCol="0" wrap="none">
            <a:noAutofit/>
          </a:bodyPr>
          <a:lstStyle/>
          <a:p>
            <a:pPr>
              <a:lnSpc>
                <a:spcPct val="90000"/>
              </a:lnSpc>
            </a:pPr>
            <a:r>
              <a:rPr dirty="0" lang="en-US"/>
              <a:t>Compute </a:t>
            </a:r>
          </a:p>
          <a:p>
            <a:pPr>
              <a:lnSpc>
                <a:spcPct val="90000"/>
              </a:lnSpc>
            </a:pPr>
            <a:r>
              <a:rPr dirty="0" lang="en-US"/>
              <a:t>Systems</a:t>
            </a:r>
          </a:p>
        </p:txBody>
      </p:sp>
      <p:sp>
        <p:nvSpPr>
          <p:cNvPr id="41" name="TextBox 40"/>
          <p:cNvSpPr txBox="1"/>
          <p:nvPr/>
        </p:nvSpPr>
        <p:spPr>
          <a:xfrm>
            <a:off x="381000" y="1905000"/>
            <a:ext cx="914400" cy="914400"/>
          </a:xfrm>
          <a:prstGeom prst="rect">
            <a:avLst/>
          </a:prstGeom>
          <a:noFill/>
        </p:spPr>
        <p:txBody>
          <a:bodyPr rtlCol="0" wrap="none">
            <a:noAutofit/>
          </a:bodyPr>
          <a:lstStyle/>
          <a:p>
            <a:pPr>
              <a:lnSpc>
                <a:spcPct val="90000"/>
              </a:lnSpc>
            </a:pPr>
            <a:r>
              <a:rPr dirty="0" lang="en-US"/>
              <a:t>Storage </a:t>
            </a:r>
          </a:p>
          <a:p>
            <a:pPr>
              <a:lnSpc>
                <a:spcPct val="90000"/>
              </a:lnSpc>
            </a:pPr>
            <a:r>
              <a:rPr dirty="0" lang="en-US"/>
              <a:t>Systems</a:t>
            </a:r>
          </a:p>
        </p:txBody>
      </p:sp>
      <p:cxnSp>
        <p:nvCxnSpPr>
          <p:cNvPr id="43" name="Straight Connector 42"/>
          <p:cNvCxnSpPr/>
          <p:nvPr/>
        </p:nvCxnSpPr>
        <p:spPr>
          <a:xfrm>
            <a:off x="6858000" y="1676400"/>
            <a:ext cx="0" cy="137160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495800" y="1676400"/>
            <a:ext cx="0" cy="137160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895600" y="1066800"/>
            <a:ext cx="0" cy="198120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600200" y="1676400"/>
            <a:ext cx="0" cy="1371600"/>
          </a:xfrm>
          <a:prstGeom prst="line">
            <a:avLst/>
          </a:prstGeom>
          <a:ln w="190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4" name="Slide Number Placeholder 43"/>
          <p:cNvSpPr>
            <a:spLocks noGrp="1"/>
          </p:cNvSpPr>
          <p:nvPr>
            <p:ph idx="12" sz="quarter" type="sldNum"/>
          </p:nvPr>
        </p:nvSpPr>
        <p:spPr/>
        <p:txBody>
          <a:bodyPr/>
          <a:lstStyle/>
          <a:p>
            <a:fld id="{3E55E81F-72E2-40F1-A677-7E1BFDA06590}" type="slidenum">
              <a:rPr lang="en-US" smtClean="0"/>
              <a:t>19</a:t>
            </a:fld>
            <a:endParaRPr lang="en-US"/>
          </a:p>
        </p:txBody>
      </p:sp>
    </p:spTree>
  </p:cSld>
  <p:clrMapOvr>
    <a:masterClrMapping/>
  </p:clrMapOvr>
  <mc:AlternateContent xmlns:mc="http://schemas.openxmlformats.org/markup-compatibility/2006">
    <mc:Choice xmlns:p14="http://schemas.microsoft.com/office/powerpoint/2010/main" Requires="p14">
      <p:transition p14:dur="2000" spd="slow"/>
    </mc:Choice>
    <mc:Fallback>
      <p:transition spd="slow"/>
    </mc:Fallback>
  </mc:AlternateContent>
  <p:timing>
    <p:tnLst>
      <p:par>
        <p:cTn dur="indefinite" id="1" nodeType="tmRoot" restart="never"/>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Privacy in a Virtualized World</a:t>
            </a:r>
            <a:endParaRPr lang="en-US" dirty="0"/>
          </a:p>
        </p:txBody>
      </p:sp>
      <p:sp>
        <p:nvSpPr>
          <p:cNvPr id="3" name="Content Placeholder 2"/>
          <p:cNvSpPr>
            <a:spLocks noGrp="1"/>
          </p:cNvSpPr>
          <p:nvPr>
            <p:ph idx="1"/>
          </p:nvPr>
        </p:nvSpPr>
        <p:spPr/>
        <p:txBody>
          <a:bodyPr>
            <a:normAutofit/>
          </a:bodyPr>
          <a:lstStyle/>
          <a:p>
            <a:r>
              <a:rPr lang="en-US" sz="2400" dirty="0" smtClean="0"/>
              <a:t>Network and Service Virtualization have transformed the IT industry</a:t>
            </a:r>
          </a:p>
          <a:p>
            <a:pPr lvl="1"/>
            <a:r>
              <a:rPr lang="en-US" sz="2000" dirty="0" smtClean="0"/>
              <a:t>Cloud Services</a:t>
            </a:r>
          </a:p>
          <a:p>
            <a:pPr lvl="1"/>
            <a:r>
              <a:rPr lang="en-US" sz="2000" dirty="0" smtClean="0"/>
              <a:t>Software Defined Networking</a:t>
            </a:r>
          </a:p>
          <a:p>
            <a:r>
              <a:rPr lang="en-US" sz="2400" dirty="0" smtClean="0"/>
              <a:t>Security and privacy concerns are being expressed by many risk and security analysts</a:t>
            </a:r>
          </a:p>
          <a:p>
            <a:r>
              <a:rPr lang="en-US" sz="2400" dirty="0" smtClean="0"/>
              <a:t>Regulatory compliance in a virtualized environment can be a difficult bar to reach</a:t>
            </a:r>
          </a:p>
          <a:p>
            <a:r>
              <a:rPr lang="en-US" sz="2400" dirty="0" smtClean="0"/>
              <a:t>Examples are, PCI Compliance, HIPAA, Process flow and control (SCADA) environments, Video Surveillance</a:t>
            </a:r>
            <a:endParaRPr lang="en-US" sz="2400" dirty="0"/>
          </a:p>
        </p:txBody>
      </p:sp>
      <p:sp>
        <p:nvSpPr>
          <p:cNvPr id="8" name="Slide Number Placeholder 7"/>
          <p:cNvSpPr>
            <a:spLocks noGrp="1"/>
          </p:cNvSpPr>
          <p:nvPr>
            <p:ph type="sldNum" sz="quarter" idx="12"/>
          </p:nvPr>
        </p:nvSpPr>
        <p:spPr/>
        <p:txBody>
          <a:bodyPr/>
          <a:lstStyle/>
          <a:p>
            <a:fld id="{3E55E81F-72E2-40F1-A677-7E1BFDA06590}" type="slidenum">
              <a:rPr lang="en-US" smtClean="0"/>
              <a:t>2</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PCI-DSS Compliance Design Checklist</a:t>
            </a:r>
            <a:endParaRPr lang="en-US" dirty="0"/>
          </a:p>
        </p:txBody>
      </p:sp>
      <p:sp>
        <p:nvSpPr>
          <p:cNvPr id="3" name="Content Placeholder 2"/>
          <p:cNvSpPr>
            <a:spLocks noGrp="1"/>
          </p:cNvSpPr>
          <p:nvPr>
            <p:ph idx="1"/>
          </p:nvPr>
        </p:nvSpPr>
        <p:spPr/>
        <p:txBody>
          <a:bodyPr/>
          <a:lstStyle/>
          <a:p>
            <a:r>
              <a:rPr lang="en-US" smtClean="0"/>
              <a:t>Terminate L3 VSN’s as close to the edge as possible</a:t>
            </a:r>
          </a:p>
          <a:p>
            <a:pPr lvl="1"/>
            <a:r>
              <a:rPr lang="en-US" smtClean="0"/>
              <a:t>When it is not possible. Extend to edge with Secure “Stealth” L2 VSN’s off of the VRF*</a:t>
            </a:r>
          </a:p>
          <a:p>
            <a:r>
              <a:rPr lang="en-US" smtClean="0"/>
              <a:t>Limit port membership into Security Demarcation points.</a:t>
            </a:r>
          </a:p>
          <a:p>
            <a:pPr lvl="1"/>
            <a:r>
              <a:rPr lang="en-US" smtClean="0"/>
              <a:t>Single port ideally</a:t>
            </a:r>
          </a:p>
          <a:p>
            <a:r>
              <a:rPr lang="en-US" smtClean="0"/>
              <a:t>Limit port memberships to ONLY PA-DSS endpoints</a:t>
            </a:r>
          </a:p>
          <a:p>
            <a:pPr lvl="1"/>
            <a:r>
              <a:rPr lang="en-US" smtClean="0"/>
              <a:t>IDE can provide for complete assurance of proper network placement and ID Management of PA-DSS systems.</a:t>
            </a:r>
          </a:p>
          <a:p>
            <a:r>
              <a:rPr lang="en-US" smtClean="0"/>
              <a:t>Be sure to limit ONLY PA-DSS applications to the Dark Horse environment</a:t>
            </a:r>
          </a:p>
          <a:p>
            <a:r>
              <a:rPr lang="en-US" smtClean="0"/>
              <a:t>Validate Firewall Security Policy Databases (TEST!)</a:t>
            </a:r>
          </a:p>
          <a:p>
            <a:r>
              <a:rPr lang="en-US" smtClean="0"/>
              <a:t>Any public Internet or Wireless usage will require encryption</a:t>
            </a:r>
          </a:p>
          <a:p>
            <a:pPr lvl="1"/>
            <a:r>
              <a:rPr lang="en-US" smtClean="0"/>
              <a:t>MACsec can be used for Ethernet Trunk protection where required</a:t>
            </a:r>
          </a:p>
          <a:p>
            <a:pPr lvl="1"/>
            <a:r>
              <a:rPr lang="en-US" smtClean="0"/>
              <a:t>IPSec and SSL VPN can be used for secure remote VPN</a:t>
            </a:r>
          </a:p>
          <a:p>
            <a:r>
              <a:rPr lang="en-US" smtClean="0"/>
              <a:t>Develop a detailed network diagram of how the CDE relates to the whole network topology with a focus on isolation methods</a:t>
            </a:r>
          </a:p>
          <a:p>
            <a:pPr lvl="1"/>
            <a:r>
              <a:rPr lang="en-US" smtClean="0"/>
              <a:t>Highlight Card Holder Data flow</a:t>
            </a:r>
            <a:endParaRPr lang="en-US" dirty="0"/>
          </a:p>
        </p:txBody>
      </p:sp>
      <p:sp>
        <p:nvSpPr>
          <p:cNvPr id="4" name="TextBox 3"/>
          <p:cNvSpPr txBox="1"/>
          <p:nvPr/>
        </p:nvSpPr>
        <p:spPr>
          <a:xfrm>
            <a:off x="381000" y="6172200"/>
            <a:ext cx="5105400" cy="304800"/>
          </a:xfrm>
          <a:prstGeom prst="rect">
            <a:avLst/>
          </a:prstGeom>
          <a:noFill/>
        </p:spPr>
        <p:txBody>
          <a:bodyPr wrap="none" rtlCol="0">
            <a:noAutofit/>
          </a:bodyPr>
          <a:lstStyle/>
          <a:p>
            <a:pPr>
              <a:lnSpc>
                <a:spcPct val="90000"/>
              </a:lnSpc>
            </a:pPr>
            <a:r>
              <a:rPr lang="en-US" dirty="0"/>
              <a:t>* Multicast is NOT supported in this configuration</a:t>
            </a:r>
          </a:p>
        </p:txBody>
      </p:sp>
      <p:sp>
        <p:nvSpPr>
          <p:cNvPr id="7" name="Slide Number Placeholder 6"/>
          <p:cNvSpPr>
            <a:spLocks noGrp="1"/>
          </p:cNvSpPr>
          <p:nvPr>
            <p:ph type="sldNum" sz="quarter" idx="12"/>
          </p:nvPr>
        </p:nvSpPr>
        <p:spPr/>
        <p:txBody>
          <a:bodyPr/>
          <a:lstStyle/>
          <a:p>
            <a:fld id="{3E55E81F-72E2-40F1-A677-7E1BFDA06590}" type="slidenum">
              <a:rPr lang="en-US" smtClean="0"/>
              <a:t>20</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In Conclusion…</a:t>
            </a:r>
            <a:endParaRPr lang="en-US" dirty="0"/>
          </a:p>
        </p:txBody>
      </p:sp>
      <p:sp>
        <p:nvSpPr>
          <p:cNvPr id="4" name="Content Placeholder 3"/>
          <p:cNvSpPr>
            <a:spLocks noGrp="1"/>
          </p:cNvSpPr>
          <p:nvPr>
            <p:ph idx="1"/>
          </p:nvPr>
        </p:nvSpPr>
        <p:spPr/>
        <p:txBody>
          <a:bodyPr>
            <a:normAutofit/>
          </a:bodyPr>
          <a:lstStyle/>
          <a:p>
            <a:r>
              <a:rPr lang="en-US" sz="2000" dirty="0" smtClean="0"/>
              <a:t>While IP Virtual Private Networks are nothing new, Avaya takes the concept to a new level with Fabric Connect</a:t>
            </a:r>
          </a:p>
          <a:p>
            <a:r>
              <a:rPr lang="en-US" sz="2000" dirty="0" smtClean="0"/>
              <a:t>Flexible and nimble service extensions and nodal mutability lend itself to an incredibly mobile secure networking paradigm</a:t>
            </a:r>
          </a:p>
          <a:p>
            <a:pPr lvl="1"/>
            <a:r>
              <a:rPr lang="en-US" sz="1800" dirty="0" smtClean="0"/>
              <a:t>“Stealth” Networking – Fast, nimble and invisible</a:t>
            </a:r>
          </a:p>
          <a:p>
            <a:r>
              <a:rPr lang="en-US" sz="2000" dirty="0" smtClean="0"/>
              <a:t>“Stealth” Networks can be used to facilitate traditional privacy concerns such a PCI and HIPAA compliance</a:t>
            </a:r>
          </a:p>
          <a:p>
            <a:r>
              <a:rPr lang="en-US" sz="2000" dirty="0" smtClean="0"/>
              <a:t>Next generation private network requirements such as mobility for emergency response, military and/or field based operations</a:t>
            </a:r>
          </a:p>
          <a:p>
            <a:r>
              <a:rPr lang="en-US" sz="2000" dirty="0" smtClean="0"/>
              <a:t>Avaya’s Fabric Connect can deliver all modes of secure private connectivity</a:t>
            </a:r>
          </a:p>
          <a:p>
            <a:pPr lvl="1"/>
            <a:r>
              <a:rPr lang="en-US" sz="1800" dirty="0" smtClean="0"/>
              <a:t>Layer 2 requirements</a:t>
            </a:r>
          </a:p>
          <a:p>
            <a:pPr lvl="1"/>
            <a:r>
              <a:rPr lang="en-US" sz="1800" dirty="0" smtClean="0"/>
              <a:t>Layer 3 requirements</a:t>
            </a:r>
          </a:p>
          <a:p>
            <a:pPr lvl="1"/>
            <a:r>
              <a:rPr lang="en-US" sz="1800" dirty="0" smtClean="0"/>
              <a:t>Mobile requirements</a:t>
            </a:r>
            <a:endParaRPr lang="en-US" sz="1800" dirty="0"/>
          </a:p>
        </p:txBody>
      </p:sp>
      <p:sp>
        <p:nvSpPr>
          <p:cNvPr id="6" name="Slide Number Placeholder 5"/>
          <p:cNvSpPr>
            <a:spLocks noGrp="1"/>
          </p:cNvSpPr>
          <p:nvPr>
            <p:ph type="sldNum" sz="quarter" idx="12"/>
          </p:nvPr>
        </p:nvSpPr>
        <p:spPr/>
        <p:txBody>
          <a:bodyPr/>
          <a:lstStyle/>
          <a:p>
            <a:fld id="{3E55E81F-72E2-40F1-A677-7E1BFDA06590}" type="slidenum">
              <a:rPr lang="en-US" smtClean="0"/>
              <a:t>21</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ubos4.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803" y="-1238250"/>
            <a:ext cx="9180512" cy="7886700"/>
          </a:xfrm>
          <a:prstGeom prst="rect">
            <a:avLst/>
          </a:prstGeom>
        </p:spPr>
      </p:pic>
      <p:pic>
        <p:nvPicPr>
          <p:cNvPr id="12" name="Picture 11" descr="ATFRoj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145" y="5550048"/>
            <a:ext cx="8681740" cy="877763"/>
          </a:xfrm>
          <a:prstGeom prst="rect">
            <a:avLst/>
          </a:prstGeom>
        </p:spPr>
      </p:pic>
      <p:sp>
        <p:nvSpPr>
          <p:cNvPr id="7" name="Content Placeholder 1"/>
          <p:cNvSpPr txBox="1">
            <a:spLocks/>
          </p:cNvSpPr>
          <p:nvPr/>
        </p:nvSpPr>
        <p:spPr>
          <a:xfrm>
            <a:off x="635579" y="360182"/>
            <a:ext cx="4811555" cy="843050"/>
          </a:xfrm>
          <a:prstGeom prst="rect">
            <a:avLst/>
          </a:prstGeom>
          <a:effectLst/>
          <a:scene3d>
            <a:camera prst="orthographicFront"/>
            <a:lightRig rig="balanced" dir="t">
              <a:rot lat="0" lon="0" rev="2100000"/>
            </a:lightRig>
          </a:scene3d>
          <a:sp3d>
            <a:bevelT/>
          </a:sp3d>
        </p:spPr>
        <p:txBody>
          <a:bodyPr>
            <a:scene3d>
              <a:camera prst="orthographicFront"/>
              <a:lightRig rig="balanced" dir="t">
                <a:rot lat="0" lon="0" rev="2100000"/>
              </a:lightRig>
            </a:scene3d>
            <a:sp3d extrusionH="57150" prstMaterial="metal">
              <a:bevelT w="38100" h="25400"/>
              <a:contourClr>
                <a:schemeClr val="bg2"/>
              </a:contourClr>
            </a:sp3d>
          </a:bodyPr>
          <a:lstStyle>
            <a:lvl1pPr marL="342900" indent="-342900" algn="l" defTabSz="457200" rtl="0" eaLnBrk="1" latinLnBrk="0" hangingPunct="1">
              <a:spcBef>
                <a:spcPct val="20000"/>
              </a:spcBef>
              <a:buClr>
                <a:srgbClr val="CC0000"/>
              </a:buClr>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rgbClr val="CC0000"/>
              </a:buClr>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CC0000"/>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CC0000"/>
              </a:buClr>
              <a:buFont typeface="Wingdings" charset="2"/>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rgbClr val="CC0000"/>
              </a:buClr>
              <a:buFont typeface="Wingdings" charset="2"/>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Font typeface="Wingdings" charset="2"/>
              <a:buNone/>
            </a:pPr>
            <a:r>
              <a:rPr lang="en-US" sz="6600" b="1" dirty="0">
                <a:ln w="50800"/>
                <a:solidFill>
                  <a:srgbClr val="4C4C4C"/>
                </a:solidFill>
                <a:cs typeface="Trebuchet MS"/>
              </a:rPr>
              <a:t>Thank You!</a:t>
            </a:r>
          </a:p>
        </p:txBody>
      </p:sp>
      <p:sp>
        <p:nvSpPr>
          <p:cNvPr id="2" name="TextBox 1"/>
          <p:cNvSpPr txBox="1"/>
          <p:nvPr/>
        </p:nvSpPr>
        <p:spPr>
          <a:xfrm>
            <a:off x="762000" y="1066800"/>
            <a:ext cx="4279313" cy="2185214"/>
          </a:xfrm>
          <a:prstGeom prst="rect">
            <a:avLst/>
          </a:prstGeom>
          <a:noFill/>
        </p:spPr>
        <p:txBody>
          <a:bodyPr wrap="square" rtlCol="0">
            <a:spAutoFit/>
          </a:bodyPr>
          <a:lstStyle/>
          <a:p>
            <a:r>
              <a:rPr lang="en-US" sz="3200" dirty="0"/>
              <a:t>Ed Koehler </a:t>
            </a:r>
            <a:endParaRPr lang="en-US" sz="3200" dirty="0" smtClean="0"/>
          </a:p>
          <a:p>
            <a:r>
              <a:rPr lang="en-US" sz="2000" dirty="0" smtClean="0"/>
              <a:t>You </a:t>
            </a:r>
            <a:r>
              <a:rPr lang="en-US" sz="2000" dirty="0"/>
              <a:t>Tube Channel - </a:t>
            </a:r>
            <a:r>
              <a:rPr lang="en-US" sz="2000" dirty="0">
                <a:hlinkClick r:id="rId4"/>
              </a:rPr>
              <a:t>https://www.youtube.com/channel/UCn8AhOZU3ZFQI-YWwUUWSJQ</a:t>
            </a:r>
            <a:endParaRPr lang="en-US" sz="2000" dirty="0"/>
          </a:p>
          <a:p>
            <a:r>
              <a:rPr lang="en-US" sz="2000" dirty="0"/>
              <a:t>Blog – </a:t>
            </a:r>
            <a:r>
              <a:rPr lang="en-US" sz="2000" dirty="0">
                <a:hlinkClick r:id="rId5"/>
              </a:rPr>
              <a:t>http://edkoehler.wordpress.com</a:t>
            </a:r>
            <a:r>
              <a:rPr lang="en-US" sz="2400" dirty="0">
                <a:hlinkClick r:id="rId5"/>
              </a:rPr>
              <a:t>/</a:t>
            </a:r>
            <a:endParaRPr lang="en-US" sz="2400" dirty="0"/>
          </a:p>
        </p:txBody>
      </p:sp>
    </p:spTree>
    <p:extLst>
      <p:ext uri="{BB962C8B-B14F-4D97-AF65-F5344CB8AC3E}">
        <p14:creationId xmlns:p14="http://schemas.microsoft.com/office/powerpoint/2010/main" val="112951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techhive.com/images/article/2012/11/twitter_chubb-100012107-gallery.jpg"/>
          <p:cNvPicPr>
            <a:picLocks noChangeAspect="1" noChangeArrowheads="1"/>
          </p:cNvPicPr>
          <p:nvPr/>
        </p:nvPicPr>
        <p:blipFill>
          <a:blip r:embed="rId2"/>
          <a:srcRect/>
          <a:stretch>
            <a:fillRect/>
          </a:stretch>
        </p:blipFill>
        <p:spPr bwMode="auto">
          <a:xfrm>
            <a:off x="1793201" y="3663679"/>
            <a:ext cx="2665304" cy="1784555"/>
          </a:xfrm>
          <a:prstGeom prst="rect">
            <a:avLst/>
          </a:prstGeom>
          <a:noFill/>
        </p:spPr>
      </p:pic>
      <p:sp>
        <p:nvSpPr>
          <p:cNvPr id="2" name="Title 1"/>
          <p:cNvSpPr>
            <a:spLocks noGrp="1"/>
          </p:cNvSpPr>
          <p:nvPr>
            <p:ph type="title"/>
          </p:nvPr>
        </p:nvSpPr>
        <p:spPr>
          <a:xfrm>
            <a:off x="671513" y="2033587"/>
            <a:ext cx="7772400" cy="1362075"/>
          </a:xfrm>
        </p:spPr>
        <p:txBody>
          <a:bodyPr>
            <a:noAutofit/>
          </a:bodyPr>
          <a:lstStyle/>
          <a:p>
            <a:pPr algn="ctr"/>
            <a:r>
              <a:rPr lang="en-US" sz="2800" smtClean="0">
                <a:effectLst>
                  <a:outerShdw blurRad="38100" dist="38100" dir="2700000" algn="tl">
                    <a:srgbClr val="000000">
                      <a:alpha val="43137"/>
                    </a:srgbClr>
                  </a:outerShdw>
                </a:effectLst>
              </a:rPr>
              <a:t>Be sure to </a:t>
            </a:r>
            <a:br>
              <a:rPr lang="en-US" sz="2800" smtClean="0">
                <a:effectLst>
                  <a:outerShdw blurRad="38100" dist="38100" dir="2700000" algn="tl">
                    <a:srgbClr val="000000">
                      <a:alpha val="43137"/>
                    </a:srgbClr>
                  </a:outerShdw>
                </a:effectLst>
              </a:rPr>
            </a:br>
            <a:r>
              <a:rPr lang="en-US" sz="2800" smtClean="0">
                <a:effectLst>
                  <a:outerShdw blurRad="38100" dist="38100" dir="2700000" algn="tl">
                    <a:srgbClr val="000000">
                      <a:alpha val="43137"/>
                    </a:srgbClr>
                  </a:outerShdw>
                </a:effectLst>
              </a:rPr>
              <a:t>tweet your feedback </a:t>
            </a:r>
            <a:br>
              <a:rPr lang="en-US" sz="2800" smtClean="0">
                <a:effectLst>
                  <a:outerShdw blurRad="38100" dist="38100" dir="2700000" algn="tl">
                    <a:srgbClr val="000000">
                      <a:alpha val="43137"/>
                    </a:srgbClr>
                  </a:outerShdw>
                </a:effectLst>
              </a:rPr>
            </a:br>
            <a:r>
              <a:rPr lang="en-US" sz="2800" smtClean="0">
                <a:effectLst>
                  <a:outerShdw blurRad="38100" dist="38100" dir="2700000" algn="tl">
                    <a:srgbClr val="000000">
                      <a:alpha val="43137"/>
                    </a:srgbClr>
                  </a:outerShdw>
                </a:effectLst>
              </a:rPr>
              <a:t>on this presentation</a:t>
            </a:r>
            <a:endParaRPr lang="en-US" sz="2800" dirty="0">
              <a:effectLst>
                <a:outerShdw blurRad="38100" dist="38100" dir="2700000" algn="tl">
                  <a:srgbClr val="000000">
                    <a:alpha val="43137"/>
                  </a:srgbClr>
                </a:outerShdw>
              </a:effectLst>
            </a:endParaRPr>
          </a:p>
        </p:txBody>
      </p:sp>
      <p:sp>
        <p:nvSpPr>
          <p:cNvPr id="3" name="Subtitle 2"/>
          <p:cNvSpPr>
            <a:spLocks noGrp="1"/>
          </p:cNvSpPr>
          <p:nvPr>
            <p:ph type="body" idx="1"/>
          </p:nvPr>
        </p:nvSpPr>
        <p:spPr>
          <a:xfrm>
            <a:off x="3851879" y="3805862"/>
            <a:ext cx="3651580" cy="1500187"/>
          </a:xfrm>
        </p:spPr>
        <p:txBody>
          <a:bodyPr anchor="ctr">
            <a:normAutofit/>
          </a:bodyPr>
          <a:lstStyle/>
          <a:p>
            <a:r>
              <a:rPr lang="en-US" sz="4000" b="1" dirty="0" smtClean="0"/>
              <a:t>   #AvayaATF</a:t>
            </a:r>
            <a:endParaRPr lang="en-US" sz="4000" b="1" dirty="0"/>
          </a:p>
        </p:txBody>
      </p:sp>
      <p:sp>
        <p:nvSpPr>
          <p:cNvPr id="5" name="Slide Number Placeholder 4"/>
          <p:cNvSpPr>
            <a:spLocks noGrp="1"/>
          </p:cNvSpPr>
          <p:nvPr>
            <p:ph type="sldNum" sz="quarter" idx="4294967295"/>
          </p:nvPr>
        </p:nvSpPr>
        <p:spPr>
          <a:xfrm>
            <a:off x="6553200" y="6613524"/>
            <a:ext cx="2133600" cy="244475"/>
          </a:xfrm>
          <a:prstGeom prst="rect">
            <a:avLst/>
          </a:prstGeom>
        </p:spPr>
        <p:txBody>
          <a:bodyPr/>
          <a:lstStyle/>
          <a:p>
            <a:fld id="{60BDFA6B-3FA2-114F-947D-63020821DECD}" type="slidenum">
              <a:rPr lang="en-US" smtClean="0"/>
              <a:pPr/>
              <a:t>23</a:t>
            </a:fld>
            <a:endParaRPr lang="en-US"/>
          </a:p>
        </p:txBody>
      </p:sp>
      <p:sp>
        <p:nvSpPr>
          <p:cNvPr id="7" name="Rectangle 6"/>
          <p:cNvSpPr/>
          <p:nvPr/>
        </p:nvSpPr>
        <p:spPr>
          <a:xfrm>
            <a:off x="321050" y="502024"/>
            <a:ext cx="8473326" cy="1089529"/>
          </a:xfrm>
          <a:prstGeom prst="rect">
            <a:avLst/>
          </a:prstGeom>
        </p:spPr>
        <p:txBody>
          <a:bodyPr wrap="square">
            <a:spAutoFit/>
          </a:bodyPr>
          <a:lstStyle/>
          <a:p>
            <a:pPr algn="ctr">
              <a:lnSpc>
                <a:spcPct val="90000"/>
              </a:lnSpc>
              <a:tabLst>
                <a:tab pos="4756150" algn="l"/>
              </a:tabLst>
            </a:pPr>
            <a:r>
              <a:rPr lang="pt-BR" sz="3600" dirty="0">
                <a:effectLst>
                  <a:glow rad="101600">
                    <a:schemeClr val="bg1">
                      <a:lumMod val="75000"/>
                      <a:alpha val="60000"/>
                    </a:schemeClr>
                  </a:glow>
                </a:effectLst>
                <a:latin typeface="+mj-lt"/>
                <a:ea typeface="+mj-ea"/>
                <a:cs typeface="+mj-cs"/>
              </a:rPr>
              <a:t>BEST OF ATF </a:t>
            </a:r>
            <a:br>
              <a:rPr lang="pt-BR" sz="3600" dirty="0">
                <a:effectLst>
                  <a:glow rad="101600">
                    <a:schemeClr val="bg1">
                      <a:lumMod val="75000"/>
                      <a:alpha val="60000"/>
                    </a:schemeClr>
                  </a:glow>
                </a:effectLst>
                <a:latin typeface="+mj-lt"/>
                <a:ea typeface="+mj-ea"/>
                <a:cs typeface="+mj-cs"/>
              </a:rPr>
            </a:br>
            <a:r>
              <a:rPr lang="pt-BR" sz="3600" dirty="0">
                <a:effectLst>
                  <a:glow rad="101600">
                    <a:schemeClr val="bg1">
                      <a:lumMod val="75000"/>
                      <a:alpha val="60000"/>
                    </a:schemeClr>
                  </a:glow>
                </a:effectLst>
                <a:latin typeface="+mj-lt"/>
                <a:ea typeface="+mj-ea"/>
                <a:cs typeface="+mj-cs"/>
              </a:rPr>
              <a:t>SPEAKER AND TEAM AWARD</a:t>
            </a:r>
          </a:p>
        </p:txBody>
      </p:sp>
      <p:sp>
        <p:nvSpPr>
          <p:cNvPr id="8" name="Rectangle 7"/>
          <p:cNvSpPr/>
          <p:nvPr/>
        </p:nvSpPr>
        <p:spPr>
          <a:xfrm>
            <a:off x="671513" y="5639766"/>
            <a:ext cx="7772400" cy="424732"/>
          </a:xfrm>
          <a:prstGeom prst="rect">
            <a:avLst/>
          </a:prstGeom>
        </p:spPr>
        <p:txBody>
          <a:bodyPr wrap="square">
            <a:spAutoFit/>
          </a:bodyPr>
          <a:lstStyle/>
          <a:p>
            <a:pPr algn="ctr">
              <a:lnSpc>
                <a:spcPct val="90000"/>
              </a:lnSpc>
            </a:pPr>
            <a:r>
              <a:rPr lang="en-US" sz="2400" b="1" dirty="0">
                <a:solidFill>
                  <a:srgbClr val="474747"/>
                </a:solidFill>
              </a:rPr>
              <a:t>Winners will be announced at closing of event</a:t>
            </a:r>
            <a:endParaRPr lang="es-ES_tradnl" sz="2400" dirty="0">
              <a:ln w="10541" cmpd="sng">
                <a:noFill/>
                <a:prstDash val="solid"/>
              </a:ln>
              <a:solidFill>
                <a:srgbClr val="474747"/>
              </a:solidFill>
              <a:latin typeface="Arial" pitchFamily="34" charset="0"/>
              <a:cs typeface="Arial" pitchFamily="34" charset="0"/>
            </a:endParaRPr>
          </a:p>
        </p:txBody>
      </p:sp>
    </p:spTree>
    <p:extLst>
      <p:ext uri="{BB962C8B-B14F-4D97-AF65-F5344CB8AC3E}">
        <p14:creationId xmlns:p14="http://schemas.microsoft.com/office/powerpoint/2010/main" val="2342135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632085"/>
          </a:xfrm>
        </p:spPr>
        <p:txBody>
          <a:bodyPr/>
          <a:lstStyle/>
          <a:p>
            <a:r>
              <a:rPr lang="en-US" dirty="0"/>
              <a:t>The </a:t>
            </a:r>
            <a:r>
              <a:rPr lang="en-US" dirty="0" smtClean="0"/>
              <a:t>Definition </a:t>
            </a:r>
            <a:r>
              <a:rPr lang="en-US" dirty="0"/>
              <a:t>of a “Stealth” Network</a:t>
            </a:r>
          </a:p>
        </p:txBody>
      </p:sp>
      <p:sp>
        <p:nvSpPr>
          <p:cNvPr id="3" name="Content Placeholder 2"/>
          <p:cNvSpPr>
            <a:spLocks noGrp="1"/>
          </p:cNvSpPr>
          <p:nvPr>
            <p:ph idx="1"/>
          </p:nvPr>
        </p:nvSpPr>
        <p:spPr/>
        <p:txBody>
          <a:bodyPr>
            <a:noAutofit/>
          </a:bodyPr>
          <a:lstStyle/>
          <a:p>
            <a:r>
              <a:rPr lang="en-US" sz="2000" i="1" dirty="0">
                <a:solidFill>
                  <a:srgbClr val="FF0000"/>
                </a:solidFill>
              </a:rPr>
              <a:t>Any network that is enclosed and self contained with no reachability into and/or out of it. </a:t>
            </a:r>
            <a:r>
              <a:rPr lang="en-US" sz="2000" i="1" dirty="0"/>
              <a:t>It also must be mutable in both services and coverage characteristics</a:t>
            </a:r>
          </a:p>
          <a:p>
            <a:r>
              <a:rPr lang="en-US" sz="2000" dirty="0"/>
              <a:t>The common comparible terms used are MPLS IP-VPN, Routed Black Hole Network, IP VPN Lite</a:t>
            </a:r>
          </a:p>
          <a:p>
            <a:r>
              <a:rPr lang="en-US" sz="2000" dirty="0"/>
              <a:t>Avaya’s Fabric Connect based on IEEE 802.1aq provides for fast and nimble private networking </a:t>
            </a:r>
            <a:r>
              <a:rPr lang="en-US" sz="2000" i="1" dirty="0">
                <a:solidFill>
                  <a:srgbClr val="FF0000"/>
                </a:solidFill>
              </a:rPr>
              <a:t>circuit based </a:t>
            </a:r>
            <a:r>
              <a:rPr lang="en-US" sz="2000" dirty="0"/>
              <a:t>capabilities that are unparalleled in the industry</a:t>
            </a:r>
          </a:p>
          <a:p>
            <a:r>
              <a:rPr lang="en-US" sz="2000" dirty="0"/>
              <a:t>“Stealth” Networks are private ‘dark’ networks that are provided as services within the Fabric Connect cloud</a:t>
            </a:r>
          </a:p>
          <a:p>
            <a:pPr lvl="1"/>
            <a:r>
              <a:rPr lang="en-US" sz="1800" dirty="0"/>
              <a:t>L2 Stealth </a:t>
            </a:r>
          </a:p>
          <a:p>
            <a:pPr lvl="2"/>
            <a:r>
              <a:rPr lang="en-US" sz="1800" dirty="0"/>
              <a:t>A non-IP addressed L2 VSN environment</a:t>
            </a:r>
          </a:p>
          <a:p>
            <a:pPr lvl="1"/>
            <a:r>
              <a:rPr lang="en-US" sz="1800" dirty="0"/>
              <a:t>L3 Stealth </a:t>
            </a:r>
          </a:p>
          <a:p>
            <a:pPr lvl="2"/>
            <a:r>
              <a:rPr lang="en-US" sz="1800" dirty="0"/>
              <a:t>A L3 VSN IP VPN environment</a:t>
            </a:r>
          </a:p>
        </p:txBody>
      </p:sp>
      <p:sp>
        <p:nvSpPr>
          <p:cNvPr id="4" name="Slide Number Placeholder 3"/>
          <p:cNvSpPr>
            <a:spLocks noGrp="1"/>
          </p:cNvSpPr>
          <p:nvPr>
            <p:ph type="sldNum" sz="quarter" idx="12"/>
          </p:nvPr>
        </p:nvSpPr>
        <p:spPr/>
        <p:txBody>
          <a:bodyPr/>
          <a:lstStyle/>
          <a:p>
            <a:fld id="{3E55E81F-72E2-40F1-A677-7E1BFDA06590}" type="slidenum">
              <a:rPr lang="en-US" smtClean="0"/>
              <a:t>3</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2085"/>
          </a:xfrm>
        </p:spPr>
        <p:txBody>
          <a:bodyPr/>
          <a:lstStyle/>
          <a:p>
            <a:r>
              <a:rPr lang="en-US" dirty="0"/>
              <a:t>Use Case </a:t>
            </a:r>
            <a:r>
              <a:rPr lang="en-US" dirty="0" smtClean="0"/>
              <a:t>Requirements </a:t>
            </a:r>
            <a:r>
              <a:rPr lang="en-US" dirty="0"/>
              <a:t>for “Stealth” Networks</a:t>
            </a:r>
          </a:p>
        </p:txBody>
      </p:sp>
      <p:sp>
        <p:nvSpPr>
          <p:cNvPr id="3" name="Content Placeholder 2"/>
          <p:cNvSpPr>
            <a:spLocks noGrp="1"/>
          </p:cNvSpPr>
          <p:nvPr>
            <p:ph idx="1"/>
          </p:nvPr>
        </p:nvSpPr>
        <p:spPr/>
        <p:txBody>
          <a:bodyPr>
            <a:normAutofit/>
          </a:bodyPr>
          <a:lstStyle/>
          <a:p>
            <a:r>
              <a:rPr lang="en-US" sz="2400" dirty="0"/>
              <a:t>Networks that require isolation and security</a:t>
            </a:r>
          </a:p>
          <a:p>
            <a:pPr lvl="1"/>
            <a:r>
              <a:rPr lang="en-US" sz="2000" dirty="0">
                <a:solidFill>
                  <a:srgbClr val="FF0000"/>
                </a:solidFill>
              </a:rPr>
              <a:t>PCI compliance</a:t>
            </a:r>
          </a:p>
          <a:p>
            <a:pPr lvl="1"/>
            <a:r>
              <a:rPr lang="en-US" sz="2000" dirty="0"/>
              <a:t>HIPAA compliance</a:t>
            </a:r>
          </a:p>
          <a:p>
            <a:pPr lvl="1"/>
            <a:r>
              <a:rPr lang="en-US" sz="2000" dirty="0"/>
              <a:t>Financial Exchanges</a:t>
            </a:r>
          </a:p>
          <a:p>
            <a:pPr lvl="1"/>
            <a:r>
              <a:rPr lang="en-US" sz="2000" dirty="0"/>
              <a:t>Video Surveillance (Unicast or Multicast)</a:t>
            </a:r>
          </a:p>
          <a:p>
            <a:pPr lvl="1"/>
            <a:r>
              <a:rPr lang="en-US" sz="2000" dirty="0"/>
              <a:t>SCADA control networks</a:t>
            </a:r>
          </a:p>
          <a:p>
            <a:r>
              <a:rPr lang="en-US" sz="2400" dirty="0"/>
              <a:t>Networks that require Services Separation</a:t>
            </a:r>
          </a:p>
          <a:p>
            <a:pPr lvl="1"/>
            <a:r>
              <a:rPr lang="en-US" sz="2000" dirty="0"/>
              <a:t>Multicast - particularly video surveillance</a:t>
            </a:r>
          </a:p>
          <a:p>
            <a:pPr lvl="1"/>
            <a:r>
              <a:rPr lang="en-US" sz="2000" dirty="0"/>
              <a:t>Bonjour</a:t>
            </a:r>
          </a:p>
          <a:p>
            <a:pPr lvl="1"/>
            <a:r>
              <a:rPr lang="en-US" sz="2000" dirty="0"/>
              <a:t>SCADA</a:t>
            </a:r>
          </a:p>
        </p:txBody>
      </p:sp>
      <p:sp>
        <p:nvSpPr>
          <p:cNvPr id="4" name="Slide Number Placeholder 3"/>
          <p:cNvSpPr>
            <a:spLocks noGrp="1"/>
          </p:cNvSpPr>
          <p:nvPr>
            <p:ph type="sldNum" sz="quarter" idx="12"/>
          </p:nvPr>
        </p:nvSpPr>
        <p:spPr/>
        <p:txBody>
          <a:bodyPr/>
          <a:lstStyle/>
          <a:p>
            <a:fld id="{3E55E81F-72E2-40F1-A677-7E1BFDA06590}" type="slidenum">
              <a:rPr lang="en-US" smtClean="0"/>
              <a:t>4</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63315"/>
            <a:ext cx="8229600" cy="632085"/>
          </a:xfrm>
        </p:spPr>
        <p:txBody>
          <a:bodyPr/>
          <a:lstStyle/>
          <a:p>
            <a:r>
              <a:rPr lang="en-US" dirty="0"/>
              <a:t>PCI DSS Compliance Requirements</a:t>
            </a:r>
            <a:br>
              <a:rPr lang="en-US" dirty="0"/>
            </a:br>
            <a:r>
              <a:rPr lang="en-US" sz="1600" dirty="0"/>
              <a:t>See </a:t>
            </a:r>
            <a:r>
              <a:rPr lang="en-US" sz="1600" dirty="0">
                <a:hlinkClick r:id="rId3"/>
              </a:rPr>
              <a:t>https://www.pcisecuritystandards.org/documents/pci_dss_v2.pdf</a:t>
            </a:r>
            <a:r>
              <a:rPr lang="en-US" sz="1600" dirty="0"/>
              <a:t/>
            </a:r>
            <a:br>
              <a:rPr lang="en-US" sz="1600" dirty="0"/>
            </a:br>
            <a:endParaRPr lang="en-US" sz="1600" dirty="0"/>
          </a:p>
        </p:txBody>
      </p:sp>
      <p:sp>
        <p:nvSpPr>
          <p:cNvPr id="4" name="Content Placeholder 3"/>
          <p:cNvSpPr>
            <a:spLocks noGrp="1"/>
          </p:cNvSpPr>
          <p:nvPr>
            <p:ph idx="1"/>
          </p:nvPr>
        </p:nvSpPr>
        <p:spPr>
          <a:xfrm>
            <a:off x="457200" y="1524000"/>
            <a:ext cx="8229600" cy="4953000"/>
          </a:xfrm>
        </p:spPr>
        <p:txBody>
          <a:bodyPr>
            <a:normAutofit/>
          </a:bodyPr>
          <a:lstStyle/>
          <a:p>
            <a:pPr marL="342900" indent="-342900">
              <a:buFont typeface="+mj-lt"/>
              <a:buAutoNum type="arabicPeriod"/>
            </a:pPr>
            <a:r>
              <a:rPr lang="en-US" dirty="0" smtClean="0"/>
              <a:t>Install </a:t>
            </a:r>
            <a:r>
              <a:rPr lang="en-US" dirty="0"/>
              <a:t>and maintain a firewall configuration to protect cardholder data</a:t>
            </a:r>
          </a:p>
          <a:p>
            <a:pPr marL="342900" indent="-342900">
              <a:buFont typeface="+mj-lt"/>
              <a:buAutoNum type="arabicPeriod"/>
            </a:pPr>
            <a:r>
              <a:rPr lang="en-US" dirty="0" smtClean="0"/>
              <a:t>Do </a:t>
            </a:r>
            <a:r>
              <a:rPr lang="en-US" dirty="0"/>
              <a:t>not use vendor- supplied defaults for system passwords and other security parameters</a:t>
            </a:r>
          </a:p>
          <a:p>
            <a:pPr marL="342900" indent="-342900">
              <a:buFont typeface="+mj-lt"/>
              <a:buAutoNum type="arabicPeriod"/>
            </a:pPr>
            <a:r>
              <a:rPr lang="en-US" dirty="0" smtClean="0"/>
              <a:t>Protect </a:t>
            </a:r>
            <a:r>
              <a:rPr lang="en-US" dirty="0"/>
              <a:t>stored cardholder data</a:t>
            </a:r>
          </a:p>
          <a:p>
            <a:pPr marL="342900" indent="-342900">
              <a:buFont typeface="+mj-lt"/>
              <a:buAutoNum type="arabicPeriod"/>
            </a:pPr>
            <a:r>
              <a:rPr lang="en-US" dirty="0" smtClean="0"/>
              <a:t>Encrypt </a:t>
            </a:r>
            <a:r>
              <a:rPr lang="en-US" dirty="0"/>
              <a:t>transmission of cardholder data across open, public networks</a:t>
            </a:r>
          </a:p>
          <a:p>
            <a:pPr marL="342900" indent="-342900">
              <a:buFont typeface="+mj-lt"/>
              <a:buAutoNum type="arabicPeriod"/>
            </a:pPr>
            <a:r>
              <a:rPr lang="en-US" dirty="0" smtClean="0"/>
              <a:t>Use </a:t>
            </a:r>
            <a:r>
              <a:rPr lang="en-US" dirty="0"/>
              <a:t>and regularly update anti-virus software or programs</a:t>
            </a:r>
          </a:p>
          <a:p>
            <a:pPr marL="342900" indent="-342900">
              <a:buFont typeface="+mj-lt"/>
              <a:buAutoNum type="arabicPeriod"/>
            </a:pPr>
            <a:r>
              <a:rPr lang="en-US" dirty="0" smtClean="0"/>
              <a:t>Develop </a:t>
            </a:r>
            <a:r>
              <a:rPr lang="en-US" dirty="0"/>
              <a:t>and maintain secure systems and applications</a:t>
            </a:r>
          </a:p>
          <a:p>
            <a:pPr marL="342900" indent="-342900">
              <a:buFont typeface="+mj-lt"/>
              <a:buAutoNum type="arabicPeriod"/>
            </a:pPr>
            <a:r>
              <a:rPr lang="en-US" dirty="0" smtClean="0"/>
              <a:t>Restrict </a:t>
            </a:r>
            <a:r>
              <a:rPr lang="en-US" dirty="0"/>
              <a:t>access to cardholder data by business need-to-know</a:t>
            </a:r>
          </a:p>
          <a:p>
            <a:pPr marL="342900" indent="-342900">
              <a:buFont typeface="+mj-lt"/>
              <a:buAutoNum type="arabicPeriod"/>
            </a:pPr>
            <a:r>
              <a:rPr lang="en-US" dirty="0" smtClean="0"/>
              <a:t>Assign </a:t>
            </a:r>
            <a:r>
              <a:rPr lang="en-US" dirty="0"/>
              <a:t>a unique ID to each person with computer access</a:t>
            </a:r>
          </a:p>
          <a:p>
            <a:pPr marL="342900" indent="-342900">
              <a:buFont typeface="+mj-lt"/>
              <a:buAutoNum type="arabicPeriod"/>
            </a:pPr>
            <a:r>
              <a:rPr lang="en-US" dirty="0" smtClean="0"/>
              <a:t>Restrict </a:t>
            </a:r>
            <a:r>
              <a:rPr lang="en-US" dirty="0"/>
              <a:t>physical access to cardholder data</a:t>
            </a:r>
          </a:p>
          <a:p>
            <a:pPr marL="342900" indent="-342900">
              <a:buFont typeface="+mj-lt"/>
              <a:buAutoNum type="arabicPeriod"/>
            </a:pPr>
            <a:r>
              <a:rPr lang="en-US" dirty="0" smtClean="0"/>
              <a:t>Track </a:t>
            </a:r>
            <a:r>
              <a:rPr lang="en-US" dirty="0"/>
              <a:t>and monitor all access to network resources and cardholder data</a:t>
            </a:r>
          </a:p>
          <a:p>
            <a:pPr marL="342900" indent="-342900">
              <a:buFont typeface="+mj-lt"/>
              <a:buAutoNum type="arabicPeriod"/>
            </a:pPr>
            <a:r>
              <a:rPr lang="en-US" dirty="0" smtClean="0"/>
              <a:t>Regularly </a:t>
            </a:r>
            <a:r>
              <a:rPr lang="en-US" dirty="0"/>
              <a:t>test security systems and processes</a:t>
            </a:r>
          </a:p>
          <a:p>
            <a:pPr marL="342900" indent="-342900">
              <a:buFont typeface="+mj-lt"/>
              <a:buAutoNum type="arabicPeriod"/>
            </a:pPr>
            <a:r>
              <a:rPr lang="en-US" dirty="0" smtClean="0"/>
              <a:t>Maintain </a:t>
            </a:r>
            <a:r>
              <a:rPr lang="en-US" dirty="0"/>
              <a:t>a policy that addresses information security for employees and contractors</a:t>
            </a:r>
          </a:p>
        </p:txBody>
      </p:sp>
      <p:sp>
        <p:nvSpPr>
          <p:cNvPr id="2" name="Slide Number Placeholder 1"/>
          <p:cNvSpPr>
            <a:spLocks noGrp="1"/>
          </p:cNvSpPr>
          <p:nvPr>
            <p:ph type="sldNum" sz="quarter" idx="12"/>
          </p:nvPr>
        </p:nvSpPr>
        <p:spPr/>
        <p:txBody>
          <a:bodyPr/>
          <a:lstStyle/>
          <a:p>
            <a:fld id="{3E55E81F-72E2-40F1-A677-7E1BFDA06590}" type="slidenum">
              <a:rPr lang="en-US" smtClean="0"/>
              <a:t>5</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a:t>
            </a:r>
            <a:r>
              <a:rPr lang="en-US" dirty="0"/>
              <a:t>W</a:t>
            </a:r>
            <a:r>
              <a:rPr lang="en-US" dirty="0" smtClean="0"/>
              <a:t>ords on PCI DSS v 3.0…</a:t>
            </a:r>
            <a:endParaRPr lang="en-US" dirty="0"/>
          </a:p>
        </p:txBody>
      </p:sp>
      <p:sp>
        <p:nvSpPr>
          <p:cNvPr id="3" name="Content Placeholder 2"/>
          <p:cNvSpPr>
            <a:spLocks noGrp="1"/>
          </p:cNvSpPr>
          <p:nvPr>
            <p:ph idx="1"/>
          </p:nvPr>
        </p:nvSpPr>
        <p:spPr/>
        <p:txBody>
          <a:bodyPr>
            <a:normAutofit/>
          </a:bodyPr>
          <a:lstStyle/>
          <a:p>
            <a:r>
              <a:rPr lang="en-US" sz="2000" dirty="0" smtClean="0"/>
              <a:t>Over 100 new controls defined!!!</a:t>
            </a:r>
          </a:p>
          <a:p>
            <a:pPr lvl="1"/>
            <a:r>
              <a:rPr lang="en-US" sz="1800" dirty="0" smtClean="0"/>
              <a:t>Many are further clarifications on v 2.0</a:t>
            </a:r>
          </a:p>
          <a:p>
            <a:r>
              <a:rPr lang="en-US" sz="2000" dirty="0" smtClean="0"/>
              <a:t>Main impacting changes</a:t>
            </a:r>
          </a:p>
          <a:p>
            <a:pPr lvl="1"/>
            <a:r>
              <a:rPr lang="en-US" sz="1800" dirty="0" smtClean="0"/>
              <a:t>Inventory of all systems within Card Holder Data Environment (CDE)</a:t>
            </a:r>
          </a:p>
          <a:p>
            <a:pPr lvl="1"/>
            <a:r>
              <a:rPr lang="en-US" sz="1800" dirty="0" smtClean="0"/>
              <a:t>Documented Card Holder data flows within CDE</a:t>
            </a:r>
          </a:p>
          <a:p>
            <a:pPr lvl="1"/>
            <a:r>
              <a:rPr lang="en-US" sz="1800" dirty="0" smtClean="0"/>
              <a:t>Detailed penetration testing requirements</a:t>
            </a:r>
          </a:p>
          <a:p>
            <a:pPr lvl="2"/>
            <a:r>
              <a:rPr lang="en-US" sz="1800" dirty="0" smtClean="0"/>
              <a:t>Concerns over ‘weak’ segmentation</a:t>
            </a:r>
          </a:p>
          <a:p>
            <a:pPr lvl="1"/>
            <a:r>
              <a:rPr lang="en-US" sz="1800" dirty="0" smtClean="0"/>
              <a:t>Further detail on the role &amp; obligations of third parties and service providers</a:t>
            </a:r>
          </a:p>
          <a:p>
            <a:pPr lvl="1"/>
            <a:r>
              <a:rPr lang="en-US" sz="1800" dirty="0" smtClean="0"/>
              <a:t>Full network and data flow diagrams</a:t>
            </a:r>
          </a:p>
          <a:p>
            <a:pPr lvl="1"/>
            <a:r>
              <a:rPr lang="en-US" sz="1800" dirty="0" smtClean="0"/>
              <a:t>Penetration testing that ‘matches’ CDE as is deployed</a:t>
            </a:r>
          </a:p>
          <a:p>
            <a:pPr lvl="1"/>
            <a:r>
              <a:rPr lang="en-US" sz="1800" dirty="0" smtClean="0"/>
              <a:t>Incorporation of ‘business as usual’ PCI compliant processes and policies</a:t>
            </a:r>
          </a:p>
          <a:p>
            <a:pPr lvl="1"/>
            <a:r>
              <a:rPr lang="en-US" sz="1800" dirty="0" smtClean="0"/>
              <a:t>Change management and audit – both technical and organizational</a:t>
            </a:r>
          </a:p>
          <a:p>
            <a:pPr lvl="1"/>
            <a:r>
              <a:rPr lang="en-US" sz="1800" dirty="0" smtClean="0">
                <a:hlinkClick r:id="rId3"/>
              </a:rPr>
              <a:t>https://www.pcisecuritystandards.org/documents/PCI_DSS_v3.pdf</a:t>
            </a:r>
            <a:endParaRPr lang="en-US" sz="1800" dirty="0" smtClean="0"/>
          </a:p>
          <a:p>
            <a:pPr lvl="1"/>
            <a:endParaRPr lang="en-US" sz="1800" dirty="0"/>
          </a:p>
        </p:txBody>
      </p:sp>
      <p:sp>
        <p:nvSpPr>
          <p:cNvPr id="6" name="Slide Number Placeholder 5"/>
          <p:cNvSpPr>
            <a:spLocks noGrp="1"/>
          </p:cNvSpPr>
          <p:nvPr>
            <p:ph type="sldNum" sz="quarter" idx="12"/>
          </p:nvPr>
        </p:nvSpPr>
        <p:spPr/>
        <p:txBody>
          <a:bodyPr/>
          <a:lstStyle/>
          <a:p>
            <a:fld id="{3E55E81F-72E2-40F1-A677-7E1BFDA06590}" type="slidenum">
              <a:rPr lang="en-US" smtClean="0"/>
              <a:t>6</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PCI-DSS &amp; PA-DSS</a:t>
            </a:r>
          </a:p>
        </p:txBody>
      </p:sp>
      <p:sp>
        <p:nvSpPr>
          <p:cNvPr id="3" name="Content Placeholder 2"/>
          <p:cNvSpPr>
            <a:spLocks noGrp="1"/>
          </p:cNvSpPr>
          <p:nvPr>
            <p:ph idx="1"/>
          </p:nvPr>
        </p:nvSpPr>
        <p:spPr/>
        <p:txBody>
          <a:bodyPr>
            <a:noAutofit/>
          </a:bodyPr>
          <a:lstStyle/>
          <a:p>
            <a:r>
              <a:rPr lang="en-US" sz="2000" dirty="0"/>
              <a:t>PCI-DSS deals with the whole end to end system implementation </a:t>
            </a:r>
            <a:r>
              <a:rPr lang="en-US" sz="2000" i="1" dirty="0"/>
              <a:t>as it is deployed.</a:t>
            </a:r>
          </a:p>
          <a:p>
            <a:r>
              <a:rPr lang="en-US" sz="2000" dirty="0"/>
              <a:t>PA-DSS (Payment Application Security Standard) defines what a compliant application must support </a:t>
            </a:r>
            <a:r>
              <a:rPr lang="en-US" sz="2000" i="1" dirty="0"/>
              <a:t>as it is designed</a:t>
            </a:r>
            <a:r>
              <a:rPr lang="en-US" sz="2000" dirty="0"/>
              <a:t>.</a:t>
            </a:r>
          </a:p>
          <a:p>
            <a:r>
              <a:rPr lang="en-US" sz="2000" dirty="0"/>
              <a:t>PA-DSS is derived from PCI-DSS, defines handling of:</a:t>
            </a:r>
          </a:p>
          <a:p>
            <a:pPr lvl="1"/>
            <a:r>
              <a:rPr lang="en-US" sz="1800" dirty="0"/>
              <a:t>Magnetic Stripe data</a:t>
            </a:r>
          </a:p>
          <a:p>
            <a:pPr lvl="1"/>
            <a:r>
              <a:rPr lang="en-US" sz="1800" dirty="0"/>
              <a:t>Card Verification Codes &amp; Values</a:t>
            </a:r>
          </a:p>
          <a:p>
            <a:pPr lvl="2"/>
            <a:r>
              <a:rPr lang="en-US" sz="1800" dirty="0"/>
              <a:t>CAV2,CID,CVC2,CVV2</a:t>
            </a:r>
          </a:p>
          <a:p>
            <a:pPr lvl="1"/>
            <a:r>
              <a:rPr lang="en-US" sz="1800" dirty="0"/>
              <a:t>PIN’s &amp; PIN Blocks</a:t>
            </a:r>
          </a:p>
          <a:p>
            <a:r>
              <a:rPr lang="en-US" sz="2000" dirty="0"/>
              <a:t>PA-DSS compliance applies to ‘off the shelf’ payment applications</a:t>
            </a:r>
          </a:p>
          <a:p>
            <a:r>
              <a:rPr lang="en-US" sz="2000" b="1" i="1" dirty="0"/>
              <a:t>Merchant or SP’s MUST certify ‘in-house’ applications!</a:t>
            </a:r>
          </a:p>
          <a:p>
            <a:endParaRPr lang="en-US" sz="2000" dirty="0"/>
          </a:p>
        </p:txBody>
      </p:sp>
      <p:sp>
        <p:nvSpPr>
          <p:cNvPr id="4" name="Slide Number Placeholder 3"/>
          <p:cNvSpPr>
            <a:spLocks noGrp="1"/>
          </p:cNvSpPr>
          <p:nvPr>
            <p:ph type="sldNum" sz="quarter" idx="12"/>
          </p:nvPr>
        </p:nvSpPr>
        <p:spPr/>
        <p:txBody>
          <a:bodyPr/>
          <a:lstStyle/>
          <a:p>
            <a:fld id="{3E55E81F-72E2-40F1-A677-7E1BFDA06590}" type="slidenum">
              <a:rPr lang="en-US" smtClean="0"/>
              <a:t>7</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About Network Segmentation…</a:t>
            </a:r>
            <a:endParaRPr lang="en-US" dirty="0"/>
          </a:p>
        </p:txBody>
      </p:sp>
      <p:sp>
        <p:nvSpPr>
          <p:cNvPr id="3" name="Content Placeholder 2"/>
          <p:cNvSpPr>
            <a:spLocks noGrp="1"/>
          </p:cNvSpPr>
          <p:nvPr>
            <p:ph idx="1"/>
          </p:nvPr>
        </p:nvSpPr>
        <p:spPr/>
        <p:txBody>
          <a:bodyPr>
            <a:normAutofit/>
          </a:bodyPr>
          <a:lstStyle/>
          <a:p>
            <a:r>
              <a:rPr lang="en-US" sz="2000" dirty="0" smtClean="0"/>
              <a:t>While not strictly required for compliance, it is strongly recommended!</a:t>
            </a:r>
          </a:p>
          <a:p>
            <a:r>
              <a:rPr lang="en-US" sz="2000" dirty="0" smtClean="0"/>
              <a:t>Network Segmentation can reduce:</a:t>
            </a:r>
          </a:p>
          <a:p>
            <a:pPr lvl="1"/>
            <a:r>
              <a:rPr lang="en-US" sz="1800" dirty="0" smtClean="0"/>
              <a:t>The scope of the PCI-DSS assessment</a:t>
            </a:r>
          </a:p>
          <a:p>
            <a:pPr lvl="1"/>
            <a:r>
              <a:rPr lang="en-US" sz="1800" dirty="0" smtClean="0"/>
              <a:t>The cost of the PCI-DSS assessment</a:t>
            </a:r>
          </a:p>
          <a:p>
            <a:pPr lvl="1"/>
            <a:r>
              <a:rPr lang="en-US" sz="1800" dirty="0" smtClean="0"/>
              <a:t>The cost and difficulty in maintaining systems compliance</a:t>
            </a:r>
          </a:p>
          <a:p>
            <a:pPr lvl="1"/>
            <a:r>
              <a:rPr lang="en-US" sz="1800" dirty="0" smtClean="0"/>
              <a:t>Major benefits of overall risk reduction in the systems model</a:t>
            </a:r>
          </a:p>
          <a:p>
            <a:r>
              <a:rPr lang="en-US" sz="2000" dirty="0" smtClean="0"/>
              <a:t>All of this can be realized IF the network segmentation is secure and properly designed!</a:t>
            </a:r>
          </a:p>
          <a:p>
            <a:r>
              <a:rPr lang="en-US" sz="2000" dirty="0" smtClean="0"/>
              <a:t>Proper design leads to consistency and modularity</a:t>
            </a:r>
          </a:p>
          <a:p>
            <a:r>
              <a:rPr lang="en-US" sz="2000" dirty="0" smtClean="0"/>
              <a:t>Allows for the streamlining of compliance by the use of sampling</a:t>
            </a:r>
            <a:endParaRPr lang="en-US" sz="2000" dirty="0"/>
          </a:p>
        </p:txBody>
      </p:sp>
      <p:sp>
        <p:nvSpPr>
          <p:cNvPr id="6" name="Slide Number Placeholder 5"/>
          <p:cNvSpPr>
            <a:spLocks noGrp="1"/>
          </p:cNvSpPr>
          <p:nvPr>
            <p:ph type="sldNum" sz="quarter" idx="12"/>
          </p:nvPr>
        </p:nvSpPr>
        <p:spPr/>
        <p:txBody>
          <a:bodyPr/>
          <a:lstStyle/>
          <a:p>
            <a:fld id="{3E55E81F-72E2-40F1-A677-7E1BFDA06590}" type="slidenum">
              <a:rPr lang="en-US" smtClean="0"/>
              <a:t>8</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315"/>
            <a:ext cx="8229600" cy="555885"/>
          </a:xfrm>
        </p:spPr>
        <p:txBody>
          <a:bodyPr/>
          <a:lstStyle/>
          <a:p>
            <a:r>
              <a:rPr lang="en-US" sz="2400" dirty="0"/>
              <a:t>What version 3.0 has to say about segmentation and CDE (Card Holder Data Environments)</a:t>
            </a:r>
          </a:p>
        </p:txBody>
      </p:sp>
      <p:sp>
        <p:nvSpPr>
          <p:cNvPr id="3" name="Content Placeholder 2"/>
          <p:cNvSpPr>
            <a:spLocks noGrp="1"/>
          </p:cNvSpPr>
          <p:nvPr>
            <p:ph idx="1"/>
          </p:nvPr>
        </p:nvSpPr>
        <p:spPr>
          <a:xfrm>
            <a:off x="457200" y="1447800"/>
            <a:ext cx="8229600" cy="5181600"/>
          </a:xfrm>
        </p:spPr>
        <p:txBody>
          <a:bodyPr>
            <a:normAutofit fontScale="92500"/>
          </a:bodyPr>
          <a:lstStyle/>
          <a:p>
            <a:r>
              <a:rPr lang="en-US" dirty="0"/>
              <a:t>CDE includes all people, processes </a:t>
            </a:r>
            <a:r>
              <a:rPr lang="en-US" i="1" dirty="0"/>
              <a:t>and</a:t>
            </a:r>
            <a:r>
              <a:rPr lang="en-US" dirty="0"/>
              <a:t> technology</a:t>
            </a:r>
          </a:p>
          <a:p>
            <a:r>
              <a:rPr lang="en-US" dirty="0"/>
              <a:t>Validation on </a:t>
            </a:r>
            <a:r>
              <a:rPr lang="en-US" i="1" u="sng" dirty="0"/>
              <a:t>‘where’ </a:t>
            </a:r>
            <a:r>
              <a:rPr lang="en-US" dirty="0"/>
              <a:t>Card Holder Data exists</a:t>
            </a:r>
          </a:p>
          <a:p>
            <a:pPr lvl="1"/>
            <a:r>
              <a:rPr lang="en-US" dirty="0"/>
              <a:t>Trace processes and systems</a:t>
            </a:r>
          </a:p>
          <a:p>
            <a:pPr lvl="1"/>
            <a:r>
              <a:rPr lang="en-US" dirty="0"/>
              <a:t>Develop flow diagrams of interacting systems &amp; CHD</a:t>
            </a:r>
          </a:p>
          <a:p>
            <a:r>
              <a:rPr lang="en-US" dirty="0"/>
              <a:t>Develop documented penetration testing specific to the CDE</a:t>
            </a:r>
          </a:p>
          <a:p>
            <a:pPr lvl="1"/>
            <a:r>
              <a:rPr lang="en-US" dirty="0"/>
              <a:t>‘Hack Attack’ methodologies</a:t>
            </a:r>
          </a:p>
          <a:p>
            <a:pPr lvl="1"/>
            <a:r>
              <a:rPr lang="en-US" dirty="0"/>
              <a:t>Ongoing evaluation of threats/vulnerabilities/risk</a:t>
            </a:r>
          </a:p>
          <a:p>
            <a:r>
              <a:rPr lang="en-US" dirty="0"/>
              <a:t>The more technologies involved in CDE the more penetration testing required!</a:t>
            </a:r>
          </a:p>
          <a:p>
            <a:pPr lvl="1"/>
            <a:r>
              <a:rPr lang="en-US" dirty="0"/>
              <a:t>Fabric Connect used end to end eliminates most if not all other network technologies</a:t>
            </a:r>
          </a:p>
          <a:p>
            <a:pPr lvl="2"/>
            <a:r>
              <a:rPr lang="en-US" dirty="0"/>
              <a:t>Fabric Connect (IEEE 802.1aq)</a:t>
            </a:r>
          </a:p>
          <a:p>
            <a:pPr lvl="3"/>
            <a:r>
              <a:rPr lang="en-US" dirty="0"/>
              <a:t>Can significantly reduce ACL requirements and enhance data flow validation!</a:t>
            </a:r>
          </a:p>
          <a:p>
            <a:pPr lvl="2"/>
            <a:r>
              <a:rPr lang="en-US" dirty="0"/>
              <a:t>Firewalls/IDS</a:t>
            </a:r>
          </a:p>
          <a:p>
            <a:pPr lvl="2"/>
            <a:r>
              <a:rPr lang="en-US" dirty="0"/>
              <a:t>Servers/Storage and POS</a:t>
            </a:r>
          </a:p>
          <a:p>
            <a:pPr lvl="2"/>
            <a:r>
              <a:rPr lang="en-US" dirty="0"/>
              <a:t>Authentication -&gt; </a:t>
            </a:r>
            <a:r>
              <a:rPr lang="en-US" b="1" i="1" dirty="0"/>
              <a:t>Identity Engines!</a:t>
            </a:r>
          </a:p>
          <a:p>
            <a:pPr lvl="2"/>
            <a:r>
              <a:rPr lang="en-US" b="1" i="1" dirty="0"/>
              <a:t>Management applications!* * Important consideration to ‘lock down’ the mgmnt. environment. If it manages a system in the CDE. It is part of the CDE!</a:t>
            </a:r>
          </a:p>
        </p:txBody>
      </p:sp>
      <p:sp>
        <p:nvSpPr>
          <p:cNvPr id="4" name="Slide Number Placeholder 3"/>
          <p:cNvSpPr>
            <a:spLocks noGrp="1"/>
          </p:cNvSpPr>
          <p:nvPr>
            <p:ph type="sldNum" sz="quarter" idx="12"/>
          </p:nvPr>
        </p:nvSpPr>
        <p:spPr/>
        <p:txBody>
          <a:bodyPr/>
          <a:lstStyle/>
          <a:p>
            <a:fld id="{3E55E81F-72E2-40F1-A677-7E1BFDA06590}" type="slidenum">
              <a:rPr lang="en-US" smtClean="0"/>
              <a:t>9</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PPSNARRATIONPROPS" val="C:\Documents and Settings\camillec\Desktop\Slide 1.mp3"/>
  <p:tag name="PPSNARRATION" val="1,569908463,C:\Documents and Settings\camillec\Desktop\Avaya SDN Tech Connect_notes\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831E9DDDFB264C8BA395F0E30865D1" ma:contentTypeVersion="0" ma:contentTypeDescription="Create a new document." ma:contentTypeScope="" ma:versionID="ac34ea7dcf258570c0d7202014240c3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ABA0E8-8546-4253-8728-5C544AB2A7E8}"/>
</file>

<file path=customXml/itemProps2.xml><?xml version="1.0" encoding="utf-8"?>
<ds:datastoreItem xmlns:ds="http://schemas.openxmlformats.org/officeDocument/2006/customXml" ds:itemID="{D2A3B283-2DED-4520-99BB-B39547A5CD89}"/>
</file>

<file path=customXml/itemProps3.xml><?xml version="1.0" encoding="utf-8"?>
<ds:datastoreItem xmlns:ds="http://schemas.openxmlformats.org/officeDocument/2006/customXml" ds:itemID="{45577C86-571F-45B1-A1E8-F297A4B63739}"/>
</file>

<file path=docProps/app.xml><?xml version="1.0" encoding="utf-8"?>
<Properties xmlns="http://schemas.openxmlformats.org/officeDocument/2006/extended-properties" xmlns:vt="http://schemas.openxmlformats.org/officeDocument/2006/docPropsVTypes">
  <Template/>
  <TotalTime>0</TotalTime>
  <Words>6048</Words>
  <Application>Microsoft Office PowerPoint</Application>
  <PresentationFormat>On-screen Show (4:3)</PresentationFormat>
  <Paragraphs>459</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Designing and Implementing a PCI-DSS Compliant Network using ‘Stealth’ Networks with Avaya Fabric Connect</vt:lpstr>
      <vt:lpstr>Privacy in a Virtualized World</vt:lpstr>
      <vt:lpstr>The Definition of a “Stealth” Network</vt:lpstr>
      <vt:lpstr>Use Case Requirements for “Stealth” Networks</vt:lpstr>
      <vt:lpstr>PCI DSS Compliance Requirements See https://www.pcisecuritystandards.org/documents/pci_dss_v2.pdf </vt:lpstr>
      <vt:lpstr>A Few Words on PCI DSS v 3.0…</vt:lpstr>
      <vt:lpstr>PCI-DSS &amp; PA-DSS</vt:lpstr>
      <vt:lpstr>About Network Segmentation…</vt:lpstr>
      <vt:lpstr>What version 3.0 has to say about segmentation and CDE (Card Holder Data Environments)</vt:lpstr>
      <vt:lpstr>Identity Engines &amp; Fabric Connect Support for PCI Compliance – includes v 3.0 requirments!</vt:lpstr>
      <vt:lpstr>Identity Management and  the ‘Series of Gates’ Security Concept</vt:lpstr>
      <vt:lpstr>Anatomy of a Layer 3 Stealth Network (IP VPN)</vt:lpstr>
      <vt:lpstr>Anatomy of a Layer 2 Stealth Network</vt:lpstr>
      <vt:lpstr>End-to-End Usage of Stealth networks                  for PCI-DSS Compliance – Example Topology</vt:lpstr>
      <vt:lpstr>Fully Virtualized Security Perimeter</vt:lpstr>
      <vt:lpstr>Fully Virtualized Security Perimeter</vt:lpstr>
      <vt:lpstr>The scoop on Sampling… </vt:lpstr>
      <vt:lpstr>As per ‘Appendix D’… does not change in v3.0 </vt:lpstr>
      <vt:lpstr>Modularity and Sampling Concept</vt:lpstr>
      <vt:lpstr>PCI-DSS Compliance Design Checklist</vt:lpstr>
      <vt:lpstr>In Conclusion…</vt:lpstr>
      <vt:lpstr>PowerPoint Presentation</vt:lpstr>
      <vt:lpstr>Be sure to  tweet your feedback  on this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and Implementing a PCI-DSS Compliant Network using ‘Stealth’ Networks with Avaya Fabric Connect</dc:title>
  <dc:subject>ATF 2014 Breakdown Session</dc:subject>
  <dc:creator/>
  <cp:lastModifiedBy/>
  <cp:revision>1</cp:revision>
  <dcterms:created xsi:type="dcterms:W3CDTF">2011-06-01T17:26:55Z</dcterms:created>
  <dcterms:modified xsi:type="dcterms:W3CDTF">2014-03-22T07:37:47Z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0x0101000E831E9DDDFB264C8BA395F0E30865D1</vt:lpwstr>
  </property>
  <property fmtid="{D5CDD505-2E9C-101B-9397-08002B2CF9AE}" pid="3" name="NXPowerLiteLastOptimized">
    <vt:lpwstr>1422540</vt:lpwstr>
  </property>
  <property fmtid="{D5CDD505-2E9C-101B-9397-08002B2CF9AE}" pid="4" name="NXPowerLiteSettings">
    <vt:lpwstr>F7000400038000</vt:lpwstr>
  </property>
  <property fmtid="{D5CDD505-2E9C-101B-9397-08002B2CF9AE}" pid="5" name="NXPowerLiteVersion">
    <vt:lpwstr>D5.1.2</vt:lpwstr>
  </property>
</Properties>
</file>